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8"/>
  </p:notesMasterIdLst>
  <p:sldIdLst>
    <p:sldId id="256" r:id="rId2"/>
    <p:sldId id="279" r:id="rId3"/>
    <p:sldId id="257" r:id="rId4"/>
    <p:sldId id="281" r:id="rId5"/>
    <p:sldId id="265" r:id="rId6"/>
    <p:sldId id="276" r:id="rId7"/>
    <p:sldId id="259" r:id="rId8"/>
    <p:sldId id="262" r:id="rId9"/>
    <p:sldId id="260" r:id="rId10"/>
    <p:sldId id="268" r:id="rId11"/>
    <p:sldId id="267" r:id="rId12"/>
    <p:sldId id="285" r:id="rId13"/>
    <p:sldId id="291" r:id="rId14"/>
    <p:sldId id="273" r:id="rId15"/>
    <p:sldId id="272" r:id="rId16"/>
    <p:sldId id="29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s Zuckerman" initials="JZ" lastIdx="5" clrIdx="0"/>
  <p:cmAuthor id="1" name="Rachael M. Bergstrom" initials="RM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5F5F5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32" autoAdjust="0"/>
  </p:normalViewPr>
  <p:slideViewPr>
    <p:cSldViewPr>
      <p:cViewPr varScale="1">
        <p:scale>
          <a:sx n="37" d="100"/>
          <a:sy n="37" d="100"/>
        </p:scale>
        <p:origin x="-1560"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CC26E32-0B4B-40C1-9FC5-91A3223D9A83}" type="datetimeFigureOut">
              <a:rPr lang="en-US" smtClean="0"/>
              <a:pPr/>
              <a:t>6/5/2015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8E6B804-0D6B-4718-BD0A-748D1709E55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session</a:t>
            </a:r>
            <a:r>
              <a:rPr lang="en-US" baseline="0" dirty="0" smtClean="0"/>
              <a:t> will provide Title I Coordinators and others working on the Title I program a basic understanding of the Community Eligibility Provision (CEP) and </a:t>
            </a:r>
            <a:r>
              <a:rPr lang="en-US" baseline="0" dirty="0" smtClean="0">
                <a:solidFill>
                  <a:srgbClr val="FF0000"/>
                </a:solidFill>
              </a:rPr>
              <a:t>its </a:t>
            </a:r>
            <a:r>
              <a:rPr lang="en-US" baseline="0" dirty="0" smtClean="0"/>
              <a:t>impact on Title I Funding. </a:t>
            </a:r>
            <a:endParaRPr lang="en-US" dirty="0"/>
          </a:p>
        </p:txBody>
      </p:sp>
      <p:sp>
        <p:nvSpPr>
          <p:cNvPr id="4" name="Slide Number Placeholder 3"/>
          <p:cNvSpPr>
            <a:spLocks noGrp="1"/>
          </p:cNvSpPr>
          <p:nvPr>
            <p:ph type="sldNum" sz="quarter" idx="10"/>
          </p:nvPr>
        </p:nvSpPr>
        <p:spPr/>
        <p:txBody>
          <a:bodyPr/>
          <a:lstStyle/>
          <a:p>
            <a:fld id="{F8E6B804-0D6B-4718-BD0A-748D1709E55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this option,</a:t>
            </a:r>
            <a:r>
              <a:rPr lang="en-US" baseline="0" dirty="0" smtClean="0"/>
              <a:t> LEAs can use ^actual free and reduced price lunch data for non-CEP schools and </a:t>
            </a:r>
          </a:p>
          <a:p>
            <a:r>
              <a:rPr lang="en-US" baseline="0" dirty="0" smtClean="0"/>
              <a:t>^ the number of </a:t>
            </a:r>
            <a:r>
              <a:rPr lang="en-US" b="1" baseline="0" dirty="0" smtClean="0"/>
              <a:t>Directly Certified </a:t>
            </a:r>
            <a:r>
              <a:rPr lang="en-US" baseline="0" dirty="0" smtClean="0"/>
              <a:t>students </a:t>
            </a:r>
          </a:p>
          <a:p>
            <a:r>
              <a:rPr lang="en-US" baseline="0" dirty="0" smtClean="0"/>
              <a:t>^plus alternative household income form data for CEP</a:t>
            </a:r>
            <a:endParaRPr lang="en-US" dirty="0"/>
          </a:p>
        </p:txBody>
      </p:sp>
      <p:sp>
        <p:nvSpPr>
          <p:cNvPr id="4" name="Slide Number Placeholder 3"/>
          <p:cNvSpPr>
            <a:spLocks noGrp="1"/>
          </p:cNvSpPr>
          <p:nvPr>
            <p:ph type="sldNum" sz="quarter" idx="10"/>
          </p:nvPr>
        </p:nvSpPr>
        <p:spPr/>
        <p:txBody>
          <a:bodyPr/>
          <a:lstStyle/>
          <a:p>
            <a:fld id="{F8E6B804-0D6B-4718-BD0A-748D1709E55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last</a:t>
            </a:r>
            <a:r>
              <a:rPr lang="en-US" baseline="0" dirty="0" smtClean="0"/>
              <a:t> option allows LEAs to use the # of Directly Certified Students ^plus the </a:t>
            </a:r>
            <a:r>
              <a:rPr lang="en-US" sz="1200" kern="1200" dirty="0" smtClean="0"/>
              <a:t>Alternative </a:t>
            </a:r>
            <a:r>
              <a:rPr lang="en-US" sz="1200" dirty="0" smtClean="0"/>
              <a:t>Household </a:t>
            </a:r>
            <a:r>
              <a:rPr lang="en-US" sz="1200" kern="1200" dirty="0" smtClean="0"/>
              <a:t>Income Form Data</a:t>
            </a:r>
          </a:p>
          <a:p>
            <a:r>
              <a:rPr lang="en-US" baseline="0" dirty="0" smtClean="0"/>
              <a:t>for all schools in the LEA. </a:t>
            </a:r>
          </a:p>
          <a:p>
            <a:endParaRPr lang="en-US" baseline="0" dirty="0" smtClean="0"/>
          </a:p>
          <a:p>
            <a:r>
              <a:rPr lang="en-US" baseline="0" dirty="0" smtClean="0"/>
              <a:t>NOTE: This is only an option if the LEA is implementing CEP in every school. </a:t>
            </a:r>
          </a:p>
          <a:p>
            <a:endParaRPr lang="en-US" baseline="0" dirty="0" smtClean="0"/>
          </a:p>
        </p:txBody>
      </p:sp>
      <p:sp>
        <p:nvSpPr>
          <p:cNvPr id="4" name="Slide Number Placeholder 3"/>
          <p:cNvSpPr>
            <a:spLocks noGrp="1"/>
          </p:cNvSpPr>
          <p:nvPr>
            <p:ph type="sldNum" sz="quarter" idx="10"/>
          </p:nvPr>
        </p:nvSpPr>
        <p:spPr/>
        <p:txBody>
          <a:bodyPr/>
          <a:lstStyle/>
          <a:p>
            <a:fld id="{F8E6B804-0D6B-4718-BD0A-748D1709E55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Once the LEA has chosen a </a:t>
            </a:r>
            <a:r>
              <a:rPr lang="en-US" b="1" dirty="0" smtClean="0"/>
              <a:t>common poverty metric </a:t>
            </a:r>
            <a:r>
              <a:rPr lang="en-US" dirty="0" smtClean="0"/>
              <a:t>to determine the number of low income students for school level allocation amounts, the </a:t>
            </a:r>
            <a:r>
              <a:rPr lang="en-US" dirty="0" smtClean="0"/>
              <a:t>number should</a:t>
            </a:r>
            <a:r>
              <a:rPr lang="en-US" baseline="0" dirty="0" smtClean="0"/>
              <a:t> added to the Title IA application enrollment screen.  </a:t>
            </a:r>
          </a:p>
          <a:p>
            <a:endParaRPr lang="en-US" baseline="0" dirty="0" smtClean="0"/>
          </a:p>
        </p:txBody>
      </p:sp>
      <p:sp>
        <p:nvSpPr>
          <p:cNvPr id="4" name="Slide Number Placeholder 3"/>
          <p:cNvSpPr>
            <a:spLocks noGrp="1"/>
          </p:cNvSpPr>
          <p:nvPr>
            <p:ph type="sldNum" sz="quarter" idx="10"/>
          </p:nvPr>
        </p:nvSpPr>
        <p:spPr/>
        <p:txBody>
          <a:bodyPr/>
          <a:lstStyle/>
          <a:p>
            <a:fld id="{F8E6B804-0D6B-4718-BD0A-748D1709E55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Keep in mind that utilizing the CEP multiplier may result in a low income pupil number that exceeds the school’s enrollment.  In this case, LEAs must cap the low income pupil number at enrollment. </a:t>
            </a:r>
          </a:p>
          <a:p>
            <a:endParaRPr lang="en-US" dirty="0"/>
          </a:p>
        </p:txBody>
      </p:sp>
      <p:sp>
        <p:nvSpPr>
          <p:cNvPr id="4" name="Slide Number Placeholder 3"/>
          <p:cNvSpPr>
            <a:spLocks noGrp="1"/>
          </p:cNvSpPr>
          <p:nvPr>
            <p:ph type="sldNum" sz="quarter" idx="10"/>
          </p:nvPr>
        </p:nvSpPr>
        <p:spPr/>
        <p:txBody>
          <a:bodyPr/>
          <a:lstStyle/>
          <a:p>
            <a:fld id="{F8E6B804-0D6B-4718-BD0A-748D1709E55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metric chosen may have impact on the which schools are eligible for Title I funds and which schools are not. Be sure to select the option to best meet  the needs of students. </a:t>
            </a:r>
          </a:p>
          <a:p>
            <a:endParaRPr lang="en-US" baseline="0" dirty="0" smtClean="0"/>
          </a:p>
          <a:p>
            <a:r>
              <a:rPr lang="en-US" baseline="0" dirty="0" smtClean="0"/>
              <a:t>Keep in mind that any school reaching 75% poverty or greater must be served regardless of grade span. </a:t>
            </a:r>
          </a:p>
          <a:p>
            <a:endParaRPr lang="en-US" baseline="0" dirty="0" smtClean="0"/>
          </a:p>
          <a:p>
            <a:r>
              <a:rPr lang="en-US" baseline="0" dirty="0" smtClean="0"/>
              <a:t>Please do not hesitate to contact the DPI Title I Consultant assigned to your district for assistance. </a:t>
            </a:r>
            <a:endParaRPr lang="en-US" dirty="0"/>
          </a:p>
        </p:txBody>
      </p:sp>
      <p:sp>
        <p:nvSpPr>
          <p:cNvPr id="4" name="Slide Number Placeholder 3"/>
          <p:cNvSpPr>
            <a:spLocks noGrp="1"/>
          </p:cNvSpPr>
          <p:nvPr>
            <p:ph type="sldNum" sz="quarter" idx="10"/>
          </p:nvPr>
        </p:nvSpPr>
        <p:spPr/>
        <p:txBody>
          <a:bodyPr/>
          <a:lstStyle/>
          <a:p>
            <a:fld id="{F8E6B804-0D6B-4718-BD0A-748D1709E55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Private schools are eligible to participate in CEP if they otherwise meet the USDA’s eligibility requirements.</a:t>
            </a:r>
          </a:p>
          <a:p>
            <a:pPr defTabSz="931774">
              <a:defRPr/>
            </a:pPr>
            <a:endParaRPr lang="en-US" dirty="0" smtClean="0"/>
          </a:p>
          <a:p>
            <a:pPr defTabSz="931774">
              <a:defRPr/>
            </a:pPr>
            <a:r>
              <a:rPr lang="en-US" dirty="0" smtClean="0"/>
              <a:t>LEAs will need to learn if any of the private schools participating in their Title I programming also participates in CEP. If so, LEAs may need to </a:t>
            </a:r>
            <a:r>
              <a:rPr lang="en-US" dirty="0" smtClean="0"/>
              <a:t>obtain new</a:t>
            </a:r>
            <a:r>
              <a:rPr lang="en-US" baseline="0" dirty="0" smtClean="0"/>
              <a:t> </a:t>
            </a:r>
            <a:r>
              <a:rPr lang="en-US" baseline="0" dirty="0" smtClean="0"/>
              <a:t>data for determining equitable services. </a:t>
            </a: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8E6B804-0D6B-4718-BD0A-748D1709E55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E6B804-0D6B-4718-BD0A-748D1709E55E}"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The community eligibility</a:t>
            </a:r>
            <a:r>
              <a:rPr lang="en-US" baseline="0" dirty="0" smtClean="0"/>
              <a:t> provision</a:t>
            </a:r>
            <a:r>
              <a:rPr lang="en-US" dirty="0" smtClean="0"/>
              <a:t> is intended to improve access to free school meals in eligible high poverty LEAs and schools</a:t>
            </a:r>
            <a:r>
              <a:rPr lang="en-US" baseline="0" dirty="0" smtClean="0"/>
              <a:t> while removing the burden of collecting </a:t>
            </a:r>
            <a:r>
              <a:rPr lang="en-US" dirty="0" smtClean="0"/>
              <a:t>free and reduced price lunch applications. </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8E6B804-0D6B-4718-BD0A-748D1709E55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USDA</a:t>
            </a:r>
            <a:r>
              <a:rPr lang="en-US" baseline="0" dirty="0" smtClean="0"/>
              <a:t> </a:t>
            </a:r>
            <a:r>
              <a:rPr lang="en-US" dirty="0" smtClean="0"/>
              <a:t>removed the</a:t>
            </a:r>
            <a:r>
              <a:rPr lang="en-US" baseline="0" dirty="0" smtClean="0"/>
              <a:t> requirement to collect </a:t>
            </a:r>
            <a:r>
              <a:rPr lang="en-US" dirty="0" smtClean="0"/>
              <a:t>free and reduced priced lunch meal paper applications from</a:t>
            </a:r>
            <a:r>
              <a:rPr lang="en-US" baseline="0" dirty="0" smtClean="0"/>
              <a:t> families attending CEP schools.  However, even in CEP schools, socio-economic data is needed for programs like Title I Accountability and SAGE. </a:t>
            </a:r>
          </a:p>
          <a:p>
            <a:pPr defTabSz="931774">
              <a:defRPr/>
            </a:pPr>
            <a:endParaRPr lang="en-US" baseline="0" dirty="0" smtClean="0"/>
          </a:p>
          <a:p>
            <a:pPr defTabSz="931774">
              <a:defRPr/>
            </a:pPr>
            <a:r>
              <a:rPr lang="en-US" baseline="0" dirty="0" smtClean="0">
                <a:solidFill>
                  <a:srgbClr val="FF0000"/>
                </a:solidFill>
              </a:rPr>
              <a:t>In order to collect socio-economic data that is similar to FRL data, DPI developed an alternate household income form for schools to distribute to parents. </a:t>
            </a:r>
          </a:p>
          <a:p>
            <a:pPr defTabSz="931774">
              <a:defRPr/>
            </a:pPr>
            <a:endParaRPr lang="en-US" baseline="0" dirty="0" smtClean="0">
              <a:solidFill>
                <a:srgbClr val="FF0000"/>
              </a:solidFill>
            </a:endParaRPr>
          </a:p>
          <a:p>
            <a:pPr defTabSz="931774">
              <a:defRPr/>
            </a:pPr>
            <a:r>
              <a:rPr lang="en-US" baseline="0" dirty="0" smtClean="0">
                <a:solidFill>
                  <a:srgbClr val="FF0000"/>
                </a:solidFill>
              </a:rPr>
              <a:t>Or Schools may use the modified School Lunch form </a:t>
            </a:r>
            <a:r>
              <a:rPr lang="en-US" baseline="0" dirty="0" smtClean="0">
                <a:solidFill>
                  <a:schemeClr val="tx1"/>
                </a:solidFill>
              </a:rPr>
              <a:t>which </a:t>
            </a:r>
            <a:r>
              <a:rPr lang="en-US" baseline="0" dirty="0" smtClean="0"/>
              <a:t>will be posted to the DPI webpage during the summer of 2015.  </a:t>
            </a:r>
          </a:p>
          <a:p>
            <a:pPr defTabSz="931774">
              <a:defRPr/>
            </a:pPr>
            <a:endParaRPr lang="en-US" dirty="0" smtClean="0"/>
          </a:p>
          <a:p>
            <a:pPr defTabSz="931774">
              <a:defRPr/>
            </a:pP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F8E6B804-0D6B-4718-BD0A-748D1709E55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It is not the Title I Coordinator’s responsibility to determine if the district will implement CEP for the school lunch and breakfast programs</a:t>
            </a:r>
            <a:r>
              <a:rPr lang="en-US" baseline="0" dirty="0" smtClean="0"/>
              <a:t>.</a:t>
            </a:r>
          </a:p>
          <a:p>
            <a:pPr defTabSz="931774">
              <a:defRPr/>
            </a:pPr>
            <a:endParaRPr lang="en-US" baseline="0" dirty="0" smtClean="0"/>
          </a:p>
          <a:p>
            <a:pPr defTabSz="931774">
              <a:defRPr/>
            </a:pPr>
            <a:r>
              <a:rPr lang="en-US" dirty="0" smtClean="0"/>
              <a:t>However, the Title I Coordinator should be aware if any of the schools in the district are implementing the CEP as it will impact the data entered on the enrollment screen in the Title I Application.  </a:t>
            </a:r>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8E6B804-0D6B-4718-BD0A-748D1709E55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First</a:t>
            </a:r>
            <a:r>
              <a:rPr lang="en-US" baseline="0" dirty="0" smtClean="0"/>
              <a:t> and foremost, CEP does not have an impact on the Title I allocation the district receives. District-level allocations are determined by using US Census data. </a:t>
            </a:r>
          </a:p>
          <a:p>
            <a:pPr defTabSz="931774">
              <a:defRPr/>
            </a:pPr>
            <a:endParaRPr lang="en-US" baseline="0" dirty="0" smtClean="0"/>
          </a:p>
          <a:p>
            <a:pPr defTabSz="931774">
              <a:defRPr/>
            </a:pPr>
            <a:r>
              <a:rPr lang="en-US" baseline="0" dirty="0" smtClean="0"/>
              <a:t>However, CEP may have impact on school level allocations. Historically, the vast majority of schools in Wisconsin used the school meal program application  and free and reduced price lunch counts to determine school level poverty for Title I funding eligibility.  Districts will need employ an alternative measure to determine poverty equitably among all schools in the LEA. </a:t>
            </a:r>
          </a:p>
          <a:p>
            <a:pPr defTabSz="931774">
              <a:defRPr/>
            </a:pPr>
            <a:endParaRPr lang="en-US" baseline="0" dirty="0" smtClean="0"/>
          </a:p>
          <a:p>
            <a:pPr defTabSz="931774">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E6B804-0D6B-4718-BD0A-748D1709E55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LEAs must use a </a:t>
            </a:r>
            <a:r>
              <a:rPr lang="en-US" b="1" dirty="0" smtClean="0"/>
              <a:t>common poverty metric </a:t>
            </a:r>
            <a:r>
              <a:rPr lang="en-US" dirty="0" smtClean="0"/>
              <a:t>to determine the number of low income students for school level allocation amounts.</a:t>
            </a:r>
          </a:p>
          <a:p>
            <a:pPr defTabSz="931774">
              <a:defRPr/>
            </a:pPr>
            <a:endParaRPr lang="en-US" b="0" dirty="0" smtClean="0"/>
          </a:p>
          <a:p>
            <a:pPr defTabSz="931774">
              <a:defRPr/>
            </a:pPr>
            <a:r>
              <a:rPr lang="en-US" baseline="0" dirty="0" smtClean="0"/>
              <a:t>The </a:t>
            </a:r>
            <a:r>
              <a:rPr lang="en-US" dirty="0" smtClean="0"/>
              <a:t>United States Department of Education (USDE) and</a:t>
            </a:r>
            <a:r>
              <a:rPr lang="en-US" baseline="0" dirty="0" smtClean="0"/>
              <a:t> DPI have five </a:t>
            </a:r>
            <a:r>
              <a:rPr lang="en-US" dirty="0" smtClean="0"/>
              <a:t>suggested common poverty metrics</a:t>
            </a:r>
            <a:r>
              <a:rPr lang="en-US" baseline="0" dirty="0" smtClean="0"/>
              <a:t> and a few of these options include the use of an alternative household income form.</a:t>
            </a:r>
            <a:endParaRPr lang="en-US" dirty="0" smtClean="0"/>
          </a:p>
          <a:p>
            <a:endParaRPr lang="en-US" dirty="0" smtClean="0"/>
          </a:p>
          <a:p>
            <a:r>
              <a:rPr lang="en-US" dirty="0" smtClean="0"/>
              <a:t>These common poverty metric options may only be used for ranking schools to determine school level allocations. </a:t>
            </a:r>
          </a:p>
          <a:p>
            <a:pPr defTabSz="931774">
              <a:defRPr/>
            </a:pPr>
            <a:endParaRPr lang="en-US" dirty="0" smtClean="0"/>
          </a:p>
          <a:p>
            <a:pPr defTabSz="931774">
              <a:defRPr/>
            </a:pPr>
            <a:r>
              <a:rPr lang="en-US" dirty="0" smtClean="0"/>
              <a:t>LEA</a:t>
            </a:r>
            <a:r>
              <a:rPr lang="en-US" baseline="0" dirty="0" smtClean="0"/>
              <a:t>s must select one metric for the entire LEA and the same metric </a:t>
            </a:r>
            <a:r>
              <a:rPr lang="en-US" dirty="0" smtClean="0"/>
              <a:t>must be used for comparability reporting. </a:t>
            </a:r>
          </a:p>
          <a:p>
            <a:pPr defTabSz="931774">
              <a:defRPr/>
            </a:pPr>
            <a:endParaRPr lang="en-US" dirty="0" smtClean="0"/>
          </a:p>
          <a:p>
            <a:pPr defTabSz="931774">
              <a:defRPr/>
            </a:pPr>
            <a:r>
              <a:rPr lang="en-US" dirty="0" smtClean="0"/>
              <a:t>Since</a:t>
            </a:r>
            <a:r>
              <a:rPr lang="en-US" baseline="0" dirty="0" smtClean="0"/>
              <a:t> CEP schools do not have actual Free and Reduced Price Lunch data, the following options can be used to approximate Free and Reduced Price Lunch data in CEP schools. </a:t>
            </a:r>
            <a:endParaRPr lang="en-US" dirty="0" smtClean="0"/>
          </a:p>
          <a:p>
            <a:endParaRPr lang="en-US" dirty="0"/>
          </a:p>
        </p:txBody>
      </p:sp>
      <p:sp>
        <p:nvSpPr>
          <p:cNvPr id="4" name="Slide Number Placeholder 3"/>
          <p:cNvSpPr>
            <a:spLocks noGrp="1"/>
          </p:cNvSpPr>
          <p:nvPr>
            <p:ph type="sldNum" sz="quarter" idx="10"/>
          </p:nvPr>
        </p:nvSpPr>
        <p:spPr/>
        <p:txBody>
          <a:bodyPr/>
          <a:lstStyle/>
          <a:p>
            <a:fld id="{F8E6B804-0D6B-4718-BD0A-748D1709E55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t>
            </a:r>
            <a:r>
              <a:rPr lang="en-US" baseline="0" dirty="0" smtClean="0"/>
              <a:t> 1: </a:t>
            </a:r>
          </a:p>
          <a:p>
            <a:endParaRPr lang="en-US" dirty="0" smtClean="0"/>
          </a:p>
          <a:p>
            <a:pPr defTabSz="931774">
              <a:defRPr/>
            </a:pPr>
            <a:r>
              <a:rPr lang="en-US" dirty="0" smtClean="0"/>
              <a:t>^For non-CEP schools, LEAs</a:t>
            </a:r>
            <a:r>
              <a:rPr lang="en-US" baseline="0" dirty="0" smtClean="0"/>
              <a:t> may </a:t>
            </a:r>
            <a:r>
              <a:rPr lang="en-US" dirty="0" smtClean="0"/>
              <a:t>use actual Free and</a:t>
            </a:r>
            <a:r>
              <a:rPr lang="en-US" baseline="0" dirty="0" smtClean="0"/>
              <a:t> Reduced Price </a:t>
            </a:r>
            <a:r>
              <a:rPr lang="en-US" dirty="0" smtClean="0"/>
              <a:t>Lunch counts and then</a:t>
            </a:r>
            <a:r>
              <a:rPr lang="en-US" baseline="0" dirty="0" smtClean="0"/>
              <a:t> for CEP schools, take the </a:t>
            </a:r>
            <a:endParaRPr lang="en-US" dirty="0" smtClean="0"/>
          </a:p>
          <a:p>
            <a:endParaRPr lang="en-US" baseline="0" dirty="0" smtClean="0"/>
          </a:p>
          <a:p>
            <a:pPr defTabSz="931774">
              <a:defRPr/>
            </a:pPr>
            <a:endParaRPr lang="en-US" dirty="0" smtClean="0"/>
          </a:p>
          <a:p>
            <a:pPr defTabSz="931774">
              <a:defRPr/>
            </a:pPr>
            <a:r>
              <a:rPr lang="en-US" dirty="0" smtClean="0"/>
              <a:t>^Number of </a:t>
            </a:r>
            <a:r>
              <a:rPr lang="en-US" b="1" dirty="0" smtClean="0"/>
              <a:t>Directly Certified (DC) </a:t>
            </a:r>
            <a:r>
              <a:rPr lang="en-US" dirty="0" smtClean="0"/>
              <a:t>students in a school ^times </a:t>
            </a:r>
            <a:r>
              <a:rPr lang="en-US" baseline="0" dirty="0" smtClean="0"/>
              <a:t> </a:t>
            </a:r>
            <a:r>
              <a:rPr lang="en-US" dirty="0" smtClean="0"/>
              <a:t>the CEP multiplier. </a:t>
            </a:r>
          </a:p>
          <a:p>
            <a:pPr defTabSz="931774">
              <a:defRPr/>
            </a:pPr>
            <a:endParaRPr lang="en-US" dirty="0" smtClean="0"/>
          </a:p>
          <a:p>
            <a:pPr defTabSz="931774">
              <a:defRPr/>
            </a:pPr>
            <a:r>
              <a:rPr lang="en-US" dirty="0" smtClean="0"/>
              <a:t>Remember that the school’s food authority will have the number of the directly certified students.</a:t>
            </a:r>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AFDD5AC9-FB9F-44BB-88FA-12DCD0D171A0}"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a:t>
            </a:r>
            <a:r>
              <a:rPr lang="en-US" baseline="0" dirty="0" smtClean="0"/>
              <a:t> option would be to take the number of Directly Certified </a:t>
            </a:r>
            <a:r>
              <a:rPr lang="en-US" dirty="0" smtClean="0"/>
              <a:t>students ^times the CEP Multiplier for all schools in the LEA</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AFDD5AC9-FB9F-44BB-88FA-12DCD0D171A0}"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third option is to use only direct certification</a:t>
            </a:r>
            <a:r>
              <a:rPr lang="en-US" baseline="0" dirty="0" smtClean="0"/>
              <a:t> data for all schools in the LEA. </a:t>
            </a:r>
          </a:p>
          <a:p>
            <a:endParaRPr lang="en-US" baseline="0" dirty="0" smtClean="0"/>
          </a:p>
          <a:p>
            <a:r>
              <a:rPr lang="en-US" dirty="0" smtClean="0"/>
              <a:t>LEAs would enter the number of </a:t>
            </a:r>
            <a:r>
              <a:rPr lang="en-US" b="1" dirty="0" smtClean="0"/>
              <a:t>Directly Certified</a:t>
            </a:r>
            <a:r>
              <a:rPr lang="en-US" b="1" baseline="0" dirty="0" smtClean="0"/>
              <a:t> </a:t>
            </a:r>
            <a:r>
              <a:rPr lang="en-US" b="0" baseline="0" dirty="0" smtClean="0"/>
              <a:t>students</a:t>
            </a:r>
            <a:r>
              <a:rPr lang="en-US" b="1" baseline="0" dirty="0" smtClean="0"/>
              <a:t> </a:t>
            </a:r>
            <a:r>
              <a:rPr lang="en-US" baseline="0" dirty="0" smtClean="0"/>
              <a:t>only in the application.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F8E6B804-0D6B-4718-BD0A-748D1709E55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D257B68C-6CE8-49D0-B223-650739DF79F6}" type="datetimeFigureOut">
              <a:rPr lang="en-US" smtClean="0"/>
              <a:pPr/>
              <a:t>6/5/2015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33826F-7BB6-4ED5-A593-0F4B9F73B94A}" type="slidenum">
              <a:rPr lang="en-US" smtClean="0"/>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257B68C-6CE8-49D0-B223-650739DF79F6}" type="datetimeFigureOut">
              <a:rPr lang="en-US" smtClean="0"/>
              <a:pPr/>
              <a:t>6/5/2015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33826F-7BB6-4ED5-A593-0F4B9F73B94A}" type="slidenum">
              <a:rPr lang="en-US" smtClean="0"/>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257B68C-6CE8-49D0-B223-650739DF79F6}" type="datetimeFigureOut">
              <a:rPr lang="en-US" smtClean="0"/>
              <a:pPr/>
              <a:t>6/5/2015</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33826F-7BB6-4ED5-A593-0F4B9F73B94A}" type="slidenum">
              <a:rPr lang="en-US" smtClean="0"/>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257B68C-6CE8-49D0-B223-650739DF79F6}" type="datetimeFigureOut">
              <a:rPr lang="en-US" smtClean="0"/>
              <a:pPr/>
              <a:t>6/5/2015</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30DE555-85D8-4C81-B66E-5348172FC5F4}" type="slidenum">
              <a:rPr lang="en-US" smtClean="0"/>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257B68C-6CE8-49D0-B223-650739DF79F6}" type="datetimeFigureOut">
              <a:rPr lang="en-US" smtClean="0"/>
              <a:pPr/>
              <a:t>6/5/2015</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5633826F-7BB6-4ED5-A593-0F4B9F73B94A}" type="slidenum">
              <a:rPr lang="en-US" smtClean="0"/>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257B68C-6CE8-49D0-B223-650739DF79F6}" type="datetimeFigureOut">
              <a:rPr lang="en-US" smtClean="0"/>
              <a:pPr/>
              <a:t>6/5/2015</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5633826F-7BB6-4ED5-A593-0F4B9F73B94A}" type="slidenum">
              <a:rPr lang="en-US" smtClean="0"/>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print">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D257B68C-6CE8-49D0-B223-650739DF79F6}" type="datetimeFigureOut">
              <a:rPr lang="en-US" smtClean="0"/>
              <a:pPr/>
              <a:t>6/5/2015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5633826F-7BB6-4ED5-A593-0F4B9F73B94A}" type="slidenum">
              <a:rPr lang="en-US" smtClean="0"/>
              <a:pPr/>
              <a:t>‹#›</a:t>
            </a:fld>
            <a:endParaRPr lang="en-US"/>
          </a:p>
        </p:txBody>
      </p:sp>
      <p:pic>
        <p:nvPicPr>
          <p:cNvPr id="8" name="Picture 7" descr="DPIlogo.jpg"/>
          <p:cNvPicPr>
            <a:picLocks noChangeAspect="1"/>
          </p:cNvPicPr>
          <p:nvPr/>
        </p:nvPicPr>
        <p:blipFill>
          <a:blip r:embed="rId9" cstate="print">
            <a:clrChange>
              <a:clrFrom>
                <a:srgbClr val="FFFFFF"/>
              </a:clrFrom>
              <a:clrTo>
                <a:srgbClr val="FFFFFF">
                  <a:alpha val="0"/>
                </a:srgbClr>
              </a:clrTo>
            </a:clrChange>
          </a:blip>
          <a:stretch>
            <a:fillRect/>
          </a:stretch>
        </p:blipFill>
        <p:spPr>
          <a:xfrm>
            <a:off x="7721600" y="6161238"/>
            <a:ext cx="1287780" cy="619038"/>
          </a:xfrm>
          <a:prstGeom prst="rect">
            <a:avLst/>
          </a:prstGeom>
        </p:spPr>
      </p:pic>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Lst>
  <p:transition spd="slow">
    <p:fade thruBlk="1"/>
  </p:transition>
  <p:txStyles>
    <p:title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0.wav"/><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1.wav"/><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12.wav"/><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audio" Target="../media/audio13.wav"/><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audio" Target="../media/audio14.wav"/><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audio" Target="../media/audio15.wav"/><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audio" Target="../media/audio16.wav"/><Relationship Id="rId6" Type="http://schemas.openxmlformats.org/officeDocument/2006/relationships/image" Target="../media/image6.png"/><Relationship Id="rId5" Type="http://schemas.openxmlformats.org/officeDocument/2006/relationships/hyperlink" Target="http://fns.dpi.wi.gov/fns_cep" TargetMode="External"/><Relationship Id="rId4" Type="http://schemas.openxmlformats.org/officeDocument/2006/relationships/hyperlink" Target="http://titleone.dpi.wi.gov/t1consultant_di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4.xml"/><Relationship Id="rId7"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hyperlink" Target="http://fns.dpi.wi.gov/fns_cep" TargetMode="Externa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image" Target="../media/image6.png"/><Relationship Id="rId5" Type="http://schemas.openxmlformats.org/officeDocument/2006/relationships/hyperlink" Target="http://fns.dpi.wi.gov/fns_cep" TargetMode="External"/><Relationship Id="rId4" Type="http://schemas.openxmlformats.org/officeDocument/2006/relationships/hyperlink" Target="http://fns.dpi.wi.gov/sites/default/files/imce/fns/doc/wi_alt_form_1.docx"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audio" Target="../media/audio4.wav"/><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audio" Target="../media/audio5.wav"/><Relationship Id="rId5" Type="http://schemas.openxmlformats.org/officeDocument/2006/relationships/image" Target="../media/image6.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audio" Target="../media/audio6.wav"/><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7.wav"/><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8.wav"/><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9.wav"/><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solidFill>
                  <a:schemeClr val="accent6"/>
                </a:solidFill>
              </a:rPr>
              <a:t>Community Eligibility Provision and Title I Funding</a:t>
            </a:r>
            <a:endParaRPr lang="en-US" dirty="0">
              <a:solidFill>
                <a:schemeClr val="accent6"/>
              </a:solidFill>
            </a:endParaRPr>
          </a:p>
        </p:txBody>
      </p:sp>
      <p:sp>
        <p:nvSpPr>
          <p:cNvPr id="3" name="Subtitle 2"/>
          <p:cNvSpPr>
            <a:spLocks noGrp="1"/>
          </p:cNvSpPr>
          <p:nvPr>
            <p:ph type="subTitle" idx="1"/>
          </p:nvPr>
        </p:nvSpPr>
        <p:spPr/>
        <p:txBody>
          <a:bodyPr/>
          <a:lstStyle/>
          <a:p>
            <a:r>
              <a:rPr lang="en-US" dirty="0" smtClean="0">
                <a:solidFill>
                  <a:schemeClr val="accent6"/>
                </a:solidFill>
              </a:rPr>
              <a:t>June 2015</a:t>
            </a:r>
            <a:endParaRPr lang="en-US" dirty="0">
              <a:solidFill>
                <a:schemeClr val="accent6"/>
              </a:solidFill>
            </a:endParaRPr>
          </a:p>
        </p:txBody>
      </p:sp>
      <p:pic>
        <p:nvPicPr>
          <p:cNvPr id="6" name="~PP477.WAV">
            <a:hlinkClick r:id="" action="ppaction://media"/>
          </p:cNvPr>
          <p:cNvPicPr>
            <a:picLocks noRot="1" noChangeAspect="1"/>
          </p:cNvPicPr>
          <p:nvPr>
            <a:wavAudioFile r:embed="rId1" name="~PP477.WAV"/>
          </p:nvPr>
        </p:nvPicPr>
        <p:blipFill>
          <a:blip r:embed="rId4" cstate="print"/>
          <a:stretch>
            <a:fillRect/>
          </a:stretch>
        </p:blipFill>
        <p:spPr>
          <a:xfrm>
            <a:off x="8726488" y="6440488"/>
            <a:ext cx="244475" cy="244475"/>
          </a:xfrm>
          <a:prstGeom prst="rect">
            <a:avLst/>
          </a:prstGeom>
        </p:spPr>
      </p:pic>
    </p:spTree>
  </p:cSld>
  <p:clrMapOvr>
    <a:masterClrMapping/>
  </p:clrMapOvr>
  <p:transition spd="slow" advTm="163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solidFill>
                  <a:schemeClr val="accent5">
                    <a:lumMod val="75000"/>
                  </a:schemeClr>
                </a:solidFill>
              </a:rPr>
              <a:t>4) Use the FRL counts for Non-CEP schools and DC data plus alternative income verification form data for CEP</a:t>
            </a:r>
            <a:r>
              <a:rPr lang="en-US" dirty="0" smtClean="0"/>
              <a:t> schools</a:t>
            </a:r>
            <a:endParaRPr lang="en-US" dirty="0"/>
          </a:p>
        </p:txBody>
      </p:sp>
      <p:grpSp>
        <p:nvGrpSpPr>
          <p:cNvPr id="4" name="Group 3"/>
          <p:cNvGrpSpPr/>
          <p:nvPr/>
        </p:nvGrpSpPr>
        <p:grpSpPr>
          <a:xfrm>
            <a:off x="228600" y="2514600"/>
            <a:ext cx="2658337" cy="1828800"/>
            <a:chOff x="0" y="2438400"/>
            <a:chExt cx="2658337" cy="1828800"/>
          </a:xfrm>
        </p:grpSpPr>
        <p:pic>
          <p:nvPicPr>
            <p:cNvPr id="5" name="Picture 4" descr="http://thumbs.dreamstime.com/z/school-18280775.jpg"/>
            <p:cNvPicPr>
              <a:picLocks noChangeAspect="1" noChangeArrowheads="1"/>
            </p:cNvPicPr>
            <p:nvPr/>
          </p:nvPicPr>
          <p:blipFill>
            <a:blip r:embed="rId5" cstate="print"/>
            <a:srcRect b="10298"/>
            <a:stretch>
              <a:fillRect/>
            </a:stretch>
          </p:blipFill>
          <p:spPr bwMode="auto">
            <a:xfrm>
              <a:off x="0" y="2438400"/>
              <a:ext cx="2658337" cy="1828800"/>
            </a:xfrm>
            <a:prstGeom prst="rect">
              <a:avLst/>
            </a:prstGeom>
            <a:noFill/>
          </p:spPr>
        </p:pic>
        <p:sp>
          <p:nvSpPr>
            <p:cNvPr id="6" name="TextBox 5"/>
            <p:cNvSpPr txBox="1"/>
            <p:nvPr/>
          </p:nvSpPr>
          <p:spPr>
            <a:xfrm>
              <a:off x="609600" y="3048000"/>
              <a:ext cx="1447800" cy="381000"/>
            </a:xfrm>
            <a:prstGeom prst="rect">
              <a:avLst/>
            </a:prstGeom>
            <a:solidFill>
              <a:srgbClr val="5F5F5F"/>
            </a:solidFill>
          </p:spPr>
          <p:txBody>
            <a:bodyPr wrap="square" rtlCol="0">
              <a:spAutoFit/>
            </a:bodyPr>
            <a:lstStyle/>
            <a:p>
              <a:pPr algn="ctr"/>
              <a:r>
                <a:rPr lang="en-US" b="1" dirty="0" smtClean="0">
                  <a:solidFill>
                    <a:srgbClr val="FFFF00"/>
                  </a:solidFill>
                  <a:latin typeface="Times New Roman" pitchFamily="18" charset="0"/>
                  <a:cs typeface="Times New Roman" pitchFamily="18" charset="0"/>
                </a:rPr>
                <a:t>NON-CEP</a:t>
              </a:r>
              <a:endParaRPr lang="en-US" b="1" dirty="0">
                <a:solidFill>
                  <a:srgbClr val="FFFF00"/>
                </a:solidFill>
                <a:latin typeface="Times New Roman" pitchFamily="18" charset="0"/>
                <a:cs typeface="Times New Roman" pitchFamily="18" charset="0"/>
              </a:endParaRPr>
            </a:p>
          </p:txBody>
        </p:sp>
      </p:grpSp>
      <p:grpSp>
        <p:nvGrpSpPr>
          <p:cNvPr id="7" name="Group 6"/>
          <p:cNvGrpSpPr/>
          <p:nvPr/>
        </p:nvGrpSpPr>
        <p:grpSpPr>
          <a:xfrm>
            <a:off x="228600" y="4572000"/>
            <a:ext cx="2658337" cy="1828800"/>
            <a:chOff x="-1600200" y="2286000"/>
            <a:chExt cx="2658337" cy="1828800"/>
          </a:xfrm>
        </p:grpSpPr>
        <p:pic>
          <p:nvPicPr>
            <p:cNvPr id="8" name="Picture 4" descr="http://thumbs.dreamstime.com/z/school-18280775.jpg"/>
            <p:cNvPicPr>
              <a:picLocks noChangeAspect="1" noChangeArrowheads="1"/>
            </p:cNvPicPr>
            <p:nvPr/>
          </p:nvPicPr>
          <p:blipFill>
            <a:blip r:embed="rId5" cstate="print"/>
            <a:srcRect b="10298"/>
            <a:stretch>
              <a:fillRect/>
            </a:stretch>
          </p:blipFill>
          <p:spPr bwMode="auto">
            <a:xfrm>
              <a:off x="-1600200" y="2286000"/>
              <a:ext cx="2658337" cy="1828800"/>
            </a:xfrm>
            <a:prstGeom prst="rect">
              <a:avLst/>
            </a:prstGeom>
            <a:noFill/>
          </p:spPr>
        </p:pic>
        <p:sp>
          <p:nvSpPr>
            <p:cNvPr id="9" name="TextBox 8"/>
            <p:cNvSpPr txBox="1"/>
            <p:nvPr/>
          </p:nvSpPr>
          <p:spPr>
            <a:xfrm>
              <a:off x="-609600" y="2971800"/>
              <a:ext cx="762000" cy="381000"/>
            </a:xfrm>
            <a:prstGeom prst="rect">
              <a:avLst/>
            </a:prstGeom>
            <a:solidFill>
              <a:srgbClr val="5F5F5F"/>
            </a:solidFill>
          </p:spPr>
          <p:txBody>
            <a:bodyPr wrap="square" rtlCol="0">
              <a:spAutoFit/>
            </a:bodyPr>
            <a:lstStyle/>
            <a:p>
              <a:pPr algn="ctr"/>
              <a:r>
                <a:rPr lang="en-US" b="1" dirty="0" smtClean="0">
                  <a:solidFill>
                    <a:srgbClr val="FFFF00"/>
                  </a:solidFill>
                  <a:latin typeface="Times New Roman" pitchFamily="18" charset="0"/>
                  <a:cs typeface="Times New Roman" pitchFamily="18" charset="0"/>
                </a:rPr>
                <a:t>CEP</a:t>
              </a:r>
              <a:endParaRPr lang="en-US" b="1" dirty="0">
                <a:solidFill>
                  <a:srgbClr val="FFFF00"/>
                </a:solidFill>
                <a:latin typeface="Times New Roman" pitchFamily="18" charset="0"/>
                <a:cs typeface="Times New Roman" pitchFamily="18" charset="0"/>
              </a:endParaRPr>
            </a:p>
          </p:txBody>
        </p:sp>
      </p:grpSp>
      <p:sp>
        <p:nvSpPr>
          <p:cNvPr id="10" name="Freeform 9"/>
          <p:cNvSpPr/>
          <p:nvPr/>
        </p:nvSpPr>
        <p:spPr>
          <a:xfrm>
            <a:off x="2971800" y="2743201"/>
            <a:ext cx="1904999" cy="1523999"/>
          </a:xfrm>
          <a:custGeom>
            <a:avLst/>
            <a:gdLst>
              <a:gd name="connsiteX0" fmla="*/ 0 w 2216943"/>
              <a:gd name="connsiteY0" fmla="*/ 369498 h 2216943"/>
              <a:gd name="connsiteX1" fmla="*/ 108224 w 2216943"/>
              <a:gd name="connsiteY1" fmla="*/ 108224 h 2216943"/>
              <a:gd name="connsiteX2" fmla="*/ 369499 w 2216943"/>
              <a:gd name="connsiteY2" fmla="*/ 1 h 2216943"/>
              <a:gd name="connsiteX3" fmla="*/ 1847445 w 2216943"/>
              <a:gd name="connsiteY3" fmla="*/ 0 h 2216943"/>
              <a:gd name="connsiteX4" fmla="*/ 2108719 w 2216943"/>
              <a:gd name="connsiteY4" fmla="*/ 108224 h 2216943"/>
              <a:gd name="connsiteX5" fmla="*/ 2216942 w 2216943"/>
              <a:gd name="connsiteY5" fmla="*/ 369499 h 2216943"/>
              <a:gd name="connsiteX6" fmla="*/ 2216943 w 2216943"/>
              <a:gd name="connsiteY6" fmla="*/ 1847445 h 2216943"/>
              <a:gd name="connsiteX7" fmla="*/ 2108719 w 2216943"/>
              <a:gd name="connsiteY7" fmla="*/ 2108720 h 2216943"/>
              <a:gd name="connsiteX8" fmla="*/ 1847444 w 2216943"/>
              <a:gd name="connsiteY8" fmla="*/ 2216943 h 2216943"/>
              <a:gd name="connsiteX9" fmla="*/ 369498 w 2216943"/>
              <a:gd name="connsiteY9" fmla="*/ 2216943 h 2216943"/>
              <a:gd name="connsiteX10" fmla="*/ 108223 w 2216943"/>
              <a:gd name="connsiteY10" fmla="*/ 2108719 h 2216943"/>
              <a:gd name="connsiteX11" fmla="*/ 0 w 2216943"/>
              <a:gd name="connsiteY11" fmla="*/ 1847444 h 2216943"/>
              <a:gd name="connsiteX12" fmla="*/ 0 w 2216943"/>
              <a:gd name="connsiteY12" fmla="*/ 369498 h 22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943" h="2216943">
                <a:moveTo>
                  <a:pt x="0" y="369498"/>
                </a:moveTo>
                <a:cubicBezTo>
                  <a:pt x="0" y="271501"/>
                  <a:pt x="38929" y="177518"/>
                  <a:pt x="108224" y="108224"/>
                </a:cubicBezTo>
                <a:cubicBezTo>
                  <a:pt x="177518" y="38930"/>
                  <a:pt x="271502" y="1"/>
                  <a:pt x="369499" y="1"/>
                </a:cubicBezTo>
                <a:lnTo>
                  <a:pt x="1847445" y="0"/>
                </a:lnTo>
                <a:cubicBezTo>
                  <a:pt x="1945442" y="0"/>
                  <a:pt x="2039425" y="38929"/>
                  <a:pt x="2108719" y="108224"/>
                </a:cubicBezTo>
                <a:cubicBezTo>
                  <a:pt x="2178013" y="177518"/>
                  <a:pt x="2216942" y="271502"/>
                  <a:pt x="2216942" y="369499"/>
                </a:cubicBezTo>
                <a:cubicBezTo>
                  <a:pt x="2216942" y="862148"/>
                  <a:pt x="2216943" y="1354796"/>
                  <a:pt x="2216943" y="1847445"/>
                </a:cubicBezTo>
                <a:cubicBezTo>
                  <a:pt x="2216943" y="1945442"/>
                  <a:pt x="2178014" y="2039425"/>
                  <a:pt x="2108719" y="2108720"/>
                </a:cubicBezTo>
                <a:cubicBezTo>
                  <a:pt x="2039425" y="2178014"/>
                  <a:pt x="1945441" y="2216943"/>
                  <a:pt x="1847444" y="2216943"/>
                </a:cubicBezTo>
                <a:lnTo>
                  <a:pt x="369498" y="2216943"/>
                </a:lnTo>
                <a:cubicBezTo>
                  <a:pt x="271501" y="2216943"/>
                  <a:pt x="177518" y="2178014"/>
                  <a:pt x="108223" y="2108719"/>
                </a:cubicBezTo>
                <a:cubicBezTo>
                  <a:pt x="38929" y="2039425"/>
                  <a:pt x="0" y="1945441"/>
                  <a:pt x="0" y="1847444"/>
                </a:cubicBezTo>
                <a:lnTo>
                  <a:pt x="0" y="369498"/>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38702" tIns="138702" rIns="138702" bIns="138702" numCol="1" spcCol="1270" anchor="ctr" anchorCtr="0">
            <a:noAutofit/>
          </a:bodyPr>
          <a:lstStyle/>
          <a:p>
            <a:pPr lvl="0" algn="ctr" defTabSz="1066800">
              <a:lnSpc>
                <a:spcPct val="90000"/>
              </a:lnSpc>
              <a:spcBef>
                <a:spcPct val="0"/>
              </a:spcBef>
              <a:spcAft>
                <a:spcPct val="35000"/>
              </a:spcAft>
            </a:pPr>
            <a:r>
              <a:rPr lang="en-US" sz="2400" kern="1200" dirty="0" smtClean="0"/>
              <a:t>Actual FRL counts</a:t>
            </a:r>
          </a:p>
        </p:txBody>
      </p:sp>
      <p:sp>
        <p:nvSpPr>
          <p:cNvPr id="11" name="Freeform 10"/>
          <p:cNvSpPr/>
          <p:nvPr/>
        </p:nvSpPr>
        <p:spPr>
          <a:xfrm>
            <a:off x="5791200" y="4800600"/>
            <a:ext cx="1904999" cy="1523999"/>
          </a:xfrm>
          <a:custGeom>
            <a:avLst/>
            <a:gdLst>
              <a:gd name="connsiteX0" fmla="*/ 0 w 2216943"/>
              <a:gd name="connsiteY0" fmla="*/ 369498 h 2216943"/>
              <a:gd name="connsiteX1" fmla="*/ 108224 w 2216943"/>
              <a:gd name="connsiteY1" fmla="*/ 108224 h 2216943"/>
              <a:gd name="connsiteX2" fmla="*/ 369499 w 2216943"/>
              <a:gd name="connsiteY2" fmla="*/ 1 h 2216943"/>
              <a:gd name="connsiteX3" fmla="*/ 1847445 w 2216943"/>
              <a:gd name="connsiteY3" fmla="*/ 0 h 2216943"/>
              <a:gd name="connsiteX4" fmla="*/ 2108719 w 2216943"/>
              <a:gd name="connsiteY4" fmla="*/ 108224 h 2216943"/>
              <a:gd name="connsiteX5" fmla="*/ 2216942 w 2216943"/>
              <a:gd name="connsiteY5" fmla="*/ 369499 h 2216943"/>
              <a:gd name="connsiteX6" fmla="*/ 2216943 w 2216943"/>
              <a:gd name="connsiteY6" fmla="*/ 1847445 h 2216943"/>
              <a:gd name="connsiteX7" fmla="*/ 2108719 w 2216943"/>
              <a:gd name="connsiteY7" fmla="*/ 2108720 h 2216943"/>
              <a:gd name="connsiteX8" fmla="*/ 1847444 w 2216943"/>
              <a:gd name="connsiteY8" fmla="*/ 2216943 h 2216943"/>
              <a:gd name="connsiteX9" fmla="*/ 369498 w 2216943"/>
              <a:gd name="connsiteY9" fmla="*/ 2216943 h 2216943"/>
              <a:gd name="connsiteX10" fmla="*/ 108223 w 2216943"/>
              <a:gd name="connsiteY10" fmla="*/ 2108719 h 2216943"/>
              <a:gd name="connsiteX11" fmla="*/ 0 w 2216943"/>
              <a:gd name="connsiteY11" fmla="*/ 1847444 h 2216943"/>
              <a:gd name="connsiteX12" fmla="*/ 0 w 2216943"/>
              <a:gd name="connsiteY12" fmla="*/ 369498 h 22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943" h="2216943">
                <a:moveTo>
                  <a:pt x="0" y="369498"/>
                </a:moveTo>
                <a:cubicBezTo>
                  <a:pt x="0" y="271501"/>
                  <a:pt x="38929" y="177518"/>
                  <a:pt x="108224" y="108224"/>
                </a:cubicBezTo>
                <a:cubicBezTo>
                  <a:pt x="177518" y="38930"/>
                  <a:pt x="271502" y="1"/>
                  <a:pt x="369499" y="1"/>
                </a:cubicBezTo>
                <a:lnTo>
                  <a:pt x="1847445" y="0"/>
                </a:lnTo>
                <a:cubicBezTo>
                  <a:pt x="1945442" y="0"/>
                  <a:pt x="2039425" y="38929"/>
                  <a:pt x="2108719" y="108224"/>
                </a:cubicBezTo>
                <a:cubicBezTo>
                  <a:pt x="2178013" y="177518"/>
                  <a:pt x="2216942" y="271502"/>
                  <a:pt x="2216942" y="369499"/>
                </a:cubicBezTo>
                <a:cubicBezTo>
                  <a:pt x="2216942" y="862148"/>
                  <a:pt x="2216943" y="1354796"/>
                  <a:pt x="2216943" y="1847445"/>
                </a:cubicBezTo>
                <a:cubicBezTo>
                  <a:pt x="2216943" y="1945442"/>
                  <a:pt x="2178014" y="2039425"/>
                  <a:pt x="2108719" y="2108720"/>
                </a:cubicBezTo>
                <a:cubicBezTo>
                  <a:pt x="2039425" y="2178014"/>
                  <a:pt x="1945441" y="2216943"/>
                  <a:pt x="1847444" y="2216943"/>
                </a:cubicBezTo>
                <a:lnTo>
                  <a:pt x="369498" y="2216943"/>
                </a:lnTo>
                <a:cubicBezTo>
                  <a:pt x="271501" y="2216943"/>
                  <a:pt x="177518" y="2178014"/>
                  <a:pt x="108223" y="2108719"/>
                </a:cubicBezTo>
                <a:cubicBezTo>
                  <a:pt x="38929" y="2039425"/>
                  <a:pt x="0" y="1945441"/>
                  <a:pt x="0" y="1847444"/>
                </a:cubicBezTo>
                <a:lnTo>
                  <a:pt x="0" y="369498"/>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38702" tIns="138702" rIns="138702" bIns="138702" numCol="1" spcCol="1270" anchor="ctr" anchorCtr="0">
            <a:noAutofit/>
          </a:bodyPr>
          <a:lstStyle/>
          <a:p>
            <a:pPr lvl="0" algn="ctr" defTabSz="1066800">
              <a:lnSpc>
                <a:spcPct val="90000"/>
              </a:lnSpc>
              <a:spcBef>
                <a:spcPct val="0"/>
              </a:spcBef>
              <a:spcAft>
                <a:spcPct val="35000"/>
              </a:spcAft>
            </a:pPr>
            <a:r>
              <a:rPr lang="en-US" sz="2400" kern="1200" dirty="0" smtClean="0"/>
              <a:t>Alternative Household </a:t>
            </a:r>
            <a:r>
              <a:rPr lang="en-US" sz="2400" dirty="0" smtClean="0"/>
              <a:t>Income</a:t>
            </a:r>
            <a:r>
              <a:rPr lang="en-US" sz="2400" kern="1200" dirty="0" smtClean="0"/>
              <a:t> </a:t>
            </a:r>
            <a:r>
              <a:rPr lang="en-US" sz="2400" kern="1200" dirty="0" smtClean="0"/>
              <a:t>Form data</a:t>
            </a:r>
            <a:endParaRPr lang="en-US" sz="2400" kern="1200" dirty="0" smtClean="0"/>
          </a:p>
        </p:txBody>
      </p:sp>
      <p:sp>
        <p:nvSpPr>
          <p:cNvPr id="12" name="Freeform 11"/>
          <p:cNvSpPr/>
          <p:nvPr/>
        </p:nvSpPr>
        <p:spPr>
          <a:xfrm>
            <a:off x="2971800" y="4800600"/>
            <a:ext cx="1904999" cy="1523999"/>
          </a:xfrm>
          <a:custGeom>
            <a:avLst/>
            <a:gdLst>
              <a:gd name="connsiteX0" fmla="*/ 0 w 2216943"/>
              <a:gd name="connsiteY0" fmla="*/ 369498 h 2216943"/>
              <a:gd name="connsiteX1" fmla="*/ 108224 w 2216943"/>
              <a:gd name="connsiteY1" fmla="*/ 108224 h 2216943"/>
              <a:gd name="connsiteX2" fmla="*/ 369499 w 2216943"/>
              <a:gd name="connsiteY2" fmla="*/ 1 h 2216943"/>
              <a:gd name="connsiteX3" fmla="*/ 1847445 w 2216943"/>
              <a:gd name="connsiteY3" fmla="*/ 0 h 2216943"/>
              <a:gd name="connsiteX4" fmla="*/ 2108719 w 2216943"/>
              <a:gd name="connsiteY4" fmla="*/ 108224 h 2216943"/>
              <a:gd name="connsiteX5" fmla="*/ 2216942 w 2216943"/>
              <a:gd name="connsiteY5" fmla="*/ 369499 h 2216943"/>
              <a:gd name="connsiteX6" fmla="*/ 2216943 w 2216943"/>
              <a:gd name="connsiteY6" fmla="*/ 1847445 h 2216943"/>
              <a:gd name="connsiteX7" fmla="*/ 2108719 w 2216943"/>
              <a:gd name="connsiteY7" fmla="*/ 2108720 h 2216943"/>
              <a:gd name="connsiteX8" fmla="*/ 1847444 w 2216943"/>
              <a:gd name="connsiteY8" fmla="*/ 2216943 h 2216943"/>
              <a:gd name="connsiteX9" fmla="*/ 369498 w 2216943"/>
              <a:gd name="connsiteY9" fmla="*/ 2216943 h 2216943"/>
              <a:gd name="connsiteX10" fmla="*/ 108223 w 2216943"/>
              <a:gd name="connsiteY10" fmla="*/ 2108719 h 2216943"/>
              <a:gd name="connsiteX11" fmla="*/ 0 w 2216943"/>
              <a:gd name="connsiteY11" fmla="*/ 1847444 h 2216943"/>
              <a:gd name="connsiteX12" fmla="*/ 0 w 2216943"/>
              <a:gd name="connsiteY12" fmla="*/ 369498 h 22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943" h="2216943">
                <a:moveTo>
                  <a:pt x="0" y="369498"/>
                </a:moveTo>
                <a:cubicBezTo>
                  <a:pt x="0" y="271501"/>
                  <a:pt x="38929" y="177518"/>
                  <a:pt x="108224" y="108224"/>
                </a:cubicBezTo>
                <a:cubicBezTo>
                  <a:pt x="177518" y="38930"/>
                  <a:pt x="271502" y="1"/>
                  <a:pt x="369499" y="1"/>
                </a:cubicBezTo>
                <a:lnTo>
                  <a:pt x="1847445" y="0"/>
                </a:lnTo>
                <a:cubicBezTo>
                  <a:pt x="1945442" y="0"/>
                  <a:pt x="2039425" y="38929"/>
                  <a:pt x="2108719" y="108224"/>
                </a:cubicBezTo>
                <a:cubicBezTo>
                  <a:pt x="2178013" y="177518"/>
                  <a:pt x="2216942" y="271502"/>
                  <a:pt x="2216942" y="369499"/>
                </a:cubicBezTo>
                <a:cubicBezTo>
                  <a:pt x="2216942" y="862148"/>
                  <a:pt x="2216943" y="1354796"/>
                  <a:pt x="2216943" y="1847445"/>
                </a:cubicBezTo>
                <a:cubicBezTo>
                  <a:pt x="2216943" y="1945442"/>
                  <a:pt x="2178014" y="2039425"/>
                  <a:pt x="2108719" y="2108720"/>
                </a:cubicBezTo>
                <a:cubicBezTo>
                  <a:pt x="2039425" y="2178014"/>
                  <a:pt x="1945441" y="2216943"/>
                  <a:pt x="1847444" y="2216943"/>
                </a:cubicBezTo>
                <a:lnTo>
                  <a:pt x="369498" y="2216943"/>
                </a:lnTo>
                <a:cubicBezTo>
                  <a:pt x="271501" y="2216943"/>
                  <a:pt x="177518" y="2178014"/>
                  <a:pt x="108223" y="2108719"/>
                </a:cubicBezTo>
                <a:cubicBezTo>
                  <a:pt x="38929" y="2039425"/>
                  <a:pt x="0" y="1945441"/>
                  <a:pt x="0" y="1847444"/>
                </a:cubicBezTo>
                <a:lnTo>
                  <a:pt x="0" y="369498"/>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38702" tIns="138702" rIns="138702" bIns="138702" numCol="1" spcCol="1270" anchor="ctr" anchorCtr="0">
            <a:noAutofit/>
          </a:bodyPr>
          <a:lstStyle/>
          <a:p>
            <a:pPr lvl="0" algn="ctr" defTabSz="1066800">
              <a:lnSpc>
                <a:spcPct val="90000"/>
              </a:lnSpc>
              <a:spcBef>
                <a:spcPct val="0"/>
              </a:spcBef>
              <a:spcAft>
                <a:spcPct val="35000"/>
              </a:spcAft>
            </a:pPr>
            <a:r>
              <a:rPr lang="en-US" sz="2400" dirty="0" smtClean="0"/>
              <a:t># of </a:t>
            </a:r>
            <a:r>
              <a:rPr lang="en-US" sz="2400" b="1" dirty="0" smtClean="0"/>
              <a:t>Directly Certified </a:t>
            </a:r>
            <a:r>
              <a:rPr lang="en-US" sz="2400" dirty="0" smtClean="0"/>
              <a:t>students </a:t>
            </a:r>
            <a:endParaRPr lang="en-US" sz="2400" kern="1200" dirty="0" smtClean="0"/>
          </a:p>
        </p:txBody>
      </p:sp>
      <p:sp>
        <p:nvSpPr>
          <p:cNvPr id="13" name="Plus 12"/>
          <p:cNvSpPr/>
          <p:nvPr/>
        </p:nvSpPr>
        <p:spPr>
          <a:xfrm>
            <a:off x="4876800" y="5257800"/>
            <a:ext cx="838200" cy="76200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P1634.WAV">
            <a:hlinkClick r:id="" action="ppaction://media"/>
          </p:cNvPr>
          <p:cNvPicPr>
            <a:picLocks noRot="1" noChangeAspect="1"/>
          </p:cNvPicPr>
          <p:nvPr>
            <a:wavAudioFile r:embed="rId2" name="~PP1634.WAV"/>
          </p:nvPr>
        </p:nvPicPr>
        <p:blipFill>
          <a:blip r:embed="rId6" cstate="print"/>
          <a:stretch>
            <a:fillRect/>
          </a:stretch>
        </p:blipFill>
        <p:spPr>
          <a:xfrm>
            <a:off x="8726488" y="6440488"/>
            <a:ext cx="244475" cy="244475"/>
          </a:xfrm>
          <a:prstGeom prst="rect">
            <a:avLst/>
          </a:prstGeom>
        </p:spPr>
      </p:pic>
    </p:spTree>
    <p:custDataLst>
      <p:tags r:id="rId1"/>
    </p:custDataLst>
  </p:cSld>
  <p:clrMapOvr>
    <a:masterClrMapping/>
  </p:clrMapOvr>
  <p:transition spd="slow" advTm="1890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5" fill="hold" display="0">
                  <p:stCondLst>
                    <p:cond delay="indefinite"/>
                  </p:stCondLst>
                  <p:endCondLst>
                    <p:cond evt="onPrev" delay="0">
                      <p:tgtEl>
                        <p:sldTgt/>
                      </p:tgtEl>
                    </p:cond>
                    <p:cond evt="onStopAudio" delay="0">
                      <p:tgtEl>
                        <p:sldTgt/>
                      </p:tgtEl>
                    </p:cond>
                  </p:endCondLst>
                </p:cTn>
                <p:tgtEl>
                  <p:spTgt spid="15"/>
                </p:tgtEl>
              </p:cMediaNode>
            </p:audio>
          </p:childTnLst>
        </p:cTn>
      </p:par>
    </p:tnLst>
    <p:bldLst>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rmAutofit fontScale="90000"/>
          </a:bodyPr>
          <a:lstStyle/>
          <a:p>
            <a:r>
              <a:rPr lang="en-US" dirty="0" smtClean="0">
                <a:solidFill>
                  <a:schemeClr val="accent5">
                    <a:lumMod val="75000"/>
                  </a:schemeClr>
                </a:solidFill>
              </a:rPr>
              <a:t>5) Use the alternative income verification form for all </a:t>
            </a:r>
            <a:br>
              <a:rPr lang="en-US" dirty="0" smtClean="0">
                <a:solidFill>
                  <a:schemeClr val="accent5">
                    <a:lumMod val="75000"/>
                  </a:schemeClr>
                </a:solidFill>
              </a:rPr>
            </a:br>
            <a:r>
              <a:rPr lang="en-US" dirty="0" smtClean="0">
                <a:solidFill>
                  <a:schemeClr val="accent5">
                    <a:lumMod val="75000"/>
                  </a:schemeClr>
                </a:solidFill>
              </a:rPr>
              <a:t>schools in the </a:t>
            </a:r>
            <a:r>
              <a:rPr lang="en-US" dirty="0" smtClean="0">
                <a:solidFill>
                  <a:schemeClr val="accent5">
                    <a:lumMod val="75000"/>
                  </a:schemeClr>
                </a:solidFill>
              </a:rPr>
              <a:t>LEA</a:t>
            </a:r>
            <a:endParaRPr lang="en-US" dirty="0">
              <a:solidFill>
                <a:schemeClr val="accent5">
                  <a:lumMod val="75000"/>
                </a:schemeClr>
              </a:solidFill>
            </a:endParaRPr>
          </a:p>
        </p:txBody>
      </p:sp>
      <p:sp>
        <p:nvSpPr>
          <p:cNvPr id="15" name="Freeform 14"/>
          <p:cNvSpPr/>
          <p:nvPr/>
        </p:nvSpPr>
        <p:spPr>
          <a:xfrm>
            <a:off x="6629400" y="2743200"/>
            <a:ext cx="1904999" cy="1523999"/>
          </a:xfrm>
          <a:custGeom>
            <a:avLst/>
            <a:gdLst>
              <a:gd name="connsiteX0" fmla="*/ 0 w 2216943"/>
              <a:gd name="connsiteY0" fmla="*/ 369498 h 2216943"/>
              <a:gd name="connsiteX1" fmla="*/ 108224 w 2216943"/>
              <a:gd name="connsiteY1" fmla="*/ 108224 h 2216943"/>
              <a:gd name="connsiteX2" fmla="*/ 369499 w 2216943"/>
              <a:gd name="connsiteY2" fmla="*/ 1 h 2216943"/>
              <a:gd name="connsiteX3" fmla="*/ 1847445 w 2216943"/>
              <a:gd name="connsiteY3" fmla="*/ 0 h 2216943"/>
              <a:gd name="connsiteX4" fmla="*/ 2108719 w 2216943"/>
              <a:gd name="connsiteY4" fmla="*/ 108224 h 2216943"/>
              <a:gd name="connsiteX5" fmla="*/ 2216942 w 2216943"/>
              <a:gd name="connsiteY5" fmla="*/ 369499 h 2216943"/>
              <a:gd name="connsiteX6" fmla="*/ 2216943 w 2216943"/>
              <a:gd name="connsiteY6" fmla="*/ 1847445 h 2216943"/>
              <a:gd name="connsiteX7" fmla="*/ 2108719 w 2216943"/>
              <a:gd name="connsiteY7" fmla="*/ 2108720 h 2216943"/>
              <a:gd name="connsiteX8" fmla="*/ 1847444 w 2216943"/>
              <a:gd name="connsiteY8" fmla="*/ 2216943 h 2216943"/>
              <a:gd name="connsiteX9" fmla="*/ 369498 w 2216943"/>
              <a:gd name="connsiteY9" fmla="*/ 2216943 h 2216943"/>
              <a:gd name="connsiteX10" fmla="*/ 108223 w 2216943"/>
              <a:gd name="connsiteY10" fmla="*/ 2108719 h 2216943"/>
              <a:gd name="connsiteX11" fmla="*/ 0 w 2216943"/>
              <a:gd name="connsiteY11" fmla="*/ 1847444 h 2216943"/>
              <a:gd name="connsiteX12" fmla="*/ 0 w 2216943"/>
              <a:gd name="connsiteY12" fmla="*/ 369498 h 22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943" h="2216943">
                <a:moveTo>
                  <a:pt x="0" y="369498"/>
                </a:moveTo>
                <a:cubicBezTo>
                  <a:pt x="0" y="271501"/>
                  <a:pt x="38929" y="177518"/>
                  <a:pt x="108224" y="108224"/>
                </a:cubicBezTo>
                <a:cubicBezTo>
                  <a:pt x="177518" y="38930"/>
                  <a:pt x="271502" y="1"/>
                  <a:pt x="369499" y="1"/>
                </a:cubicBezTo>
                <a:lnTo>
                  <a:pt x="1847445" y="0"/>
                </a:lnTo>
                <a:cubicBezTo>
                  <a:pt x="1945442" y="0"/>
                  <a:pt x="2039425" y="38929"/>
                  <a:pt x="2108719" y="108224"/>
                </a:cubicBezTo>
                <a:cubicBezTo>
                  <a:pt x="2178013" y="177518"/>
                  <a:pt x="2216942" y="271502"/>
                  <a:pt x="2216942" y="369499"/>
                </a:cubicBezTo>
                <a:cubicBezTo>
                  <a:pt x="2216942" y="862148"/>
                  <a:pt x="2216943" y="1354796"/>
                  <a:pt x="2216943" y="1847445"/>
                </a:cubicBezTo>
                <a:cubicBezTo>
                  <a:pt x="2216943" y="1945442"/>
                  <a:pt x="2178014" y="2039425"/>
                  <a:pt x="2108719" y="2108720"/>
                </a:cubicBezTo>
                <a:cubicBezTo>
                  <a:pt x="2039425" y="2178014"/>
                  <a:pt x="1945441" y="2216943"/>
                  <a:pt x="1847444" y="2216943"/>
                </a:cubicBezTo>
                <a:lnTo>
                  <a:pt x="369498" y="2216943"/>
                </a:lnTo>
                <a:cubicBezTo>
                  <a:pt x="271501" y="2216943"/>
                  <a:pt x="177518" y="2178014"/>
                  <a:pt x="108223" y="2108719"/>
                </a:cubicBezTo>
                <a:cubicBezTo>
                  <a:pt x="38929" y="2039425"/>
                  <a:pt x="0" y="1945441"/>
                  <a:pt x="0" y="1847444"/>
                </a:cubicBezTo>
                <a:lnTo>
                  <a:pt x="0" y="369498"/>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138702" tIns="138702" rIns="138702" bIns="138702" numCol="1" spcCol="1270" anchor="ctr" anchorCtr="0">
            <a:noAutofit/>
          </a:bodyPr>
          <a:lstStyle/>
          <a:p>
            <a:pPr lvl="0" algn="ctr" defTabSz="1066800">
              <a:lnSpc>
                <a:spcPct val="90000"/>
              </a:lnSpc>
              <a:spcBef>
                <a:spcPct val="0"/>
              </a:spcBef>
              <a:spcAft>
                <a:spcPct val="35000"/>
              </a:spcAft>
            </a:pPr>
            <a:r>
              <a:rPr lang="en-US" sz="2400" kern="1200" dirty="0" smtClean="0"/>
              <a:t>Alternative </a:t>
            </a:r>
            <a:r>
              <a:rPr lang="en-US" sz="2400" dirty="0" smtClean="0"/>
              <a:t>Household </a:t>
            </a:r>
            <a:r>
              <a:rPr lang="en-US" sz="2400" kern="1200" dirty="0" smtClean="0"/>
              <a:t>Income Form </a:t>
            </a:r>
            <a:r>
              <a:rPr lang="en-US" sz="2400" kern="1200" dirty="0" smtClean="0"/>
              <a:t>data</a:t>
            </a:r>
            <a:endParaRPr lang="en-US" sz="2400" kern="1200" dirty="0" smtClean="0"/>
          </a:p>
        </p:txBody>
      </p:sp>
      <p:sp>
        <p:nvSpPr>
          <p:cNvPr id="17" name="Freeform 16"/>
          <p:cNvSpPr/>
          <p:nvPr/>
        </p:nvSpPr>
        <p:spPr>
          <a:xfrm>
            <a:off x="3886200" y="2743200"/>
            <a:ext cx="1904999" cy="1523999"/>
          </a:xfrm>
          <a:custGeom>
            <a:avLst/>
            <a:gdLst>
              <a:gd name="connsiteX0" fmla="*/ 0 w 2216943"/>
              <a:gd name="connsiteY0" fmla="*/ 369498 h 2216943"/>
              <a:gd name="connsiteX1" fmla="*/ 108224 w 2216943"/>
              <a:gd name="connsiteY1" fmla="*/ 108224 h 2216943"/>
              <a:gd name="connsiteX2" fmla="*/ 369499 w 2216943"/>
              <a:gd name="connsiteY2" fmla="*/ 1 h 2216943"/>
              <a:gd name="connsiteX3" fmla="*/ 1847445 w 2216943"/>
              <a:gd name="connsiteY3" fmla="*/ 0 h 2216943"/>
              <a:gd name="connsiteX4" fmla="*/ 2108719 w 2216943"/>
              <a:gd name="connsiteY4" fmla="*/ 108224 h 2216943"/>
              <a:gd name="connsiteX5" fmla="*/ 2216942 w 2216943"/>
              <a:gd name="connsiteY5" fmla="*/ 369499 h 2216943"/>
              <a:gd name="connsiteX6" fmla="*/ 2216943 w 2216943"/>
              <a:gd name="connsiteY6" fmla="*/ 1847445 h 2216943"/>
              <a:gd name="connsiteX7" fmla="*/ 2108719 w 2216943"/>
              <a:gd name="connsiteY7" fmla="*/ 2108720 h 2216943"/>
              <a:gd name="connsiteX8" fmla="*/ 1847444 w 2216943"/>
              <a:gd name="connsiteY8" fmla="*/ 2216943 h 2216943"/>
              <a:gd name="connsiteX9" fmla="*/ 369498 w 2216943"/>
              <a:gd name="connsiteY9" fmla="*/ 2216943 h 2216943"/>
              <a:gd name="connsiteX10" fmla="*/ 108223 w 2216943"/>
              <a:gd name="connsiteY10" fmla="*/ 2108719 h 2216943"/>
              <a:gd name="connsiteX11" fmla="*/ 0 w 2216943"/>
              <a:gd name="connsiteY11" fmla="*/ 1847444 h 2216943"/>
              <a:gd name="connsiteX12" fmla="*/ 0 w 2216943"/>
              <a:gd name="connsiteY12" fmla="*/ 369498 h 22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943" h="2216943">
                <a:moveTo>
                  <a:pt x="0" y="369498"/>
                </a:moveTo>
                <a:cubicBezTo>
                  <a:pt x="0" y="271501"/>
                  <a:pt x="38929" y="177518"/>
                  <a:pt x="108224" y="108224"/>
                </a:cubicBezTo>
                <a:cubicBezTo>
                  <a:pt x="177518" y="38930"/>
                  <a:pt x="271502" y="1"/>
                  <a:pt x="369499" y="1"/>
                </a:cubicBezTo>
                <a:lnTo>
                  <a:pt x="1847445" y="0"/>
                </a:lnTo>
                <a:cubicBezTo>
                  <a:pt x="1945442" y="0"/>
                  <a:pt x="2039425" y="38929"/>
                  <a:pt x="2108719" y="108224"/>
                </a:cubicBezTo>
                <a:cubicBezTo>
                  <a:pt x="2178013" y="177518"/>
                  <a:pt x="2216942" y="271502"/>
                  <a:pt x="2216942" y="369499"/>
                </a:cubicBezTo>
                <a:cubicBezTo>
                  <a:pt x="2216942" y="862148"/>
                  <a:pt x="2216943" y="1354796"/>
                  <a:pt x="2216943" y="1847445"/>
                </a:cubicBezTo>
                <a:cubicBezTo>
                  <a:pt x="2216943" y="1945442"/>
                  <a:pt x="2178014" y="2039425"/>
                  <a:pt x="2108719" y="2108720"/>
                </a:cubicBezTo>
                <a:cubicBezTo>
                  <a:pt x="2039425" y="2178014"/>
                  <a:pt x="1945441" y="2216943"/>
                  <a:pt x="1847444" y="2216943"/>
                </a:cubicBezTo>
                <a:lnTo>
                  <a:pt x="369498" y="2216943"/>
                </a:lnTo>
                <a:cubicBezTo>
                  <a:pt x="271501" y="2216943"/>
                  <a:pt x="177518" y="2178014"/>
                  <a:pt x="108223" y="2108719"/>
                </a:cubicBezTo>
                <a:cubicBezTo>
                  <a:pt x="38929" y="2039425"/>
                  <a:pt x="0" y="1945441"/>
                  <a:pt x="0" y="1847444"/>
                </a:cubicBezTo>
                <a:lnTo>
                  <a:pt x="0" y="369498"/>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38702" tIns="138702" rIns="138702" bIns="138702" numCol="1" spcCol="1270" anchor="ctr" anchorCtr="0">
            <a:noAutofit/>
          </a:bodyPr>
          <a:lstStyle/>
          <a:p>
            <a:pPr lvl="0" algn="ctr" defTabSz="1066800">
              <a:lnSpc>
                <a:spcPct val="90000"/>
              </a:lnSpc>
              <a:spcBef>
                <a:spcPct val="0"/>
              </a:spcBef>
              <a:spcAft>
                <a:spcPct val="35000"/>
              </a:spcAft>
            </a:pPr>
            <a:r>
              <a:rPr lang="en-US" sz="2400" dirty="0" smtClean="0"/>
              <a:t># of </a:t>
            </a:r>
            <a:r>
              <a:rPr lang="en-US" sz="2400" b="1" dirty="0" smtClean="0"/>
              <a:t>Directly Certified </a:t>
            </a:r>
            <a:r>
              <a:rPr lang="en-US" sz="2400" dirty="0" smtClean="0"/>
              <a:t>students </a:t>
            </a:r>
            <a:endParaRPr lang="en-US" sz="2400" kern="1200" dirty="0" smtClean="0"/>
          </a:p>
        </p:txBody>
      </p:sp>
      <p:grpSp>
        <p:nvGrpSpPr>
          <p:cNvPr id="19" name="Group 18"/>
          <p:cNvGrpSpPr/>
          <p:nvPr/>
        </p:nvGrpSpPr>
        <p:grpSpPr>
          <a:xfrm>
            <a:off x="533400" y="2209800"/>
            <a:ext cx="2971800" cy="2895600"/>
            <a:chOff x="228600" y="2209800"/>
            <a:chExt cx="2971800" cy="2895600"/>
          </a:xfrm>
        </p:grpSpPr>
        <p:grpSp>
          <p:nvGrpSpPr>
            <p:cNvPr id="20" name="Group 32"/>
            <p:cNvGrpSpPr/>
            <p:nvPr/>
          </p:nvGrpSpPr>
          <p:grpSpPr>
            <a:xfrm>
              <a:off x="228600" y="2209800"/>
              <a:ext cx="2971800" cy="2895600"/>
              <a:chOff x="228600" y="3657600"/>
              <a:chExt cx="2971800" cy="2895600"/>
            </a:xfrm>
          </p:grpSpPr>
          <p:pic>
            <p:nvPicPr>
              <p:cNvPr id="22" name="Picture 4" descr="http://thumbs.dreamstime.com/z/school-18280775.jpg"/>
              <p:cNvPicPr>
                <a:picLocks noChangeAspect="1" noChangeArrowheads="1"/>
              </p:cNvPicPr>
              <p:nvPr/>
            </p:nvPicPr>
            <p:blipFill>
              <a:blip r:embed="rId5" cstate="print"/>
              <a:srcRect b="10298"/>
              <a:stretch>
                <a:fillRect/>
              </a:stretch>
            </p:blipFill>
            <p:spPr bwMode="auto">
              <a:xfrm>
                <a:off x="1600200" y="4648200"/>
                <a:ext cx="812800" cy="609600"/>
              </a:xfrm>
              <a:prstGeom prst="rect">
                <a:avLst/>
              </a:prstGeom>
              <a:noFill/>
            </p:spPr>
          </p:pic>
          <p:pic>
            <p:nvPicPr>
              <p:cNvPr id="23" name="Picture 4" descr="http://thumbs.dreamstime.com/z/school-18280775.jpg"/>
              <p:cNvPicPr>
                <a:picLocks noChangeAspect="1" noChangeArrowheads="1"/>
              </p:cNvPicPr>
              <p:nvPr/>
            </p:nvPicPr>
            <p:blipFill>
              <a:blip r:embed="rId5" cstate="print"/>
              <a:srcRect b="10298"/>
              <a:stretch>
                <a:fillRect/>
              </a:stretch>
            </p:blipFill>
            <p:spPr bwMode="auto">
              <a:xfrm>
                <a:off x="685800" y="4572000"/>
                <a:ext cx="838199" cy="617620"/>
              </a:xfrm>
              <a:prstGeom prst="rect">
                <a:avLst/>
              </a:prstGeom>
              <a:noFill/>
            </p:spPr>
          </p:pic>
          <p:pic>
            <p:nvPicPr>
              <p:cNvPr id="24" name="Picture 4" descr="http://thumbs.dreamstime.com/z/school-18280775.jpg"/>
              <p:cNvPicPr>
                <a:picLocks noChangeAspect="1" noChangeArrowheads="1"/>
              </p:cNvPicPr>
              <p:nvPr/>
            </p:nvPicPr>
            <p:blipFill>
              <a:blip r:embed="rId5" cstate="print"/>
              <a:srcRect b="10298"/>
              <a:stretch>
                <a:fillRect/>
              </a:stretch>
            </p:blipFill>
            <p:spPr bwMode="auto">
              <a:xfrm>
                <a:off x="1143000" y="5257800"/>
                <a:ext cx="838199" cy="617620"/>
              </a:xfrm>
              <a:prstGeom prst="rect">
                <a:avLst/>
              </a:prstGeom>
              <a:noFill/>
            </p:spPr>
          </p:pic>
          <p:pic>
            <p:nvPicPr>
              <p:cNvPr id="25" name="Picture 4" descr="http://thumbs.dreamstime.com/z/school-18280775.jpg"/>
              <p:cNvPicPr>
                <a:picLocks noChangeAspect="1" noChangeArrowheads="1"/>
              </p:cNvPicPr>
              <p:nvPr/>
            </p:nvPicPr>
            <p:blipFill>
              <a:blip r:embed="rId5" cstate="print"/>
              <a:srcRect b="10298"/>
              <a:stretch>
                <a:fillRect/>
              </a:stretch>
            </p:blipFill>
            <p:spPr bwMode="auto">
              <a:xfrm>
                <a:off x="1828800" y="3962400"/>
                <a:ext cx="838199" cy="617620"/>
              </a:xfrm>
              <a:prstGeom prst="rect">
                <a:avLst/>
              </a:prstGeom>
              <a:noFill/>
            </p:spPr>
          </p:pic>
          <p:pic>
            <p:nvPicPr>
              <p:cNvPr id="26" name="Picture 4" descr="http://thumbs.dreamstime.com/z/school-18280775.jpg"/>
              <p:cNvPicPr>
                <a:picLocks noChangeAspect="1" noChangeArrowheads="1"/>
              </p:cNvPicPr>
              <p:nvPr/>
            </p:nvPicPr>
            <p:blipFill>
              <a:blip r:embed="rId5" cstate="print"/>
              <a:srcRect b="10298"/>
              <a:stretch>
                <a:fillRect/>
              </a:stretch>
            </p:blipFill>
            <p:spPr bwMode="auto">
              <a:xfrm>
                <a:off x="838200" y="3962400"/>
                <a:ext cx="838199" cy="617620"/>
              </a:xfrm>
              <a:prstGeom prst="rect">
                <a:avLst/>
              </a:prstGeom>
              <a:noFill/>
            </p:spPr>
          </p:pic>
          <p:pic>
            <p:nvPicPr>
              <p:cNvPr id="27" name="Picture 4" descr="http://thumbs.dreamstime.com/z/school-18280775.jpg"/>
              <p:cNvPicPr>
                <a:picLocks noChangeAspect="1" noChangeArrowheads="1"/>
              </p:cNvPicPr>
              <p:nvPr/>
            </p:nvPicPr>
            <p:blipFill>
              <a:blip r:embed="rId5" cstate="print"/>
              <a:srcRect b="10298"/>
              <a:stretch>
                <a:fillRect/>
              </a:stretch>
            </p:blipFill>
            <p:spPr bwMode="auto">
              <a:xfrm>
                <a:off x="304800" y="5257800"/>
                <a:ext cx="838199" cy="617620"/>
              </a:xfrm>
              <a:prstGeom prst="rect">
                <a:avLst/>
              </a:prstGeom>
              <a:noFill/>
            </p:spPr>
          </p:pic>
          <p:pic>
            <p:nvPicPr>
              <p:cNvPr id="28" name="Picture 4" descr="http://thumbs.dreamstime.com/z/school-18280775.jpg"/>
              <p:cNvPicPr>
                <a:picLocks noChangeAspect="1" noChangeArrowheads="1"/>
              </p:cNvPicPr>
              <p:nvPr/>
            </p:nvPicPr>
            <p:blipFill>
              <a:blip r:embed="rId5" cstate="print"/>
              <a:srcRect b="10298"/>
              <a:stretch>
                <a:fillRect/>
              </a:stretch>
            </p:blipFill>
            <p:spPr bwMode="auto">
              <a:xfrm>
                <a:off x="2057400" y="5257800"/>
                <a:ext cx="838199" cy="617620"/>
              </a:xfrm>
              <a:prstGeom prst="rect">
                <a:avLst/>
              </a:prstGeom>
              <a:noFill/>
            </p:spPr>
          </p:pic>
          <p:sp>
            <p:nvSpPr>
              <p:cNvPr id="29" name="Oval 28"/>
              <p:cNvSpPr/>
              <p:nvPr/>
            </p:nvSpPr>
            <p:spPr>
              <a:xfrm>
                <a:off x="228600" y="3657600"/>
                <a:ext cx="2971800" cy="2895600"/>
              </a:xfrm>
              <a:prstGeom prst="ellipse">
                <a:avLst/>
              </a:prstGeom>
              <a:noFill/>
              <a:ln w="476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81000" y="4724400"/>
              <a:ext cx="2667000" cy="369332"/>
            </a:xfrm>
            <a:prstGeom prst="rect">
              <a:avLst/>
            </a:prstGeom>
            <a:solidFill>
              <a:schemeClr val="accent6"/>
            </a:solidFill>
          </p:spPr>
          <p:txBody>
            <a:bodyPr wrap="square" rtlCol="0">
              <a:spAutoFit/>
            </a:bodyPr>
            <a:lstStyle/>
            <a:p>
              <a:pPr algn="ctr"/>
              <a:r>
                <a:rPr lang="en-US" b="1" dirty="0" smtClean="0"/>
                <a:t>All Schools in the LEA</a:t>
              </a:r>
              <a:endParaRPr lang="en-US" b="1" dirty="0"/>
            </a:p>
          </p:txBody>
        </p:sp>
      </p:grpSp>
      <p:sp>
        <p:nvSpPr>
          <p:cNvPr id="30" name="Plus 29"/>
          <p:cNvSpPr/>
          <p:nvPr/>
        </p:nvSpPr>
        <p:spPr>
          <a:xfrm>
            <a:off x="5791200" y="3124200"/>
            <a:ext cx="838200" cy="762000"/>
          </a:xfrm>
          <a:prstGeom prst="mathPlus">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P1441.WAV">
            <a:hlinkClick r:id="" action="ppaction://media"/>
          </p:cNvPr>
          <p:cNvPicPr>
            <a:picLocks noRot="1" noChangeAspect="1"/>
          </p:cNvPicPr>
          <p:nvPr>
            <a:wavAudioFile r:embed="rId2" name="~PP1441.WAV"/>
          </p:nvPr>
        </p:nvPicPr>
        <p:blipFill>
          <a:blip r:embed="rId6" cstate="print"/>
          <a:stretch>
            <a:fillRect/>
          </a:stretch>
        </p:blipFill>
        <p:spPr>
          <a:xfrm>
            <a:off x="8726488" y="6440488"/>
            <a:ext cx="244475" cy="244475"/>
          </a:xfrm>
          <a:prstGeom prst="rect">
            <a:avLst/>
          </a:prstGeom>
        </p:spPr>
      </p:pic>
      <p:sp>
        <p:nvSpPr>
          <p:cNvPr id="33" name="TextBox 32"/>
          <p:cNvSpPr txBox="1"/>
          <p:nvPr/>
        </p:nvSpPr>
        <p:spPr>
          <a:xfrm>
            <a:off x="533400" y="5715000"/>
            <a:ext cx="8305800" cy="369332"/>
          </a:xfrm>
          <a:prstGeom prst="rect">
            <a:avLst/>
          </a:prstGeom>
          <a:noFill/>
        </p:spPr>
        <p:txBody>
          <a:bodyPr wrap="square" rtlCol="0">
            <a:spAutoFit/>
          </a:bodyPr>
          <a:lstStyle/>
          <a:p>
            <a:r>
              <a:rPr lang="en-US" b="1" dirty="0" smtClean="0">
                <a:solidFill>
                  <a:schemeClr val="bg1"/>
                </a:solidFill>
              </a:rPr>
              <a:t>This option is only available to LEAs implementing CEP in every school.</a:t>
            </a:r>
            <a:endParaRPr lang="en-US" b="1" dirty="0">
              <a:solidFill>
                <a:schemeClr val="bg1"/>
              </a:solidFill>
            </a:endParaRPr>
          </a:p>
        </p:txBody>
      </p:sp>
    </p:spTree>
    <p:custDataLst>
      <p:tags r:id="rId1"/>
    </p:custDataLst>
  </p:cSld>
  <p:clrMapOvr>
    <a:masterClrMapping/>
  </p:clrMapOvr>
  <p:transition spd="slow" advTm="2413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32"/>
                </p:tgtEl>
              </p:cMediaNode>
            </p:audio>
          </p:childTnLst>
        </p:cTn>
      </p:par>
    </p:tnLst>
    <p:bldLst>
      <p:bldP spid="15" grpId="0" animBg="1"/>
      <p:bldP spid="17"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Title I Application</a:t>
            </a:r>
            <a:endParaRPr lang="en-US" b="1" dirty="0">
              <a:solidFill>
                <a:schemeClr val="accent5">
                  <a:lumMod val="75000"/>
                </a:schemeClr>
              </a:solidFill>
            </a:endParaRPr>
          </a:p>
        </p:txBody>
      </p:sp>
      <p:pic>
        <p:nvPicPr>
          <p:cNvPr id="1026" name="Picture 2"/>
          <p:cNvPicPr>
            <a:picLocks noGrp="1" noChangeAspect="1" noChangeArrowheads="1"/>
          </p:cNvPicPr>
          <p:nvPr>
            <p:ph idx="1"/>
          </p:nvPr>
        </p:nvPicPr>
        <p:blipFill>
          <a:blip r:embed="rId5" cstate="print"/>
          <a:srcRect t="5479" r="1174" b="12329"/>
          <a:stretch>
            <a:fillRect/>
          </a:stretch>
        </p:blipFill>
        <p:spPr bwMode="auto">
          <a:xfrm>
            <a:off x="0" y="1295400"/>
            <a:ext cx="9144000" cy="4572000"/>
          </a:xfrm>
          <a:prstGeom prst="rect">
            <a:avLst/>
          </a:prstGeom>
          <a:noFill/>
          <a:ln w="9525">
            <a:noFill/>
            <a:miter lim="800000"/>
            <a:headEnd/>
            <a:tailEnd/>
          </a:ln>
        </p:spPr>
      </p:pic>
      <p:sp>
        <p:nvSpPr>
          <p:cNvPr id="5" name="Down Arrow 4"/>
          <p:cNvSpPr/>
          <p:nvPr/>
        </p:nvSpPr>
        <p:spPr>
          <a:xfrm rot="2508705">
            <a:off x="7659170" y="3486266"/>
            <a:ext cx="190519" cy="64746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p:cNvSpPr txBox="1"/>
          <p:nvPr/>
        </p:nvSpPr>
        <p:spPr>
          <a:xfrm>
            <a:off x="1143000" y="2133600"/>
            <a:ext cx="716280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dirty="0" smtClean="0">
                <a:solidFill>
                  <a:schemeClr val="tx1"/>
                </a:solidFill>
              </a:rPr>
              <a:t>Once the number of low income students has been determined  for each school,  the number should be entered into the “Low Income Pupils: Public” column.</a:t>
            </a:r>
            <a:endParaRPr lang="en-US" dirty="0">
              <a:solidFill>
                <a:schemeClr val="tx1"/>
              </a:solidFill>
            </a:endParaRPr>
          </a:p>
        </p:txBody>
      </p:sp>
      <p:sp>
        <p:nvSpPr>
          <p:cNvPr id="6" name="Oval 5"/>
          <p:cNvSpPr/>
          <p:nvPr/>
        </p:nvSpPr>
        <p:spPr>
          <a:xfrm>
            <a:off x="6705600" y="3962400"/>
            <a:ext cx="990600" cy="1447800"/>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P851.WAV">
            <a:hlinkClick r:id="" action="ppaction://media"/>
          </p:cNvPr>
          <p:cNvPicPr>
            <a:picLocks noRot="1" noChangeAspect="1"/>
          </p:cNvPicPr>
          <p:nvPr>
            <a:wavAudioFile r:embed="rId2" name="~PP851.WAV"/>
          </p:nvPr>
        </p:nvPicPr>
        <p:blipFill>
          <a:blip r:embed="rId6" cstate="print"/>
          <a:stretch>
            <a:fillRect/>
          </a:stretch>
        </p:blipFill>
        <p:spPr>
          <a:xfrm>
            <a:off x="8726488" y="6440488"/>
            <a:ext cx="244475" cy="244475"/>
          </a:xfrm>
          <a:prstGeom prst="rect">
            <a:avLst/>
          </a:prstGeom>
        </p:spPr>
      </p:pic>
    </p:spTree>
    <p:custDataLst>
      <p:tags r:id="rId1"/>
    </p:custDataLst>
  </p:cSld>
  <p:clrMapOvr>
    <a:masterClrMapping/>
  </p:clrMapOvr>
  <p:transition spd="slow" advTm="1965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3" fill="hold" display="0">
                  <p:stCondLst>
                    <p:cond delay="indefinite"/>
                  </p:stCondLst>
                  <p:endCondLst>
                    <p:cond evt="onPrev" delay="0">
                      <p:tgtEl>
                        <p:sldTgt/>
                      </p:tgtEl>
                    </p:cond>
                    <p:cond evt="onStopAudio" delay="0">
                      <p:tgtEl>
                        <p:sldTgt/>
                      </p:tgtEl>
                    </p:cond>
                  </p:endCondLst>
                </p:cTn>
                <p:tgtEl>
                  <p:spTgt spid="10"/>
                </p:tgtEl>
              </p:cMediaNode>
            </p:audio>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Title I Application</a:t>
            </a:r>
            <a:endParaRPr lang="en-US" b="1" dirty="0">
              <a:solidFill>
                <a:schemeClr val="accent5">
                  <a:lumMod val="75000"/>
                </a:schemeClr>
              </a:solidFill>
            </a:endParaRPr>
          </a:p>
        </p:txBody>
      </p:sp>
      <p:sp>
        <p:nvSpPr>
          <p:cNvPr id="3" name="Content Placeholder 2"/>
          <p:cNvSpPr>
            <a:spLocks noGrp="1"/>
          </p:cNvSpPr>
          <p:nvPr>
            <p:ph idx="1"/>
          </p:nvPr>
        </p:nvSpPr>
        <p:spPr/>
        <p:txBody>
          <a:bodyPr/>
          <a:lstStyle/>
          <a:p>
            <a:pPr>
              <a:buNone/>
            </a:pPr>
            <a:r>
              <a:rPr lang="en-US" dirty="0" smtClean="0"/>
              <a:t>	Utilizing the CEP multiplier may result in a low income pupil number that exceeds the school’s enrollment.  In this case, LEAs must cap the low income pupil number at enrollment. </a:t>
            </a:r>
          </a:p>
          <a:p>
            <a:pPr>
              <a:buNone/>
            </a:pPr>
            <a:endParaRPr lang="en-US" dirty="0"/>
          </a:p>
        </p:txBody>
      </p:sp>
      <p:pic>
        <p:nvPicPr>
          <p:cNvPr id="5" name="~PP2423.WAV">
            <a:hlinkClick r:id="" action="ppaction://media"/>
          </p:cNvPr>
          <p:cNvPicPr>
            <a:picLocks noRot="1" noChangeAspect="1"/>
          </p:cNvPicPr>
          <p:nvPr>
            <a:wavAudioFile r:embed="rId1" name="~PP2423.WAV"/>
          </p:nvPr>
        </p:nvPicPr>
        <p:blipFill>
          <a:blip r:embed="rId4" cstate="print"/>
          <a:stretch>
            <a:fillRect/>
          </a:stretch>
        </p:blipFill>
        <p:spPr>
          <a:xfrm>
            <a:off x="8726488" y="6440488"/>
            <a:ext cx="244475" cy="244475"/>
          </a:xfrm>
          <a:prstGeom prst="rect">
            <a:avLst/>
          </a:prstGeom>
        </p:spPr>
      </p:pic>
    </p:spTree>
  </p:cSld>
  <p:clrMapOvr>
    <a:masterClrMapping/>
  </p:clrMapOvr>
  <p:transition spd="slow" advTm="177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5">
                    <a:lumMod val="75000"/>
                  </a:schemeClr>
                </a:solidFill>
              </a:rPr>
              <a:t>Considerations when Selecting a </a:t>
            </a:r>
            <a:br>
              <a:rPr lang="en-US" b="1" dirty="0" smtClean="0">
                <a:solidFill>
                  <a:schemeClr val="accent5">
                    <a:lumMod val="75000"/>
                  </a:schemeClr>
                </a:solidFill>
              </a:rPr>
            </a:br>
            <a:r>
              <a:rPr lang="en-US" b="1" dirty="0" smtClean="0">
                <a:solidFill>
                  <a:schemeClr val="accent5">
                    <a:lumMod val="75000"/>
                  </a:schemeClr>
                </a:solidFill>
              </a:rPr>
              <a:t>Common Poverty Metric</a:t>
            </a:r>
            <a:endParaRPr lang="en-US" b="1" dirty="0">
              <a:solidFill>
                <a:schemeClr val="accent5">
                  <a:lumMod val="75000"/>
                </a:schemeClr>
              </a:solidFill>
            </a:endParaRPr>
          </a:p>
        </p:txBody>
      </p:sp>
      <p:sp>
        <p:nvSpPr>
          <p:cNvPr id="3" name="Content Placeholder 2"/>
          <p:cNvSpPr>
            <a:spLocks noGrp="1"/>
          </p:cNvSpPr>
          <p:nvPr>
            <p:ph idx="1"/>
          </p:nvPr>
        </p:nvSpPr>
        <p:spPr>
          <a:xfrm>
            <a:off x="457200" y="1828800"/>
            <a:ext cx="8229600" cy="4297363"/>
          </a:xfrm>
        </p:spPr>
        <p:txBody>
          <a:bodyPr>
            <a:normAutofit/>
          </a:bodyPr>
          <a:lstStyle/>
          <a:p>
            <a:r>
              <a:rPr lang="en-US" dirty="0" smtClean="0"/>
              <a:t>Select an option to meet student </a:t>
            </a:r>
            <a:r>
              <a:rPr lang="en-US" dirty="0" smtClean="0"/>
              <a:t>needs.</a:t>
            </a:r>
            <a:endParaRPr lang="en-US" dirty="0" smtClean="0"/>
          </a:p>
          <a:p>
            <a:pPr>
              <a:buNone/>
            </a:pPr>
            <a:endParaRPr lang="en-US" dirty="0" smtClean="0"/>
          </a:p>
          <a:p>
            <a:r>
              <a:rPr lang="en-US" dirty="0" smtClean="0"/>
              <a:t>Any school over 75% poverty (regardless of grade span) must be </a:t>
            </a:r>
            <a:r>
              <a:rPr lang="en-US" dirty="0" smtClean="0"/>
              <a:t>served.</a:t>
            </a:r>
            <a:endParaRPr lang="en-US" dirty="0" smtClean="0"/>
          </a:p>
          <a:p>
            <a:pPr lvl="1">
              <a:buNone/>
            </a:pPr>
            <a:endParaRPr lang="en-US" dirty="0" smtClean="0"/>
          </a:p>
          <a:p>
            <a:pPr lvl="1">
              <a:buFont typeface="Courier New" pitchFamily="49" charset="0"/>
              <a:buChar char="o"/>
            </a:pPr>
            <a:endParaRPr lang="en-US" dirty="0"/>
          </a:p>
        </p:txBody>
      </p:sp>
      <p:pic>
        <p:nvPicPr>
          <p:cNvPr id="5" name="~PP19.WAV">
            <a:hlinkClick r:id="" action="ppaction://media"/>
          </p:cNvPr>
          <p:cNvPicPr>
            <a:picLocks noRot="1" noChangeAspect="1"/>
          </p:cNvPicPr>
          <p:nvPr>
            <a:wavAudioFile r:embed="rId1" name="~PP19.WAV"/>
          </p:nvPr>
        </p:nvPicPr>
        <p:blipFill>
          <a:blip r:embed="rId4" cstate="print"/>
          <a:stretch>
            <a:fillRect/>
          </a:stretch>
        </p:blipFill>
        <p:spPr>
          <a:xfrm>
            <a:off x="8726488" y="6440488"/>
            <a:ext cx="244475" cy="244475"/>
          </a:xfrm>
          <a:prstGeom prst="rect">
            <a:avLst/>
          </a:prstGeom>
        </p:spPr>
      </p:pic>
    </p:spTree>
  </p:cSld>
  <p:clrMapOvr>
    <a:masterClrMapping/>
  </p:clrMapOvr>
  <p:transition spd="slow" advTm="342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5">
                    <a:lumMod val="75000"/>
                  </a:schemeClr>
                </a:solidFill>
              </a:rPr>
              <a:t>CEP and Private School </a:t>
            </a:r>
            <a:br>
              <a:rPr lang="en-US" b="1" dirty="0" smtClean="0">
                <a:solidFill>
                  <a:schemeClr val="accent5">
                    <a:lumMod val="75000"/>
                  </a:schemeClr>
                </a:solidFill>
              </a:rPr>
            </a:br>
            <a:r>
              <a:rPr lang="en-US" b="1" dirty="0" smtClean="0">
                <a:solidFill>
                  <a:schemeClr val="accent5">
                    <a:lumMod val="75000"/>
                  </a:schemeClr>
                </a:solidFill>
              </a:rPr>
              <a:t>Equitable Participation</a:t>
            </a:r>
            <a:endParaRPr lang="en-US" b="1" dirty="0">
              <a:solidFill>
                <a:schemeClr val="accent5">
                  <a:lumMod val="75000"/>
                </a:schemeClr>
              </a:solidFill>
            </a:endParaRPr>
          </a:p>
        </p:txBody>
      </p:sp>
      <p:sp>
        <p:nvSpPr>
          <p:cNvPr id="3" name="Content Placeholder 2"/>
          <p:cNvSpPr>
            <a:spLocks noGrp="1"/>
          </p:cNvSpPr>
          <p:nvPr>
            <p:ph idx="1"/>
          </p:nvPr>
        </p:nvSpPr>
        <p:spPr/>
        <p:txBody>
          <a:bodyPr/>
          <a:lstStyle/>
          <a:p>
            <a:r>
              <a:rPr lang="en-US" dirty="0" smtClean="0"/>
              <a:t>Private schools are eligible to participate in CEP if they otherwise meet the USDA’s eligibility requirements.</a:t>
            </a:r>
          </a:p>
          <a:p>
            <a:endParaRPr lang="en-US" dirty="0" smtClean="0"/>
          </a:p>
          <a:p>
            <a:r>
              <a:rPr lang="en-US" dirty="0" smtClean="0"/>
              <a:t>LEAs will need to learn if any of the private schools participating in their Title I programming also participates in CEP.</a:t>
            </a:r>
            <a:endParaRPr lang="en-US" dirty="0"/>
          </a:p>
        </p:txBody>
      </p:sp>
      <p:pic>
        <p:nvPicPr>
          <p:cNvPr id="5" name="~PP332.WAV">
            <a:hlinkClick r:id="" action="ppaction://media"/>
          </p:cNvPr>
          <p:cNvPicPr>
            <a:picLocks noRot="1" noChangeAspect="1"/>
          </p:cNvPicPr>
          <p:nvPr>
            <a:wavAudioFile r:embed="rId1" name="~PP332.WAV"/>
          </p:nvPr>
        </p:nvPicPr>
        <p:blipFill>
          <a:blip r:embed="rId4" cstate="print"/>
          <a:stretch>
            <a:fillRect/>
          </a:stretch>
        </p:blipFill>
        <p:spPr>
          <a:xfrm>
            <a:off x="8726488" y="6440488"/>
            <a:ext cx="244475" cy="244475"/>
          </a:xfrm>
          <a:prstGeom prst="rect">
            <a:avLst/>
          </a:prstGeom>
        </p:spPr>
      </p:pic>
    </p:spTree>
  </p:cSld>
  <p:clrMapOvr>
    <a:masterClrMapping/>
  </p:clrMapOvr>
  <p:transition spd="slow" advTm="2873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5">
                    <a:lumMod val="75000"/>
                  </a:schemeClr>
                </a:solidFill>
              </a:rPr>
              <a:t>Title I Questions? </a:t>
            </a:r>
            <a:endParaRPr lang="en-US" b="1" dirty="0">
              <a:solidFill>
                <a:schemeClr val="accent5">
                  <a:lumMod val="75000"/>
                </a:schemeClr>
              </a:solidFill>
            </a:endParaRPr>
          </a:p>
        </p:txBody>
      </p:sp>
      <p:sp>
        <p:nvSpPr>
          <p:cNvPr id="3" name="Content Placeholder 2"/>
          <p:cNvSpPr>
            <a:spLocks noGrp="1"/>
          </p:cNvSpPr>
          <p:nvPr>
            <p:ph idx="1"/>
          </p:nvPr>
        </p:nvSpPr>
        <p:spPr>
          <a:xfrm>
            <a:off x="457200" y="1600200"/>
            <a:ext cx="8229600" cy="4114799"/>
          </a:xfrm>
        </p:spPr>
        <p:txBody>
          <a:bodyPr/>
          <a:lstStyle/>
          <a:p>
            <a:r>
              <a:rPr lang="en-US" dirty="0" smtClean="0"/>
              <a:t>Contact DPI for assistance if necessary</a:t>
            </a:r>
          </a:p>
          <a:p>
            <a:pPr lvl="1">
              <a:buFont typeface="Courier New" pitchFamily="49" charset="0"/>
              <a:buChar char="o"/>
            </a:pPr>
            <a:r>
              <a:rPr lang="en-US" dirty="0" smtClean="0">
                <a:hlinkClick r:id="rId4"/>
              </a:rPr>
              <a:t>DPI Title I Consultant Directory</a:t>
            </a:r>
            <a:endParaRPr lang="en-US" dirty="0" smtClean="0"/>
          </a:p>
          <a:p>
            <a:pPr lvl="1">
              <a:buFont typeface="Courier New" pitchFamily="49" charset="0"/>
              <a:buChar char="o"/>
            </a:pPr>
            <a:endParaRPr lang="en-US" dirty="0" smtClean="0"/>
          </a:p>
          <a:p>
            <a:pPr lvl="1">
              <a:buFont typeface="Courier New" pitchFamily="49" charset="0"/>
              <a:buChar char="o"/>
            </a:pPr>
            <a:r>
              <a:rPr lang="en-US" dirty="0" smtClean="0"/>
              <a:t>Community Eligibility Provision </a:t>
            </a:r>
            <a:r>
              <a:rPr lang="en-US" dirty="0" smtClean="0">
                <a:hlinkClick r:id="rId5"/>
              </a:rPr>
              <a:t>Website</a:t>
            </a:r>
            <a:endParaRPr lang="en-US" dirty="0" smtClean="0"/>
          </a:p>
          <a:p>
            <a:endParaRPr lang="en-US" dirty="0"/>
          </a:p>
        </p:txBody>
      </p:sp>
      <p:pic>
        <p:nvPicPr>
          <p:cNvPr id="5" name="~PP3188.WAV">
            <a:hlinkClick r:id="" action="ppaction://media"/>
          </p:cNvPr>
          <p:cNvPicPr>
            <a:picLocks noRot="1" noChangeAspect="1"/>
          </p:cNvPicPr>
          <p:nvPr>
            <a:wavAudioFile r:embed="rId1" name="~PP3188.WAV"/>
          </p:nvPr>
        </p:nvPicPr>
        <p:blipFill>
          <a:blip r:embed="rId6" cstate="print"/>
          <a:stretch>
            <a:fillRect/>
          </a:stretch>
        </p:blipFill>
        <p:spPr>
          <a:xfrm>
            <a:off x="8726488" y="6440488"/>
            <a:ext cx="244475" cy="244475"/>
          </a:xfrm>
          <a:prstGeom prst="rect">
            <a:avLst/>
          </a:prstGeom>
        </p:spPr>
      </p:pic>
    </p:spTree>
  </p:cSld>
  <p:clrMapOvr>
    <a:masterClrMapping/>
  </p:clrMapOvr>
  <p:transition spd="slow" advTm="3133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hlinkClick r:id="rId5"/>
              </a:rPr>
              <a:t>Community Eligibility Provision</a:t>
            </a:r>
            <a:endParaRPr lang="en-US" dirty="0"/>
          </a:p>
        </p:txBody>
      </p:sp>
      <p:sp>
        <p:nvSpPr>
          <p:cNvPr id="5" name="Content Placeholder 4"/>
          <p:cNvSpPr>
            <a:spLocks noGrp="1"/>
          </p:cNvSpPr>
          <p:nvPr>
            <p:ph sz="half" idx="1"/>
          </p:nvPr>
        </p:nvSpPr>
        <p:spPr/>
        <p:txBody>
          <a:bodyPr/>
          <a:lstStyle/>
          <a:p>
            <a:pPr marL="0" indent="0" algn="ctr">
              <a:buNone/>
            </a:pPr>
            <a:r>
              <a:rPr lang="en-US" dirty="0" smtClean="0"/>
              <a:t>More children </a:t>
            </a:r>
          </a:p>
          <a:p>
            <a:pPr marL="0" indent="0" algn="ctr">
              <a:buNone/>
            </a:pPr>
            <a:r>
              <a:rPr lang="en-US" dirty="0" smtClean="0"/>
              <a:t>receive free meals.</a:t>
            </a:r>
            <a:endParaRPr lang="en-US" dirty="0"/>
          </a:p>
        </p:txBody>
      </p:sp>
      <p:sp>
        <p:nvSpPr>
          <p:cNvPr id="6" name="Content Placeholder 5"/>
          <p:cNvSpPr>
            <a:spLocks noGrp="1"/>
          </p:cNvSpPr>
          <p:nvPr>
            <p:ph sz="half" idx="2"/>
          </p:nvPr>
        </p:nvSpPr>
        <p:spPr/>
        <p:txBody>
          <a:bodyPr/>
          <a:lstStyle/>
          <a:p>
            <a:pPr marL="0" indent="0" algn="ctr">
              <a:buNone/>
            </a:pPr>
            <a:r>
              <a:rPr lang="en-US" dirty="0" smtClean="0"/>
              <a:t>Less paperwork for parents and schools.</a:t>
            </a:r>
            <a:endParaRPr lang="en-US" dirty="0"/>
          </a:p>
        </p:txBody>
      </p:sp>
      <p:pic>
        <p:nvPicPr>
          <p:cNvPr id="7" name="Picture 2" descr="http://www.handsworthprimary.org.uk/AjaxRequestHandler.ashx?Function=GetSecuredImage&amp;imgUrl=App_Data/handsworthprimary_org_uk/SAP/_Images/SchoolDinners.jpg"/>
          <p:cNvPicPr>
            <a:picLocks noChangeAspect="1" noChangeArrowheads="1"/>
          </p:cNvPicPr>
          <p:nvPr/>
        </p:nvPicPr>
        <p:blipFill>
          <a:blip r:embed="rId6" cstate="print"/>
          <a:srcRect/>
          <a:stretch>
            <a:fillRect/>
          </a:stretch>
        </p:blipFill>
        <p:spPr bwMode="auto">
          <a:xfrm>
            <a:off x="533399" y="2743200"/>
            <a:ext cx="3874993" cy="2895600"/>
          </a:xfrm>
          <a:prstGeom prst="rect">
            <a:avLst/>
          </a:prstGeom>
          <a:noFill/>
        </p:spPr>
      </p:pic>
      <p:pic>
        <p:nvPicPr>
          <p:cNvPr id="39938" name="Picture 2" descr="https://www.hta.gov.uk/sites/default/files/migrated_images/Less_Paperwork.jpg"/>
          <p:cNvPicPr>
            <a:picLocks noChangeAspect="1" noChangeArrowheads="1"/>
          </p:cNvPicPr>
          <p:nvPr/>
        </p:nvPicPr>
        <p:blipFill>
          <a:blip r:embed="rId7" cstate="print"/>
          <a:srcRect/>
          <a:stretch>
            <a:fillRect/>
          </a:stretch>
        </p:blipFill>
        <p:spPr bwMode="auto">
          <a:xfrm>
            <a:off x="4724400" y="2667000"/>
            <a:ext cx="3925801" cy="3124200"/>
          </a:xfrm>
          <a:prstGeom prst="rect">
            <a:avLst/>
          </a:prstGeom>
          <a:noFill/>
        </p:spPr>
      </p:pic>
      <p:pic>
        <p:nvPicPr>
          <p:cNvPr id="9" name="~PP105.WAV">
            <a:hlinkClick r:id="" action="ppaction://media"/>
          </p:cNvPr>
          <p:cNvPicPr>
            <a:picLocks noRot="1" noChangeAspect="1"/>
          </p:cNvPicPr>
          <p:nvPr>
            <a:wavAudioFile r:embed="rId2" name="~PP105.WAV"/>
          </p:nvPr>
        </p:nvPicPr>
        <p:blipFill>
          <a:blip r:embed="rId8" cstate="print"/>
          <a:stretch>
            <a:fillRect/>
          </a:stretch>
        </p:blipFill>
        <p:spPr>
          <a:xfrm>
            <a:off x="8726488" y="6440488"/>
            <a:ext cx="244475" cy="244475"/>
          </a:xfrm>
          <a:prstGeom prst="rect">
            <a:avLst/>
          </a:prstGeom>
        </p:spPr>
      </p:pic>
    </p:spTree>
    <p:custDataLst>
      <p:tags r:id="rId1"/>
    </p:custDataLst>
  </p:cSld>
  <p:clrMapOvr>
    <a:masterClrMapping/>
  </p:clrMapOvr>
  <p:transition spd="slow" advTm="1988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3" fill="hold" display="0">
                  <p:stCondLst>
                    <p:cond delay="indefinite"/>
                  </p:stCondLst>
                  <p:endCondLst>
                    <p:cond evt="onPrev" delay="0">
                      <p:tgtEl>
                        <p:sldTgt/>
                      </p:tgtEl>
                    </p:cond>
                    <p:cond evt="onStopAudio" delay="0">
                      <p:tgtEl>
                        <p:sldTgt/>
                      </p:tgtEl>
                    </p:cond>
                  </p:endCondLst>
                </p:cTn>
                <p:tgtEl>
                  <p:spTgt spid="9"/>
                </p:tgtEl>
              </p:cMediaNode>
            </p:audio>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534400" cy="1143000"/>
          </a:xfrm>
        </p:spPr>
        <p:txBody>
          <a:bodyPr>
            <a:normAutofit/>
          </a:bodyPr>
          <a:lstStyle/>
          <a:p>
            <a:r>
              <a:rPr lang="en-US" b="1" dirty="0" smtClean="0">
                <a:solidFill>
                  <a:schemeClr val="accent5">
                    <a:lumMod val="75000"/>
                  </a:schemeClr>
                </a:solidFill>
              </a:rPr>
              <a:t>Income Verification For Title I </a:t>
            </a:r>
            <a:endParaRPr lang="en-US" b="1" dirty="0">
              <a:solidFill>
                <a:schemeClr val="accent5">
                  <a:lumMod val="75000"/>
                </a:schemeClr>
              </a:solidFill>
            </a:endParaRPr>
          </a:p>
        </p:txBody>
      </p:sp>
      <p:sp>
        <p:nvSpPr>
          <p:cNvPr id="3" name="Content Placeholder 2"/>
          <p:cNvSpPr>
            <a:spLocks noGrp="1"/>
          </p:cNvSpPr>
          <p:nvPr>
            <p:ph idx="1"/>
          </p:nvPr>
        </p:nvSpPr>
        <p:spPr/>
        <p:txBody>
          <a:bodyPr>
            <a:normAutofit/>
          </a:bodyPr>
          <a:lstStyle/>
          <a:p>
            <a:pPr marL="0" indent="0">
              <a:buNone/>
            </a:pPr>
            <a:r>
              <a:rPr lang="en-US" dirty="0" smtClean="0"/>
              <a:t>Even in CEP schools, socio-economic data is needed for programs like Title I Accountability and SAGE. CEP schools may use:</a:t>
            </a:r>
          </a:p>
          <a:p>
            <a:pPr lvl="1">
              <a:buFont typeface="Arial" pitchFamily="34" charset="0"/>
              <a:buChar char="•"/>
            </a:pPr>
            <a:r>
              <a:rPr lang="en-US" dirty="0" smtClean="0"/>
              <a:t>An </a:t>
            </a:r>
            <a:r>
              <a:rPr lang="en-US" dirty="0" smtClean="0">
                <a:hlinkClick r:id="rId4"/>
              </a:rPr>
              <a:t>alternate household income form </a:t>
            </a:r>
            <a:endParaRPr lang="en-US" dirty="0" smtClean="0"/>
          </a:p>
          <a:p>
            <a:pPr lvl="1" algn="ctr">
              <a:buNone/>
            </a:pPr>
            <a:r>
              <a:rPr lang="en-US" dirty="0" smtClean="0"/>
              <a:t>OR</a:t>
            </a:r>
          </a:p>
          <a:p>
            <a:pPr lvl="1">
              <a:buFont typeface="Arial" pitchFamily="34" charset="0"/>
              <a:buChar char="•"/>
            </a:pPr>
            <a:r>
              <a:rPr lang="en-US" dirty="0" smtClean="0"/>
              <a:t>The </a:t>
            </a:r>
            <a:r>
              <a:rPr lang="en-US" dirty="0" smtClean="0">
                <a:hlinkClick r:id="rId5"/>
              </a:rPr>
              <a:t>modified school lunch form</a:t>
            </a:r>
            <a:endParaRPr lang="en-US" dirty="0" smtClean="0"/>
          </a:p>
          <a:p>
            <a:pPr>
              <a:buNone/>
            </a:pPr>
            <a:endParaRPr lang="en-US" dirty="0" smtClean="0"/>
          </a:p>
          <a:p>
            <a:pPr>
              <a:buNone/>
            </a:pPr>
            <a:endParaRPr lang="en-US" dirty="0" smtClean="0"/>
          </a:p>
          <a:p>
            <a:pPr>
              <a:buNone/>
            </a:pPr>
            <a:endParaRPr lang="en-US" dirty="0"/>
          </a:p>
        </p:txBody>
      </p:sp>
      <p:pic>
        <p:nvPicPr>
          <p:cNvPr id="5" name="~PP3316.WAV">
            <a:hlinkClick r:id="" action="ppaction://media"/>
          </p:cNvPr>
          <p:cNvPicPr>
            <a:picLocks noRot="1" noChangeAspect="1"/>
          </p:cNvPicPr>
          <p:nvPr>
            <a:wavAudioFile r:embed="rId1" name="~PP3316.WAV"/>
          </p:nvPr>
        </p:nvPicPr>
        <p:blipFill>
          <a:blip r:embed="rId6" cstate="print"/>
          <a:stretch>
            <a:fillRect/>
          </a:stretch>
        </p:blipFill>
        <p:spPr>
          <a:xfrm>
            <a:off x="8726488" y="6440488"/>
            <a:ext cx="244475" cy="244475"/>
          </a:xfrm>
          <a:prstGeom prst="rect">
            <a:avLst/>
          </a:prstGeom>
        </p:spPr>
      </p:pic>
    </p:spTree>
  </p:cSld>
  <p:clrMapOvr>
    <a:masterClrMapping/>
  </p:clrMapOvr>
  <p:transition spd="slow" advTm="4802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5">
                    <a:lumMod val="75000"/>
                  </a:schemeClr>
                </a:solidFill>
              </a:rPr>
              <a:t>Impact of CEP on Title I Funding</a:t>
            </a:r>
            <a:endParaRPr lang="en-US" b="1" dirty="0">
              <a:solidFill>
                <a:schemeClr val="accent5">
                  <a:lumMod val="75000"/>
                </a:schemeClr>
              </a:solidFill>
            </a:endParaRPr>
          </a:p>
        </p:txBody>
      </p:sp>
      <p:sp>
        <p:nvSpPr>
          <p:cNvPr id="3" name="Content Placeholder 2"/>
          <p:cNvSpPr>
            <a:spLocks noGrp="1"/>
          </p:cNvSpPr>
          <p:nvPr>
            <p:ph idx="1"/>
          </p:nvPr>
        </p:nvSpPr>
        <p:spPr/>
        <p:txBody>
          <a:bodyPr>
            <a:normAutofit fontScale="92500"/>
          </a:bodyPr>
          <a:lstStyle/>
          <a:p>
            <a:r>
              <a:rPr lang="en-US" dirty="0" smtClean="0"/>
              <a:t>It is not the Title I Coordinator’s responsibility to determine if the district will implement CEP for the school lunch and breakfast programs.</a:t>
            </a:r>
          </a:p>
          <a:p>
            <a:endParaRPr lang="en-US" dirty="0" smtClean="0"/>
          </a:p>
          <a:p>
            <a:r>
              <a:rPr lang="en-US" dirty="0" smtClean="0"/>
              <a:t>However, the Title I Coordinator should be aware if any of the schools in the district are implementing the CEP as it will impact the data entered on the enrollment screen in the Title I Application.   </a:t>
            </a:r>
          </a:p>
          <a:p>
            <a:endParaRPr lang="en-US" dirty="0" smtClean="0"/>
          </a:p>
        </p:txBody>
      </p:sp>
      <p:pic>
        <p:nvPicPr>
          <p:cNvPr id="5" name="~PP1975.WAV">
            <a:hlinkClick r:id="" action="ppaction://media"/>
          </p:cNvPr>
          <p:cNvPicPr>
            <a:picLocks noRot="1" noChangeAspect="1"/>
          </p:cNvPicPr>
          <p:nvPr>
            <a:wavAudioFile r:embed="rId1" name="~PP1975.WAV"/>
          </p:nvPr>
        </p:nvPicPr>
        <p:blipFill>
          <a:blip r:embed="rId4" cstate="print"/>
          <a:stretch>
            <a:fillRect/>
          </a:stretch>
        </p:blipFill>
        <p:spPr>
          <a:xfrm>
            <a:off x="8726488" y="6440488"/>
            <a:ext cx="244475" cy="244475"/>
          </a:xfrm>
          <a:prstGeom prst="rect">
            <a:avLst/>
          </a:prstGeom>
        </p:spPr>
      </p:pic>
    </p:spTree>
  </p:cSld>
  <p:clrMapOvr>
    <a:masterClrMapping/>
  </p:clrMapOvr>
  <p:transition spd="slow" advTm="2706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5">
                    <a:lumMod val="75000"/>
                  </a:schemeClr>
                </a:solidFill>
              </a:rPr>
              <a:t>Impact of CEP on Title I Funding</a:t>
            </a:r>
            <a:endParaRPr lang="en-US" b="1" dirty="0">
              <a:solidFill>
                <a:schemeClr val="accent5">
                  <a:lumMod val="75000"/>
                </a:schemeClr>
              </a:solidFill>
            </a:endParaRPr>
          </a:p>
        </p:txBody>
      </p:sp>
      <p:sp>
        <p:nvSpPr>
          <p:cNvPr id="3" name="Content Placeholder 2"/>
          <p:cNvSpPr>
            <a:spLocks noGrp="1"/>
          </p:cNvSpPr>
          <p:nvPr>
            <p:ph idx="1"/>
          </p:nvPr>
        </p:nvSpPr>
        <p:spPr/>
        <p:txBody>
          <a:bodyPr/>
          <a:lstStyle/>
          <a:p>
            <a:r>
              <a:rPr lang="en-US" dirty="0" smtClean="0"/>
              <a:t>CEP does NOT impact district level </a:t>
            </a:r>
            <a:r>
              <a:rPr lang="en-US" dirty="0" smtClean="0"/>
              <a:t>allocations.</a:t>
            </a:r>
            <a:endParaRPr lang="en-US" dirty="0" smtClean="0"/>
          </a:p>
          <a:p>
            <a:endParaRPr lang="en-US" dirty="0"/>
          </a:p>
          <a:p>
            <a:r>
              <a:rPr lang="en-US" dirty="0" smtClean="0"/>
              <a:t>CEP may impact school level </a:t>
            </a:r>
            <a:r>
              <a:rPr lang="en-US" dirty="0" smtClean="0"/>
              <a:t>allocations.</a:t>
            </a:r>
            <a:endParaRPr lang="en-US" dirty="0" smtClean="0"/>
          </a:p>
        </p:txBody>
      </p:sp>
      <p:pic>
        <p:nvPicPr>
          <p:cNvPr id="23556" name="Picture 4" descr="http://blog.amx.com/wp-content/uploads/2011/09/Funding-is-Available-in-School-Budgets1.jpg"/>
          <p:cNvPicPr>
            <a:picLocks noChangeAspect="1" noChangeArrowheads="1"/>
          </p:cNvPicPr>
          <p:nvPr/>
        </p:nvPicPr>
        <p:blipFill>
          <a:blip r:embed="rId4" cstate="print"/>
          <a:srcRect/>
          <a:stretch>
            <a:fillRect/>
          </a:stretch>
        </p:blipFill>
        <p:spPr bwMode="auto">
          <a:xfrm>
            <a:off x="3124200" y="4343400"/>
            <a:ext cx="2790825" cy="1962150"/>
          </a:xfrm>
          <a:prstGeom prst="rect">
            <a:avLst/>
          </a:prstGeom>
          <a:noFill/>
        </p:spPr>
      </p:pic>
      <p:pic>
        <p:nvPicPr>
          <p:cNvPr id="7" name="~PP3773.WAV">
            <a:hlinkClick r:id="" action="ppaction://media"/>
          </p:cNvPr>
          <p:cNvPicPr>
            <a:picLocks noRot="1" noChangeAspect="1"/>
          </p:cNvPicPr>
          <p:nvPr>
            <a:wavAudioFile r:embed="rId1" name="~PP3773.WAV"/>
          </p:nvPr>
        </p:nvPicPr>
        <p:blipFill>
          <a:blip r:embed="rId5" cstate="print"/>
          <a:stretch>
            <a:fillRect/>
          </a:stretch>
        </p:blipFill>
        <p:spPr>
          <a:xfrm>
            <a:off x="8726488" y="6440488"/>
            <a:ext cx="244475" cy="244475"/>
          </a:xfrm>
          <a:prstGeom prst="rect">
            <a:avLst/>
          </a:prstGeom>
        </p:spPr>
      </p:pic>
    </p:spTree>
  </p:cSld>
  <p:clrMapOvr>
    <a:masterClrMapping/>
  </p:clrMapOvr>
  <p:transition spd="slow" advTm="5069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5">
                    <a:lumMod val="75000"/>
                  </a:schemeClr>
                </a:solidFill>
              </a:rPr>
              <a:t>Common Poverty Metric Options</a:t>
            </a:r>
            <a:endParaRPr lang="en-US" b="1" dirty="0">
              <a:solidFill>
                <a:schemeClr val="accent5">
                  <a:lumMod val="75000"/>
                </a:schemeClr>
              </a:solidFill>
            </a:endParaRPr>
          </a:p>
        </p:txBody>
      </p:sp>
      <p:sp>
        <p:nvSpPr>
          <p:cNvPr id="3" name="Content Placeholder 2"/>
          <p:cNvSpPr>
            <a:spLocks noGrp="1"/>
          </p:cNvSpPr>
          <p:nvPr>
            <p:ph idx="1"/>
          </p:nvPr>
        </p:nvSpPr>
        <p:spPr/>
        <p:txBody>
          <a:bodyPr>
            <a:normAutofit fontScale="92500" lnSpcReduction="20000"/>
          </a:bodyPr>
          <a:lstStyle/>
          <a:p>
            <a:r>
              <a:rPr lang="en-US" dirty="0" smtClean="0"/>
              <a:t>LEAs must use a </a:t>
            </a:r>
            <a:r>
              <a:rPr lang="en-US" b="1" dirty="0" smtClean="0"/>
              <a:t>common poverty metric </a:t>
            </a:r>
            <a:r>
              <a:rPr lang="en-US" dirty="0" smtClean="0"/>
              <a:t>to determine the number of low income students for school level allocation amounts.</a:t>
            </a:r>
            <a:endParaRPr lang="en-US" b="1" dirty="0" smtClean="0"/>
          </a:p>
          <a:p>
            <a:endParaRPr lang="en-US" dirty="0" smtClean="0"/>
          </a:p>
          <a:p>
            <a:r>
              <a:rPr lang="en-US" dirty="0" smtClean="0"/>
              <a:t>These common poverty metric options may only be used for ranking schools to determine school level allocations. </a:t>
            </a:r>
          </a:p>
          <a:p>
            <a:endParaRPr lang="en-US" dirty="0" smtClean="0"/>
          </a:p>
          <a:p>
            <a:r>
              <a:rPr lang="en-US" dirty="0" smtClean="0"/>
              <a:t>The same metric must be used for comparability reporting.</a:t>
            </a:r>
          </a:p>
          <a:p>
            <a:endParaRPr lang="en-US" dirty="0" smtClean="0"/>
          </a:p>
          <a:p>
            <a:endParaRPr lang="en-US" dirty="0" smtClean="0"/>
          </a:p>
          <a:p>
            <a:endParaRPr lang="en-US" dirty="0" smtClean="0"/>
          </a:p>
        </p:txBody>
      </p:sp>
      <p:pic>
        <p:nvPicPr>
          <p:cNvPr id="5" name="~PP3572.WAV">
            <a:hlinkClick r:id="" action="ppaction://media"/>
          </p:cNvPr>
          <p:cNvPicPr>
            <a:picLocks noRot="1" noChangeAspect="1"/>
          </p:cNvPicPr>
          <p:nvPr>
            <a:wavAudioFile r:embed="rId1" name="~PP3572.WAV"/>
          </p:nvPr>
        </p:nvPicPr>
        <p:blipFill>
          <a:blip r:embed="rId4" cstate="print"/>
          <a:stretch>
            <a:fillRect/>
          </a:stretch>
        </p:blipFill>
        <p:spPr>
          <a:xfrm>
            <a:off x="8726488" y="6440488"/>
            <a:ext cx="244475" cy="244475"/>
          </a:xfrm>
          <a:prstGeom prst="rect">
            <a:avLst/>
          </a:prstGeom>
        </p:spPr>
      </p:pic>
    </p:spTree>
  </p:cSld>
  <p:clrMapOvr>
    <a:masterClrMapping/>
  </p:clrMapOvr>
  <p:transition spd="slow" advTm="5690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solidFill>
                  <a:schemeClr val="accent5">
                    <a:lumMod val="75000"/>
                  </a:schemeClr>
                </a:solidFill>
              </a:rPr>
              <a:t>1) Use actual FRL counts for Non-CEP schools and Directly Certified (DC) data   the CEP Multiplier for CEP schools</a:t>
            </a:r>
            <a:br>
              <a:rPr lang="en-US" dirty="0" smtClean="0">
                <a:solidFill>
                  <a:schemeClr val="accent5">
                    <a:lumMod val="75000"/>
                  </a:schemeClr>
                </a:solidFill>
              </a:rPr>
            </a:br>
            <a:endParaRPr lang="en-US"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fld id="{C28B0F9D-E881-4D50-A821-522E31AE3072}" type="slidenum">
              <a:rPr lang="en-US" smtClean="0"/>
              <a:pPr/>
              <a:t>7</a:t>
            </a:fld>
            <a:endParaRPr lang="en-US" dirty="0"/>
          </a:p>
        </p:txBody>
      </p:sp>
      <p:sp>
        <p:nvSpPr>
          <p:cNvPr id="23" name="Multiply 22"/>
          <p:cNvSpPr/>
          <p:nvPr/>
        </p:nvSpPr>
        <p:spPr>
          <a:xfrm>
            <a:off x="5486400" y="5105400"/>
            <a:ext cx="914400" cy="914400"/>
          </a:xfrm>
          <a:prstGeom prst="mathMultiply">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352800" y="2438400"/>
            <a:ext cx="1904999" cy="1523999"/>
          </a:xfrm>
          <a:custGeom>
            <a:avLst/>
            <a:gdLst>
              <a:gd name="connsiteX0" fmla="*/ 0 w 2216943"/>
              <a:gd name="connsiteY0" fmla="*/ 369498 h 2216943"/>
              <a:gd name="connsiteX1" fmla="*/ 108224 w 2216943"/>
              <a:gd name="connsiteY1" fmla="*/ 108224 h 2216943"/>
              <a:gd name="connsiteX2" fmla="*/ 369499 w 2216943"/>
              <a:gd name="connsiteY2" fmla="*/ 1 h 2216943"/>
              <a:gd name="connsiteX3" fmla="*/ 1847445 w 2216943"/>
              <a:gd name="connsiteY3" fmla="*/ 0 h 2216943"/>
              <a:gd name="connsiteX4" fmla="*/ 2108719 w 2216943"/>
              <a:gd name="connsiteY4" fmla="*/ 108224 h 2216943"/>
              <a:gd name="connsiteX5" fmla="*/ 2216942 w 2216943"/>
              <a:gd name="connsiteY5" fmla="*/ 369499 h 2216943"/>
              <a:gd name="connsiteX6" fmla="*/ 2216943 w 2216943"/>
              <a:gd name="connsiteY6" fmla="*/ 1847445 h 2216943"/>
              <a:gd name="connsiteX7" fmla="*/ 2108719 w 2216943"/>
              <a:gd name="connsiteY7" fmla="*/ 2108720 h 2216943"/>
              <a:gd name="connsiteX8" fmla="*/ 1847444 w 2216943"/>
              <a:gd name="connsiteY8" fmla="*/ 2216943 h 2216943"/>
              <a:gd name="connsiteX9" fmla="*/ 369498 w 2216943"/>
              <a:gd name="connsiteY9" fmla="*/ 2216943 h 2216943"/>
              <a:gd name="connsiteX10" fmla="*/ 108223 w 2216943"/>
              <a:gd name="connsiteY10" fmla="*/ 2108719 h 2216943"/>
              <a:gd name="connsiteX11" fmla="*/ 0 w 2216943"/>
              <a:gd name="connsiteY11" fmla="*/ 1847444 h 2216943"/>
              <a:gd name="connsiteX12" fmla="*/ 0 w 2216943"/>
              <a:gd name="connsiteY12" fmla="*/ 369498 h 22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943" h="2216943">
                <a:moveTo>
                  <a:pt x="0" y="369498"/>
                </a:moveTo>
                <a:cubicBezTo>
                  <a:pt x="0" y="271501"/>
                  <a:pt x="38929" y="177518"/>
                  <a:pt x="108224" y="108224"/>
                </a:cubicBezTo>
                <a:cubicBezTo>
                  <a:pt x="177518" y="38930"/>
                  <a:pt x="271502" y="1"/>
                  <a:pt x="369499" y="1"/>
                </a:cubicBezTo>
                <a:lnTo>
                  <a:pt x="1847445" y="0"/>
                </a:lnTo>
                <a:cubicBezTo>
                  <a:pt x="1945442" y="0"/>
                  <a:pt x="2039425" y="38929"/>
                  <a:pt x="2108719" y="108224"/>
                </a:cubicBezTo>
                <a:cubicBezTo>
                  <a:pt x="2178013" y="177518"/>
                  <a:pt x="2216942" y="271502"/>
                  <a:pt x="2216942" y="369499"/>
                </a:cubicBezTo>
                <a:cubicBezTo>
                  <a:pt x="2216942" y="862148"/>
                  <a:pt x="2216943" y="1354796"/>
                  <a:pt x="2216943" y="1847445"/>
                </a:cubicBezTo>
                <a:cubicBezTo>
                  <a:pt x="2216943" y="1945442"/>
                  <a:pt x="2178014" y="2039425"/>
                  <a:pt x="2108719" y="2108720"/>
                </a:cubicBezTo>
                <a:cubicBezTo>
                  <a:pt x="2039425" y="2178014"/>
                  <a:pt x="1945441" y="2216943"/>
                  <a:pt x="1847444" y="2216943"/>
                </a:cubicBezTo>
                <a:lnTo>
                  <a:pt x="369498" y="2216943"/>
                </a:lnTo>
                <a:cubicBezTo>
                  <a:pt x="271501" y="2216943"/>
                  <a:pt x="177518" y="2178014"/>
                  <a:pt x="108223" y="2108719"/>
                </a:cubicBezTo>
                <a:cubicBezTo>
                  <a:pt x="38929" y="2039425"/>
                  <a:pt x="0" y="1945441"/>
                  <a:pt x="0" y="1847444"/>
                </a:cubicBezTo>
                <a:lnTo>
                  <a:pt x="0" y="369498"/>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38702" tIns="138702" rIns="138702" bIns="138702" numCol="1" spcCol="1270" anchor="ctr" anchorCtr="0">
            <a:noAutofit/>
          </a:bodyPr>
          <a:lstStyle/>
          <a:p>
            <a:pPr lvl="0" algn="ctr" defTabSz="1066800">
              <a:lnSpc>
                <a:spcPct val="90000"/>
              </a:lnSpc>
              <a:spcBef>
                <a:spcPct val="0"/>
              </a:spcBef>
              <a:spcAft>
                <a:spcPct val="35000"/>
              </a:spcAft>
            </a:pPr>
            <a:r>
              <a:rPr lang="en-US" sz="2400" kern="1200" dirty="0" smtClean="0"/>
              <a:t>Actual FRL counts</a:t>
            </a:r>
          </a:p>
        </p:txBody>
      </p:sp>
      <p:grpSp>
        <p:nvGrpSpPr>
          <p:cNvPr id="15" name="Group 14"/>
          <p:cNvGrpSpPr/>
          <p:nvPr/>
        </p:nvGrpSpPr>
        <p:grpSpPr>
          <a:xfrm>
            <a:off x="0" y="4572000"/>
            <a:ext cx="2658337" cy="1828800"/>
            <a:chOff x="0" y="2286000"/>
            <a:chExt cx="2658337" cy="1828800"/>
          </a:xfrm>
        </p:grpSpPr>
        <p:pic>
          <p:nvPicPr>
            <p:cNvPr id="16388" name="Picture 4" descr="http://thumbs.dreamstime.com/z/school-18280775.jpg"/>
            <p:cNvPicPr>
              <a:picLocks noChangeAspect="1" noChangeArrowheads="1"/>
            </p:cNvPicPr>
            <p:nvPr/>
          </p:nvPicPr>
          <p:blipFill>
            <a:blip r:embed="rId5" cstate="print"/>
            <a:srcRect b="10298"/>
            <a:stretch>
              <a:fillRect/>
            </a:stretch>
          </p:blipFill>
          <p:spPr bwMode="auto">
            <a:xfrm>
              <a:off x="0" y="2286000"/>
              <a:ext cx="2658337" cy="1828800"/>
            </a:xfrm>
            <a:prstGeom prst="rect">
              <a:avLst/>
            </a:prstGeom>
            <a:noFill/>
          </p:spPr>
        </p:pic>
        <p:sp>
          <p:nvSpPr>
            <p:cNvPr id="13" name="TextBox 12"/>
            <p:cNvSpPr txBox="1"/>
            <p:nvPr/>
          </p:nvSpPr>
          <p:spPr>
            <a:xfrm>
              <a:off x="990600" y="2895600"/>
              <a:ext cx="762000" cy="381000"/>
            </a:xfrm>
            <a:prstGeom prst="rect">
              <a:avLst/>
            </a:prstGeom>
            <a:solidFill>
              <a:srgbClr val="5F5F5F"/>
            </a:solidFill>
          </p:spPr>
          <p:txBody>
            <a:bodyPr wrap="square" rtlCol="0">
              <a:spAutoFit/>
            </a:bodyPr>
            <a:lstStyle/>
            <a:p>
              <a:pPr algn="ctr"/>
              <a:r>
                <a:rPr lang="en-US" b="1" dirty="0" smtClean="0">
                  <a:solidFill>
                    <a:srgbClr val="FFFF00"/>
                  </a:solidFill>
                  <a:latin typeface="Times New Roman" pitchFamily="18" charset="0"/>
                  <a:cs typeface="Times New Roman" pitchFamily="18" charset="0"/>
                </a:rPr>
                <a:t>CEP</a:t>
              </a:r>
              <a:endParaRPr lang="en-US" b="1" dirty="0">
                <a:solidFill>
                  <a:srgbClr val="FFFF00"/>
                </a:solidFill>
                <a:latin typeface="Times New Roman" pitchFamily="18" charset="0"/>
                <a:cs typeface="Times New Roman" pitchFamily="18" charset="0"/>
              </a:endParaRPr>
            </a:p>
          </p:txBody>
        </p:sp>
      </p:grpSp>
      <p:grpSp>
        <p:nvGrpSpPr>
          <p:cNvPr id="16" name="Group 15"/>
          <p:cNvGrpSpPr/>
          <p:nvPr/>
        </p:nvGrpSpPr>
        <p:grpSpPr>
          <a:xfrm>
            <a:off x="0" y="2209800"/>
            <a:ext cx="2658337" cy="1828800"/>
            <a:chOff x="0" y="2286000"/>
            <a:chExt cx="2658337" cy="1828800"/>
          </a:xfrm>
        </p:grpSpPr>
        <p:pic>
          <p:nvPicPr>
            <p:cNvPr id="17" name="Picture 4" descr="http://thumbs.dreamstime.com/z/school-18280775.jpg"/>
            <p:cNvPicPr>
              <a:picLocks noChangeAspect="1" noChangeArrowheads="1"/>
            </p:cNvPicPr>
            <p:nvPr/>
          </p:nvPicPr>
          <p:blipFill>
            <a:blip r:embed="rId5" cstate="print"/>
            <a:srcRect b="10298"/>
            <a:stretch>
              <a:fillRect/>
            </a:stretch>
          </p:blipFill>
          <p:spPr bwMode="auto">
            <a:xfrm>
              <a:off x="0" y="2286000"/>
              <a:ext cx="2658337" cy="1828800"/>
            </a:xfrm>
            <a:prstGeom prst="rect">
              <a:avLst/>
            </a:prstGeom>
            <a:noFill/>
          </p:spPr>
        </p:pic>
        <p:sp>
          <p:nvSpPr>
            <p:cNvPr id="18" name="TextBox 17"/>
            <p:cNvSpPr txBox="1"/>
            <p:nvPr/>
          </p:nvSpPr>
          <p:spPr>
            <a:xfrm>
              <a:off x="609600" y="2895600"/>
              <a:ext cx="1447800" cy="381000"/>
            </a:xfrm>
            <a:prstGeom prst="rect">
              <a:avLst/>
            </a:prstGeom>
            <a:solidFill>
              <a:srgbClr val="5F5F5F"/>
            </a:solidFill>
          </p:spPr>
          <p:txBody>
            <a:bodyPr wrap="square" rtlCol="0">
              <a:spAutoFit/>
            </a:bodyPr>
            <a:lstStyle/>
            <a:p>
              <a:pPr algn="ctr"/>
              <a:r>
                <a:rPr lang="en-US" b="1" dirty="0" smtClean="0">
                  <a:solidFill>
                    <a:srgbClr val="FFFF00"/>
                  </a:solidFill>
                  <a:latin typeface="Times New Roman" pitchFamily="18" charset="0"/>
                  <a:cs typeface="Times New Roman" pitchFamily="18" charset="0"/>
                </a:rPr>
                <a:t>NON-CEP</a:t>
              </a:r>
              <a:endParaRPr lang="en-US" b="1" dirty="0">
                <a:solidFill>
                  <a:srgbClr val="FFFF00"/>
                </a:solidFill>
                <a:latin typeface="Times New Roman" pitchFamily="18" charset="0"/>
                <a:cs typeface="Times New Roman" pitchFamily="18" charset="0"/>
              </a:endParaRPr>
            </a:p>
          </p:txBody>
        </p:sp>
      </p:grpSp>
      <p:sp>
        <p:nvSpPr>
          <p:cNvPr id="22" name="Freeform 21"/>
          <p:cNvSpPr/>
          <p:nvPr/>
        </p:nvSpPr>
        <p:spPr>
          <a:xfrm>
            <a:off x="6477000" y="4876800"/>
            <a:ext cx="1904999" cy="1523999"/>
          </a:xfrm>
          <a:custGeom>
            <a:avLst/>
            <a:gdLst>
              <a:gd name="connsiteX0" fmla="*/ 0 w 2216943"/>
              <a:gd name="connsiteY0" fmla="*/ 369498 h 2216943"/>
              <a:gd name="connsiteX1" fmla="*/ 108224 w 2216943"/>
              <a:gd name="connsiteY1" fmla="*/ 108224 h 2216943"/>
              <a:gd name="connsiteX2" fmla="*/ 369499 w 2216943"/>
              <a:gd name="connsiteY2" fmla="*/ 1 h 2216943"/>
              <a:gd name="connsiteX3" fmla="*/ 1847445 w 2216943"/>
              <a:gd name="connsiteY3" fmla="*/ 0 h 2216943"/>
              <a:gd name="connsiteX4" fmla="*/ 2108719 w 2216943"/>
              <a:gd name="connsiteY4" fmla="*/ 108224 h 2216943"/>
              <a:gd name="connsiteX5" fmla="*/ 2216942 w 2216943"/>
              <a:gd name="connsiteY5" fmla="*/ 369499 h 2216943"/>
              <a:gd name="connsiteX6" fmla="*/ 2216943 w 2216943"/>
              <a:gd name="connsiteY6" fmla="*/ 1847445 h 2216943"/>
              <a:gd name="connsiteX7" fmla="*/ 2108719 w 2216943"/>
              <a:gd name="connsiteY7" fmla="*/ 2108720 h 2216943"/>
              <a:gd name="connsiteX8" fmla="*/ 1847444 w 2216943"/>
              <a:gd name="connsiteY8" fmla="*/ 2216943 h 2216943"/>
              <a:gd name="connsiteX9" fmla="*/ 369498 w 2216943"/>
              <a:gd name="connsiteY9" fmla="*/ 2216943 h 2216943"/>
              <a:gd name="connsiteX10" fmla="*/ 108223 w 2216943"/>
              <a:gd name="connsiteY10" fmla="*/ 2108719 h 2216943"/>
              <a:gd name="connsiteX11" fmla="*/ 0 w 2216943"/>
              <a:gd name="connsiteY11" fmla="*/ 1847444 h 2216943"/>
              <a:gd name="connsiteX12" fmla="*/ 0 w 2216943"/>
              <a:gd name="connsiteY12" fmla="*/ 369498 h 22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943" h="2216943">
                <a:moveTo>
                  <a:pt x="0" y="369498"/>
                </a:moveTo>
                <a:cubicBezTo>
                  <a:pt x="0" y="271501"/>
                  <a:pt x="38929" y="177518"/>
                  <a:pt x="108224" y="108224"/>
                </a:cubicBezTo>
                <a:cubicBezTo>
                  <a:pt x="177518" y="38930"/>
                  <a:pt x="271502" y="1"/>
                  <a:pt x="369499" y="1"/>
                </a:cubicBezTo>
                <a:lnTo>
                  <a:pt x="1847445" y="0"/>
                </a:lnTo>
                <a:cubicBezTo>
                  <a:pt x="1945442" y="0"/>
                  <a:pt x="2039425" y="38929"/>
                  <a:pt x="2108719" y="108224"/>
                </a:cubicBezTo>
                <a:cubicBezTo>
                  <a:pt x="2178013" y="177518"/>
                  <a:pt x="2216942" y="271502"/>
                  <a:pt x="2216942" y="369499"/>
                </a:cubicBezTo>
                <a:cubicBezTo>
                  <a:pt x="2216942" y="862148"/>
                  <a:pt x="2216943" y="1354796"/>
                  <a:pt x="2216943" y="1847445"/>
                </a:cubicBezTo>
                <a:cubicBezTo>
                  <a:pt x="2216943" y="1945442"/>
                  <a:pt x="2178014" y="2039425"/>
                  <a:pt x="2108719" y="2108720"/>
                </a:cubicBezTo>
                <a:cubicBezTo>
                  <a:pt x="2039425" y="2178014"/>
                  <a:pt x="1945441" y="2216943"/>
                  <a:pt x="1847444" y="2216943"/>
                </a:cubicBezTo>
                <a:lnTo>
                  <a:pt x="369498" y="2216943"/>
                </a:lnTo>
                <a:cubicBezTo>
                  <a:pt x="271501" y="2216943"/>
                  <a:pt x="177518" y="2178014"/>
                  <a:pt x="108223" y="2108719"/>
                </a:cubicBezTo>
                <a:cubicBezTo>
                  <a:pt x="38929" y="2039425"/>
                  <a:pt x="0" y="1945441"/>
                  <a:pt x="0" y="1847444"/>
                </a:cubicBezTo>
                <a:lnTo>
                  <a:pt x="0" y="369498"/>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38702" tIns="138702" rIns="138702" bIns="138702" numCol="1" spcCol="1270" anchor="ctr" anchorCtr="0">
            <a:noAutofit/>
          </a:bodyPr>
          <a:lstStyle/>
          <a:p>
            <a:pPr lvl="0" algn="ctr" defTabSz="1066800">
              <a:lnSpc>
                <a:spcPct val="90000"/>
              </a:lnSpc>
              <a:spcBef>
                <a:spcPct val="0"/>
              </a:spcBef>
              <a:spcAft>
                <a:spcPct val="35000"/>
              </a:spcAft>
            </a:pPr>
            <a:r>
              <a:rPr lang="en-US" sz="2400" kern="1200" dirty="0" smtClean="0"/>
              <a:t>CEP</a:t>
            </a:r>
          </a:p>
          <a:p>
            <a:pPr lvl="0" algn="ctr" defTabSz="1066800">
              <a:lnSpc>
                <a:spcPct val="90000"/>
              </a:lnSpc>
              <a:spcBef>
                <a:spcPct val="0"/>
              </a:spcBef>
              <a:spcAft>
                <a:spcPct val="35000"/>
              </a:spcAft>
            </a:pPr>
            <a:r>
              <a:rPr lang="en-US" sz="2400" dirty="0" smtClean="0"/>
              <a:t>Multiplier (1.6)</a:t>
            </a:r>
            <a:endParaRPr lang="en-US" sz="2400" kern="1200" dirty="0" smtClean="0"/>
          </a:p>
        </p:txBody>
      </p:sp>
      <p:sp>
        <p:nvSpPr>
          <p:cNvPr id="24" name="Freeform 23"/>
          <p:cNvSpPr/>
          <p:nvPr/>
        </p:nvSpPr>
        <p:spPr>
          <a:xfrm>
            <a:off x="3429000" y="4876800"/>
            <a:ext cx="1904999" cy="1523999"/>
          </a:xfrm>
          <a:custGeom>
            <a:avLst/>
            <a:gdLst>
              <a:gd name="connsiteX0" fmla="*/ 0 w 2216943"/>
              <a:gd name="connsiteY0" fmla="*/ 369498 h 2216943"/>
              <a:gd name="connsiteX1" fmla="*/ 108224 w 2216943"/>
              <a:gd name="connsiteY1" fmla="*/ 108224 h 2216943"/>
              <a:gd name="connsiteX2" fmla="*/ 369499 w 2216943"/>
              <a:gd name="connsiteY2" fmla="*/ 1 h 2216943"/>
              <a:gd name="connsiteX3" fmla="*/ 1847445 w 2216943"/>
              <a:gd name="connsiteY3" fmla="*/ 0 h 2216943"/>
              <a:gd name="connsiteX4" fmla="*/ 2108719 w 2216943"/>
              <a:gd name="connsiteY4" fmla="*/ 108224 h 2216943"/>
              <a:gd name="connsiteX5" fmla="*/ 2216942 w 2216943"/>
              <a:gd name="connsiteY5" fmla="*/ 369499 h 2216943"/>
              <a:gd name="connsiteX6" fmla="*/ 2216943 w 2216943"/>
              <a:gd name="connsiteY6" fmla="*/ 1847445 h 2216943"/>
              <a:gd name="connsiteX7" fmla="*/ 2108719 w 2216943"/>
              <a:gd name="connsiteY7" fmla="*/ 2108720 h 2216943"/>
              <a:gd name="connsiteX8" fmla="*/ 1847444 w 2216943"/>
              <a:gd name="connsiteY8" fmla="*/ 2216943 h 2216943"/>
              <a:gd name="connsiteX9" fmla="*/ 369498 w 2216943"/>
              <a:gd name="connsiteY9" fmla="*/ 2216943 h 2216943"/>
              <a:gd name="connsiteX10" fmla="*/ 108223 w 2216943"/>
              <a:gd name="connsiteY10" fmla="*/ 2108719 h 2216943"/>
              <a:gd name="connsiteX11" fmla="*/ 0 w 2216943"/>
              <a:gd name="connsiteY11" fmla="*/ 1847444 h 2216943"/>
              <a:gd name="connsiteX12" fmla="*/ 0 w 2216943"/>
              <a:gd name="connsiteY12" fmla="*/ 369498 h 22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943" h="2216943">
                <a:moveTo>
                  <a:pt x="0" y="369498"/>
                </a:moveTo>
                <a:cubicBezTo>
                  <a:pt x="0" y="271501"/>
                  <a:pt x="38929" y="177518"/>
                  <a:pt x="108224" y="108224"/>
                </a:cubicBezTo>
                <a:cubicBezTo>
                  <a:pt x="177518" y="38930"/>
                  <a:pt x="271502" y="1"/>
                  <a:pt x="369499" y="1"/>
                </a:cubicBezTo>
                <a:lnTo>
                  <a:pt x="1847445" y="0"/>
                </a:lnTo>
                <a:cubicBezTo>
                  <a:pt x="1945442" y="0"/>
                  <a:pt x="2039425" y="38929"/>
                  <a:pt x="2108719" y="108224"/>
                </a:cubicBezTo>
                <a:cubicBezTo>
                  <a:pt x="2178013" y="177518"/>
                  <a:pt x="2216942" y="271502"/>
                  <a:pt x="2216942" y="369499"/>
                </a:cubicBezTo>
                <a:cubicBezTo>
                  <a:pt x="2216942" y="862148"/>
                  <a:pt x="2216943" y="1354796"/>
                  <a:pt x="2216943" y="1847445"/>
                </a:cubicBezTo>
                <a:cubicBezTo>
                  <a:pt x="2216943" y="1945442"/>
                  <a:pt x="2178014" y="2039425"/>
                  <a:pt x="2108719" y="2108720"/>
                </a:cubicBezTo>
                <a:cubicBezTo>
                  <a:pt x="2039425" y="2178014"/>
                  <a:pt x="1945441" y="2216943"/>
                  <a:pt x="1847444" y="2216943"/>
                </a:cubicBezTo>
                <a:lnTo>
                  <a:pt x="369498" y="2216943"/>
                </a:lnTo>
                <a:cubicBezTo>
                  <a:pt x="271501" y="2216943"/>
                  <a:pt x="177518" y="2178014"/>
                  <a:pt x="108223" y="2108719"/>
                </a:cubicBezTo>
                <a:cubicBezTo>
                  <a:pt x="38929" y="2039425"/>
                  <a:pt x="0" y="1945441"/>
                  <a:pt x="0" y="1847444"/>
                </a:cubicBezTo>
                <a:lnTo>
                  <a:pt x="0" y="369498"/>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38702" tIns="138702" rIns="138702" bIns="138702" numCol="1" spcCol="1270" anchor="ctr" anchorCtr="0">
            <a:noAutofit/>
          </a:bodyPr>
          <a:lstStyle/>
          <a:p>
            <a:pPr lvl="0" algn="ctr" defTabSz="1066800">
              <a:lnSpc>
                <a:spcPct val="90000"/>
              </a:lnSpc>
              <a:spcBef>
                <a:spcPct val="0"/>
              </a:spcBef>
              <a:spcAft>
                <a:spcPct val="35000"/>
              </a:spcAft>
            </a:pPr>
            <a:r>
              <a:rPr lang="en-US" sz="2400" dirty="0" smtClean="0"/>
              <a:t># of </a:t>
            </a:r>
            <a:r>
              <a:rPr lang="en-US" sz="2400" b="1" dirty="0" smtClean="0"/>
              <a:t>Directly Certified </a:t>
            </a:r>
            <a:r>
              <a:rPr lang="en-US" sz="2400" dirty="0" smtClean="0"/>
              <a:t>students </a:t>
            </a:r>
            <a:endParaRPr lang="en-US" sz="2400" kern="1200" dirty="0" smtClean="0"/>
          </a:p>
        </p:txBody>
      </p:sp>
      <p:sp>
        <p:nvSpPr>
          <p:cNvPr id="14" name="Multiply 13"/>
          <p:cNvSpPr/>
          <p:nvPr/>
        </p:nvSpPr>
        <p:spPr>
          <a:xfrm>
            <a:off x="685800" y="1600200"/>
            <a:ext cx="304800" cy="381000"/>
          </a:xfrm>
          <a:prstGeom prst="mathMultiply">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P803.WAV">
            <a:hlinkClick r:id="" action="ppaction://media"/>
          </p:cNvPr>
          <p:cNvPicPr>
            <a:picLocks noRot="1" noChangeAspect="1"/>
          </p:cNvPicPr>
          <p:nvPr>
            <a:wavAudioFile r:embed="rId2" name="~PP803.WAV"/>
          </p:nvPr>
        </p:nvPicPr>
        <p:blipFill>
          <a:blip r:embed="rId6" cstate="print"/>
          <a:stretch>
            <a:fillRect/>
          </a:stretch>
        </p:blipFill>
        <p:spPr>
          <a:xfrm>
            <a:off x="8726488" y="6440488"/>
            <a:ext cx="244475" cy="244475"/>
          </a:xfrm>
          <a:prstGeom prst="rect">
            <a:avLst/>
          </a:prstGeom>
        </p:spPr>
      </p:pic>
    </p:spTree>
    <p:custDataLst>
      <p:tags r:id="rId1"/>
    </p:custDataLst>
  </p:cSld>
  <p:clrMapOvr>
    <a:masterClrMapping/>
  </p:clrMapOvr>
  <p:transition spd="slow" advTm="2973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27" fill="hold" display="0">
                  <p:stCondLst>
                    <p:cond delay="indefinite"/>
                  </p:stCondLst>
                  <p:endCondLst>
                    <p:cond evt="onPrev" delay="0">
                      <p:tgtEl>
                        <p:sldTgt/>
                      </p:tgtEl>
                    </p:cond>
                    <p:cond evt="onStopAudio" delay="0">
                      <p:tgtEl>
                        <p:sldTgt/>
                      </p:tgtEl>
                    </p:cond>
                  </p:endCondLst>
                </p:cTn>
                <p:tgtEl>
                  <p:spTgt spid="20"/>
                </p:tgtEl>
              </p:cMediaNode>
            </p:audio>
          </p:childTnLst>
        </p:cTn>
      </p:par>
    </p:tnLst>
    <p:bldLst>
      <p:bldP spid="23" grpId="0" animBg="1"/>
      <p:bldP spid="8" grpId="0" animBg="1"/>
      <p:bldP spid="22"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dirty="0" smtClean="0">
                <a:solidFill>
                  <a:schemeClr val="accent5">
                    <a:lumMod val="75000"/>
                  </a:schemeClr>
                </a:solidFill>
              </a:rPr>
              <a:t>2) DC data     the CEP Multiplier </a:t>
            </a:r>
            <a:r>
              <a:rPr lang="en-US" dirty="0" smtClean="0">
                <a:solidFill>
                  <a:schemeClr val="accent5">
                    <a:lumMod val="75000"/>
                  </a:schemeClr>
                </a:solidFill>
              </a:rPr>
              <a:t>for </a:t>
            </a:r>
            <a:r>
              <a:rPr lang="en-US" dirty="0" smtClean="0">
                <a:solidFill>
                  <a:schemeClr val="accent5">
                    <a:lumMod val="75000"/>
                  </a:schemeClr>
                </a:solidFill>
              </a:rPr>
              <a:t>all schools in the LEA</a:t>
            </a:r>
            <a:endParaRPr lang="en-US" dirty="0">
              <a:solidFill>
                <a:schemeClr val="accent5">
                  <a:lumMod val="75000"/>
                </a:schemeClr>
              </a:solidFill>
            </a:endParaRPr>
          </a:p>
        </p:txBody>
      </p:sp>
      <p:sp>
        <p:nvSpPr>
          <p:cNvPr id="3" name="Slide Number Placeholder 2"/>
          <p:cNvSpPr>
            <a:spLocks noGrp="1"/>
          </p:cNvSpPr>
          <p:nvPr>
            <p:ph type="sldNum" sz="quarter" idx="12"/>
          </p:nvPr>
        </p:nvSpPr>
        <p:spPr/>
        <p:txBody>
          <a:bodyPr/>
          <a:lstStyle/>
          <a:p>
            <a:fld id="{C28B0F9D-E881-4D50-A821-522E31AE3072}" type="slidenum">
              <a:rPr lang="en-US" smtClean="0"/>
              <a:pPr/>
              <a:t>8</a:t>
            </a:fld>
            <a:endParaRPr lang="en-US" dirty="0"/>
          </a:p>
        </p:txBody>
      </p:sp>
      <p:sp>
        <p:nvSpPr>
          <p:cNvPr id="10" name="Multiply 9"/>
          <p:cNvSpPr/>
          <p:nvPr/>
        </p:nvSpPr>
        <p:spPr>
          <a:xfrm>
            <a:off x="5486400" y="2971800"/>
            <a:ext cx="914400" cy="914400"/>
          </a:xfrm>
          <a:prstGeom prst="mathMultiply">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6477000" y="2743200"/>
            <a:ext cx="1904999" cy="1523999"/>
          </a:xfrm>
          <a:custGeom>
            <a:avLst/>
            <a:gdLst>
              <a:gd name="connsiteX0" fmla="*/ 0 w 2216943"/>
              <a:gd name="connsiteY0" fmla="*/ 369498 h 2216943"/>
              <a:gd name="connsiteX1" fmla="*/ 108224 w 2216943"/>
              <a:gd name="connsiteY1" fmla="*/ 108224 h 2216943"/>
              <a:gd name="connsiteX2" fmla="*/ 369499 w 2216943"/>
              <a:gd name="connsiteY2" fmla="*/ 1 h 2216943"/>
              <a:gd name="connsiteX3" fmla="*/ 1847445 w 2216943"/>
              <a:gd name="connsiteY3" fmla="*/ 0 h 2216943"/>
              <a:gd name="connsiteX4" fmla="*/ 2108719 w 2216943"/>
              <a:gd name="connsiteY4" fmla="*/ 108224 h 2216943"/>
              <a:gd name="connsiteX5" fmla="*/ 2216942 w 2216943"/>
              <a:gd name="connsiteY5" fmla="*/ 369499 h 2216943"/>
              <a:gd name="connsiteX6" fmla="*/ 2216943 w 2216943"/>
              <a:gd name="connsiteY6" fmla="*/ 1847445 h 2216943"/>
              <a:gd name="connsiteX7" fmla="*/ 2108719 w 2216943"/>
              <a:gd name="connsiteY7" fmla="*/ 2108720 h 2216943"/>
              <a:gd name="connsiteX8" fmla="*/ 1847444 w 2216943"/>
              <a:gd name="connsiteY8" fmla="*/ 2216943 h 2216943"/>
              <a:gd name="connsiteX9" fmla="*/ 369498 w 2216943"/>
              <a:gd name="connsiteY9" fmla="*/ 2216943 h 2216943"/>
              <a:gd name="connsiteX10" fmla="*/ 108223 w 2216943"/>
              <a:gd name="connsiteY10" fmla="*/ 2108719 h 2216943"/>
              <a:gd name="connsiteX11" fmla="*/ 0 w 2216943"/>
              <a:gd name="connsiteY11" fmla="*/ 1847444 h 2216943"/>
              <a:gd name="connsiteX12" fmla="*/ 0 w 2216943"/>
              <a:gd name="connsiteY12" fmla="*/ 369498 h 22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943" h="2216943">
                <a:moveTo>
                  <a:pt x="0" y="369498"/>
                </a:moveTo>
                <a:cubicBezTo>
                  <a:pt x="0" y="271501"/>
                  <a:pt x="38929" y="177518"/>
                  <a:pt x="108224" y="108224"/>
                </a:cubicBezTo>
                <a:cubicBezTo>
                  <a:pt x="177518" y="38930"/>
                  <a:pt x="271502" y="1"/>
                  <a:pt x="369499" y="1"/>
                </a:cubicBezTo>
                <a:lnTo>
                  <a:pt x="1847445" y="0"/>
                </a:lnTo>
                <a:cubicBezTo>
                  <a:pt x="1945442" y="0"/>
                  <a:pt x="2039425" y="38929"/>
                  <a:pt x="2108719" y="108224"/>
                </a:cubicBezTo>
                <a:cubicBezTo>
                  <a:pt x="2178013" y="177518"/>
                  <a:pt x="2216942" y="271502"/>
                  <a:pt x="2216942" y="369499"/>
                </a:cubicBezTo>
                <a:cubicBezTo>
                  <a:pt x="2216942" y="862148"/>
                  <a:pt x="2216943" y="1354796"/>
                  <a:pt x="2216943" y="1847445"/>
                </a:cubicBezTo>
                <a:cubicBezTo>
                  <a:pt x="2216943" y="1945442"/>
                  <a:pt x="2178014" y="2039425"/>
                  <a:pt x="2108719" y="2108720"/>
                </a:cubicBezTo>
                <a:cubicBezTo>
                  <a:pt x="2039425" y="2178014"/>
                  <a:pt x="1945441" y="2216943"/>
                  <a:pt x="1847444" y="2216943"/>
                </a:cubicBezTo>
                <a:lnTo>
                  <a:pt x="369498" y="2216943"/>
                </a:lnTo>
                <a:cubicBezTo>
                  <a:pt x="271501" y="2216943"/>
                  <a:pt x="177518" y="2178014"/>
                  <a:pt x="108223" y="2108719"/>
                </a:cubicBezTo>
                <a:cubicBezTo>
                  <a:pt x="38929" y="2039425"/>
                  <a:pt x="0" y="1945441"/>
                  <a:pt x="0" y="1847444"/>
                </a:cubicBezTo>
                <a:lnTo>
                  <a:pt x="0" y="369498"/>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138702" tIns="138702" rIns="138702" bIns="138702" numCol="1" spcCol="1270" anchor="ctr" anchorCtr="0">
            <a:noAutofit/>
          </a:bodyPr>
          <a:lstStyle/>
          <a:p>
            <a:pPr lvl="0" algn="ctr" defTabSz="1066800">
              <a:lnSpc>
                <a:spcPct val="90000"/>
              </a:lnSpc>
              <a:spcBef>
                <a:spcPct val="0"/>
              </a:spcBef>
              <a:spcAft>
                <a:spcPct val="35000"/>
              </a:spcAft>
            </a:pPr>
            <a:r>
              <a:rPr lang="en-US" sz="2400" kern="1200" dirty="0" smtClean="0"/>
              <a:t>CEP</a:t>
            </a:r>
          </a:p>
          <a:p>
            <a:pPr lvl="0" algn="ctr" defTabSz="1066800">
              <a:lnSpc>
                <a:spcPct val="90000"/>
              </a:lnSpc>
              <a:spcBef>
                <a:spcPct val="0"/>
              </a:spcBef>
              <a:spcAft>
                <a:spcPct val="35000"/>
              </a:spcAft>
            </a:pPr>
            <a:r>
              <a:rPr lang="en-US" sz="2400" dirty="0" smtClean="0"/>
              <a:t>Multiplier (1.6)</a:t>
            </a:r>
            <a:endParaRPr lang="en-US" sz="2400" kern="1200" dirty="0" smtClean="0"/>
          </a:p>
        </p:txBody>
      </p:sp>
      <p:sp>
        <p:nvSpPr>
          <p:cNvPr id="13" name="Freeform 12"/>
          <p:cNvSpPr/>
          <p:nvPr/>
        </p:nvSpPr>
        <p:spPr>
          <a:xfrm>
            <a:off x="3581400" y="2743200"/>
            <a:ext cx="1904999" cy="1523999"/>
          </a:xfrm>
          <a:custGeom>
            <a:avLst/>
            <a:gdLst>
              <a:gd name="connsiteX0" fmla="*/ 0 w 2216943"/>
              <a:gd name="connsiteY0" fmla="*/ 369498 h 2216943"/>
              <a:gd name="connsiteX1" fmla="*/ 108224 w 2216943"/>
              <a:gd name="connsiteY1" fmla="*/ 108224 h 2216943"/>
              <a:gd name="connsiteX2" fmla="*/ 369499 w 2216943"/>
              <a:gd name="connsiteY2" fmla="*/ 1 h 2216943"/>
              <a:gd name="connsiteX3" fmla="*/ 1847445 w 2216943"/>
              <a:gd name="connsiteY3" fmla="*/ 0 h 2216943"/>
              <a:gd name="connsiteX4" fmla="*/ 2108719 w 2216943"/>
              <a:gd name="connsiteY4" fmla="*/ 108224 h 2216943"/>
              <a:gd name="connsiteX5" fmla="*/ 2216942 w 2216943"/>
              <a:gd name="connsiteY5" fmla="*/ 369499 h 2216943"/>
              <a:gd name="connsiteX6" fmla="*/ 2216943 w 2216943"/>
              <a:gd name="connsiteY6" fmla="*/ 1847445 h 2216943"/>
              <a:gd name="connsiteX7" fmla="*/ 2108719 w 2216943"/>
              <a:gd name="connsiteY7" fmla="*/ 2108720 h 2216943"/>
              <a:gd name="connsiteX8" fmla="*/ 1847444 w 2216943"/>
              <a:gd name="connsiteY8" fmla="*/ 2216943 h 2216943"/>
              <a:gd name="connsiteX9" fmla="*/ 369498 w 2216943"/>
              <a:gd name="connsiteY9" fmla="*/ 2216943 h 2216943"/>
              <a:gd name="connsiteX10" fmla="*/ 108223 w 2216943"/>
              <a:gd name="connsiteY10" fmla="*/ 2108719 h 2216943"/>
              <a:gd name="connsiteX11" fmla="*/ 0 w 2216943"/>
              <a:gd name="connsiteY11" fmla="*/ 1847444 h 2216943"/>
              <a:gd name="connsiteX12" fmla="*/ 0 w 2216943"/>
              <a:gd name="connsiteY12" fmla="*/ 369498 h 22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943" h="2216943">
                <a:moveTo>
                  <a:pt x="0" y="369498"/>
                </a:moveTo>
                <a:cubicBezTo>
                  <a:pt x="0" y="271501"/>
                  <a:pt x="38929" y="177518"/>
                  <a:pt x="108224" y="108224"/>
                </a:cubicBezTo>
                <a:cubicBezTo>
                  <a:pt x="177518" y="38930"/>
                  <a:pt x="271502" y="1"/>
                  <a:pt x="369499" y="1"/>
                </a:cubicBezTo>
                <a:lnTo>
                  <a:pt x="1847445" y="0"/>
                </a:lnTo>
                <a:cubicBezTo>
                  <a:pt x="1945442" y="0"/>
                  <a:pt x="2039425" y="38929"/>
                  <a:pt x="2108719" y="108224"/>
                </a:cubicBezTo>
                <a:cubicBezTo>
                  <a:pt x="2178013" y="177518"/>
                  <a:pt x="2216942" y="271502"/>
                  <a:pt x="2216942" y="369499"/>
                </a:cubicBezTo>
                <a:cubicBezTo>
                  <a:pt x="2216942" y="862148"/>
                  <a:pt x="2216943" y="1354796"/>
                  <a:pt x="2216943" y="1847445"/>
                </a:cubicBezTo>
                <a:cubicBezTo>
                  <a:pt x="2216943" y="1945442"/>
                  <a:pt x="2178014" y="2039425"/>
                  <a:pt x="2108719" y="2108720"/>
                </a:cubicBezTo>
                <a:cubicBezTo>
                  <a:pt x="2039425" y="2178014"/>
                  <a:pt x="1945441" y="2216943"/>
                  <a:pt x="1847444" y="2216943"/>
                </a:cubicBezTo>
                <a:lnTo>
                  <a:pt x="369498" y="2216943"/>
                </a:lnTo>
                <a:cubicBezTo>
                  <a:pt x="271501" y="2216943"/>
                  <a:pt x="177518" y="2178014"/>
                  <a:pt x="108223" y="2108719"/>
                </a:cubicBezTo>
                <a:cubicBezTo>
                  <a:pt x="38929" y="2039425"/>
                  <a:pt x="0" y="1945441"/>
                  <a:pt x="0" y="1847444"/>
                </a:cubicBezTo>
                <a:lnTo>
                  <a:pt x="0" y="369498"/>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38702" tIns="138702" rIns="138702" bIns="138702" numCol="1" spcCol="1270" anchor="ctr" anchorCtr="0">
            <a:noAutofit/>
          </a:bodyPr>
          <a:lstStyle/>
          <a:p>
            <a:pPr lvl="0" algn="ctr" defTabSz="1066800">
              <a:lnSpc>
                <a:spcPct val="90000"/>
              </a:lnSpc>
              <a:spcBef>
                <a:spcPct val="0"/>
              </a:spcBef>
              <a:spcAft>
                <a:spcPct val="35000"/>
              </a:spcAft>
            </a:pPr>
            <a:r>
              <a:rPr lang="en-US" sz="2400" dirty="0" smtClean="0"/>
              <a:t># of </a:t>
            </a:r>
            <a:r>
              <a:rPr lang="en-US" sz="2400" b="1" dirty="0" smtClean="0"/>
              <a:t>Directly Certified </a:t>
            </a:r>
            <a:r>
              <a:rPr lang="en-US" sz="2400" dirty="0" smtClean="0"/>
              <a:t>students </a:t>
            </a:r>
            <a:endParaRPr lang="en-US" sz="2400" kern="1200" dirty="0" smtClean="0"/>
          </a:p>
        </p:txBody>
      </p:sp>
      <p:grpSp>
        <p:nvGrpSpPr>
          <p:cNvPr id="35" name="Group 34"/>
          <p:cNvGrpSpPr/>
          <p:nvPr/>
        </p:nvGrpSpPr>
        <p:grpSpPr>
          <a:xfrm>
            <a:off x="228600" y="2209800"/>
            <a:ext cx="2971800" cy="2895600"/>
            <a:chOff x="228600" y="2209800"/>
            <a:chExt cx="2971800" cy="2895600"/>
          </a:xfrm>
        </p:grpSpPr>
        <p:grpSp>
          <p:nvGrpSpPr>
            <p:cNvPr id="33" name="Group 32"/>
            <p:cNvGrpSpPr/>
            <p:nvPr/>
          </p:nvGrpSpPr>
          <p:grpSpPr>
            <a:xfrm>
              <a:off x="228600" y="2209800"/>
              <a:ext cx="2971800" cy="2895600"/>
              <a:chOff x="228600" y="3657600"/>
              <a:chExt cx="2971800" cy="2895600"/>
            </a:xfrm>
          </p:grpSpPr>
          <p:pic>
            <p:nvPicPr>
              <p:cNvPr id="17" name="Picture 4" descr="http://thumbs.dreamstime.com/z/school-18280775.jpg"/>
              <p:cNvPicPr>
                <a:picLocks noChangeAspect="1" noChangeArrowheads="1"/>
              </p:cNvPicPr>
              <p:nvPr/>
            </p:nvPicPr>
            <p:blipFill>
              <a:blip r:embed="rId5" cstate="print"/>
              <a:srcRect b="10298"/>
              <a:stretch>
                <a:fillRect/>
              </a:stretch>
            </p:blipFill>
            <p:spPr bwMode="auto">
              <a:xfrm>
                <a:off x="1600200" y="4648200"/>
                <a:ext cx="812800" cy="609600"/>
              </a:xfrm>
              <a:prstGeom prst="rect">
                <a:avLst/>
              </a:prstGeom>
              <a:noFill/>
            </p:spPr>
          </p:pic>
          <p:pic>
            <p:nvPicPr>
              <p:cNvPr id="25" name="Picture 4" descr="http://thumbs.dreamstime.com/z/school-18280775.jpg"/>
              <p:cNvPicPr>
                <a:picLocks noChangeAspect="1" noChangeArrowheads="1"/>
              </p:cNvPicPr>
              <p:nvPr/>
            </p:nvPicPr>
            <p:blipFill>
              <a:blip r:embed="rId5" cstate="print"/>
              <a:srcRect b="10298"/>
              <a:stretch>
                <a:fillRect/>
              </a:stretch>
            </p:blipFill>
            <p:spPr bwMode="auto">
              <a:xfrm>
                <a:off x="685800" y="4572000"/>
                <a:ext cx="838199" cy="617620"/>
              </a:xfrm>
              <a:prstGeom prst="rect">
                <a:avLst/>
              </a:prstGeom>
              <a:noFill/>
            </p:spPr>
          </p:pic>
          <p:pic>
            <p:nvPicPr>
              <p:cNvPr id="27" name="Picture 4" descr="http://thumbs.dreamstime.com/z/school-18280775.jpg"/>
              <p:cNvPicPr>
                <a:picLocks noChangeAspect="1" noChangeArrowheads="1"/>
              </p:cNvPicPr>
              <p:nvPr/>
            </p:nvPicPr>
            <p:blipFill>
              <a:blip r:embed="rId5" cstate="print"/>
              <a:srcRect b="10298"/>
              <a:stretch>
                <a:fillRect/>
              </a:stretch>
            </p:blipFill>
            <p:spPr bwMode="auto">
              <a:xfrm>
                <a:off x="1143000" y="5257800"/>
                <a:ext cx="838199" cy="617620"/>
              </a:xfrm>
              <a:prstGeom prst="rect">
                <a:avLst/>
              </a:prstGeom>
              <a:noFill/>
            </p:spPr>
          </p:pic>
          <p:pic>
            <p:nvPicPr>
              <p:cNvPr id="28" name="Picture 4" descr="http://thumbs.dreamstime.com/z/school-18280775.jpg"/>
              <p:cNvPicPr>
                <a:picLocks noChangeAspect="1" noChangeArrowheads="1"/>
              </p:cNvPicPr>
              <p:nvPr/>
            </p:nvPicPr>
            <p:blipFill>
              <a:blip r:embed="rId5" cstate="print"/>
              <a:srcRect b="10298"/>
              <a:stretch>
                <a:fillRect/>
              </a:stretch>
            </p:blipFill>
            <p:spPr bwMode="auto">
              <a:xfrm>
                <a:off x="1828800" y="3962400"/>
                <a:ext cx="838199" cy="617620"/>
              </a:xfrm>
              <a:prstGeom prst="rect">
                <a:avLst/>
              </a:prstGeom>
              <a:noFill/>
            </p:spPr>
          </p:pic>
          <p:pic>
            <p:nvPicPr>
              <p:cNvPr id="29" name="Picture 4" descr="http://thumbs.dreamstime.com/z/school-18280775.jpg"/>
              <p:cNvPicPr>
                <a:picLocks noChangeAspect="1" noChangeArrowheads="1"/>
              </p:cNvPicPr>
              <p:nvPr/>
            </p:nvPicPr>
            <p:blipFill>
              <a:blip r:embed="rId5" cstate="print"/>
              <a:srcRect b="10298"/>
              <a:stretch>
                <a:fillRect/>
              </a:stretch>
            </p:blipFill>
            <p:spPr bwMode="auto">
              <a:xfrm>
                <a:off x="838200" y="3962400"/>
                <a:ext cx="838199" cy="617620"/>
              </a:xfrm>
              <a:prstGeom prst="rect">
                <a:avLst/>
              </a:prstGeom>
              <a:noFill/>
            </p:spPr>
          </p:pic>
          <p:pic>
            <p:nvPicPr>
              <p:cNvPr id="30" name="Picture 4" descr="http://thumbs.dreamstime.com/z/school-18280775.jpg"/>
              <p:cNvPicPr>
                <a:picLocks noChangeAspect="1" noChangeArrowheads="1"/>
              </p:cNvPicPr>
              <p:nvPr/>
            </p:nvPicPr>
            <p:blipFill>
              <a:blip r:embed="rId5" cstate="print"/>
              <a:srcRect b="10298"/>
              <a:stretch>
                <a:fillRect/>
              </a:stretch>
            </p:blipFill>
            <p:spPr bwMode="auto">
              <a:xfrm>
                <a:off x="304800" y="5257800"/>
                <a:ext cx="838199" cy="617620"/>
              </a:xfrm>
              <a:prstGeom prst="rect">
                <a:avLst/>
              </a:prstGeom>
              <a:noFill/>
            </p:spPr>
          </p:pic>
          <p:pic>
            <p:nvPicPr>
              <p:cNvPr id="31" name="Picture 4" descr="http://thumbs.dreamstime.com/z/school-18280775.jpg"/>
              <p:cNvPicPr>
                <a:picLocks noChangeAspect="1" noChangeArrowheads="1"/>
              </p:cNvPicPr>
              <p:nvPr/>
            </p:nvPicPr>
            <p:blipFill>
              <a:blip r:embed="rId5" cstate="print"/>
              <a:srcRect b="10298"/>
              <a:stretch>
                <a:fillRect/>
              </a:stretch>
            </p:blipFill>
            <p:spPr bwMode="auto">
              <a:xfrm>
                <a:off x="2057400" y="5257800"/>
                <a:ext cx="838199" cy="617620"/>
              </a:xfrm>
              <a:prstGeom prst="rect">
                <a:avLst/>
              </a:prstGeom>
              <a:noFill/>
            </p:spPr>
          </p:pic>
          <p:sp>
            <p:nvSpPr>
              <p:cNvPr id="32" name="Oval 31"/>
              <p:cNvSpPr/>
              <p:nvPr/>
            </p:nvSpPr>
            <p:spPr>
              <a:xfrm>
                <a:off x="228600" y="3657600"/>
                <a:ext cx="2971800" cy="2895600"/>
              </a:xfrm>
              <a:prstGeom prst="ellipse">
                <a:avLst/>
              </a:prstGeom>
              <a:noFill/>
              <a:ln w="476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p:cNvSpPr txBox="1"/>
            <p:nvPr/>
          </p:nvSpPr>
          <p:spPr>
            <a:xfrm>
              <a:off x="381000" y="4724400"/>
              <a:ext cx="2667000" cy="369332"/>
            </a:xfrm>
            <a:prstGeom prst="rect">
              <a:avLst/>
            </a:prstGeom>
            <a:solidFill>
              <a:schemeClr val="accent6"/>
            </a:solidFill>
          </p:spPr>
          <p:txBody>
            <a:bodyPr wrap="square" rtlCol="0">
              <a:spAutoFit/>
            </a:bodyPr>
            <a:lstStyle/>
            <a:p>
              <a:pPr algn="ctr"/>
              <a:r>
                <a:rPr lang="en-US" b="1" dirty="0" smtClean="0"/>
                <a:t>All Schools in the LEA</a:t>
              </a:r>
              <a:endParaRPr lang="en-US" b="1" dirty="0"/>
            </a:p>
          </p:txBody>
        </p:sp>
      </p:grpSp>
      <p:sp>
        <p:nvSpPr>
          <p:cNvPr id="19" name="Multiply 18"/>
          <p:cNvSpPr/>
          <p:nvPr/>
        </p:nvSpPr>
        <p:spPr>
          <a:xfrm>
            <a:off x="2895600" y="762000"/>
            <a:ext cx="609600" cy="381000"/>
          </a:xfrm>
          <a:prstGeom prst="mathMultiply">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P3195.WAV">
            <a:hlinkClick r:id="" action="ppaction://media"/>
          </p:cNvPr>
          <p:cNvPicPr>
            <a:picLocks noRot="1" noChangeAspect="1"/>
          </p:cNvPicPr>
          <p:nvPr>
            <a:wavAudioFile r:embed="rId2" name="~PP3195.WAV"/>
          </p:nvPr>
        </p:nvPicPr>
        <p:blipFill>
          <a:blip r:embed="rId6" cstate="print"/>
          <a:stretch>
            <a:fillRect/>
          </a:stretch>
        </p:blipFill>
        <p:spPr>
          <a:xfrm>
            <a:off x="8726488" y="6440488"/>
            <a:ext cx="244475" cy="244475"/>
          </a:xfrm>
          <a:prstGeom prst="rect">
            <a:avLst/>
          </a:prstGeom>
        </p:spPr>
      </p:pic>
    </p:spTree>
    <p:custDataLst>
      <p:tags r:id="rId1"/>
    </p:custDataLst>
  </p:cSld>
  <p:clrMapOvr>
    <a:masterClrMapping/>
  </p:clrMapOvr>
  <p:transition spd="slow" advTm="1444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7" fill="hold" display="0">
                  <p:stCondLst>
                    <p:cond delay="indefinite"/>
                  </p:stCondLst>
                  <p:endCondLst>
                    <p:cond evt="onPrev" delay="0">
                      <p:tgtEl>
                        <p:sldTgt/>
                      </p:tgtEl>
                    </p:cond>
                    <p:cond evt="onStopAudio" delay="0">
                      <p:tgtEl>
                        <p:sldTgt/>
                      </p:tgtEl>
                    </p:cond>
                  </p:endCondLst>
                </p:cTn>
                <p:tgtEl>
                  <p:spTgt spid="21"/>
                </p:tgtEl>
              </p:cMediaNode>
            </p:audio>
          </p:childTnLst>
        </p:cTn>
      </p:par>
    </p:tnLst>
    <p:bldLst>
      <p:bldP spid="10"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5">
                    <a:lumMod val="75000"/>
                  </a:schemeClr>
                </a:solidFill>
              </a:rPr>
              <a:t>3) Use only DC data for </a:t>
            </a:r>
            <a:r>
              <a:rPr lang="en-US" dirty="0" smtClean="0">
                <a:solidFill>
                  <a:schemeClr val="accent5">
                    <a:lumMod val="75000"/>
                  </a:schemeClr>
                </a:solidFill>
              </a:rPr>
              <a:t>all </a:t>
            </a:r>
            <a:r>
              <a:rPr lang="en-US" dirty="0" smtClean="0">
                <a:solidFill>
                  <a:schemeClr val="accent5">
                    <a:lumMod val="75000"/>
                  </a:schemeClr>
                </a:solidFill>
              </a:rPr>
              <a:t>schools in the </a:t>
            </a:r>
            <a:r>
              <a:rPr lang="en-US" dirty="0" smtClean="0">
                <a:solidFill>
                  <a:schemeClr val="accent5">
                    <a:lumMod val="75000"/>
                  </a:schemeClr>
                </a:solidFill>
              </a:rPr>
              <a:t>LEA</a:t>
            </a:r>
            <a:endParaRPr lang="en-US" dirty="0">
              <a:solidFill>
                <a:schemeClr val="accent5">
                  <a:lumMod val="75000"/>
                </a:schemeClr>
              </a:solidFill>
            </a:endParaRPr>
          </a:p>
        </p:txBody>
      </p:sp>
      <p:sp>
        <p:nvSpPr>
          <p:cNvPr id="16" name="Freeform 15"/>
          <p:cNvSpPr/>
          <p:nvPr/>
        </p:nvSpPr>
        <p:spPr>
          <a:xfrm>
            <a:off x="5105400" y="2895600"/>
            <a:ext cx="1904999" cy="1523999"/>
          </a:xfrm>
          <a:custGeom>
            <a:avLst/>
            <a:gdLst>
              <a:gd name="connsiteX0" fmla="*/ 0 w 2216943"/>
              <a:gd name="connsiteY0" fmla="*/ 369498 h 2216943"/>
              <a:gd name="connsiteX1" fmla="*/ 108224 w 2216943"/>
              <a:gd name="connsiteY1" fmla="*/ 108224 h 2216943"/>
              <a:gd name="connsiteX2" fmla="*/ 369499 w 2216943"/>
              <a:gd name="connsiteY2" fmla="*/ 1 h 2216943"/>
              <a:gd name="connsiteX3" fmla="*/ 1847445 w 2216943"/>
              <a:gd name="connsiteY3" fmla="*/ 0 h 2216943"/>
              <a:gd name="connsiteX4" fmla="*/ 2108719 w 2216943"/>
              <a:gd name="connsiteY4" fmla="*/ 108224 h 2216943"/>
              <a:gd name="connsiteX5" fmla="*/ 2216942 w 2216943"/>
              <a:gd name="connsiteY5" fmla="*/ 369499 h 2216943"/>
              <a:gd name="connsiteX6" fmla="*/ 2216943 w 2216943"/>
              <a:gd name="connsiteY6" fmla="*/ 1847445 h 2216943"/>
              <a:gd name="connsiteX7" fmla="*/ 2108719 w 2216943"/>
              <a:gd name="connsiteY7" fmla="*/ 2108720 h 2216943"/>
              <a:gd name="connsiteX8" fmla="*/ 1847444 w 2216943"/>
              <a:gd name="connsiteY8" fmla="*/ 2216943 h 2216943"/>
              <a:gd name="connsiteX9" fmla="*/ 369498 w 2216943"/>
              <a:gd name="connsiteY9" fmla="*/ 2216943 h 2216943"/>
              <a:gd name="connsiteX10" fmla="*/ 108223 w 2216943"/>
              <a:gd name="connsiteY10" fmla="*/ 2108719 h 2216943"/>
              <a:gd name="connsiteX11" fmla="*/ 0 w 2216943"/>
              <a:gd name="connsiteY11" fmla="*/ 1847444 h 2216943"/>
              <a:gd name="connsiteX12" fmla="*/ 0 w 2216943"/>
              <a:gd name="connsiteY12" fmla="*/ 369498 h 2216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6943" h="2216943">
                <a:moveTo>
                  <a:pt x="0" y="369498"/>
                </a:moveTo>
                <a:cubicBezTo>
                  <a:pt x="0" y="271501"/>
                  <a:pt x="38929" y="177518"/>
                  <a:pt x="108224" y="108224"/>
                </a:cubicBezTo>
                <a:cubicBezTo>
                  <a:pt x="177518" y="38930"/>
                  <a:pt x="271502" y="1"/>
                  <a:pt x="369499" y="1"/>
                </a:cubicBezTo>
                <a:lnTo>
                  <a:pt x="1847445" y="0"/>
                </a:lnTo>
                <a:cubicBezTo>
                  <a:pt x="1945442" y="0"/>
                  <a:pt x="2039425" y="38929"/>
                  <a:pt x="2108719" y="108224"/>
                </a:cubicBezTo>
                <a:cubicBezTo>
                  <a:pt x="2178013" y="177518"/>
                  <a:pt x="2216942" y="271502"/>
                  <a:pt x="2216942" y="369499"/>
                </a:cubicBezTo>
                <a:cubicBezTo>
                  <a:pt x="2216942" y="862148"/>
                  <a:pt x="2216943" y="1354796"/>
                  <a:pt x="2216943" y="1847445"/>
                </a:cubicBezTo>
                <a:cubicBezTo>
                  <a:pt x="2216943" y="1945442"/>
                  <a:pt x="2178014" y="2039425"/>
                  <a:pt x="2108719" y="2108720"/>
                </a:cubicBezTo>
                <a:cubicBezTo>
                  <a:pt x="2039425" y="2178014"/>
                  <a:pt x="1945441" y="2216943"/>
                  <a:pt x="1847444" y="2216943"/>
                </a:cubicBezTo>
                <a:lnTo>
                  <a:pt x="369498" y="2216943"/>
                </a:lnTo>
                <a:cubicBezTo>
                  <a:pt x="271501" y="2216943"/>
                  <a:pt x="177518" y="2178014"/>
                  <a:pt x="108223" y="2108719"/>
                </a:cubicBezTo>
                <a:cubicBezTo>
                  <a:pt x="38929" y="2039425"/>
                  <a:pt x="0" y="1945441"/>
                  <a:pt x="0" y="1847444"/>
                </a:cubicBezTo>
                <a:lnTo>
                  <a:pt x="0" y="369498"/>
                </a:lnTo>
                <a:close/>
              </a:path>
            </a:pathLst>
          </a:custGeom>
        </p:spPr>
        <p:style>
          <a:lnRef idx="1">
            <a:schemeClr val="accent4"/>
          </a:lnRef>
          <a:fillRef idx="3">
            <a:schemeClr val="accent4"/>
          </a:fillRef>
          <a:effectRef idx="2">
            <a:schemeClr val="accent4"/>
          </a:effectRef>
          <a:fontRef idx="minor">
            <a:schemeClr val="lt1"/>
          </a:fontRef>
        </p:style>
        <p:txBody>
          <a:bodyPr spcFirstLastPara="0" vert="horz" wrap="square" lIns="138702" tIns="138702" rIns="138702" bIns="138702" numCol="1" spcCol="1270" anchor="ctr" anchorCtr="0">
            <a:noAutofit/>
          </a:bodyPr>
          <a:lstStyle/>
          <a:p>
            <a:pPr lvl="0" algn="ctr" defTabSz="1066800">
              <a:lnSpc>
                <a:spcPct val="90000"/>
              </a:lnSpc>
              <a:spcBef>
                <a:spcPct val="0"/>
              </a:spcBef>
              <a:spcAft>
                <a:spcPct val="35000"/>
              </a:spcAft>
            </a:pPr>
            <a:r>
              <a:rPr lang="en-US" sz="2400" dirty="0" smtClean="0"/>
              <a:t># of </a:t>
            </a:r>
            <a:r>
              <a:rPr lang="en-US" sz="2400" b="1" dirty="0" smtClean="0"/>
              <a:t>Directly Certified </a:t>
            </a:r>
            <a:r>
              <a:rPr lang="en-US" sz="2400" dirty="0" smtClean="0"/>
              <a:t>students </a:t>
            </a:r>
            <a:endParaRPr lang="en-US" sz="2400" kern="1200" dirty="0" smtClean="0"/>
          </a:p>
        </p:txBody>
      </p:sp>
      <p:grpSp>
        <p:nvGrpSpPr>
          <p:cNvPr id="15" name="Group 14"/>
          <p:cNvGrpSpPr/>
          <p:nvPr/>
        </p:nvGrpSpPr>
        <p:grpSpPr>
          <a:xfrm>
            <a:off x="1447800" y="2209800"/>
            <a:ext cx="2971800" cy="2895600"/>
            <a:chOff x="228600" y="2209800"/>
            <a:chExt cx="2971800" cy="2895600"/>
          </a:xfrm>
        </p:grpSpPr>
        <p:grpSp>
          <p:nvGrpSpPr>
            <p:cNvPr id="17" name="Group 32"/>
            <p:cNvGrpSpPr/>
            <p:nvPr/>
          </p:nvGrpSpPr>
          <p:grpSpPr>
            <a:xfrm>
              <a:off x="228600" y="2209800"/>
              <a:ext cx="2971800" cy="2895600"/>
              <a:chOff x="228600" y="3657600"/>
              <a:chExt cx="2971800" cy="2895600"/>
            </a:xfrm>
          </p:grpSpPr>
          <p:pic>
            <p:nvPicPr>
              <p:cNvPr id="19" name="Picture 4" descr="http://thumbs.dreamstime.com/z/school-18280775.jpg"/>
              <p:cNvPicPr>
                <a:picLocks noChangeAspect="1" noChangeArrowheads="1"/>
              </p:cNvPicPr>
              <p:nvPr/>
            </p:nvPicPr>
            <p:blipFill>
              <a:blip r:embed="rId5" cstate="print"/>
              <a:srcRect b="10298"/>
              <a:stretch>
                <a:fillRect/>
              </a:stretch>
            </p:blipFill>
            <p:spPr bwMode="auto">
              <a:xfrm>
                <a:off x="1600200" y="4648200"/>
                <a:ext cx="812800" cy="609600"/>
              </a:xfrm>
              <a:prstGeom prst="rect">
                <a:avLst/>
              </a:prstGeom>
              <a:noFill/>
            </p:spPr>
          </p:pic>
          <p:pic>
            <p:nvPicPr>
              <p:cNvPr id="20" name="Picture 4" descr="http://thumbs.dreamstime.com/z/school-18280775.jpg"/>
              <p:cNvPicPr>
                <a:picLocks noChangeAspect="1" noChangeArrowheads="1"/>
              </p:cNvPicPr>
              <p:nvPr/>
            </p:nvPicPr>
            <p:blipFill>
              <a:blip r:embed="rId5" cstate="print"/>
              <a:srcRect b="10298"/>
              <a:stretch>
                <a:fillRect/>
              </a:stretch>
            </p:blipFill>
            <p:spPr bwMode="auto">
              <a:xfrm>
                <a:off x="685800" y="4572000"/>
                <a:ext cx="838199" cy="617620"/>
              </a:xfrm>
              <a:prstGeom prst="rect">
                <a:avLst/>
              </a:prstGeom>
              <a:noFill/>
            </p:spPr>
          </p:pic>
          <p:pic>
            <p:nvPicPr>
              <p:cNvPr id="21" name="Picture 4" descr="http://thumbs.dreamstime.com/z/school-18280775.jpg"/>
              <p:cNvPicPr>
                <a:picLocks noChangeAspect="1" noChangeArrowheads="1"/>
              </p:cNvPicPr>
              <p:nvPr/>
            </p:nvPicPr>
            <p:blipFill>
              <a:blip r:embed="rId5" cstate="print"/>
              <a:srcRect b="10298"/>
              <a:stretch>
                <a:fillRect/>
              </a:stretch>
            </p:blipFill>
            <p:spPr bwMode="auto">
              <a:xfrm>
                <a:off x="1143000" y="5257800"/>
                <a:ext cx="838199" cy="617620"/>
              </a:xfrm>
              <a:prstGeom prst="rect">
                <a:avLst/>
              </a:prstGeom>
              <a:noFill/>
            </p:spPr>
          </p:pic>
          <p:pic>
            <p:nvPicPr>
              <p:cNvPr id="22" name="Picture 4" descr="http://thumbs.dreamstime.com/z/school-18280775.jpg"/>
              <p:cNvPicPr>
                <a:picLocks noChangeAspect="1" noChangeArrowheads="1"/>
              </p:cNvPicPr>
              <p:nvPr/>
            </p:nvPicPr>
            <p:blipFill>
              <a:blip r:embed="rId5" cstate="print"/>
              <a:srcRect b="10298"/>
              <a:stretch>
                <a:fillRect/>
              </a:stretch>
            </p:blipFill>
            <p:spPr bwMode="auto">
              <a:xfrm>
                <a:off x="1828800" y="3962400"/>
                <a:ext cx="838199" cy="617620"/>
              </a:xfrm>
              <a:prstGeom prst="rect">
                <a:avLst/>
              </a:prstGeom>
              <a:noFill/>
            </p:spPr>
          </p:pic>
          <p:pic>
            <p:nvPicPr>
              <p:cNvPr id="23" name="Picture 4" descr="http://thumbs.dreamstime.com/z/school-18280775.jpg"/>
              <p:cNvPicPr>
                <a:picLocks noChangeAspect="1" noChangeArrowheads="1"/>
              </p:cNvPicPr>
              <p:nvPr/>
            </p:nvPicPr>
            <p:blipFill>
              <a:blip r:embed="rId5" cstate="print"/>
              <a:srcRect b="10298"/>
              <a:stretch>
                <a:fillRect/>
              </a:stretch>
            </p:blipFill>
            <p:spPr bwMode="auto">
              <a:xfrm>
                <a:off x="838200" y="3962400"/>
                <a:ext cx="838199" cy="617620"/>
              </a:xfrm>
              <a:prstGeom prst="rect">
                <a:avLst/>
              </a:prstGeom>
              <a:noFill/>
            </p:spPr>
          </p:pic>
          <p:pic>
            <p:nvPicPr>
              <p:cNvPr id="24" name="Picture 4" descr="http://thumbs.dreamstime.com/z/school-18280775.jpg"/>
              <p:cNvPicPr>
                <a:picLocks noChangeAspect="1" noChangeArrowheads="1"/>
              </p:cNvPicPr>
              <p:nvPr/>
            </p:nvPicPr>
            <p:blipFill>
              <a:blip r:embed="rId5" cstate="print"/>
              <a:srcRect b="10298"/>
              <a:stretch>
                <a:fillRect/>
              </a:stretch>
            </p:blipFill>
            <p:spPr bwMode="auto">
              <a:xfrm>
                <a:off x="304800" y="5257800"/>
                <a:ext cx="838199" cy="617620"/>
              </a:xfrm>
              <a:prstGeom prst="rect">
                <a:avLst/>
              </a:prstGeom>
              <a:noFill/>
            </p:spPr>
          </p:pic>
          <p:pic>
            <p:nvPicPr>
              <p:cNvPr id="25" name="Picture 4" descr="http://thumbs.dreamstime.com/z/school-18280775.jpg"/>
              <p:cNvPicPr>
                <a:picLocks noChangeAspect="1" noChangeArrowheads="1"/>
              </p:cNvPicPr>
              <p:nvPr/>
            </p:nvPicPr>
            <p:blipFill>
              <a:blip r:embed="rId5" cstate="print"/>
              <a:srcRect b="10298"/>
              <a:stretch>
                <a:fillRect/>
              </a:stretch>
            </p:blipFill>
            <p:spPr bwMode="auto">
              <a:xfrm>
                <a:off x="2057400" y="5257800"/>
                <a:ext cx="838199" cy="617620"/>
              </a:xfrm>
              <a:prstGeom prst="rect">
                <a:avLst/>
              </a:prstGeom>
              <a:noFill/>
            </p:spPr>
          </p:pic>
          <p:sp>
            <p:nvSpPr>
              <p:cNvPr id="26" name="Oval 25"/>
              <p:cNvSpPr/>
              <p:nvPr/>
            </p:nvSpPr>
            <p:spPr>
              <a:xfrm>
                <a:off x="228600" y="3657600"/>
                <a:ext cx="2971800" cy="2895600"/>
              </a:xfrm>
              <a:prstGeom prst="ellipse">
                <a:avLst/>
              </a:prstGeom>
              <a:noFill/>
              <a:ln w="476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81000" y="4724400"/>
              <a:ext cx="2667000" cy="369332"/>
            </a:xfrm>
            <a:prstGeom prst="rect">
              <a:avLst/>
            </a:prstGeom>
            <a:solidFill>
              <a:schemeClr val="accent6"/>
            </a:solidFill>
          </p:spPr>
          <p:txBody>
            <a:bodyPr wrap="square" rtlCol="0">
              <a:spAutoFit/>
            </a:bodyPr>
            <a:lstStyle/>
            <a:p>
              <a:pPr algn="ctr"/>
              <a:r>
                <a:rPr lang="en-US" b="1" dirty="0" smtClean="0"/>
                <a:t>All Schools in the LEA</a:t>
              </a:r>
              <a:endParaRPr lang="en-US" b="1" dirty="0"/>
            </a:p>
          </p:txBody>
        </p:sp>
      </p:grpSp>
      <p:pic>
        <p:nvPicPr>
          <p:cNvPr id="28" name="~PP2941.WAV">
            <a:hlinkClick r:id="" action="ppaction://media"/>
          </p:cNvPr>
          <p:cNvPicPr>
            <a:picLocks noRot="1" noChangeAspect="1"/>
          </p:cNvPicPr>
          <p:nvPr>
            <a:wavAudioFile r:embed="rId2" name="~PP2941.WAV"/>
          </p:nvPr>
        </p:nvPicPr>
        <p:blipFill>
          <a:blip r:embed="rId6" cstate="print"/>
          <a:stretch>
            <a:fillRect/>
          </a:stretch>
        </p:blipFill>
        <p:spPr>
          <a:xfrm>
            <a:off x="8726488" y="6440488"/>
            <a:ext cx="244475" cy="244475"/>
          </a:xfrm>
          <a:prstGeom prst="rect">
            <a:avLst/>
          </a:prstGeom>
        </p:spPr>
      </p:pic>
    </p:spTree>
    <p:custDataLst>
      <p:tags r:id="rId1"/>
    </p:custDataLst>
  </p:cSld>
  <p:clrMapOvr>
    <a:masterClrMapping/>
  </p:clrMapOvr>
  <p:transition spd="slow" advTm="15820">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1" fill="hold" display="0">
                  <p:stCondLst>
                    <p:cond delay="indefinite"/>
                  </p:stCondLst>
                  <p:endCondLst>
                    <p:cond evt="onPrev" delay="0">
                      <p:tgtEl>
                        <p:sldTgt/>
                      </p:tgtEl>
                    </p:cond>
                    <p:cond evt="onStopAudio" delay="0">
                      <p:tgtEl>
                        <p:sldTgt/>
                      </p:tgtEl>
                    </p:cond>
                  </p:endCondLst>
                </p:cTn>
                <p:tgtEl>
                  <p:spTgt spid="28"/>
                </p:tgtEl>
              </p:cMediaNode>
            </p:audio>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7"/>
</p:tagLst>
</file>

<file path=ppt/tags/tag2.xml><?xml version="1.0" encoding="utf-8"?>
<p:tagLst xmlns:a="http://schemas.openxmlformats.org/drawingml/2006/main" xmlns:r="http://schemas.openxmlformats.org/officeDocument/2006/relationships" xmlns:p="http://schemas.openxmlformats.org/presentationml/2006/main">
  <p:tag name="TIMING" val="|3.1|7.3|2|4.3"/>
</p:tagLst>
</file>

<file path=ppt/tags/tag3.xml><?xml version="1.0" encoding="utf-8"?>
<p:tagLst xmlns:a="http://schemas.openxmlformats.org/drawingml/2006/main" xmlns:r="http://schemas.openxmlformats.org/officeDocument/2006/relationships" xmlns:p="http://schemas.openxmlformats.org/presentationml/2006/main">
  <p:tag name="TIMING" val="|2.3|3.6"/>
</p:tagLst>
</file>

<file path=ppt/tags/tag4.xml><?xml version="1.0" encoding="utf-8"?>
<p:tagLst xmlns:a="http://schemas.openxmlformats.org/drawingml/2006/main" xmlns:r="http://schemas.openxmlformats.org/officeDocument/2006/relationships" xmlns:p="http://schemas.openxmlformats.org/presentationml/2006/main">
  <p:tag name="TIMING" val="|2.6"/>
</p:tagLst>
</file>

<file path=ppt/tags/tag5.xml><?xml version="1.0" encoding="utf-8"?>
<p:tagLst xmlns:a="http://schemas.openxmlformats.org/drawingml/2006/main" xmlns:r="http://schemas.openxmlformats.org/officeDocument/2006/relationships" xmlns:p="http://schemas.openxmlformats.org/presentationml/2006/main">
  <p:tag name="TIMING" val="|4.1|3.9|3.2"/>
</p:tagLst>
</file>

<file path=ppt/tags/tag6.xml><?xml version="1.0" encoding="utf-8"?>
<p:tagLst xmlns:a="http://schemas.openxmlformats.org/drawingml/2006/main" xmlns:r="http://schemas.openxmlformats.org/officeDocument/2006/relationships" xmlns:p="http://schemas.openxmlformats.org/presentationml/2006/main">
  <p:tag name="TIMING" val="|3.9|3.1"/>
</p:tagLst>
</file>

<file path=ppt/tags/tag7.xml><?xml version="1.0" encoding="utf-8"?>
<p:tagLst xmlns:a="http://schemas.openxmlformats.org/drawingml/2006/main" xmlns:r="http://schemas.openxmlformats.org/officeDocument/2006/relationships" xmlns:p="http://schemas.openxmlformats.org/presentationml/2006/main">
  <p:tag name="TIMING" val="|10"/>
</p:tagLst>
</file>

<file path=ppt/theme/theme1.xml><?xml version="1.0" encoding="utf-8"?>
<a:theme xmlns:a="http://schemas.openxmlformats.org/drawingml/2006/main" name="TS030002245">
  <a:themeElements>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presentation_template2</Template>
  <TotalTime>1672</TotalTime>
  <Words>1343</Words>
  <Application>Microsoft Office PowerPoint</Application>
  <PresentationFormat>On-screen Show (4:3)</PresentationFormat>
  <Paragraphs>143</Paragraphs>
  <Slides>16</Slides>
  <Notes>16</Notes>
  <HiddenSlides>0</HiddenSlides>
  <MMClips>16</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TS030002245</vt:lpstr>
      <vt:lpstr>Community Eligibility Provision and Title I Funding</vt:lpstr>
      <vt:lpstr>Community Eligibility Provision</vt:lpstr>
      <vt:lpstr>Income Verification For Title I </vt:lpstr>
      <vt:lpstr>Impact of CEP on Title I Funding</vt:lpstr>
      <vt:lpstr>Impact of CEP on Title I Funding</vt:lpstr>
      <vt:lpstr>Common Poverty Metric Options</vt:lpstr>
      <vt:lpstr>1) Use actual FRL counts for Non-CEP schools and Directly Certified (DC) data   the CEP Multiplier for CEP schools </vt:lpstr>
      <vt:lpstr>2) DC data     the CEP Multiplier for all schools in the LEA</vt:lpstr>
      <vt:lpstr>3) Use only DC data for all schools in the LEA</vt:lpstr>
      <vt:lpstr>4) Use the FRL counts for Non-CEP schools and DC data plus alternative income verification form data for CEP schools</vt:lpstr>
      <vt:lpstr>5) Use the alternative income verification form for all  schools in the LEA</vt:lpstr>
      <vt:lpstr>Title I Application</vt:lpstr>
      <vt:lpstr>Title I Application</vt:lpstr>
      <vt:lpstr>Considerations when Selecting a  Common Poverty Metric</vt:lpstr>
      <vt:lpstr>CEP and Private School  Equitable Participation</vt:lpstr>
      <vt:lpstr>Title I Questions? </vt:lpstr>
    </vt:vector>
  </TitlesOfParts>
  <Company>State of Wisconsin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dc:title>
  <dc:creator>Shelly A. Babler</dc:creator>
  <cp:lastModifiedBy>Shelly A. Babler</cp:lastModifiedBy>
  <cp:revision>70</cp:revision>
  <dcterms:created xsi:type="dcterms:W3CDTF">2015-05-29T16:10:00Z</dcterms:created>
  <dcterms:modified xsi:type="dcterms:W3CDTF">2015-06-05T12:59:12Z</dcterms:modified>
</cp:coreProperties>
</file>