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sldIdLst>
    <p:sldId id="257" r:id="rId2"/>
    <p:sldId id="258" r:id="rId3"/>
    <p:sldId id="265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64" r:id="rId12"/>
  </p:sldIdLst>
  <p:sldSz cx="9144000" cy="5143500" type="screen16x9"/>
  <p:notesSz cx="6858000" cy="9144000"/>
  <p:defaultTextStyle>
    <a:defPPr>
      <a:defRPr lang="en-US"/>
    </a:defPPr>
    <a:lvl1pPr marL="0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1pPr>
    <a:lvl2pPr marL="408175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2pPr>
    <a:lvl3pPr marL="816350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3pPr>
    <a:lvl4pPr marL="1224525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4pPr>
    <a:lvl5pPr marL="1632699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5pPr>
    <a:lvl6pPr marL="2040875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6pPr>
    <a:lvl7pPr marL="2449049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7pPr>
    <a:lvl8pPr marL="2857225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8pPr>
    <a:lvl9pPr marL="3265399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0" userDrawn="1">
          <p15:clr>
            <a:srgbClr val="A4A3A4"/>
          </p15:clr>
        </p15:guide>
        <p15:guide id="3" orient="horz" pos="2358" userDrawn="1">
          <p15:clr>
            <a:srgbClr val="A4A3A4"/>
          </p15:clr>
        </p15:guide>
        <p15:guide id="4" orient="horz" pos="2868">
          <p15:clr>
            <a:srgbClr val="A4A3A4"/>
          </p15:clr>
        </p15:guide>
        <p15:guide id="5" pos="2863">
          <p15:clr>
            <a:srgbClr val="A4A3A4"/>
          </p15:clr>
        </p15:guide>
        <p15:guide id="6" pos="2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8EC"/>
    <a:srgbClr val="DBECCC"/>
    <a:srgbClr val="262087"/>
    <a:srgbClr val="0066CC"/>
    <a:srgbClr val="0099CC"/>
    <a:srgbClr val="009999"/>
    <a:srgbClr val="333399"/>
    <a:srgbClr val="33A0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89" autoAdjust="0"/>
    <p:restoredTop sz="94660"/>
  </p:normalViewPr>
  <p:slideViewPr>
    <p:cSldViewPr snapToGrid="0">
      <p:cViewPr varScale="1">
        <p:scale>
          <a:sx n="93" d="100"/>
          <a:sy n="93" d="100"/>
        </p:scale>
        <p:origin x="360" y="72"/>
      </p:cViewPr>
      <p:guideLst>
        <p:guide pos="2880"/>
        <p:guide orient="horz" pos="2358"/>
        <p:guide orient="horz" pos="2868"/>
        <p:guide pos="2863"/>
        <p:guide pos="285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file://localhost/Users/anninmp/Documents/Jobs%20In%20Progress/%20LOGOS/%20DPI%20Logos/dpi_logo_horizSS-REV.emf" TargetMode="Externa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1364321" y="1293834"/>
            <a:ext cx="6311370" cy="126266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ts val="3820"/>
              </a:lnSpc>
              <a:buNone/>
              <a:defRPr sz="3600" baseline="0">
                <a:solidFill>
                  <a:srgbClr val="333399"/>
                </a:solidFill>
                <a:latin typeface="Lato Black" panose="020F0A02020204030203" pitchFamily="34" charset="0"/>
              </a:defRPr>
            </a:lvl1pPr>
            <a:lvl2pPr>
              <a:defRPr sz="2637">
                <a:solidFill>
                  <a:srgbClr val="333399"/>
                </a:solidFill>
                <a:latin typeface="+mj-lt"/>
              </a:defRPr>
            </a:lvl2pPr>
            <a:lvl3pPr>
              <a:defRPr sz="2637">
                <a:solidFill>
                  <a:srgbClr val="333399"/>
                </a:solidFill>
                <a:latin typeface="+mj-lt"/>
              </a:defRPr>
            </a:lvl3pPr>
            <a:lvl4pPr>
              <a:defRPr sz="2637">
                <a:solidFill>
                  <a:srgbClr val="333399"/>
                </a:solidFill>
                <a:latin typeface="+mj-lt"/>
              </a:defRPr>
            </a:lvl4pPr>
            <a:lvl5pPr>
              <a:defRPr sz="2637">
                <a:solidFill>
                  <a:srgbClr val="333399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Presentation Title</a:t>
            </a:r>
            <a:br>
              <a:rPr lang="en-US" dirty="0" smtClean="0"/>
            </a:br>
            <a:r>
              <a:rPr lang="en-US" dirty="0" smtClean="0"/>
              <a:t>Slide Master</a:t>
            </a:r>
            <a:endParaRPr lang="en-US" dirty="0"/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5458013" y="3035370"/>
            <a:ext cx="2228771" cy="11238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800"/>
            </a:lvl1pPr>
            <a:lvl2pPr marL="342789" indent="0">
              <a:lnSpc>
                <a:spcPct val="100000"/>
              </a:lnSpc>
              <a:buNone/>
              <a:defRPr sz="1465"/>
            </a:lvl2pPr>
            <a:lvl3pPr marL="685578" indent="0">
              <a:lnSpc>
                <a:spcPct val="100000"/>
              </a:lnSpc>
              <a:buNone/>
              <a:defRPr sz="1465"/>
            </a:lvl3pPr>
            <a:lvl4pPr marL="1028367" indent="0">
              <a:lnSpc>
                <a:spcPct val="100000"/>
              </a:lnSpc>
              <a:buNone/>
              <a:defRPr sz="1465"/>
            </a:lvl4pPr>
            <a:lvl5pPr marL="1371156" indent="0">
              <a:lnSpc>
                <a:spcPct val="100000"/>
              </a:lnSpc>
              <a:buNone/>
              <a:defRPr sz="1465"/>
            </a:lvl5pPr>
          </a:lstStyle>
          <a:p>
            <a:pPr lvl="0"/>
            <a:r>
              <a:rPr lang="en-US" dirty="0" smtClean="0"/>
              <a:t>Name of Presenter</a:t>
            </a:r>
            <a:br>
              <a:rPr lang="en-US" dirty="0" smtClean="0"/>
            </a:br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smtClean="0"/>
              <a:t>Date</a:t>
            </a:r>
          </a:p>
        </p:txBody>
      </p:sp>
      <p:grpSp>
        <p:nvGrpSpPr>
          <p:cNvPr id="2" name="Group 1"/>
          <p:cNvGrpSpPr/>
          <p:nvPr userDrawn="1"/>
        </p:nvGrpSpPr>
        <p:grpSpPr>
          <a:xfrm>
            <a:off x="-1" y="3248879"/>
            <a:ext cx="9144058" cy="1896438"/>
            <a:chOff x="-1" y="3248879"/>
            <a:chExt cx="9144058" cy="1896438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6" t="7103" r="1" b="14555"/>
            <a:stretch/>
          </p:blipFill>
          <p:spPr>
            <a:xfrm>
              <a:off x="-1" y="3248879"/>
              <a:ext cx="9144058" cy="1896438"/>
            </a:xfrm>
            <a:prstGeom prst="rect">
              <a:avLst/>
            </a:prstGeom>
          </p:spPr>
        </p:pic>
        <p:pic>
          <p:nvPicPr>
            <p:cNvPr id="3" name="dpi_logo_horizSS-REV.emf" descr="/Users/anninmp/Documents/Jobs In Progress/ LOGOS/ DPI Logos/dpi_logo_horizSS-REV.emf"/>
            <p:cNvPicPr>
              <a:picLocks noChangeAspect="1"/>
            </p:cNvPicPr>
            <p:nvPr userDrawn="1"/>
          </p:nvPicPr>
          <p:blipFill>
            <a:blip r:embed="rId3" r:link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7957" y="4481264"/>
              <a:ext cx="2246156" cy="4616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5443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allAtOnce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3003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" t="7103" b="33564"/>
          <a:stretch/>
        </p:blipFill>
        <p:spPr>
          <a:xfrm>
            <a:off x="-8814" y="3710690"/>
            <a:ext cx="9152873" cy="1436291"/>
          </a:xfrm>
          <a:prstGeom prst="rect">
            <a:avLst/>
          </a:prstGeom>
        </p:spPr>
      </p:pic>
      <p:sp>
        <p:nvSpPr>
          <p:cNvPr id="6" name="Title 4"/>
          <p:cNvSpPr txBox="1">
            <a:spLocks/>
          </p:cNvSpPr>
          <p:nvPr userDrawn="1"/>
        </p:nvSpPr>
        <p:spPr bwMode="auto">
          <a:xfrm>
            <a:off x="-6304" y="0"/>
            <a:ext cx="9150304" cy="921657"/>
          </a:xfrm>
          <a:prstGeom prst="rect">
            <a:avLst/>
          </a:prstGeom>
          <a:solidFill>
            <a:srgbClr val="262087"/>
          </a:solidFill>
          <a:ln w="9525">
            <a:noFill/>
            <a:miter lim="800000"/>
            <a:headEnd/>
            <a:tailEnd/>
          </a:ln>
        </p:spPr>
        <p:txBody>
          <a:bodyPr vert="horz" wrap="square" lIns="66968" tIns="33484" rIns="66968" bIns="33484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Gadget"/>
                <a:ea typeface="+mj-ea"/>
                <a:cs typeface="Gadget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2344" dirty="0">
              <a:latin typeface="Lato Black" panose="020F0A02020204030203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921657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  <a:latin typeface="Lato Black" panose="020F0A02020204030203" pitchFamily="34" charset="0"/>
              </a:defRPr>
            </a:lvl1pPr>
          </a:lstStyle>
          <a:p>
            <a:pPr lvl="0"/>
            <a:r>
              <a:rPr lang="en-US" dirty="0" smtClean="0"/>
              <a:t>Sample Text Slide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052028" y="1197429"/>
            <a:ext cx="5046877" cy="2512779"/>
          </a:xfrm>
        </p:spPr>
        <p:txBody>
          <a:bodyPr>
            <a:normAutofit/>
          </a:bodyPr>
          <a:lstStyle>
            <a:lvl1pPr marL="342900" indent="-342900">
              <a:lnSpc>
                <a:spcPct val="150000"/>
              </a:lnSpc>
              <a:spcAft>
                <a:spcPts val="439"/>
              </a:spcAft>
              <a:buFont typeface="Arial" panose="020B0604020202020204" pitchFamily="34" charset="0"/>
              <a:buChar char="•"/>
              <a:defRPr sz="2400" b="1"/>
            </a:lvl1pPr>
            <a:lvl2pPr marL="628539" indent="-285750">
              <a:buFont typeface="Arial" panose="020B0604020202020204" pitchFamily="34" charset="0"/>
              <a:buChar char="•"/>
              <a:defRPr sz="1758"/>
            </a:lvl2pPr>
            <a:lvl3pPr marL="685578" indent="0">
              <a:buNone/>
              <a:defRPr sz="1758"/>
            </a:lvl3pPr>
            <a:lvl4pPr marL="1028368" indent="0">
              <a:buNone/>
              <a:defRPr sz="1758"/>
            </a:lvl4pPr>
            <a:lvl5pPr marL="1371157" indent="0">
              <a:buNone/>
              <a:defRPr sz="1758"/>
            </a:lvl5pPr>
          </a:lstStyle>
          <a:p>
            <a:pPr lvl="0"/>
            <a:r>
              <a:rPr lang="en-US" dirty="0" smtClean="0"/>
              <a:t> </a:t>
            </a:r>
          </a:p>
          <a:p>
            <a:pPr lvl="1"/>
            <a:endParaRPr lang="en-US" dirty="0" smtClean="0"/>
          </a:p>
        </p:txBody>
      </p:sp>
      <p:pic>
        <p:nvPicPr>
          <p:cNvPr id="7" name="Picture 6" descr="circle-logo-word-cover-color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9122" y="4458624"/>
            <a:ext cx="594043" cy="601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036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" t="7103" b="33564"/>
          <a:stretch/>
        </p:blipFill>
        <p:spPr>
          <a:xfrm>
            <a:off x="-8814" y="3710690"/>
            <a:ext cx="9152873" cy="1436291"/>
          </a:xfrm>
          <a:prstGeom prst="rect">
            <a:avLst/>
          </a:prstGeom>
        </p:spPr>
      </p:pic>
      <p:sp>
        <p:nvSpPr>
          <p:cNvPr id="6" name="Title 4"/>
          <p:cNvSpPr txBox="1">
            <a:spLocks/>
          </p:cNvSpPr>
          <p:nvPr userDrawn="1"/>
        </p:nvSpPr>
        <p:spPr bwMode="auto">
          <a:xfrm>
            <a:off x="-6304" y="0"/>
            <a:ext cx="9150304" cy="921657"/>
          </a:xfrm>
          <a:prstGeom prst="rect">
            <a:avLst/>
          </a:prstGeom>
          <a:solidFill>
            <a:srgbClr val="262087"/>
          </a:solidFill>
          <a:ln w="9525">
            <a:noFill/>
            <a:miter lim="800000"/>
            <a:headEnd/>
            <a:tailEnd/>
          </a:ln>
        </p:spPr>
        <p:txBody>
          <a:bodyPr vert="horz" wrap="square" lIns="66968" tIns="33484" rIns="66968" bIns="33484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Gadget"/>
                <a:ea typeface="+mj-ea"/>
                <a:cs typeface="Gadget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2344" dirty="0">
              <a:latin typeface="Lato Black" panose="020F0A02020204030203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921657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  <a:latin typeface="Lato Black" panose="020F0A02020204030203" pitchFamily="34" charset="0"/>
              </a:defRPr>
            </a:lvl1pPr>
          </a:lstStyle>
          <a:p>
            <a:pPr lvl="0"/>
            <a:r>
              <a:rPr lang="en-US" dirty="0" smtClean="0"/>
              <a:t>Sample Video Slide</a:t>
            </a:r>
            <a:endParaRPr lang="en-US" dirty="0"/>
          </a:p>
        </p:txBody>
      </p:sp>
      <p:pic>
        <p:nvPicPr>
          <p:cNvPr id="7" name="Picture 6" descr="circle-logo-word-cover-color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9122" y="4458624"/>
            <a:ext cx="594043" cy="601574"/>
          </a:xfrm>
          <a:prstGeom prst="rect">
            <a:avLst/>
          </a:prstGeom>
        </p:spPr>
      </p:pic>
      <p:sp>
        <p:nvSpPr>
          <p:cNvPr id="3" name="Media Placeholder 2"/>
          <p:cNvSpPr>
            <a:spLocks noGrp="1"/>
          </p:cNvSpPr>
          <p:nvPr>
            <p:ph type="media" sz="quarter" idx="15"/>
          </p:nvPr>
        </p:nvSpPr>
        <p:spPr>
          <a:xfrm>
            <a:off x="2042012" y="1304873"/>
            <a:ext cx="5045075" cy="253047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83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4116" y="1364104"/>
            <a:ext cx="4762552" cy="2478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itle 4"/>
          <p:cNvSpPr txBox="1">
            <a:spLocks/>
          </p:cNvSpPr>
          <p:nvPr userDrawn="1"/>
        </p:nvSpPr>
        <p:spPr bwMode="auto">
          <a:xfrm>
            <a:off x="-6304" y="0"/>
            <a:ext cx="9150304" cy="921657"/>
          </a:xfrm>
          <a:prstGeom prst="rect">
            <a:avLst/>
          </a:prstGeom>
          <a:solidFill>
            <a:srgbClr val="262087"/>
          </a:solidFill>
          <a:ln w="9525">
            <a:noFill/>
            <a:miter lim="800000"/>
            <a:headEnd/>
            <a:tailEnd/>
          </a:ln>
        </p:spPr>
        <p:txBody>
          <a:bodyPr vert="horz" wrap="square" lIns="66968" tIns="33484" rIns="66968" bIns="33484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Gadget"/>
                <a:ea typeface="+mj-ea"/>
                <a:cs typeface="Gadget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2344" dirty="0">
              <a:latin typeface="Lato Black" panose="020F0A02020204030203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6258" y="0"/>
            <a:ext cx="78867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Text Slide Master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821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7" r:id="rId3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Lato Black" panose="020F0A02020204030203" pitchFamily="34" charset="0"/>
          <a:ea typeface="+mj-ea"/>
          <a:cs typeface="+mj-cs"/>
        </a:defRPr>
      </a:lvl1pPr>
    </p:titleStyle>
    <p:bodyStyle>
      <a:lvl1pPr marL="164592" indent="-164592" algn="l" defTabSz="685800" rtl="0" eaLnBrk="1" latinLnBrk="0" hangingPunct="1">
        <a:lnSpc>
          <a:spcPct val="100000"/>
        </a:lnSpc>
        <a:spcBef>
          <a:spcPts val="0"/>
        </a:spcBef>
        <a:spcAft>
          <a:spcPts val="3000"/>
        </a:spcAft>
        <a:buFont typeface="Arial"/>
        <a:buChar char="•"/>
        <a:defRPr sz="2400" b="1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150000"/>
        </a:lnSpc>
        <a:spcBef>
          <a:spcPts val="375"/>
        </a:spcBef>
        <a:buFont typeface="Lato" panose="020F0502020204030203" pitchFamily="34" charset="0"/>
        <a:buNone/>
        <a:defRPr sz="24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51482" y="1439546"/>
            <a:ext cx="5591447" cy="1351396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000" dirty="0" smtClean="0"/>
              <a:t>Licensing Updates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195462" y="3187781"/>
            <a:ext cx="2712564" cy="1158077"/>
          </a:xfrm>
        </p:spPr>
        <p:txBody>
          <a:bodyPr>
            <a:noAutofit/>
          </a:bodyPr>
          <a:lstStyle/>
          <a:p>
            <a:pPr>
              <a:lnSpc>
                <a:spcPts val="1182"/>
              </a:lnSpc>
              <a:spcAft>
                <a:spcPts val="1200"/>
              </a:spcAft>
            </a:pPr>
            <a:r>
              <a:rPr lang="en-US" sz="1318" dirty="0" smtClean="0"/>
              <a:t>David DeGuire</a:t>
            </a:r>
            <a:endParaRPr lang="en-US" sz="1318" dirty="0"/>
          </a:p>
          <a:p>
            <a:pPr>
              <a:lnSpc>
                <a:spcPts val="1182"/>
              </a:lnSpc>
              <a:spcAft>
                <a:spcPts val="1200"/>
              </a:spcAft>
            </a:pPr>
            <a:r>
              <a:rPr lang="en-US" sz="1318" dirty="0" smtClean="0"/>
              <a:t>Director – Teacher Education, Professional Development, and Licensing</a:t>
            </a:r>
            <a:endParaRPr lang="en-US" sz="1318" dirty="0"/>
          </a:p>
          <a:p>
            <a:pPr>
              <a:lnSpc>
                <a:spcPts val="1182"/>
              </a:lnSpc>
              <a:spcAft>
                <a:spcPts val="1200"/>
              </a:spcAft>
            </a:pPr>
            <a:r>
              <a:rPr lang="en-US" sz="1318" dirty="0" smtClean="0"/>
              <a:t>October 13, 2017</a:t>
            </a:r>
            <a:endParaRPr lang="en-US" sz="1318" dirty="0"/>
          </a:p>
        </p:txBody>
      </p:sp>
    </p:spTree>
    <p:extLst>
      <p:ext uri="{BB962C8B-B14F-4D97-AF65-F5344CB8AC3E}">
        <p14:creationId xmlns:p14="http://schemas.microsoft.com/office/powerpoint/2010/main" val="418532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0" dirty="0" smtClean="0"/>
              <a:t>Other Changes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504335" y="1160208"/>
            <a:ext cx="6577781" cy="3136490"/>
          </a:xfrm>
        </p:spPr>
        <p:txBody>
          <a:bodyPr>
            <a:noAutofit/>
          </a:bodyPr>
          <a:lstStyle/>
          <a:p>
            <a:pPr marL="164592" indent="-164592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State Superintendent has approved content tests from other states (e.g., Minnesota MTLE, Illinois ILTS) for meeting our requirements</a:t>
            </a:r>
            <a:br>
              <a:rPr lang="en-US" sz="1800" dirty="0" smtClean="0"/>
            </a:br>
            <a:endParaRPr lang="en-US" sz="1800" dirty="0" smtClean="0"/>
          </a:p>
          <a:p>
            <a:pPr marL="164592" indent="-164592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License Based on a Content Test pathway has been greatly broadened during the past year, including now being able to get Broadfield Language Arts, Science, and Social Studies</a:t>
            </a:r>
            <a:endParaRPr lang="en-US" sz="1600" dirty="0" smtClean="0"/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516" dirty="0" smtClean="0"/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1130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934065" y="1197429"/>
            <a:ext cx="7039895" cy="25127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QUESTIONS?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793" y="2286395"/>
            <a:ext cx="2084438" cy="1565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52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0" dirty="0" smtClean="0"/>
              <a:t>Budget Bill </a:t>
            </a:r>
            <a:r>
              <a:rPr lang="en-US" dirty="0" smtClean="0"/>
              <a:t>- Licensing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504335" y="993058"/>
            <a:ext cx="6577781" cy="3136490"/>
          </a:xfrm>
        </p:spPr>
        <p:txBody>
          <a:bodyPr>
            <a:noAutofit/>
          </a:bodyPr>
          <a:lstStyle/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Lifetime licenses - expiration dates on valid Professional and Master Educator licenses will be removed</a:t>
            </a:r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Initial Educators and new program completers will receive 3-year provisional license; life license after 6 semesters of experience; do not need to complete PDP</a:t>
            </a:r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IHE faculty can teach high school courses</a:t>
            </a:r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Virtual teachers licensed in home state</a:t>
            </a:r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Individuals with an associate degree can be short-term sub</a:t>
            </a:r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3589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0" dirty="0"/>
              <a:t>Budget Bill </a:t>
            </a:r>
            <a:r>
              <a:rPr lang="en-US" dirty="0" smtClean="0"/>
              <a:t>- Preparation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504335" y="993058"/>
            <a:ext cx="6577781" cy="3136490"/>
          </a:xfrm>
        </p:spPr>
        <p:txBody>
          <a:bodyPr>
            <a:noAutofit/>
          </a:bodyPr>
          <a:lstStyle/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Teacher Development Program Grants for districts to partner with UW campus or Extension for Professional Teaching Permit preparation</a:t>
            </a:r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Alternative Teacher Preparation Program – appears to be the American Board online program</a:t>
            </a:r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Rural School Teacher Talent Pilot Program: Grants to CESAs to coordinate practicum, student teacher, and internship placements in rural districts</a:t>
            </a:r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4958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0" dirty="0" smtClean="0"/>
              <a:t>Emergency Rule in Effect Now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504335" y="904570"/>
            <a:ext cx="6577781" cy="3136490"/>
          </a:xfrm>
        </p:spPr>
        <p:txBody>
          <a:bodyPr>
            <a:noAutofit/>
          </a:bodyPr>
          <a:lstStyle/>
          <a:p>
            <a:pPr marL="164592" indent="-164592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1-year License with Stipulations (formerly Emergency)</a:t>
            </a:r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OOS educators who have not passed required tests</a:t>
            </a:r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Speech Language Pathologists who hold DSPS license</a:t>
            </a:r>
            <a:br>
              <a:rPr lang="en-US" sz="1600" dirty="0" smtClean="0"/>
            </a:br>
            <a:endParaRPr lang="en-US" sz="1600" dirty="0" smtClean="0"/>
          </a:p>
          <a:p>
            <a:pPr marL="166688" indent="-163513">
              <a:lnSpc>
                <a:spcPct val="100000"/>
              </a:lnSpc>
            </a:pPr>
            <a:r>
              <a:rPr lang="en-US" sz="1800" dirty="0" smtClean="0"/>
              <a:t>3-year License with Stipulations</a:t>
            </a:r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Teacher with at least one year of experience in the district</a:t>
            </a:r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Assigned to a new subject and/or developmental level</a:t>
            </a:r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District </a:t>
            </a:r>
            <a:r>
              <a:rPr lang="en-US" sz="1600" dirty="0"/>
              <a:t>provides appropriate professional development and supervision </a:t>
            </a:r>
            <a:r>
              <a:rPr lang="en-US" sz="1600" dirty="0" smtClean="0"/>
              <a:t>for teacher </a:t>
            </a:r>
            <a:r>
              <a:rPr lang="en-US" sz="1600" dirty="0"/>
              <a:t>to become proficient in the preparation program content guidelines for the </a:t>
            </a:r>
            <a:r>
              <a:rPr lang="en-US" sz="1600" dirty="0" smtClean="0"/>
              <a:t>license area</a:t>
            </a:r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District can recommend for full licensure by submitting evidence of proficiency</a:t>
            </a:r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516" dirty="0" smtClean="0"/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919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0" dirty="0" smtClean="0"/>
              <a:t>Emergency Rule in Effect Now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504335" y="1061882"/>
            <a:ext cx="6577781" cy="3136490"/>
          </a:xfrm>
        </p:spPr>
        <p:txBody>
          <a:bodyPr>
            <a:noAutofit/>
          </a:bodyPr>
          <a:lstStyle/>
          <a:p>
            <a:pPr marL="164592" indent="-164592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Initial Educator licenses for OOS teachers who pass edTPA</a:t>
            </a:r>
            <a:br>
              <a:rPr lang="en-US" sz="1800" dirty="0" smtClean="0"/>
            </a:br>
            <a:endParaRPr lang="en-US" sz="1800" dirty="0" smtClean="0"/>
          </a:p>
          <a:p>
            <a:pPr marL="164592" indent="-164592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Remove master’s degree requirement for Library Media Specialist license and make it a stand alone license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pPr marL="166688" indent="-163513">
              <a:lnSpc>
                <a:spcPct val="100000"/>
              </a:lnSpc>
            </a:pPr>
            <a:r>
              <a:rPr lang="en-US" sz="1800" dirty="0" smtClean="0"/>
              <a:t>New JROTC license based on certification as a JROTC Instructor</a:t>
            </a:r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516" dirty="0" smtClean="0"/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7429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0" dirty="0" smtClean="0"/>
              <a:t>Emergency Rule in Effect Now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504335" y="1081546"/>
            <a:ext cx="6577781" cy="3136490"/>
          </a:xfrm>
        </p:spPr>
        <p:txBody>
          <a:bodyPr>
            <a:noAutofit/>
          </a:bodyPr>
          <a:lstStyle/>
          <a:p>
            <a:pPr marL="164592" indent="-164592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Flexibility in admissions to preparation programs by removing Praxis CORE and GPA requirements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pPr marL="166688" indent="-163513">
              <a:lnSpc>
                <a:spcPct val="100000"/>
              </a:lnSpc>
            </a:pPr>
            <a:r>
              <a:rPr lang="en-US" sz="1800" dirty="0" smtClean="0"/>
              <a:t>Additional options for demonstrating content knowledge</a:t>
            </a:r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Existing Praxis II or ACTFL test</a:t>
            </a:r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3.0 or higher GPA in license area coursework</a:t>
            </a:r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Successful completion of content-based portfolio</a:t>
            </a:r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516" dirty="0" smtClean="0"/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697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0" dirty="0"/>
              <a:t>Permanent Rule Changes Coming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504335" y="904570"/>
            <a:ext cx="6577781" cy="3136490"/>
          </a:xfrm>
        </p:spPr>
        <p:txBody>
          <a:bodyPr>
            <a:noAutofit/>
          </a:bodyPr>
          <a:lstStyle/>
          <a:p>
            <a:pPr marL="164592" indent="-164592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Replace Developmental Levels with grade levels</a:t>
            </a:r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Birth to Grade 3 (Early Childhood Regular and Special Education)</a:t>
            </a:r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Grades K-9 (Elementary Regular Education)</a:t>
            </a:r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Grades 4-12 (Middle &amp; High School Subjects)</a:t>
            </a:r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Grades K-12 (Arts, CTE, PE, etc., and Special Education)</a:t>
            </a:r>
            <a:br>
              <a:rPr lang="en-US" sz="1600" dirty="0" smtClean="0"/>
            </a:br>
            <a:endParaRPr lang="en-US" sz="1600" dirty="0" smtClean="0"/>
          </a:p>
          <a:p>
            <a:pPr marL="166688" indent="-163513">
              <a:lnSpc>
                <a:spcPct val="100000"/>
              </a:lnSpc>
            </a:pPr>
            <a:r>
              <a:rPr lang="en-US" sz="1800" dirty="0" smtClean="0"/>
              <a:t>Collapse subject area licenses</a:t>
            </a:r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English Language Arts</a:t>
            </a:r>
            <a:endParaRPr lang="en-US" sz="1100" dirty="0" smtClean="0"/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Music</a:t>
            </a:r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Science</a:t>
            </a:r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Social Studies</a:t>
            </a:r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516" dirty="0" smtClean="0"/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6904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0" dirty="0"/>
              <a:t>Permanent Rule Changes Coming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504335" y="1170038"/>
            <a:ext cx="6577781" cy="3136490"/>
          </a:xfrm>
        </p:spPr>
        <p:txBody>
          <a:bodyPr>
            <a:noAutofit/>
          </a:bodyPr>
          <a:lstStyle/>
          <a:p>
            <a:pPr marL="164592" indent="-164592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New tiered licensing structure</a:t>
            </a:r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Tier I – temporary/licenses with stipulations</a:t>
            </a:r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Tier II – Initial/Provisional license</a:t>
            </a:r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Tier III – Life license</a:t>
            </a:r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Tier IV – Master Educator license</a:t>
            </a:r>
            <a:br>
              <a:rPr lang="en-US" sz="1600" dirty="0" smtClean="0"/>
            </a:br>
            <a:endParaRPr lang="en-US" sz="1600" dirty="0" smtClean="0"/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516" dirty="0" smtClean="0"/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8478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0" dirty="0"/>
              <a:t>Permanent Rule Changes Coming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504335" y="1160208"/>
            <a:ext cx="6577781" cy="3136490"/>
          </a:xfrm>
        </p:spPr>
        <p:txBody>
          <a:bodyPr>
            <a:noAutofit/>
          </a:bodyPr>
          <a:lstStyle/>
          <a:p>
            <a:pPr marL="164592" indent="-164592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Educator Preparation </a:t>
            </a:r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Update Teacher and Administrator standards</a:t>
            </a:r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Remove portfolio requirement</a:t>
            </a:r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Explicitly allow virtual classroom observations</a:t>
            </a:r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Remove enumerated required general education courses</a:t>
            </a:r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Identify when OOS teachers must take the edTPA</a:t>
            </a:r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Flexibilities in emergency rule</a:t>
            </a:r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516" dirty="0" smtClean="0"/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6963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6669</TotalTime>
  <Words>350</Words>
  <Application>Microsoft Office PowerPoint</Application>
  <PresentationFormat>On-screen Show (16:9)</PresentationFormat>
  <Paragraphs>70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Gadget</vt:lpstr>
      <vt:lpstr>Lato</vt:lpstr>
      <vt:lpstr>Lato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Public Instruction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Ransley, Tawny M.  DPI</dc:creator>
  <cp:lastModifiedBy>DeGuire, David P.  DPI</cp:lastModifiedBy>
  <cp:revision>130</cp:revision>
  <dcterms:created xsi:type="dcterms:W3CDTF">2016-02-23T19:34:17Z</dcterms:created>
  <dcterms:modified xsi:type="dcterms:W3CDTF">2017-10-05T19:35:54Z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-1105020791</vt:i4>
  </property>
  <property fmtid="{D5CDD505-2E9C-101B-9397-08002B2CF9AE}" pid="3" name="_NewReviewCycle">
    <vt:lpwstr/>
  </property>
  <property fmtid="{D5CDD505-2E9C-101B-9397-08002B2CF9AE}" pid="4" name="_EmailSubject">
    <vt:lpwstr>PSC PowerPoint</vt:lpwstr>
  </property>
  <property fmtid="{D5CDD505-2E9C-101B-9397-08002B2CF9AE}" pid="5" name="_AuthorEmail">
    <vt:lpwstr>David.Deguire@dpi.wi.gov</vt:lpwstr>
  </property>
  <property fmtid="{D5CDD505-2E9C-101B-9397-08002B2CF9AE}" pid="6" name="_AuthorEmailDisplayName">
    <vt:lpwstr>DeGuire, David P.  DPI</vt:lpwstr>
  </property>
</Properties>
</file>