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7"/>
  </p:notesMasterIdLst>
  <p:handoutMasterIdLst>
    <p:handoutMasterId r:id="rId38"/>
  </p:handoutMasterIdLst>
  <p:sldIdLst>
    <p:sldId id="256" r:id="rId3"/>
    <p:sldId id="258" r:id="rId4"/>
    <p:sldId id="257"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272" r:id="rId35"/>
    <p:sldId id="269"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14" autoAdjust="0"/>
  </p:normalViewPr>
  <p:slideViewPr>
    <p:cSldViewPr>
      <p:cViewPr varScale="1">
        <p:scale>
          <a:sx n="63" d="100"/>
          <a:sy n="63" d="100"/>
        </p:scale>
        <p:origin x="1541"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55CFC6E-043F-4FFA-A23A-A956D934F1F1}" type="datetimeFigureOut">
              <a:rPr lang="en-US" smtClean="0"/>
              <a:pPr/>
              <a:t>3/4/2016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686E8CE-712D-4AA0-9E10-222C38675532}" type="slidenum">
              <a:rPr lang="en-US" smtClean="0"/>
              <a:pPr/>
              <a:t>‹#›</a:t>
            </a:fld>
            <a:endParaRPr lang="en-US"/>
          </a:p>
        </p:txBody>
      </p:sp>
    </p:spTree>
    <p:extLst>
      <p:ext uri="{BB962C8B-B14F-4D97-AF65-F5344CB8AC3E}">
        <p14:creationId xmlns:p14="http://schemas.microsoft.com/office/powerpoint/2010/main" val="2083381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1B2BFCC-876E-4989-9665-DAED6CCC7D4D}" type="datetimeFigureOut">
              <a:rPr lang="en-US" smtClean="0"/>
              <a:pPr/>
              <a:t>3/4/2016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1FA1E2E-6C5A-4708-A701-5821A4EA3519}" type="slidenum">
              <a:rPr lang="en-US" smtClean="0"/>
              <a:pPr/>
              <a:t>‹#›</a:t>
            </a:fld>
            <a:endParaRPr lang="en-US"/>
          </a:p>
        </p:txBody>
      </p:sp>
    </p:spTree>
    <p:extLst>
      <p:ext uri="{BB962C8B-B14F-4D97-AF65-F5344CB8AC3E}">
        <p14:creationId xmlns:p14="http://schemas.microsoft.com/office/powerpoint/2010/main" val="220144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FA1E2E-6C5A-4708-A701-5821A4EA3519}" type="slidenum">
              <a:rPr lang="en-US" smtClean="0"/>
              <a:pPr/>
              <a:t>1</a:t>
            </a:fld>
            <a:endParaRPr lang="en-US"/>
          </a:p>
        </p:txBody>
      </p:sp>
    </p:spTree>
    <p:extLst>
      <p:ext uri="{BB962C8B-B14F-4D97-AF65-F5344CB8AC3E}">
        <p14:creationId xmlns:p14="http://schemas.microsoft.com/office/powerpoint/2010/main" val="62884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smtClean="0"/>
              <a:t>During the 1985-87 budget cycle, the Legislature enacted the Education for Employment (E4E) Standard stating each school board must provide access to an education for employment program approved by the State Superintendent.  DPI promulgated the PI 26 E4E rule in 1986.  No changes have been made to PI 26 since 2001.</a:t>
            </a:r>
          </a:p>
          <a:p>
            <a:endParaRPr lang="en-US" sz="1300" dirty="0" smtClean="0"/>
          </a:p>
          <a:p>
            <a:r>
              <a:rPr lang="en-US" sz="1300" b="1" u="sng" dirty="0" smtClean="0"/>
              <a:t>Revised into RULE:</a:t>
            </a:r>
          </a:p>
          <a:p>
            <a:r>
              <a:rPr lang="en-US" sz="1300" b="1" dirty="0" smtClean="0"/>
              <a:t>PI 26.03(2)(c4)</a:t>
            </a:r>
          </a:p>
          <a:p>
            <a:r>
              <a:rPr lang="en-US" sz="1300" b="1" dirty="0" smtClean="0"/>
              <a:t> Instruction that provides for the practical application of academic skills, applied technologies, economics, including entrepreneurship education </a:t>
            </a:r>
            <a:r>
              <a:rPr lang="en-US" sz="1300" b="1" i="1" dirty="0" smtClean="0">
                <a:solidFill>
                  <a:srgbClr val="FF0000"/>
                </a:solidFill>
              </a:rPr>
              <a:t>and personal financial literacy</a:t>
            </a:r>
            <a:r>
              <a:rPr lang="en-US" sz="1300" b="1" i="1" dirty="0" smtClean="0"/>
              <a:t>. (added) </a:t>
            </a:r>
          </a:p>
          <a:p>
            <a:r>
              <a:rPr lang="en-US" sz="1300" dirty="0" smtClean="0"/>
              <a:t> </a:t>
            </a:r>
          </a:p>
          <a:p>
            <a:r>
              <a:rPr lang="en-US" sz="1300" dirty="0" smtClean="0"/>
              <a:t>As part of his 2013-15 budget, Governor Walker proposed that school districts provide required academic and career planning services to students in 6-12.  </a:t>
            </a:r>
          </a:p>
          <a:p>
            <a:r>
              <a:rPr lang="en-US" sz="1300" dirty="0" smtClean="0"/>
              <a:t> </a:t>
            </a:r>
            <a:endParaRPr lang="en-US" sz="1300" b="1" dirty="0" smtClean="0"/>
          </a:p>
          <a:p>
            <a:r>
              <a:rPr lang="en-US" sz="1300" dirty="0" smtClean="0"/>
              <a:t>Since the summer of 2014, DPI determined that instead of creating a new ACP rule in isolation, the Divisions recognized that it would be more valuable to connect the E4E program and ACP services so that they worked together.  Thus, the Department is in the process of revising the PI 26 E4E rule to include ACP rule.</a:t>
            </a:r>
            <a:endParaRPr lang="en-US" sz="1300" b="1" dirty="0" smtClean="0"/>
          </a:p>
          <a:p>
            <a:r>
              <a:rPr lang="en-US" sz="1300" dirty="0" smtClean="0"/>
              <a:t> </a:t>
            </a:r>
            <a:endParaRPr lang="en-US" sz="1300" b="1" dirty="0" smtClean="0"/>
          </a:p>
          <a:p>
            <a:r>
              <a:rPr lang="en-US" sz="1300" dirty="0" smtClean="0"/>
              <a:t>The revised E4E/ACP rule should be issued for legislative voting and public input sometime this spring 2015.</a:t>
            </a:r>
            <a:endParaRPr lang="en-US" sz="1300" b="1" dirty="0" smtClean="0"/>
          </a:p>
          <a:p>
            <a:endParaRPr lang="en-US" dirty="0" smtClean="0"/>
          </a:p>
          <a:p>
            <a:r>
              <a:rPr lang="en-US" dirty="0" smtClean="0"/>
              <a:t>This</a:t>
            </a:r>
            <a:r>
              <a:rPr lang="en-US" baseline="0" dirty="0" smtClean="0"/>
              <a:t> chapter describes school districts’ academic and career planning responsibilities while allow school districts to determine how they will meet those </a:t>
            </a:r>
            <a:r>
              <a:rPr lang="en-US" dirty="0" smtClean="0"/>
              <a:t>responsibilities</a:t>
            </a:r>
          </a:p>
          <a:p>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7320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69912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05723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6212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smtClean="0"/>
              <a:t>During the 1985-87 budget cycle, the Legislature enacted the Education for Employment (E4E) Standard stating each school board must provide access to an education for employment program approved by the State Superintendent.  DPI promulgated the PI 26 E4E rule in 1986.  No changes have been made to PI 26 since 2001.</a:t>
            </a:r>
          </a:p>
          <a:p>
            <a:endParaRPr lang="en-US" sz="1300" dirty="0" smtClean="0"/>
          </a:p>
          <a:p>
            <a:r>
              <a:rPr lang="en-US" sz="1300" b="1" u="sng" dirty="0" smtClean="0"/>
              <a:t>Revised into RULE:</a:t>
            </a:r>
          </a:p>
          <a:p>
            <a:r>
              <a:rPr lang="en-US" sz="1300" b="1" dirty="0" smtClean="0"/>
              <a:t>PI 26.03(2)(c4)</a:t>
            </a:r>
          </a:p>
          <a:p>
            <a:r>
              <a:rPr lang="en-US" sz="1300" b="1" dirty="0" smtClean="0"/>
              <a:t> Instruction that provides for the practical application of academic skills, applied technologies, economics, including entrepreneurship education </a:t>
            </a:r>
            <a:r>
              <a:rPr lang="en-US" sz="1300" b="1" i="1" dirty="0" smtClean="0">
                <a:solidFill>
                  <a:srgbClr val="FF0000"/>
                </a:solidFill>
              </a:rPr>
              <a:t>and personal financial literacy</a:t>
            </a:r>
            <a:r>
              <a:rPr lang="en-US" sz="1300" b="1" i="1" dirty="0" smtClean="0"/>
              <a:t>. (added) </a:t>
            </a:r>
          </a:p>
          <a:p>
            <a:r>
              <a:rPr lang="en-US" sz="1300" dirty="0" smtClean="0"/>
              <a:t> </a:t>
            </a:r>
          </a:p>
          <a:p>
            <a:r>
              <a:rPr lang="en-US" sz="1300" dirty="0" smtClean="0"/>
              <a:t>As part of his 2013-15 budget, Governor Walker proposed that school districts provide required academic and career planning services to students in 6-12.  </a:t>
            </a:r>
          </a:p>
          <a:p>
            <a:r>
              <a:rPr lang="en-US" sz="1300" dirty="0" smtClean="0"/>
              <a:t> </a:t>
            </a:r>
            <a:endParaRPr lang="en-US" sz="1300" b="1" dirty="0" smtClean="0"/>
          </a:p>
          <a:p>
            <a:r>
              <a:rPr lang="en-US" sz="1300" dirty="0" smtClean="0"/>
              <a:t>Since the summer of 2014, DPI determined that instead of creating a new ACP rule in isolation, the Divisions recognized that it would be more valuable to connect the E4E program and ACP services so that they worked together.  Thus, the Department is in the process of revising the PI 26 E4E rule to include ACP rule.</a:t>
            </a:r>
            <a:endParaRPr lang="en-US" sz="1300" b="1" dirty="0" smtClean="0"/>
          </a:p>
          <a:p>
            <a:r>
              <a:rPr lang="en-US" sz="1300" dirty="0" smtClean="0"/>
              <a:t> </a:t>
            </a:r>
            <a:endParaRPr lang="en-US" sz="1300" b="1" dirty="0" smtClean="0"/>
          </a:p>
          <a:p>
            <a:r>
              <a:rPr lang="en-US" sz="1300" dirty="0" smtClean="0"/>
              <a:t>The revised E4E/ACP rule should be issued for legislative voting and public input sometime this spring 2015.</a:t>
            </a:r>
            <a:endParaRPr lang="en-US" sz="1300" b="1" dirty="0" smtClean="0"/>
          </a:p>
          <a:p>
            <a:endParaRPr lang="en-US" dirty="0" smtClean="0"/>
          </a:p>
          <a:p>
            <a:r>
              <a:rPr lang="en-US" dirty="0" smtClean="0"/>
              <a:t>This</a:t>
            </a:r>
            <a:r>
              <a:rPr lang="en-US" baseline="0" dirty="0" smtClean="0"/>
              <a:t> chapter describes school districts’ academic and career planning responsibilities while allow school districts to determine how they will meet those </a:t>
            </a:r>
            <a:r>
              <a:rPr lang="en-US" dirty="0" smtClean="0"/>
              <a:t>responsibilities</a:t>
            </a:r>
          </a:p>
          <a:p>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1307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8600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ROBIN</a:t>
            </a:r>
          </a:p>
          <a:p>
            <a:pPr eaLnBrk="1" fontAlgn="auto" hangingPunct="1">
              <a:spcBef>
                <a:spcPts val="0"/>
              </a:spcBef>
              <a:spcAft>
                <a:spcPts val="0"/>
              </a:spcAft>
              <a:defRPr/>
            </a:pPr>
            <a:r>
              <a:rPr lang="en-US" dirty="0" smtClean="0"/>
              <a:t>These are the key elements and principles of ACP.</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Of course, student engagement is the holy grail of education, and numerous initiatives are aimed at increasing student engagement.  The difference here is the addition of empowerment.  Students must be able to determine for themselves – with guidance and assistance – what will allow them to engage in learning and then be able to advocate to get it.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ACP both requires engagement of families and is a means of engaging families.  Parents are certainly one aspect, but other critical members of a student’s out-of-school support network are included here.  In some cases, the biological or adoptive parents or the student’s legal guardians may not be the family members who must first be engaged.  Most of us are aware of such students.  Regardless, ACP provides a subject around which adult level conversations with students can be built and grown.  In many cases, these will be the first such conversations parents have had with their children.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All children need an adult whom they can respect and trust and on whom they can rely for objective, honest opinions and advice.  For some kids, this will be a parent, but even where a good relationship exists between a child and a parent, the parent may not be a good mentor because he or she is biased or because the child is striving to become independent from the parent.  Consequently, having access to another adult mentor does become important to the full ACP process.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Academic and career planning cannot be effectively implemented if it is relegated only to counselors or a small group of school or district staff.  And even if it could, the rest of the staff would miss out on the many benefits they will gain from ACP.  Imagine what would happen in a classroom where a teacher continued to use traditional sage-on-the-stage instruction, as students were being deeply engaged in other classes and being encouraged to self-advocate?  When students start to recognize what they need to achieve their potential, all staff members need to be ready to adapt and deliver.  Of course, administrators need to both help guide the implementation and adapt their role because the environment in their schools and districts is going to change.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And finally, adopting academic and career planning will have a ripple effect through the community.  As families become truly engaged in the ACP process and, subsequently, their child’s overall learning, conversations in the community will change.  Rather than school dialogues being based on sports, music, drama, etc., they will be talking academics and learning experiences.  As students start to become self-aware and self-advocates, they will be challenged to find all their needs met within the school, so they will begin to look outside the school for learning experiences.  The community will become a much more organic part of the schools rather than just an occasional supplement.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E9AF63-709C-4AA8-812E-B81A8027B47F}" type="slidenum">
              <a:rPr lang="en-US" smtClean="0">
                <a:solidFill>
                  <a:prstClr val="black"/>
                </a:solidFill>
                <a:latin typeface="Tahoma" pitchFamily="34" charset="0"/>
              </a:rPr>
              <a:pPr>
                <a:defRPr/>
              </a:pPr>
              <a:t>19</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54940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ROBIN</a:t>
            </a:r>
          </a:p>
          <a:p>
            <a:pPr eaLnBrk="1" fontAlgn="auto" hangingPunct="1">
              <a:spcBef>
                <a:spcPts val="0"/>
              </a:spcBef>
              <a:spcAft>
                <a:spcPts val="0"/>
              </a:spcAft>
              <a:defRPr/>
            </a:pPr>
            <a:r>
              <a:rPr lang="en-US" dirty="0" smtClean="0"/>
              <a:t>The previous slide includes more conceptual elements.  These are the more concrete elements.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need to develop skills in self-reflection so they can begin to understand who they are.  They should learn the things that bring them satisfaction, pleasure, and a sense of personal value as well as those things that cause them anxiety and fear – not so they can then avoid those things, but so they can choose how they want to respond.  They should also begin to recognize their strengths and weaknesses.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student’s self-awareness then informs the student’s vision for his or her future.  For some students, this may be very clear and specific.  For others it could be foggy and vague.  Regardless, this vision is one of the critical elements or contexts for developing a plan and, more importantly, making decisions and becoming engaged in the learning process.  It is also important to honor a student’s assertion that she or he has no clue what he wants to do or what his or her life will look like in the future.  Forcing a student to choose some path will almost guarantee that he or she will not be truly engaged in other aspects of the ACP process.  Our ACP support and guidance materials will provide tools for working with such students in order for the ACP process to be authentic even for them.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student’s vision is used for the student to develop goals.  What are the things the student needs to do academically, in the realm of career development and preparation, and in his or her personal and social activities, to build toward the vision?  The student’s actual Academic and Career Plan – which could go by any number of other names – is developed with the intent of achieving the stated goals.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All students need to develop their plans and make their decisions within the context of personal financial literacy and labor market information.  That is, students need a very clear understanding of the cost of living – in particular, the cost of the lifestyle they hope to live where they want to live it – the cost of developing the skills and knowledge needed for a given job or career, the cost of any debt incurred along the way, and the actual and opportunity costs of the many decisions they will face throughout their lives.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addition, students need to know how to access accurate, reliable, up-to-date data and information about jobs and careers that are currently and projected to be available.  This needs to include the knowledge, skills, experience, credentials, etc. required for each job or career; the projections for demand within that field based on location and other factors; the salary projections and ranges along with the likelihood of achieving the higher levels within a range; and various elements of the typical work environment including expected work hours and schedules, level of flexibility, stress levels, working independently or as part of a team, and the actual physical conditions such as indoors or outdoors, clean or dirty, etc.</a:t>
            </a: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0D8CE0-77DD-43B8-8054-B27EE3964F84}" type="slidenum">
              <a:rPr lang="en-US" smtClean="0">
                <a:solidFill>
                  <a:prstClr val="black"/>
                </a:solidFill>
                <a:latin typeface="Tahoma" pitchFamily="34" charset="0"/>
              </a:rPr>
              <a:pPr>
                <a:defRPr/>
              </a:pPr>
              <a:t>21</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185907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654B572-B476-4D03-912E-079B3A6C06C5}" type="slidenum">
              <a:rPr lang="en-US" smtClean="0">
                <a:solidFill>
                  <a:prstClr val="black"/>
                </a:solidFill>
                <a:latin typeface="Tahoma" pitchFamily="34" charset="0"/>
              </a:rPr>
              <a:pPr>
                <a:defRPr/>
              </a:pPr>
              <a:t>22</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637017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2912BE5-D6FC-47B3-B4C0-0168D97F3409}" type="slidenum">
              <a:rPr lang="en-US" smtClean="0">
                <a:solidFill>
                  <a:prstClr val="black"/>
                </a:solidFill>
                <a:latin typeface="Tahoma" pitchFamily="34" charset="0"/>
              </a:rPr>
              <a:pPr>
                <a:defRPr/>
              </a:pPr>
              <a:t>23</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276534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36C09C-0FD3-4254-AD72-6C83097CB697}" type="slidenum">
              <a:rPr lang="en-US" smtClean="0"/>
              <a:pPr/>
              <a:t>2</a:t>
            </a:fld>
            <a:endParaRPr lang="en-US"/>
          </a:p>
        </p:txBody>
      </p:sp>
    </p:spTree>
    <p:extLst>
      <p:ext uri="{BB962C8B-B14F-4D97-AF65-F5344CB8AC3E}">
        <p14:creationId xmlns:p14="http://schemas.microsoft.com/office/powerpoint/2010/main" val="165993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ROBIN</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EE5FFA-43C2-481E-8D9A-BAA389488B25}" type="slidenum">
              <a:rPr lang="en-US" smtClean="0">
                <a:solidFill>
                  <a:prstClr val="black"/>
                </a:solidFill>
                <a:latin typeface="Tahoma" pitchFamily="34" charset="0"/>
              </a:rPr>
              <a:pPr>
                <a:defRPr/>
              </a:pPr>
              <a:t>24</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3649184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ROBIN</a:t>
            </a:r>
          </a:p>
          <a:p>
            <a:pPr eaLnBrk="1" hangingPunct="1">
              <a:spcBef>
                <a:spcPct val="0"/>
              </a:spcBef>
            </a:pPr>
            <a:r>
              <a:rPr lang="en-US" smtClean="0"/>
              <a:t>Combine competencies handout</a:t>
            </a:r>
          </a:p>
          <a:p>
            <a:pPr eaLnBrk="1" hangingPunct="1">
              <a:spcBef>
                <a:spcPct val="0"/>
              </a:spcBef>
            </a:pPr>
            <a:r>
              <a:rPr lang="en-US" smtClean="0"/>
              <a:t>Lessons developed and piloted in 15-16; To be posted on website</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E1678C-1B5B-4632-832E-F9DAB05924FE}" type="slidenum">
              <a:rPr lang="en-US" smtClean="0">
                <a:solidFill>
                  <a:prstClr val="black"/>
                </a:solidFill>
                <a:latin typeface="Tahoma" pitchFamily="34" charset="0"/>
              </a:rPr>
              <a:pPr>
                <a:defRPr/>
              </a:pPr>
              <a:t>25</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14227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ROBIN</a:t>
            </a:r>
          </a:p>
          <a:p>
            <a:pPr eaLnBrk="1" hangingPunct="1">
              <a:spcBef>
                <a:spcPct val="0"/>
              </a:spcBef>
            </a:pPr>
            <a:r>
              <a:rPr lang="en-US" smtClean="0"/>
              <a:t>Combine competencies handout</a:t>
            </a:r>
          </a:p>
          <a:p>
            <a:pPr eaLnBrk="1" hangingPunct="1">
              <a:spcBef>
                <a:spcPct val="0"/>
              </a:spcBef>
            </a:pPr>
            <a:r>
              <a:rPr lang="en-US" smtClean="0"/>
              <a:t>Lessons developed and piloted in 15-16; To be posted on website</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E1678C-1B5B-4632-832E-F9DAB05924FE}" type="slidenum">
              <a:rPr lang="en-US" smtClean="0">
                <a:solidFill>
                  <a:prstClr val="black"/>
                </a:solidFill>
                <a:latin typeface="Tahoma" pitchFamily="34" charset="0"/>
              </a:rPr>
              <a:pPr>
                <a:defRPr/>
              </a:pPr>
              <a:t>26</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139961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89584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ROBIN</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4A4D9C-B222-40BA-8709-875B7721095F}" type="slidenum">
              <a:rPr lang="en-US" smtClean="0">
                <a:solidFill>
                  <a:prstClr val="black"/>
                </a:solidFill>
                <a:latin typeface="Tahoma" pitchFamily="34" charset="0"/>
              </a:rPr>
              <a:pPr>
                <a:defRPr/>
              </a:pPr>
              <a:t>30</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3355189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ROBIN</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4A4D9C-B222-40BA-8709-875B7721095F}" type="slidenum">
              <a:rPr lang="en-US" smtClean="0">
                <a:solidFill>
                  <a:prstClr val="black"/>
                </a:solidFill>
                <a:latin typeface="Tahoma" pitchFamily="34" charset="0"/>
              </a:rPr>
              <a:pPr>
                <a:defRPr/>
              </a:pPr>
              <a:t>31</a:t>
            </a:fld>
            <a:endParaRPr lang="en-US" smtClean="0">
              <a:solidFill>
                <a:prstClr val="black"/>
              </a:solidFill>
              <a:latin typeface="Tahoma" pitchFamily="34" charset="0"/>
            </a:endParaRPr>
          </a:p>
        </p:txBody>
      </p:sp>
    </p:spTree>
    <p:extLst>
      <p:ext uri="{BB962C8B-B14F-4D97-AF65-F5344CB8AC3E}">
        <p14:creationId xmlns:p14="http://schemas.microsoft.com/office/powerpoint/2010/main" val="799982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55137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FA1E2E-6C5A-4708-A701-5821A4EA3519}" type="slidenum">
              <a:rPr lang="en-US" smtClean="0"/>
              <a:pPr/>
              <a:t>33</a:t>
            </a:fld>
            <a:endParaRPr lang="en-US"/>
          </a:p>
        </p:txBody>
      </p:sp>
    </p:spTree>
    <p:extLst>
      <p:ext uri="{BB962C8B-B14F-4D97-AF65-F5344CB8AC3E}">
        <p14:creationId xmlns:p14="http://schemas.microsoft.com/office/powerpoint/2010/main" val="574172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FA1E2E-6C5A-4708-A701-5821A4EA3519}" type="slidenum">
              <a:rPr lang="en-US" smtClean="0"/>
              <a:pPr/>
              <a:t>34</a:t>
            </a:fld>
            <a:endParaRPr lang="en-US"/>
          </a:p>
        </p:txBody>
      </p:sp>
    </p:spTree>
    <p:extLst>
      <p:ext uri="{BB962C8B-B14F-4D97-AF65-F5344CB8AC3E}">
        <p14:creationId xmlns:p14="http://schemas.microsoft.com/office/powerpoint/2010/main" val="301209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Gregg- Intros</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13B4B6-5EAA-4F65-9696-F56BE8F991FE}" type="slidenum">
              <a:rPr lang="en-US" smtClean="0">
                <a:solidFill>
                  <a:prstClr val="black"/>
                </a:solidFill>
                <a:latin typeface="Tahoma" pitchFamily="34" charset="0"/>
              </a:rPr>
              <a:pPr>
                <a:defRPr/>
              </a:pPr>
              <a:t>4</a:t>
            </a:fld>
            <a:endParaRPr lang="en-US" dirty="0" smtClean="0">
              <a:solidFill>
                <a:prstClr val="black"/>
              </a:solidFill>
              <a:latin typeface="Tahoma" pitchFamily="34" charset="0"/>
            </a:endParaRPr>
          </a:p>
        </p:txBody>
      </p:sp>
    </p:spTree>
    <p:extLst>
      <p:ext uri="{BB962C8B-B14F-4D97-AF65-F5344CB8AC3E}">
        <p14:creationId xmlns:p14="http://schemas.microsoft.com/office/powerpoint/2010/main" val="287100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r>
              <a:rPr lang="en-US" baseline="0" dirty="0" smtClean="0"/>
              <a:t>  Welcome.  Thanks for being here.  Our presentation will focus primarily on the academic and career plans or ACPs.  What you’ll hear today will most likely be a mixture of some prior knowledge you have about individual learning plans coupled with a twist on the new idea of ACPs.</a:t>
            </a:r>
          </a:p>
          <a:p>
            <a:endParaRPr lang="en-US" baseline="0" dirty="0" smtClean="0"/>
          </a:p>
          <a:p>
            <a:r>
              <a:rPr lang="en-US" baseline="0" dirty="0" smtClean="0"/>
              <a:t>Before we dig in too much, we’d like to find out who’s here today.  By a show of hands, how many of you are school counselors, administrators, CTE teachers, CTE administrators, career development facilitators, state department of </a:t>
            </a:r>
            <a:r>
              <a:rPr lang="en-US" baseline="0" dirty="0" err="1" smtClean="0"/>
              <a:t>ed</a:t>
            </a:r>
            <a:r>
              <a:rPr lang="en-US" baseline="0" dirty="0" smtClean="0"/>
              <a:t> reps, other?</a:t>
            </a:r>
          </a:p>
          <a:p>
            <a:endParaRPr lang="en-US" baseline="0" dirty="0" smtClean="0"/>
          </a:p>
          <a:p>
            <a:r>
              <a:rPr lang="en-US" baseline="0" dirty="0" smtClean="0"/>
              <a:t>Thanks.  I’m Sara Baird, Career Pathways Consultant, my colleagues—Kevin Miller, Dual Enrollment and Youth Options Consultant, and Gregg Curtis, School Counseling Consultant.  We all work together at the Wisconsin Department of Public Instruction.</a:t>
            </a:r>
          </a:p>
          <a:p>
            <a:endParaRPr lang="en-US" baseline="0" dirty="0" smtClean="0"/>
          </a:p>
          <a:p>
            <a:r>
              <a:rPr lang="en-US" baseline="0" dirty="0" smtClean="0"/>
              <a:t>Let’s dig in!</a:t>
            </a:r>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694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r>
              <a:rPr lang="en-US" baseline="0" dirty="0" smtClean="0"/>
              <a:t>  Welcome.  Thanks for being here.  Our presentation will focus primarily on the academic and career plans or ACPs.  What you’ll hear today will most likely be a mixture of some prior knowledge you have about individual learning plans coupled with a twist on the new idea of ACPs.</a:t>
            </a:r>
          </a:p>
          <a:p>
            <a:endParaRPr lang="en-US" baseline="0" dirty="0" smtClean="0"/>
          </a:p>
          <a:p>
            <a:r>
              <a:rPr lang="en-US" baseline="0" dirty="0" smtClean="0"/>
              <a:t>Before we dig in too much, we’d like to find out who’s here today.  By a show of hands, how many of you are school counselors, administrators, CTE teachers, CTE administrators, career development facilitators, state department of </a:t>
            </a:r>
            <a:r>
              <a:rPr lang="en-US" baseline="0" dirty="0" err="1" smtClean="0"/>
              <a:t>ed</a:t>
            </a:r>
            <a:r>
              <a:rPr lang="en-US" baseline="0" dirty="0" smtClean="0"/>
              <a:t> reps, other?</a:t>
            </a:r>
          </a:p>
          <a:p>
            <a:endParaRPr lang="en-US" baseline="0" dirty="0" smtClean="0"/>
          </a:p>
          <a:p>
            <a:r>
              <a:rPr lang="en-US" baseline="0" dirty="0" smtClean="0"/>
              <a:t>Thanks.  I’m Sara Baird, Career Pathways Consultant, my colleagues—Kevin Miller, Dual Enrollment and Youth Options Consultant, and Gregg Curtis, School Counseling Consultant.  We all work together at the Wisconsin Department of Public Instruction.</a:t>
            </a:r>
          </a:p>
          <a:p>
            <a:endParaRPr lang="en-US" baseline="0" dirty="0" smtClean="0"/>
          </a:p>
          <a:p>
            <a:r>
              <a:rPr lang="en-US" baseline="0" dirty="0" smtClean="0"/>
              <a:t>Let’s dig in!</a:t>
            </a:r>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3872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8730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Achievement</a:t>
            </a:r>
            <a:r>
              <a:rPr lang="en-US" baseline="0" dirty="0" smtClean="0"/>
              <a:t> gaps based on race, ethnicity, socio-economic status, other factors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9189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0855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30F5AB4-CC61-428E-BFAA-74AB5F7763A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3586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solidFill>
                  <a:srgbClr val="FFFFFF">
                    <a:tint val="75000"/>
                  </a:srgbClr>
                </a:solidFill>
              </a:rPr>
              <a:pPr>
                <a:defRPr/>
              </a:pPr>
              <a:t>3/4/2016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070576691"/>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9A7B3-B36C-45AF-A0D5-195A2ED8EEF1}" type="datetimeFigureOut">
              <a:rPr lang="en-US">
                <a:solidFill>
                  <a:srgbClr val="FFFFFF">
                    <a:tint val="75000"/>
                  </a:srgbClr>
                </a:solidFill>
              </a:rPr>
              <a:pPr>
                <a:defRPr/>
              </a:pPr>
              <a:t>3/4/2016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730951144"/>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B72F6B-04C2-4D48-84CC-8B68B19FCD8F}" type="datetimeFigureOut">
              <a:rPr lang="en-US">
                <a:solidFill>
                  <a:srgbClr val="FFFFFF">
                    <a:tint val="75000"/>
                  </a:srgbClr>
                </a:solidFill>
              </a:rPr>
              <a:pPr>
                <a:defRPr/>
              </a:pPr>
              <a:t>3/4/2016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792076392"/>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13415E-5B39-4CD8-A8E4-32608CD6D61F}" type="datetimeFigureOut">
              <a:rPr lang="en-US">
                <a:solidFill>
                  <a:srgbClr val="FFFFFF">
                    <a:tint val="75000"/>
                  </a:srgbClr>
                </a:solidFill>
              </a:rPr>
              <a:pPr>
                <a:defRPr/>
              </a:pPr>
              <a:t>3/4/2016</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433758640"/>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B72CD-9738-4307-983B-810B3FBFC3F3}" type="datetimeFigureOut">
              <a:rPr lang="en-US">
                <a:solidFill>
                  <a:srgbClr val="FFFFFF">
                    <a:tint val="75000"/>
                  </a:srgbClr>
                </a:solidFill>
              </a:rPr>
              <a:pPr>
                <a:defRPr/>
              </a:pPr>
              <a:t>3/4/2016</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634930943"/>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6D289-C583-4BF2-8E87-21AE747C48CC}" type="datetimeFigureOut">
              <a:rPr lang="en-US">
                <a:solidFill>
                  <a:srgbClr val="FFFFFF">
                    <a:tint val="75000"/>
                  </a:srgbClr>
                </a:solidFill>
              </a:rPr>
              <a:pPr>
                <a:defRPr/>
              </a:pPr>
              <a:t>3/4/2016</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022501252"/>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986065"/>
      </p:ext>
    </p:extLst>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82F3E5-6848-481C-ADA3-EC98A8B7F0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750EA9-D115-451C-8541-CE60BD1AA51A}" type="datetimeFigureOut">
              <a:rPr lang="en-US" smtClean="0"/>
              <a:pPr/>
              <a:t>3/4/2016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82F3E5-6848-481C-ADA3-EC98A8B7F0C9}"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A750EA9-D115-451C-8541-CE60BD1AA51A}" type="datetimeFigureOut">
              <a:rPr lang="en-US" smtClean="0"/>
              <a:pPr/>
              <a:t>3/4/2016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A82F3E5-6848-481C-ADA3-EC98A8B7F0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3DD6C59D-F18C-4773-9645-551455268564}" type="datetimeFigureOut">
              <a:rPr lang="en-US">
                <a:solidFill>
                  <a:srgbClr val="FFFFFF">
                    <a:tint val="75000"/>
                  </a:srgbClr>
                </a:solidFill>
              </a:rPr>
              <a:pPr>
                <a:defRPr/>
              </a:pPr>
              <a:t>3/4/2016</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54B01E32-8237-40D5-A2A8-5E73551FA6B7}" type="slidenum">
              <a:rPr lang="en-US">
                <a:solidFill>
                  <a:srgbClr val="FFFFFF">
                    <a:tint val="75000"/>
                  </a:srgbClr>
                </a:solidFill>
              </a:rPr>
              <a:pPr>
                <a:defRPr/>
              </a:pPr>
              <a:t>‹#›</a:t>
            </a:fld>
            <a:endParaRPr lang="en-US">
              <a:solidFill>
                <a:srgbClr val="FFFFFF">
                  <a:tint val="75000"/>
                </a:srgbClr>
              </a:solidFill>
            </a:endParaRPr>
          </a:p>
        </p:txBody>
      </p:sp>
      <p:pic>
        <p:nvPicPr>
          <p:cNvPr id="8" name="Picture 7" descr="DPIlogo.jpg"/>
          <p:cNvPicPr>
            <a:picLocks noChangeAspect="1"/>
          </p:cNvPicPr>
          <p:nvPr userDrawn="1"/>
        </p:nvPicPr>
        <p:blipFill>
          <a:blip r:embed="rId10"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extLst>
      <p:ext uri="{BB962C8B-B14F-4D97-AF65-F5344CB8AC3E}">
        <p14:creationId xmlns:p14="http://schemas.microsoft.com/office/powerpoint/2010/main" val="359534730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ransition spd="slow">
    <p:fade thruBlk="1"/>
  </p:transition>
  <p:hf hdr="0" ftr="0" dt="0"/>
  <p:txStyles>
    <p:titleStyle>
      <a:lvl1pPr algn="ctr" rtl="0" eaLnBrk="1" fontAlgn="base" hangingPunct="1">
        <a:spcBef>
          <a:spcPct val="0"/>
        </a:spcBef>
        <a:spcAft>
          <a:spcPct val="0"/>
        </a:spcAft>
        <a:defRPr sz="3000" kern="1200">
          <a:solidFill>
            <a:schemeClr val="tx1"/>
          </a:solidFill>
          <a:latin typeface="Gadget"/>
          <a:ea typeface="+mj-ea"/>
          <a:cs typeface="Gadget"/>
        </a:defRPr>
      </a:lvl1pPr>
      <a:lvl2pPr algn="ctr" rtl="0" eaLnBrk="1" fontAlgn="base" hangingPunct="1">
        <a:spcBef>
          <a:spcPct val="0"/>
        </a:spcBef>
        <a:spcAft>
          <a:spcPct val="0"/>
        </a:spcAft>
        <a:defRPr sz="3300">
          <a:solidFill>
            <a:schemeClr val="tx1"/>
          </a:solidFill>
          <a:latin typeface="Garamond" pitchFamily="18" charset="0"/>
        </a:defRPr>
      </a:lvl2pPr>
      <a:lvl3pPr algn="ctr" rtl="0" eaLnBrk="1" fontAlgn="base" hangingPunct="1">
        <a:spcBef>
          <a:spcPct val="0"/>
        </a:spcBef>
        <a:spcAft>
          <a:spcPct val="0"/>
        </a:spcAft>
        <a:defRPr sz="3300">
          <a:solidFill>
            <a:schemeClr val="tx1"/>
          </a:solidFill>
          <a:latin typeface="Garamond" pitchFamily="18" charset="0"/>
        </a:defRPr>
      </a:lvl3pPr>
      <a:lvl4pPr algn="ctr" rtl="0" eaLnBrk="1" fontAlgn="base" hangingPunct="1">
        <a:spcBef>
          <a:spcPct val="0"/>
        </a:spcBef>
        <a:spcAft>
          <a:spcPct val="0"/>
        </a:spcAft>
        <a:defRPr sz="3300">
          <a:solidFill>
            <a:schemeClr val="tx1"/>
          </a:solidFill>
          <a:latin typeface="Garamond" pitchFamily="18" charset="0"/>
        </a:defRPr>
      </a:lvl4pPr>
      <a:lvl5pPr algn="ctr" rtl="0" eaLnBrk="1" fontAlgn="base" hangingPunct="1">
        <a:spcBef>
          <a:spcPct val="0"/>
        </a:spcBef>
        <a:spcAft>
          <a:spcPct val="0"/>
        </a:spcAft>
        <a:defRPr sz="3300">
          <a:solidFill>
            <a:schemeClr val="tx1"/>
          </a:solidFill>
          <a:latin typeface="Garamond" pitchFamily="18"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tags" Target="../tags/tag46.xml"/><Relationship Id="rId50" Type="http://schemas.openxmlformats.org/officeDocument/2006/relationships/notesSlide" Target="../notesSlides/notesSlide18.xml"/><Relationship Id="rId55" Type="http://schemas.openxmlformats.org/officeDocument/2006/relationships/oleObject" Target="../embeddings/oleObject5.bin"/><Relationship Id="rId63" Type="http://schemas.openxmlformats.org/officeDocument/2006/relationships/oleObject" Target="../embeddings/oleObject12.bin"/><Relationship Id="rId68" Type="http://schemas.openxmlformats.org/officeDocument/2006/relationships/oleObject" Target="../embeddings/oleObject17.bin"/><Relationship Id="rId76" Type="http://schemas.openxmlformats.org/officeDocument/2006/relationships/oleObject" Target="../embeddings/oleObject25.bin"/><Relationship Id="rId7" Type="http://schemas.openxmlformats.org/officeDocument/2006/relationships/tags" Target="../tags/tag6.xml"/><Relationship Id="rId71" Type="http://schemas.openxmlformats.org/officeDocument/2006/relationships/oleObject" Target="../embeddings/oleObject20.bin"/><Relationship Id="rId2" Type="http://schemas.openxmlformats.org/officeDocument/2006/relationships/tags" Target="../tags/tag1.xml"/><Relationship Id="rId16" Type="http://schemas.openxmlformats.org/officeDocument/2006/relationships/tags" Target="../tags/tag15.xml"/><Relationship Id="rId29" Type="http://schemas.openxmlformats.org/officeDocument/2006/relationships/tags" Target="../tags/tag28.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tags" Target="../tags/tag44.xml"/><Relationship Id="rId53" Type="http://schemas.openxmlformats.org/officeDocument/2006/relationships/oleObject" Target="../embeddings/oleObject3.bin"/><Relationship Id="rId58" Type="http://schemas.openxmlformats.org/officeDocument/2006/relationships/oleObject" Target="../embeddings/oleObject8.bin"/><Relationship Id="rId66" Type="http://schemas.openxmlformats.org/officeDocument/2006/relationships/oleObject" Target="../embeddings/oleObject15.bin"/><Relationship Id="rId74" Type="http://schemas.openxmlformats.org/officeDocument/2006/relationships/oleObject" Target="../embeddings/oleObject23.bin"/><Relationship Id="rId79" Type="http://schemas.openxmlformats.org/officeDocument/2006/relationships/oleObject" Target="../embeddings/oleObject28.bin"/><Relationship Id="rId5" Type="http://schemas.openxmlformats.org/officeDocument/2006/relationships/tags" Target="../tags/tag4.xml"/><Relationship Id="rId61" Type="http://schemas.openxmlformats.org/officeDocument/2006/relationships/image" Target="../media/image19.wmf"/><Relationship Id="rId82" Type="http://schemas.openxmlformats.org/officeDocument/2006/relationships/oleObject" Target="../embeddings/oleObject31.bin"/><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tags" Target="../tags/tag43.xml"/><Relationship Id="rId52" Type="http://schemas.openxmlformats.org/officeDocument/2006/relationships/image" Target="../media/image18.wmf"/><Relationship Id="rId60" Type="http://schemas.openxmlformats.org/officeDocument/2006/relationships/oleObject" Target="../embeddings/oleObject10.bin"/><Relationship Id="rId65" Type="http://schemas.openxmlformats.org/officeDocument/2006/relationships/oleObject" Target="../embeddings/oleObject14.bin"/><Relationship Id="rId73" Type="http://schemas.openxmlformats.org/officeDocument/2006/relationships/oleObject" Target="../embeddings/oleObject22.bin"/><Relationship Id="rId78" Type="http://schemas.openxmlformats.org/officeDocument/2006/relationships/oleObject" Target="../embeddings/oleObject27.bin"/><Relationship Id="rId81" Type="http://schemas.openxmlformats.org/officeDocument/2006/relationships/oleObject" Target="../embeddings/oleObject30.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 Id="rId48" Type="http://schemas.openxmlformats.org/officeDocument/2006/relationships/tags" Target="../tags/tag47.xml"/><Relationship Id="rId56" Type="http://schemas.openxmlformats.org/officeDocument/2006/relationships/oleObject" Target="../embeddings/oleObject6.bin"/><Relationship Id="rId64" Type="http://schemas.openxmlformats.org/officeDocument/2006/relationships/oleObject" Target="../embeddings/oleObject13.bin"/><Relationship Id="rId69" Type="http://schemas.openxmlformats.org/officeDocument/2006/relationships/oleObject" Target="../embeddings/oleObject18.bin"/><Relationship Id="rId77" Type="http://schemas.openxmlformats.org/officeDocument/2006/relationships/oleObject" Target="../embeddings/oleObject26.bin"/><Relationship Id="rId8" Type="http://schemas.openxmlformats.org/officeDocument/2006/relationships/tags" Target="../tags/tag7.xml"/><Relationship Id="rId51" Type="http://schemas.openxmlformats.org/officeDocument/2006/relationships/oleObject" Target="../embeddings/oleObject2.bin"/><Relationship Id="rId72" Type="http://schemas.openxmlformats.org/officeDocument/2006/relationships/oleObject" Target="../embeddings/oleObject21.bin"/><Relationship Id="rId80" Type="http://schemas.openxmlformats.org/officeDocument/2006/relationships/oleObject" Target="../embeddings/oleObject29.bin"/><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tags" Target="../tags/tag45.xml"/><Relationship Id="rId59" Type="http://schemas.openxmlformats.org/officeDocument/2006/relationships/oleObject" Target="../embeddings/oleObject9.bin"/><Relationship Id="rId67" Type="http://schemas.openxmlformats.org/officeDocument/2006/relationships/oleObject" Target="../embeddings/oleObject16.bin"/><Relationship Id="rId20" Type="http://schemas.openxmlformats.org/officeDocument/2006/relationships/tags" Target="../tags/tag19.xml"/><Relationship Id="rId41" Type="http://schemas.openxmlformats.org/officeDocument/2006/relationships/tags" Target="../tags/tag40.xml"/><Relationship Id="rId54" Type="http://schemas.openxmlformats.org/officeDocument/2006/relationships/oleObject" Target="../embeddings/oleObject4.bin"/><Relationship Id="rId62" Type="http://schemas.openxmlformats.org/officeDocument/2006/relationships/oleObject" Target="../embeddings/oleObject11.bin"/><Relationship Id="rId70" Type="http://schemas.openxmlformats.org/officeDocument/2006/relationships/oleObject" Target="../embeddings/oleObject19.bin"/><Relationship Id="rId75" Type="http://schemas.openxmlformats.org/officeDocument/2006/relationships/oleObject" Target="../embeddings/oleObject24.bin"/><Relationship Id="rId83" Type="http://schemas.openxmlformats.org/officeDocument/2006/relationships/oleObject" Target="../embeddings/oleObject32.bin"/><Relationship Id="rId1" Type="http://schemas.openxmlformats.org/officeDocument/2006/relationships/vmlDrawing" Target="../drawings/vmlDrawing2.vml"/><Relationship Id="rId6" Type="http://schemas.openxmlformats.org/officeDocument/2006/relationships/tags" Target="../tags/tag5.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slideLayout" Target="../slideLayouts/slideLayout18.xml"/><Relationship Id="rId57"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notesSlide" Target="../notesSlides/notesSlide19.xml"/><Relationship Id="rId55" Type="http://schemas.openxmlformats.org/officeDocument/2006/relationships/oleObject" Target="../embeddings/oleObject35.bin"/><Relationship Id="rId63" Type="http://schemas.openxmlformats.org/officeDocument/2006/relationships/oleObject" Target="../embeddings/oleObject43.bin"/><Relationship Id="rId68" Type="http://schemas.openxmlformats.org/officeDocument/2006/relationships/oleObject" Target="../embeddings/oleObject48.bin"/><Relationship Id="rId7" Type="http://schemas.openxmlformats.org/officeDocument/2006/relationships/tags" Target="../tags/tag53.xml"/><Relationship Id="rId71" Type="http://schemas.openxmlformats.org/officeDocument/2006/relationships/image" Target="../media/image21.wmf"/><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 Type="http://schemas.openxmlformats.org/officeDocument/2006/relationships/vmlDrawing" Target="../drawings/vmlDrawing3.v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oleObject" Target="../embeddings/oleObject34.bin"/><Relationship Id="rId58" Type="http://schemas.openxmlformats.org/officeDocument/2006/relationships/oleObject" Target="../embeddings/oleObject38.bin"/><Relationship Id="rId66" Type="http://schemas.openxmlformats.org/officeDocument/2006/relationships/oleObject" Target="../embeddings/oleObject46.bin"/><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slideLayout" Target="../slideLayouts/slideLayout18.xml"/><Relationship Id="rId57" Type="http://schemas.openxmlformats.org/officeDocument/2006/relationships/oleObject" Target="../embeddings/oleObject37.bin"/><Relationship Id="rId61" Type="http://schemas.openxmlformats.org/officeDocument/2006/relationships/oleObject" Target="../embeddings/oleObject41.bin"/><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image" Target="../media/image18.wmf"/><Relationship Id="rId60" Type="http://schemas.openxmlformats.org/officeDocument/2006/relationships/oleObject" Target="../embeddings/oleObject40.bin"/><Relationship Id="rId65" Type="http://schemas.openxmlformats.org/officeDocument/2006/relationships/oleObject" Target="../embeddings/oleObject45.bin"/><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oleObject" Target="../embeddings/oleObject36.bin"/><Relationship Id="rId64" Type="http://schemas.openxmlformats.org/officeDocument/2006/relationships/oleObject" Target="../embeddings/oleObject44.bin"/><Relationship Id="rId69" Type="http://schemas.openxmlformats.org/officeDocument/2006/relationships/oleObject" Target="../embeddings/oleObject49.bin"/><Relationship Id="rId8" Type="http://schemas.openxmlformats.org/officeDocument/2006/relationships/tags" Target="../tags/tag54.xml"/><Relationship Id="rId51" Type="http://schemas.openxmlformats.org/officeDocument/2006/relationships/oleObject" Target="../embeddings/oleObject33.bin"/><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oleObject" Target="../embeddings/oleObject39.bin"/><Relationship Id="rId67" Type="http://schemas.openxmlformats.org/officeDocument/2006/relationships/oleObject" Target="../embeddings/oleObject47.bin"/><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image" Target="../media/image19.wmf"/><Relationship Id="rId62" Type="http://schemas.openxmlformats.org/officeDocument/2006/relationships/oleObject" Target="../embeddings/oleObject42.bin"/><Relationship Id="rId70"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pi.wi.gov/acp"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dpiwisacp.blogspot.com/" TargetMode="External"/><Relationship Id="rId4" Type="http://schemas.openxmlformats.org/officeDocument/2006/relationships/hyperlink" Target="mailto:acp@dpi.wi.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3B4SnAM7Zho" TargetMode="External"/><Relationship Id="rId7" Type="http://schemas.openxmlformats.org/officeDocument/2006/relationships/hyperlink" Target="https://www.youtube.com/watch?v=ZIRdST_Dc0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youtube.com/watch?v=r9LelXa3U_I" TargetMode="External"/><Relationship Id="rId5" Type="http://schemas.openxmlformats.org/officeDocument/2006/relationships/hyperlink" Target="https://www.youtube.com/watch?v=tpXQIKzgya0#t=12" TargetMode="External"/><Relationship Id="rId4" Type="http://schemas.openxmlformats.org/officeDocument/2006/relationships/hyperlink" Target="https://www.youtube.com/watch?v=C4zalFqeRG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Gregg.Curtis@dpi.wi.gov"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24.wmf"/><Relationship Id="rId5" Type="http://schemas.openxmlformats.org/officeDocument/2006/relationships/hyperlink" Target="mailto:Kevin.Miller@dpi.wi.gov" TargetMode="External"/><Relationship Id="rId4" Type="http://schemas.openxmlformats.org/officeDocument/2006/relationships/hyperlink" Target="mailto:Robin.Kroyer-Kubicek@dpi.wi.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Academic and Career Planning</a:t>
            </a:r>
            <a:endParaRPr lang="en-US" dirty="0"/>
          </a:p>
        </p:txBody>
      </p:sp>
      <p:sp>
        <p:nvSpPr>
          <p:cNvPr id="3" name="Subtitle 2"/>
          <p:cNvSpPr>
            <a:spLocks noGrp="1"/>
          </p:cNvSpPr>
          <p:nvPr>
            <p:ph type="subTitle" idx="1"/>
          </p:nvPr>
        </p:nvSpPr>
        <p:spPr/>
        <p:txBody>
          <a:bodyPr/>
          <a:lstStyle/>
          <a:p>
            <a:r>
              <a:rPr lang="en-US" dirty="0" smtClean="0"/>
              <a:t>March 2, 2016</a:t>
            </a:r>
          </a:p>
        </p:txBody>
      </p:sp>
      <p:pic>
        <p:nvPicPr>
          <p:cNvPr id="1027" name="Picture 3" descr="C:\Users\holdees\AppData\Local\Microsoft\Windows\Temporary Internet Files\Content.Outlook\4MP2SBEB\inspire-logo.jpg"/>
          <p:cNvPicPr>
            <a:picLocks noChangeAspect="1" noChangeArrowheads="1"/>
          </p:cNvPicPr>
          <p:nvPr/>
        </p:nvPicPr>
        <p:blipFill>
          <a:blip r:embed="rId3" cstate="print"/>
          <a:srcRect/>
          <a:stretch>
            <a:fillRect/>
          </a:stretch>
        </p:blipFill>
        <p:spPr bwMode="auto">
          <a:xfrm>
            <a:off x="4343400" y="4572000"/>
            <a:ext cx="4495800" cy="1873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1033272" y="1034034"/>
            <a:ext cx="6858000" cy="857250"/>
          </a:xfrm>
        </p:spPr>
        <p:txBody>
          <a:bodyPr>
            <a:normAutofit/>
          </a:bodyPr>
          <a:lstStyle/>
          <a:p>
            <a:r>
              <a:rPr lang="en-US" sz="3600" dirty="0">
                <a:solidFill>
                  <a:srgbClr val="000090"/>
                </a:solidFill>
              </a:rPr>
              <a:t>Why ACP?</a:t>
            </a:r>
          </a:p>
        </p:txBody>
      </p:sp>
      <p:sp>
        <p:nvSpPr>
          <p:cNvPr id="77827" name="Rectangle 3"/>
          <p:cNvSpPr>
            <a:spLocks noGrp="1" noRot="1" noChangeArrowheads="1"/>
          </p:cNvSpPr>
          <p:nvPr>
            <p:ph idx="1"/>
          </p:nvPr>
        </p:nvSpPr>
        <p:spPr>
          <a:xfrm>
            <a:off x="1033272" y="1917327"/>
            <a:ext cx="7176158" cy="3729228"/>
          </a:xfrm>
        </p:spPr>
        <p:txBody>
          <a:bodyPr>
            <a:normAutofit lnSpcReduction="10000"/>
          </a:bodyPr>
          <a:lstStyle/>
          <a:p>
            <a:pPr>
              <a:lnSpc>
                <a:spcPct val="90000"/>
              </a:lnSpc>
            </a:pPr>
            <a:r>
              <a:rPr lang="en-US" dirty="0" smtClean="0">
                <a:solidFill>
                  <a:srgbClr val="000090"/>
                </a:solidFill>
              </a:rPr>
              <a:t>Challenges to schools</a:t>
            </a:r>
          </a:p>
          <a:p>
            <a:pPr>
              <a:lnSpc>
                <a:spcPct val="90000"/>
              </a:lnSpc>
            </a:pPr>
            <a:r>
              <a:rPr lang="en-US" dirty="0" smtClean="0">
                <a:solidFill>
                  <a:srgbClr val="000090"/>
                </a:solidFill>
              </a:rPr>
              <a:t>Challenges for students</a:t>
            </a:r>
          </a:p>
          <a:p>
            <a:pPr fontAlgn="auto">
              <a:defRPr/>
            </a:pPr>
            <a:r>
              <a:rPr lang="en-US" altLang="en-US" dirty="0">
                <a:solidFill>
                  <a:srgbClr val="000090"/>
                </a:solidFill>
                <a:latin typeface="Lato" pitchFamily="34" charset="0"/>
              </a:rPr>
              <a:t>Students taking </a:t>
            </a:r>
            <a:r>
              <a:rPr lang="en-US" altLang="en-US" b="1" dirty="0">
                <a:solidFill>
                  <a:srgbClr val="000090"/>
                </a:solidFill>
                <a:latin typeface="Lato" pitchFamily="34" charset="0"/>
              </a:rPr>
              <a:t>more</a:t>
            </a:r>
            <a:r>
              <a:rPr lang="en-US" altLang="en-US" dirty="0">
                <a:solidFill>
                  <a:srgbClr val="000090"/>
                </a:solidFill>
                <a:latin typeface="Lato" pitchFamily="34" charset="0"/>
              </a:rPr>
              <a:t> challenging courses and getting better grades</a:t>
            </a:r>
            <a:r>
              <a:rPr lang="en-US" altLang="en-US" dirty="0" smtClean="0">
                <a:solidFill>
                  <a:srgbClr val="000090"/>
                </a:solidFill>
                <a:latin typeface="Lato" pitchFamily="34" charset="0"/>
              </a:rPr>
              <a:t>,</a:t>
            </a:r>
            <a:endParaRPr lang="en-US" altLang="en-US" sz="1800" dirty="0">
              <a:solidFill>
                <a:srgbClr val="000090"/>
              </a:solidFill>
              <a:latin typeface="Lato" pitchFamily="34" charset="0"/>
            </a:endParaRPr>
          </a:p>
          <a:p>
            <a:pPr lvl="1" fontAlgn="auto">
              <a:defRPr/>
            </a:pPr>
            <a:r>
              <a:rPr lang="en-US" altLang="en-US" dirty="0">
                <a:solidFill>
                  <a:srgbClr val="000090"/>
                </a:solidFill>
                <a:latin typeface="Lato" pitchFamily="34" charset="0"/>
              </a:rPr>
              <a:t>BUT many of them are </a:t>
            </a:r>
            <a:r>
              <a:rPr lang="en-US" altLang="en-US" b="1" dirty="0">
                <a:solidFill>
                  <a:srgbClr val="000090"/>
                </a:solidFill>
                <a:latin typeface="Lato" pitchFamily="34" charset="0"/>
              </a:rPr>
              <a:t>scoring poorly </a:t>
            </a:r>
            <a:r>
              <a:rPr lang="en-US" altLang="en-US" dirty="0">
                <a:solidFill>
                  <a:srgbClr val="000090"/>
                </a:solidFill>
                <a:latin typeface="Lato" pitchFamily="34" charset="0"/>
              </a:rPr>
              <a:t>on the National Assessment of Educational Progress (NAEP) math and reading tests</a:t>
            </a:r>
            <a:r>
              <a:rPr lang="en-US" altLang="en-US" dirty="0" smtClean="0">
                <a:solidFill>
                  <a:srgbClr val="000090"/>
                </a:solidFill>
                <a:latin typeface="Lato" pitchFamily="34" charset="0"/>
              </a:rPr>
              <a:t>,</a:t>
            </a:r>
            <a:endParaRPr lang="en-US" altLang="en-US" b="1" dirty="0">
              <a:solidFill>
                <a:srgbClr val="000090"/>
              </a:solidFill>
              <a:latin typeface="Lato" pitchFamily="34" charset="0"/>
            </a:endParaRPr>
          </a:p>
          <a:p>
            <a:pPr lvl="1" fontAlgn="auto">
              <a:defRPr/>
            </a:pPr>
            <a:r>
              <a:rPr lang="en-US" altLang="en-US" b="1" dirty="0">
                <a:solidFill>
                  <a:srgbClr val="000090"/>
                </a:solidFill>
                <a:latin typeface="Lato" pitchFamily="34" charset="0"/>
              </a:rPr>
              <a:t>AND</a:t>
            </a:r>
            <a:r>
              <a:rPr lang="en-US" altLang="en-US" dirty="0">
                <a:solidFill>
                  <a:srgbClr val="000090"/>
                </a:solidFill>
                <a:latin typeface="Lato" pitchFamily="34" charset="0"/>
              </a:rPr>
              <a:t> University </a:t>
            </a:r>
            <a:r>
              <a:rPr lang="en-US" altLang="en-US" b="1" dirty="0" smtClean="0">
                <a:solidFill>
                  <a:srgbClr val="000090"/>
                </a:solidFill>
                <a:latin typeface="Lato" pitchFamily="34" charset="0"/>
              </a:rPr>
              <a:t>persistence, remediation </a:t>
            </a:r>
            <a:r>
              <a:rPr lang="en-US" altLang="en-US" b="1" dirty="0">
                <a:solidFill>
                  <a:srgbClr val="000090"/>
                </a:solidFill>
                <a:latin typeface="Lato" pitchFamily="34" charset="0"/>
              </a:rPr>
              <a:t>&amp; retention </a:t>
            </a:r>
            <a:r>
              <a:rPr lang="en-US" altLang="en-US" dirty="0">
                <a:solidFill>
                  <a:srgbClr val="000090"/>
                </a:solidFill>
                <a:latin typeface="Lato" pitchFamily="34" charset="0"/>
              </a:rPr>
              <a:t>rates continue to be </a:t>
            </a:r>
            <a:r>
              <a:rPr lang="en-US" altLang="en-US" dirty="0" smtClean="0">
                <a:solidFill>
                  <a:srgbClr val="000090"/>
                </a:solidFill>
                <a:latin typeface="Lato" pitchFamily="34" charset="0"/>
              </a:rPr>
              <a:t>poor.</a:t>
            </a:r>
            <a:endParaRPr lang="en-US" altLang="en-US" dirty="0">
              <a:solidFill>
                <a:srgbClr val="000090"/>
              </a:solidFill>
              <a:latin typeface="Lato" pitchFamily="34" charset="0"/>
            </a:endParaRPr>
          </a:p>
          <a:p>
            <a:pPr fontAlgn="auto">
              <a:defRPr/>
            </a:pPr>
            <a:endParaRPr lang="en-US" altLang="en-US" sz="1350" dirty="0">
              <a:solidFill>
                <a:srgbClr val="000090"/>
              </a:solidFill>
              <a:latin typeface="Lato" pitchFamily="34" charset="0"/>
            </a:endParaRPr>
          </a:p>
          <a:p>
            <a:pPr marL="0" indent="0" algn="ctr" fontAlgn="auto">
              <a:buNone/>
              <a:defRPr/>
            </a:pPr>
            <a:r>
              <a:rPr lang="en-US" altLang="en-US" sz="2100" dirty="0">
                <a:solidFill>
                  <a:srgbClr val="000090"/>
                </a:solidFill>
                <a:latin typeface="Lato" pitchFamily="34" charset="0"/>
              </a:rPr>
              <a:t>(</a:t>
            </a:r>
            <a:r>
              <a:rPr lang="en-US" altLang="en-US" sz="2100" dirty="0" err="1">
                <a:solidFill>
                  <a:srgbClr val="000090"/>
                </a:solidFill>
                <a:latin typeface="Lato" pitchFamily="34" charset="0"/>
              </a:rPr>
              <a:t>Stasz</a:t>
            </a:r>
            <a:r>
              <a:rPr lang="en-US" altLang="en-US" sz="2100" dirty="0">
                <a:solidFill>
                  <a:srgbClr val="000090"/>
                </a:solidFill>
                <a:latin typeface="Lato" pitchFamily="34" charset="0"/>
              </a:rPr>
              <a:t> and </a:t>
            </a:r>
            <a:r>
              <a:rPr lang="en-US" altLang="en-US" sz="2100" dirty="0" err="1">
                <a:solidFill>
                  <a:srgbClr val="000090"/>
                </a:solidFill>
                <a:latin typeface="Lato" pitchFamily="34" charset="0"/>
              </a:rPr>
              <a:t>Bodilly</a:t>
            </a:r>
            <a:r>
              <a:rPr lang="en-US" altLang="en-US" sz="2100" dirty="0">
                <a:solidFill>
                  <a:srgbClr val="000090"/>
                </a:solidFill>
                <a:latin typeface="Lato" pitchFamily="34" charset="0"/>
              </a:rPr>
              <a:t>, 2004), UW Statistics, 2015</a:t>
            </a:r>
          </a:p>
          <a:p>
            <a:pPr>
              <a:lnSpc>
                <a:spcPct val="90000"/>
              </a:lnSpc>
            </a:pP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33277912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379"/>
            <a:ext cx="6858000" cy="857250"/>
          </a:xfrm>
        </p:spPr>
        <p:txBody>
          <a:bodyPr>
            <a:normAutofit/>
          </a:bodyPr>
          <a:lstStyle/>
          <a:p>
            <a:r>
              <a:rPr lang="en-US" dirty="0" smtClean="0">
                <a:solidFill>
                  <a:schemeClr val="bg1">
                    <a:lumMod val="75000"/>
                    <a:lumOff val="25000"/>
                  </a:schemeClr>
                </a:solidFill>
              </a:rPr>
              <a:t>The LAW</a:t>
            </a:r>
            <a:endParaRPr lang="en-US" dirty="0">
              <a:solidFill>
                <a:schemeClr val="bg1">
                  <a:lumMod val="75000"/>
                  <a:lumOff val="25000"/>
                </a:schemeClr>
              </a:solidFill>
            </a:endParaRPr>
          </a:p>
        </p:txBody>
      </p:sp>
      <p:sp>
        <p:nvSpPr>
          <p:cNvPr id="3" name="Content Placeholder 2"/>
          <p:cNvSpPr>
            <a:spLocks noGrp="1"/>
          </p:cNvSpPr>
          <p:nvPr>
            <p:ph idx="1"/>
          </p:nvPr>
        </p:nvSpPr>
        <p:spPr>
          <a:xfrm>
            <a:off x="494180" y="1823537"/>
            <a:ext cx="8189259" cy="3371850"/>
          </a:xfrm>
        </p:spPr>
        <p:txBody>
          <a:bodyPr>
            <a:normAutofit fontScale="92500" lnSpcReduction="20000"/>
          </a:bodyPr>
          <a:lstStyle/>
          <a:p>
            <a:pPr>
              <a:buNone/>
            </a:pPr>
            <a:r>
              <a:rPr lang="en-US" dirty="0" smtClean="0"/>
              <a:t>§. 115.28(59) ACADEMIC AND CAREER PLANNING. DPI is to: </a:t>
            </a:r>
          </a:p>
          <a:p>
            <a:r>
              <a:rPr lang="en-US" dirty="0" smtClean="0"/>
              <a:t>(a) Ensure that, beginning in the 2017−18 school year, every school board is providing academic and career planning services to pupils enrolled in grades 6 to 12 in the school district. </a:t>
            </a:r>
          </a:p>
          <a:p>
            <a:r>
              <a:rPr lang="en-US" dirty="0" smtClean="0"/>
              <a:t>(b) Procure, install, and maintain information technology, including computer software, to be used statewide by school districts</a:t>
            </a:r>
          </a:p>
          <a:p>
            <a:r>
              <a:rPr lang="en-US" dirty="0" smtClean="0"/>
              <a:t>(c) Provide guidance, training, and technical assistance to school districts and school district staff</a:t>
            </a:r>
          </a:p>
          <a:p>
            <a:r>
              <a:rPr lang="en-US" dirty="0" smtClean="0"/>
              <a:t>(d) Promulgate rules to implement ACP’s.</a:t>
            </a:r>
            <a:endParaRPr lang="en-US" dirty="0"/>
          </a:p>
        </p:txBody>
      </p:sp>
    </p:spTree>
    <p:extLst>
      <p:ext uri="{BB962C8B-B14F-4D97-AF65-F5344CB8AC3E}">
        <p14:creationId xmlns:p14="http://schemas.microsoft.com/office/powerpoint/2010/main" val="17828421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38028"/>
            <a:ext cx="6858000" cy="857250"/>
          </a:xfrm>
        </p:spPr>
        <p:txBody>
          <a:bodyPr>
            <a:normAutofit/>
          </a:bodyPr>
          <a:lstStyle/>
          <a:p>
            <a:r>
              <a:rPr lang="en-US" dirty="0" smtClean="0">
                <a:solidFill>
                  <a:schemeClr val="bg1">
                    <a:lumMod val="75000"/>
                    <a:lumOff val="25000"/>
                  </a:schemeClr>
                </a:solidFill>
              </a:rPr>
              <a:t>The LAW (</a:t>
            </a:r>
            <a:r>
              <a:rPr lang="en-US" dirty="0" err="1" smtClean="0">
                <a:solidFill>
                  <a:schemeClr val="bg1">
                    <a:lumMod val="75000"/>
                    <a:lumOff val="25000"/>
                  </a:schemeClr>
                </a:solidFill>
              </a:rPr>
              <a:t>CliffsNotes</a:t>
            </a:r>
            <a:r>
              <a:rPr lang="en-US" dirty="0" smtClean="0">
                <a:solidFill>
                  <a:schemeClr val="bg1">
                    <a:lumMod val="75000"/>
                    <a:lumOff val="25000"/>
                  </a:schemeClr>
                </a:solidFill>
              </a:rPr>
              <a:t>™ version)</a:t>
            </a:r>
            <a:endParaRPr lang="en-US" dirty="0">
              <a:solidFill>
                <a:schemeClr val="bg1">
                  <a:lumMod val="75000"/>
                  <a:lumOff val="25000"/>
                </a:schemeClr>
              </a:solidFill>
            </a:endParaRPr>
          </a:p>
        </p:txBody>
      </p:sp>
      <p:sp>
        <p:nvSpPr>
          <p:cNvPr id="3" name="Content Placeholder 2"/>
          <p:cNvSpPr>
            <a:spLocks noGrp="1"/>
          </p:cNvSpPr>
          <p:nvPr>
            <p:ph idx="1"/>
          </p:nvPr>
        </p:nvSpPr>
        <p:spPr>
          <a:xfrm>
            <a:off x="847165" y="1890528"/>
            <a:ext cx="7758953" cy="3371850"/>
          </a:xfrm>
        </p:spPr>
        <p:txBody>
          <a:bodyPr>
            <a:normAutofit lnSpcReduction="10000"/>
          </a:bodyPr>
          <a:lstStyle/>
          <a:p>
            <a:pPr>
              <a:buNone/>
            </a:pPr>
            <a:r>
              <a:rPr lang="en-US" dirty="0" smtClean="0"/>
              <a:t>§. 115.28(59) </a:t>
            </a:r>
            <a:r>
              <a:rPr lang="en-US" i="1" dirty="0" smtClean="0"/>
              <a:t>ACADEMIC AND CAREER PLANNING</a:t>
            </a:r>
            <a:r>
              <a:rPr lang="en-US" dirty="0" smtClean="0"/>
              <a:t>: </a:t>
            </a:r>
          </a:p>
          <a:p>
            <a:pPr>
              <a:buNone/>
            </a:pPr>
            <a:r>
              <a:rPr lang="en-US" dirty="0" smtClean="0"/>
              <a:t>(a) </a:t>
            </a:r>
            <a:r>
              <a:rPr lang="en-US" u="sng" dirty="0" smtClean="0"/>
              <a:t>2017−18 </a:t>
            </a:r>
            <a:r>
              <a:rPr lang="en-US" dirty="0" smtClean="0"/>
              <a:t>school year: </a:t>
            </a:r>
            <a:r>
              <a:rPr lang="en-US" u="sng" dirty="0" smtClean="0"/>
              <a:t>every school board </a:t>
            </a:r>
            <a:r>
              <a:rPr lang="en-US" dirty="0" smtClean="0"/>
              <a:t>provides academic and career planning services to </a:t>
            </a:r>
            <a:r>
              <a:rPr lang="en-US" u="sng" dirty="0" smtClean="0"/>
              <a:t>ALL students</a:t>
            </a:r>
            <a:r>
              <a:rPr lang="en-US" dirty="0" smtClean="0"/>
              <a:t> in </a:t>
            </a:r>
            <a:r>
              <a:rPr lang="en-US" u="sng" dirty="0" smtClean="0"/>
              <a:t>grades 6 to 12</a:t>
            </a:r>
          </a:p>
          <a:p>
            <a:pPr>
              <a:buNone/>
            </a:pPr>
            <a:r>
              <a:rPr lang="en-US" dirty="0" smtClean="0"/>
              <a:t>DPI is to provide:</a:t>
            </a:r>
          </a:p>
          <a:p>
            <a:pPr>
              <a:buNone/>
            </a:pPr>
            <a:r>
              <a:rPr lang="en-US" dirty="0" smtClean="0"/>
              <a:t>(a) </a:t>
            </a:r>
            <a:r>
              <a:rPr lang="en-US" i="1" dirty="0" smtClean="0"/>
              <a:t>Rule</a:t>
            </a:r>
          </a:p>
          <a:p>
            <a:pPr>
              <a:buNone/>
            </a:pPr>
            <a:r>
              <a:rPr lang="en-US" dirty="0" smtClean="0"/>
              <a:t>(b) </a:t>
            </a:r>
            <a:r>
              <a:rPr lang="en-US" i="1" dirty="0" smtClean="0"/>
              <a:t>Tool</a:t>
            </a:r>
          </a:p>
          <a:p>
            <a:pPr>
              <a:buNone/>
            </a:pPr>
            <a:r>
              <a:rPr lang="en-US" dirty="0" smtClean="0"/>
              <a:t>(c) </a:t>
            </a:r>
            <a:r>
              <a:rPr lang="en-US" i="1" dirty="0" smtClean="0"/>
              <a:t>Professional Development</a:t>
            </a:r>
          </a:p>
          <a:p>
            <a:pPr>
              <a:buNone/>
            </a:pPr>
            <a:endParaRPr lang="en-US" dirty="0"/>
          </a:p>
        </p:txBody>
      </p:sp>
    </p:spTree>
    <p:extLst>
      <p:ext uri="{BB962C8B-B14F-4D97-AF65-F5344CB8AC3E}">
        <p14:creationId xmlns:p14="http://schemas.microsoft.com/office/powerpoint/2010/main" val="1537081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59705"/>
            <a:ext cx="6858000" cy="857250"/>
          </a:xfrm>
        </p:spPr>
        <p:txBody>
          <a:bodyPr>
            <a:normAutofit/>
          </a:bodyPr>
          <a:lstStyle/>
          <a:p>
            <a:pPr>
              <a:defRPr/>
            </a:pPr>
            <a:r>
              <a:rPr lang="en-US" dirty="0" smtClean="0">
                <a:solidFill>
                  <a:schemeClr val="bg1">
                    <a:lumMod val="75000"/>
                    <a:lumOff val="25000"/>
                  </a:schemeClr>
                </a:solidFill>
              </a:rPr>
              <a:t>The ACP RULE – A Brief History</a:t>
            </a:r>
            <a:endParaRPr lang="en-US" dirty="0">
              <a:solidFill>
                <a:schemeClr val="bg1">
                  <a:lumMod val="75000"/>
                  <a:lumOff val="25000"/>
                </a:schemeClr>
              </a:solidFill>
            </a:endParaRPr>
          </a:p>
        </p:txBody>
      </p:sp>
      <p:sp>
        <p:nvSpPr>
          <p:cNvPr id="5" name="Content Placeholder 4"/>
          <p:cNvSpPr>
            <a:spLocks noGrp="1"/>
          </p:cNvSpPr>
          <p:nvPr>
            <p:ph idx="1"/>
          </p:nvPr>
        </p:nvSpPr>
        <p:spPr>
          <a:xfrm>
            <a:off x="453838" y="1734671"/>
            <a:ext cx="8232962" cy="3794592"/>
          </a:xfrm>
        </p:spPr>
        <p:txBody>
          <a:bodyPr>
            <a:normAutofit fontScale="92500" lnSpcReduction="10000"/>
          </a:bodyPr>
          <a:lstStyle/>
          <a:p>
            <a:r>
              <a:rPr lang="en-US" dirty="0" smtClean="0"/>
              <a:t>Education For Employment and ACP rules were combined into new PI-26</a:t>
            </a:r>
          </a:p>
          <a:p>
            <a:pPr lvl="1"/>
            <a:r>
              <a:rPr lang="en-US" dirty="0"/>
              <a:t>PI-26 </a:t>
            </a:r>
            <a:r>
              <a:rPr lang="en-US" dirty="0">
                <a:solidFill>
                  <a:srgbClr val="FF0000"/>
                </a:solidFill>
              </a:rPr>
              <a:t>integrates specific requirements of education for employment and academic and career planning services</a:t>
            </a:r>
            <a:r>
              <a:rPr lang="en-US" dirty="0"/>
              <a:t>.</a:t>
            </a:r>
          </a:p>
          <a:p>
            <a:r>
              <a:rPr lang="en-US" dirty="0" smtClean="0"/>
              <a:t>Effective date of new PI-26: </a:t>
            </a:r>
            <a:r>
              <a:rPr lang="en-US" dirty="0" smtClean="0">
                <a:solidFill>
                  <a:srgbClr val="FF0000"/>
                </a:solidFill>
              </a:rPr>
              <a:t>December 1, 2015</a:t>
            </a:r>
          </a:p>
          <a:p>
            <a:r>
              <a:rPr lang="en-US" dirty="0"/>
              <a:t>Notable pieces:</a:t>
            </a:r>
          </a:p>
          <a:p>
            <a:pPr lvl="1"/>
            <a:r>
              <a:rPr lang="en-US" dirty="0"/>
              <a:t>PI-26.01: </a:t>
            </a:r>
            <a:r>
              <a:rPr lang="en-US" b="1" dirty="0"/>
              <a:t>Applicability and Purpose</a:t>
            </a:r>
          </a:p>
          <a:p>
            <a:pPr lvl="1"/>
            <a:r>
              <a:rPr lang="en-US" dirty="0"/>
              <a:t>PI-26.02: </a:t>
            </a:r>
            <a:r>
              <a:rPr lang="en-US" b="1" dirty="0"/>
              <a:t>Definitions</a:t>
            </a:r>
          </a:p>
          <a:p>
            <a:pPr lvl="1"/>
            <a:r>
              <a:rPr lang="en-US" dirty="0"/>
              <a:t>PI-26.03: </a:t>
            </a:r>
            <a:r>
              <a:rPr lang="en-US" b="1" dirty="0"/>
              <a:t>Education for Employment Program</a:t>
            </a:r>
          </a:p>
          <a:p>
            <a:pPr lvl="1"/>
            <a:r>
              <a:rPr lang="en-US" dirty="0"/>
              <a:t>PI-26.04: </a:t>
            </a:r>
            <a:r>
              <a:rPr lang="en-US" b="1" dirty="0"/>
              <a:t>General Requirements for School Boards</a:t>
            </a:r>
          </a:p>
          <a:p>
            <a:pPr lvl="1"/>
            <a:r>
              <a:rPr lang="en-US" dirty="0" smtClean="0"/>
              <a:t>PI-26.05: </a:t>
            </a:r>
            <a:r>
              <a:rPr lang="en-US" b="1" dirty="0"/>
              <a:t>Program Approval</a:t>
            </a:r>
          </a:p>
          <a:p>
            <a:endParaRPr lang="en-US" dirty="0" smtClean="0"/>
          </a:p>
          <a:p>
            <a:endParaRPr lang="en-US" dirty="0" smtClean="0"/>
          </a:p>
        </p:txBody>
      </p:sp>
    </p:spTree>
    <p:extLst>
      <p:ext uri="{BB962C8B-B14F-4D97-AF65-F5344CB8AC3E}">
        <p14:creationId xmlns:p14="http://schemas.microsoft.com/office/powerpoint/2010/main" val="590255639"/>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50132" y="2057400"/>
            <a:ext cx="7361635" cy="3752850"/>
          </a:xfrm>
        </p:spPr>
        <p:txBody>
          <a:bodyPr/>
          <a:lstStyle/>
          <a:p>
            <a:pPr marL="0" indent="0">
              <a:buNone/>
            </a:pPr>
            <a:r>
              <a:rPr lang="en-US" sz="2100" b="1" dirty="0"/>
              <a:t>Changes to the rule</a:t>
            </a:r>
            <a:r>
              <a:rPr lang="en-US" sz="2100" dirty="0"/>
              <a:t>:</a:t>
            </a:r>
          </a:p>
          <a:p>
            <a:pPr lvl="0">
              <a:buClr>
                <a:schemeClr val="bg1">
                  <a:lumMod val="75000"/>
                  <a:lumOff val="25000"/>
                </a:schemeClr>
              </a:buClr>
            </a:pPr>
            <a:r>
              <a:rPr lang="en-US" dirty="0" smtClean="0"/>
              <a:t>Added ACP </a:t>
            </a:r>
            <a:r>
              <a:rPr lang="en-US" dirty="0"/>
              <a:t>services to students in grades 6-12 beginning in Fall 2017</a:t>
            </a:r>
          </a:p>
          <a:p>
            <a:pPr lvl="0">
              <a:buClr>
                <a:schemeClr val="bg1">
                  <a:lumMod val="75000"/>
                  <a:lumOff val="25000"/>
                </a:schemeClr>
              </a:buClr>
            </a:pPr>
            <a:r>
              <a:rPr lang="en-US" dirty="0"/>
              <a:t>Development of a long-range plan with school district staff and community stakeholders</a:t>
            </a:r>
          </a:p>
          <a:p>
            <a:pPr lvl="0">
              <a:buClr>
                <a:schemeClr val="bg1">
                  <a:lumMod val="75000"/>
                  <a:lumOff val="25000"/>
                </a:schemeClr>
              </a:buClr>
            </a:pPr>
            <a:r>
              <a:rPr lang="en-US" dirty="0"/>
              <a:t>Publishing the plan on the school district’s website</a:t>
            </a:r>
          </a:p>
          <a:p>
            <a:pPr lvl="0">
              <a:buClr>
                <a:schemeClr val="bg1">
                  <a:lumMod val="75000"/>
                  <a:lumOff val="25000"/>
                </a:schemeClr>
              </a:buClr>
            </a:pPr>
            <a:r>
              <a:rPr lang="en-US" dirty="0" smtClean="0"/>
              <a:t>Review </a:t>
            </a:r>
            <a:r>
              <a:rPr lang="en-US" dirty="0"/>
              <a:t>the plan yearly</a:t>
            </a:r>
          </a:p>
          <a:p>
            <a:endParaRPr lang="en-US" dirty="0"/>
          </a:p>
        </p:txBody>
      </p:sp>
      <p:sp>
        <p:nvSpPr>
          <p:cNvPr id="6" name="Title 1"/>
          <p:cNvSpPr>
            <a:spLocks noGrp="1"/>
          </p:cNvSpPr>
          <p:nvPr>
            <p:ph type="title"/>
          </p:nvPr>
        </p:nvSpPr>
        <p:spPr>
          <a:xfrm>
            <a:off x="575076" y="1063229"/>
            <a:ext cx="8229600" cy="857250"/>
          </a:xfrm>
        </p:spPr>
        <p:txBody>
          <a:bodyPr>
            <a:normAutofit/>
          </a:bodyPr>
          <a:lstStyle/>
          <a:p>
            <a:r>
              <a:rPr lang="en-US" dirty="0" smtClean="0">
                <a:solidFill>
                  <a:schemeClr val="bg1">
                    <a:lumMod val="75000"/>
                    <a:lumOff val="25000"/>
                  </a:schemeClr>
                </a:solidFill>
              </a:rPr>
              <a:t>The RULE: PI-26 (CliffsNotes™ version)</a:t>
            </a:r>
            <a:endParaRPr lang="en-US" dirty="0">
              <a:solidFill>
                <a:schemeClr val="bg1">
                  <a:lumMod val="75000"/>
                  <a:lumOff val="25000"/>
                </a:schemeClr>
              </a:solidFill>
            </a:endParaRPr>
          </a:p>
        </p:txBody>
      </p:sp>
    </p:spTree>
    <p:extLst>
      <p:ext uri="{BB962C8B-B14F-4D97-AF65-F5344CB8AC3E}">
        <p14:creationId xmlns:p14="http://schemas.microsoft.com/office/powerpoint/2010/main" val="1300960621"/>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9397" y="1905000"/>
            <a:ext cx="7447359" cy="4095750"/>
          </a:xfrm>
        </p:spPr>
        <p:txBody>
          <a:bodyPr/>
          <a:lstStyle/>
          <a:p>
            <a:pPr marL="0" indent="0">
              <a:buNone/>
            </a:pPr>
            <a:r>
              <a:rPr lang="en-US" sz="2100" b="1" dirty="0"/>
              <a:t>The plan shall address:</a:t>
            </a:r>
          </a:p>
          <a:p>
            <a:pPr lvl="0">
              <a:buClr>
                <a:schemeClr val="bg1">
                  <a:lumMod val="75000"/>
                  <a:lumOff val="25000"/>
                </a:schemeClr>
              </a:buClr>
            </a:pPr>
            <a:r>
              <a:rPr lang="en-US" sz="1800" dirty="0"/>
              <a:t>Local, regional, and state labor market needs</a:t>
            </a:r>
          </a:p>
          <a:p>
            <a:pPr lvl="0">
              <a:buClr>
                <a:schemeClr val="bg1">
                  <a:lumMod val="75000"/>
                  <a:lumOff val="25000"/>
                </a:schemeClr>
              </a:buClr>
            </a:pPr>
            <a:r>
              <a:rPr lang="en-US" sz="1800" dirty="0"/>
              <a:t>Education and training requirements for occupations that will fill labor market needs</a:t>
            </a:r>
          </a:p>
          <a:p>
            <a:pPr lvl="0">
              <a:buClr>
                <a:schemeClr val="bg1">
                  <a:lumMod val="75000"/>
                  <a:lumOff val="25000"/>
                </a:schemeClr>
              </a:buClr>
            </a:pPr>
            <a:r>
              <a:rPr lang="en-US" sz="1800" dirty="0"/>
              <a:t>Process to engage parents regarding ACP services provided and opportunities to participate</a:t>
            </a:r>
          </a:p>
          <a:p>
            <a:pPr lvl="0">
              <a:buClr>
                <a:schemeClr val="bg1">
                  <a:lumMod val="75000"/>
                  <a:lumOff val="25000"/>
                </a:schemeClr>
              </a:buClr>
            </a:pPr>
            <a:r>
              <a:rPr lang="en-US" sz="1800" dirty="0"/>
              <a:t>Strategy to engage business, postsecondary education, and workforce development </a:t>
            </a:r>
          </a:p>
          <a:p>
            <a:pPr lvl="0">
              <a:buClr>
                <a:schemeClr val="bg1">
                  <a:lumMod val="75000"/>
                  <a:lumOff val="25000"/>
                </a:schemeClr>
              </a:buClr>
            </a:pPr>
            <a:r>
              <a:rPr lang="en-US" sz="1800" dirty="0"/>
              <a:t>Description of Career and Technical Education (CTE) programming available, staff professional development for ACP delivery, and how school district will meet education for employment program requirements</a:t>
            </a:r>
          </a:p>
          <a:p>
            <a:endParaRPr lang="en-US" sz="1800" dirty="0"/>
          </a:p>
        </p:txBody>
      </p:sp>
      <p:sp>
        <p:nvSpPr>
          <p:cNvPr id="6" name="Title 1"/>
          <p:cNvSpPr txBox="1">
            <a:spLocks/>
          </p:cNvSpPr>
          <p:nvPr/>
        </p:nvSpPr>
        <p:spPr bwMode="auto">
          <a:xfrm>
            <a:off x="571500" y="1059653"/>
            <a:ext cx="8229600"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rmAutofit/>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dirty="0">
                <a:solidFill>
                  <a:srgbClr val="0F1540">
                    <a:lumMod val="75000"/>
                    <a:lumOff val="25000"/>
                  </a:srgbClr>
                </a:solidFill>
              </a:rPr>
              <a:t>The RULE: PI-26 (CliffsNotes™ version)</a:t>
            </a:r>
          </a:p>
        </p:txBody>
      </p:sp>
    </p:spTree>
    <p:extLst>
      <p:ext uri="{BB962C8B-B14F-4D97-AF65-F5344CB8AC3E}">
        <p14:creationId xmlns:p14="http://schemas.microsoft.com/office/powerpoint/2010/main" val="186989029"/>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1847851"/>
            <a:ext cx="6761560" cy="3927872"/>
          </a:xfrm>
        </p:spPr>
        <p:txBody>
          <a:bodyPr/>
          <a:lstStyle/>
          <a:p>
            <a:pPr marL="0" indent="0">
              <a:buNone/>
            </a:pPr>
            <a:r>
              <a:rPr lang="en-US" sz="1800" b="1" dirty="0"/>
              <a:t>The services shall provide information and opportunities that lead to:</a:t>
            </a:r>
          </a:p>
          <a:p>
            <a:pPr lvl="0">
              <a:buClr>
                <a:schemeClr val="bg1">
                  <a:lumMod val="75000"/>
                  <a:lumOff val="25000"/>
                </a:schemeClr>
              </a:buClr>
            </a:pPr>
            <a:r>
              <a:rPr lang="en-US" sz="1800" dirty="0"/>
              <a:t>Career Awareness in </a:t>
            </a:r>
            <a:r>
              <a:rPr lang="en-US" sz="1800" i="1" dirty="0"/>
              <a:t>elementary</a:t>
            </a:r>
          </a:p>
          <a:p>
            <a:pPr lvl="0">
              <a:buClr>
                <a:schemeClr val="bg1">
                  <a:lumMod val="75000"/>
                  <a:lumOff val="25000"/>
                </a:schemeClr>
              </a:buClr>
            </a:pPr>
            <a:r>
              <a:rPr lang="en-US" sz="1800" dirty="0"/>
              <a:t>Career Exploration in </a:t>
            </a:r>
            <a:r>
              <a:rPr lang="en-US" sz="1800" i="1" dirty="0"/>
              <a:t>middle and high school</a:t>
            </a:r>
          </a:p>
          <a:p>
            <a:pPr lvl="0">
              <a:buClr>
                <a:schemeClr val="bg1">
                  <a:lumMod val="75000"/>
                  <a:lumOff val="25000"/>
                </a:schemeClr>
              </a:buClr>
            </a:pPr>
            <a:r>
              <a:rPr lang="en-US" sz="1800" dirty="0"/>
              <a:t>Career Planning and Preparation in</a:t>
            </a:r>
            <a:r>
              <a:rPr lang="en-US" sz="1800" i="1" dirty="0"/>
              <a:t> high school </a:t>
            </a:r>
            <a:r>
              <a:rPr lang="en-US" sz="1800" dirty="0"/>
              <a:t>that includes</a:t>
            </a:r>
          </a:p>
          <a:p>
            <a:pPr lvl="1">
              <a:buClr>
                <a:schemeClr val="bg1">
                  <a:lumMod val="75000"/>
                  <a:lumOff val="25000"/>
                </a:schemeClr>
              </a:buClr>
            </a:pPr>
            <a:r>
              <a:rPr lang="en-US" sz="1500" dirty="0"/>
              <a:t>Career Research</a:t>
            </a:r>
          </a:p>
          <a:p>
            <a:pPr lvl="1">
              <a:buClr>
                <a:schemeClr val="bg1">
                  <a:lumMod val="75000"/>
                  <a:lumOff val="25000"/>
                </a:schemeClr>
              </a:buClr>
            </a:pPr>
            <a:r>
              <a:rPr lang="en-US" sz="1500" dirty="0"/>
              <a:t>School supervised work-based learning experiences</a:t>
            </a:r>
          </a:p>
          <a:p>
            <a:pPr lvl="1">
              <a:buClr>
                <a:schemeClr val="bg1">
                  <a:lumMod val="75000"/>
                  <a:lumOff val="25000"/>
                </a:schemeClr>
              </a:buClr>
            </a:pPr>
            <a:r>
              <a:rPr lang="en-US" sz="1500" dirty="0"/>
              <a:t>Career decision making</a:t>
            </a:r>
          </a:p>
          <a:p>
            <a:pPr lvl="1">
              <a:buClr>
                <a:schemeClr val="bg1">
                  <a:lumMod val="75000"/>
                  <a:lumOff val="25000"/>
                </a:schemeClr>
              </a:buClr>
            </a:pPr>
            <a:r>
              <a:rPr lang="en-US" sz="1500" dirty="0"/>
              <a:t>Application of academic skills, technologies, economics</a:t>
            </a:r>
          </a:p>
          <a:p>
            <a:pPr lvl="1">
              <a:buClr>
                <a:schemeClr val="bg1">
                  <a:lumMod val="75000"/>
                  <a:lumOff val="25000"/>
                </a:schemeClr>
              </a:buClr>
            </a:pPr>
            <a:r>
              <a:rPr lang="en-US" sz="1500" dirty="0"/>
              <a:t>Entrepreneurship</a:t>
            </a:r>
          </a:p>
          <a:p>
            <a:pPr lvl="1">
              <a:buClr>
                <a:schemeClr val="bg1">
                  <a:lumMod val="75000"/>
                  <a:lumOff val="25000"/>
                </a:schemeClr>
              </a:buClr>
            </a:pPr>
            <a:r>
              <a:rPr lang="en-US" sz="1500" dirty="0"/>
              <a:t>Personal financial literacy</a:t>
            </a:r>
          </a:p>
          <a:p>
            <a:pPr lvl="1">
              <a:buClr>
                <a:schemeClr val="bg1">
                  <a:lumMod val="75000"/>
                  <a:lumOff val="25000"/>
                </a:schemeClr>
              </a:buClr>
            </a:pPr>
            <a:r>
              <a:rPr lang="en-US" sz="1500" dirty="0"/>
              <a:t>CTE opportunities</a:t>
            </a:r>
          </a:p>
          <a:p>
            <a:pPr lvl="1">
              <a:buClr>
                <a:schemeClr val="bg1">
                  <a:lumMod val="75000"/>
                  <a:lumOff val="25000"/>
                </a:schemeClr>
              </a:buClr>
            </a:pPr>
            <a:r>
              <a:rPr lang="en-US" sz="1500" dirty="0"/>
              <a:t>Labor market information</a:t>
            </a:r>
          </a:p>
          <a:p>
            <a:pPr lvl="1">
              <a:buClr>
                <a:schemeClr val="bg1">
                  <a:lumMod val="75000"/>
                  <a:lumOff val="25000"/>
                </a:schemeClr>
              </a:buClr>
            </a:pPr>
            <a:r>
              <a:rPr lang="en-US" sz="1500" dirty="0"/>
              <a:t>Employability skills</a:t>
            </a:r>
          </a:p>
        </p:txBody>
      </p:sp>
      <p:sp>
        <p:nvSpPr>
          <p:cNvPr id="6" name="Title 1"/>
          <p:cNvSpPr txBox="1">
            <a:spLocks/>
          </p:cNvSpPr>
          <p:nvPr/>
        </p:nvSpPr>
        <p:spPr bwMode="auto">
          <a:xfrm>
            <a:off x="571500" y="1059653"/>
            <a:ext cx="8229600"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rmAutofit/>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dirty="0">
                <a:solidFill>
                  <a:srgbClr val="0F1540">
                    <a:lumMod val="75000"/>
                    <a:lumOff val="25000"/>
                  </a:srgbClr>
                </a:solidFill>
              </a:rPr>
              <a:t>The RULE: PI-26 (CliffsNotes™ version)</a:t>
            </a:r>
          </a:p>
        </p:txBody>
      </p:sp>
    </p:spTree>
    <p:extLst>
      <p:ext uri="{BB962C8B-B14F-4D97-AF65-F5344CB8AC3E}">
        <p14:creationId xmlns:p14="http://schemas.microsoft.com/office/powerpoint/2010/main" val="1342790778"/>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2628" y="1994995"/>
            <a:ext cx="8234172" cy="1293797"/>
          </a:xfrm>
        </p:spPr>
        <p:txBody>
          <a:bodyPr>
            <a:normAutofit lnSpcReduction="10000"/>
          </a:bodyPr>
          <a:lstStyle/>
          <a:p>
            <a:pPr marL="342900" lvl="1" indent="0">
              <a:buNone/>
            </a:pPr>
            <a:r>
              <a:rPr lang="en-US" sz="1950" dirty="0"/>
              <a:t>PI-26.05		</a:t>
            </a:r>
            <a:r>
              <a:rPr lang="en-US" sz="1950" dirty="0">
                <a:solidFill>
                  <a:srgbClr val="0F1540"/>
                </a:solidFill>
              </a:rPr>
              <a:t>Program Approval</a:t>
            </a:r>
          </a:p>
          <a:p>
            <a:pPr lvl="1">
              <a:buFont typeface="Wingdings" panose="05000000000000000000" pitchFamily="2" charset="2"/>
              <a:buChar char="ü"/>
            </a:pPr>
            <a:r>
              <a:rPr lang="en-US" sz="1950" dirty="0">
                <a:cs typeface="Times New Roman" panose="02020603050405020304" pitchFamily="18" charset="0"/>
              </a:rPr>
              <a:t>As long as their E4E program complies with all of the requirements of this chapter and §121.02(1)(m) and §115.28(59), it will be considered approved by the state superintendent.</a:t>
            </a:r>
            <a:r>
              <a:rPr lang="en-US" sz="1725" dirty="0">
                <a:cs typeface="Times New Roman" panose="02020603050405020304" pitchFamily="18"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934" y="3569161"/>
            <a:ext cx="2192274" cy="2192274"/>
          </a:xfrm>
          <a:prstGeom prst="rect">
            <a:avLst/>
          </a:prstGeom>
        </p:spPr>
      </p:pic>
      <p:sp>
        <p:nvSpPr>
          <p:cNvPr id="3" name="Title 2"/>
          <p:cNvSpPr>
            <a:spLocks noGrp="1"/>
          </p:cNvSpPr>
          <p:nvPr>
            <p:ph type="title"/>
          </p:nvPr>
        </p:nvSpPr>
        <p:spPr/>
        <p:txBody>
          <a:bodyPr/>
          <a:lstStyle/>
          <a:p>
            <a:endParaRPr lang="en-US"/>
          </a:p>
        </p:txBody>
      </p:sp>
      <p:sp>
        <p:nvSpPr>
          <p:cNvPr id="7" name="Title 1"/>
          <p:cNvSpPr txBox="1">
            <a:spLocks/>
          </p:cNvSpPr>
          <p:nvPr/>
        </p:nvSpPr>
        <p:spPr bwMode="auto">
          <a:xfrm>
            <a:off x="1143000" y="938028"/>
            <a:ext cx="6858000"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rmAutofit/>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dirty="0">
                <a:solidFill>
                  <a:srgbClr val="0F1540">
                    <a:lumMod val="75000"/>
                    <a:lumOff val="25000"/>
                  </a:srgbClr>
                </a:solidFill>
              </a:rPr>
              <a:t>The RULE (CliffsNotes™ version)</a:t>
            </a:r>
          </a:p>
        </p:txBody>
      </p:sp>
    </p:spTree>
    <p:extLst>
      <p:ext uri="{BB962C8B-B14F-4D97-AF65-F5344CB8AC3E}">
        <p14:creationId xmlns:p14="http://schemas.microsoft.com/office/powerpoint/2010/main" val="1217475336"/>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Rot="1" noChangeArrowheads="1"/>
          </p:cNvSpPr>
          <p:nvPr>
            <p:ph idx="1"/>
          </p:nvPr>
        </p:nvSpPr>
        <p:spPr>
          <a:xfrm>
            <a:off x="993228" y="2125067"/>
            <a:ext cx="7126021" cy="3182664"/>
          </a:xfrm>
        </p:spPr>
        <p:txBody>
          <a:bodyPr>
            <a:normAutofit fontScale="55000" lnSpcReduction="20000"/>
          </a:bodyPr>
          <a:lstStyle/>
          <a:p>
            <a:r>
              <a:rPr lang="en-US" sz="3450" dirty="0"/>
              <a:t>An ongoing</a:t>
            </a:r>
            <a:r>
              <a:rPr lang="en-US" sz="3450" dirty="0">
                <a:solidFill>
                  <a:srgbClr val="00B050"/>
                </a:solidFill>
              </a:rPr>
              <a:t> </a:t>
            </a:r>
            <a:r>
              <a:rPr lang="en-US" sz="3450" b="1" dirty="0">
                <a:solidFill>
                  <a:srgbClr val="00B050"/>
                </a:solidFill>
              </a:rPr>
              <a:t>process </a:t>
            </a:r>
            <a:r>
              <a:rPr lang="en-US" sz="3450" dirty="0"/>
              <a:t>that uses a</a:t>
            </a:r>
            <a:r>
              <a:rPr lang="en-US" sz="3450" dirty="0">
                <a:solidFill>
                  <a:srgbClr val="00B050"/>
                </a:solidFill>
              </a:rPr>
              <a:t> </a:t>
            </a:r>
            <a:r>
              <a:rPr lang="en-US" sz="3450" b="1" dirty="0">
                <a:solidFill>
                  <a:srgbClr val="00B050"/>
                </a:solidFill>
              </a:rPr>
              <a:t>tool</a:t>
            </a:r>
            <a:r>
              <a:rPr lang="en-US" sz="3450" dirty="0">
                <a:solidFill>
                  <a:srgbClr val="00B050"/>
                </a:solidFill>
              </a:rPr>
              <a:t> </a:t>
            </a:r>
            <a:r>
              <a:rPr lang="en-US" sz="3450" dirty="0"/>
              <a:t>to actively engage students to: </a:t>
            </a:r>
          </a:p>
          <a:p>
            <a:pPr lvl="1"/>
            <a:r>
              <a:rPr lang="en-US" sz="3450" dirty="0"/>
              <a:t>develop an understanding of his or her self</a:t>
            </a:r>
          </a:p>
          <a:p>
            <a:pPr lvl="1"/>
            <a:r>
              <a:rPr lang="en-US" sz="3450" dirty="0"/>
              <a:t>create a vision of his or her future</a:t>
            </a:r>
          </a:p>
          <a:p>
            <a:pPr lvl="1"/>
            <a:r>
              <a:rPr lang="en-US" sz="3450" dirty="0"/>
              <a:t>develop individual goals</a:t>
            </a:r>
          </a:p>
          <a:p>
            <a:pPr lvl="1"/>
            <a:r>
              <a:rPr lang="en-US" sz="3450" dirty="0"/>
              <a:t>prepare a personal plan for achieving the vision and goals</a:t>
            </a:r>
          </a:p>
          <a:p>
            <a:pPr>
              <a:buNone/>
            </a:pPr>
            <a:endParaRPr lang="en-US" sz="3450" dirty="0"/>
          </a:p>
          <a:p>
            <a:r>
              <a:rPr lang="en-US" sz="3450" dirty="0"/>
              <a:t>A </a:t>
            </a:r>
            <a:r>
              <a:rPr lang="en-US" sz="3450" b="1" dirty="0">
                <a:solidFill>
                  <a:srgbClr val="00B050"/>
                </a:solidFill>
              </a:rPr>
              <a:t>product</a:t>
            </a:r>
            <a:r>
              <a:rPr lang="en-US" sz="3450" dirty="0"/>
              <a:t> that documents and reflects students’:</a:t>
            </a:r>
          </a:p>
          <a:p>
            <a:pPr lvl="1"/>
            <a:r>
              <a:rPr lang="en-US" sz="3450" dirty="0"/>
              <a:t>coursework, learning and assessment results</a:t>
            </a:r>
          </a:p>
          <a:p>
            <a:pPr lvl="1"/>
            <a:r>
              <a:rPr lang="en-US" sz="3450" dirty="0"/>
              <a:t>post-secondary plans aligned to career goals</a:t>
            </a:r>
          </a:p>
          <a:p>
            <a:pPr lvl="1"/>
            <a:r>
              <a:rPr lang="en-US" sz="3450" dirty="0"/>
              <a:t>record of college and career readiness skills. </a:t>
            </a:r>
          </a:p>
        </p:txBody>
      </p:sp>
      <p:sp>
        <p:nvSpPr>
          <p:cNvPr id="77826" name="Rectangle 2"/>
          <p:cNvSpPr>
            <a:spLocks noGrp="1" noRot="1" noChangeArrowheads="1"/>
          </p:cNvSpPr>
          <p:nvPr>
            <p:ph type="title"/>
          </p:nvPr>
        </p:nvSpPr>
        <p:spPr>
          <a:xfrm>
            <a:off x="528145" y="1030650"/>
            <a:ext cx="8111359" cy="857250"/>
          </a:xfrm>
        </p:spPr>
        <p:txBody>
          <a:bodyPr>
            <a:normAutofit fontScale="90000"/>
          </a:bodyPr>
          <a:lstStyle/>
          <a:p>
            <a:r>
              <a:rPr lang="en-US" sz="3600" dirty="0">
                <a:solidFill>
                  <a:srgbClr val="000090"/>
                </a:solidFill>
              </a:rPr>
              <a:t>What is Academic and Career Planning?</a:t>
            </a:r>
          </a:p>
        </p:txBody>
      </p:sp>
    </p:spTree>
    <p:extLst>
      <p:ext uri="{BB962C8B-B14F-4D97-AF65-F5344CB8AC3E}">
        <p14:creationId xmlns:p14="http://schemas.microsoft.com/office/powerpoint/2010/main" val="179555358"/>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919373"/>
            <a:ext cx="9144000" cy="857250"/>
          </a:xfrm>
        </p:spPr>
        <p:txBody>
          <a:bodyPr>
            <a:noAutofit/>
          </a:bodyPr>
          <a:lstStyle/>
          <a:p>
            <a:pPr eaLnBrk="1" hangingPunct="1"/>
            <a:r>
              <a:rPr lang="en-US" sz="3150" dirty="0">
                <a:solidFill>
                  <a:srgbClr val="000090"/>
                </a:solidFill>
              </a:rPr>
              <a:t>KEY ELEMENTS &amp; PRINCIPLES OF ACP</a:t>
            </a:r>
            <a:br>
              <a:rPr lang="en-US" sz="3150" dirty="0">
                <a:solidFill>
                  <a:srgbClr val="000090"/>
                </a:solidFill>
              </a:rPr>
            </a:br>
            <a:r>
              <a:rPr lang="en-US" sz="2100" dirty="0">
                <a:solidFill>
                  <a:srgbClr val="000090"/>
                </a:solidFill>
              </a:rPr>
              <a:t>Part 1</a:t>
            </a:r>
          </a:p>
        </p:txBody>
      </p:sp>
      <p:sp>
        <p:nvSpPr>
          <p:cNvPr id="13315" name="Content Placeholder 2"/>
          <p:cNvSpPr>
            <a:spLocks noGrp="1"/>
          </p:cNvSpPr>
          <p:nvPr>
            <p:ph idx="1"/>
          </p:nvPr>
        </p:nvSpPr>
        <p:spPr>
          <a:xfrm>
            <a:off x="1060704" y="2872724"/>
            <a:ext cx="7251192" cy="2457450"/>
          </a:xfrm>
        </p:spPr>
        <p:txBody>
          <a:bodyPr/>
          <a:lstStyle/>
          <a:p>
            <a:pPr eaLnBrk="1" hangingPunct="1">
              <a:buClr>
                <a:srgbClr val="00B050"/>
              </a:buClr>
            </a:pPr>
            <a:r>
              <a:rPr lang="en-US" dirty="0" smtClean="0">
                <a:solidFill>
                  <a:srgbClr val="000090"/>
                </a:solidFill>
              </a:rPr>
              <a:t>Trusted and respected adult mentors/advisors</a:t>
            </a:r>
          </a:p>
          <a:p>
            <a:pPr eaLnBrk="1" hangingPunct="1">
              <a:buClr>
                <a:srgbClr val="00B050"/>
              </a:buClr>
            </a:pPr>
            <a:r>
              <a:rPr lang="en-US" dirty="0" smtClean="0">
                <a:solidFill>
                  <a:srgbClr val="000090"/>
                </a:solidFill>
              </a:rPr>
              <a:t>Engaged and empowered students</a:t>
            </a:r>
          </a:p>
          <a:p>
            <a:pPr eaLnBrk="1" hangingPunct="1">
              <a:buClr>
                <a:srgbClr val="00B050"/>
              </a:buClr>
            </a:pPr>
            <a:r>
              <a:rPr lang="en-US" dirty="0" smtClean="0">
                <a:solidFill>
                  <a:srgbClr val="000090"/>
                </a:solidFill>
              </a:rPr>
              <a:t>Engaged families</a:t>
            </a:r>
          </a:p>
          <a:p>
            <a:pPr eaLnBrk="1" hangingPunct="1">
              <a:buClr>
                <a:srgbClr val="00B050"/>
              </a:buClr>
            </a:pPr>
            <a:r>
              <a:rPr lang="en-US" dirty="0" smtClean="0">
                <a:solidFill>
                  <a:srgbClr val="000090"/>
                </a:solidFill>
              </a:rPr>
              <a:t>Committed school administration and staff</a:t>
            </a:r>
          </a:p>
          <a:p>
            <a:pPr eaLnBrk="1" hangingPunct="1">
              <a:buClr>
                <a:srgbClr val="00B050"/>
              </a:buClr>
            </a:pPr>
            <a:r>
              <a:rPr lang="en-US" dirty="0" smtClean="0">
                <a:solidFill>
                  <a:srgbClr val="000090"/>
                </a:solidFill>
              </a:rPr>
              <a:t>A supportive and engaged community</a:t>
            </a:r>
          </a:p>
          <a:p>
            <a:pPr eaLnBrk="1" hangingPunct="1"/>
            <a:endParaRPr lang="en-US" dirty="0" smtClean="0"/>
          </a:p>
        </p:txBody>
      </p:sp>
      <p:sp>
        <p:nvSpPr>
          <p:cNvPr id="13316" name="TextBox 3"/>
          <p:cNvSpPr txBox="1">
            <a:spLocks noChangeArrowheads="1"/>
          </p:cNvSpPr>
          <p:nvPr/>
        </p:nvSpPr>
        <p:spPr bwMode="auto">
          <a:xfrm>
            <a:off x="2114550" y="2001303"/>
            <a:ext cx="5143500" cy="600164"/>
          </a:xfrm>
          <a:prstGeom prst="rect">
            <a:avLst/>
          </a:prstGeom>
          <a:noFill/>
          <a:ln w="9525">
            <a:noFill/>
            <a:miter lim="800000"/>
            <a:headEnd/>
            <a:tailEnd/>
          </a:ln>
        </p:spPr>
        <p:txBody>
          <a:bodyPr>
            <a:spAutoFit/>
          </a:bodyPr>
          <a:lstStyle/>
          <a:p>
            <a:pPr marL="257175" indent="-257175" algn="ctr" fontAlgn="base">
              <a:spcBef>
                <a:spcPct val="20000"/>
              </a:spcBef>
              <a:spcAft>
                <a:spcPct val="0"/>
              </a:spcAft>
              <a:buClr>
                <a:srgbClr val="00B050"/>
              </a:buClr>
            </a:pPr>
            <a:r>
              <a:rPr lang="en-US" sz="3300" b="1" i="1" dirty="0">
                <a:solidFill>
                  <a:srgbClr val="000090"/>
                </a:solidFill>
                <a:latin typeface="Calibri" pitchFamily="34" charset="0"/>
                <a:cs typeface="Arial" charset="0"/>
              </a:rPr>
              <a:t>RELATIONSHIPS!!!</a:t>
            </a:r>
          </a:p>
        </p:txBody>
      </p:sp>
    </p:spTree>
    <p:extLst>
      <p:ext uri="{BB962C8B-B14F-4D97-AF65-F5344CB8AC3E}">
        <p14:creationId xmlns:p14="http://schemas.microsoft.com/office/powerpoint/2010/main" val="23559074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2000"/>
                                        <p:tgtEl>
                                          <p:spTgt spid="133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5">
                                            <p:txEl>
                                              <p:pRg st="0" end="0"/>
                                            </p:txEl>
                                          </p:spTgt>
                                        </p:tgtEl>
                                        <p:attrNameLst>
                                          <p:attrName>style.visibility</p:attrName>
                                        </p:attrNameLst>
                                      </p:cBhvr>
                                      <p:to>
                                        <p:strVal val="visible"/>
                                      </p:to>
                                    </p:set>
                                    <p:animEffect transition="in" filter="fade">
                                      <p:cBhvr>
                                        <p:cTn id="10" dur="2000"/>
                                        <p:tgtEl>
                                          <p:spTgt spid="133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Effect transition="in" filter="fade">
                                      <p:cBhvr>
                                        <p:cTn id="13" dur="2000"/>
                                        <p:tgtEl>
                                          <p:spTgt spid="1331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5">
                                            <p:txEl>
                                              <p:pRg st="2" end="2"/>
                                            </p:txEl>
                                          </p:spTgt>
                                        </p:tgtEl>
                                        <p:attrNameLst>
                                          <p:attrName>style.visibility</p:attrName>
                                        </p:attrNameLst>
                                      </p:cBhvr>
                                      <p:to>
                                        <p:strVal val="visible"/>
                                      </p:to>
                                    </p:set>
                                    <p:animEffect transition="in" filter="fade">
                                      <p:cBhvr>
                                        <p:cTn id="16" dur="2000"/>
                                        <p:tgtEl>
                                          <p:spTgt spid="1331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2000"/>
                                        <p:tgtEl>
                                          <p:spTgt spid="1331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20000" cy="1066800"/>
          </a:xfrm>
        </p:spPr>
        <p:txBody>
          <a:bodyPr>
            <a:normAutofit/>
          </a:bodyPr>
          <a:lstStyle/>
          <a:p>
            <a:r>
              <a:rPr lang="en-US" sz="3600" dirty="0" smtClean="0">
                <a:solidFill>
                  <a:schemeClr val="accent1">
                    <a:lumMod val="75000"/>
                  </a:schemeClr>
                </a:solidFill>
              </a:rPr>
              <a:t>General Housekeeping</a:t>
            </a:r>
            <a:endParaRPr lang="en-US" sz="3600" dirty="0">
              <a:solidFill>
                <a:schemeClr val="accent1">
                  <a:lumMod val="75000"/>
                </a:schemeClr>
              </a:solidFill>
            </a:endParaRPr>
          </a:p>
        </p:txBody>
      </p:sp>
      <p:sp>
        <p:nvSpPr>
          <p:cNvPr id="3" name="Content Placeholder 2"/>
          <p:cNvSpPr>
            <a:spLocks noGrp="1"/>
          </p:cNvSpPr>
          <p:nvPr>
            <p:ph idx="1"/>
          </p:nvPr>
        </p:nvSpPr>
        <p:spPr>
          <a:xfrm>
            <a:off x="838200" y="1828800"/>
            <a:ext cx="7620000" cy="4373563"/>
          </a:xfrm>
        </p:spPr>
        <p:txBody>
          <a:bodyPr>
            <a:normAutofit/>
          </a:bodyPr>
          <a:lstStyle/>
          <a:p>
            <a:pPr>
              <a:spcBef>
                <a:spcPts val="400"/>
              </a:spcBef>
            </a:pPr>
            <a:r>
              <a:rPr lang="en-US" sz="2400" dirty="0" smtClean="0"/>
              <a:t>You can use the phone or Q&amp;A to ask questions</a:t>
            </a:r>
          </a:p>
          <a:p>
            <a:pPr>
              <a:spcBef>
                <a:spcPts val="400"/>
              </a:spcBef>
            </a:pPr>
            <a:r>
              <a:rPr lang="en-US" sz="2400" dirty="0" smtClean="0"/>
              <a:t>Please mute your phone when not talking to reduce background noise (press *6 to mute and un-mute or use the “More Options” arrow next to your name)</a:t>
            </a:r>
          </a:p>
          <a:p>
            <a:pPr>
              <a:spcBef>
                <a:spcPts val="400"/>
              </a:spcBef>
            </a:pPr>
            <a:r>
              <a:rPr lang="en-US" sz="2400" dirty="0" smtClean="0"/>
              <a:t>Do not use the ‘hold’ function on your phone while connected to the conference call</a:t>
            </a:r>
          </a:p>
          <a:p>
            <a:pPr>
              <a:spcBef>
                <a:spcPts val="400"/>
              </a:spcBef>
            </a:pPr>
            <a:r>
              <a:rPr lang="en-US" sz="2400" dirty="0" smtClean="0"/>
              <a:t>Participate in discussions and provide feedback-we want to hear from you!</a:t>
            </a:r>
          </a:p>
          <a:p>
            <a:pPr>
              <a:spcBef>
                <a:spcPts val="400"/>
              </a:spcBef>
            </a:pPr>
            <a:endParaRPr lang="en-US" sz="2400" dirty="0" smtClean="0"/>
          </a:p>
          <a:p>
            <a:pPr>
              <a:buNone/>
            </a:pPr>
            <a:endParaRPr lang="en-US" dirty="0"/>
          </a:p>
        </p:txBody>
      </p:sp>
      <p:pic>
        <p:nvPicPr>
          <p:cNvPr id="1031" name="Picture 7" descr="C:\Documents and Settings\sternlb\Local Settings\Temporary Internet Files\Content.IE5\OQF9EAE8\MC900318634[1].wmf"/>
          <p:cNvPicPr>
            <a:picLocks noChangeAspect="1" noChangeArrowheads="1"/>
          </p:cNvPicPr>
          <p:nvPr/>
        </p:nvPicPr>
        <p:blipFill>
          <a:blip r:embed="rId3" cstate="print"/>
          <a:srcRect/>
          <a:stretch>
            <a:fillRect/>
          </a:stretch>
        </p:blipFill>
        <p:spPr bwMode="auto">
          <a:xfrm>
            <a:off x="7239000" y="304800"/>
            <a:ext cx="1579142" cy="203538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ionships.jpg"/>
          <p:cNvPicPr>
            <a:picLocks noChangeAspect="1"/>
          </p:cNvPicPr>
          <p:nvPr/>
        </p:nvPicPr>
        <p:blipFill>
          <a:blip r:embed="rId2" cstate="print"/>
          <a:stretch>
            <a:fillRect/>
          </a:stretch>
        </p:blipFill>
        <p:spPr>
          <a:xfrm>
            <a:off x="3265976" y="3093908"/>
            <a:ext cx="2593181" cy="2414588"/>
          </a:xfrm>
          <a:prstGeom prst="rect">
            <a:avLst/>
          </a:prstGeom>
        </p:spPr>
      </p:pic>
      <p:sp>
        <p:nvSpPr>
          <p:cNvPr id="3" name="Content Placeholder 2"/>
          <p:cNvSpPr>
            <a:spLocks noGrp="1"/>
          </p:cNvSpPr>
          <p:nvPr>
            <p:ph sz="half" idx="1"/>
          </p:nvPr>
        </p:nvSpPr>
        <p:spPr>
          <a:xfrm>
            <a:off x="1409701" y="982144"/>
            <a:ext cx="6352067" cy="2179025"/>
          </a:xfrm>
        </p:spPr>
        <p:txBody>
          <a:bodyPr/>
          <a:lstStyle/>
          <a:p>
            <a:pPr algn="ctr">
              <a:buNone/>
            </a:pPr>
            <a:r>
              <a:rPr lang="en-US" sz="3000" dirty="0">
                <a:solidFill>
                  <a:schemeClr val="bg1">
                    <a:lumMod val="75000"/>
                    <a:lumOff val="25000"/>
                  </a:schemeClr>
                </a:solidFill>
              </a:rPr>
              <a:t>The relationship is necessary, </a:t>
            </a:r>
          </a:p>
          <a:p>
            <a:pPr algn="ctr">
              <a:buNone/>
            </a:pPr>
            <a:r>
              <a:rPr lang="en-US" sz="3000" dirty="0">
                <a:solidFill>
                  <a:schemeClr val="bg1">
                    <a:lumMod val="75000"/>
                    <a:lumOff val="25000"/>
                  </a:schemeClr>
                </a:solidFill>
              </a:rPr>
              <a:t>but not sufficient, </a:t>
            </a:r>
          </a:p>
          <a:p>
            <a:pPr algn="ctr">
              <a:buNone/>
            </a:pPr>
            <a:r>
              <a:rPr lang="en-US" sz="3000" dirty="0">
                <a:solidFill>
                  <a:schemeClr val="bg1">
                    <a:lumMod val="75000"/>
                    <a:lumOff val="25000"/>
                  </a:schemeClr>
                </a:solidFill>
              </a:rPr>
              <a:t>for change.</a:t>
            </a:r>
          </a:p>
          <a:p>
            <a:pPr>
              <a:buNone/>
            </a:pPr>
            <a:endParaRPr lang="en-US" sz="3600" i="1" dirty="0">
              <a:ln>
                <a:solidFill>
                  <a:srgbClr val="0C631B"/>
                </a:solidFill>
              </a:ln>
              <a:solidFill>
                <a:srgbClr val="156A5A"/>
              </a:solidFill>
            </a:endParaRPr>
          </a:p>
        </p:txBody>
      </p:sp>
      <p:pic>
        <p:nvPicPr>
          <p:cNvPr id="9" name="Picture 8" descr="OUAT3.gif"/>
          <p:cNvPicPr>
            <a:picLocks noChangeAspect="1"/>
          </p:cNvPicPr>
          <p:nvPr/>
        </p:nvPicPr>
        <p:blipFill>
          <a:blip r:embed="rId3" cstate="print"/>
          <a:stretch>
            <a:fillRect/>
          </a:stretch>
        </p:blipFill>
        <p:spPr>
          <a:xfrm>
            <a:off x="2528888" y="2938687"/>
            <a:ext cx="3807618" cy="2538412"/>
          </a:xfrm>
          <a:prstGeom prst="rect">
            <a:avLst/>
          </a:prstGeom>
        </p:spPr>
      </p:pic>
      <p:sp>
        <p:nvSpPr>
          <p:cNvPr id="8" name="TextBox 7"/>
          <p:cNvSpPr txBox="1"/>
          <p:nvPr/>
        </p:nvSpPr>
        <p:spPr>
          <a:xfrm rot="1031730">
            <a:off x="6017370" y="2943171"/>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Mental Health</a:t>
            </a:r>
          </a:p>
        </p:txBody>
      </p:sp>
      <p:sp>
        <p:nvSpPr>
          <p:cNvPr id="10" name="TextBox 9"/>
          <p:cNvSpPr txBox="1"/>
          <p:nvPr/>
        </p:nvSpPr>
        <p:spPr>
          <a:xfrm rot="20543722">
            <a:off x="1149616" y="3493264"/>
            <a:ext cx="1506299" cy="507831"/>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Physical Health</a:t>
            </a:r>
          </a:p>
          <a:p>
            <a:pPr algn="ctr" fontAlgn="base">
              <a:spcBef>
                <a:spcPct val="0"/>
              </a:spcBef>
              <a:spcAft>
                <a:spcPct val="0"/>
              </a:spcAft>
            </a:pPr>
            <a:r>
              <a:rPr lang="en-US" sz="1350" dirty="0">
                <a:solidFill>
                  <a:srgbClr val="0F1540">
                    <a:lumMod val="75000"/>
                    <a:lumOff val="25000"/>
                  </a:srgbClr>
                </a:solidFill>
                <a:latin typeface="Arial" charset="0"/>
                <a:cs typeface="Arial" charset="0"/>
              </a:rPr>
              <a:t>&amp; Safety</a:t>
            </a:r>
          </a:p>
        </p:txBody>
      </p:sp>
      <p:sp>
        <p:nvSpPr>
          <p:cNvPr id="11" name="TextBox 10"/>
          <p:cNvSpPr txBox="1"/>
          <p:nvPr/>
        </p:nvSpPr>
        <p:spPr>
          <a:xfrm rot="1031730">
            <a:off x="4250531" y="3910377"/>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Poverty</a:t>
            </a:r>
          </a:p>
        </p:txBody>
      </p:sp>
      <p:sp>
        <p:nvSpPr>
          <p:cNvPr id="12" name="TextBox 11"/>
          <p:cNvSpPr txBox="1"/>
          <p:nvPr/>
        </p:nvSpPr>
        <p:spPr>
          <a:xfrm rot="20376254">
            <a:off x="2428875" y="4031820"/>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Trauma</a:t>
            </a:r>
          </a:p>
        </p:txBody>
      </p:sp>
      <p:sp>
        <p:nvSpPr>
          <p:cNvPr id="13" name="TextBox 12"/>
          <p:cNvSpPr txBox="1"/>
          <p:nvPr/>
        </p:nvSpPr>
        <p:spPr>
          <a:xfrm rot="1031730">
            <a:off x="5770556" y="4447869"/>
            <a:ext cx="1701206"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Behavioral Health</a:t>
            </a:r>
          </a:p>
        </p:txBody>
      </p:sp>
      <p:sp>
        <p:nvSpPr>
          <p:cNvPr id="14" name="TextBox 13"/>
          <p:cNvSpPr txBox="1"/>
          <p:nvPr/>
        </p:nvSpPr>
        <p:spPr>
          <a:xfrm>
            <a:off x="1243013" y="4193380"/>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Family Issues</a:t>
            </a:r>
          </a:p>
        </p:txBody>
      </p:sp>
      <p:sp>
        <p:nvSpPr>
          <p:cNvPr id="15" name="TextBox 14"/>
          <p:cNvSpPr txBox="1"/>
          <p:nvPr/>
        </p:nvSpPr>
        <p:spPr>
          <a:xfrm rot="1031730">
            <a:off x="1343025" y="4731908"/>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Bullying</a:t>
            </a:r>
          </a:p>
        </p:txBody>
      </p:sp>
      <p:sp>
        <p:nvSpPr>
          <p:cNvPr id="16" name="TextBox 15"/>
          <p:cNvSpPr txBox="1"/>
          <p:nvPr/>
        </p:nvSpPr>
        <p:spPr>
          <a:xfrm rot="1031730">
            <a:off x="4370751" y="5433692"/>
            <a:ext cx="2051363"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Emotional Regulation</a:t>
            </a:r>
          </a:p>
        </p:txBody>
      </p:sp>
      <p:sp>
        <p:nvSpPr>
          <p:cNvPr id="17" name="TextBox 16"/>
          <p:cNvSpPr txBox="1"/>
          <p:nvPr/>
        </p:nvSpPr>
        <p:spPr>
          <a:xfrm>
            <a:off x="2578895" y="5465510"/>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Resilience</a:t>
            </a:r>
          </a:p>
        </p:txBody>
      </p:sp>
      <p:sp>
        <p:nvSpPr>
          <p:cNvPr id="18" name="TextBox 17"/>
          <p:cNvSpPr txBox="1"/>
          <p:nvPr/>
        </p:nvSpPr>
        <p:spPr>
          <a:xfrm rot="20702097">
            <a:off x="6415087" y="3667490"/>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Teen Parent</a:t>
            </a:r>
          </a:p>
        </p:txBody>
      </p:sp>
      <p:sp>
        <p:nvSpPr>
          <p:cNvPr id="19" name="TextBox 18"/>
          <p:cNvSpPr txBox="1"/>
          <p:nvPr/>
        </p:nvSpPr>
        <p:spPr>
          <a:xfrm rot="20470561">
            <a:off x="6415088" y="4974795"/>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HIV</a:t>
            </a:r>
          </a:p>
        </p:txBody>
      </p:sp>
      <p:sp>
        <p:nvSpPr>
          <p:cNvPr id="23" name="TextBox 22"/>
          <p:cNvSpPr txBox="1"/>
          <p:nvPr/>
        </p:nvSpPr>
        <p:spPr>
          <a:xfrm rot="1031730">
            <a:off x="4043363" y="2942445"/>
            <a:ext cx="1257300" cy="507831"/>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21</a:t>
            </a:r>
            <a:r>
              <a:rPr lang="en-US" sz="1350" baseline="30000" dirty="0">
                <a:solidFill>
                  <a:srgbClr val="0F1540">
                    <a:lumMod val="75000"/>
                    <a:lumOff val="25000"/>
                  </a:srgbClr>
                </a:solidFill>
                <a:latin typeface="Arial" charset="0"/>
                <a:cs typeface="Arial" charset="0"/>
              </a:rPr>
              <a:t>st</a:t>
            </a:r>
            <a:r>
              <a:rPr lang="en-US" sz="1350" dirty="0">
                <a:solidFill>
                  <a:srgbClr val="0F1540">
                    <a:lumMod val="75000"/>
                    <a:lumOff val="25000"/>
                  </a:srgbClr>
                </a:solidFill>
                <a:latin typeface="Arial" charset="0"/>
                <a:cs typeface="Arial" charset="0"/>
              </a:rPr>
              <a:t> Century Skills</a:t>
            </a:r>
          </a:p>
        </p:txBody>
      </p:sp>
      <p:sp>
        <p:nvSpPr>
          <p:cNvPr id="26" name="TextBox 25"/>
          <p:cNvSpPr txBox="1"/>
          <p:nvPr/>
        </p:nvSpPr>
        <p:spPr>
          <a:xfrm rot="20843353">
            <a:off x="1278731" y="5246256"/>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Coping Skills</a:t>
            </a:r>
          </a:p>
        </p:txBody>
      </p:sp>
      <p:sp>
        <p:nvSpPr>
          <p:cNvPr id="27" name="TextBox 26"/>
          <p:cNvSpPr txBox="1"/>
          <p:nvPr/>
        </p:nvSpPr>
        <p:spPr>
          <a:xfrm rot="1031730">
            <a:off x="1510655" y="2920719"/>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Perseverance</a:t>
            </a:r>
          </a:p>
        </p:txBody>
      </p:sp>
      <p:sp>
        <p:nvSpPr>
          <p:cNvPr id="29" name="TextBox 28"/>
          <p:cNvSpPr txBox="1"/>
          <p:nvPr/>
        </p:nvSpPr>
        <p:spPr>
          <a:xfrm>
            <a:off x="6730855" y="4105679"/>
            <a:ext cx="1257300"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lumMod val="75000"/>
                    <a:lumOff val="25000"/>
                  </a:srgbClr>
                </a:solidFill>
                <a:latin typeface="Arial" charset="0"/>
                <a:cs typeface="Arial" charset="0"/>
              </a:rPr>
              <a:t>Resources</a:t>
            </a:r>
          </a:p>
        </p:txBody>
      </p:sp>
    </p:spTree>
    <p:extLst>
      <p:ext uri="{BB962C8B-B14F-4D97-AF65-F5344CB8AC3E}">
        <p14:creationId xmlns:p14="http://schemas.microsoft.com/office/powerpoint/2010/main" val="19629660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20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8" grpId="0"/>
      <p:bldP spid="19" grpId="0"/>
      <p:bldP spid="23" grpId="0"/>
      <p:bldP spid="26" grpId="0"/>
      <p:bldP spid="27"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967325"/>
            <a:ext cx="9144000" cy="857250"/>
          </a:xfrm>
        </p:spPr>
        <p:txBody>
          <a:bodyPr>
            <a:noAutofit/>
          </a:bodyPr>
          <a:lstStyle/>
          <a:p>
            <a:pPr eaLnBrk="1" hangingPunct="1"/>
            <a:r>
              <a:rPr lang="en-US" sz="3150" dirty="0">
                <a:solidFill>
                  <a:srgbClr val="000090"/>
                </a:solidFill>
              </a:rPr>
              <a:t>KEY ELEMENTS &amp; PRINCIPLES OF ACP</a:t>
            </a:r>
            <a:br>
              <a:rPr lang="en-US" sz="3150" dirty="0">
                <a:solidFill>
                  <a:srgbClr val="000090"/>
                </a:solidFill>
              </a:rPr>
            </a:br>
            <a:r>
              <a:rPr lang="en-US" sz="2100" dirty="0">
                <a:solidFill>
                  <a:srgbClr val="000090"/>
                </a:solidFill>
              </a:rPr>
              <a:t>PART 2</a:t>
            </a:r>
          </a:p>
        </p:txBody>
      </p:sp>
      <p:sp>
        <p:nvSpPr>
          <p:cNvPr id="14339" name="Content Placeholder 2"/>
          <p:cNvSpPr>
            <a:spLocks noGrp="1"/>
          </p:cNvSpPr>
          <p:nvPr>
            <p:ph idx="1"/>
          </p:nvPr>
        </p:nvSpPr>
        <p:spPr>
          <a:xfrm>
            <a:off x="1073658" y="3103167"/>
            <a:ext cx="6965442" cy="2286000"/>
          </a:xfrm>
        </p:spPr>
        <p:txBody>
          <a:bodyPr/>
          <a:lstStyle/>
          <a:p>
            <a:pPr eaLnBrk="1" hangingPunct="1">
              <a:buClr>
                <a:srgbClr val="00B050"/>
              </a:buClr>
            </a:pPr>
            <a:r>
              <a:rPr lang="en-US" dirty="0" smtClean="0">
                <a:solidFill>
                  <a:srgbClr val="000090"/>
                </a:solidFill>
              </a:rPr>
              <a:t>Student self-awareness</a:t>
            </a:r>
          </a:p>
          <a:p>
            <a:pPr eaLnBrk="1" hangingPunct="1">
              <a:buClr>
                <a:srgbClr val="00B050"/>
              </a:buClr>
            </a:pPr>
            <a:r>
              <a:rPr lang="en-US" dirty="0" smtClean="0">
                <a:solidFill>
                  <a:srgbClr val="000090"/>
                </a:solidFill>
              </a:rPr>
              <a:t>Student’s vision of her or his future</a:t>
            </a:r>
          </a:p>
          <a:p>
            <a:pPr eaLnBrk="1" hangingPunct="1">
              <a:buClr>
                <a:srgbClr val="00B050"/>
              </a:buClr>
            </a:pPr>
            <a:r>
              <a:rPr lang="en-US" dirty="0" smtClean="0">
                <a:solidFill>
                  <a:srgbClr val="000090"/>
                </a:solidFill>
              </a:rPr>
              <a:t>Academic, career, and personal/social goals</a:t>
            </a:r>
          </a:p>
          <a:p>
            <a:pPr eaLnBrk="1" hangingPunct="1">
              <a:buClr>
                <a:srgbClr val="00B050"/>
              </a:buClr>
            </a:pPr>
            <a:r>
              <a:rPr lang="en-US" dirty="0" smtClean="0">
                <a:solidFill>
                  <a:srgbClr val="000090"/>
                </a:solidFill>
              </a:rPr>
              <a:t>Personal financial literacy</a:t>
            </a:r>
          </a:p>
          <a:p>
            <a:pPr eaLnBrk="1" hangingPunct="1">
              <a:buClr>
                <a:srgbClr val="00B050"/>
              </a:buClr>
            </a:pPr>
            <a:r>
              <a:rPr lang="en-US" dirty="0" smtClean="0">
                <a:solidFill>
                  <a:srgbClr val="000090"/>
                </a:solidFill>
              </a:rPr>
              <a:t>Understanding of labor market information</a:t>
            </a:r>
          </a:p>
        </p:txBody>
      </p:sp>
      <p:sp>
        <p:nvSpPr>
          <p:cNvPr id="14340" name="TextBox 3"/>
          <p:cNvSpPr txBox="1">
            <a:spLocks noChangeArrowheads="1"/>
          </p:cNvSpPr>
          <p:nvPr/>
        </p:nvSpPr>
        <p:spPr bwMode="auto">
          <a:xfrm>
            <a:off x="1657350" y="1925640"/>
            <a:ext cx="5715000" cy="1061829"/>
          </a:xfrm>
          <a:prstGeom prst="rect">
            <a:avLst/>
          </a:prstGeom>
          <a:noFill/>
          <a:ln w="9525">
            <a:noFill/>
            <a:miter lim="800000"/>
            <a:headEnd/>
            <a:tailEnd/>
          </a:ln>
        </p:spPr>
        <p:txBody>
          <a:bodyPr>
            <a:spAutoFit/>
          </a:bodyPr>
          <a:lstStyle/>
          <a:p>
            <a:pPr marL="257175" indent="-257175" algn="ctr" fontAlgn="base">
              <a:spcBef>
                <a:spcPct val="20000"/>
              </a:spcBef>
              <a:spcAft>
                <a:spcPct val="0"/>
              </a:spcAft>
              <a:buClr>
                <a:srgbClr val="00B050"/>
              </a:buClr>
            </a:pPr>
            <a:r>
              <a:rPr lang="en-US" sz="3150" b="1" i="1" dirty="0">
                <a:solidFill>
                  <a:srgbClr val="000090"/>
                </a:solidFill>
                <a:latin typeface="Calibri" pitchFamily="34" charset="0"/>
                <a:cs typeface="Arial" charset="0"/>
              </a:rPr>
              <a:t>Student Awareness/Understanding!!!</a:t>
            </a:r>
          </a:p>
        </p:txBody>
      </p:sp>
    </p:spTree>
    <p:extLst>
      <p:ext uri="{BB962C8B-B14F-4D97-AF65-F5344CB8AC3E}">
        <p14:creationId xmlns:p14="http://schemas.microsoft.com/office/powerpoint/2010/main" val="3152080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Effect transition="in" filter="fade">
                                      <p:cBhvr>
                                        <p:cTn id="10" dur="2000"/>
                                        <p:tgtEl>
                                          <p:spTgt spid="1433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Effect transition="in" filter="fade">
                                      <p:cBhvr>
                                        <p:cTn id="13" dur="2000"/>
                                        <p:tgtEl>
                                          <p:spTgt spid="1433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9">
                                            <p:txEl>
                                              <p:pRg st="2" end="2"/>
                                            </p:txEl>
                                          </p:spTgt>
                                        </p:tgtEl>
                                        <p:attrNameLst>
                                          <p:attrName>style.visibility</p:attrName>
                                        </p:attrNameLst>
                                      </p:cBhvr>
                                      <p:to>
                                        <p:strVal val="visible"/>
                                      </p:to>
                                    </p:set>
                                    <p:animEffect transition="in" filter="fade">
                                      <p:cBhvr>
                                        <p:cTn id="16" dur="2000"/>
                                        <p:tgtEl>
                                          <p:spTgt spid="1433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Effect transition="in" filter="fade">
                                      <p:cBhvr>
                                        <p:cTn id="19" dur="2000"/>
                                        <p:tgtEl>
                                          <p:spTgt spid="1433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Rectangle 1"/>
          <p:cNvSpPr>
            <a:spLocks noChangeArrowheads="1"/>
          </p:cNvSpPr>
          <p:nvPr>
            <p:custDataLst>
              <p:tags r:id="rId3"/>
            </p:custDataLst>
          </p:nvPr>
        </p:nvSpPr>
        <p:spPr bwMode="auto">
          <a:xfrm>
            <a:off x="5576889" y="2210992"/>
            <a:ext cx="1219083" cy="228910"/>
          </a:xfrm>
          <a:prstGeom prst="rect">
            <a:avLst/>
          </a:prstGeom>
          <a:noFill/>
          <a:ln w="12700">
            <a:noFill/>
            <a:miter lim="800000"/>
            <a:headEnd/>
            <a:tailEnd/>
          </a:ln>
        </p:spPr>
        <p:txBody>
          <a:bodyPr wrap="none" lIns="67865" tIns="33338" rIns="67865" bIns="33338">
            <a:spAutoFit/>
          </a:bodyPr>
          <a:lstStyle/>
          <a:p>
            <a:pPr eaLnBrk="0" hangingPunct="0"/>
            <a:r>
              <a:rPr lang="en-US" sz="1050">
                <a:solidFill>
                  <a:srgbClr val="0F1540"/>
                </a:solidFill>
                <a:latin typeface="Klang MT"/>
              </a:rPr>
              <a:t>Special Education</a:t>
            </a:r>
          </a:p>
        </p:txBody>
      </p:sp>
      <p:sp>
        <p:nvSpPr>
          <p:cNvPr id="1058" name="Line 3"/>
          <p:cNvSpPr>
            <a:spLocks noChangeShapeType="1"/>
          </p:cNvSpPr>
          <p:nvPr>
            <p:custDataLst>
              <p:tags r:id="rId4"/>
            </p:custDataLst>
          </p:nvPr>
        </p:nvSpPr>
        <p:spPr bwMode="auto">
          <a:xfrm>
            <a:off x="2063354" y="2499122"/>
            <a:ext cx="0" cy="3033713"/>
          </a:xfrm>
          <a:prstGeom prst="line">
            <a:avLst/>
          </a:prstGeom>
          <a:noFill/>
          <a:ln w="50800">
            <a:solidFill>
              <a:schemeClr val="tx1"/>
            </a:solidFill>
            <a:round/>
            <a:headEnd/>
            <a:tailEnd/>
          </a:ln>
        </p:spPr>
        <p:txBody>
          <a:bodyPr wrap="none" anchor="ctr"/>
          <a:lstStyle/>
          <a:p>
            <a:endParaRPr lang="en-US" sz="1350">
              <a:solidFill>
                <a:srgbClr val="0F1540"/>
              </a:solidFill>
            </a:endParaRPr>
          </a:p>
        </p:txBody>
      </p:sp>
      <p:sp>
        <p:nvSpPr>
          <p:cNvPr id="1059" name="Line 4"/>
          <p:cNvSpPr>
            <a:spLocks noChangeShapeType="1"/>
          </p:cNvSpPr>
          <p:nvPr>
            <p:custDataLst>
              <p:tags r:id="rId5"/>
            </p:custDataLst>
          </p:nvPr>
        </p:nvSpPr>
        <p:spPr bwMode="auto">
          <a:xfrm>
            <a:off x="2057401" y="5539979"/>
            <a:ext cx="4780360" cy="0"/>
          </a:xfrm>
          <a:prstGeom prst="line">
            <a:avLst/>
          </a:prstGeom>
          <a:noFill/>
          <a:ln w="50800">
            <a:solidFill>
              <a:schemeClr val="tx1"/>
            </a:solidFill>
            <a:round/>
            <a:headEnd/>
            <a:tailEnd/>
          </a:ln>
        </p:spPr>
        <p:txBody>
          <a:bodyPr wrap="none" anchor="ctr"/>
          <a:lstStyle/>
          <a:p>
            <a:endParaRPr lang="en-US" sz="1350">
              <a:solidFill>
                <a:srgbClr val="0F1540"/>
              </a:solidFill>
            </a:endParaRPr>
          </a:p>
        </p:txBody>
      </p:sp>
      <p:sp>
        <p:nvSpPr>
          <p:cNvPr id="1060" name="Oval 4"/>
          <p:cNvSpPr>
            <a:spLocks noChangeArrowheads="1"/>
          </p:cNvSpPr>
          <p:nvPr>
            <p:custDataLst>
              <p:tags r:id="rId6"/>
            </p:custDataLst>
          </p:nvPr>
        </p:nvSpPr>
        <p:spPr bwMode="auto">
          <a:xfrm>
            <a:off x="2226469" y="3049191"/>
            <a:ext cx="2295525" cy="2105025"/>
          </a:xfrm>
          <a:prstGeom prst="ellipse">
            <a:avLst/>
          </a:prstGeom>
          <a:noFill/>
          <a:ln w="50800">
            <a:solidFill>
              <a:schemeClr val="tx1"/>
            </a:solidFill>
            <a:round/>
            <a:headEnd/>
            <a:tailEnd/>
          </a:ln>
        </p:spPr>
        <p:txBody>
          <a:bodyPr wrap="none" anchor="ctr"/>
          <a:lstStyle/>
          <a:p>
            <a:pPr eaLnBrk="0" hangingPunct="0"/>
            <a:endParaRPr lang="en-US" sz="825">
              <a:solidFill>
                <a:srgbClr val="0F1540"/>
              </a:solidFill>
              <a:latin typeface="Franklin Gothic Book" pitchFamily="34" charset="0"/>
            </a:endParaRPr>
          </a:p>
        </p:txBody>
      </p:sp>
      <p:sp>
        <p:nvSpPr>
          <p:cNvPr id="1061" name="Oval 5"/>
          <p:cNvSpPr>
            <a:spLocks noChangeArrowheads="1"/>
          </p:cNvSpPr>
          <p:nvPr>
            <p:custDataLst>
              <p:tags r:id="rId7"/>
            </p:custDataLst>
          </p:nvPr>
        </p:nvSpPr>
        <p:spPr bwMode="auto">
          <a:xfrm>
            <a:off x="6222207" y="2571750"/>
            <a:ext cx="921544" cy="867966"/>
          </a:xfrm>
          <a:prstGeom prst="ellipse">
            <a:avLst/>
          </a:prstGeom>
          <a:noFill/>
          <a:ln w="50800">
            <a:solidFill>
              <a:schemeClr val="tx1"/>
            </a:solidFill>
            <a:round/>
            <a:headEnd/>
            <a:tailEnd/>
          </a:ln>
        </p:spPr>
        <p:txBody>
          <a:bodyPr wrap="none" anchor="ctr"/>
          <a:lstStyle/>
          <a:p>
            <a:pPr eaLnBrk="0" hangingPunct="0"/>
            <a:endParaRPr lang="en-US" sz="825">
              <a:solidFill>
                <a:srgbClr val="0F1540"/>
              </a:solidFill>
              <a:latin typeface="Franklin Gothic Book" pitchFamily="34" charset="0"/>
            </a:endParaRPr>
          </a:p>
        </p:txBody>
      </p:sp>
      <p:sp>
        <p:nvSpPr>
          <p:cNvPr id="1062" name="Rectangle 6"/>
          <p:cNvSpPr>
            <a:spLocks noChangeArrowheads="1"/>
          </p:cNvSpPr>
          <p:nvPr>
            <p:custDataLst>
              <p:tags r:id="rId8"/>
            </p:custDataLst>
          </p:nvPr>
        </p:nvSpPr>
        <p:spPr bwMode="auto">
          <a:xfrm>
            <a:off x="2431257" y="5226844"/>
            <a:ext cx="1255952" cy="228910"/>
          </a:xfrm>
          <a:prstGeom prst="rect">
            <a:avLst/>
          </a:prstGeom>
          <a:noFill/>
          <a:ln w="12700">
            <a:noFill/>
            <a:miter lim="800000"/>
            <a:headEnd/>
            <a:tailEnd/>
          </a:ln>
        </p:spPr>
        <p:txBody>
          <a:bodyPr wrap="none" lIns="67865" tIns="33338" rIns="67865" bIns="33338">
            <a:spAutoFit/>
          </a:bodyPr>
          <a:lstStyle/>
          <a:p>
            <a:pPr eaLnBrk="0" hangingPunct="0"/>
            <a:r>
              <a:rPr lang="en-US" sz="1050">
                <a:solidFill>
                  <a:srgbClr val="0F1540"/>
                </a:solidFill>
                <a:latin typeface="Klang MT"/>
              </a:rPr>
              <a:t>General Education</a:t>
            </a:r>
          </a:p>
        </p:txBody>
      </p:sp>
      <p:sp>
        <p:nvSpPr>
          <p:cNvPr id="1063" name="Freeform 7"/>
          <p:cNvSpPr>
            <a:spLocks/>
          </p:cNvSpPr>
          <p:nvPr>
            <p:custDataLst>
              <p:tags r:id="rId9"/>
            </p:custDataLst>
          </p:nvPr>
        </p:nvSpPr>
        <p:spPr bwMode="auto">
          <a:xfrm>
            <a:off x="5622132" y="4111229"/>
            <a:ext cx="635794" cy="160734"/>
          </a:xfrm>
          <a:custGeom>
            <a:avLst/>
            <a:gdLst>
              <a:gd name="T0" fmla="*/ 0 w 534"/>
              <a:gd name="T1" fmla="*/ 2147483647 h 135"/>
              <a:gd name="T2" fmla="*/ 0 w 534"/>
              <a:gd name="T3" fmla="*/ 2147483647 h 135"/>
              <a:gd name="T4" fmla="*/ 2147483647 w 534"/>
              <a:gd name="T5" fmla="*/ 2147483647 h 135"/>
              <a:gd name="T6" fmla="*/ 2147483647 w 534"/>
              <a:gd name="T7" fmla="*/ 2147483647 h 135"/>
              <a:gd name="T8" fmla="*/ 2147483647 w 534"/>
              <a:gd name="T9" fmla="*/ 2147483647 h 135"/>
              <a:gd name="T10" fmla="*/ 2147483647 w 534"/>
              <a:gd name="T11" fmla="*/ 2147483647 h 135"/>
              <a:gd name="T12" fmla="*/ 2147483647 w 534"/>
              <a:gd name="T13" fmla="*/ 2147483647 h 135"/>
              <a:gd name="T14" fmla="*/ 2147483647 w 534"/>
              <a:gd name="T15" fmla="*/ 2147483647 h 135"/>
              <a:gd name="T16" fmla="*/ 2147483647 w 534"/>
              <a:gd name="T17" fmla="*/ 2147483647 h 135"/>
              <a:gd name="T18" fmla="*/ 2147483647 w 534"/>
              <a:gd name="T19" fmla="*/ 2147483647 h 135"/>
              <a:gd name="T20" fmla="*/ 2147483647 w 534"/>
              <a:gd name="T21" fmla="*/ 2147483647 h 135"/>
              <a:gd name="T22" fmla="*/ 2147483647 w 534"/>
              <a:gd name="T23" fmla="*/ 2147483647 h 135"/>
              <a:gd name="T24" fmla="*/ 2147483647 w 534"/>
              <a:gd name="T25" fmla="*/ 0 h 135"/>
              <a:gd name="T26" fmla="*/ 2147483647 w 534"/>
              <a:gd name="T27" fmla="*/ 2147483647 h 135"/>
              <a:gd name="T28" fmla="*/ 2147483647 w 534"/>
              <a:gd name="T29" fmla="*/ 2147483647 h 135"/>
              <a:gd name="T30" fmla="*/ 2147483647 w 534"/>
              <a:gd name="T31" fmla="*/ 2147483647 h 135"/>
              <a:gd name="T32" fmla="*/ 2147483647 w 534"/>
              <a:gd name="T33" fmla="*/ 2147483647 h 135"/>
              <a:gd name="T34" fmla="*/ 2147483647 w 534"/>
              <a:gd name="T35" fmla="*/ 2147483647 h 135"/>
              <a:gd name="T36" fmla="*/ 2147483647 w 534"/>
              <a:gd name="T37" fmla="*/ 2147483647 h 135"/>
              <a:gd name="T38" fmla="*/ 2147483647 w 534"/>
              <a:gd name="T39" fmla="*/ 2147483647 h 135"/>
              <a:gd name="T40" fmla="*/ 2147483647 w 534"/>
              <a:gd name="T41" fmla="*/ 2147483647 h 135"/>
              <a:gd name="T42" fmla="*/ 2147483647 w 534"/>
              <a:gd name="T43" fmla="*/ 2147483647 h 135"/>
              <a:gd name="T44" fmla="*/ 2147483647 w 534"/>
              <a:gd name="T45" fmla="*/ 2147483647 h 135"/>
              <a:gd name="T46" fmla="*/ 2147483647 w 534"/>
              <a:gd name="T47" fmla="*/ 2147483647 h 135"/>
              <a:gd name="T48" fmla="*/ 2147483647 w 534"/>
              <a:gd name="T49" fmla="*/ 0 h 1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4"/>
              <a:gd name="T76" fmla="*/ 0 h 135"/>
              <a:gd name="T77" fmla="*/ 534 w 534"/>
              <a:gd name="T78" fmla="*/ 135 h 1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4" h="135">
                <a:moveTo>
                  <a:pt x="0" y="14"/>
                </a:moveTo>
                <a:lnTo>
                  <a:pt x="0" y="54"/>
                </a:lnTo>
                <a:lnTo>
                  <a:pt x="26" y="94"/>
                </a:lnTo>
                <a:lnTo>
                  <a:pt x="53" y="107"/>
                </a:lnTo>
                <a:lnTo>
                  <a:pt x="80" y="120"/>
                </a:lnTo>
                <a:lnTo>
                  <a:pt x="120" y="134"/>
                </a:lnTo>
                <a:lnTo>
                  <a:pt x="160" y="134"/>
                </a:lnTo>
                <a:lnTo>
                  <a:pt x="200" y="134"/>
                </a:lnTo>
                <a:lnTo>
                  <a:pt x="213" y="107"/>
                </a:lnTo>
                <a:lnTo>
                  <a:pt x="240" y="94"/>
                </a:lnTo>
                <a:lnTo>
                  <a:pt x="253" y="67"/>
                </a:lnTo>
                <a:lnTo>
                  <a:pt x="266" y="40"/>
                </a:lnTo>
                <a:lnTo>
                  <a:pt x="266" y="0"/>
                </a:lnTo>
                <a:lnTo>
                  <a:pt x="253" y="27"/>
                </a:lnTo>
                <a:lnTo>
                  <a:pt x="266" y="54"/>
                </a:lnTo>
                <a:lnTo>
                  <a:pt x="293" y="80"/>
                </a:lnTo>
                <a:lnTo>
                  <a:pt x="306" y="107"/>
                </a:lnTo>
                <a:lnTo>
                  <a:pt x="333" y="120"/>
                </a:lnTo>
                <a:lnTo>
                  <a:pt x="360" y="120"/>
                </a:lnTo>
                <a:lnTo>
                  <a:pt x="400" y="134"/>
                </a:lnTo>
                <a:lnTo>
                  <a:pt x="440" y="134"/>
                </a:lnTo>
                <a:lnTo>
                  <a:pt x="480" y="120"/>
                </a:lnTo>
                <a:lnTo>
                  <a:pt x="506" y="80"/>
                </a:lnTo>
                <a:lnTo>
                  <a:pt x="520" y="40"/>
                </a:lnTo>
                <a:lnTo>
                  <a:pt x="533" y="0"/>
                </a:lnTo>
              </a:path>
            </a:pathLst>
          </a:custGeom>
          <a:noFill/>
          <a:ln w="50800" cap="rnd">
            <a:solidFill>
              <a:schemeClr val="tx1"/>
            </a:solidFill>
            <a:round/>
            <a:headEnd/>
            <a:tailEnd/>
          </a:ln>
        </p:spPr>
        <p:txBody>
          <a:bodyPr/>
          <a:lstStyle/>
          <a:p>
            <a:endParaRPr lang="en-US" sz="1350">
              <a:solidFill>
                <a:srgbClr val="0F1540"/>
              </a:solidFill>
            </a:endParaRPr>
          </a:p>
        </p:txBody>
      </p:sp>
      <p:sp>
        <p:nvSpPr>
          <p:cNvPr id="1064" name="Freeform 8"/>
          <p:cNvSpPr>
            <a:spLocks/>
          </p:cNvSpPr>
          <p:nvPr>
            <p:custDataLst>
              <p:tags r:id="rId10"/>
            </p:custDataLst>
          </p:nvPr>
        </p:nvSpPr>
        <p:spPr bwMode="auto">
          <a:xfrm>
            <a:off x="4960145" y="4129089"/>
            <a:ext cx="635794" cy="160735"/>
          </a:xfrm>
          <a:custGeom>
            <a:avLst/>
            <a:gdLst>
              <a:gd name="T0" fmla="*/ 0 w 534"/>
              <a:gd name="T1" fmla="*/ 2147483647 h 135"/>
              <a:gd name="T2" fmla="*/ 0 w 534"/>
              <a:gd name="T3" fmla="*/ 2147483647 h 135"/>
              <a:gd name="T4" fmla="*/ 2147483647 w 534"/>
              <a:gd name="T5" fmla="*/ 2147483647 h 135"/>
              <a:gd name="T6" fmla="*/ 2147483647 w 534"/>
              <a:gd name="T7" fmla="*/ 2147483647 h 135"/>
              <a:gd name="T8" fmla="*/ 2147483647 w 534"/>
              <a:gd name="T9" fmla="*/ 2147483647 h 135"/>
              <a:gd name="T10" fmla="*/ 2147483647 w 534"/>
              <a:gd name="T11" fmla="*/ 2147483647 h 135"/>
              <a:gd name="T12" fmla="*/ 2147483647 w 534"/>
              <a:gd name="T13" fmla="*/ 2147483647 h 135"/>
              <a:gd name="T14" fmla="*/ 2147483647 w 534"/>
              <a:gd name="T15" fmla="*/ 2147483647 h 135"/>
              <a:gd name="T16" fmla="*/ 2147483647 w 534"/>
              <a:gd name="T17" fmla="*/ 2147483647 h 135"/>
              <a:gd name="T18" fmla="*/ 2147483647 w 534"/>
              <a:gd name="T19" fmla="*/ 2147483647 h 135"/>
              <a:gd name="T20" fmla="*/ 2147483647 w 534"/>
              <a:gd name="T21" fmla="*/ 2147483647 h 135"/>
              <a:gd name="T22" fmla="*/ 2147483647 w 534"/>
              <a:gd name="T23" fmla="*/ 2147483647 h 135"/>
              <a:gd name="T24" fmla="*/ 2147483647 w 534"/>
              <a:gd name="T25" fmla="*/ 0 h 135"/>
              <a:gd name="T26" fmla="*/ 2147483647 w 534"/>
              <a:gd name="T27" fmla="*/ 2147483647 h 135"/>
              <a:gd name="T28" fmla="*/ 2147483647 w 534"/>
              <a:gd name="T29" fmla="*/ 2147483647 h 135"/>
              <a:gd name="T30" fmla="*/ 2147483647 w 534"/>
              <a:gd name="T31" fmla="*/ 2147483647 h 135"/>
              <a:gd name="T32" fmla="*/ 2147483647 w 534"/>
              <a:gd name="T33" fmla="*/ 2147483647 h 135"/>
              <a:gd name="T34" fmla="*/ 2147483647 w 534"/>
              <a:gd name="T35" fmla="*/ 2147483647 h 135"/>
              <a:gd name="T36" fmla="*/ 2147483647 w 534"/>
              <a:gd name="T37" fmla="*/ 2147483647 h 135"/>
              <a:gd name="T38" fmla="*/ 2147483647 w 534"/>
              <a:gd name="T39" fmla="*/ 2147483647 h 135"/>
              <a:gd name="T40" fmla="*/ 2147483647 w 534"/>
              <a:gd name="T41" fmla="*/ 2147483647 h 135"/>
              <a:gd name="T42" fmla="*/ 2147483647 w 534"/>
              <a:gd name="T43" fmla="*/ 2147483647 h 135"/>
              <a:gd name="T44" fmla="*/ 2147483647 w 534"/>
              <a:gd name="T45" fmla="*/ 2147483647 h 135"/>
              <a:gd name="T46" fmla="*/ 2147483647 w 534"/>
              <a:gd name="T47" fmla="*/ 2147483647 h 135"/>
              <a:gd name="T48" fmla="*/ 2147483647 w 534"/>
              <a:gd name="T49" fmla="*/ 0 h 1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4"/>
              <a:gd name="T76" fmla="*/ 0 h 135"/>
              <a:gd name="T77" fmla="*/ 534 w 534"/>
              <a:gd name="T78" fmla="*/ 135 h 1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4" h="135">
                <a:moveTo>
                  <a:pt x="0" y="14"/>
                </a:moveTo>
                <a:lnTo>
                  <a:pt x="0" y="54"/>
                </a:lnTo>
                <a:lnTo>
                  <a:pt x="26" y="94"/>
                </a:lnTo>
                <a:lnTo>
                  <a:pt x="53" y="107"/>
                </a:lnTo>
                <a:lnTo>
                  <a:pt x="80" y="120"/>
                </a:lnTo>
                <a:lnTo>
                  <a:pt x="120" y="134"/>
                </a:lnTo>
                <a:lnTo>
                  <a:pt x="160" y="134"/>
                </a:lnTo>
                <a:lnTo>
                  <a:pt x="200" y="134"/>
                </a:lnTo>
                <a:lnTo>
                  <a:pt x="213" y="107"/>
                </a:lnTo>
                <a:lnTo>
                  <a:pt x="240" y="94"/>
                </a:lnTo>
                <a:lnTo>
                  <a:pt x="253" y="67"/>
                </a:lnTo>
                <a:lnTo>
                  <a:pt x="266" y="40"/>
                </a:lnTo>
                <a:lnTo>
                  <a:pt x="266" y="0"/>
                </a:lnTo>
                <a:lnTo>
                  <a:pt x="253" y="27"/>
                </a:lnTo>
                <a:lnTo>
                  <a:pt x="266" y="54"/>
                </a:lnTo>
                <a:lnTo>
                  <a:pt x="293" y="80"/>
                </a:lnTo>
                <a:lnTo>
                  <a:pt x="306" y="107"/>
                </a:lnTo>
                <a:lnTo>
                  <a:pt x="333" y="120"/>
                </a:lnTo>
                <a:lnTo>
                  <a:pt x="360" y="120"/>
                </a:lnTo>
                <a:lnTo>
                  <a:pt x="400" y="134"/>
                </a:lnTo>
                <a:lnTo>
                  <a:pt x="440" y="134"/>
                </a:lnTo>
                <a:lnTo>
                  <a:pt x="480" y="120"/>
                </a:lnTo>
                <a:lnTo>
                  <a:pt x="506" y="80"/>
                </a:lnTo>
                <a:lnTo>
                  <a:pt x="520" y="40"/>
                </a:lnTo>
                <a:lnTo>
                  <a:pt x="533" y="0"/>
                </a:lnTo>
              </a:path>
            </a:pathLst>
          </a:custGeom>
          <a:noFill/>
          <a:ln w="50800" cap="rnd">
            <a:solidFill>
              <a:schemeClr val="tx1"/>
            </a:solidFill>
            <a:round/>
            <a:headEnd/>
            <a:tailEnd/>
          </a:ln>
        </p:spPr>
        <p:txBody>
          <a:bodyPr/>
          <a:lstStyle/>
          <a:p>
            <a:endParaRPr lang="en-US" sz="1350">
              <a:solidFill>
                <a:srgbClr val="0F1540"/>
              </a:solidFill>
            </a:endParaRPr>
          </a:p>
        </p:txBody>
      </p:sp>
      <p:sp>
        <p:nvSpPr>
          <p:cNvPr id="1065" name="Rectangle 9"/>
          <p:cNvSpPr>
            <a:spLocks noChangeArrowheads="1"/>
          </p:cNvSpPr>
          <p:nvPr>
            <p:custDataLst>
              <p:tags r:id="rId11"/>
            </p:custDataLst>
          </p:nvPr>
        </p:nvSpPr>
        <p:spPr bwMode="auto">
          <a:xfrm>
            <a:off x="4686301" y="4289823"/>
            <a:ext cx="1188625" cy="228910"/>
          </a:xfrm>
          <a:prstGeom prst="rect">
            <a:avLst/>
          </a:prstGeom>
          <a:noFill/>
          <a:ln w="12700">
            <a:noFill/>
            <a:miter lim="800000"/>
            <a:headEnd/>
            <a:tailEnd/>
          </a:ln>
        </p:spPr>
        <p:txBody>
          <a:bodyPr wrap="none" lIns="67865" tIns="33338" rIns="67865" bIns="33338">
            <a:spAutoFit/>
          </a:bodyPr>
          <a:lstStyle/>
          <a:p>
            <a:pPr eaLnBrk="0" hangingPunct="0"/>
            <a:r>
              <a:rPr lang="en-US" sz="1050">
                <a:solidFill>
                  <a:srgbClr val="0F1540"/>
                </a:solidFill>
                <a:latin typeface="Klang MT"/>
              </a:rPr>
              <a:t>Sea of Ineligibility</a:t>
            </a:r>
          </a:p>
        </p:txBody>
      </p:sp>
      <p:graphicFrame>
        <p:nvGraphicFramePr>
          <p:cNvPr id="1026" name="Object 2"/>
          <p:cNvGraphicFramePr>
            <a:graphicFrameLocks noChangeAspect="1"/>
          </p:cNvGraphicFramePr>
          <p:nvPr>
            <p:custDataLst>
              <p:tags r:id="rId12"/>
            </p:custDataLst>
          </p:nvPr>
        </p:nvGraphicFramePr>
        <p:xfrm>
          <a:off x="3200401" y="3139679"/>
          <a:ext cx="327422" cy="589359"/>
        </p:xfrm>
        <a:graphic>
          <a:graphicData uri="http://schemas.openxmlformats.org/presentationml/2006/ole">
            <mc:AlternateContent xmlns:mc="http://schemas.openxmlformats.org/markup-compatibility/2006">
              <mc:Choice xmlns:v="urn:schemas-microsoft-com:vml" Requires="v">
                <p:oleObj spid="_x0000_s2298" r:id="rId51" imgW="707136" imgH="1267968" progId="">
                  <p:embed/>
                </p:oleObj>
              </mc:Choice>
              <mc:Fallback>
                <p:oleObj r:id="rId51"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200401" y="31396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custDataLst>
              <p:tags r:id="rId13"/>
            </p:custDataLst>
          </p:nvPr>
        </p:nvGraphicFramePr>
        <p:xfrm>
          <a:off x="3028951" y="3368279"/>
          <a:ext cx="327422" cy="589359"/>
        </p:xfrm>
        <a:graphic>
          <a:graphicData uri="http://schemas.openxmlformats.org/presentationml/2006/ole">
            <mc:AlternateContent xmlns:mc="http://schemas.openxmlformats.org/markup-compatibility/2006">
              <mc:Choice xmlns:v="urn:schemas-microsoft-com:vml" Requires="v">
                <p:oleObj spid="_x0000_s2299" r:id="rId53" imgW="707136" imgH="1267968" progId="">
                  <p:embed/>
                </p:oleObj>
              </mc:Choice>
              <mc:Fallback>
                <p:oleObj r:id="rId53"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028951" y="33682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custDataLst>
              <p:tags r:id="rId14"/>
            </p:custDataLst>
          </p:nvPr>
        </p:nvGraphicFramePr>
        <p:xfrm>
          <a:off x="2857501" y="4111229"/>
          <a:ext cx="327422" cy="589359"/>
        </p:xfrm>
        <a:graphic>
          <a:graphicData uri="http://schemas.openxmlformats.org/presentationml/2006/ole">
            <mc:AlternateContent xmlns:mc="http://schemas.openxmlformats.org/markup-compatibility/2006">
              <mc:Choice xmlns:v="urn:schemas-microsoft-com:vml" Requires="v">
                <p:oleObj spid="_x0000_s2300" r:id="rId54" imgW="707136" imgH="1267968" progId="">
                  <p:embed/>
                </p:oleObj>
              </mc:Choice>
              <mc:Fallback>
                <p:oleObj r:id="rId54"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857501" y="41112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custDataLst>
              <p:tags r:id="rId15"/>
            </p:custDataLst>
          </p:nvPr>
        </p:nvGraphicFramePr>
        <p:xfrm>
          <a:off x="2628901" y="3368279"/>
          <a:ext cx="327422" cy="589359"/>
        </p:xfrm>
        <a:graphic>
          <a:graphicData uri="http://schemas.openxmlformats.org/presentationml/2006/ole">
            <mc:AlternateContent xmlns:mc="http://schemas.openxmlformats.org/markup-compatibility/2006">
              <mc:Choice xmlns:v="urn:schemas-microsoft-com:vml" Requires="v">
                <p:oleObj spid="_x0000_s2301" r:id="rId55" imgW="707136" imgH="1267968" progId="">
                  <p:embed/>
                </p:oleObj>
              </mc:Choice>
              <mc:Fallback>
                <p:oleObj r:id="rId55"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628901" y="33682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custDataLst>
              <p:tags r:id="rId16"/>
            </p:custDataLst>
          </p:nvPr>
        </p:nvGraphicFramePr>
        <p:xfrm>
          <a:off x="2514601" y="3996929"/>
          <a:ext cx="327422" cy="589359"/>
        </p:xfrm>
        <a:graphic>
          <a:graphicData uri="http://schemas.openxmlformats.org/presentationml/2006/ole">
            <mc:AlternateContent xmlns:mc="http://schemas.openxmlformats.org/markup-compatibility/2006">
              <mc:Choice xmlns:v="urn:schemas-microsoft-com:vml" Requires="v">
                <p:oleObj spid="_x0000_s2302" r:id="rId56" imgW="707136" imgH="1267968" progId="">
                  <p:embed/>
                </p:oleObj>
              </mc:Choice>
              <mc:Fallback>
                <p:oleObj r:id="rId56"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514601" y="39969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custDataLst>
              <p:tags r:id="rId17"/>
            </p:custDataLst>
          </p:nvPr>
        </p:nvGraphicFramePr>
        <p:xfrm>
          <a:off x="2400301" y="3539729"/>
          <a:ext cx="327422" cy="589359"/>
        </p:xfrm>
        <a:graphic>
          <a:graphicData uri="http://schemas.openxmlformats.org/presentationml/2006/ole">
            <mc:AlternateContent xmlns:mc="http://schemas.openxmlformats.org/markup-compatibility/2006">
              <mc:Choice xmlns:v="urn:schemas-microsoft-com:vml" Requires="v">
                <p:oleObj spid="_x0000_s2303" r:id="rId57" imgW="707136" imgH="1267968" progId="">
                  <p:embed/>
                </p:oleObj>
              </mc:Choice>
              <mc:Fallback>
                <p:oleObj r:id="rId57"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400301" y="35397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custDataLst>
              <p:tags r:id="rId18"/>
            </p:custDataLst>
          </p:nvPr>
        </p:nvGraphicFramePr>
        <p:xfrm>
          <a:off x="3371851" y="3596879"/>
          <a:ext cx="327422" cy="589359"/>
        </p:xfrm>
        <a:graphic>
          <a:graphicData uri="http://schemas.openxmlformats.org/presentationml/2006/ole">
            <mc:AlternateContent xmlns:mc="http://schemas.openxmlformats.org/markup-compatibility/2006">
              <mc:Choice xmlns:v="urn:schemas-microsoft-com:vml" Requires="v">
                <p:oleObj spid="_x0000_s2304" r:id="rId58" imgW="707136" imgH="1267968" progId="">
                  <p:embed/>
                </p:oleObj>
              </mc:Choice>
              <mc:Fallback>
                <p:oleObj r:id="rId58"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371851" y="35968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custDataLst>
              <p:tags r:id="rId19"/>
            </p:custDataLst>
          </p:nvPr>
        </p:nvGraphicFramePr>
        <p:xfrm>
          <a:off x="3143251" y="3996929"/>
          <a:ext cx="327422" cy="589359"/>
        </p:xfrm>
        <a:graphic>
          <a:graphicData uri="http://schemas.openxmlformats.org/presentationml/2006/ole">
            <mc:AlternateContent xmlns:mc="http://schemas.openxmlformats.org/markup-compatibility/2006">
              <mc:Choice xmlns:v="urn:schemas-microsoft-com:vml" Requires="v">
                <p:oleObj spid="_x0000_s2305" r:id="rId59" imgW="707136" imgH="1267968" progId="">
                  <p:embed/>
                </p:oleObj>
              </mc:Choice>
              <mc:Fallback>
                <p:oleObj r:id="rId59"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43251" y="39969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custDataLst>
              <p:tags r:id="rId20"/>
            </p:custDataLst>
          </p:nvPr>
        </p:nvGraphicFramePr>
        <p:xfrm>
          <a:off x="3771901" y="4168379"/>
          <a:ext cx="327422" cy="589359"/>
        </p:xfrm>
        <a:graphic>
          <a:graphicData uri="http://schemas.openxmlformats.org/presentationml/2006/ole">
            <mc:AlternateContent xmlns:mc="http://schemas.openxmlformats.org/markup-compatibility/2006">
              <mc:Choice xmlns:v="urn:schemas-microsoft-com:vml" Requires="v">
                <p:oleObj spid="_x0000_s2306" name="Clip" r:id="rId60" imgW="707136" imgH="1267968" progId="">
                  <p:embed/>
                </p:oleObj>
              </mc:Choice>
              <mc:Fallback>
                <p:oleObj name="Clip" r:id="rId60"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771901" y="41683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custDataLst>
              <p:tags r:id="rId21"/>
            </p:custDataLst>
          </p:nvPr>
        </p:nvGraphicFramePr>
        <p:xfrm>
          <a:off x="3600451" y="3939779"/>
          <a:ext cx="327422" cy="589359"/>
        </p:xfrm>
        <a:graphic>
          <a:graphicData uri="http://schemas.openxmlformats.org/presentationml/2006/ole">
            <mc:AlternateContent xmlns:mc="http://schemas.openxmlformats.org/markup-compatibility/2006">
              <mc:Choice xmlns:v="urn:schemas-microsoft-com:vml" Requires="v">
                <p:oleObj spid="_x0000_s2307" r:id="rId62" imgW="707136" imgH="1267968" progId="">
                  <p:embed/>
                </p:oleObj>
              </mc:Choice>
              <mc:Fallback>
                <p:oleObj r:id="rId62"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600451" y="39397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custDataLst>
              <p:tags r:id="rId22"/>
            </p:custDataLst>
          </p:nvPr>
        </p:nvGraphicFramePr>
        <p:xfrm>
          <a:off x="3657601" y="3253979"/>
          <a:ext cx="327422" cy="589359"/>
        </p:xfrm>
        <a:graphic>
          <a:graphicData uri="http://schemas.openxmlformats.org/presentationml/2006/ole">
            <mc:AlternateContent xmlns:mc="http://schemas.openxmlformats.org/markup-compatibility/2006">
              <mc:Choice xmlns:v="urn:schemas-microsoft-com:vml" Requires="v">
                <p:oleObj spid="_x0000_s2308" r:id="rId63" imgW="707136" imgH="1267968" progId="">
                  <p:embed/>
                </p:oleObj>
              </mc:Choice>
              <mc:Fallback>
                <p:oleObj r:id="rId63"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657601" y="32539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 name="Object 13"/>
          <p:cNvGraphicFramePr>
            <a:graphicFrameLocks noChangeAspect="1"/>
          </p:cNvGraphicFramePr>
          <p:nvPr>
            <p:custDataLst>
              <p:tags r:id="rId23"/>
            </p:custDataLst>
          </p:nvPr>
        </p:nvGraphicFramePr>
        <p:xfrm>
          <a:off x="4917283" y="3539729"/>
          <a:ext cx="327422" cy="589359"/>
        </p:xfrm>
        <a:graphic>
          <a:graphicData uri="http://schemas.openxmlformats.org/presentationml/2006/ole">
            <mc:AlternateContent xmlns:mc="http://schemas.openxmlformats.org/markup-compatibility/2006">
              <mc:Choice xmlns:v="urn:schemas-microsoft-com:vml" Requires="v">
                <p:oleObj spid="_x0000_s2309" r:id="rId64" imgW="707136" imgH="1267968" progId="">
                  <p:embed/>
                </p:oleObj>
              </mc:Choice>
              <mc:Fallback>
                <p:oleObj r:id="rId64"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917283" y="35397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14"/>
          <p:cNvGraphicFramePr>
            <a:graphicFrameLocks noChangeAspect="1"/>
          </p:cNvGraphicFramePr>
          <p:nvPr>
            <p:custDataLst>
              <p:tags r:id="rId24"/>
            </p:custDataLst>
          </p:nvPr>
        </p:nvGraphicFramePr>
        <p:xfrm>
          <a:off x="3429001" y="4454129"/>
          <a:ext cx="327422" cy="589359"/>
        </p:xfrm>
        <a:graphic>
          <a:graphicData uri="http://schemas.openxmlformats.org/presentationml/2006/ole">
            <mc:AlternateContent xmlns:mc="http://schemas.openxmlformats.org/markup-compatibility/2006">
              <mc:Choice xmlns:v="urn:schemas-microsoft-com:vml" Requires="v">
                <p:oleObj spid="_x0000_s2310" r:id="rId65" imgW="707136" imgH="1267968" progId="">
                  <p:embed/>
                </p:oleObj>
              </mc:Choice>
              <mc:Fallback>
                <p:oleObj r:id="rId65"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429001" y="44541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9" name="Object 15"/>
          <p:cNvGraphicFramePr>
            <a:graphicFrameLocks noChangeAspect="1"/>
          </p:cNvGraphicFramePr>
          <p:nvPr>
            <p:custDataLst>
              <p:tags r:id="rId25"/>
            </p:custDataLst>
          </p:nvPr>
        </p:nvGraphicFramePr>
        <p:xfrm>
          <a:off x="2914651" y="3654029"/>
          <a:ext cx="327422" cy="589359"/>
        </p:xfrm>
        <a:graphic>
          <a:graphicData uri="http://schemas.openxmlformats.org/presentationml/2006/ole">
            <mc:AlternateContent xmlns:mc="http://schemas.openxmlformats.org/markup-compatibility/2006">
              <mc:Choice xmlns:v="urn:schemas-microsoft-com:vml" Requires="v">
                <p:oleObj spid="_x0000_s2311" r:id="rId66" imgW="707136" imgH="1267968" progId="">
                  <p:embed/>
                </p:oleObj>
              </mc:Choice>
              <mc:Fallback>
                <p:oleObj r:id="rId66"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914651" y="36540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0" name="Object 16"/>
          <p:cNvGraphicFramePr>
            <a:graphicFrameLocks noChangeAspect="1"/>
          </p:cNvGraphicFramePr>
          <p:nvPr>
            <p:custDataLst>
              <p:tags r:id="rId26"/>
            </p:custDataLst>
          </p:nvPr>
        </p:nvGraphicFramePr>
        <p:xfrm>
          <a:off x="4057651" y="3939779"/>
          <a:ext cx="327422" cy="589359"/>
        </p:xfrm>
        <a:graphic>
          <a:graphicData uri="http://schemas.openxmlformats.org/presentationml/2006/ole">
            <mc:AlternateContent xmlns:mc="http://schemas.openxmlformats.org/markup-compatibility/2006">
              <mc:Choice xmlns:v="urn:schemas-microsoft-com:vml" Requires="v">
                <p:oleObj spid="_x0000_s2312" r:id="rId67" imgW="707136" imgH="1267968" progId="">
                  <p:embed/>
                </p:oleObj>
              </mc:Choice>
              <mc:Fallback>
                <p:oleObj r:id="rId67"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57651" y="39397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1" name="Object 17"/>
          <p:cNvGraphicFramePr>
            <a:graphicFrameLocks noChangeAspect="1"/>
          </p:cNvGraphicFramePr>
          <p:nvPr>
            <p:custDataLst>
              <p:tags r:id="rId27"/>
            </p:custDataLst>
          </p:nvPr>
        </p:nvGraphicFramePr>
        <p:xfrm>
          <a:off x="2743201" y="4396979"/>
          <a:ext cx="327422" cy="589359"/>
        </p:xfrm>
        <a:graphic>
          <a:graphicData uri="http://schemas.openxmlformats.org/presentationml/2006/ole">
            <mc:AlternateContent xmlns:mc="http://schemas.openxmlformats.org/markup-compatibility/2006">
              <mc:Choice xmlns:v="urn:schemas-microsoft-com:vml" Requires="v">
                <p:oleObj spid="_x0000_s2313" name="Clip" r:id="rId68" imgW="707136" imgH="1267968" progId="">
                  <p:embed/>
                </p:oleObj>
              </mc:Choice>
              <mc:Fallback>
                <p:oleObj name="Clip" r:id="rId68"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743201" y="43969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2" name="Object 18"/>
          <p:cNvGraphicFramePr>
            <a:graphicFrameLocks noChangeAspect="1"/>
          </p:cNvGraphicFramePr>
          <p:nvPr>
            <p:custDataLst>
              <p:tags r:id="rId28"/>
            </p:custDataLst>
          </p:nvPr>
        </p:nvGraphicFramePr>
        <p:xfrm>
          <a:off x="3143251" y="4511279"/>
          <a:ext cx="327422" cy="589359"/>
        </p:xfrm>
        <a:graphic>
          <a:graphicData uri="http://schemas.openxmlformats.org/presentationml/2006/ole">
            <mc:AlternateContent xmlns:mc="http://schemas.openxmlformats.org/markup-compatibility/2006">
              <mc:Choice xmlns:v="urn:schemas-microsoft-com:vml" Requires="v">
                <p:oleObj spid="_x0000_s2314" name="Clip" r:id="rId69" imgW="707136" imgH="1267968" progId="">
                  <p:embed/>
                </p:oleObj>
              </mc:Choice>
              <mc:Fallback>
                <p:oleObj name="Clip" r:id="rId69"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143251" y="45112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3" name="Object 19"/>
          <p:cNvGraphicFramePr>
            <a:graphicFrameLocks noChangeAspect="1"/>
          </p:cNvGraphicFramePr>
          <p:nvPr>
            <p:custDataLst>
              <p:tags r:id="rId29"/>
            </p:custDataLst>
          </p:nvPr>
        </p:nvGraphicFramePr>
        <p:xfrm>
          <a:off x="3886201" y="3539729"/>
          <a:ext cx="327422" cy="589359"/>
        </p:xfrm>
        <a:graphic>
          <a:graphicData uri="http://schemas.openxmlformats.org/presentationml/2006/ole">
            <mc:AlternateContent xmlns:mc="http://schemas.openxmlformats.org/markup-compatibility/2006">
              <mc:Choice xmlns:v="urn:schemas-microsoft-com:vml" Requires="v">
                <p:oleObj spid="_x0000_s2315" name="Clip" r:id="rId70" imgW="707136" imgH="1267968" progId="">
                  <p:embed/>
                </p:oleObj>
              </mc:Choice>
              <mc:Fallback>
                <p:oleObj name="Clip" r:id="rId70"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886201" y="35397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 name="Object 20"/>
          <p:cNvGraphicFramePr>
            <a:graphicFrameLocks noChangeAspect="1"/>
          </p:cNvGraphicFramePr>
          <p:nvPr>
            <p:custDataLst>
              <p:tags r:id="rId30"/>
            </p:custDataLst>
          </p:nvPr>
        </p:nvGraphicFramePr>
        <p:xfrm>
          <a:off x="5660233" y="3654029"/>
          <a:ext cx="327422" cy="589359"/>
        </p:xfrm>
        <a:graphic>
          <a:graphicData uri="http://schemas.openxmlformats.org/presentationml/2006/ole">
            <mc:AlternateContent xmlns:mc="http://schemas.openxmlformats.org/markup-compatibility/2006">
              <mc:Choice xmlns:v="urn:schemas-microsoft-com:vml" Requires="v">
                <p:oleObj spid="_x0000_s2316" r:id="rId71" imgW="707136" imgH="1267968" progId="">
                  <p:embed/>
                </p:oleObj>
              </mc:Choice>
              <mc:Fallback>
                <p:oleObj r:id="rId71"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660233" y="36540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5" name="Object 21"/>
          <p:cNvGraphicFramePr>
            <a:graphicFrameLocks noChangeAspect="1"/>
          </p:cNvGraphicFramePr>
          <p:nvPr>
            <p:custDataLst>
              <p:tags r:id="rId31"/>
            </p:custDataLst>
          </p:nvPr>
        </p:nvGraphicFramePr>
        <p:xfrm>
          <a:off x="6628210" y="2968229"/>
          <a:ext cx="266700" cy="475059"/>
        </p:xfrm>
        <a:graphic>
          <a:graphicData uri="http://schemas.openxmlformats.org/presentationml/2006/ole">
            <mc:AlternateContent xmlns:mc="http://schemas.openxmlformats.org/markup-compatibility/2006">
              <mc:Choice xmlns:v="urn:schemas-microsoft-com:vml" Requires="v">
                <p:oleObj spid="_x0000_s2317" r:id="rId72" imgW="707136" imgH="1267968" progId="">
                  <p:embed/>
                </p:oleObj>
              </mc:Choice>
              <mc:Fallback>
                <p:oleObj r:id="rId72"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628210" y="2968229"/>
                        <a:ext cx="266700" cy="4750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6" name="Object 22"/>
          <p:cNvGraphicFramePr>
            <a:graphicFrameLocks noChangeAspect="1"/>
          </p:cNvGraphicFramePr>
          <p:nvPr>
            <p:custDataLst>
              <p:tags r:id="rId32"/>
            </p:custDataLst>
          </p:nvPr>
        </p:nvGraphicFramePr>
        <p:xfrm>
          <a:off x="5203033" y="3596879"/>
          <a:ext cx="327422" cy="589359"/>
        </p:xfrm>
        <a:graphic>
          <a:graphicData uri="http://schemas.openxmlformats.org/presentationml/2006/ole">
            <mc:AlternateContent xmlns:mc="http://schemas.openxmlformats.org/markup-compatibility/2006">
              <mc:Choice xmlns:v="urn:schemas-microsoft-com:vml" Requires="v">
                <p:oleObj spid="_x0000_s2318" r:id="rId73" imgW="707136" imgH="1267968" progId="">
                  <p:embed/>
                </p:oleObj>
              </mc:Choice>
              <mc:Fallback>
                <p:oleObj r:id="rId73"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203033" y="35968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7" name="Object 23"/>
          <p:cNvGraphicFramePr>
            <a:graphicFrameLocks noChangeAspect="1"/>
          </p:cNvGraphicFramePr>
          <p:nvPr>
            <p:custDataLst>
              <p:tags r:id="rId33"/>
            </p:custDataLst>
          </p:nvPr>
        </p:nvGraphicFramePr>
        <p:xfrm>
          <a:off x="5374483" y="3654029"/>
          <a:ext cx="327422" cy="589359"/>
        </p:xfrm>
        <a:graphic>
          <a:graphicData uri="http://schemas.openxmlformats.org/presentationml/2006/ole">
            <mc:AlternateContent xmlns:mc="http://schemas.openxmlformats.org/markup-compatibility/2006">
              <mc:Choice xmlns:v="urn:schemas-microsoft-com:vml" Requires="v">
                <p:oleObj spid="_x0000_s2319" name="Clip" r:id="rId74" imgW="707136" imgH="1267968" progId="">
                  <p:embed/>
                </p:oleObj>
              </mc:Choice>
              <mc:Fallback>
                <p:oleObj name="Clip" r:id="rId74"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374483" y="365402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8" name="Object 24"/>
          <p:cNvGraphicFramePr>
            <a:graphicFrameLocks noChangeAspect="1"/>
          </p:cNvGraphicFramePr>
          <p:nvPr>
            <p:custDataLst>
              <p:tags r:id="rId34"/>
            </p:custDataLst>
          </p:nvPr>
        </p:nvGraphicFramePr>
        <p:xfrm>
          <a:off x="4917283" y="3711179"/>
          <a:ext cx="327422" cy="589359"/>
        </p:xfrm>
        <a:graphic>
          <a:graphicData uri="http://schemas.openxmlformats.org/presentationml/2006/ole">
            <mc:AlternateContent xmlns:mc="http://schemas.openxmlformats.org/markup-compatibility/2006">
              <mc:Choice xmlns:v="urn:schemas-microsoft-com:vml" Requires="v">
                <p:oleObj spid="_x0000_s2320" name="Clip" r:id="rId75" imgW="707136" imgH="1267968" progId="">
                  <p:embed/>
                </p:oleObj>
              </mc:Choice>
              <mc:Fallback>
                <p:oleObj name="Clip" r:id="rId75"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917283" y="3711179"/>
                        <a:ext cx="327422"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9" name="Object 25"/>
          <p:cNvGraphicFramePr>
            <a:graphicFrameLocks noChangeAspect="1"/>
          </p:cNvGraphicFramePr>
          <p:nvPr>
            <p:custDataLst>
              <p:tags r:id="rId35"/>
            </p:custDataLst>
          </p:nvPr>
        </p:nvGraphicFramePr>
        <p:xfrm>
          <a:off x="6285311" y="2796779"/>
          <a:ext cx="329803" cy="589359"/>
        </p:xfrm>
        <a:graphic>
          <a:graphicData uri="http://schemas.openxmlformats.org/presentationml/2006/ole">
            <mc:AlternateContent xmlns:mc="http://schemas.openxmlformats.org/markup-compatibility/2006">
              <mc:Choice xmlns:v="urn:schemas-microsoft-com:vml" Requires="v">
                <p:oleObj spid="_x0000_s2321" name="Clip" r:id="rId76" imgW="707136" imgH="1267968" progId="">
                  <p:embed/>
                </p:oleObj>
              </mc:Choice>
              <mc:Fallback>
                <p:oleObj name="Clip" r:id="rId76"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285311" y="2796779"/>
                        <a:ext cx="329803"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0" name="Object 26"/>
          <p:cNvGraphicFramePr>
            <a:graphicFrameLocks noChangeAspect="1"/>
          </p:cNvGraphicFramePr>
          <p:nvPr>
            <p:custDataLst>
              <p:tags r:id="rId36"/>
            </p:custDataLst>
          </p:nvPr>
        </p:nvGraphicFramePr>
        <p:xfrm>
          <a:off x="6513911" y="2625329"/>
          <a:ext cx="329803" cy="589359"/>
        </p:xfrm>
        <a:graphic>
          <a:graphicData uri="http://schemas.openxmlformats.org/presentationml/2006/ole">
            <mc:AlternateContent xmlns:mc="http://schemas.openxmlformats.org/markup-compatibility/2006">
              <mc:Choice xmlns:v="urn:schemas-microsoft-com:vml" Requires="v">
                <p:oleObj spid="_x0000_s2322" r:id="rId77" imgW="707136" imgH="1267968" progId="">
                  <p:embed/>
                </p:oleObj>
              </mc:Choice>
              <mc:Fallback>
                <p:oleObj r:id="rId77"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513911" y="2625329"/>
                        <a:ext cx="329803" cy="589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6" name="Text Box 42"/>
          <p:cNvSpPr txBox="1">
            <a:spLocks noChangeArrowheads="1"/>
          </p:cNvSpPr>
          <p:nvPr>
            <p:custDataLst>
              <p:tags r:id="rId37"/>
            </p:custDataLst>
          </p:nvPr>
        </p:nvSpPr>
        <p:spPr bwMode="auto">
          <a:xfrm>
            <a:off x="4566048" y="5597129"/>
            <a:ext cx="2520553" cy="301718"/>
          </a:xfrm>
          <a:prstGeom prst="rect">
            <a:avLst/>
          </a:prstGeom>
          <a:noFill/>
          <a:ln w="9525">
            <a:noFill/>
            <a:round/>
            <a:headEnd/>
            <a:tailEnd/>
          </a:ln>
        </p:spPr>
        <p:txBody>
          <a:bodyPr lIns="67500" tIns="35100" rIns="67500" bIns="35100">
            <a:spAutoFit/>
          </a:bodyPr>
          <a:lstStyle/>
          <a:p>
            <a:pP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sz="1500">
                <a:solidFill>
                  <a:srgbClr val="0F1540"/>
                </a:solidFill>
              </a:rPr>
              <a:t>Intensity of Need</a:t>
            </a:r>
          </a:p>
        </p:txBody>
      </p:sp>
      <p:sp>
        <p:nvSpPr>
          <p:cNvPr id="1067" name="Text Box 43"/>
          <p:cNvSpPr txBox="1">
            <a:spLocks noChangeArrowheads="1"/>
          </p:cNvSpPr>
          <p:nvPr>
            <p:custDataLst>
              <p:tags r:id="rId38"/>
            </p:custDataLst>
          </p:nvPr>
        </p:nvSpPr>
        <p:spPr bwMode="auto">
          <a:xfrm rot="-5400000">
            <a:off x="428628" y="3627070"/>
            <a:ext cx="2619370" cy="532550"/>
          </a:xfrm>
          <a:prstGeom prst="rect">
            <a:avLst/>
          </a:prstGeom>
          <a:noFill/>
          <a:ln w="9525">
            <a:noFill/>
            <a:round/>
            <a:headEnd/>
            <a:tailEnd/>
          </a:ln>
        </p:spPr>
        <p:txBody>
          <a:bodyPr wrap="none" lIns="67500" tIns="35100" rIns="67500" bIns="35100">
            <a:spAutoFit/>
          </a:bodyPr>
          <a:lstStyle/>
          <a:p>
            <a:pPr algn="ct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sz="1500">
                <a:solidFill>
                  <a:srgbClr val="0F1540"/>
                </a:solidFill>
              </a:rPr>
              <a:t>Amount of Resources</a:t>
            </a:r>
          </a:p>
          <a:p>
            <a:pPr algn="ct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sz="1500">
                <a:solidFill>
                  <a:srgbClr val="0F1540"/>
                </a:solidFill>
              </a:rPr>
              <a:t> Needed to Support Students</a:t>
            </a:r>
          </a:p>
        </p:txBody>
      </p:sp>
      <p:sp>
        <p:nvSpPr>
          <p:cNvPr id="1068" name="Oval 38"/>
          <p:cNvSpPr>
            <a:spLocks noChangeArrowheads="1"/>
          </p:cNvSpPr>
          <p:nvPr>
            <p:custDataLst>
              <p:tags r:id="rId39"/>
            </p:custDataLst>
          </p:nvPr>
        </p:nvSpPr>
        <p:spPr bwMode="auto">
          <a:xfrm>
            <a:off x="6450807" y="4325542"/>
            <a:ext cx="921544" cy="867965"/>
          </a:xfrm>
          <a:prstGeom prst="ellipse">
            <a:avLst/>
          </a:prstGeom>
          <a:noFill/>
          <a:ln w="50800">
            <a:solidFill>
              <a:schemeClr val="tx1"/>
            </a:solidFill>
            <a:round/>
            <a:headEnd/>
            <a:tailEnd/>
          </a:ln>
        </p:spPr>
        <p:txBody>
          <a:bodyPr wrap="none" anchor="ctr"/>
          <a:lstStyle/>
          <a:p>
            <a:pPr eaLnBrk="0" hangingPunct="0"/>
            <a:endParaRPr lang="en-US" sz="825">
              <a:solidFill>
                <a:srgbClr val="0F1540"/>
              </a:solidFill>
              <a:latin typeface="Franklin Gothic Book" pitchFamily="34" charset="0"/>
            </a:endParaRPr>
          </a:p>
        </p:txBody>
      </p:sp>
      <p:graphicFrame>
        <p:nvGraphicFramePr>
          <p:cNvPr id="1051" name="Object 27"/>
          <p:cNvGraphicFramePr>
            <a:graphicFrameLocks noChangeAspect="1"/>
          </p:cNvGraphicFramePr>
          <p:nvPr>
            <p:custDataLst>
              <p:tags r:id="rId40"/>
            </p:custDataLst>
          </p:nvPr>
        </p:nvGraphicFramePr>
        <p:xfrm>
          <a:off x="6856810" y="4722020"/>
          <a:ext cx="266700" cy="475060"/>
        </p:xfrm>
        <a:graphic>
          <a:graphicData uri="http://schemas.openxmlformats.org/presentationml/2006/ole">
            <mc:AlternateContent xmlns:mc="http://schemas.openxmlformats.org/markup-compatibility/2006">
              <mc:Choice xmlns:v="urn:schemas-microsoft-com:vml" Requires="v">
                <p:oleObj spid="_x0000_s2323" r:id="rId78" imgW="707136" imgH="1267968" progId="">
                  <p:embed/>
                </p:oleObj>
              </mc:Choice>
              <mc:Fallback>
                <p:oleObj r:id="rId78"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856810" y="4722020"/>
                        <a:ext cx="266700" cy="475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2" name="Object 28"/>
          <p:cNvGraphicFramePr>
            <a:graphicFrameLocks noChangeAspect="1"/>
          </p:cNvGraphicFramePr>
          <p:nvPr>
            <p:custDataLst>
              <p:tags r:id="rId41"/>
            </p:custDataLst>
          </p:nvPr>
        </p:nvGraphicFramePr>
        <p:xfrm>
          <a:off x="6513911" y="4550570"/>
          <a:ext cx="329803" cy="589360"/>
        </p:xfrm>
        <a:graphic>
          <a:graphicData uri="http://schemas.openxmlformats.org/presentationml/2006/ole">
            <mc:AlternateContent xmlns:mc="http://schemas.openxmlformats.org/markup-compatibility/2006">
              <mc:Choice xmlns:v="urn:schemas-microsoft-com:vml" Requires="v">
                <p:oleObj spid="_x0000_s2324" name="Clip" r:id="rId79" imgW="707136" imgH="1267968" progId="">
                  <p:embed/>
                </p:oleObj>
              </mc:Choice>
              <mc:Fallback>
                <p:oleObj name="Clip" r:id="rId79"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513911" y="4550570"/>
                        <a:ext cx="329803" cy="58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3" name="Object 29"/>
          <p:cNvGraphicFramePr>
            <a:graphicFrameLocks noChangeAspect="1"/>
          </p:cNvGraphicFramePr>
          <p:nvPr>
            <p:custDataLst>
              <p:tags r:id="rId42"/>
            </p:custDataLst>
          </p:nvPr>
        </p:nvGraphicFramePr>
        <p:xfrm>
          <a:off x="6742511" y="4379120"/>
          <a:ext cx="329803" cy="589360"/>
        </p:xfrm>
        <a:graphic>
          <a:graphicData uri="http://schemas.openxmlformats.org/presentationml/2006/ole">
            <mc:AlternateContent xmlns:mc="http://schemas.openxmlformats.org/markup-compatibility/2006">
              <mc:Choice xmlns:v="urn:schemas-microsoft-com:vml" Requires="v">
                <p:oleObj spid="_x0000_s2325" r:id="rId80" imgW="707136" imgH="1267968" progId="">
                  <p:embed/>
                </p:oleObj>
              </mc:Choice>
              <mc:Fallback>
                <p:oleObj r:id="rId80"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742511" y="4379120"/>
                        <a:ext cx="329803" cy="58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9" name="Rectangle 42"/>
          <p:cNvSpPr>
            <a:spLocks noChangeArrowheads="1"/>
          </p:cNvSpPr>
          <p:nvPr>
            <p:custDataLst>
              <p:tags r:id="rId43"/>
            </p:custDataLst>
          </p:nvPr>
        </p:nvSpPr>
        <p:spPr bwMode="auto">
          <a:xfrm>
            <a:off x="6780611" y="5197079"/>
            <a:ext cx="359873" cy="228910"/>
          </a:xfrm>
          <a:prstGeom prst="rect">
            <a:avLst/>
          </a:prstGeom>
          <a:noFill/>
          <a:ln w="12700">
            <a:noFill/>
            <a:miter lim="800000"/>
            <a:headEnd/>
            <a:tailEnd/>
          </a:ln>
        </p:spPr>
        <p:txBody>
          <a:bodyPr wrap="none" lIns="67865" tIns="33338" rIns="67865" bIns="33338">
            <a:spAutoFit/>
          </a:bodyPr>
          <a:lstStyle/>
          <a:p>
            <a:pPr eaLnBrk="0" hangingPunct="0"/>
            <a:r>
              <a:rPr lang="en-US" sz="1050">
                <a:solidFill>
                  <a:srgbClr val="0F1540"/>
                </a:solidFill>
                <a:latin typeface="Klang MT"/>
              </a:rPr>
              <a:t>G/T</a:t>
            </a:r>
          </a:p>
        </p:txBody>
      </p:sp>
      <p:sp>
        <p:nvSpPr>
          <p:cNvPr id="1070" name="Rectangle 43"/>
          <p:cNvSpPr>
            <a:spLocks noChangeArrowheads="1"/>
          </p:cNvSpPr>
          <p:nvPr>
            <p:custDataLst>
              <p:tags r:id="rId44"/>
            </p:custDataLst>
          </p:nvPr>
        </p:nvSpPr>
        <p:spPr bwMode="auto">
          <a:xfrm>
            <a:off x="3886201" y="2301479"/>
            <a:ext cx="465672" cy="228910"/>
          </a:xfrm>
          <a:prstGeom prst="rect">
            <a:avLst/>
          </a:prstGeom>
          <a:noFill/>
          <a:ln w="12700">
            <a:noFill/>
            <a:miter lim="800000"/>
            <a:headEnd/>
            <a:tailEnd/>
          </a:ln>
        </p:spPr>
        <p:txBody>
          <a:bodyPr wrap="none" lIns="67865" tIns="33338" rIns="67865" bIns="33338">
            <a:spAutoFit/>
          </a:bodyPr>
          <a:lstStyle/>
          <a:p>
            <a:pPr eaLnBrk="0" hangingPunct="0"/>
            <a:r>
              <a:rPr lang="en-US" sz="1050">
                <a:solidFill>
                  <a:srgbClr val="0F1540"/>
                </a:solidFill>
                <a:latin typeface="Klang MT"/>
              </a:rPr>
              <a:t>Title I</a:t>
            </a:r>
          </a:p>
        </p:txBody>
      </p:sp>
      <p:sp>
        <p:nvSpPr>
          <p:cNvPr id="1071" name="Oval 44"/>
          <p:cNvSpPr>
            <a:spLocks noChangeArrowheads="1"/>
          </p:cNvSpPr>
          <p:nvPr>
            <p:custDataLst>
              <p:tags r:id="rId45"/>
            </p:custDataLst>
          </p:nvPr>
        </p:nvSpPr>
        <p:spPr bwMode="auto">
          <a:xfrm>
            <a:off x="4286251" y="2358630"/>
            <a:ext cx="921544" cy="867965"/>
          </a:xfrm>
          <a:prstGeom prst="ellipse">
            <a:avLst/>
          </a:prstGeom>
          <a:noFill/>
          <a:ln w="50800">
            <a:solidFill>
              <a:schemeClr val="tx1"/>
            </a:solidFill>
            <a:round/>
            <a:headEnd/>
            <a:tailEnd/>
          </a:ln>
        </p:spPr>
        <p:txBody>
          <a:bodyPr wrap="none" anchor="ctr"/>
          <a:lstStyle/>
          <a:p>
            <a:pPr eaLnBrk="0" hangingPunct="0"/>
            <a:endParaRPr lang="en-US" sz="825">
              <a:solidFill>
                <a:srgbClr val="0F1540"/>
              </a:solidFill>
              <a:latin typeface="Franklin Gothic Book" pitchFamily="34" charset="0"/>
            </a:endParaRPr>
          </a:p>
        </p:txBody>
      </p:sp>
      <p:graphicFrame>
        <p:nvGraphicFramePr>
          <p:cNvPr id="1054" name="Object 30"/>
          <p:cNvGraphicFramePr>
            <a:graphicFrameLocks noChangeAspect="1"/>
          </p:cNvGraphicFramePr>
          <p:nvPr>
            <p:custDataLst>
              <p:tags r:id="rId46"/>
            </p:custDataLst>
            <p:extLst/>
          </p:nvPr>
        </p:nvGraphicFramePr>
        <p:xfrm>
          <a:off x="4692254" y="2755107"/>
          <a:ext cx="266700" cy="475060"/>
        </p:xfrm>
        <a:graphic>
          <a:graphicData uri="http://schemas.openxmlformats.org/presentationml/2006/ole">
            <mc:AlternateContent xmlns:mc="http://schemas.openxmlformats.org/markup-compatibility/2006">
              <mc:Choice xmlns:v="urn:schemas-microsoft-com:vml" Requires="v">
                <p:oleObj spid="_x0000_s2326" r:id="rId81" imgW="707136" imgH="1267968" progId="">
                  <p:embed/>
                </p:oleObj>
              </mc:Choice>
              <mc:Fallback>
                <p:oleObj r:id="rId81"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692254" y="2755107"/>
                        <a:ext cx="266700" cy="475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5" name="Object 31"/>
          <p:cNvGraphicFramePr>
            <a:graphicFrameLocks noChangeAspect="1"/>
          </p:cNvGraphicFramePr>
          <p:nvPr>
            <p:custDataLst>
              <p:tags r:id="rId47"/>
            </p:custDataLst>
            <p:extLst/>
          </p:nvPr>
        </p:nvGraphicFramePr>
        <p:xfrm>
          <a:off x="4349355" y="2583657"/>
          <a:ext cx="329803" cy="589360"/>
        </p:xfrm>
        <a:graphic>
          <a:graphicData uri="http://schemas.openxmlformats.org/presentationml/2006/ole">
            <mc:AlternateContent xmlns:mc="http://schemas.openxmlformats.org/markup-compatibility/2006">
              <mc:Choice xmlns:v="urn:schemas-microsoft-com:vml" Requires="v">
                <p:oleObj spid="_x0000_s2327" name="Clip" r:id="rId82" imgW="707136" imgH="1267968" progId="">
                  <p:embed/>
                </p:oleObj>
              </mc:Choice>
              <mc:Fallback>
                <p:oleObj name="Clip" r:id="rId82" imgW="707136" imgH="1267968" progId="">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349355" y="2583657"/>
                        <a:ext cx="329803" cy="58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6" name="Object 32"/>
          <p:cNvGraphicFramePr>
            <a:graphicFrameLocks noChangeAspect="1"/>
          </p:cNvGraphicFramePr>
          <p:nvPr>
            <p:custDataLst>
              <p:tags r:id="rId48"/>
            </p:custDataLst>
            <p:extLst/>
          </p:nvPr>
        </p:nvGraphicFramePr>
        <p:xfrm>
          <a:off x="4577955" y="2412207"/>
          <a:ext cx="329803" cy="589360"/>
        </p:xfrm>
        <a:graphic>
          <a:graphicData uri="http://schemas.openxmlformats.org/presentationml/2006/ole">
            <mc:AlternateContent xmlns:mc="http://schemas.openxmlformats.org/markup-compatibility/2006">
              <mc:Choice xmlns:v="urn:schemas-microsoft-com:vml" Requires="v">
                <p:oleObj spid="_x0000_s2328" r:id="rId83" imgW="707136" imgH="1267968" progId="">
                  <p:embed/>
                </p:oleObj>
              </mc:Choice>
              <mc:Fallback>
                <p:oleObj r:id="rId83"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577955" y="2412207"/>
                        <a:ext cx="329803" cy="58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itle 1"/>
          <p:cNvSpPr txBox="1">
            <a:spLocks/>
          </p:cNvSpPr>
          <p:nvPr/>
        </p:nvSpPr>
        <p:spPr>
          <a:xfrm>
            <a:off x="48006" y="967325"/>
            <a:ext cx="9095994" cy="857250"/>
          </a:xfrm>
          <a:prstGeom prst="rect">
            <a:avLst/>
          </a:prstGeom>
        </p:spPr>
        <p:txBody>
          <a:bodyPr>
            <a:noAutofit/>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150" dirty="0">
                <a:solidFill>
                  <a:srgbClr val="000090"/>
                </a:solidFill>
              </a:rPr>
              <a:t>KEY ELEMENTS &amp; PRINCIPLES OF ACP</a:t>
            </a:r>
            <a:br>
              <a:rPr lang="en-US" sz="3150" dirty="0">
                <a:solidFill>
                  <a:srgbClr val="000090"/>
                </a:solidFill>
              </a:rPr>
            </a:br>
            <a:r>
              <a:rPr lang="en-US" sz="2100" dirty="0">
                <a:solidFill>
                  <a:srgbClr val="000090"/>
                </a:solidFill>
              </a:rPr>
              <a:t>PART 3</a:t>
            </a:r>
          </a:p>
        </p:txBody>
      </p:sp>
      <p:sp>
        <p:nvSpPr>
          <p:cNvPr id="50" name="TextBox 3"/>
          <p:cNvSpPr txBox="1">
            <a:spLocks noChangeArrowheads="1"/>
          </p:cNvSpPr>
          <p:nvPr/>
        </p:nvSpPr>
        <p:spPr bwMode="auto">
          <a:xfrm>
            <a:off x="719734" y="1719584"/>
            <a:ext cx="7254479" cy="461665"/>
          </a:xfrm>
          <a:prstGeom prst="rect">
            <a:avLst/>
          </a:prstGeom>
          <a:noFill/>
          <a:ln w="9525">
            <a:noFill/>
            <a:miter lim="800000"/>
            <a:headEnd/>
            <a:tailEnd/>
          </a:ln>
        </p:spPr>
        <p:txBody>
          <a:bodyPr wrap="square">
            <a:spAutoFit/>
          </a:bodyPr>
          <a:lstStyle/>
          <a:p>
            <a:pPr marL="257175" indent="-257175" algn="ctr" fontAlgn="base">
              <a:spcBef>
                <a:spcPct val="20000"/>
              </a:spcBef>
              <a:spcAft>
                <a:spcPct val="0"/>
              </a:spcAft>
              <a:buClr>
                <a:srgbClr val="00B050"/>
              </a:buClr>
            </a:pPr>
            <a:r>
              <a:rPr lang="en-US" sz="2400" dirty="0">
                <a:solidFill>
                  <a:srgbClr val="000090"/>
                </a:solidFill>
                <a:latin typeface="Gadget"/>
                <a:cs typeface="Arial" charset="0"/>
              </a:rPr>
              <a:t>INFRASTRUCTURE!</a:t>
            </a:r>
            <a:r>
              <a:rPr lang="en-US" sz="2400" dirty="0">
                <a:solidFill>
                  <a:srgbClr val="0F1540"/>
                </a:solidFill>
                <a:latin typeface="Gadget"/>
              </a:rPr>
              <a:t> </a:t>
            </a:r>
            <a:r>
              <a:rPr lang="en-US" dirty="0">
                <a:solidFill>
                  <a:srgbClr val="000090"/>
                </a:solidFill>
                <a:latin typeface="Gadget"/>
              </a:rPr>
              <a:t>Moving From Fragmented Services…</a:t>
            </a:r>
            <a:endParaRPr lang="en-US" dirty="0">
              <a:solidFill>
                <a:srgbClr val="000090"/>
              </a:solidFill>
              <a:latin typeface="Gadget"/>
              <a:cs typeface="Arial" charset="0"/>
            </a:endParaRPr>
          </a:p>
        </p:txBody>
      </p:sp>
    </p:spTree>
    <p:custDataLst>
      <p:tags r:id="rId2"/>
    </p:custDataLst>
    <p:extLst>
      <p:ext uri="{BB962C8B-B14F-4D97-AF65-F5344CB8AC3E}">
        <p14:creationId xmlns:p14="http://schemas.microsoft.com/office/powerpoint/2010/main" val="127035602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20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custDataLst>
              <p:tags r:id="rId3"/>
            </p:custDataLst>
          </p:nvPr>
        </p:nvGrpSpPr>
        <p:grpSpPr bwMode="auto">
          <a:xfrm rot="2429459">
            <a:off x="3214689" y="839390"/>
            <a:ext cx="3194447" cy="4607720"/>
            <a:chOff x="1989" y="1230"/>
            <a:chExt cx="1680" cy="2802"/>
          </a:xfrm>
        </p:grpSpPr>
        <p:grpSp>
          <p:nvGrpSpPr>
            <p:cNvPr id="3" name="Group 12"/>
            <p:cNvGrpSpPr>
              <a:grpSpLocks/>
            </p:cNvGrpSpPr>
            <p:nvPr/>
          </p:nvGrpSpPr>
          <p:grpSpPr bwMode="auto">
            <a:xfrm>
              <a:off x="1989" y="1230"/>
              <a:ext cx="1680" cy="2802"/>
              <a:chOff x="1989" y="1230"/>
              <a:chExt cx="1680" cy="2802"/>
            </a:xfrm>
          </p:grpSpPr>
          <p:sp>
            <p:nvSpPr>
              <p:cNvPr id="2100" name="AutoShape 13"/>
              <p:cNvSpPr>
                <a:spLocks noChangeArrowheads="1"/>
              </p:cNvSpPr>
              <p:nvPr/>
            </p:nvSpPr>
            <p:spPr bwMode="auto">
              <a:xfrm>
                <a:off x="2751" y="1230"/>
                <a:ext cx="156" cy="259"/>
              </a:xfrm>
              <a:prstGeom prst="triangle">
                <a:avLst>
                  <a:gd name="adj" fmla="val 50000"/>
                </a:avLst>
              </a:prstGeom>
              <a:solidFill>
                <a:srgbClr val="FF0000">
                  <a:alpha val="29019"/>
                </a:srgbClr>
              </a:solidFill>
              <a:ln w="25400">
                <a:noFill/>
                <a:miter lim="800000"/>
                <a:headEnd/>
                <a:tailEnd/>
              </a:ln>
            </p:spPr>
            <p:txBody>
              <a:bodyPr wrap="none" anchor="ctr"/>
              <a:lstStyle/>
              <a:p>
                <a:pPr eaLnBrk="0" hangingPunct="0"/>
                <a:endParaRPr lang="en-US" sz="1350">
                  <a:solidFill>
                    <a:srgbClr val="0F1540"/>
                  </a:solidFill>
                  <a:latin typeface="Franklin Gothic Book" pitchFamily="34" charset="0"/>
                </a:endParaRPr>
              </a:p>
            </p:txBody>
          </p:sp>
          <p:sp>
            <p:nvSpPr>
              <p:cNvPr id="2101"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close/>
                  </a:path>
                </a:pathLst>
              </a:custGeom>
              <a:solidFill>
                <a:srgbClr val="009900">
                  <a:alpha val="30980"/>
                </a:srgbClr>
              </a:solidFill>
              <a:ln w="9525">
                <a:noFill/>
                <a:miter lim="800000"/>
                <a:headEnd/>
                <a:tailEnd/>
              </a:ln>
            </p:spPr>
            <p:txBody>
              <a:bodyPr wrap="none" anchor="ctr"/>
              <a:lstStyle/>
              <a:p>
                <a:endParaRPr lang="en-US" sz="1350">
                  <a:solidFill>
                    <a:srgbClr val="0F1540"/>
                  </a:solidFill>
                </a:endParaRPr>
              </a:p>
            </p:txBody>
          </p:sp>
          <p:sp>
            <p:nvSpPr>
              <p:cNvPr id="2102" name="AutoShape 15"/>
              <p:cNvSpPr>
                <a:spLocks noChangeArrowheads="1"/>
              </p:cNvSpPr>
              <p:nvPr/>
            </p:nvSpPr>
            <p:spPr bwMode="auto">
              <a:xfrm flipV="1">
                <a:off x="2552" y="1872"/>
                <a:ext cx="516" cy="8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74 w 21600"/>
                  <a:gd name="T13" fmla="*/ 3482 h 21600"/>
                  <a:gd name="T14" fmla="*/ 18126 w 21600"/>
                  <a:gd name="T15" fmla="*/ 18118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close/>
                  </a:path>
                </a:pathLst>
              </a:custGeom>
              <a:gradFill rotWithShape="1">
                <a:gsLst>
                  <a:gs pos="0">
                    <a:srgbClr val="007D00">
                      <a:alpha val="20000"/>
                    </a:srgbClr>
                  </a:gs>
                  <a:gs pos="100000">
                    <a:srgbClr val="FFFF00"/>
                  </a:gs>
                </a:gsLst>
                <a:lin ang="5400000" scaled="1"/>
              </a:gradFill>
              <a:ln w="9525">
                <a:noFill/>
                <a:miter lim="800000"/>
                <a:headEnd/>
                <a:tailEnd/>
              </a:ln>
            </p:spPr>
            <p:txBody>
              <a:bodyPr wrap="none" anchor="ctr"/>
              <a:lstStyle/>
              <a:p>
                <a:endParaRPr lang="en-US" sz="1350">
                  <a:solidFill>
                    <a:srgbClr val="0F1540"/>
                  </a:solidFill>
                </a:endParaRPr>
              </a:p>
            </p:txBody>
          </p:sp>
          <p:sp>
            <p:nvSpPr>
              <p:cNvPr id="2103"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close/>
                  </a:path>
                </a:pathLst>
              </a:custGeom>
              <a:solidFill>
                <a:srgbClr val="FFFF00">
                  <a:alpha val="30980"/>
                </a:srgbClr>
              </a:solidFill>
              <a:ln w="9525">
                <a:noFill/>
                <a:miter lim="800000"/>
                <a:headEnd/>
                <a:tailEnd/>
              </a:ln>
            </p:spPr>
            <p:txBody>
              <a:bodyPr wrap="none" anchor="ctr"/>
              <a:lstStyle/>
              <a:p>
                <a:endParaRPr lang="en-US" sz="1350">
                  <a:solidFill>
                    <a:srgbClr val="0F1540"/>
                  </a:solidFill>
                </a:endParaRPr>
              </a:p>
            </p:txBody>
          </p:sp>
          <p:sp>
            <p:nvSpPr>
              <p:cNvPr id="2104"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close/>
                  </a:path>
                </a:pathLst>
              </a:custGeom>
              <a:gradFill rotWithShape="1">
                <a:gsLst>
                  <a:gs pos="0">
                    <a:srgbClr val="FFFF00">
                      <a:alpha val="31000"/>
                    </a:srgbClr>
                  </a:gs>
                  <a:gs pos="100000">
                    <a:srgbClr val="FF0000"/>
                  </a:gs>
                </a:gsLst>
                <a:lin ang="5400000" scaled="1"/>
              </a:gradFill>
              <a:ln w="9525">
                <a:noFill/>
                <a:miter lim="800000"/>
                <a:headEnd/>
                <a:tailEnd/>
              </a:ln>
            </p:spPr>
            <p:txBody>
              <a:bodyPr wrap="none" anchor="ctr"/>
              <a:lstStyle/>
              <a:p>
                <a:endParaRPr lang="en-US" sz="1350">
                  <a:solidFill>
                    <a:srgbClr val="0F1540"/>
                  </a:solidFill>
                </a:endParaRPr>
              </a:p>
            </p:txBody>
          </p:sp>
        </p:grpSp>
        <p:sp>
          <p:nvSpPr>
            <p:cNvPr id="2099"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lstStyle/>
            <a:p>
              <a:pPr eaLnBrk="0" hangingPunct="0"/>
              <a:endParaRPr lang="en-US" sz="1350">
                <a:solidFill>
                  <a:srgbClr val="0F1540"/>
                </a:solidFill>
                <a:latin typeface="Franklin Gothic Book" pitchFamily="34" charset="0"/>
              </a:endParaRPr>
            </a:p>
          </p:txBody>
        </p:sp>
      </p:grpSp>
      <p:sp>
        <p:nvSpPr>
          <p:cNvPr id="2069" name="Rectangle 2"/>
          <p:cNvSpPr>
            <a:spLocks noChangeArrowheads="1"/>
          </p:cNvSpPr>
          <p:nvPr>
            <p:custDataLst>
              <p:tags r:id="rId4"/>
            </p:custDataLst>
          </p:nvPr>
        </p:nvSpPr>
        <p:spPr bwMode="auto">
          <a:xfrm>
            <a:off x="6374607" y="2286001"/>
            <a:ext cx="1626394" cy="759566"/>
          </a:xfrm>
          <a:prstGeom prst="rect">
            <a:avLst/>
          </a:prstGeom>
          <a:noFill/>
          <a:ln w="9525">
            <a:noFill/>
            <a:round/>
            <a:headEnd/>
            <a:tailEnd/>
          </a:ln>
        </p:spPr>
        <p:txBody>
          <a:bodyPr lIns="67770" tIns="33210" rIns="67770" bIns="33210">
            <a:spAutoFit/>
          </a:bodyPr>
          <a:lstStyle/>
          <a:p>
            <a:pP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sz="1500">
                <a:solidFill>
                  <a:srgbClr val="000000"/>
                </a:solidFill>
                <a:latin typeface="Franklin Gothic Book" pitchFamily="34" charset="0"/>
              </a:rPr>
              <a:t>General + Intensive Resources</a:t>
            </a:r>
          </a:p>
        </p:txBody>
      </p:sp>
      <p:sp>
        <p:nvSpPr>
          <p:cNvPr id="2070" name="Line 3"/>
          <p:cNvSpPr>
            <a:spLocks noChangeShapeType="1"/>
          </p:cNvSpPr>
          <p:nvPr>
            <p:custDataLst>
              <p:tags r:id="rId5"/>
            </p:custDataLst>
          </p:nvPr>
        </p:nvSpPr>
        <p:spPr bwMode="auto">
          <a:xfrm>
            <a:off x="2456261" y="2368155"/>
            <a:ext cx="1190" cy="3073003"/>
          </a:xfrm>
          <a:prstGeom prst="line">
            <a:avLst/>
          </a:prstGeom>
          <a:noFill/>
          <a:ln w="50760">
            <a:solidFill>
              <a:srgbClr val="000000"/>
            </a:solidFill>
            <a:miter lim="800000"/>
            <a:headEnd/>
            <a:tailEnd/>
          </a:ln>
        </p:spPr>
        <p:txBody>
          <a:bodyPr/>
          <a:lstStyle/>
          <a:p>
            <a:endParaRPr lang="en-US" sz="1350">
              <a:solidFill>
                <a:srgbClr val="0F1540"/>
              </a:solidFill>
            </a:endParaRPr>
          </a:p>
        </p:txBody>
      </p:sp>
      <p:sp>
        <p:nvSpPr>
          <p:cNvPr id="2071" name="Line 4"/>
          <p:cNvSpPr>
            <a:spLocks noChangeShapeType="1"/>
          </p:cNvSpPr>
          <p:nvPr>
            <p:custDataLst>
              <p:tags r:id="rId6"/>
            </p:custDataLst>
          </p:nvPr>
        </p:nvSpPr>
        <p:spPr bwMode="auto">
          <a:xfrm>
            <a:off x="2459831" y="5460206"/>
            <a:ext cx="4819650" cy="1191"/>
          </a:xfrm>
          <a:prstGeom prst="line">
            <a:avLst/>
          </a:prstGeom>
          <a:noFill/>
          <a:ln w="50760">
            <a:solidFill>
              <a:srgbClr val="000000"/>
            </a:solidFill>
            <a:miter lim="800000"/>
            <a:headEnd/>
            <a:tailEnd/>
          </a:ln>
        </p:spPr>
        <p:txBody>
          <a:bodyPr/>
          <a:lstStyle/>
          <a:p>
            <a:endParaRPr lang="en-US" sz="1350">
              <a:solidFill>
                <a:srgbClr val="0F1540"/>
              </a:solidFill>
            </a:endParaRPr>
          </a:p>
        </p:txBody>
      </p:sp>
      <p:sp>
        <p:nvSpPr>
          <p:cNvPr id="2072" name="Oval 5"/>
          <p:cNvSpPr>
            <a:spLocks noChangeArrowheads="1"/>
          </p:cNvSpPr>
          <p:nvPr>
            <p:custDataLst>
              <p:tags r:id="rId7"/>
            </p:custDataLst>
          </p:nvPr>
        </p:nvSpPr>
        <p:spPr bwMode="auto">
          <a:xfrm>
            <a:off x="2619375" y="2938463"/>
            <a:ext cx="2295525" cy="2105025"/>
          </a:xfrm>
          <a:prstGeom prst="ellipse">
            <a:avLst/>
          </a:prstGeom>
          <a:noFill/>
          <a:ln w="50760">
            <a:solidFill>
              <a:srgbClr val="000000"/>
            </a:solidFill>
            <a:miter lim="800000"/>
            <a:headEnd/>
            <a:tailEnd/>
          </a:ln>
        </p:spPr>
        <p:txBody>
          <a:bodyPr wrap="none" anchor="ctr"/>
          <a:lstStyle/>
          <a:p>
            <a:pPr eaLnBrk="0" hangingPunct="0"/>
            <a:endParaRPr lang="en-US" sz="1350">
              <a:solidFill>
                <a:srgbClr val="0F1540"/>
              </a:solidFill>
              <a:latin typeface="Franklin Gothic Book" pitchFamily="34" charset="0"/>
            </a:endParaRPr>
          </a:p>
        </p:txBody>
      </p:sp>
      <p:sp>
        <p:nvSpPr>
          <p:cNvPr id="2073" name="Oval 6"/>
          <p:cNvSpPr>
            <a:spLocks noChangeArrowheads="1"/>
          </p:cNvSpPr>
          <p:nvPr>
            <p:custDataLst>
              <p:tags r:id="rId8"/>
            </p:custDataLst>
          </p:nvPr>
        </p:nvSpPr>
        <p:spPr bwMode="auto">
          <a:xfrm>
            <a:off x="5429250" y="1657350"/>
            <a:ext cx="914400" cy="867966"/>
          </a:xfrm>
          <a:prstGeom prst="ellipse">
            <a:avLst/>
          </a:prstGeom>
          <a:noFill/>
          <a:ln w="50760">
            <a:solidFill>
              <a:srgbClr val="000000"/>
            </a:solidFill>
            <a:miter lim="800000"/>
            <a:headEnd/>
            <a:tailEnd/>
          </a:ln>
        </p:spPr>
        <p:txBody>
          <a:bodyPr wrap="none" anchor="ctr"/>
          <a:lstStyle/>
          <a:p>
            <a:pPr eaLnBrk="0" hangingPunct="0"/>
            <a:endParaRPr lang="en-US" sz="1350">
              <a:solidFill>
                <a:srgbClr val="0F1540"/>
              </a:solidFill>
              <a:latin typeface="Franklin Gothic Book" pitchFamily="34" charset="0"/>
            </a:endParaRPr>
          </a:p>
        </p:txBody>
      </p:sp>
      <p:sp>
        <p:nvSpPr>
          <p:cNvPr id="2074" name="Rectangle 7"/>
          <p:cNvSpPr>
            <a:spLocks noChangeArrowheads="1"/>
          </p:cNvSpPr>
          <p:nvPr>
            <p:custDataLst>
              <p:tags r:id="rId9"/>
            </p:custDataLst>
          </p:nvPr>
        </p:nvSpPr>
        <p:spPr bwMode="auto">
          <a:xfrm>
            <a:off x="5086350" y="4743451"/>
            <a:ext cx="1857375" cy="297901"/>
          </a:xfrm>
          <a:prstGeom prst="rect">
            <a:avLst/>
          </a:prstGeom>
          <a:noFill/>
          <a:ln w="9525">
            <a:noFill/>
            <a:round/>
            <a:headEnd/>
            <a:tailEnd/>
          </a:ln>
        </p:spPr>
        <p:txBody>
          <a:bodyPr lIns="67770" tIns="33210" rIns="67770" bIns="33210">
            <a:spAutoFit/>
          </a:bodyPr>
          <a:lstStyle/>
          <a:p>
            <a:pP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sz="1500">
                <a:solidFill>
                  <a:srgbClr val="000000"/>
                </a:solidFill>
                <a:latin typeface="Franklin Gothic Book" pitchFamily="34" charset="0"/>
              </a:rPr>
              <a:t>General Resources</a:t>
            </a:r>
          </a:p>
        </p:txBody>
      </p:sp>
      <p:sp>
        <p:nvSpPr>
          <p:cNvPr id="2075" name="Oval 8"/>
          <p:cNvSpPr>
            <a:spLocks noChangeArrowheads="1"/>
          </p:cNvSpPr>
          <p:nvPr>
            <p:custDataLst>
              <p:tags r:id="rId10"/>
            </p:custDataLst>
          </p:nvPr>
        </p:nvSpPr>
        <p:spPr bwMode="auto">
          <a:xfrm>
            <a:off x="4057650" y="2457450"/>
            <a:ext cx="1390650" cy="1533525"/>
          </a:xfrm>
          <a:prstGeom prst="ellipse">
            <a:avLst/>
          </a:prstGeom>
          <a:noFill/>
          <a:ln w="50760">
            <a:solidFill>
              <a:srgbClr val="000000"/>
            </a:solidFill>
            <a:miter lim="800000"/>
            <a:headEnd/>
            <a:tailEnd/>
          </a:ln>
        </p:spPr>
        <p:txBody>
          <a:bodyPr wrap="none" anchor="ctr"/>
          <a:lstStyle/>
          <a:p>
            <a:pPr eaLnBrk="0" hangingPunct="0"/>
            <a:endParaRPr lang="en-US" sz="1350">
              <a:solidFill>
                <a:srgbClr val="0F1540"/>
              </a:solidFill>
              <a:latin typeface="Franklin Gothic Book" pitchFamily="34" charset="0"/>
            </a:endParaRPr>
          </a:p>
        </p:txBody>
      </p:sp>
      <p:sp>
        <p:nvSpPr>
          <p:cNvPr id="2076" name="Oval 9"/>
          <p:cNvSpPr>
            <a:spLocks noChangeArrowheads="1"/>
          </p:cNvSpPr>
          <p:nvPr>
            <p:custDataLst>
              <p:tags r:id="rId11"/>
            </p:custDataLst>
          </p:nvPr>
        </p:nvSpPr>
        <p:spPr bwMode="auto">
          <a:xfrm>
            <a:off x="4972051" y="1885951"/>
            <a:ext cx="1040606" cy="1184672"/>
          </a:xfrm>
          <a:prstGeom prst="ellipse">
            <a:avLst/>
          </a:prstGeom>
          <a:noFill/>
          <a:ln w="50760">
            <a:solidFill>
              <a:srgbClr val="000000"/>
            </a:solidFill>
            <a:miter lim="800000"/>
            <a:headEnd/>
            <a:tailEnd/>
          </a:ln>
        </p:spPr>
        <p:txBody>
          <a:bodyPr wrap="none" anchor="ctr"/>
          <a:lstStyle/>
          <a:p>
            <a:pPr eaLnBrk="0" hangingPunct="0"/>
            <a:endParaRPr lang="en-US" sz="1350">
              <a:solidFill>
                <a:srgbClr val="0F1540"/>
              </a:solidFill>
              <a:latin typeface="Franklin Gothic Book" pitchFamily="34" charset="0"/>
            </a:endParaRPr>
          </a:p>
        </p:txBody>
      </p:sp>
      <p:graphicFrame>
        <p:nvGraphicFramePr>
          <p:cNvPr id="2050" name="Object 2"/>
          <p:cNvGraphicFramePr>
            <a:graphicFrameLocks noChangeAspect="1"/>
          </p:cNvGraphicFramePr>
          <p:nvPr>
            <p:custDataLst>
              <p:tags r:id="rId12"/>
            </p:custDataLst>
          </p:nvPr>
        </p:nvGraphicFramePr>
        <p:xfrm>
          <a:off x="3650458" y="3771901"/>
          <a:ext cx="327422" cy="589360"/>
        </p:xfrm>
        <a:graphic>
          <a:graphicData uri="http://schemas.openxmlformats.org/presentationml/2006/ole">
            <mc:AlternateContent xmlns:mc="http://schemas.openxmlformats.org/markup-compatibility/2006">
              <mc:Choice xmlns:v="urn:schemas-microsoft-com:vml" Requires="v">
                <p:oleObj spid="_x0000_s3210" r:id="rId51" imgW="707136" imgH="1267968" progId="">
                  <p:embed/>
                </p:oleObj>
              </mc:Choice>
              <mc:Fallback>
                <p:oleObj r:id="rId51"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650458" y="37719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1" name="Object 3"/>
          <p:cNvGraphicFramePr>
            <a:graphicFrameLocks noChangeAspect="1"/>
          </p:cNvGraphicFramePr>
          <p:nvPr>
            <p:custDataLst>
              <p:tags r:id="rId13"/>
            </p:custDataLst>
          </p:nvPr>
        </p:nvGraphicFramePr>
        <p:xfrm>
          <a:off x="3936208" y="3657601"/>
          <a:ext cx="327422" cy="589360"/>
        </p:xfrm>
        <a:graphic>
          <a:graphicData uri="http://schemas.openxmlformats.org/presentationml/2006/ole">
            <mc:AlternateContent xmlns:mc="http://schemas.openxmlformats.org/markup-compatibility/2006">
              <mc:Choice xmlns:v="urn:schemas-microsoft-com:vml" Requires="v">
                <p:oleObj spid="_x0000_s3211" r:id="rId53" imgW="707136" imgH="1267968" progId="">
                  <p:embed/>
                </p:oleObj>
              </mc:Choice>
              <mc:Fallback>
                <p:oleObj r:id="rId53" imgW="707136" imgH="1267968"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936208" y="36576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2" name="Object 4"/>
          <p:cNvGraphicFramePr>
            <a:graphicFrameLocks noChangeAspect="1"/>
          </p:cNvGraphicFramePr>
          <p:nvPr>
            <p:custDataLst>
              <p:tags r:id="rId14"/>
            </p:custDataLst>
          </p:nvPr>
        </p:nvGraphicFramePr>
        <p:xfrm>
          <a:off x="4050508" y="4229101"/>
          <a:ext cx="327422" cy="589360"/>
        </p:xfrm>
        <a:graphic>
          <a:graphicData uri="http://schemas.openxmlformats.org/presentationml/2006/ole">
            <mc:AlternateContent xmlns:mc="http://schemas.openxmlformats.org/markup-compatibility/2006">
              <mc:Choice xmlns:v="urn:schemas-microsoft-com:vml" Requires="v">
                <p:oleObj spid="_x0000_s3212" r:id="rId55" imgW="707136" imgH="1267968" progId="">
                  <p:embed/>
                </p:oleObj>
              </mc:Choice>
              <mc:Fallback>
                <p:oleObj r:id="rId55"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50508" y="42291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3" name="Object 5"/>
          <p:cNvGraphicFramePr>
            <a:graphicFrameLocks noChangeAspect="1"/>
          </p:cNvGraphicFramePr>
          <p:nvPr>
            <p:custDataLst>
              <p:tags r:id="rId15"/>
            </p:custDataLst>
          </p:nvPr>
        </p:nvGraphicFramePr>
        <p:xfrm>
          <a:off x="3707608" y="4286251"/>
          <a:ext cx="327422" cy="589360"/>
        </p:xfrm>
        <a:graphic>
          <a:graphicData uri="http://schemas.openxmlformats.org/presentationml/2006/ole">
            <mc:AlternateContent xmlns:mc="http://schemas.openxmlformats.org/markup-compatibility/2006">
              <mc:Choice xmlns:v="urn:schemas-microsoft-com:vml" Requires="v">
                <p:oleObj spid="_x0000_s3213" r:id="rId56" imgW="707136" imgH="1267968" progId="">
                  <p:embed/>
                </p:oleObj>
              </mc:Choice>
              <mc:Fallback>
                <p:oleObj r:id="rId56"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707608" y="428625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4" name="Object 6"/>
          <p:cNvGraphicFramePr>
            <a:graphicFrameLocks noChangeAspect="1"/>
          </p:cNvGraphicFramePr>
          <p:nvPr>
            <p:custDataLst>
              <p:tags r:id="rId16"/>
            </p:custDataLst>
          </p:nvPr>
        </p:nvGraphicFramePr>
        <p:xfrm>
          <a:off x="3250408" y="4343401"/>
          <a:ext cx="327422" cy="589360"/>
        </p:xfrm>
        <a:graphic>
          <a:graphicData uri="http://schemas.openxmlformats.org/presentationml/2006/ole">
            <mc:AlternateContent xmlns:mc="http://schemas.openxmlformats.org/markup-compatibility/2006">
              <mc:Choice xmlns:v="urn:schemas-microsoft-com:vml" Requires="v">
                <p:oleObj spid="_x0000_s3214" r:id="rId57" imgW="707136" imgH="1267968" progId="">
                  <p:embed/>
                </p:oleObj>
              </mc:Choice>
              <mc:Fallback>
                <p:oleObj r:id="rId57"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250408" y="43434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5" name="Object 7"/>
          <p:cNvGraphicFramePr>
            <a:graphicFrameLocks noChangeAspect="1"/>
          </p:cNvGraphicFramePr>
          <p:nvPr>
            <p:custDataLst>
              <p:tags r:id="rId17"/>
            </p:custDataLst>
          </p:nvPr>
        </p:nvGraphicFramePr>
        <p:xfrm>
          <a:off x="3193258" y="3771901"/>
          <a:ext cx="327422" cy="589360"/>
        </p:xfrm>
        <a:graphic>
          <a:graphicData uri="http://schemas.openxmlformats.org/presentationml/2006/ole">
            <mc:AlternateContent xmlns:mc="http://schemas.openxmlformats.org/markup-compatibility/2006">
              <mc:Choice xmlns:v="urn:schemas-microsoft-com:vml" Requires="v">
                <p:oleObj spid="_x0000_s3215" r:id="rId58" imgW="707136" imgH="1267968" progId="">
                  <p:embed/>
                </p:oleObj>
              </mc:Choice>
              <mc:Fallback>
                <p:oleObj r:id="rId58" imgW="707136" imgH="1267968"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193258" y="37719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6" name="Object 8"/>
          <p:cNvGraphicFramePr>
            <a:graphicFrameLocks noChangeAspect="1"/>
          </p:cNvGraphicFramePr>
          <p:nvPr>
            <p:custDataLst>
              <p:tags r:id="rId18"/>
            </p:custDataLst>
          </p:nvPr>
        </p:nvGraphicFramePr>
        <p:xfrm>
          <a:off x="4336258" y="3943351"/>
          <a:ext cx="327422" cy="589360"/>
        </p:xfrm>
        <a:graphic>
          <a:graphicData uri="http://schemas.openxmlformats.org/presentationml/2006/ole">
            <mc:AlternateContent xmlns:mc="http://schemas.openxmlformats.org/markup-compatibility/2006">
              <mc:Choice xmlns:v="urn:schemas-microsoft-com:vml" Requires="v">
                <p:oleObj spid="_x0000_s3216" r:id="rId59" imgW="707136" imgH="1267968" progId="">
                  <p:embed/>
                </p:oleObj>
              </mc:Choice>
              <mc:Fallback>
                <p:oleObj r:id="rId59" imgW="707136" imgH="1267968"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336258" y="394335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7" name="Object 9"/>
          <p:cNvGraphicFramePr>
            <a:graphicFrameLocks noChangeAspect="1"/>
          </p:cNvGraphicFramePr>
          <p:nvPr>
            <p:custDataLst>
              <p:tags r:id="rId19"/>
            </p:custDataLst>
          </p:nvPr>
        </p:nvGraphicFramePr>
        <p:xfrm>
          <a:off x="3421858" y="3600451"/>
          <a:ext cx="327422" cy="589360"/>
        </p:xfrm>
        <a:graphic>
          <a:graphicData uri="http://schemas.openxmlformats.org/presentationml/2006/ole">
            <mc:AlternateContent xmlns:mc="http://schemas.openxmlformats.org/markup-compatibility/2006">
              <mc:Choice xmlns:v="urn:schemas-microsoft-com:vml" Requires="v">
                <p:oleObj spid="_x0000_s3217" r:id="rId60" imgW="707136" imgH="1267968" progId="">
                  <p:embed/>
                </p:oleObj>
              </mc:Choice>
              <mc:Fallback>
                <p:oleObj r:id="rId60" imgW="707136" imgH="1267968"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421858" y="360045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8" name="Object 10"/>
          <p:cNvGraphicFramePr>
            <a:graphicFrameLocks noChangeAspect="1"/>
          </p:cNvGraphicFramePr>
          <p:nvPr>
            <p:custDataLst>
              <p:tags r:id="rId20"/>
            </p:custDataLst>
          </p:nvPr>
        </p:nvGraphicFramePr>
        <p:xfrm>
          <a:off x="3879058" y="3200401"/>
          <a:ext cx="327422" cy="589360"/>
        </p:xfrm>
        <a:graphic>
          <a:graphicData uri="http://schemas.openxmlformats.org/presentationml/2006/ole">
            <mc:AlternateContent xmlns:mc="http://schemas.openxmlformats.org/markup-compatibility/2006">
              <mc:Choice xmlns:v="urn:schemas-microsoft-com:vml" Requires="v">
                <p:oleObj spid="_x0000_s3218" r:id="rId61" imgW="707136" imgH="1267968" progId="">
                  <p:embed/>
                </p:oleObj>
              </mc:Choice>
              <mc:Fallback>
                <p:oleObj r:id="rId61" imgW="707136" imgH="1267968"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879058" y="32004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59" name="Object 11"/>
          <p:cNvGraphicFramePr>
            <a:graphicFrameLocks noChangeAspect="1"/>
          </p:cNvGraphicFramePr>
          <p:nvPr>
            <p:custDataLst>
              <p:tags r:id="rId21"/>
            </p:custDataLst>
          </p:nvPr>
        </p:nvGraphicFramePr>
        <p:xfrm>
          <a:off x="4221958" y="3429001"/>
          <a:ext cx="327422" cy="589360"/>
        </p:xfrm>
        <a:graphic>
          <a:graphicData uri="http://schemas.openxmlformats.org/presentationml/2006/ole">
            <mc:AlternateContent xmlns:mc="http://schemas.openxmlformats.org/markup-compatibility/2006">
              <mc:Choice xmlns:v="urn:schemas-microsoft-com:vml" Requires="v">
                <p:oleObj spid="_x0000_s3219" r:id="rId62" imgW="707136" imgH="1267968" progId="">
                  <p:embed/>
                </p:oleObj>
              </mc:Choice>
              <mc:Fallback>
                <p:oleObj r:id="rId62" imgW="707136" imgH="1267968"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221958" y="34290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60" name="Object 12"/>
          <p:cNvGraphicFramePr>
            <a:graphicFrameLocks noChangeAspect="1"/>
          </p:cNvGraphicFramePr>
          <p:nvPr>
            <p:custDataLst>
              <p:tags r:id="rId22"/>
            </p:custDataLst>
          </p:nvPr>
        </p:nvGraphicFramePr>
        <p:xfrm>
          <a:off x="4507708" y="3600451"/>
          <a:ext cx="327422" cy="589360"/>
        </p:xfrm>
        <a:graphic>
          <a:graphicData uri="http://schemas.openxmlformats.org/presentationml/2006/ole">
            <mc:AlternateContent xmlns:mc="http://schemas.openxmlformats.org/markup-compatibility/2006">
              <mc:Choice xmlns:v="urn:schemas-microsoft-com:vml" Requires="v">
                <p:oleObj spid="_x0000_s3220" r:id="rId63" imgW="707136" imgH="1267968" progId="">
                  <p:embed/>
                </p:oleObj>
              </mc:Choice>
              <mc:Fallback>
                <p:oleObj r:id="rId63" imgW="707136" imgH="1267968"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507708" y="360045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61" name="Object 13"/>
          <p:cNvGraphicFramePr>
            <a:graphicFrameLocks noChangeAspect="1"/>
          </p:cNvGraphicFramePr>
          <p:nvPr>
            <p:custDataLst>
              <p:tags r:id="rId23"/>
            </p:custDataLst>
          </p:nvPr>
        </p:nvGraphicFramePr>
        <p:xfrm>
          <a:off x="3536158" y="4400551"/>
          <a:ext cx="327422" cy="589360"/>
        </p:xfrm>
        <a:graphic>
          <a:graphicData uri="http://schemas.openxmlformats.org/presentationml/2006/ole">
            <mc:AlternateContent xmlns:mc="http://schemas.openxmlformats.org/markup-compatibility/2006">
              <mc:Choice xmlns:v="urn:schemas-microsoft-com:vml" Requires="v">
                <p:oleObj spid="_x0000_s3221" r:id="rId64" imgW="707136" imgH="1267968" progId="">
                  <p:embed/>
                </p:oleObj>
              </mc:Choice>
              <mc:Fallback>
                <p:oleObj r:id="rId64"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536158" y="440055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62" name="Object 14"/>
          <p:cNvGraphicFramePr>
            <a:graphicFrameLocks noChangeAspect="1"/>
          </p:cNvGraphicFramePr>
          <p:nvPr>
            <p:custDataLst>
              <p:tags r:id="rId24"/>
            </p:custDataLst>
          </p:nvPr>
        </p:nvGraphicFramePr>
        <p:xfrm>
          <a:off x="2964658" y="4171951"/>
          <a:ext cx="327422" cy="589360"/>
        </p:xfrm>
        <a:graphic>
          <a:graphicData uri="http://schemas.openxmlformats.org/presentationml/2006/ole">
            <mc:AlternateContent xmlns:mc="http://schemas.openxmlformats.org/markup-compatibility/2006">
              <mc:Choice xmlns:v="urn:schemas-microsoft-com:vml" Requires="v">
                <p:oleObj spid="_x0000_s3222" r:id="rId65" imgW="707136" imgH="1267968" progId="">
                  <p:embed/>
                </p:oleObj>
              </mc:Choice>
              <mc:Fallback>
                <p:oleObj r:id="rId65"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964658" y="417195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63" name="Object 15"/>
          <p:cNvGraphicFramePr>
            <a:graphicFrameLocks noChangeAspect="1"/>
          </p:cNvGraphicFramePr>
          <p:nvPr>
            <p:custDataLst>
              <p:tags r:id="rId25"/>
            </p:custDataLst>
          </p:nvPr>
        </p:nvGraphicFramePr>
        <p:xfrm>
          <a:off x="2736058" y="3771901"/>
          <a:ext cx="327422" cy="589360"/>
        </p:xfrm>
        <a:graphic>
          <a:graphicData uri="http://schemas.openxmlformats.org/presentationml/2006/ole">
            <mc:AlternateContent xmlns:mc="http://schemas.openxmlformats.org/markup-compatibility/2006">
              <mc:Choice xmlns:v="urn:schemas-microsoft-com:vml" Requires="v">
                <p:oleObj spid="_x0000_s3223" r:id="rId66" imgW="707136" imgH="1267968" progId="">
                  <p:embed/>
                </p:oleObj>
              </mc:Choice>
              <mc:Fallback>
                <p:oleObj r:id="rId66"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736058" y="37719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64" name="Object 16"/>
          <p:cNvGraphicFramePr>
            <a:graphicFrameLocks noChangeAspect="1"/>
          </p:cNvGraphicFramePr>
          <p:nvPr>
            <p:custDataLst>
              <p:tags r:id="rId26"/>
            </p:custDataLst>
          </p:nvPr>
        </p:nvGraphicFramePr>
        <p:xfrm>
          <a:off x="2964658" y="3543301"/>
          <a:ext cx="327422" cy="589360"/>
        </p:xfrm>
        <a:graphic>
          <a:graphicData uri="http://schemas.openxmlformats.org/presentationml/2006/ole">
            <mc:AlternateContent xmlns:mc="http://schemas.openxmlformats.org/markup-compatibility/2006">
              <mc:Choice xmlns:v="urn:schemas-microsoft-com:vml" Requires="v">
                <p:oleObj spid="_x0000_s3224" r:id="rId67" imgW="707136" imgH="1267968" progId="">
                  <p:embed/>
                </p:oleObj>
              </mc:Choice>
              <mc:Fallback>
                <p:oleObj r:id="rId67"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964658" y="35433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65" name="Object 17"/>
          <p:cNvGraphicFramePr>
            <a:graphicFrameLocks noChangeAspect="1"/>
          </p:cNvGraphicFramePr>
          <p:nvPr>
            <p:custDataLst>
              <p:tags r:id="rId27"/>
            </p:custDataLst>
          </p:nvPr>
        </p:nvGraphicFramePr>
        <p:xfrm>
          <a:off x="3307558" y="3086101"/>
          <a:ext cx="327422" cy="589360"/>
        </p:xfrm>
        <a:graphic>
          <a:graphicData uri="http://schemas.openxmlformats.org/presentationml/2006/ole">
            <mc:AlternateContent xmlns:mc="http://schemas.openxmlformats.org/markup-compatibility/2006">
              <mc:Choice xmlns:v="urn:schemas-microsoft-com:vml" Requires="v">
                <p:oleObj spid="_x0000_s3225" r:id="rId68" imgW="707136" imgH="1267968" progId="">
                  <p:embed/>
                </p:oleObj>
              </mc:Choice>
              <mc:Fallback>
                <p:oleObj r:id="rId68"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307558" y="308610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066" name="Object 18"/>
          <p:cNvGraphicFramePr>
            <a:graphicFrameLocks noChangeAspect="1"/>
          </p:cNvGraphicFramePr>
          <p:nvPr>
            <p:custDataLst>
              <p:tags r:id="rId28"/>
            </p:custDataLst>
          </p:nvPr>
        </p:nvGraphicFramePr>
        <p:xfrm>
          <a:off x="3536158" y="3028951"/>
          <a:ext cx="327422" cy="589360"/>
        </p:xfrm>
        <a:graphic>
          <a:graphicData uri="http://schemas.openxmlformats.org/presentationml/2006/ole">
            <mc:AlternateContent xmlns:mc="http://schemas.openxmlformats.org/markup-compatibility/2006">
              <mc:Choice xmlns:v="urn:schemas-microsoft-com:vml" Requires="v">
                <p:oleObj spid="_x0000_s3226" r:id="rId69" imgW="707136" imgH="1267968" progId="">
                  <p:embed/>
                </p:oleObj>
              </mc:Choice>
              <mc:Fallback>
                <p:oleObj r:id="rId69" imgW="707136" imgH="1267968"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536158" y="3028951"/>
                        <a:ext cx="327422" cy="5893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077" name="Picture 27"/>
          <p:cNvPicPr>
            <a:picLocks noChangeAspect="1" noChangeArrowheads="1"/>
          </p:cNvPicPr>
          <p:nvPr>
            <p:custDataLst>
              <p:tags r:id="rId29"/>
            </p:custDataLst>
          </p:nvPr>
        </p:nvPicPr>
        <p:blipFill>
          <a:blip r:embed="rId70" cstate="print"/>
          <a:srcRect/>
          <a:stretch>
            <a:fillRect/>
          </a:stretch>
        </p:blipFill>
        <p:spPr bwMode="auto">
          <a:xfrm>
            <a:off x="4107658" y="3086101"/>
            <a:ext cx="327422" cy="589360"/>
          </a:xfrm>
          <a:prstGeom prst="rect">
            <a:avLst/>
          </a:prstGeom>
          <a:noFill/>
          <a:ln w="9525">
            <a:noFill/>
            <a:round/>
            <a:headEnd/>
            <a:tailEnd/>
          </a:ln>
        </p:spPr>
      </p:pic>
      <p:pic>
        <p:nvPicPr>
          <p:cNvPr id="2078" name="Picture 28"/>
          <p:cNvPicPr>
            <a:picLocks noChangeAspect="1" noChangeArrowheads="1"/>
          </p:cNvPicPr>
          <p:nvPr>
            <p:custDataLst>
              <p:tags r:id="rId30"/>
            </p:custDataLst>
          </p:nvPr>
        </p:nvPicPr>
        <p:blipFill>
          <a:blip r:embed="rId70" cstate="print"/>
          <a:srcRect/>
          <a:stretch>
            <a:fillRect/>
          </a:stretch>
        </p:blipFill>
        <p:spPr bwMode="auto">
          <a:xfrm>
            <a:off x="3136108" y="3143251"/>
            <a:ext cx="327422" cy="589360"/>
          </a:xfrm>
          <a:prstGeom prst="rect">
            <a:avLst/>
          </a:prstGeom>
          <a:noFill/>
          <a:ln w="9525">
            <a:noFill/>
            <a:round/>
            <a:headEnd/>
            <a:tailEnd/>
          </a:ln>
        </p:spPr>
      </p:pic>
      <p:pic>
        <p:nvPicPr>
          <p:cNvPr id="2079" name="Picture 29"/>
          <p:cNvPicPr>
            <a:picLocks noChangeAspect="1" noChangeArrowheads="1"/>
          </p:cNvPicPr>
          <p:nvPr>
            <p:custDataLst>
              <p:tags r:id="rId31"/>
            </p:custDataLst>
          </p:nvPr>
        </p:nvPicPr>
        <p:blipFill>
          <a:blip r:embed="rId70" cstate="print"/>
          <a:srcRect/>
          <a:stretch>
            <a:fillRect/>
          </a:stretch>
        </p:blipFill>
        <p:spPr bwMode="auto">
          <a:xfrm>
            <a:off x="4907758" y="3086101"/>
            <a:ext cx="327422" cy="589360"/>
          </a:xfrm>
          <a:prstGeom prst="rect">
            <a:avLst/>
          </a:prstGeom>
          <a:noFill/>
          <a:ln w="9525">
            <a:noFill/>
            <a:round/>
            <a:headEnd/>
            <a:tailEnd/>
          </a:ln>
        </p:spPr>
      </p:pic>
      <p:pic>
        <p:nvPicPr>
          <p:cNvPr id="2080" name="Picture 30"/>
          <p:cNvPicPr>
            <a:picLocks noChangeAspect="1" noChangeArrowheads="1"/>
          </p:cNvPicPr>
          <p:nvPr>
            <p:custDataLst>
              <p:tags r:id="rId32"/>
            </p:custDataLst>
          </p:nvPr>
        </p:nvPicPr>
        <p:blipFill>
          <a:blip r:embed="rId70" cstate="print"/>
          <a:srcRect/>
          <a:stretch>
            <a:fillRect/>
          </a:stretch>
        </p:blipFill>
        <p:spPr bwMode="auto">
          <a:xfrm>
            <a:off x="4622008" y="2794397"/>
            <a:ext cx="327422" cy="589359"/>
          </a:xfrm>
          <a:prstGeom prst="rect">
            <a:avLst/>
          </a:prstGeom>
          <a:noFill/>
          <a:ln w="9525">
            <a:noFill/>
            <a:round/>
            <a:headEnd/>
            <a:tailEnd/>
          </a:ln>
        </p:spPr>
      </p:pic>
      <p:pic>
        <p:nvPicPr>
          <p:cNvPr id="2081" name="Picture 31"/>
          <p:cNvPicPr>
            <a:picLocks noChangeAspect="1" noChangeArrowheads="1"/>
          </p:cNvPicPr>
          <p:nvPr>
            <p:custDataLst>
              <p:tags r:id="rId33"/>
            </p:custDataLst>
          </p:nvPr>
        </p:nvPicPr>
        <p:blipFill>
          <a:blip r:embed="rId70" cstate="print"/>
          <a:srcRect/>
          <a:stretch>
            <a:fillRect/>
          </a:stretch>
        </p:blipFill>
        <p:spPr bwMode="auto">
          <a:xfrm>
            <a:off x="4648201" y="3086101"/>
            <a:ext cx="327422" cy="589360"/>
          </a:xfrm>
          <a:prstGeom prst="rect">
            <a:avLst/>
          </a:prstGeom>
          <a:noFill/>
          <a:ln w="9525">
            <a:noFill/>
            <a:round/>
            <a:headEnd/>
            <a:tailEnd/>
          </a:ln>
        </p:spPr>
      </p:pic>
      <p:pic>
        <p:nvPicPr>
          <p:cNvPr id="2082" name="Picture 32"/>
          <p:cNvPicPr>
            <a:picLocks noChangeAspect="1" noChangeArrowheads="1"/>
          </p:cNvPicPr>
          <p:nvPr>
            <p:custDataLst>
              <p:tags r:id="rId34"/>
            </p:custDataLst>
          </p:nvPr>
        </p:nvPicPr>
        <p:blipFill>
          <a:blip r:embed="rId70" cstate="print"/>
          <a:srcRect/>
          <a:stretch>
            <a:fillRect/>
          </a:stretch>
        </p:blipFill>
        <p:spPr bwMode="auto">
          <a:xfrm>
            <a:off x="4469608" y="3317082"/>
            <a:ext cx="327422" cy="589360"/>
          </a:xfrm>
          <a:prstGeom prst="rect">
            <a:avLst/>
          </a:prstGeom>
          <a:noFill/>
          <a:ln w="9525">
            <a:noFill/>
            <a:round/>
            <a:headEnd/>
            <a:tailEnd/>
          </a:ln>
        </p:spPr>
      </p:pic>
      <p:pic>
        <p:nvPicPr>
          <p:cNvPr id="2083" name="Picture 33"/>
          <p:cNvPicPr>
            <a:picLocks noChangeAspect="1" noChangeArrowheads="1"/>
          </p:cNvPicPr>
          <p:nvPr>
            <p:custDataLst>
              <p:tags r:id="rId35"/>
            </p:custDataLst>
          </p:nvPr>
        </p:nvPicPr>
        <p:blipFill>
          <a:blip r:embed="rId71" cstate="print"/>
          <a:srcRect/>
          <a:stretch>
            <a:fillRect/>
          </a:stretch>
        </p:blipFill>
        <p:spPr bwMode="auto">
          <a:xfrm>
            <a:off x="4736308" y="3203972"/>
            <a:ext cx="327422" cy="589359"/>
          </a:xfrm>
          <a:prstGeom prst="rect">
            <a:avLst/>
          </a:prstGeom>
          <a:noFill/>
          <a:ln w="9525">
            <a:noFill/>
            <a:round/>
            <a:headEnd/>
            <a:tailEnd/>
          </a:ln>
        </p:spPr>
      </p:pic>
      <p:pic>
        <p:nvPicPr>
          <p:cNvPr id="2084" name="Picture 34"/>
          <p:cNvPicPr>
            <a:picLocks noChangeAspect="1" noChangeArrowheads="1"/>
          </p:cNvPicPr>
          <p:nvPr>
            <p:custDataLst>
              <p:tags r:id="rId36"/>
            </p:custDataLst>
          </p:nvPr>
        </p:nvPicPr>
        <p:blipFill>
          <a:blip r:embed="rId71" cstate="print"/>
          <a:srcRect/>
          <a:stretch>
            <a:fillRect/>
          </a:stretch>
        </p:blipFill>
        <p:spPr bwMode="auto">
          <a:xfrm>
            <a:off x="4572001" y="2514601"/>
            <a:ext cx="327422" cy="589360"/>
          </a:xfrm>
          <a:prstGeom prst="rect">
            <a:avLst/>
          </a:prstGeom>
          <a:noFill/>
          <a:ln w="9525">
            <a:noFill/>
            <a:round/>
            <a:headEnd/>
            <a:tailEnd/>
          </a:ln>
        </p:spPr>
      </p:pic>
      <p:pic>
        <p:nvPicPr>
          <p:cNvPr id="2085" name="Picture 35"/>
          <p:cNvPicPr>
            <a:picLocks noChangeAspect="1" noChangeArrowheads="1"/>
          </p:cNvPicPr>
          <p:nvPr>
            <p:custDataLst>
              <p:tags r:id="rId37"/>
            </p:custDataLst>
          </p:nvPr>
        </p:nvPicPr>
        <p:blipFill>
          <a:blip r:embed="rId71" cstate="print"/>
          <a:srcRect/>
          <a:stretch>
            <a:fillRect/>
          </a:stretch>
        </p:blipFill>
        <p:spPr bwMode="auto">
          <a:xfrm>
            <a:off x="4907758" y="2794397"/>
            <a:ext cx="327422" cy="589359"/>
          </a:xfrm>
          <a:prstGeom prst="rect">
            <a:avLst/>
          </a:prstGeom>
          <a:noFill/>
          <a:ln w="9525">
            <a:noFill/>
            <a:round/>
            <a:headEnd/>
            <a:tailEnd/>
          </a:ln>
        </p:spPr>
      </p:pic>
      <p:pic>
        <p:nvPicPr>
          <p:cNvPr id="2086" name="Picture 36"/>
          <p:cNvPicPr>
            <a:picLocks noChangeAspect="1" noChangeArrowheads="1"/>
          </p:cNvPicPr>
          <p:nvPr>
            <p:custDataLst>
              <p:tags r:id="rId38"/>
            </p:custDataLst>
          </p:nvPr>
        </p:nvPicPr>
        <p:blipFill>
          <a:blip r:embed="rId70" cstate="print"/>
          <a:srcRect/>
          <a:stretch>
            <a:fillRect/>
          </a:stretch>
        </p:blipFill>
        <p:spPr bwMode="auto">
          <a:xfrm>
            <a:off x="4287441" y="2794397"/>
            <a:ext cx="327422" cy="589359"/>
          </a:xfrm>
          <a:prstGeom prst="rect">
            <a:avLst/>
          </a:prstGeom>
          <a:noFill/>
          <a:ln w="9525">
            <a:noFill/>
            <a:round/>
            <a:headEnd/>
            <a:tailEnd/>
          </a:ln>
        </p:spPr>
      </p:pic>
      <p:pic>
        <p:nvPicPr>
          <p:cNvPr id="2087" name="Picture 37"/>
          <p:cNvPicPr>
            <a:picLocks noChangeAspect="1" noChangeArrowheads="1"/>
          </p:cNvPicPr>
          <p:nvPr>
            <p:custDataLst>
              <p:tags r:id="rId39"/>
            </p:custDataLst>
          </p:nvPr>
        </p:nvPicPr>
        <p:blipFill>
          <a:blip r:embed="rId70" cstate="print"/>
          <a:srcRect/>
          <a:stretch>
            <a:fillRect/>
          </a:stretch>
        </p:blipFill>
        <p:spPr bwMode="auto">
          <a:xfrm>
            <a:off x="5086351" y="2228851"/>
            <a:ext cx="327422" cy="589360"/>
          </a:xfrm>
          <a:prstGeom prst="rect">
            <a:avLst/>
          </a:prstGeom>
          <a:noFill/>
          <a:ln w="9525">
            <a:noFill/>
            <a:round/>
            <a:headEnd/>
            <a:tailEnd/>
          </a:ln>
        </p:spPr>
      </p:pic>
      <p:pic>
        <p:nvPicPr>
          <p:cNvPr id="2088" name="Picture 38"/>
          <p:cNvPicPr>
            <a:picLocks noChangeAspect="1" noChangeArrowheads="1"/>
          </p:cNvPicPr>
          <p:nvPr>
            <p:custDataLst>
              <p:tags r:id="rId40"/>
            </p:custDataLst>
          </p:nvPr>
        </p:nvPicPr>
        <p:blipFill>
          <a:blip r:embed="rId70" cstate="print"/>
          <a:srcRect/>
          <a:stretch>
            <a:fillRect/>
          </a:stretch>
        </p:blipFill>
        <p:spPr bwMode="auto">
          <a:xfrm>
            <a:off x="5886451" y="1885951"/>
            <a:ext cx="327422" cy="589360"/>
          </a:xfrm>
          <a:prstGeom prst="rect">
            <a:avLst/>
          </a:prstGeom>
          <a:noFill/>
          <a:ln w="9525">
            <a:noFill/>
            <a:round/>
            <a:headEnd/>
            <a:tailEnd/>
          </a:ln>
        </p:spPr>
      </p:pic>
      <p:pic>
        <p:nvPicPr>
          <p:cNvPr id="2089" name="Picture 39"/>
          <p:cNvPicPr>
            <a:picLocks noChangeAspect="1" noChangeArrowheads="1"/>
          </p:cNvPicPr>
          <p:nvPr>
            <p:custDataLst>
              <p:tags r:id="rId41"/>
            </p:custDataLst>
          </p:nvPr>
        </p:nvPicPr>
        <p:blipFill>
          <a:blip r:embed="rId71" cstate="print"/>
          <a:srcRect/>
          <a:stretch>
            <a:fillRect/>
          </a:stretch>
        </p:blipFill>
        <p:spPr bwMode="auto">
          <a:xfrm>
            <a:off x="5543551" y="2457451"/>
            <a:ext cx="327422" cy="589360"/>
          </a:xfrm>
          <a:prstGeom prst="rect">
            <a:avLst/>
          </a:prstGeom>
          <a:noFill/>
          <a:ln w="9525">
            <a:noFill/>
            <a:round/>
            <a:headEnd/>
            <a:tailEnd/>
          </a:ln>
        </p:spPr>
      </p:pic>
      <p:pic>
        <p:nvPicPr>
          <p:cNvPr id="2090" name="Picture 40"/>
          <p:cNvPicPr>
            <a:picLocks noChangeAspect="1" noChangeArrowheads="1"/>
          </p:cNvPicPr>
          <p:nvPr>
            <p:custDataLst>
              <p:tags r:id="rId42"/>
            </p:custDataLst>
          </p:nvPr>
        </p:nvPicPr>
        <p:blipFill>
          <a:blip r:embed="rId71" cstate="print"/>
          <a:srcRect/>
          <a:stretch>
            <a:fillRect/>
          </a:stretch>
        </p:blipFill>
        <p:spPr bwMode="auto">
          <a:xfrm>
            <a:off x="5314951" y="2171701"/>
            <a:ext cx="327422" cy="589360"/>
          </a:xfrm>
          <a:prstGeom prst="rect">
            <a:avLst/>
          </a:prstGeom>
          <a:noFill/>
          <a:ln w="9525">
            <a:noFill/>
            <a:round/>
            <a:headEnd/>
            <a:tailEnd/>
          </a:ln>
        </p:spPr>
      </p:pic>
      <p:pic>
        <p:nvPicPr>
          <p:cNvPr id="2091" name="Picture 41"/>
          <p:cNvPicPr>
            <a:picLocks noChangeAspect="1" noChangeArrowheads="1"/>
          </p:cNvPicPr>
          <p:nvPr>
            <p:custDataLst>
              <p:tags r:id="rId43"/>
            </p:custDataLst>
          </p:nvPr>
        </p:nvPicPr>
        <p:blipFill>
          <a:blip r:embed="rId71" cstate="print"/>
          <a:srcRect/>
          <a:stretch>
            <a:fillRect/>
          </a:stretch>
        </p:blipFill>
        <p:spPr bwMode="auto">
          <a:xfrm>
            <a:off x="5657851" y="1771651"/>
            <a:ext cx="327422" cy="589360"/>
          </a:xfrm>
          <a:prstGeom prst="rect">
            <a:avLst/>
          </a:prstGeom>
          <a:noFill/>
          <a:ln w="9525">
            <a:noFill/>
            <a:round/>
            <a:headEnd/>
            <a:tailEnd/>
          </a:ln>
        </p:spPr>
      </p:pic>
      <p:sp>
        <p:nvSpPr>
          <p:cNvPr id="2092" name="Text Box 42"/>
          <p:cNvSpPr txBox="1">
            <a:spLocks noChangeArrowheads="1"/>
          </p:cNvSpPr>
          <p:nvPr>
            <p:custDataLst>
              <p:tags r:id="rId44"/>
            </p:custDataLst>
          </p:nvPr>
        </p:nvSpPr>
        <p:spPr bwMode="auto">
          <a:xfrm>
            <a:off x="4737498" y="5486400"/>
            <a:ext cx="2520553" cy="347884"/>
          </a:xfrm>
          <a:prstGeom prst="rect">
            <a:avLst/>
          </a:prstGeom>
          <a:noFill/>
          <a:ln w="9525">
            <a:noFill/>
            <a:round/>
            <a:headEnd/>
            <a:tailEnd/>
          </a:ln>
        </p:spPr>
        <p:txBody>
          <a:bodyPr lIns="67500" tIns="35100" rIns="67500" bIns="35100">
            <a:spAutoFit/>
          </a:bodyPr>
          <a:lstStyle/>
          <a:p>
            <a:pP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solidFill>
                  <a:srgbClr val="0F1540"/>
                </a:solidFill>
              </a:rPr>
              <a:t>Intensity of Need</a:t>
            </a:r>
          </a:p>
        </p:txBody>
      </p:sp>
      <p:sp>
        <p:nvSpPr>
          <p:cNvPr id="2093" name="Text Box 43"/>
          <p:cNvSpPr txBox="1">
            <a:spLocks noChangeArrowheads="1"/>
          </p:cNvSpPr>
          <p:nvPr>
            <p:custDataLst>
              <p:tags r:id="rId45"/>
            </p:custDataLst>
          </p:nvPr>
        </p:nvSpPr>
        <p:spPr bwMode="auto">
          <a:xfrm rot="-5400000">
            <a:off x="150507" y="3470175"/>
            <a:ext cx="3175612" cy="624883"/>
          </a:xfrm>
          <a:prstGeom prst="rect">
            <a:avLst/>
          </a:prstGeom>
          <a:noFill/>
          <a:ln w="9525">
            <a:noFill/>
            <a:round/>
            <a:headEnd/>
            <a:tailEnd/>
          </a:ln>
        </p:spPr>
        <p:txBody>
          <a:bodyPr wrap="none" lIns="67500" tIns="35100" rIns="67500" bIns="35100">
            <a:spAutoFit/>
          </a:bodyPr>
          <a:lstStyle/>
          <a:p>
            <a:pPr algn="ct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solidFill>
                  <a:srgbClr val="0F1540"/>
                </a:solidFill>
              </a:rPr>
              <a:t>Amount of Resources</a:t>
            </a:r>
          </a:p>
          <a:p>
            <a:pPr algn="ct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solidFill>
                  <a:srgbClr val="0F1540"/>
                </a:solidFill>
              </a:rPr>
              <a:t> Needed to Support Students </a:t>
            </a:r>
          </a:p>
        </p:txBody>
      </p:sp>
      <p:sp>
        <p:nvSpPr>
          <p:cNvPr id="2094" name="Rectangle 44"/>
          <p:cNvSpPr>
            <a:spLocks noChangeArrowheads="1"/>
          </p:cNvSpPr>
          <p:nvPr>
            <p:custDataLst>
              <p:tags r:id="rId46"/>
            </p:custDataLst>
          </p:nvPr>
        </p:nvSpPr>
        <p:spPr bwMode="auto">
          <a:xfrm>
            <a:off x="4686300" y="4000500"/>
            <a:ext cx="1257300" cy="342900"/>
          </a:xfrm>
          <a:prstGeom prst="rect">
            <a:avLst/>
          </a:prstGeom>
          <a:noFill/>
          <a:ln w="9525">
            <a:noFill/>
            <a:round/>
            <a:headEnd/>
            <a:tailEnd/>
          </a:ln>
        </p:spPr>
        <p:txBody>
          <a:bodyPr wrap="none" anchor="ctr"/>
          <a:lstStyle/>
          <a:p>
            <a:pPr eaLnBrk="0" hangingPunct="0"/>
            <a:endParaRPr lang="en-US" sz="1350">
              <a:solidFill>
                <a:srgbClr val="0F1540"/>
              </a:solidFill>
              <a:latin typeface="Franklin Gothic Book" pitchFamily="34" charset="0"/>
            </a:endParaRPr>
          </a:p>
        </p:txBody>
      </p:sp>
      <p:sp>
        <p:nvSpPr>
          <p:cNvPr id="2095" name="Rectangle 45"/>
          <p:cNvSpPr>
            <a:spLocks noChangeArrowheads="1"/>
          </p:cNvSpPr>
          <p:nvPr>
            <p:custDataLst>
              <p:tags r:id="rId47"/>
            </p:custDataLst>
          </p:nvPr>
        </p:nvSpPr>
        <p:spPr bwMode="auto">
          <a:xfrm>
            <a:off x="3429000" y="2286000"/>
            <a:ext cx="628650" cy="342900"/>
          </a:xfrm>
          <a:prstGeom prst="rect">
            <a:avLst/>
          </a:prstGeom>
          <a:noFill/>
          <a:ln w="9525">
            <a:noFill/>
            <a:round/>
            <a:headEnd/>
            <a:tailEnd/>
          </a:ln>
        </p:spPr>
        <p:txBody>
          <a:bodyPr wrap="none" anchor="ctr"/>
          <a:lstStyle/>
          <a:p>
            <a:pPr eaLnBrk="0" hangingPunct="0"/>
            <a:endParaRPr lang="en-US" sz="1350">
              <a:solidFill>
                <a:srgbClr val="0F1540"/>
              </a:solidFill>
              <a:latin typeface="Franklin Gothic Book" pitchFamily="34" charset="0"/>
            </a:endParaRPr>
          </a:p>
        </p:txBody>
      </p:sp>
      <p:sp>
        <p:nvSpPr>
          <p:cNvPr id="2096" name="Rectangle 46"/>
          <p:cNvSpPr>
            <a:spLocks noChangeArrowheads="1"/>
          </p:cNvSpPr>
          <p:nvPr>
            <p:custDataLst>
              <p:tags r:id="rId48"/>
            </p:custDataLst>
          </p:nvPr>
        </p:nvSpPr>
        <p:spPr bwMode="auto">
          <a:xfrm>
            <a:off x="5657850" y="3429001"/>
            <a:ext cx="1885950" cy="759566"/>
          </a:xfrm>
          <a:prstGeom prst="rect">
            <a:avLst/>
          </a:prstGeom>
          <a:noFill/>
          <a:ln w="9525">
            <a:noFill/>
            <a:round/>
            <a:headEnd/>
            <a:tailEnd/>
          </a:ln>
        </p:spPr>
        <p:txBody>
          <a:bodyPr lIns="67770" tIns="33210" rIns="67770" bIns="33210">
            <a:spAutoFit/>
          </a:bodyPr>
          <a:lstStyle/>
          <a:p>
            <a:pPr eaLnBrk="0" hangingPunct="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sz="1500">
                <a:solidFill>
                  <a:srgbClr val="000000"/>
                </a:solidFill>
                <a:latin typeface="Franklin Gothic Book" pitchFamily="34" charset="0"/>
              </a:rPr>
              <a:t>General + </a:t>
            </a:r>
            <a:br>
              <a:rPr lang="en-US" sz="1500">
                <a:solidFill>
                  <a:srgbClr val="000000"/>
                </a:solidFill>
                <a:latin typeface="Franklin Gothic Book" pitchFamily="34" charset="0"/>
              </a:rPr>
            </a:br>
            <a:r>
              <a:rPr lang="en-US" sz="1500">
                <a:solidFill>
                  <a:srgbClr val="000000"/>
                </a:solidFill>
                <a:latin typeface="Franklin Gothic Book" pitchFamily="34" charset="0"/>
              </a:rPr>
              <a:t>Supplemental Resources</a:t>
            </a:r>
          </a:p>
        </p:txBody>
      </p:sp>
      <p:sp>
        <p:nvSpPr>
          <p:cNvPr id="2097" name="Title 55"/>
          <p:cNvSpPr>
            <a:spLocks noGrp="1"/>
          </p:cNvSpPr>
          <p:nvPr>
            <p:ph type="title" idx="4294967295"/>
          </p:nvPr>
        </p:nvSpPr>
        <p:spPr>
          <a:xfrm>
            <a:off x="1143000" y="914400"/>
            <a:ext cx="6172200" cy="857250"/>
          </a:xfrm>
        </p:spPr>
        <p:txBody>
          <a:bodyPr/>
          <a:lstStyle/>
          <a:p>
            <a:pPr algn="l" eaLnBrk="1" hangingPunct="1"/>
            <a:r>
              <a:rPr lang="en-US" sz="2400" dirty="0">
                <a:solidFill>
                  <a:srgbClr val="000090"/>
                </a:solidFill>
              </a:rPr>
              <a:t>  …to a System of Support</a:t>
            </a:r>
          </a:p>
        </p:txBody>
      </p:sp>
    </p:spTree>
    <p:custDataLst>
      <p:tags r:id="rId2"/>
    </p:custDataLst>
    <p:extLst>
      <p:ext uri="{BB962C8B-B14F-4D97-AF65-F5344CB8AC3E}">
        <p14:creationId xmlns:p14="http://schemas.microsoft.com/office/powerpoint/2010/main" val="3402690457"/>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43000" y="941973"/>
            <a:ext cx="6858000" cy="857250"/>
          </a:xfrm>
        </p:spPr>
        <p:txBody>
          <a:bodyPr/>
          <a:lstStyle/>
          <a:p>
            <a:pPr eaLnBrk="1" hangingPunct="1"/>
            <a:r>
              <a:rPr lang="en-US" dirty="0" smtClean="0">
                <a:solidFill>
                  <a:srgbClr val="000090"/>
                </a:solidFill>
              </a:rPr>
              <a:t>ACP SOFTWARE TOOL</a:t>
            </a:r>
          </a:p>
        </p:txBody>
      </p:sp>
      <p:sp>
        <p:nvSpPr>
          <p:cNvPr id="5" name="Content Placeholder 4"/>
          <p:cNvSpPr>
            <a:spLocks noGrp="1"/>
          </p:cNvSpPr>
          <p:nvPr>
            <p:ph idx="1"/>
          </p:nvPr>
        </p:nvSpPr>
        <p:spPr>
          <a:xfrm>
            <a:off x="1314450" y="1897765"/>
            <a:ext cx="6400800" cy="3394472"/>
          </a:xfrm>
        </p:spPr>
        <p:txBody>
          <a:bodyPr rtlCol="0">
            <a:normAutofit fontScale="92500" lnSpcReduction="20000"/>
          </a:bodyPr>
          <a:lstStyle/>
          <a:p>
            <a:pPr>
              <a:spcAft>
                <a:spcPts val="0"/>
              </a:spcAft>
              <a:buClr>
                <a:schemeClr val="accent3">
                  <a:lumMod val="75000"/>
                </a:schemeClr>
              </a:buClr>
              <a:defRPr/>
            </a:pPr>
            <a:r>
              <a:rPr lang="en-US" dirty="0" smtClean="0"/>
              <a:t>DPI researched and will procure a student self-exploration and career development software solution that is-</a:t>
            </a:r>
          </a:p>
          <a:p>
            <a:pPr lvl="1">
              <a:spcAft>
                <a:spcPts val="0"/>
              </a:spcAft>
              <a:buClr>
                <a:schemeClr val="accent3">
                  <a:lumMod val="75000"/>
                </a:schemeClr>
              </a:buClr>
              <a:defRPr/>
            </a:pPr>
            <a:r>
              <a:rPr lang="en-US" dirty="0" smtClean="0"/>
              <a:t>commercial off-the-shelf (COTS), </a:t>
            </a:r>
          </a:p>
          <a:p>
            <a:pPr lvl="1">
              <a:spcAft>
                <a:spcPts val="0"/>
              </a:spcAft>
              <a:buClr>
                <a:schemeClr val="accent3">
                  <a:lumMod val="75000"/>
                </a:schemeClr>
              </a:buClr>
              <a:defRPr/>
            </a:pPr>
            <a:r>
              <a:rPr lang="en-US" dirty="0" smtClean="0"/>
              <a:t>configurable, vendor-hosted, web-based, and </a:t>
            </a:r>
          </a:p>
          <a:p>
            <a:pPr lvl="1">
              <a:spcAft>
                <a:spcPts val="0"/>
              </a:spcAft>
              <a:buClr>
                <a:schemeClr val="accent3">
                  <a:lumMod val="75000"/>
                </a:schemeClr>
              </a:buClr>
              <a:defRPr/>
            </a:pPr>
            <a:r>
              <a:rPr lang="en-US" dirty="0" smtClean="0"/>
              <a:t>be accessible to all Wisconsin students in grades 6 – 12</a:t>
            </a:r>
          </a:p>
          <a:p>
            <a:pPr>
              <a:buClr>
                <a:schemeClr val="accent3">
                  <a:lumMod val="75000"/>
                </a:schemeClr>
              </a:buClr>
              <a:defRPr/>
            </a:pPr>
            <a:r>
              <a:rPr lang="en-US" b="1" i="1" dirty="0" smtClean="0"/>
              <a:t>Career Cruising </a:t>
            </a:r>
            <a:r>
              <a:rPr lang="en-US" dirty="0" smtClean="0"/>
              <a:t>selected by DOA in October 2015</a:t>
            </a:r>
          </a:p>
          <a:p>
            <a:pPr>
              <a:buClr>
                <a:schemeClr val="accent3">
                  <a:lumMod val="75000"/>
                </a:schemeClr>
              </a:buClr>
              <a:defRPr/>
            </a:pPr>
            <a:r>
              <a:rPr lang="en-US" dirty="0" smtClean="0"/>
              <a:t>Next step is contract negotiation</a:t>
            </a:r>
          </a:p>
          <a:p>
            <a:pPr>
              <a:spcAft>
                <a:spcPts val="0"/>
              </a:spcAft>
              <a:buClr>
                <a:schemeClr val="accent3">
                  <a:lumMod val="75000"/>
                </a:schemeClr>
              </a:buClr>
              <a:defRPr/>
            </a:pPr>
            <a:r>
              <a:rPr lang="en-US" b="1" i="1" dirty="0" smtClean="0"/>
              <a:t>Voluntary use </a:t>
            </a:r>
            <a:r>
              <a:rPr lang="en-US" i="1" dirty="0" smtClean="0"/>
              <a:t>for schools at no charge</a:t>
            </a:r>
          </a:p>
        </p:txBody>
      </p:sp>
    </p:spTree>
    <p:extLst>
      <p:ext uri="{BB962C8B-B14F-4D97-AF65-F5344CB8AC3E}">
        <p14:creationId xmlns:p14="http://schemas.microsoft.com/office/powerpoint/2010/main" val="937663668"/>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3000" y="995178"/>
            <a:ext cx="6858000" cy="857250"/>
          </a:xfrm>
        </p:spPr>
        <p:txBody>
          <a:bodyPr/>
          <a:lstStyle/>
          <a:p>
            <a:pPr eaLnBrk="1" hangingPunct="1"/>
            <a:r>
              <a:rPr lang="en-US" dirty="0" smtClean="0">
                <a:solidFill>
                  <a:srgbClr val="000090"/>
                </a:solidFill>
              </a:rPr>
              <a:t>TRAINING</a:t>
            </a:r>
          </a:p>
        </p:txBody>
      </p:sp>
      <p:sp>
        <p:nvSpPr>
          <p:cNvPr id="3" name="Content Placeholder 2"/>
          <p:cNvSpPr>
            <a:spLocks noGrp="1"/>
          </p:cNvSpPr>
          <p:nvPr>
            <p:ph idx="1"/>
          </p:nvPr>
        </p:nvSpPr>
        <p:spPr>
          <a:xfrm>
            <a:off x="1485900" y="1911551"/>
            <a:ext cx="6172200" cy="3314700"/>
          </a:xfrm>
        </p:spPr>
        <p:txBody>
          <a:bodyPr rtlCol="0">
            <a:normAutofit lnSpcReduction="10000"/>
          </a:bodyPr>
          <a:lstStyle/>
          <a:p>
            <a:pPr fontAlgn="auto">
              <a:spcAft>
                <a:spcPts val="0"/>
              </a:spcAft>
              <a:buClr>
                <a:srgbClr val="0070C0"/>
              </a:buClr>
              <a:defRPr/>
            </a:pPr>
            <a:r>
              <a:rPr lang="en-US" b="1" dirty="0" smtClean="0"/>
              <a:t>PD Design Group</a:t>
            </a:r>
            <a:r>
              <a:rPr lang="en-US" dirty="0" smtClean="0"/>
              <a:t> (CESAs &amp; Advisory Council members) determined educational staff competencies.</a:t>
            </a:r>
          </a:p>
          <a:p>
            <a:pPr fontAlgn="auto">
              <a:spcAft>
                <a:spcPts val="0"/>
              </a:spcAft>
              <a:buClr>
                <a:srgbClr val="0070C0"/>
              </a:buClr>
              <a:defRPr/>
            </a:pPr>
            <a:r>
              <a:rPr lang="en-US" b="1" dirty="0" smtClean="0"/>
              <a:t>Staff Competencies:</a:t>
            </a:r>
          </a:p>
          <a:p>
            <a:pPr lvl="1" fontAlgn="auto">
              <a:spcAft>
                <a:spcPts val="0"/>
              </a:spcAft>
              <a:buClr>
                <a:srgbClr val="0070C0"/>
              </a:buClr>
              <a:defRPr/>
            </a:pPr>
            <a:r>
              <a:rPr lang="en-US" dirty="0" smtClean="0"/>
              <a:t>6 Visioning (Leadership) Competency Areas</a:t>
            </a:r>
          </a:p>
          <a:p>
            <a:pPr lvl="1" fontAlgn="auto">
              <a:spcAft>
                <a:spcPts val="0"/>
              </a:spcAft>
              <a:buClr>
                <a:srgbClr val="0070C0"/>
              </a:buClr>
              <a:defRPr/>
            </a:pPr>
            <a:r>
              <a:rPr lang="en-US" dirty="0" smtClean="0"/>
              <a:t>7 Implementing (Staff working with Students) Competency Areas</a:t>
            </a:r>
          </a:p>
          <a:p>
            <a:pPr fontAlgn="auto">
              <a:spcAft>
                <a:spcPts val="0"/>
              </a:spcAft>
              <a:buClr>
                <a:srgbClr val="0070C0"/>
              </a:buClr>
              <a:defRPr/>
            </a:pPr>
            <a:r>
              <a:rPr lang="en-US" b="1" dirty="0" smtClean="0"/>
              <a:t>PD Lessons</a:t>
            </a:r>
            <a:r>
              <a:rPr lang="en-US" dirty="0" smtClean="0"/>
              <a:t> in development based on Needs Analysis &amp; Competencies</a:t>
            </a:r>
          </a:p>
        </p:txBody>
      </p:sp>
    </p:spTree>
    <p:extLst>
      <p:ext uri="{BB962C8B-B14F-4D97-AF65-F5344CB8AC3E}">
        <p14:creationId xmlns:p14="http://schemas.microsoft.com/office/powerpoint/2010/main" val="2950431745"/>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3000" y="995178"/>
            <a:ext cx="6858000" cy="857250"/>
          </a:xfrm>
        </p:spPr>
        <p:txBody>
          <a:bodyPr/>
          <a:lstStyle/>
          <a:p>
            <a:pPr eaLnBrk="1" hangingPunct="1"/>
            <a:r>
              <a:rPr lang="en-US" dirty="0" smtClean="0">
                <a:solidFill>
                  <a:srgbClr val="000090"/>
                </a:solidFill>
              </a:rPr>
              <a:t>TRAINING</a:t>
            </a:r>
          </a:p>
        </p:txBody>
      </p:sp>
      <p:sp>
        <p:nvSpPr>
          <p:cNvPr id="3" name="Content Placeholder 2"/>
          <p:cNvSpPr>
            <a:spLocks noGrp="1"/>
          </p:cNvSpPr>
          <p:nvPr>
            <p:ph idx="1"/>
          </p:nvPr>
        </p:nvSpPr>
        <p:spPr>
          <a:xfrm>
            <a:off x="1485900" y="2136216"/>
            <a:ext cx="6172200" cy="3314700"/>
          </a:xfrm>
        </p:spPr>
        <p:txBody>
          <a:bodyPr rtlCol="0">
            <a:normAutofit/>
          </a:bodyPr>
          <a:lstStyle/>
          <a:p>
            <a:pPr fontAlgn="auto">
              <a:spcAft>
                <a:spcPts val="0"/>
              </a:spcAft>
              <a:buClr>
                <a:srgbClr val="0070C0"/>
              </a:buClr>
              <a:defRPr/>
            </a:pPr>
            <a:r>
              <a:rPr lang="en-US" b="1" dirty="0" err="1" smtClean="0"/>
              <a:t>Scaffolded</a:t>
            </a:r>
            <a:r>
              <a:rPr lang="en-US" b="1" dirty="0" smtClean="0"/>
              <a:t> rollout</a:t>
            </a:r>
            <a:r>
              <a:rPr lang="en-US" b="1" i="1" dirty="0" smtClean="0"/>
              <a:t> </a:t>
            </a:r>
            <a:r>
              <a:rPr lang="en-US" dirty="0" smtClean="0"/>
              <a:t> of drafted training materials for districts to use later this fall.</a:t>
            </a:r>
          </a:p>
          <a:p>
            <a:pPr lvl="1">
              <a:buClr>
                <a:srgbClr val="0070C0"/>
              </a:buClr>
              <a:defRPr/>
            </a:pPr>
            <a:r>
              <a:rPr lang="en-US" dirty="0" smtClean="0"/>
              <a:t>Both Visioning and Implementing materials will be available.</a:t>
            </a:r>
          </a:p>
          <a:p>
            <a:pPr fontAlgn="auto">
              <a:spcAft>
                <a:spcPts val="0"/>
              </a:spcAft>
              <a:buClr>
                <a:srgbClr val="0070C0"/>
              </a:buClr>
              <a:defRPr/>
            </a:pPr>
            <a:r>
              <a:rPr lang="en-US" b="1" dirty="0" smtClean="0"/>
              <a:t>Pilot districts</a:t>
            </a:r>
            <a:r>
              <a:rPr lang="en-US" dirty="0" smtClean="0"/>
              <a:t> are getting 1</a:t>
            </a:r>
            <a:r>
              <a:rPr lang="en-US" baseline="30000" dirty="0" smtClean="0"/>
              <a:t>st</a:t>
            </a:r>
            <a:r>
              <a:rPr lang="en-US" dirty="0" smtClean="0"/>
              <a:t> access and providing feedback for revision before materials are available for all. </a:t>
            </a:r>
            <a:endParaRPr lang="en-US" b="1" dirty="0" smtClean="0"/>
          </a:p>
        </p:txBody>
      </p:sp>
    </p:spTree>
    <p:extLst>
      <p:ext uri="{BB962C8B-B14F-4D97-AF65-F5344CB8AC3E}">
        <p14:creationId xmlns:p14="http://schemas.microsoft.com/office/powerpoint/2010/main" val="3641702470"/>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7350" y="870700"/>
            <a:ext cx="5829300" cy="857249"/>
          </a:xfrm>
          <a:prstGeom prst="rect">
            <a:avLst/>
          </a:prstGeom>
        </p:spPr>
        <p:txBody>
          <a:bodyPr vert="horz" lIns="68580" tIns="34290" rIns="68580" bIns="34290" rtlCol="0" anchor="ctr">
            <a:normAutofit/>
          </a:bodyPr>
          <a:lstStyle>
            <a:lvl1pPr>
              <a:defRPr/>
            </a:lvl1pPr>
          </a:lstStyle>
          <a:p>
            <a:pPr algn="ctr">
              <a:spcBef>
                <a:spcPct val="0"/>
              </a:spcBef>
              <a:defRPr/>
            </a:pPr>
            <a:r>
              <a:rPr lang="en-US" sz="3000" dirty="0">
                <a:solidFill>
                  <a:srgbClr val="000090"/>
                </a:solidFill>
                <a:latin typeface="Gadget"/>
              </a:rPr>
              <a:t>PROCESS PILOT</a:t>
            </a:r>
          </a:p>
        </p:txBody>
      </p:sp>
      <p:sp>
        <p:nvSpPr>
          <p:cNvPr id="6" name="Subtitle 2"/>
          <p:cNvSpPr txBox="1">
            <a:spLocks/>
          </p:cNvSpPr>
          <p:nvPr/>
        </p:nvSpPr>
        <p:spPr>
          <a:xfrm>
            <a:off x="3352800" y="1786289"/>
            <a:ext cx="5829300" cy="3957918"/>
          </a:xfrm>
          <a:prstGeom prst="rect">
            <a:avLst/>
          </a:prstGeom>
        </p:spPr>
        <p:txBody>
          <a:bodyPr vert="horz" lIns="68580" tIns="34290" rIns="68580" bIns="34290" rtlCol="0">
            <a:normAutofit fontScale="77500" lnSpcReduction="20000"/>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lang="en-US" sz="3200" baseline="0" smtClean="0">
                <a:solidFill>
                  <a:srgbClr val="00B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14313" indent="-214313" algn="ctr">
              <a:buNone/>
            </a:pPr>
            <a:r>
              <a:rPr sz="3375" dirty="0">
                <a:solidFill>
                  <a:srgbClr val="0F1540"/>
                </a:solidFill>
                <a:latin typeface="Calibri"/>
              </a:rPr>
              <a:t>Application Process:</a:t>
            </a:r>
          </a:p>
          <a:p>
            <a:pPr marL="214313" indent="-214313"/>
            <a:r>
              <a:rPr sz="3375" dirty="0">
                <a:solidFill>
                  <a:srgbClr val="0F1540"/>
                </a:solidFill>
                <a:latin typeface="Calibri"/>
              </a:rPr>
              <a:t>61 districts/schools applied</a:t>
            </a:r>
          </a:p>
          <a:p>
            <a:pPr marL="214313" indent="-214313"/>
            <a:r>
              <a:rPr sz="3375" dirty="0">
                <a:solidFill>
                  <a:srgbClr val="0F1540"/>
                </a:solidFill>
                <a:latin typeface="Calibri"/>
              </a:rPr>
              <a:t>25 districts chosen to participate</a:t>
            </a:r>
          </a:p>
          <a:p>
            <a:pPr>
              <a:buFont typeface="Arial" pitchFamily="34" charset="0"/>
              <a:buNone/>
              <a:defRPr/>
            </a:pPr>
            <a:r>
              <a:rPr sz="3375" dirty="0">
                <a:solidFill>
                  <a:srgbClr val="0F1540"/>
                </a:solidFill>
              </a:rPr>
              <a:t>           </a:t>
            </a:r>
          </a:p>
          <a:p>
            <a:pPr algn="ctr">
              <a:buFont typeface="Arial" pitchFamily="34" charset="0"/>
              <a:buNone/>
              <a:defRPr/>
            </a:pPr>
            <a:r>
              <a:rPr sz="3375" dirty="0">
                <a:solidFill>
                  <a:srgbClr val="0F1540"/>
                </a:solidFill>
              </a:rPr>
              <a:t>Selection Criteria for 25 Districts:</a:t>
            </a:r>
          </a:p>
          <a:p>
            <a:pPr>
              <a:defRPr/>
            </a:pPr>
            <a:r>
              <a:rPr sz="3375" dirty="0">
                <a:solidFill>
                  <a:srgbClr val="0F1540"/>
                </a:solidFill>
              </a:rPr>
              <a:t> Application Responses</a:t>
            </a:r>
          </a:p>
          <a:p>
            <a:pPr>
              <a:defRPr/>
            </a:pPr>
            <a:r>
              <a:rPr sz="3375" dirty="0">
                <a:solidFill>
                  <a:srgbClr val="0F1540"/>
                </a:solidFill>
              </a:rPr>
              <a:t> Geographic Location </a:t>
            </a:r>
          </a:p>
          <a:p>
            <a:pPr>
              <a:defRPr/>
            </a:pPr>
            <a:r>
              <a:rPr sz="3375" dirty="0">
                <a:solidFill>
                  <a:srgbClr val="0F1540"/>
                </a:solidFill>
              </a:rPr>
              <a:t> District Size</a:t>
            </a:r>
          </a:p>
          <a:p>
            <a:pPr>
              <a:defRPr/>
            </a:pPr>
            <a:r>
              <a:rPr sz="3375" dirty="0">
                <a:solidFill>
                  <a:srgbClr val="0F1540"/>
                </a:solidFill>
              </a:rPr>
              <a:t> Variety of Grade Levels</a:t>
            </a:r>
          </a:p>
          <a:p>
            <a:pPr>
              <a:defRPr/>
            </a:pPr>
            <a:r>
              <a:rPr sz="3375" dirty="0">
                <a:solidFill>
                  <a:srgbClr val="0F1540"/>
                </a:solidFill>
              </a:rPr>
              <a:t> Range of  “Starting Places”  </a:t>
            </a:r>
          </a:p>
          <a:p>
            <a:pPr algn="ctr">
              <a:buFont typeface="Arial" pitchFamily="34" charset="0"/>
              <a:buNone/>
              <a:defRPr/>
            </a:pPr>
            <a:endParaRPr sz="900" i="1" dirty="0">
              <a:solidFill>
                <a:srgbClr val="0070C0"/>
              </a:solidFill>
              <a:ea typeface="Calibri"/>
              <a:cs typeface="Arial"/>
            </a:endParaRPr>
          </a:p>
        </p:txBody>
      </p:sp>
      <p:graphicFrame>
        <p:nvGraphicFramePr>
          <p:cNvPr id="2" name="Table 1"/>
          <p:cNvGraphicFramePr>
            <a:graphicFrameLocks noGrp="1"/>
          </p:cNvGraphicFramePr>
          <p:nvPr>
            <p:extLst/>
          </p:nvPr>
        </p:nvGraphicFramePr>
        <p:xfrm>
          <a:off x="340505" y="1048885"/>
          <a:ext cx="2252691" cy="4712550"/>
        </p:xfrm>
        <a:graphic>
          <a:graphicData uri="http://schemas.openxmlformats.org/drawingml/2006/table">
            <a:tbl>
              <a:tblPr/>
              <a:tblGrid>
                <a:gridCol w="2252691"/>
              </a:tblGrid>
              <a:tr h="188502">
                <a:tc>
                  <a:txBody>
                    <a:bodyPr/>
                    <a:lstStyle/>
                    <a:p>
                      <a:pPr algn="ctr" fontAlgn="t"/>
                      <a:r>
                        <a:rPr lang="en-US" sz="1200" b="0" i="0" u="none" strike="noStrike" dirty="0">
                          <a:solidFill>
                            <a:srgbClr val="000000"/>
                          </a:solidFill>
                          <a:effectLst/>
                          <a:latin typeface="Calibri" panose="020F0502020204030204" pitchFamily="34" charset="0"/>
                        </a:rPr>
                        <a:t>Appleton Area</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Arrowhead Union</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Baldwin-Woodville Area</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Barron Area</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Beloit</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Chetek -Weyerhaueser Area</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dirty="0">
                          <a:solidFill>
                            <a:srgbClr val="000000"/>
                          </a:solidFill>
                          <a:effectLst/>
                          <a:latin typeface="Calibri" panose="020F0502020204030204" pitchFamily="34" charset="0"/>
                        </a:rPr>
                        <a:t>Darlington Community</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Edgar</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Elkhorn Area</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dirty="0">
                          <a:solidFill>
                            <a:srgbClr val="000000"/>
                          </a:solidFill>
                          <a:effectLst/>
                          <a:latin typeface="Calibri" panose="020F0502020204030204" pitchFamily="34" charset="0"/>
                        </a:rPr>
                        <a:t>Milwaukee</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Mishicot</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Montello</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New Berlin</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dirty="0">
                          <a:solidFill>
                            <a:srgbClr val="000000"/>
                          </a:solidFill>
                          <a:effectLst/>
                          <a:latin typeface="Calibri" panose="020F0502020204030204" pitchFamily="34" charset="0"/>
                        </a:rPr>
                        <a:t>Northland Pines</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Northwood</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Osseo-Fairchild</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Pewaukee</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Port Washington-Saukville</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Poynette</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Waunakee Community</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Wausaukee</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West Allis- West Milwaukee</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West Bend</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a:solidFill>
                            <a:srgbClr val="000000"/>
                          </a:solidFill>
                          <a:effectLst/>
                          <a:latin typeface="Calibri" panose="020F0502020204030204" pitchFamily="34" charset="0"/>
                        </a:rPr>
                        <a:t>WI Rapids</a:t>
                      </a:r>
                    </a:p>
                  </a:txBody>
                  <a:tcPr marL="5622" marR="5622" marT="5622" marB="0">
                    <a:lnL>
                      <a:noFill/>
                    </a:lnL>
                    <a:lnR>
                      <a:noFill/>
                    </a:lnR>
                    <a:lnT>
                      <a:noFill/>
                    </a:lnT>
                    <a:lnB>
                      <a:noFill/>
                    </a:lnB>
                    <a:lnTlToBr w="12700" cmpd="sng">
                      <a:noFill/>
                      <a:prstDash val="solid"/>
                    </a:lnTlToBr>
                    <a:lnBlToTr w="12700" cmpd="sng">
                      <a:noFill/>
                      <a:prstDash val="solid"/>
                    </a:lnBlToTr>
                  </a:tcPr>
                </a:tc>
              </a:tr>
              <a:tr h="188502">
                <a:tc>
                  <a:txBody>
                    <a:bodyPr/>
                    <a:lstStyle/>
                    <a:p>
                      <a:pPr algn="ctr" fontAlgn="t"/>
                      <a:r>
                        <a:rPr lang="en-US" sz="1200" b="0" i="0" u="none" strike="noStrike" dirty="0" err="1">
                          <a:solidFill>
                            <a:srgbClr val="000000"/>
                          </a:solidFill>
                          <a:effectLst/>
                          <a:latin typeface="Calibri" panose="020F0502020204030204" pitchFamily="34" charset="0"/>
                        </a:rPr>
                        <a:t>Wonewoc</a:t>
                      </a:r>
                      <a:r>
                        <a:rPr lang="en-US" sz="1200" b="0" i="0" u="none" strike="noStrike" dirty="0">
                          <a:solidFill>
                            <a:srgbClr val="000000"/>
                          </a:solidFill>
                          <a:effectLst/>
                          <a:latin typeface="Calibri" panose="020F0502020204030204" pitchFamily="34" charset="0"/>
                        </a:rPr>
                        <a:t>- Union Center</a:t>
                      </a:r>
                    </a:p>
                  </a:txBody>
                  <a:tcPr marL="5622" marR="5622" marT="5622" marB="0">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5410629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3582" y="1824926"/>
            <a:ext cx="8263218" cy="4034951"/>
          </a:xfrm>
          <a:prstGeom prst="rect">
            <a:avLst/>
          </a:prstGeom>
        </p:spPr>
        <p:txBody>
          <a:bodyPr wrap="square">
            <a:spAutoFit/>
          </a:bodyPr>
          <a:lstStyle/>
          <a:p>
            <a:pPr marL="342900" indent="-302419">
              <a:buFont typeface="Arial" pitchFamily="34" charset="0"/>
              <a:buChar char="•"/>
            </a:pPr>
            <a:r>
              <a:rPr lang="en-US" sz="2400" dirty="0">
                <a:solidFill>
                  <a:srgbClr val="0F1540"/>
                </a:solidFill>
              </a:rPr>
              <a:t>Develop &amp; refine training and guidance</a:t>
            </a:r>
          </a:p>
          <a:p>
            <a:pPr marL="342900" indent="-302419">
              <a:buFont typeface="Arial" pitchFamily="34" charset="0"/>
              <a:buChar char="•"/>
            </a:pPr>
            <a:r>
              <a:rPr lang="en-US" sz="2400" dirty="0">
                <a:solidFill>
                  <a:srgbClr val="0F1540"/>
                </a:solidFill>
              </a:rPr>
              <a:t>Determine evaluative measures of implementation</a:t>
            </a:r>
            <a:endParaRPr lang="en-US" sz="2400" dirty="0">
              <a:solidFill>
                <a:srgbClr val="0F1540"/>
              </a:solidFill>
              <a:cs typeface="Arial"/>
            </a:endParaRPr>
          </a:p>
          <a:p>
            <a:pPr marL="342900" indent="-302419">
              <a:buFont typeface="Arial" pitchFamily="34" charset="0"/>
              <a:buChar char="•"/>
            </a:pPr>
            <a:r>
              <a:rPr lang="en-US" sz="2400" dirty="0">
                <a:solidFill>
                  <a:srgbClr val="0F1540"/>
                </a:solidFill>
                <a:ea typeface="Calibri"/>
                <a:cs typeface="Arial"/>
              </a:rPr>
              <a:t>Emphasis is on development, methods and procedures used to implement ACP in a district or school</a:t>
            </a:r>
          </a:p>
          <a:p>
            <a:pPr marL="342900" indent="-302419">
              <a:buFont typeface="Arial" pitchFamily="34" charset="0"/>
              <a:buChar char="•"/>
            </a:pPr>
            <a:r>
              <a:rPr lang="en-US" sz="2400" dirty="0">
                <a:solidFill>
                  <a:srgbClr val="0F1540"/>
                </a:solidFill>
                <a:ea typeface="Calibri"/>
                <a:cs typeface="Arial"/>
              </a:rPr>
              <a:t>Focus is on infrastructure (policy and leadership, building school support capacity, building community support capacity) and service delivery (know, explore, plan, go)</a:t>
            </a:r>
          </a:p>
          <a:p>
            <a:pPr marL="40481"/>
            <a:endParaRPr lang="en-US" sz="2400" dirty="0">
              <a:solidFill>
                <a:srgbClr val="0F1540"/>
              </a:solidFill>
              <a:ea typeface="Calibri"/>
              <a:cs typeface="Arial"/>
            </a:endParaRPr>
          </a:p>
          <a:p>
            <a:pPr marL="342900" indent="-302419">
              <a:buFont typeface="Arial" pitchFamily="34" charset="0"/>
              <a:buChar char="•"/>
            </a:pPr>
            <a:r>
              <a:rPr lang="en-US" sz="2400" dirty="0">
                <a:solidFill>
                  <a:srgbClr val="0F1540"/>
                </a:solidFill>
                <a:ea typeface="Calibri"/>
                <a:cs typeface="Arial"/>
              </a:rPr>
              <a:t>NOT focused on the products, projects or plans created by students. </a:t>
            </a:r>
            <a:endParaRPr lang="en-US" sz="2400" dirty="0">
              <a:solidFill>
                <a:srgbClr val="0F1540"/>
              </a:solidFill>
              <a:ea typeface="Calibri"/>
              <a:cs typeface="Times New Roman"/>
            </a:endParaRPr>
          </a:p>
          <a:p>
            <a:pPr marL="257175" indent="-257175">
              <a:spcBef>
                <a:spcPct val="20000"/>
              </a:spcBef>
              <a:defRPr/>
            </a:pPr>
            <a:r>
              <a:rPr lang="en-US" sz="1350" dirty="0">
                <a:solidFill>
                  <a:srgbClr val="FFFFFF"/>
                </a:solidFill>
              </a:rPr>
              <a:t>                                                                                                                            </a:t>
            </a:r>
            <a:endParaRPr lang="en-US" sz="1950" dirty="0">
              <a:solidFill>
                <a:srgbClr val="FFFFFF"/>
              </a:solidFill>
              <a:latin typeface="Tahoma" charset="0"/>
              <a:ea typeface="Calibri"/>
              <a:cs typeface="Times New Roman"/>
            </a:endParaRPr>
          </a:p>
        </p:txBody>
      </p:sp>
      <p:sp>
        <p:nvSpPr>
          <p:cNvPr id="7" name="Title 1"/>
          <p:cNvSpPr txBox="1">
            <a:spLocks/>
          </p:cNvSpPr>
          <p:nvPr/>
        </p:nvSpPr>
        <p:spPr>
          <a:xfrm>
            <a:off x="171450" y="870700"/>
            <a:ext cx="8723780" cy="857249"/>
          </a:xfrm>
          <a:prstGeom prst="rect">
            <a:avLst/>
          </a:prstGeom>
        </p:spPr>
        <p:txBody>
          <a:bodyPr vert="horz" lIns="68580" tIns="34290" rIns="68580" bIns="34290" rtlCol="0" anchor="ctr">
            <a:normAutofit/>
          </a:bodyPr>
          <a:lstStyle>
            <a:lvl1pPr>
              <a:defRPr/>
            </a:lvl1pPr>
          </a:lstStyle>
          <a:p>
            <a:pPr algn="ctr">
              <a:spcBef>
                <a:spcPct val="0"/>
              </a:spcBef>
              <a:defRPr/>
            </a:pPr>
            <a:r>
              <a:rPr lang="en-US" sz="3000" dirty="0">
                <a:solidFill>
                  <a:srgbClr val="000090"/>
                </a:solidFill>
                <a:latin typeface="Gadget"/>
              </a:rPr>
              <a:t>PROCESS PILOT FOCUS = SYSTEM</a:t>
            </a:r>
          </a:p>
        </p:txBody>
      </p:sp>
    </p:spTree>
    <p:extLst>
      <p:ext uri="{BB962C8B-B14F-4D97-AF65-F5344CB8AC3E}">
        <p14:creationId xmlns:p14="http://schemas.microsoft.com/office/powerpoint/2010/main" val="1018378934"/>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297"/>
            <a:ext cx="9144000" cy="5205491"/>
          </a:xfrm>
          <a:prstGeom prst="rect">
            <a:avLst/>
          </a:prstGeom>
        </p:spPr>
      </p:pic>
      <p:sp>
        <p:nvSpPr>
          <p:cNvPr id="9" name="TextBox 8"/>
          <p:cNvSpPr txBox="1"/>
          <p:nvPr/>
        </p:nvSpPr>
        <p:spPr>
          <a:xfrm>
            <a:off x="827566" y="1525779"/>
            <a:ext cx="7343256" cy="715581"/>
          </a:xfrm>
          <a:prstGeom prst="rect">
            <a:avLst/>
          </a:prstGeom>
          <a:noFill/>
        </p:spPr>
        <p:txBody>
          <a:bodyPr wrap="square" rtlCol="0">
            <a:spAutoFit/>
          </a:bodyPr>
          <a:lstStyle/>
          <a:p>
            <a:pPr algn="ctr"/>
            <a:r>
              <a:rPr lang="en-US" sz="4050" dirty="0">
                <a:solidFill>
                  <a:srgbClr val="FFFFFF"/>
                </a:solidFill>
                <a:latin typeface="Comic Sans MS" panose="030F0702030302020204" pitchFamily="66" charset="0"/>
              </a:rPr>
              <a:t>West Allis – West Milwaukee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86924">
            <a:off x="7138704" y="3149365"/>
            <a:ext cx="1096888" cy="1078475"/>
          </a:xfrm>
          <a:prstGeom prst="rect">
            <a:avLst/>
          </a:prstGeom>
        </p:spPr>
      </p:pic>
    </p:spTree>
    <p:extLst>
      <p:ext uri="{BB962C8B-B14F-4D97-AF65-F5344CB8AC3E}">
        <p14:creationId xmlns:p14="http://schemas.microsoft.com/office/powerpoint/2010/main" val="73960861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holdees\AppData\Local\Microsoft\Windows\Temporary Internet Files\Content.Outlook\4MP2SBEB\inspire-logo.jpg"/>
          <p:cNvPicPr>
            <a:picLocks noChangeAspect="1" noChangeArrowheads="1"/>
          </p:cNvPicPr>
          <p:nvPr/>
        </p:nvPicPr>
        <p:blipFill>
          <a:blip r:embed="rId2" cstate="print"/>
          <a:srcRect/>
          <a:stretch>
            <a:fillRect/>
          </a:stretch>
        </p:blipFill>
        <p:spPr bwMode="auto">
          <a:xfrm>
            <a:off x="6172200" y="5334000"/>
            <a:ext cx="2514600" cy="1047750"/>
          </a:xfrm>
          <a:prstGeom prst="rect">
            <a:avLst/>
          </a:prstGeom>
          <a:noFill/>
        </p:spPr>
      </p:pic>
      <p:sp>
        <p:nvSpPr>
          <p:cNvPr id="4" name="Title 3"/>
          <p:cNvSpPr>
            <a:spLocks noGrp="1"/>
          </p:cNvSpPr>
          <p:nvPr>
            <p:ph type="title"/>
          </p:nvPr>
        </p:nvSpPr>
        <p:spPr>
          <a:xfrm>
            <a:off x="533400" y="4876800"/>
            <a:ext cx="8183880" cy="1051560"/>
          </a:xfrm>
        </p:spPr>
        <p:txBody>
          <a:bodyPr/>
          <a:lstStyle/>
          <a:p>
            <a:r>
              <a:rPr lang="en-US" dirty="0" smtClean="0"/>
              <a:t>Today’s Agenda</a:t>
            </a:r>
            <a:endParaRPr lang="en-US" dirty="0"/>
          </a:p>
        </p:txBody>
      </p:sp>
      <p:sp>
        <p:nvSpPr>
          <p:cNvPr id="5" name="Content Placeholder 4"/>
          <p:cNvSpPr>
            <a:spLocks noGrp="1"/>
          </p:cNvSpPr>
          <p:nvPr>
            <p:ph idx="1"/>
          </p:nvPr>
        </p:nvSpPr>
        <p:spPr>
          <a:xfrm>
            <a:off x="502920" y="1222248"/>
            <a:ext cx="8183880" cy="4187952"/>
          </a:xfrm>
        </p:spPr>
        <p:txBody>
          <a:bodyPr>
            <a:normAutofit/>
          </a:bodyPr>
          <a:lstStyle/>
          <a:p>
            <a:pPr marL="514350" indent="-514350">
              <a:buFont typeface="+mj-lt"/>
              <a:buAutoNum type="arabicPeriod"/>
            </a:pPr>
            <a:r>
              <a:rPr lang="en-US" sz="3200" dirty="0" smtClean="0"/>
              <a:t>Academic and Career </a:t>
            </a:r>
            <a:r>
              <a:rPr lang="en-US" sz="3200" smtClean="0"/>
              <a:t>Plans         </a:t>
            </a:r>
            <a:r>
              <a:rPr lang="en-US" sz="2400" smtClean="0"/>
              <a:t>with </a:t>
            </a:r>
            <a:r>
              <a:rPr lang="en-US" sz="2400" dirty="0" smtClean="0"/>
              <a:t>Gregg </a:t>
            </a:r>
            <a:r>
              <a:rPr lang="en-US" sz="2400" smtClean="0"/>
              <a:t>Curtis </a:t>
            </a:r>
          </a:p>
          <a:p>
            <a:pPr marL="514350" indent="-514350">
              <a:buFont typeface="+mj-lt"/>
              <a:buAutoNum type="arabicPeriod"/>
            </a:pPr>
            <a:r>
              <a:rPr lang="en-US" sz="3200" dirty="0" smtClean="0"/>
              <a:t>West Allis-West Milwaukee Story </a:t>
            </a:r>
            <a:r>
              <a:rPr lang="en-US" sz="2400" dirty="0" smtClean="0"/>
              <a:t>with Joanne Quick and Lisa Colla</a:t>
            </a:r>
          </a:p>
          <a:p>
            <a:pPr marL="514350" indent="-514350">
              <a:buFont typeface="+mj-lt"/>
              <a:buAutoNum type="arabicPeriod"/>
            </a:pPr>
            <a:r>
              <a:rPr lang="en-US" sz="3200" dirty="0" smtClean="0"/>
              <a:t>Upcoming Trainings and other Important Tidbits</a:t>
            </a:r>
          </a:p>
          <a:p>
            <a:pPr marL="514350" indent="-514350">
              <a:buNone/>
            </a:pP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971529"/>
            <a:ext cx="6858000" cy="857250"/>
          </a:xfrm>
        </p:spPr>
        <p:txBody>
          <a:bodyPr/>
          <a:lstStyle/>
          <a:p>
            <a:pPr eaLnBrk="1" hangingPunct="1"/>
            <a:r>
              <a:rPr lang="en-US" dirty="0" smtClean="0">
                <a:solidFill>
                  <a:srgbClr val="000090"/>
                </a:solidFill>
              </a:rPr>
              <a:t>CONTINUOUS ACP INFO</a:t>
            </a:r>
          </a:p>
        </p:txBody>
      </p:sp>
      <p:sp>
        <p:nvSpPr>
          <p:cNvPr id="3" name="Content Placeholder 2"/>
          <p:cNvSpPr>
            <a:spLocks noGrp="1"/>
          </p:cNvSpPr>
          <p:nvPr>
            <p:ph idx="1"/>
          </p:nvPr>
        </p:nvSpPr>
        <p:spPr>
          <a:xfrm>
            <a:off x="1485900" y="1962805"/>
            <a:ext cx="6172200" cy="3394472"/>
          </a:xfrm>
        </p:spPr>
        <p:txBody>
          <a:bodyPr rtlCol="0">
            <a:normAutofit/>
          </a:bodyPr>
          <a:lstStyle/>
          <a:p>
            <a:pPr fontAlgn="auto">
              <a:spcAft>
                <a:spcPts val="0"/>
              </a:spcAft>
              <a:buClr>
                <a:srgbClr val="009900"/>
              </a:buClr>
              <a:defRPr/>
            </a:pPr>
            <a:r>
              <a:rPr lang="en-US" dirty="0" smtClean="0"/>
              <a:t>ACP webpage:  </a:t>
            </a:r>
            <a:r>
              <a:rPr lang="en-US" sz="1800" dirty="0">
                <a:hlinkClick r:id="rId3"/>
              </a:rPr>
              <a:t>http://dpi.wi.gov/acp</a:t>
            </a:r>
            <a:r>
              <a:rPr lang="en-US" sz="1800" dirty="0"/>
              <a:t> </a:t>
            </a:r>
            <a:endParaRPr lang="en-US" dirty="0" smtClean="0"/>
          </a:p>
          <a:p>
            <a:pPr fontAlgn="auto">
              <a:spcAft>
                <a:spcPts val="0"/>
              </a:spcAft>
              <a:buClr>
                <a:srgbClr val="009900"/>
              </a:buClr>
              <a:defRPr/>
            </a:pPr>
            <a:r>
              <a:rPr lang="en-US" dirty="0" smtClean="0"/>
              <a:t>ACP email list: subscribe at </a:t>
            </a:r>
            <a:r>
              <a:rPr lang="en-US" sz="1800" dirty="0">
                <a:hlinkClick r:id="rId3"/>
              </a:rPr>
              <a:t>http://dpi.wi.gov/acp</a:t>
            </a:r>
            <a:r>
              <a:rPr lang="en-US" sz="1800" dirty="0"/>
              <a:t> </a:t>
            </a:r>
            <a:endParaRPr lang="en-US" dirty="0" smtClean="0"/>
          </a:p>
          <a:p>
            <a:pPr fontAlgn="auto">
              <a:spcAft>
                <a:spcPts val="0"/>
              </a:spcAft>
              <a:buClr>
                <a:srgbClr val="009900"/>
              </a:buClr>
              <a:defRPr/>
            </a:pPr>
            <a:r>
              <a:rPr lang="en-US" dirty="0" smtClean="0"/>
              <a:t>ACP email: </a:t>
            </a:r>
            <a:r>
              <a:rPr lang="en-US" sz="1800" dirty="0">
                <a:hlinkClick r:id="rId4"/>
              </a:rPr>
              <a:t>acp@dpi.wi.gov</a:t>
            </a:r>
            <a:r>
              <a:rPr lang="en-US" sz="1800" dirty="0"/>
              <a:t> </a:t>
            </a:r>
            <a:endParaRPr lang="en-US" dirty="0" smtClean="0"/>
          </a:p>
          <a:p>
            <a:pPr fontAlgn="auto">
              <a:spcAft>
                <a:spcPts val="0"/>
              </a:spcAft>
              <a:buClr>
                <a:srgbClr val="009900"/>
              </a:buClr>
              <a:defRPr/>
            </a:pPr>
            <a:r>
              <a:rPr lang="en-US" dirty="0" smtClean="0"/>
              <a:t>ACP blog: </a:t>
            </a:r>
            <a:r>
              <a:rPr lang="en-US" sz="1800" dirty="0">
                <a:hlinkClick r:id="rId5"/>
              </a:rPr>
              <a:t>http://dpiwisacp.blogspot.com/</a:t>
            </a:r>
            <a:r>
              <a:rPr lang="en-US" sz="1800" dirty="0"/>
              <a:t> </a:t>
            </a:r>
            <a:endParaRPr lang="en-US" dirty="0" smtClean="0"/>
          </a:p>
          <a:p>
            <a:pPr fontAlgn="auto">
              <a:spcAft>
                <a:spcPts val="0"/>
              </a:spcAft>
              <a:buClr>
                <a:srgbClr val="009900"/>
              </a:buClr>
              <a:defRPr/>
            </a:pPr>
            <a:r>
              <a:rPr lang="en-US" dirty="0" smtClean="0"/>
              <a:t>ACP on Twitter: @WisDPI_ACP</a:t>
            </a:r>
          </a:p>
          <a:p>
            <a:pPr fontAlgn="auto">
              <a:spcAft>
                <a:spcPts val="0"/>
              </a:spcAft>
              <a:buClr>
                <a:srgbClr val="009900"/>
              </a:buClr>
              <a:defRPr/>
            </a:pPr>
            <a:r>
              <a:rPr lang="en-US" dirty="0" smtClean="0"/>
              <a:t>ACP Google+ Community:</a:t>
            </a:r>
          </a:p>
          <a:p>
            <a:pPr lvl="1" fontAlgn="auto">
              <a:spcAft>
                <a:spcPts val="0"/>
              </a:spcAft>
              <a:buClr>
                <a:srgbClr val="009900"/>
              </a:buClr>
              <a:defRPr/>
            </a:pPr>
            <a:r>
              <a:rPr lang="en-US" sz="1800" dirty="0"/>
              <a:t>WI DPI Academic and Career Planning (ACP)-public</a:t>
            </a:r>
            <a:endParaRPr lang="en-US" sz="2400" dirty="0"/>
          </a:p>
          <a:p>
            <a:pPr fontAlgn="auto">
              <a:spcAft>
                <a:spcPts val="0"/>
              </a:spcAft>
              <a:defRPr/>
            </a:pPr>
            <a:endParaRPr lang="en-US" dirty="0"/>
          </a:p>
        </p:txBody>
      </p:sp>
    </p:spTree>
    <p:extLst>
      <p:ext uri="{BB962C8B-B14F-4D97-AF65-F5344CB8AC3E}">
        <p14:creationId xmlns:p14="http://schemas.microsoft.com/office/powerpoint/2010/main" val="2789956794"/>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971529"/>
            <a:ext cx="6858000" cy="857250"/>
          </a:xfrm>
        </p:spPr>
        <p:txBody>
          <a:bodyPr/>
          <a:lstStyle/>
          <a:p>
            <a:pPr eaLnBrk="1" hangingPunct="1"/>
            <a:r>
              <a:rPr lang="en-US" dirty="0" smtClean="0">
                <a:solidFill>
                  <a:srgbClr val="000090"/>
                </a:solidFill>
              </a:rPr>
              <a:t>VIDEO RESOURCES</a:t>
            </a:r>
          </a:p>
        </p:txBody>
      </p:sp>
      <p:sp>
        <p:nvSpPr>
          <p:cNvPr id="3" name="Content Placeholder 2"/>
          <p:cNvSpPr>
            <a:spLocks noGrp="1"/>
          </p:cNvSpPr>
          <p:nvPr>
            <p:ph idx="1"/>
          </p:nvPr>
        </p:nvSpPr>
        <p:spPr>
          <a:xfrm>
            <a:off x="1371600" y="1962805"/>
            <a:ext cx="6286500" cy="3564743"/>
          </a:xfrm>
        </p:spPr>
        <p:txBody>
          <a:bodyPr rtlCol="0">
            <a:normAutofit fontScale="92500" lnSpcReduction="10000"/>
          </a:bodyPr>
          <a:lstStyle/>
          <a:p>
            <a:pPr fontAlgn="auto">
              <a:spcAft>
                <a:spcPts val="0"/>
              </a:spcAft>
              <a:buClr>
                <a:srgbClr val="009900"/>
              </a:buClr>
              <a:defRPr/>
            </a:pPr>
            <a:r>
              <a:rPr lang="en-US" sz="2625" dirty="0"/>
              <a:t>What Agenda 2017 Means for Students, Teachers and Parent: </a:t>
            </a:r>
            <a:r>
              <a:rPr lang="en-US" sz="2100" dirty="0">
                <a:hlinkClick r:id="rId3"/>
              </a:rPr>
              <a:t>https://www.youtube.com/watch?v=3B4SnAM7Zho</a:t>
            </a:r>
            <a:r>
              <a:rPr lang="en-US" sz="2100" dirty="0"/>
              <a:t> </a:t>
            </a:r>
          </a:p>
          <a:p>
            <a:pPr fontAlgn="auto">
              <a:spcAft>
                <a:spcPts val="0"/>
              </a:spcAft>
              <a:buClr>
                <a:srgbClr val="009900"/>
              </a:buClr>
              <a:defRPr/>
            </a:pPr>
            <a:r>
              <a:rPr lang="en-US" sz="2625" dirty="0"/>
              <a:t>State Supt. Value of ACP: </a:t>
            </a:r>
            <a:r>
              <a:rPr lang="en-US" sz="2100" dirty="0">
                <a:hlinkClick r:id="rId4"/>
              </a:rPr>
              <a:t>https://www.youtube.com/watch?v=C4zalFqeRGI</a:t>
            </a:r>
            <a:r>
              <a:rPr lang="en-US" sz="2100" dirty="0"/>
              <a:t> </a:t>
            </a:r>
          </a:p>
          <a:p>
            <a:pPr fontAlgn="auto">
              <a:spcAft>
                <a:spcPts val="0"/>
              </a:spcAft>
              <a:buClr>
                <a:srgbClr val="009900"/>
              </a:buClr>
              <a:defRPr/>
            </a:pPr>
            <a:r>
              <a:rPr lang="en-US" sz="2625" dirty="0"/>
              <a:t>Why ACP Matters: </a:t>
            </a:r>
            <a:r>
              <a:rPr lang="en-US" sz="1950" dirty="0">
                <a:hlinkClick r:id="rId5"/>
              </a:rPr>
              <a:t>https://www.youtube.com/watch?v=tpXQIKzgya0#t=12</a:t>
            </a:r>
            <a:endParaRPr lang="en-US" sz="1950" dirty="0"/>
          </a:p>
          <a:p>
            <a:pPr fontAlgn="auto">
              <a:spcAft>
                <a:spcPts val="0"/>
              </a:spcAft>
              <a:buClr>
                <a:srgbClr val="009900"/>
              </a:buClr>
              <a:defRPr/>
            </a:pPr>
            <a:r>
              <a:rPr lang="en-US" dirty="0" smtClean="0"/>
              <a:t>Sir Ken Robinson – TED Talks: </a:t>
            </a:r>
            <a:r>
              <a:rPr lang="en-US" sz="1950" dirty="0">
                <a:hlinkClick r:id="rId6"/>
              </a:rPr>
              <a:t>https://www.youtube.com/watch?v=r9LelXa3U_I</a:t>
            </a:r>
            <a:r>
              <a:rPr lang="en-US" sz="1950" dirty="0"/>
              <a:t> </a:t>
            </a:r>
          </a:p>
          <a:p>
            <a:pPr fontAlgn="auto">
              <a:spcAft>
                <a:spcPts val="0"/>
              </a:spcAft>
              <a:buClr>
                <a:srgbClr val="009900"/>
              </a:buClr>
              <a:defRPr/>
            </a:pPr>
            <a:r>
              <a:rPr lang="en-US" dirty="0" smtClean="0"/>
              <a:t>4-Year </a:t>
            </a:r>
            <a:r>
              <a:rPr lang="en-US" dirty="0"/>
              <a:t>Plan Video: </a:t>
            </a:r>
            <a:r>
              <a:rPr lang="en-US" sz="1950" dirty="0">
                <a:hlinkClick r:id="rId7"/>
              </a:rPr>
              <a:t>https://www.youtube.com/watch?v=ZIRdST_Dc0M</a:t>
            </a:r>
            <a:r>
              <a:rPr lang="en-US" sz="1950" dirty="0"/>
              <a:t> </a:t>
            </a:r>
          </a:p>
          <a:p>
            <a:pPr fontAlgn="auto">
              <a:spcAft>
                <a:spcPts val="0"/>
              </a:spcAft>
              <a:buClr>
                <a:srgbClr val="009900"/>
              </a:buClr>
              <a:defRPr/>
            </a:pPr>
            <a:endParaRPr lang="en-US" dirty="0"/>
          </a:p>
          <a:p>
            <a:pPr fontAlgn="auto">
              <a:spcAft>
                <a:spcPts val="0"/>
              </a:spcAft>
              <a:defRPr/>
            </a:pPr>
            <a:endParaRPr lang="en-US" dirty="0"/>
          </a:p>
        </p:txBody>
      </p:sp>
    </p:spTree>
    <p:extLst>
      <p:ext uri="{BB962C8B-B14F-4D97-AF65-F5344CB8AC3E}">
        <p14:creationId xmlns:p14="http://schemas.microsoft.com/office/powerpoint/2010/main" val="1665110884"/>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2393576" y="1920479"/>
            <a:ext cx="6100763" cy="3364216"/>
          </a:xfrm>
        </p:spPr>
        <p:txBody>
          <a:bodyPr/>
          <a:lstStyle/>
          <a:p>
            <a:pPr algn="r">
              <a:buNone/>
            </a:pPr>
            <a:r>
              <a:rPr lang="en-US" b="1" dirty="0">
                <a:solidFill>
                  <a:srgbClr val="002060"/>
                </a:solidFill>
                <a:latin typeface="Lato" pitchFamily="34" charset="0"/>
              </a:rPr>
              <a:t>Gregg Curtis</a:t>
            </a:r>
          </a:p>
          <a:p>
            <a:pPr algn="r">
              <a:buNone/>
            </a:pPr>
            <a:r>
              <a:rPr lang="en-US" sz="1800" dirty="0">
                <a:solidFill>
                  <a:srgbClr val="002060"/>
                </a:solidFill>
                <a:latin typeface="Lato" pitchFamily="34" charset="0"/>
                <a:hlinkClick r:id="rId3"/>
              </a:rPr>
              <a:t>Gregg.Curtis@dpi.wi.gov</a:t>
            </a:r>
            <a:r>
              <a:rPr lang="en-US" dirty="0">
                <a:solidFill>
                  <a:srgbClr val="002060"/>
                </a:solidFill>
                <a:latin typeface="Lato" pitchFamily="34" charset="0"/>
              </a:rPr>
              <a:t> </a:t>
            </a:r>
          </a:p>
          <a:p>
            <a:pPr algn="r">
              <a:buNone/>
            </a:pPr>
            <a:r>
              <a:rPr lang="en-US" sz="1800" dirty="0">
                <a:solidFill>
                  <a:srgbClr val="002060"/>
                </a:solidFill>
                <a:latin typeface="Lato" pitchFamily="34" charset="0"/>
              </a:rPr>
              <a:t>(608) 266-2820 </a:t>
            </a:r>
          </a:p>
          <a:p>
            <a:pPr algn="r">
              <a:buNone/>
            </a:pPr>
            <a:r>
              <a:rPr lang="en-US" b="1" dirty="0" smtClean="0">
                <a:solidFill>
                  <a:srgbClr val="002060"/>
                </a:solidFill>
                <a:latin typeface="Lato" pitchFamily="34" charset="0"/>
              </a:rPr>
              <a:t>Robin Kroyer-Kubicek</a:t>
            </a:r>
          </a:p>
          <a:p>
            <a:pPr algn="r">
              <a:buNone/>
            </a:pPr>
            <a:r>
              <a:rPr lang="en-US" sz="1800" dirty="0">
                <a:solidFill>
                  <a:srgbClr val="002060"/>
                </a:solidFill>
                <a:latin typeface="Lato" pitchFamily="34" charset="0"/>
                <a:hlinkClick r:id="rId4"/>
              </a:rPr>
              <a:t>Robin.Kroyer-Kubicek@dpi.wi.gov</a:t>
            </a:r>
            <a:r>
              <a:rPr lang="en-US" sz="1800" dirty="0">
                <a:solidFill>
                  <a:srgbClr val="002060"/>
                </a:solidFill>
                <a:latin typeface="Lato" pitchFamily="34" charset="0"/>
              </a:rPr>
              <a:t> </a:t>
            </a:r>
          </a:p>
          <a:p>
            <a:pPr algn="r">
              <a:buNone/>
            </a:pPr>
            <a:r>
              <a:rPr lang="en-US" sz="1800" dirty="0">
                <a:solidFill>
                  <a:srgbClr val="002060"/>
                </a:solidFill>
                <a:latin typeface="Lato" pitchFamily="34" charset="0"/>
              </a:rPr>
              <a:t>(608) 266-2022</a:t>
            </a:r>
          </a:p>
          <a:p>
            <a:pPr algn="r">
              <a:buNone/>
            </a:pPr>
            <a:r>
              <a:rPr lang="en-US" b="1" dirty="0" smtClean="0">
                <a:solidFill>
                  <a:srgbClr val="002060"/>
                </a:solidFill>
                <a:latin typeface="Lato" pitchFamily="34" charset="0"/>
              </a:rPr>
              <a:t>Kevin Miller</a:t>
            </a:r>
            <a:endParaRPr lang="en-US" b="1" dirty="0">
              <a:solidFill>
                <a:srgbClr val="002060"/>
              </a:solidFill>
              <a:latin typeface="Lato" pitchFamily="34" charset="0"/>
            </a:endParaRPr>
          </a:p>
          <a:p>
            <a:pPr algn="r">
              <a:buNone/>
            </a:pPr>
            <a:r>
              <a:rPr lang="en-US" sz="1800" dirty="0">
                <a:solidFill>
                  <a:srgbClr val="002060"/>
                </a:solidFill>
                <a:latin typeface="Lato" pitchFamily="34" charset="0"/>
                <a:hlinkClick r:id="rId5"/>
              </a:rPr>
              <a:t>Kevin.Miller@dpi.wi.gov</a:t>
            </a:r>
            <a:r>
              <a:rPr lang="en-US" sz="1800" dirty="0">
                <a:solidFill>
                  <a:srgbClr val="002060"/>
                </a:solidFill>
                <a:latin typeface="Lato" pitchFamily="34" charset="0"/>
              </a:rPr>
              <a:t> </a:t>
            </a:r>
          </a:p>
          <a:p>
            <a:pPr algn="r">
              <a:buNone/>
            </a:pPr>
            <a:r>
              <a:rPr lang="en-US" sz="1800" dirty="0">
                <a:solidFill>
                  <a:srgbClr val="002060"/>
                </a:solidFill>
                <a:latin typeface="Lato" pitchFamily="34" charset="0"/>
              </a:rPr>
              <a:t>(608) 267-3161</a:t>
            </a:r>
          </a:p>
          <a:p>
            <a:pPr algn="r">
              <a:buNone/>
            </a:pPr>
            <a:endParaRPr lang="en-US" sz="1800" dirty="0">
              <a:solidFill>
                <a:srgbClr val="002060"/>
              </a:solidFill>
              <a:latin typeface="Lato" pitchFamily="34" charset="0"/>
            </a:endParaRPr>
          </a:p>
          <a:p>
            <a:pPr algn="r">
              <a:buNone/>
            </a:pPr>
            <a:endParaRPr lang="en-US" sz="1800" dirty="0">
              <a:solidFill>
                <a:srgbClr val="002060"/>
              </a:solidFill>
              <a:latin typeface="Lato" pitchFamily="34" charset="0"/>
            </a:endParaRPr>
          </a:p>
        </p:txBody>
      </p:sp>
      <p:pic>
        <p:nvPicPr>
          <p:cNvPr id="126981" name="Picture 5" descr="C:\Documents and Settings\curtigc\Local Settings\Temporary Internet Files\Content.IE5\GS65DHHQ\MC900442072[1].wmf"/>
          <p:cNvPicPr>
            <a:picLocks noChangeAspect="1" noChangeArrowheads="1"/>
          </p:cNvPicPr>
          <p:nvPr/>
        </p:nvPicPr>
        <p:blipFill>
          <a:blip r:embed="rId6" cstate="print"/>
          <a:srcRect/>
          <a:stretch>
            <a:fillRect/>
          </a:stretch>
        </p:blipFill>
        <p:spPr bwMode="auto">
          <a:xfrm>
            <a:off x="564928" y="2145682"/>
            <a:ext cx="4082015" cy="2913809"/>
          </a:xfrm>
          <a:prstGeom prst="rect">
            <a:avLst/>
          </a:prstGeom>
          <a:noFill/>
        </p:spPr>
      </p:pic>
      <p:sp>
        <p:nvSpPr>
          <p:cNvPr id="2" name="Title 1"/>
          <p:cNvSpPr>
            <a:spLocks noGrp="1"/>
          </p:cNvSpPr>
          <p:nvPr>
            <p:ph type="title"/>
          </p:nvPr>
        </p:nvSpPr>
        <p:spPr/>
        <p:txBody>
          <a:bodyPr/>
          <a:lstStyle/>
          <a:p>
            <a:r>
              <a:rPr lang="en-US" dirty="0" smtClean="0">
                <a:solidFill>
                  <a:srgbClr val="000090"/>
                </a:solidFill>
              </a:rPr>
              <a:t>Questions</a:t>
            </a:r>
            <a:endParaRPr lang="en-US" dirty="0">
              <a:solidFill>
                <a:srgbClr val="000090"/>
              </a:solidFill>
            </a:endParaRPr>
          </a:p>
        </p:txBody>
      </p:sp>
    </p:spTree>
    <p:extLst>
      <p:ext uri="{BB962C8B-B14F-4D97-AF65-F5344CB8AC3E}">
        <p14:creationId xmlns:p14="http://schemas.microsoft.com/office/powerpoint/2010/main" val="3506418001"/>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Dates/Tidbits</a:t>
            </a:r>
            <a:br>
              <a:rPr lang="en-US" dirty="0" smtClean="0"/>
            </a:br>
            <a:endParaRPr lang="en-US" dirty="0"/>
          </a:p>
        </p:txBody>
      </p:sp>
      <p:sp>
        <p:nvSpPr>
          <p:cNvPr id="3" name="Content Placeholder 2"/>
          <p:cNvSpPr>
            <a:spLocks noGrp="1"/>
          </p:cNvSpPr>
          <p:nvPr>
            <p:ph sz="quarter" idx="1"/>
          </p:nvPr>
        </p:nvSpPr>
        <p:spPr/>
        <p:txBody>
          <a:bodyPr anchor="ctr">
            <a:normAutofit lnSpcReduction="10000"/>
          </a:bodyPr>
          <a:lstStyle/>
          <a:p>
            <a:pPr marL="514350" indent="-514350"/>
            <a:endParaRPr lang="en-US" dirty="0" smtClean="0"/>
          </a:p>
          <a:p>
            <a:pPr marL="514350" indent="-514350"/>
            <a:r>
              <a:rPr lang="en-US" dirty="0" smtClean="0"/>
              <a:t>Summer Institute- June 14-15th</a:t>
            </a:r>
          </a:p>
          <a:p>
            <a:pPr marL="514350" indent="-514350"/>
            <a:r>
              <a:rPr lang="en-US" dirty="0" smtClean="0"/>
              <a:t>Year 4 reapplication –July 1st</a:t>
            </a:r>
          </a:p>
          <a:p>
            <a:pPr marL="514350" indent="-514350"/>
            <a:r>
              <a:rPr lang="en-US" dirty="0" smtClean="0"/>
              <a:t>End of Year Data Reports- August 31</a:t>
            </a:r>
            <a:r>
              <a:rPr lang="en-US" baseline="30000" dirty="0" smtClean="0"/>
              <a:t>st</a:t>
            </a:r>
            <a:endParaRPr lang="en-US" dirty="0" smtClean="0"/>
          </a:p>
          <a:p>
            <a:pPr marL="514350" indent="-514350"/>
            <a:r>
              <a:rPr lang="en-US" dirty="0" smtClean="0"/>
              <a:t>Success Story- August 31</a:t>
            </a:r>
            <a:r>
              <a:rPr lang="en-US" baseline="30000" dirty="0" smtClean="0"/>
              <a:t>st</a:t>
            </a:r>
            <a:endParaRPr lang="en-US" dirty="0" smtClean="0"/>
          </a:p>
          <a:p>
            <a:pPr marL="514350" indent="-514350"/>
            <a:r>
              <a:rPr lang="en-US" dirty="0" smtClean="0"/>
              <a:t>2016 performance measures remain the same as 2015</a:t>
            </a:r>
          </a:p>
          <a:p>
            <a:pPr marL="514350" indent="-514350"/>
            <a:r>
              <a:rPr lang="en-US" dirty="0" smtClean="0"/>
              <a:t>Spring training calendar</a:t>
            </a:r>
          </a:p>
          <a:p>
            <a:pPr marL="514350" indent="-514350"/>
            <a:r>
              <a:rPr lang="en-US" smtClean="0"/>
              <a:t>Google Community Lead</a:t>
            </a:r>
            <a:endParaRPr lang="en-US" dirty="0" smtClean="0"/>
          </a:p>
        </p:txBody>
      </p:sp>
      <p:pic>
        <p:nvPicPr>
          <p:cNvPr id="17410" name="Picture 2" descr="http://home.lausd.net/pics/misc/calendar_icon.png"/>
          <p:cNvPicPr>
            <a:picLocks noChangeAspect="1" noChangeArrowheads="1"/>
          </p:cNvPicPr>
          <p:nvPr/>
        </p:nvPicPr>
        <p:blipFill>
          <a:blip r:embed="rId3" cstate="print"/>
          <a:srcRect/>
          <a:stretch>
            <a:fillRect/>
          </a:stretch>
        </p:blipFill>
        <p:spPr bwMode="auto">
          <a:xfrm>
            <a:off x="6477000" y="3657600"/>
            <a:ext cx="2362200" cy="2362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Webinar</a:t>
            </a:r>
            <a:endParaRPr lang="en-US" dirty="0"/>
          </a:p>
        </p:txBody>
      </p:sp>
      <p:pic>
        <p:nvPicPr>
          <p:cNvPr id="5" name="Picture 4" descr="PPT Inspire logo.tif"/>
          <p:cNvPicPr>
            <a:picLocks noChangeAspect="1"/>
          </p:cNvPicPr>
          <p:nvPr/>
        </p:nvPicPr>
        <p:blipFill>
          <a:blip r:embed="rId3" cstate="print"/>
          <a:stretch>
            <a:fillRect/>
          </a:stretch>
        </p:blipFill>
        <p:spPr>
          <a:xfrm>
            <a:off x="5867400" y="4800600"/>
            <a:ext cx="2971800" cy="858946"/>
          </a:xfrm>
          <a:prstGeom prst="rect">
            <a:avLst/>
          </a:prstGeom>
        </p:spPr>
      </p:pic>
      <p:sp>
        <p:nvSpPr>
          <p:cNvPr id="6" name="Text Placeholder 5"/>
          <p:cNvSpPr>
            <a:spLocks noGrp="1"/>
          </p:cNvSpPr>
          <p:nvPr>
            <p:ph type="body" idx="1"/>
          </p:nvPr>
        </p:nvSpPr>
        <p:spPr>
          <a:xfrm>
            <a:off x="468344" y="5624484"/>
            <a:ext cx="8183880" cy="820766"/>
          </a:xfrm>
        </p:spPr>
        <p:txBody>
          <a:bodyPr>
            <a:normAutofit/>
          </a:bodyPr>
          <a:lstStyle/>
          <a:p>
            <a:r>
              <a:rPr lang="en-US" b="1" dirty="0" smtClean="0"/>
              <a:t>May 3</a:t>
            </a:r>
            <a:r>
              <a:rPr lang="en-US" b="1" baseline="30000" dirty="0" smtClean="0"/>
              <a:t>rd</a:t>
            </a:r>
            <a:r>
              <a:rPr lang="en-US" b="1" dirty="0" smtClean="0"/>
              <a:t> 9:00-10:00  </a:t>
            </a:r>
          </a:p>
          <a:p>
            <a:r>
              <a:rPr lang="en-US" b="1" dirty="0" smtClean="0"/>
              <a:t>McKinney Vento</a:t>
            </a:r>
            <a:endParaRPr lang="en-US" b="1" dirty="0"/>
          </a:p>
        </p:txBody>
      </p:sp>
      <p:sp>
        <p:nvSpPr>
          <p:cNvPr id="7" name="Rectangle 6"/>
          <p:cNvSpPr/>
          <p:nvPr/>
        </p:nvSpPr>
        <p:spPr>
          <a:xfrm>
            <a:off x="2438400" y="2133600"/>
            <a:ext cx="449674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Questions?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3" descr="C:\Users\holdees\AppData\Local\Microsoft\Windows\Temporary Internet Files\Content.Outlook\4MP2SBEB\inspire-logo.jpg"/>
          <p:cNvPicPr>
            <a:picLocks noChangeAspect="1" noChangeArrowheads="1"/>
          </p:cNvPicPr>
          <p:nvPr/>
        </p:nvPicPr>
        <p:blipFill>
          <a:blip r:embed="rId4" cstate="print"/>
          <a:srcRect/>
          <a:stretch>
            <a:fillRect/>
          </a:stretch>
        </p:blipFill>
        <p:spPr bwMode="auto">
          <a:xfrm>
            <a:off x="5074920" y="4876800"/>
            <a:ext cx="3764280" cy="15684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43000" y="1060208"/>
            <a:ext cx="6858000" cy="1257300"/>
          </a:xfrm>
        </p:spPr>
        <p:txBody>
          <a:bodyPr>
            <a:normAutofit fontScale="90000"/>
          </a:bodyPr>
          <a:lstStyle/>
          <a:p>
            <a:pPr eaLnBrk="1" hangingPunct="1"/>
            <a:r>
              <a:rPr lang="en-US" sz="3900" b="1" dirty="0">
                <a:solidFill>
                  <a:srgbClr val="000090"/>
                </a:solidFill>
              </a:rPr>
              <a:t>Academic and Career Planning: 101</a:t>
            </a:r>
          </a:p>
        </p:txBody>
      </p:sp>
      <p:pic>
        <p:nvPicPr>
          <p:cNvPr id="6147" name="Picture 6" descr="ACP-puzzle pieces (2).png"/>
          <p:cNvPicPr>
            <a:picLocks noChangeAspect="1"/>
          </p:cNvPicPr>
          <p:nvPr/>
        </p:nvPicPr>
        <p:blipFill>
          <a:blip r:embed="rId3" cstate="print"/>
          <a:srcRect/>
          <a:stretch>
            <a:fillRect/>
          </a:stretch>
        </p:blipFill>
        <p:spPr bwMode="auto">
          <a:xfrm>
            <a:off x="2987035" y="2317507"/>
            <a:ext cx="3105332" cy="3237473"/>
          </a:xfrm>
          <a:prstGeom prst="rect">
            <a:avLst/>
          </a:prstGeom>
          <a:noFill/>
          <a:ln w="9525">
            <a:noFill/>
            <a:miter lim="800000"/>
            <a:headEnd/>
            <a:tailEnd/>
          </a:ln>
        </p:spPr>
      </p:pic>
    </p:spTree>
    <p:extLst>
      <p:ext uri="{BB962C8B-B14F-4D97-AF65-F5344CB8AC3E}">
        <p14:creationId xmlns:p14="http://schemas.microsoft.com/office/powerpoint/2010/main" val="2833866369"/>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35820"/>
            <a:ext cx="7772400" cy="1102519"/>
          </a:xfrm>
        </p:spPr>
        <p:txBody>
          <a:bodyPr/>
          <a:lstStyle/>
          <a:p>
            <a:r>
              <a:rPr lang="en-US" dirty="0" smtClean="0"/>
              <a:t>Our Time Together</a:t>
            </a:r>
            <a:endParaRPr lang="en-US" dirty="0"/>
          </a:p>
        </p:txBody>
      </p:sp>
      <p:sp>
        <p:nvSpPr>
          <p:cNvPr id="2" name="Subtitle 1"/>
          <p:cNvSpPr>
            <a:spLocks noGrp="1"/>
          </p:cNvSpPr>
          <p:nvPr>
            <p:ph type="subTitle" idx="1"/>
          </p:nvPr>
        </p:nvSpPr>
        <p:spPr>
          <a:xfrm>
            <a:off x="3741240" y="2675788"/>
            <a:ext cx="5008626" cy="2111207"/>
          </a:xfrm>
        </p:spPr>
        <p:txBody>
          <a:bodyPr/>
          <a:lstStyle/>
          <a:p>
            <a:pPr marL="342900" indent="-342900" algn="l">
              <a:buFont typeface="Wingdings" panose="05000000000000000000" pitchFamily="2" charset="2"/>
              <a:buChar char="Ø"/>
            </a:pPr>
            <a:r>
              <a:rPr lang="en-US" b="1" dirty="0"/>
              <a:t>Academic and Career </a:t>
            </a:r>
            <a:r>
              <a:rPr lang="en-US" b="1" dirty="0" smtClean="0"/>
              <a:t>Planning</a:t>
            </a:r>
          </a:p>
          <a:p>
            <a:pPr marL="685800" lvl="1" indent="-342900" algn="l">
              <a:buFont typeface="Wingdings" panose="05000000000000000000" pitchFamily="2" charset="2"/>
              <a:buChar char="Ø"/>
            </a:pPr>
            <a:r>
              <a:rPr lang="en-US" dirty="0" smtClean="0">
                <a:solidFill>
                  <a:srgbClr val="000090"/>
                </a:solidFill>
              </a:rPr>
              <a:t>Introduction</a:t>
            </a:r>
          </a:p>
          <a:p>
            <a:pPr marL="685800" lvl="1" indent="-342900" algn="l">
              <a:buFont typeface="Wingdings" panose="05000000000000000000" pitchFamily="2" charset="2"/>
              <a:buChar char="Ø"/>
            </a:pPr>
            <a:r>
              <a:rPr lang="en-US" dirty="0" smtClean="0">
                <a:solidFill>
                  <a:srgbClr val="000090"/>
                </a:solidFill>
              </a:rPr>
              <a:t>Basics</a:t>
            </a:r>
          </a:p>
          <a:p>
            <a:pPr marL="685800" lvl="1" indent="-342900" algn="l">
              <a:buFont typeface="Wingdings" panose="05000000000000000000" pitchFamily="2" charset="2"/>
              <a:buChar char="Ø"/>
            </a:pPr>
            <a:r>
              <a:rPr lang="en-US" dirty="0" smtClean="0">
                <a:solidFill>
                  <a:srgbClr val="000090"/>
                </a:solidFill>
              </a:rPr>
              <a:t>Pilot Presentation</a:t>
            </a:r>
          </a:p>
          <a:p>
            <a:pPr marL="1028700" lvl="2" indent="-342900" algn="l">
              <a:buFont typeface="Wingdings" panose="05000000000000000000" pitchFamily="2" charset="2"/>
              <a:buChar char="Ø"/>
            </a:pPr>
            <a:r>
              <a:rPr lang="en-US" dirty="0" smtClean="0">
                <a:solidFill>
                  <a:srgbClr val="000090"/>
                </a:solidFill>
              </a:rPr>
              <a:t>West Allis – West Milwaukee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96" y="1726037"/>
            <a:ext cx="3506144" cy="3506144"/>
          </a:xfrm>
          <a:prstGeom prst="rect">
            <a:avLst/>
          </a:prstGeom>
        </p:spPr>
      </p:pic>
    </p:spTree>
    <p:extLst>
      <p:ext uri="{BB962C8B-B14F-4D97-AF65-F5344CB8AC3E}">
        <p14:creationId xmlns:p14="http://schemas.microsoft.com/office/powerpoint/2010/main" val="1377634405"/>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58" y="1332215"/>
            <a:ext cx="8229600" cy="857250"/>
          </a:xfrm>
        </p:spPr>
        <p:txBody>
          <a:bodyPr/>
          <a:lstStyle/>
          <a:p>
            <a:r>
              <a:rPr lang="en-US" i="1" dirty="0" smtClean="0">
                <a:solidFill>
                  <a:srgbClr val="000090"/>
                </a:solidFill>
              </a:rPr>
              <a:t>College and Career Readiness</a:t>
            </a:r>
            <a:endParaRPr lang="en-US" i="1" dirty="0">
              <a:solidFill>
                <a:srgbClr val="000090"/>
              </a:solidFill>
            </a:endParaRPr>
          </a:p>
        </p:txBody>
      </p:sp>
      <p:sp>
        <p:nvSpPr>
          <p:cNvPr id="3" name="Content Placeholder 2"/>
          <p:cNvSpPr>
            <a:spLocks noGrp="1"/>
          </p:cNvSpPr>
          <p:nvPr>
            <p:ph idx="1"/>
          </p:nvPr>
        </p:nvSpPr>
        <p:spPr>
          <a:xfrm>
            <a:off x="457200" y="3295651"/>
            <a:ext cx="8229600" cy="2181553"/>
          </a:xfrm>
        </p:spPr>
        <p:txBody>
          <a:bodyPr/>
          <a:lstStyle/>
          <a:p>
            <a:pPr>
              <a:buFont typeface="Wingdings" panose="05000000000000000000" pitchFamily="2" charset="2"/>
              <a:buChar char="ü"/>
            </a:pPr>
            <a:r>
              <a:rPr lang="en-US" sz="3000" dirty="0">
                <a:solidFill>
                  <a:srgbClr val="000090"/>
                </a:solidFill>
              </a:rPr>
              <a:t> What does it mean?</a:t>
            </a:r>
          </a:p>
          <a:p>
            <a:pPr>
              <a:buFont typeface="Wingdings" panose="05000000000000000000" pitchFamily="2" charset="2"/>
              <a:buChar char="ü"/>
            </a:pPr>
            <a:r>
              <a:rPr lang="en-US" sz="3000" dirty="0">
                <a:solidFill>
                  <a:srgbClr val="000090"/>
                </a:solidFill>
              </a:rPr>
              <a:t> What does it look like for students?</a:t>
            </a:r>
          </a:p>
          <a:p>
            <a:pPr>
              <a:buFont typeface="Wingdings" panose="05000000000000000000" pitchFamily="2" charset="2"/>
              <a:buChar char="ü"/>
            </a:pPr>
            <a:r>
              <a:rPr lang="en-US" sz="3000" dirty="0">
                <a:solidFill>
                  <a:srgbClr val="000090"/>
                </a:solidFill>
              </a:rPr>
              <a:t> What does it sound like with students?</a:t>
            </a:r>
          </a:p>
          <a:p>
            <a:pPr>
              <a:buFont typeface="Wingdings" panose="05000000000000000000" pitchFamily="2" charset="2"/>
              <a:buChar char="ü"/>
            </a:pPr>
            <a:r>
              <a:rPr lang="en-US" sz="3000" dirty="0">
                <a:solidFill>
                  <a:srgbClr val="000090"/>
                </a:solidFill>
              </a:rPr>
              <a:t> How do you measure it?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204" y="1569555"/>
            <a:ext cx="2674620" cy="2265068"/>
          </a:xfrm>
          <a:prstGeom prst="rect">
            <a:avLst/>
          </a:prstGeom>
        </p:spPr>
      </p:pic>
    </p:spTree>
    <p:extLst>
      <p:ext uri="{BB962C8B-B14F-4D97-AF65-F5344CB8AC3E}">
        <p14:creationId xmlns:p14="http://schemas.microsoft.com/office/powerpoint/2010/main" val="38882274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28244" y="1188305"/>
            <a:ext cx="2971800" cy="1657350"/>
          </a:xfrm>
        </p:spPr>
        <p:txBody>
          <a:bodyPr anchor="t">
            <a:noAutofit/>
          </a:bodyPr>
          <a:lstStyle/>
          <a:p>
            <a:r>
              <a:rPr lang="en-US" dirty="0">
                <a:solidFill>
                  <a:srgbClr val="000090"/>
                </a:solidFill>
              </a:rPr>
              <a:t>DPI Definition of </a:t>
            </a:r>
            <a:br>
              <a:rPr lang="en-US" dirty="0">
                <a:solidFill>
                  <a:srgbClr val="000090"/>
                </a:solidFill>
              </a:rPr>
            </a:br>
            <a:r>
              <a:rPr lang="en-US" dirty="0">
                <a:solidFill>
                  <a:srgbClr val="000090"/>
                </a:solidFill>
              </a:rPr>
              <a:t>College &amp; Career Ready</a:t>
            </a:r>
          </a:p>
        </p:txBody>
      </p:sp>
      <p:graphicFrame>
        <p:nvGraphicFramePr>
          <p:cNvPr id="2050" name="Object 2"/>
          <p:cNvGraphicFramePr>
            <a:graphicFrameLocks noChangeAspect="1"/>
          </p:cNvGraphicFramePr>
          <p:nvPr>
            <p:extLst/>
          </p:nvPr>
        </p:nvGraphicFramePr>
        <p:xfrm>
          <a:off x="0" y="857250"/>
          <a:ext cx="4538382" cy="5158978"/>
        </p:xfrm>
        <a:graphic>
          <a:graphicData uri="http://schemas.openxmlformats.org/presentationml/2006/ole">
            <mc:AlternateContent xmlns:mc="http://schemas.openxmlformats.org/markup-compatibility/2006">
              <mc:Choice xmlns:v="urn:schemas-microsoft-com:vml" Requires="v">
                <p:oleObj spid="_x0000_s1034" name="Acrobat Document" r:id="rId4" imgW="5829103" imgH="7543564" progId="AcroExch.Document.11">
                  <p:embed/>
                </p:oleObj>
              </mc:Choice>
              <mc:Fallback>
                <p:oleObj name="Acrobat Document" r:id="rId4" imgW="5829103" imgH="7543564"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4538382" cy="5158978"/>
                      </a:xfrm>
                      <a:prstGeom prst="rect">
                        <a:avLst/>
                      </a:prstGeom>
                      <a:noFill/>
                      <a:ln>
                        <a:noFill/>
                      </a:ln>
                      <a:effectLst/>
                      <a:extLst/>
                    </p:spPr>
                  </p:pic>
                </p:oleObj>
              </mc:Fallback>
            </mc:AlternateContent>
          </a:graphicData>
        </a:graphic>
      </p:graphicFrame>
      <p:sp>
        <p:nvSpPr>
          <p:cNvPr id="9" name="TextBox 8"/>
          <p:cNvSpPr txBox="1"/>
          <p:nvPr/>
        </p:nvSpPr>
        <p:spPr>
          <a:xfrm>
            <a:off x="5228244" y="2845655"/>
            <a:ext cx="3086100" cy="3000821"/>
          </a:xfrm>
          <a:prstGeom prst="rect">
            <a:avLst/>
          </a:prstGeom>
          <a:noFill/>
        </p:spPr>
        <p:txBody>
          <a:bodyPr wrap="square" rtlCol="0">
            <a:spAutoFit/>
          </a:bodyPr>
          <a:lstStyle/>
          <a:p>
            <a:pPr>
              <a:buFont typeface="Arial" pitchFamily="34" charset="0"/>
              <a:buChar char="•"/>
            </a:pPr>
            <a:r>
              <a:rPr lang="en-US" sz="2100" dirty="0">
                <a:solidFill>
                  <a:srgbClr val="002060"/>
                </a:solidFill>
              </a:rPr>
              <a:t> ALL Students</a:t>
            </a:r>
          </a:p>
          <a:p>
            <a:pPr>
              <a:buFont typeface="Arial" pitchFamily="34" charset="0"/>
              <a:buChar char="•"/>
            </a:pPr>
            <a:r>
              <a:rPr lang="en-US" sz="2100" dirty="0">
                <a:solidFill>
                  <a:srgbClr val="002060"/>
                </a:solidFill>
              </a:rPr>
              <a:t> Academically Prepared</a:t>
            </a:r>
          </a:p>
          <a:p>
            <a:pPr>
              <a:buFont typeface="Arial" pitchFamily="34" charset="0"/>
              <a:buChar char="•"/>
            </a:pPr>
            <a:r>
              <a:rPr lang="en-US" sz="2100" dirty="0">
                <a:solidFill>
                  <a:srgbClr val="002060"/>
                </a:solidFill>
              </a:rPr>
              <a:t> Socially Competent</a:t>
            </a:r>
          </a:p>
          <a:p>
            <a:pPr>
              <a:buFont typeface="Arial" pitchFamily="34" charset="0"/>
              <a:buChar char="•"/>
            </a:pPr>
            <a:r>
              <a:rPr lang="en-US" sz="2100" dirty="0">
                <a:solidFill>
                  <a:srgbClr val="002060"/>
                </a:solidFill>
              </a:rPr>
              <a:t> Emotionally Competent</a:t>
            </a:r>
          </a:p>
          <a:p>
            <a:pPr>
              <a:buFont typeface="Arial" pitchFamily="34" charset="0"/>
              <a:buChar char="•"/>
            </a:pPr>
            <a:endParaRPr lang="en-US" sz="2100" dirty="0">
              <a:solidFill>
                <a:srgbClr val="002060"/>
              </a:solidFill>
            </a:endParaRPr>
          </a:p>
          <a:p>
            <a:pPr>
              <a:buFont typeface="Arial" pitchFamily="34" charset="0"/>
              <a:buChar char="•"/>
            </a:pPr>
            <a:r>
              <a:rPr lang="en-US" sz="2100" dirty="0">
                <a:solidFill>
                  <a:srgbClr val="002060"/>
                </a:solidFill>
              </a:rPr>
              <a:t> Knowledge</a:t>
            </a:r>
          </a:p>
          <a:p>
            <a:pPr>
              <a:buFont typeface="Arial" pitchFamily="34" charset="0"/>
              <a:buChar char="•"/>
            </a:pPr>
            <a:r>
              <a:rPr lang="en-US" sz="2100" dirty="0">
                <a:solidFill>
                  <a:srgbClr val="002060"/>
                </a:solidFill>
              </a:rPr>
              <a:t> Skills</a:t>
            </a:r>
          </a:p>
          <a:p>
            <a:pPr>
              <a:buFont typeface="Arial" pitchFamily="34" charset="0"/>
              <a:buChar char="•"/>
            </a:pPr>
            <a:r>
              <a:rPr lang="en-US" sz="2100" dirty="0">
                <a:solidFill>
                  <a:srgbClr val="002060"/>
                </a:solidFill>
              </a:rPr>
              <a:t> Habits</a:t>
            </a:r>
          </a:p>
        </p:txBody>
      </p:sp>
    </p:spTree>
    <p:extLst>
      <p:ext uri="{BB962C8B-B14F-4D97-AF65-F5344CB8AC3E}">
        <p14:creationId xmlns:p14="http://schemas.microsoft.com/office/powerpoint/2010/main" val="394115234"/>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22"/>
          <p:cNvSpPr/>
          <p:nvPr/>
        </p:nvSpPr>
        <p:spPr>
          <a:xfrm rot="5400000">
            <a:off x="3428100" y="3823231"/>
            <a:ext cx="1913044" cy="271130"/>
          </a:xfrm>
          <a:prstGeom prst="triangle">
            <a:avLst/>
          </a:prstGeom>
          <a:solidFill>
            <a:srgbClr val="08A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pic>
        <p:nvPicPr>
          <p:cNvPr id="24" name="Picture 23" descr="tug-of-war.jpg"/>
          <p:cNvPicPr>
            <a:picLocks noChangeAspect="1"/>
          </p:cNvPicPr>
          <p:nvPr/>
        </p:nvPicPr>
        <p:blipFill>
          <a:blip r:embed="rId3" cstate="print"/>
          <a:stretch>
            <a:fillRect/>
          </a:stretch>
        </p:blipFill>
        <p:spPr>
          <a:xfrm>
            <a:off x="4539424" y="3343797"/>
            <a:ext cx="4182785" cy="1080203"/>
          </a:xfrm>
          <a:prstGeom prst="rect">
            <a:avLst/>
          </a:prstGeom>
        </p:spPr>
      </p:pic>
      <p:sp>
        <p:nvSpPr>
          <p:cNvPr id="25" name="Rectangle 24"/>
          <p:cNvSpPr/>
          <p:nvPr/>
        </p:nvSpPr>
        <p:spPr>
          <a:xfrm>
            <a:off x="806824" y="3002273"/>
            <a:ext cx="3446200" cy="1913046"/>
          </a:xfrm>
          <a:prstGeom prst="rect">
            <a:avLst/>
          </a:prstGeom>
          <a:solidFill>
            <a:srgbClr val="08A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27" name="TextBox 26"/>
          <p:cNvSpPr txBox="1"/>
          <p:nvPr/>
        </p:nvSpPr>
        <p:spPr>
          <a:xfrm>
            <a:off x="953814" y="3102304"/>
            <a:ext cx="3446736" cy="1546577"/>
          </a:xfrm>
          <a:prstGeom prst="rect">
            <a:avLst/>
          </a:prstGeom>
          <a:noFill/>
        </p:spPr>
        <p:txBody>
          <a:bodyPr wrap="square" rtlCol="0">
            <a:spAutoFit/>
          </a:bodyPr>
          <a:lstStyle/>
          <a:p>
            <a:pPr>
              <a:defRPr/>
            </a:pPr>
            <a:r>
              <a:rPr lang="en-US" sz="1350" b="1" kern="0" dirty="0">
                <a:solidFill>
                  <a:srgbClr val="FFFFFF"/>
                </a:solidFill>
                <a:latin typeface="Arial" charset="0"/>
                <a:cs typeface="Arial" charset="0"/>
              </a:rPr>
              <a:t>ALL STUDENTS IN WISCONSIN GRADUATE FROM HIGH SCHOOL ACADEMICALLY PREPARED AND SOCIALLY AND EMOTIONALLY COMPTETENT BY POSSESSING AND DEMONSTRATING…</a:t>
            </a:r>
          </a:p>
          <a:p>
            <a:pPr>
              <a:defRPr/>
            </a:pPr>
            <a:r>
              <a:rPr lang="en-US" sz="1350" b="1" kern="0" dirty="0">
                <a:solidFill>
                  <a:srgbClr val="FFFFFF"/>
                </a:solidFill>
                <a:latin typeface="Arial" charset="0"/>
                <a:cs typeface="Arial" charset="0"/>
              </a:rPr>
              <a:t>KNOWLEDGE, SKILLS, AND HABITS</a:t>
            </a:r>
            <a:r>
              <a:rPr lang="en-US" sz="1350" b="1" kern="0" dirty="0">
                <a:solidFill>
                  <a:srgbClr val="FFFFFF"/>
                </a:solidFill>
                <a:effectLst>
                  <a:outerShdw blurRad="38100" dist="38100" dir="2700000" algn="tl">
                    <a:srgbClr val="000000">
                      <a:alpha val="43137"/>
                    </a:srgbClr>
                  </a:outerShdw>
                </a:effectLst>
                <a:latin typeface="Arial" charset="0"/>
                <a:cs typeface="Arial" charset="0"/>
              </a:rPr>
              <a:t>.</a:t>
            </a:r>
          </a:p>
        </p:txBody>
      </p:sp>
      <p:sp>
        <p:nvSpPr>
          <p:cNvPr id="28" name="TextBox 27"/>
          <p:cNvSpPr txBox="1"/>
          <p:nvPr/>
        </p:nvSpPr>
        <p:spPr>
          <a:xfrm rot="18993528">
            <a:off x="4667088" y="2718235"/>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Core Subjects</a:t>
            </a:r>
          </a:p>
        </p:txBody>
      </p:sp>
      <p:sp>
        <p:nvSpPr>
          <p:cNvPr id="30" name="TextBox 29"/>
          <p:cNvSpPr txBox="1"/>
          <p:nvPr/>
        </p:nvSpPr>
        <p:spPr>
          <a:xfrm rot="19017020">
            <a:off x="4094886" y="4789530"/>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Ed. Leadership</a:t>
            </a:r>
          </a:p>
        </p:txBody>
      </p:sp>
      <p:sp>
        <p:nvSpPr>
          <p:cNvPr id="32" name="TextBox 31"/>
          <p:cNvSpPr txBox="1"/>
          <p:nvPr/>
        </p:nvSpPr>
        <p:spPr>
          <a:xfrm rot="18993528">
            <a:off x="5841427" y="2614361"/>
            <a:ext cx="1531088" cy="507831"/>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Special Education</a:t>
            </a:r>
          </a:p>
        </p:txBody>
      </p:sp>
      <p:sp>
        <p:nvSpPr>
          <p:cNvPr id="34" name="TextBox 33"/>
          <p:cNvSpPr txBox="1"/>
          <p:nvPr/>
        </p:nvSpPr>
        <p:spPr>
          <a:xfrm rot="18993528">
            <a:off x="6902455" y="2718235"/>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ESL Program</a:t>
            </a:r>
          </a:p>
        </p:txBody>
      </p:sp>
      <p:sp>
        <p:nvSpPr>
          <p:cNvPr id="35" name="TextBox 34"/>
          <p:cNvSpPr txBox="1"/>
          <p:nvPr/>
        </p:nvSpPr>
        <p:spPr>
          <a:xfrm rot="19017020">
            <a:off x="6333850" y="2789898"/>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TAG Program</a:t>
            </a:r>
          </a:p>
        </p:txBody>
      </p:sp>
      <p:sp>
        <p:nvSpPr>
          <p:cNvPr id="36" name="TextBox 35"/>
          <p:cNvSpPr txBox="1"/>
          <p:nvPr/>
        </p:nvSpPr>
        <p:spPr>
          <a:xfrm rot="18993528">
            <a:off x="5361560" y="4808010"/>
            <a:ext cx="1931441" cy="507831"/>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Extra/Co-Curricular Sponsors</a:t>
            </a:r>
          </a:p>
        </p:txBody>
      </p:sp>
      <p:sp>
        <p:nvSpPr>
          <p:cNvPr id="37" name="TextBox 36"/>
          <p:cNvSpPr txBox="1"/>
          <p:nvPr/>
        </p:nvSpPr>
        <p:spPr>
          <a:xfrm rot="19017020">
            <a:off x="4530862" y="4845903"/>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Teachers</a:t>
            </a:r>
          </a:p>
        </p:txBody>
      </p:sp>
      <p:sp>
        <p:nvSpPr>
          <p:cNvPr id="38" name="TextBox 37"/>
          <p:cNvSpPr txBox="1"/>
          <p:nvPr/>
        </p:nvSpPr>
        <p:spPr>
          <a:xfrm rot="18993528">
            <a:off x="6299617" y="4774240"/>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Support Staff</a:t>
            </a:r>
          </a:p>
        </p:txBody>
      </p:sp>
      <p:sp>
        <p:nvSpPr>
          <p:cNvPr id="40" name="TextBox 39"/>
          <p:cNvSpPr txBox="1"/>
          <p:nvPr/>
        </p:nvSpPr>
        <p:spPr>
          <a:xfrm rot="18993528">
            <a:off x="7378706" y="4774240"/>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Families</a:t>
            </a:r>
          </a:p>
        </p:txBody>
      </p:sp>
      <p:sp>
        <p:nvSpPr>
          <p:cNvPr id="41" name="TextBox 40"/>
          <p:cNvSpPr txBox="1"/>
          <p:nvPr/>
        </p:nvSpPr>
        <p:spPr>
          <a:xfrm rot="19017020">
            <a:off x="6714851" y="4742029"/>
            <a:ext cx="1531088" cy="507831"/>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Paraprofessionals</a:t>
            </a:r>
          </a:p>
        </p:txBody>
      </p:sp>
      <p:sp>
        <p:nvSpPr>
          <p:cNvPr id="42" name="Title 41"/>
          <p:cNvSpPr txBox="1">
            <a:spLocks noGrp="1"/>
          </p:cNvSpPr>
          <p:nvPr>
            <p:ph type="title"/>
          </p:nvPr>
        </p:nvSpPr>
        <p:spPr>
          <a:xfrm>
            <a:off x="953814" y="1152705"/>
            <a:ext cx="7295493" cy="1154162"/>
          </a:xfrm>
          <a:prstGeom prst="rect">
            <a:avLst/>
          </a:prstGeom>
          <a:noFill/>
        </p:spPr>
        <p:txBody>
          <a:bodyPr wrap="square" rtlCol="0">
            <a:spAutoFit/>
          </a:bodyPr>
          <a:lstStyle/>
          <a:p>
            <a:r>
              <a:rPr lang="en-US" sz="2400" dirty="0">
                <a:solidFill>
                  <a:srgbClr val="000090"/>
                </a:solidFill>
              </a:rPr>
              <a:t>“We cannot always build our future for our youth, </a:t>
            </a:r>
            <a:br>
              <a:rPr lang="en-US" sz="2400" dirty="0">
                <a:solidFill>
                  <a:srgbClr val="000090"/>
                </a:solidFill>
              </a:rPr>
            </a:br>
            <a:r>
              <a:rPr lang="en-US" sz="2400" dirty="0">
                <a:solidFill>
                  <a:srgbClr val="000090"/>
                </a:solidFill>
              </a:rPr>
              <a:t>but we can build our youth for the future.”</a:t>
            </a:r>
            <a:br>
              <a:rPr lang="en-US" sz="2400" dirty="0">
                <a:solidFill>
                  <a:srgbClr val="000090"/>
                </a:solidFill>
              </a:rPr>
            </a:br>
            <a:r>
              <a:rPr lang="en-US" sz="2100" dirty="0">
                <a:solidFill>
                  <a:srgbClr val="000090"/>
                </a:solidFill>
              </a:rPr>
              <a:t>~ Franklin D. Roosevelt</a:t>
            </a:r>
          </a:p>
        </p:txBody>
      </p:sp>
      <p:sp>
        <p:nvSpPr>
          <p:cNvPr id="18" name="TextBox 17"/>
          <p:cNvSpPr txBox="1"/>
          <p:nvPr/>
        </p:nvSpPr>
        <p:spPr>
          <a:xfrm rot="19017020">
            <a:off x="7480916" y="2675015"/>
            <a:ext cx="1733669"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Dual Credit Options</a:t>
            </a:r>
          </a:p>
        </p:txBody>
      </p:sp>
      <p:sp>
        <p:nvSpPr>
          <p:cNvPr id="19" name="TextBox 18"/>
          <p:cNvSpPr txBox="1"/>
          <p:nvPr/>
        </p:nvSpPr>
        <p:spPr>
          <a:xfrm rot="19017020">
            <a:off x="4927168" y="4883402"/>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Pupil Services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2997" y="3369880"/>
            <a:ext cx="1696682" cy="104726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0186" y="3353091"/>
            <a:ext cx="1013457" cy="1080203"/>
          </a:xfrm>
          <a:prstGeom prst="rect">
            <a:avLst/>
          </a:prstGeom>
        </p:spPr>
      </p:pic>
      <p:sp>
        <p:nvSpPr>
          <p:cNvPr id="33" name="TextBox 32"/>
          <p:cNvSpPr txBox="1"/>
          <p:nvPr/>
        </p:nvSpPr>
        <p:spPr>
          <a:xfrm rot="19017020">
            <a:off x="5177572" y="2789898"/>
            <a:ext cx="1531088" cy="300082"/>
          </a:xfrm>
          <a:prstGeom prst="rect">
            <a:avLst/>
          </a:prstGeom>
          <a:noFill/>
        </p:spPr>
        <p:txBody>
          <a:bodyPr wrap="square" rtlCol="0">
            <a:spAutoFit/>
          </a:bodyPr>
          <a:lstStyle/>
          <a:p>
            <a:pPr algn="ctr" fontAlgn="base">
              <a:spcBef>
                <a:spcPct val="0"/>
              </a:spcBef>
              <a:spcAft>
                <a:spcPct val="0"/>
              </a:spcAft>
            </a:pPr>
            <a:r>
              <a:rPr lang="en-US" sz="1350" dirty="0">
                <a:solidFill>
                  <a:srgbClr val="0F1540"/>
                </a:solidFill>
                <a:latin typeface="Arial" charset="0"/>
                <a:cs typeface="Arial" charset="0"/>
              </a:rPr>
              <a:t>Encore Subjects</a:t>
            </a:r>
          </a:p>
        </p:txBody>
      </p:sp>
    </p:spTree>
    <p:extLst>
      <p:ext uri="{BB962C8B-B14F-4D97-AF65-F5344CB8AC3E}">
        <p14:creationId xmlns:p14="http://schemas.microsoft.com/office/powerpoint/2010/main" val="1259078072"/>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857250"/>
            <a:ext cx="6858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srgbClr val="1F2264"/>
              </a:solidFill>
            </a:endParaRPr>
          </a:p>
        </p:txBody>
      </p:sp>
      <p:sp>
        <p:nvSpPr>
          <p:cNvPr id="9" name="Title 8"/>
          <p:cNvSpPr>
            <a:spLocks noGrp="1"/>
          </p:cNvSpPr>
          <p:nvPr>
            <p:ph type="title"/>
          </p:nvPr>
        </p:nvSpPr>
        <p:spPr>
          <a:xfrm>
            <a:off x="1485900" y="914400"/>
            <a:ext cx="6172200" cy="857250"/>
          </a:xfrm>
        </p:spPr>
        <p:txBody>
          <a:bodyPr/>
          <a:lstStyle/>
          <a:p>
            <a:pPr eaLnBrk="1" hangingPunct="1">
              <a:defRPr/>
            </a:pPr>
            <a:r>
              <a:rPr lang="en-US" dirty="0" smtClean="0">
                <a:solidFill>
                  <a:schemeClr val="tx2">
                    <a:lumMod val="20000"/>
                    <a:lumOff val="80000"/>
                  </a:schemeClr>
                </a:solidFill>
              </a:rPr>
              <a:t>Academic &amp; Career Planning </a:t>
            </a:r>
            <a:endParaRPr lang="en-US" sz="2400" i="1" dirty="0">
              <a:solidFill>
                <a:schemeClr val="tx2">
                  <a:lumMod val="20000"/>
                  <a:lumOff val="80000"/>
                </a:schemeClr>
              </a:solidFill>
            </a:endParaRPr>
          </a:p>
        </p:txBody>
      </p:sp>
      <p:sp>
        <p:nvSpPr>
          <p:cNvPr id="12" name="Content Placeholder 2"/>
          <p:cNvSpPr>
            <a:spLocks noGrp="1"/>
          </p:cNvSpPr>
          <p:nvPr>
            <p:ph sz="half" idx="1"/>
          </p:nvPr>
        </p:nvSpPr>
        <p:spPr>
          <a:xfrm>
            <a:off x="4793458" y="2014538"/>
            <a:ext cx="3050381" cy="3286125"/>
          </a:xfrm>
        </p:spPr>
        <p:txBody>
          <a:bodyPr/>
          <a:lstStyle/>
          <a:p>
            <a:pPr>
              <a:buNone/>
            </a:pPr>
            <a:r>
              <a:rPr lang="en-US" sz="1950" b="1" dirty="0">
                <a:solidFill>
                  <a:schemeClr val="bg1">
                    <a:lumMod val="75000"/>
                    <a:lumOff val="25000"/>
                  </a:schemeClr>
                </a:solidFill>
              </a:rPr>
              <a:t>Knowledge</a:t>
            </a:r>
            <a:endParaRPr lang="en-US" sz="1950" b="1" dirty="0"/>
          </a:p>
          <a:p>
            <a:pPr marL="505778" lvl="1" indent="-205740"/>
            <a:r>
              <a:rPr lang="en-US" sz="1350" i="1" dirty="0">
                <a:solidFill>
                  <a:schemeClr val="accent1"/>
                </a:solidFill>
              </a:rPr>
              <a:t>“I don’t care what you know, until I know that you care.”</a:t>
            </a:r>
          </a:p>
          <a:p>
            <a:pPr marL="505778" lvl="1" indent="-205740">
              <a:buNone/>
            </a:pPr>
            <a:r>
              <a:rPr lang="en-US" sz="1200" i="1" dirty="0">
                <a:solidFill>
                  <a:schemeClr val="accent1"/>
                </a:solidFill>
              </a:rPr>
              <a:t>Anonymous</a:t>
            </a:r>
          </a:p>
          <a:p>
            <a:pPr>
              <a:buNone/>
            </a:pPr>
            <a:r>
              <a:rPr lang="en-US" sz="1950" b="1" dirty="0">
                <a:solidFill>
                  <a:schemeClr val="bg1">
                    <a:lumMod val="75000"/>
                    <a:lumOff val="25000"/>
                  </a:schemeClr>
                </a:solidFill>
              </a:rPr>
              <a:t>Skills</a:t>
            </a:r>
            <a:endParaRPr lang="en-US" sz="1950" b="1" dirty="0"/>
          </a:p>
          <a:p>
            <a:pPr marL="505778" lvl="1" indent="-205740"/>
            <a:r>
              <a:rPr lang="en-US" sz="1350" i="1" dirty="0">
                <a:solidFill>
                  <a:schemeClr val="accent1"/>
                </a:solidFill>
              </a:rPr>
              <a:t>“Opportunity is missed by most people, because it’s dressed in overalls and looks like work.”</a:t>
            </a:r>
          </a:p>
          <a:p>
            <a:pPr marL="505778" lvl="1" indent="-205740">
              <a:buNone/>
            </a:pPr>
            <a:r>
              <a:rPr lang="en-US" sz="1200" i="1" dirty="0">
                <a:solidFill>
                  <a:schemeClr val="accent1"/>
                </a:solidFill>
              </a:rPr>
              <a:t>Thomas Edison</a:t>
            </a:r>
          </a:p>
          <a:p>
            <a:pPr>
              <a:buNone/>
            </a:pPr>
            <a:r>
              <a:rPr lang="en-US" sz="1950" b="1" dirty="0">
                <a:solidFill>
                  <a:schemeClr val="bg1">
                    <a:lumMod val="75000"/>
                    <a:lumOff val="25000"/>
                  </a:schemeClr>
                </a:solidFill>
              </a:rPr>
              <a:t>Habits</a:t>
            </a:r>
            <a:endParaRPr lang="en-US" sz="1950" b="1" dirty="0"/>
          </a:p>
          <a:p>
            <a:pPr marL="505778" lvl="1" indent="-205740"/>
            <a:r>
              <a:rPr lang="en-US" sz="1350" i="1" dirty="0">
                <a:solidFill>
                  <a:schemeClr val="accent1"/>
                </a:solidFill>
              </a:rPr>
              <a:t>“A bend in the road isn’t the end of the road, unless you fail to make the turn.”</a:t>
            </a:r>
          </a:p>
          <a:p>
            <a:pPr marL="505778" lvl="1" indent="-205740">
              <a:buNone/>
            </a:pPr>
            <a:r>
              <a:rPr lang="en-US" sz="1200" i="1" dirty="0">
                <a:solidFill>
                  <a:schemeClr val="accent1"/>
                </a:solidFill>
              </a:rPr>
              <a:t>Anonymous</a:t>
            </a:r>
          </a:p>
          <a:p>
            <a:pPr marL="505778" lvl="1" indent="-205740"/>
            <a:endParaRPr lang="en-US" sz="1650" dirty="0">
              <a:solidFill>
                <a:schemeClr val="accent1"/>
              </a:solidFill>
            </a:endParaRPr>
          </a:p>
        </p:txBody>
      </p:sp>
      <p:pic>
        <p:nvPicPr>
          <p:cNvPr id="7" name="Picture 6" descr="ACP-puzzle%20pieces%20(2).png"/>
          <p:cNvPicPr>
            <a:picLocks noChangeAspect="1"/>
          </p:cNvPicPr>
          <p:nvPr/>
        </p:nvPicPr>
        <p:blipFill>
          <a:blip r:embed="rId3" cstate="print"/>
          <a:stretch>
            <a:fillRect/>
          </a:stretch>
        </p:blipFill>
        <p:spPr>
          <a:xfrm>
            <a:off x="1464470" y="2228850"/>
            <a:ext cx="3230570" cy="3368101"/>
          </a:xfrm>
          <a:prstGeom prst="rect">
            <a:avLst/>
          </a:prstGeom>
        </p:spPr>
      </p:pic>
    </p:spTree>
    <p:extLst>
      <p:ext uri="{BB962C8B-B14F-4D97-AF65-F5344CB8AC3E}">
        <p14:creationId xmlns:p14="http://schemas.microsoft.com/office/powerpoint/2010/main" val="3002023909"/>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qixDugFbG6MryohwMeGHu"/>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DVSHAPEID" val="huJf6N7WrxiKSXtmFKse21"/>
</p:tagLst>
</file>

<file path=ppt/tags/tag11.xml><?xml version="1.0" encoding="utf-8"?>
<p:tagLst xmlns:a="http://schemas.openxmlformats.org/drawingml/2006/main" xmlns:r="http://schemas.openxmlformats.org/officeDocument/2006/relationships" xmlns:p="http://schemas.openxmlformats.org/presentationml/2006/main">
  <p:tag name="DVSHAPEID" val="0SFXAx0eIsEZgKIL2SHfgf"/>
</p:tagLst>
</file>

<file path=ppt/tags/tag12.xml><?xml version="1.0" encoding="utf-8"?>
<p:tagLst xmlns:a="http://schemas.openxmlformats.org/drawingml/2006/main" xmlns:r="http://schemas.openxmlformats.org/officeDocument/2006/relationships" xmlns:p="http://schemas.openxmlformats.org/presentationml/2006/main">
  <p:tag name="DVSHAPEID" val="9qsJoh8yeRQgtQA9dzVcPQ"/>
</p:tagLst>
</file>

<file path=ppt/tags/tag13.xml><?xml version="1.0" encoding="utf-8"?>
<p:tagLst xmlns:a="http://schemas.openxmlformats.org/drawingml/2006/main" xmlns:r="http://schemas.openxmlformats.org/officeDocument/2006/relationships" xmlns:p="http://schemas.openxmlformats.org/presentationml/2006/main">
  <p:tag name="DVSHAPEID" val="6SHIEUHzwNKKJeuR9I6aeN"/>
</p:tagLst>
</file>

<file path=ppt/tags/tag14.xml><?xml version="1.0" encoding="utf-8"?>
<p:tagLst xmlns:a="http://schemas.openxmlformats.org/drawingml/2006/main" xmlns:r="http://schemas.openxmlformats.org/officeDocument/2006/relationships" xmlns:p="http://schemas.openxmlformats.org/presentationml/2006/main">
  <p:tag name="DVSHAPEID" val="90gSbTE8j3qjkA1FDeQEk3"/>
</p:tagLst>
</file>

<file path=ppt/tags/tag15.xml><?xml version="1.0" encoding="utf-8"?>
<p:tagLst xmlns:a="http://schemas.openxmlformats.org/drawingml/2006/main" xmlns:r="http://schemas.openxmlformats.org/officeDocument/2006/relationships" xmlns:p="http://schemas.openxmlformats.org/presentationml/2006/main">
  <p:tag name="DVSHAPEID" val="vJ6mEmqd6FCiJHsMJNUotH"/>
</p:tagLst>
</file>

<file path=ppt/tags/tag16.xml><?xml version="1.0" encoding="utf-8"?>
<p:tagLst xmlns:a="http://schemas.openxmlformats.org/drawingml/2006/main" xmlns:r="http://schemas.openxmlformats.org/officeDocument/2006/relationships" xmlns:p="http://schemas.openxmlformats.org/presentationml/2006/main">
  <p:tag name="DVSHAPEID" val="kqTUPt4RjAs6uxLOeiH6XL"/>
</p:tagLst>
</file>

<file path=ppt/tags/tag17.xml><?xml version="1.0" encoding="utf-8"?>
<p:tagLst xmlns:a="http://schemas.openxmlformats.org/drawingml/2006/main" xmlns:r="http://schemas.openxmlformats.org/officeDocument/2006/relationships" xmlns:p="http://schemas.openxmlformats.org/presentationml/2006/main">
  <p:tag name="DVSHAPEID" val="H2QjdRv2JVzOoGtKwX8el2"/>
</p:tagLst>
</file>

<file path=ppt/tags/tag18.xml><?xml version="1.0" encoding="utf-8"?>
<p:tagLst xmlns:a="http://schemas.openxmlformats.org/drawingml/2006/main" xmlns:r="http://schemas.openxmlformats.org/officeDocument/2006/relationships" xmlns:p="http://schemas.openxmlformats.org/presentationml/2006/main">
  <p:tag name="DVSHAPEID" val="PDcU0UyCHmJyJR3vfdmgQx"/>
</p:tagLst>
</file>

<file path=ppt/tags/tag19.xml><?xml version="1.0" encoding="utf-8"?>
<p:tagLst xmlns:a="http://schemas.openxmlformats.org/drawingml/2006/main" xmlns:r="http://schemas.openxmlformats.org/officeDocument/2006/relationships" xmlns:p="http://schemas.openxmlformats.org/presentationml/2006/main">
  <p:tag name="DVSHAPEID" val="wG85ltLKYIpFcd7iQAt7ed"/>
</p:tagLst>
</file>

<file path=ppt/tags/tag2.xml><?xml version="1.0" encoding="utf-8"?>
<p:tagLst xmlns:a="http://schemas.openxmlformats.org/drawingml/2006/main" xmlns:r="http://schemas.openxmlformats.org/officeDocument/2006/relationships" xmlns:p="http://schemas.openxmlformats.org/presentationml/2006/main">
  <p:tag name="DVSHAPEID" val="nZSQ0SRsWTI6JOe8kjDUE5"/>
</p:tagLst>
</file>

<file path=ppt/tags/tag20.xml><?xml version="1.0" encoding="utf-8"?>
<p:tagLst xmlns:a="http://schemas.openxmlformats.org/drawingml/2006/main" xmlns:r="http://schemas.openxmlformats.org/officeDocument/2006/relationships" xmlns:p="http://schemas.openxmlformats.org/presentationml/2006/main">
  <p:tag name="DVSHAPEID" val="4QWCH1HUR5bi7vMVy4QXo1"/>
</p:tagLst>
</file>

<file path=ppt/tags/tag21.xml><?xml version="1.0" encoding="utf-8"?>
<p:tagLst xmlns:a="http://schemas.openxmlformats.org/drawingml/2006/main" xmlns:r="http://schemas.openxmlformats.org/officeDocument/2006/relationships" xmlns:p="http://schemas.openxmlformats.org/presentationml/2006/main">
  <p:tag name="DVSHAPEID" val="94EPoWmLMJjiCi8JMK23Qk"/>
</p:tagLst>
</file>

<file path=ppt/tags/tag22.xml><?xml version="1.0" encoding="utf-8"?>
<p:tagLst xmlns:a="http://schemas.openxmlformats.org/drawingml/2006/main" xmlns:r="http://schemas.openxmlformats.org/officeDocument/2006/relationships" xmlns:p="http://schemas.openxmlformats.org/presentationml/2006/main">
  <p:tag name="DVSHAPEID" val="tT6BwV1oghO2HSXRCLy6is"/>
</p:tagLst>
</file>

<file path=ppt/tags/tag23.xml><?xml version="1.0" encoding="utf-8"?>
<p:tagLst xmlns:a="http://schemas.openxmlformats.org/drawingml/2006/main" xmlns:r="http://schemas.openxmlformats.org/officeDocument/2006/relationships" xmlns:p="http://schemas.openxmlformats.org/presentationml/2006/main">
  <p:tag name="DVSHAPEID" val="YOTuNPi5UkaOALJNqrJns2"/>
</p:tagLst>
</file>

<file path=ppt/tags/tag24.xml><?xml version="1.0" encoding="utf-8"?>
<p:tagLst xmlns:a="http://schemas.openxmlformats.org/drawingml/2006/main" xmlns:r="http://schemas.openxmlformats.org/officeDocument/2006/relationships" xmlns:p="http://schemas.openxmlformats.org/presentationml/2006/main">
  <p:tag name="DVSHAPEID" val="uzAfMU8hvK21ViH17c6bmu"/>
</p:tagLst>
</file>

<file path=ppt/tags/tag25.xml><?xml version="1.0" encoding="utf-8"?>
<p:tagLst xmlns:a="http://schemas.openxmlformats.org/drawingml/2006/main" xmlns:r="http://schemas.openxmlformats.org/officeDocument/2006/relationships" xmlns:p="http://schemas.openxmlformats.org/presentationml/2006/main">
  <p:tag name="DVSHAPEID" val="RShc8Pk6mUZWkjTx3oXDPq"/>
</p:tagLst>
</file>

<file path=ppt/tags/tag26.xml><?xml version="1.0" encoding="utf-8"?>
<p:tagLst xmlns:a="http://schemas.openxmlformats.org/drawingml/2006/main" xmlns:r="http://schemas.openxmlformats.org/officeDocument/2006/relationships" xmlns:p="http://schemas.openxmlformats.org/presentationml/2006/main">
  <p:tag name="DVSHAPEID" val="LzPq5ojxhhGZIHXALiWpo8"/>
</p:tagLst>
</file>

<file path=ppt/tags/tag27.xml><?xml version="1.0" encoding="utf-8"?>
<p:tagLst xmlns:a="http://schemas.openxmlformats.org/drawingml/2006/main" xmlns:r="http://schemas.openxmlformats.org/officeDocument/2006/relationships" xmlns:p="http://schemas.openxmlformats.org/presentationml/2006/main">
  <p:tag name="DVSHAPEID" val="1YYo8z9HdIEr7ImHJWMOCI"/>
</p:tagLst>
</file>

<file path=ppt/tags/tag28.xml><?xml version="1.0" encoding="utf-8"?>
<p:tagLst xmlns:a="http://schemas.openxmlformats.org/drawingml/2006/main" xmlns:r="http://schemas.openxmlformats.org/officeDocument/2006/relationships" xmlns:p="http://schemas.openxmlformats.org/presentationml/2006/main">
  <p:tag name="DVSHAPEID" val="gkBbAsCEGq2DxRsHgKnz3X"/>
</p:tagLst>
</file>

<file path=ppt/tags/tag29.xml><?xml version="1.0" encoding="utf-8"?>
<p:tagLst xmlns:a="http://schemas.openxmlformats.org/drawingml/2006/main" xmlns:r="http://schemas.openxmlformats.org/officeDocument/2006/relationships" xmlns:p="http://schemas.openxmlformats.org/presentationml/2006/main">
  <p:tag name="DVSHAPEID" val="lgAfd3y0CzvjIEMWZG5z2e"/>
</p:tagLst>
</file>

<file path=ppt/tags/tag3.xml><?xml version="1.0" encoding="utf-8"?>
<p:tagLst xmlns:a="http://schemas.openxmlformats.org/drawingml/2006/main" xmlns:r="http://schemas.openxmlformats.org/officeDocument/2006/relationships" xmlns:p="http://schemas.openxmlformats.org/presentationml/2006/main">
  <p:tag name="DVSHAPEID" val="UXzc6yOeiyaiwBkLNURRGu"/>
</p:tagLst>
</file>

<file path=ppt/tags/tag30.xml><?xml version="1.0" encoding="utf-8"?>
<p:tagLst xmlns:a="http://schemas.openxmlformats.org/drawingml/2006/main" xmlns:r="http://schemas.openxmlformats.org/officeDocument/2006/relationships" xmlns:p="http://schemas.openxmlformats.org/presentationml/2006/main">
  <p:tag name="DVSHAPEID" val="ptbuf2F2r2EjYkAley5GNs"/>
</p:tagLst>
</file>

<file path=ppt/tags/tag31.xml><?xml version="1.0" encoding="utf-8"?>
<p:tagLst xmlns:a="http://schemas.openxmlformats.org/drawingml/2006/main" xmlns:r="http://schemas.openxmlformats.org/officeDocument/2006/relationships" xmlns:p="http://schemas.openxmlformats.org/presentationml/2006/main">
  <p:tag name="DVSHAPEID" val="8d8OUjKHuuV6R63JOwkz8s"/>
</p:tagLst>
</file>

<file path=ppt/tags/tag32.xml><?xml version="1.0" encoding="utf-8"?>
<p:tagLst xmlns:a="http://schemas.openxmlformats.org/drawingml/2006/main" xmlns:r="http://schemas.openxmlformats.org/officeDocument/2006/relationships" xmlns:p="http://schemas.openxmlformats.org/presentationml/2006/main">
  <p:tag name="DVSHAPEID" val="EpFslErwtlrWlXlq8miKya"/>
</p:tagLst>
</file>

<file path=ppt/tags/tag33.xml><?xml version="1.0" encoding="utf-8"?>
<p:tagLst xmlns:a="http://schemas.openxmlformats.org/drawingml/2006/main" xmlns:r="http://schemas.openxmlformats.org/officeDocument/2006/relationships" xmlns:p="http://schemas.openxmlformats.org/presentationml/2006/main">
  <p:tag name="DVSHAPEID" val="oSsuhvKzmdkFzJ9rX6fY0z"/>
</p:tagLst>
</file>

<file path=ppt/tags/tag34.xml><?xml version="1.0" encoding="utf-8"?>
<p:tagLst xmlns:a="http://schemas.openxmlformats.org/drawingml/2006/main" xmlns:r="http://schemas.openxmlformats.org/officeDocument/2006/relationships" xmlns:p="http://schemas.openxmlformats.org/presentationml/2006/main">
  <p:tag name="DVSHAPEID" val="EVK6nnnXhoUu0MZRnVLTYd"/>
</p:tagLst>
</file>

<file path=ppt/tags/tag35.xml><?xml version="1.0" encoding="utf-8"?>
<p:tagLst xmlns:a="http://schemas.openxmlformats.org/drawingml/2006/main" xmlns:r="http://schemas.openxmlformats.org/officeDocument/2006/relationships" xmlns:p="http://schemas.openxmlformats.org/presentationml/2006/main">
  <p:tag name="DVSHAPEID" val="BGoBhGobuz9OdxJa8ncoVW"/>
</p:tagLst>
</file>

<file path=ppt/tags/tag36.xml><?xml version="1.0" encoding="utf-8"?>
<p:tagLst xmlns:a="http://schemas.openxmlformats.org/drawingml/2006/main" xmlns:r="http://schemas.openxmlformats.org/officeDocument/2006/relationships" xmlns:p="http://schemas.openxmlformats.org/presentationml/2006/main">
  <p:tag name="DVSHAPEID" val="kcys8cNoHAhFVjTVeisam2"/>
</p:tagLst>
</file>

<file path=ppt/tags/tag37.xml><?xml version="1.0" encoding="utf-8"?>
<p:tagLst xmlns:a="http://schemas.openxmlformats.org/drawingml/2006/main" xmlns:r="http://schemas.openxmlformats.org/officeDocument/2006/relationships" xmlns:p="http://schemas.openxmlformats.org/presentationml/2006/main">
  <p:tag name="DVSHAPEID" val="dMdErnhvPQ2qKwN0XwwOp0"/>
</p:tagLst>
</file>

<file path=ppt/tags/tag38.xml><?xml version="1.0" encoding="utf-8"?>
<p:tagLst xmlns:a="http://schemas.openxmlformats.org/drawingml/2006/main" xmlns:r="http://schemas.openxmlformats.org/officeDocument/2006/relationships" xmlns:p="http://schemas.openxmlformats.org/presentationml/2006/main">
  <p:tag name="DVSHAPEID" val="9ewptZ7ydXU1ywv7xLmNcm"/>
</p:tagLst>
</file>

<file path=ppt/tags/tag39.xml><?xml version="1.0" encoding="utf-8"?>
<p:tagLst xmlns:a="http://schemas.openxmlformats.org/drawingml/2006/main" xmlns:r="http://schemas.openxmlformats.org/officeDocument/2006/relationships" xmlns:p="http://schemas.openxmlformats.org/presentationml/2006/main">
  <p:tag name="DVSHAPEID" val="ptbuf2F2r2EjYkAley5GNs"/>
</p:tagLst>
</file>

<file path=ppt/tags/tag4.xml><?xml version="1.0" encoding="utf-8"?>
<p:tagLst xmlns:a="http://schemas.openxmlformats.org/drawingml/2006/main" xmlns:r="http://schemas.openxmlformats.org/officeDocument/2006/relationships" xmlns:p="http://schemas.openxmlformats.org/presentationml/2006/main">
  <p:tag name="DVSHAPEID" val="buXNJmkSwe8i5UhOMjDIA9"/>
</p:tagLst>
</file>

<file path=ppt/tags/tag40.xml><?xml version="1.0" encoding="utf-8"?>
<p:tagLst xmlns:a="http://schemas.openxmlformats.org/drawingml/2006/main" xmlns:r="http://schemas.openxmlformats.org/officeDocument/2006/relationships" xmlns:p="http://schemas.openxmlformats.org/presentationml/2006/main">
  <p:tag name="DVSHAPEID" val="EVK6nnnXhoUu0MZRnVLTYd"/>
</p:tagLst>
</file>

<file path=ppt/tags/tag41.xml><?xml version="1.0" encoding="utf-8"?>
<p:tagLst xmlns:a="http://schemas.openxmlformats.org/drawingml/2006/main" xmlns:r="http://schemas.openxmlformats.org/officeDocument/2006/relationships" xmlns:p="http://schemas.openxmlformats.org/presentationml/2006/main">
  <p:tag name="DVSHAPEID" val="BGoBhGobuz9OdxJa8ncoVW"/>
</p:tagLst>
</file>

<file path=ppt/tags/tag42.xml><?xml version="1.0" encoding="utf-8"?>
<p:tagLst xmlns:a="http://schemas.openxmlformats.org/drawingml/2006/main" xmlns:r="http://schemas.openxmlformats.org/officeDocument/2006/relationships" xmlns:p="http://schemas.openxmlformats.org/presentationml/2006/main">
  <p:tag name="DVSHAPEID" val="nZSQ0SRsWTI6JOe8kjDUE5"/>
</p:tagLst>
</file>

<file path=ppt/tags/tag43.xml><?xml version="1.0" encoding="utf-8"?>
<p:tagLst xmlns:a="http://schemas.openxmlformats.org/drawingml/2006/main" xmlns:r="http://schemas.openxmlformats.org/officeDocument/2006/relationships" xmlns:p="http://schemas.openxmlformats.org/presentationml/2006/main">
  <p:tag name="DVSHAPEID" val="nZSQ0SRsWTI6JOe8kjDUE5"/>
</p:tagLst>
</file>

<file path=ppt/tags/tag44.xml><?xml version="1.0" encoding="utf-8"?>
<p:tagLst xmlns:a="http://schemas.openxmlformats.org/drawingml/2006/main" xmlns:r="http://schemas.openxmlformats.org/officeDocument/2006/relationships" xmlns:p="http://schemas.openxmlformats.org/presentationml/2006/main">
  <p:tag name="DVSHAPEID" val="9ewptZ7ydXU1ywv7xLmNcm"/>
</p:tagLst>
</file>

<file path=ppt/tags/tag45.xml><?xml version="1.0" encoding="utf-8"?>
<p:tagLst xmlns:a="http://schemas.openxmlformats.org/drawingml/2006/main" xmlns:r="http://schemas.openxmlformats.org/officeDocument/2006/relationships" xmlns:p="http://schemas.openxmlformats.org/presentationml/2006/main">
  <p:tag name="DVSHAPEID" val="ptbuf2F2r2EjYkAley5GNs"/>
</p:tagLst>
</file>

<file path=ppt/tags/tag46.xml><?xml version="1.0" encoding="utf-8"?>
<p:tagLst xmlns:a="http://schemas.openxmlformats.org/drawingml/2006/main" xmlns:r="http://schemas.openxmlformats.org/officeDocument/2006/relationships" xmlns:p="http://schemas.openxmlformats.org/presentationml/2006/main">
  <p:tag name="DVSHAPEID" val="EVK6nnnXhoUu0MZRnVLTYd"/>
</p:tagLst>
</file>

<file path=ppt/tags/tag47.xml><?xml version="1.0" encoding="utf-8"?>
<p:tagLst xmlns:a="http://schemas.openxmlformats.org/drawingml/2006/main" xmlns:r="http://schemas.openxmlformats.org/officeDocument/2006/relationships" xmlns:p="http://schemas.openxmlformats.org/presentationml/2006/main">
  <p:tag name="DVSHAPEID" val="BGoBhGobuz9OdxJa8ncoVW"/>
</p:tagLst>
</file>

<file path=ppt/tags/tag48.xml><?xml version="1.0" encoding="utf-8"?>
<p:tagLst xmlns:a="http://schemas.openxmlformats.org/drawingml/2006/main" xmlns:r="http://schemas.openxmlformats.org/officeDocument/2006/relationships" xmlns:p="http://schemas.openxmlformats.org/presentationml/2006/main">
  <p:tag name="DVSECTIONID" val="ZEjmYwgFz9n5nnVfqAu99S"/>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DVSHAPEID" val="XZZOzOPTC8rpxSsdis8tip"/>
</p:tagLst>
</file>

<file path=ppt/tags/tag5.xml><?xml version="1.0" encoding="utf-8"?>
<p:tagLst xmlns:a="http://schemas.openxmlformats.org/drawingml/2006/main" xmlns:r="http://schemas.openxmlformats.org/officeDocument/2006/relationships" xmlns:p="http://schemas.openxmlformats.org/presentationml/2006/main">
  <p:tag name="DVSHAPEID" val="WrhCOywJ2MppM4ejOrTq1V"/>
</p:tagLst>
</file>

<file path=ppt/tags/tag50.xml><?xml version="1.0" encoding="utf-8"?>
<p:tagLst xmlns:a="http://schemas.openxmlformats.org/drawingml/2006/main" xmlns:r="http://schemas.openxmlformats.org/officeDocument/2006/relationships" xmlns:p="http://schemas.openxmlformats.org/presentationml/2006/main">
  <p:tag name="DVSHAPEID" val="Cuzm7elWDyDcDzv2v73ydj"/>
</p:tagLst>
</file>

<file path=ppt/tags/tag51.xml><?xml version="1.0" encoding="utf-8"?>
<p:tagLst xmlns:a="http://schemas.openxmlformats.org/drawingml/2006/main" xmlns:r="http://schemas.openxmlformats.org/officeDocument/2006/relationships" xmlns:p="http://schemas.openxmlformats.org/presentationml/2006/main">
  <p:tag name="DVSHAPEID" val="srx1LtL7HdfH1EQv2dVG5p"/>
</p:tagLst>
</file>

<file path=ppt/tags/tag52.xml><?xml version="1.0" encoding="utf-8"?>
<p:tagLst xmlns:a="http://schemas.openxmlformats.org/drawingml/2006/main" xmlns:r="http://schemas.openxmlformats.org/officeDocument/2006/relationships" xmlns:p="http://schemas.openxmlformats.org/presentationml/2006/main">
  <p:tag name="DVSHAPEID" val="EM8FYIUZ8cej27P5sRawRq"/>
</p:tagLst>
</file>

<file path=ppt/tags/tag53.xml><?xml version="1.0" encoding="utf-8"?>
<p:tagLst xmlns:a="http://schemas.openxmlformats.org/drawingml/2006/main" xmlns:r="http://schemas.openxmlformats.org/officeDocument/2006/relationships" xmlns:p="http://schemas.openxmlformats.org/presentationml/2006/main">
  <p:tag name="DVSHAPEID" val="WVxRcZ4PCwe2MKS6v3cH43"/>
</p:tagLst>
</file>

<file path=ppt/tags/tag54.xml><?xml version="1.0" encoding="utf-8"?>
<p:tagLst xmlns:a="http://schemas.openxmlformats.org/drawingml/2006/main" xmlns:r="http://schemas.openxmlformats.org/officeDocument/2006/relationships" xmlns:p="http://schemas.openxmlformats.org/presentationml/2006/main">
  <p:tag name="DVSHAPEID" val="tIBIGWL4vyyePd87wUUjzH"/>
</p:tagLst>
</file>

<file path=ppt/tags/tag55.xml><?xml version="1.0" encoding="utf-8"?>
<p:tagLst xmlns:a="http://schemas.openxmlformats.org/drawingml/2006/main" xmlns:r="http://schemas.openxmlformats.org/officeDocument/2006/relationships" xmlns:p="http://schemas.openxmlformats.org/presentationml/2006/main">
  <p:tag name="DVSHAPEID" val="40k4cml7kalTrOftj84y1F"/>
</p:tagLst>
</file>

<file path=ppt/tags/tag56.xml><?xml version="1.0" encoding="utf-8"?>
<p:tagLst xmlns:a="http://schemas.openxmlformats.org/drawingml/2006/main" xmlns:r="http://schemas.openxmlformats.org/officeDocument/2006/relationships" xmlns:p="http://schemas.openxmlformats.org/presentationml/2006/main">
  <p:tag name="DVSHAPEID" val="uyUEXoxhMLtMDBoBJoIneo"/>
</p:tagLst>
</file>

<file path=ppt/tags/tag57.xml><?xml version="1.0" encoding="utf-8"?>
<p:tagLst xmlns:a="http://schemas.openxmlformats.org/drawingml/2006/main" xmlns:r="http://schemas.openxmlformats.org/officeDocument/2006/relationships" xmlns:p="http://schemas.openxmlformats.org/presentationml/2006/main">
  <p:tag name="DVSHAPEID" val="SWMjR2BMe1FovM9xoXA2nA"/>
</p:tagLst>
</file>

<file path=ppt/tags/tag58.xml><?xml version="1.0" encoding="utf-8"?>
<p:tagLst xmlns:a="http://schemas.openxmlformats.org/drawingml/2006/main" xmlns:r="http://schemas.openxmlformats.org/officeDocument/2006/relationships" xmlns:p="http://schemas.openxmlformats.org/presentationml/2006/main">
  <p:tag name="DVSHAPEID" val="pFaE5HoFPEr6FYSExuGZws"/>
</p:tagLst>
</file>

<file path=ppt/tags/tag59.xml><?xml version="1.0" encoding="utf-8"?>
<p:tagLst xmlns:a="http://schemas.openxmlformats.org/drawingml/2006/main" xmlns:r="http://schemas.openxmlformats.org/officeDocument/2006/relationships" xmlns:p="http://schemas.openxmlformats.org/presentationml/2006/main">
  <p:tag name="DVSHAPEID" val="6e5CrbZLNc0iw68dXTozb1"/>
</p:tagLst>
</file>

<file path=ppt/tags/tag6.xml><?xml version="1.0" encoding="utf-8"?>
<p:tagLst xmlns:a="http://schemas.openxmlformats.org/drawingml/2006/main" xmlns:r="http://schemas.openxmlformats.org/officeDocument/2006/relationships" xmlns:p="http://schemas.openxmlformats.org/presentationml/2006/main">
  <p:tag name="DVSHAPEID" val="9ewptZ7ydXU1ywv7xLmNcm"/>
</p:tagLst>
</file>

<file path=ppt/tags/tag60.xml><?xml version="1.0" encoding="utf-8"?>
<p:tagLst xmlns:a="http://schemas.openxmlformats.org/drawingml/2006/main" xmlns:r="http://schemas.openxmlformats.org/officeDocument/2006/relationships" xmlns:p="http://schemas.openxmlformats.org/presentationml/2006/main">
  <p:tag name="DVSHAPEID" val="Xp6bFKq5lo4XzWytgcF4Rf"/>
</p:tagLst>
</file>

<file path=ppt/tags/tag61.xml><?xml version="1.0" encoding="utf-8"?>
<p:tagLst xmlns:a="http://schemas.openxmlformats.org/drawingml/2006/main" xmlns:r="http://schemas.openxmlformats.org/officeDocument/2006/relationships" xmlns:p="http://schemas.openxmlformats.org/presentationml/2006/main">
  <p:tag name="DVSHAPEID" val="5nsLwjxMAXh4hGvgwflHQB"/>
</p:tagLst>
</file>

<file path=ppt/tags/tag62.xml><?xml version="1.0" encoding="utf-8"?>
<p:tagLst xmlns:a="http://schemas.openxmlformats.org/drawingml/2006/main" xmlns:r="http://schemas.openxmlformats.org/officeDocument/2006/relationships" xmlns:p="http://schemas.openxmlformats.org/presentationml/2006/main">
  <p:tag name="DVSHAPEID" val="ezxcEtDbT6aIjJITe6xyN7"/>
</p:tagLst>
</file>

<file path=ppt/tags/tag63.xml><?xml version="1.0" encoding="utf-8"?>
<p:tagLst xmlns:a="http://schemas.openxmlformats.org/drawingml/2006/main" xmlns:r="http://schemas.openxmlformats.org/officeDocument/2006/relationships" xmlns:p="http://schemas.openxmlformats.org/presentationml/2006/main">
  <p:tag name="DVSHAPEID" val="FuERXZGqJ9ot9SdjE39p3b"/>
</p:tagLst>
</file>

<file path=ppt/tags/tag64.xml><?xml version="1.0" encoding="utf-8"?>
<p:tagLst xmlns:a="http://schemas.openxmlformats.org/drawingml/2006/main" xmlns:r="http://schemas.openxmlformats.org/officeDocument/2006/relationships" xmlns:p="http://schemas.openxmlformats.org/presentationml/2006/main">
  <p:tag name="DVSHAPEID" val="TzmLxC1e9hO7T3xNvEvtm1"/>
</p:tagLst>
</file>

<file path=ppt/tags/tag65.xml><?xml version="1.0" encoding="utf-8"?>
<p:tagLst xmlns:a="http://schemas.openxmlformats.org/drawingml/2006/main" xmlns:r="http://schemas.openxmlformats.org/officeDocument/2006/relationships" xmlns:p="http://schemas.openxmlformats.org/presentationml/2006/main">
  <p:tag name="DVSHAPEID" val="jPAPFUrupo3uA5vcr3ov06"/>
</p:tagLst>
</file>

<file path=ppt/tags/tag66.xml><?xml version="1.0" encoding="utf-8"?>
<p:tagLst xmlns:a="http://schemas.openxmlformats.org/drawingml/2006/main" xmlns:r="http://schemas.openxmlformats.org/officeDocument/2006/relationships" xmlns:p="http://schemas.openxmlformats.org/presentationml/2006/main">
  <p:tag name="DVSHAPEID" val="F1ZaMRyvTAOSfxbIW7MFSq"/>
</p:tagLst>
</file>

<file path=ppt/tags/tag67.xml><?xml version="1.0" encoding="utf-8"?>
<p:tagLst xmlns:a="http://schemas.openxmlformats.org/drawingml/2006/main" xmlns:r="http://schemas.openxmlformats.org/officeDocument/2006/relationships" xmlns:p="http://schemas.openxmlformats.org/presentationml/2006/main">
  <p:tag name="DVSHAPEID" val="3psrijds4R0dayQv8zVUvs"/>
</p:tagLst>
</file>

<file path=ppt/tags/tag68.xml><?xml version="1.0" encoding="utf-8"?>
<p:tagLst xmlns:a="http://schemas.openxmlformats.org/drawingml/2006/main" xmlns:r="http://schemas.openxmlformats.org/officeDocument/2006/relationships" xmlns:p="http://schemas.openxmlformats.org/presentationml/2006/main">
  <p:tag name="DVSHAPEID" val="FIQX0J6hIkdfYzIkzeiqvW"/>
</p:tagLst>
</file>

<file path=ppt/tags/tag69.xml><?xml version="1.0" encoding="utf-8"?>
<p:tagLst xmlns:a="http://schemas.openxmlformats.org/drawingml/2006/main" xmlns:r="http://schemas.openxmlformats.org/officeDocument/2006/relationships" xmlns:p="http://schemas.openxmlformats.org/presentationml/2006/main">
  <p:tag name="DVSHAPEID" val="R1nCRrZcJYVBJJBkitmN9F"/>
</p:tagLst>
</file>

<file path=ppt/tags/tag7.xml><?xml version="1.0" encoding="utf-8"?>
<p:tagLst xmlns:a="http://schemas.openxmlformats.org/drawingml/2006/main" xmlns:r="http://schemas.openxmlformats.org/officeDocument/2006/relationships" xmlns:p="http://schemas.openxmlformats.org/presentationml/2006/main">
  <p:tag name="DVSHAPEID" val="TG7czsvcOa70h36o4wBuyr"/>
</p:tagLst>
</file>

<file path=ppt/tags/tag70.xml><?xml version="1.0" encoding="utf-8"?>
<p:tagLst xmlns:a="http://schemas.openxmlformats.org/drawingml/2006/main" xmlns:r="http://schemas.openxmlformats.org/officeDocument/2006/relationships" xmlns:p="http://schemas.openxmlformats.org/presentationml/2006/main">
  <p:tag name="DVSHAPEID" val="ZUAhMN0HC4WIQOAoSEivBf"/>
</p:tagLst>
</file>

<file path=ppt/tags/tag71.xml><?xml version="1.0" encoding="utf-8"?>
<p:tagLst xmlns:a="http://schemas.openxmlformats.org/drawingml/2006/main" xmlns:r="http://schemas.openxmlformats.org/officeDocument/2006/relationships" xmlns:p="http://schemas.openxmlformats.org/presentationml/2006/main">
  <p:tag name="DVSHAPEID" val="kmPYIfVO4INc2s2zFbc1mQ"/>
</p:tagLst>
</file>

<file path=ppt/tags/tag72.xml><?xml version="1.0" encoding="utf-8"?>
<p:tagLst xmlns:a="http://schemas.openxmlformats.org/drawingml/2006/main" xmlns:r="http://schemas.openxmlformats.org/officeDocument/2006/relationships" xmlns:p="http://schemas.openxmlformats.org/presentationml/2006/main">
  <p:tag name="DVSHAPEID" val="E0TMJUBHuE4KAdrO5LLNZd"/>
</p:tagLst>
</file>

<file path=ppt/tags/tag73.xml><?xml version="1.0" encoding="utf-8"?>
<p:tagLst xmlns:a="http://schemas.openxmlformats.org/drawingml/2006/main" xmlns:r="http://schemas.openxmlformats.org/officeDocument/2006/relationships" xmlns:p="http://schemas.openxmlformats.org/presentationml/2006/main">
  <p:tag name="DVSHAPEID" val="VEM8miZ7izStIO4Wv1cnd8"/>
</p:tagLst>
</file>

<file path=ppt/tags/tag74.xml><?xml version="1.0" encoding="utf-8"?>
<p:tagLst xmlns:a="http://schemas.openxmlformats.org/drawingml/2006/main" xmlns:r="http://schemas.openxmlformats.org/officeDocument/2006/relationships" xmlns:p="http://schemas.openxmlformats.org/presentationml/2006/main">
  <p:tag name="DVSHAPEID" val="7hRO8Q6rgyQq5fZByjHnlu"/>
</p:tagLst>
</file>

<file path=ppt/tags/tag75.xml><?xml version="1.0" encoding="utf-8"?>
<p:tagLst xmlns:a="http://schemas.openxmlformats.org/drawingml/2006/main" xmlns:r="http://schemas.openxmlformats.org/officeDocument/2006/relationships" xmlns:p="http://schemas.openxmlformats.org/presentationml/2006/main">
  <p:tag name="DVSHAPEID" val="R7vCJ8fKBC0Mwuhx981Rjk"/>
</p:tagLst>
</file>

<file path=ppt/tags/tag76.xml><?xml version="1.0" encoding="utf-8"?>
<p:tagLst xmlns:a="http://schemas.openxmlformats.org/drawingml/2006/main" xmlns:r="http://schemas.openxmlformats.org/officeDocument/2006/relationships" xmlns:p="http://schemas.openxmlformats.org/presentationml/2006/main">
  <p:tag name="DVSHAPEID" val="ChJPWTtSGPNCqJjv7XbvWe"/>
</p:tagLst>
</file>

<file path=ppt/tags/tag77.xml><?xml version="1.0" encoding="utf-8"?>
<p:tagLst xmlns:a="http://schemas.openxmlformats.org/drawingml/2006/main" xmlns:r="http://schemas.openxmlformats.org/officeDocument/2006/relationships" xmlns:p="http://schemas.openxmlformats.org/presentationml/2006/main">
  <p:tag name="DVSHAPEID" val="qiIvk09ymubwudTTclhIWa"/>
</p:tagLst>
</file>

<file path=ppt/tags/tag78.xml><?xml version="1.0" encoding="utf-8"?>
<p:tagLst xmlns:a="http://schemas.openxmlformats.org/drawingml/2006/main" xmlns:r="http://schemas.openxmlformats.org/officeDocument/2006/relationships" xmlns:p="http://schemas.openxmlformats.org/presentationml/2006/main">
  <p:tag name="DVSHAPEID" val="ZT4xeE13FNnoRq6rzsI7ti"/>
</p:tagLst>
</file>

<file path=ppt/tags/tag79.xml><?xml version="1.0" encoding="utf-8"?>
<p:tagLst xmlns:a="http://schemas.openxmlformats.org/drawingml/2006/main" xmlns:r="http://schemas.openxmlformats.org/officeDocument/2006/relationships" xmlns:p="http://schemas.openxmlformats.org/presentationml/2006/main">
  <p:tag name="DVSHAPEID" val="rTf5BdKQeehgjPqNMvxiPn"/>
</p:tagLst>
</file>

<file path=ppt/tags/tag8.xml><?xml version="1.0" encoding="utf-8"?>
<p:tagLst xmlns:a="http://schemas.openxmlformats.org/drawingml/2006/main" xmlns:r="http://schemas.openxmlformats.org/officeDocument/2006/relationships" xmlns:p="http://schemas.openxmlformats.org/presentationml/2006/main">
  <p:tag name="DVSHAPEID" val="uLvHOHT84eJNkQihpF218K"/>
</p:tagLst>
</file>

<file path=ppt/tags/tag80.xml><?xml version="1.0" encoding="utf-8"?>
<p:tagLst xmlns:a="http://schemas.openxmlformats.org/drawingml/2006/main" xmlns:r="http://schemas.openxmlformats.org/officeDocument/2006/relationships" xmlns:p="http://schemas.openxmlformats.org/presentationml/2006/main">
  <p:tag name="DVSHAPEID" val="95msNKMOZOHGrah82NiPy9"/>
</p:tagLst>
</file>

<file path=ppt/tags/tag81.xml><?xml version="1.0" encoding="utf-8"?>
<p:tagLst xmlns:a="http://schemas.openxmlformats.org/drawingml/2006/main" xmlns:r="http://schemas.openxmlformats.org/officeDocument/2006/relationships" xmlns:p="http://schemas.openxmlformats.org/presentationml/2006/main">
  <p:tag name="DVSHAPEID" val="6B7h0MFdAat3K9J9q03pet"/>
</p:tagLst>
</file>

<file path=ppt/tags/tag82.xml><?xml version="1.0" encoding="utf-8"?>
<p:tagLst xmlns:a="http://schemas.openxmlformats.org/drawingml/2006/main" xmlns:r="http://schemas.openxmlformats.org/officeDocument/2006/relationships" xmlns:p="http://schemas.openxmlformats.org/presentationml/2006/main">
  <p:tag name="DVSHAPEID" val="yCngvEsJZ0OZZLlvKZ8Mdw"/>
</p:tagLst>
</file>

<file path=ppt/tags/tag83.xml><?xml version="1.0" encoding="utf-8"?>
<p:tagLst xmlns:a="http://schemas.openxmlformats.org/drawingml/2006/main" xmlns:r="http://schemas.openxmlformats.org/officeDocument/2006/relationships" xmlns:p="http://schemas.openxmlformats.org/presentationml/2006/main">
  <p:tag name="DVSHAPEID" val="dnp8oTmiL9VD2uTKh1KQas"/>
</p:tagLst>
</file>

<file path=ppt/tags/tag84.xml><?xml version="1.0" encoding="utf-8"?>
<p:tagLst xmlns:a="http://schemas.openxmlformats.org/drawingml/2006/main" xmlns:r="http://schemas.openxmlformats.org/officeDocument/2006/relationships" xmlns:p="http://schemas.openxmlformats.org/presentationml/2006/main">
  <p:tag name="DVSHAPEID" val="fKaYNUg4grf2oZRnfznHfF"/>
</p:tagLst>
</file>

<file path=ppt/tags/tag85.xml><?xml version="1.0" encoding="utf-8"?>
<p:tagLst xmlns:a="http://schemas.openxmlformats.org/drawingml/2006/main" xmlns:r="http://schemas.openxmlformats.org/officeDocument/2006/relationships" xmlns:p="http://schemas.openxmlformats.org/presentationml/2006/main">
  <p:tag name="DVSHAPEID" val="4lIRBZI71nmL8EXq6r2GSt"/>
</p:tagLst>
</file>

<file path=ppt/tags/tag86.xml><?xml version="1.0" encoding="utf-8"?>
<p:tagLst xmlns:a="http://schemas.openxmlformats.org/drawingml/2006/main" xmlns:r="http://schemas.openxmlformats.org/officeDocument/2006/relationships" xmlns:p="http://schemas.openxmlformats.org/presentationml/2006/main">
  <p:tag name="DVSHAPEID" val="n05UTTLattdzGOfVjgl9pS"/>
</p:tagLst>
</file>

<file path=ppt/tags/tag87.xml><?xml version="1.0" encoding="utf-8"?>
<p:tagLst xmlns:a="http://schemas.openxmlformats.org/drawingml/2006/main" xmlns:r="http://schemas.openxmlformats.org/officeDocument/2006/relationships" xmlns:p="http://schemas.openxmlformats.org/presentationml/2006/main">
  <p:tag name="DVSHAPEID" val="FDQcpPtVEyNBYILH6OlQTT"/>
</p:tagLst>
</file>

<file path=ppt/tags/tag88.xml><?xml version="1.0" encoding="utf-8"?>
<p:tagLst xmlns:a="http://schemas.openxmlformats.org/drawingml/2006/main" xmlns:r="http://schemas.openxmlformats.org/officeDocument/2006/relationships" xmlns:p="http://schemas.openxmlformats.org/presentationml/2006/main">
  <p:tag name="DVSHAPEID" val="xzY9aa8MkI3vks3GuVHxOF"/>
</p:tagLst>
</file>

<file path=ppt/tags/tag89.xml><?xml version="1.0" encoding="utf-8"?>
<p:tagLst xmlns:a="http://schemas.openxmlformats.org/drawingml/2006/main" xmlns:r="http://schemas.openxmlformats.org/officeDocument/2006/relationships" xmlns:p="http://schemas.openxmlformats.org/presentationml/2006/main">
  <p:tag name="DVSHAPEID" val="M4Qw9B9xNyYM5hdgFiNSd4"/>
</p:tagLst>
</file>

<file path=ppt/tags/tag9.xml><?xml version="1.0" encoding="utf-8"?>
<p:tagLst xmlns:a="http://schemas.openxmlformats.org/drawingml/2006/main" xmlns:r="http://schemas.openxmlformats.org/officeDocument/2006/relationships" xmlns:p="http://schemas.openxmlformats.org/presentationml/2006/main">
  <p:tag name="DVSHAPEID" val="Txer19GPbHNrblGREOiG5T"/>
</p:tagLst>
</file>

<file path=ppt/tags/tag90.xml><?xml version="1.0" encoding="utf-8"?>
<p:tagLst xmlns:a="http://schemas.openxmlformats.org/drawingml/2006/main" xmlns:r="http://schemas.openxmlformats.org/officeDocument/2006/relationships" xmlns:p="http://schemas.openxmlformats.org/presentationml/2006/main">
  <p:tag name="DVSHAPEID" val="xsojDqkp9m4SNTiD0wDNVu"/>
</p:tagLst>
</file>

<file path=ppt/tags/tag91.xml><?xml version="1.0" encoding="utf-8"?>
<p:tagLst xmlns:a="http://schemas.openxmlformats.org/drawingml/2006/main" xmlns:r="http://schemas.openxmlformats.org/officeDocument/2006/relationships" xmlns:p="http://schemas.openxmlformats.org/presentationml/2006/main">
  <p:tag name="DVSHAPEID" val="xymMsegpKWrHxn8PXJcnpB"/>
</p:tagLst>
</file>

<file path=ppt/tags/tag92.xml><?xml version="1.0" encoding="utf-8"?>
<p:tagLst xmlns:a="http://schemas.openxmlformats.org/drawingml/2006/main" xmlns:r="http://schemas.openxmlformats.org/officeDocument/2006/relationships" xmlns:p="http://schemas.openxmlformats.org/presentationml/2006/main">
  <p:tag name="DVSHAPEID" val="HdukX1hgfp92VQXRX69KB8"/>
</p:tagLst>
</file>

<file path=ppt/tags/tag93.xml><?xml version="1.0" encoding="utf-8"?>
<p:tagLst xmlns:a="http://schemas.openxmlformats.org/drawingml/2006/main" xmlns:r="http://schemas.openxmlformats.org/officeDocument/2006/relationships" xmlns:p="http://schemas.openxmlformats.org/presentationml/2006/main">
  <p:tag name="DVSHAPEID" val="r5mVvayUAx5VQ8i8gf7tG1"/>
</p:tagLst>
</file>

<file path=ppt/tags/tag94.xml><?xml version="1.0" encoding="utf-8"?>
<p:tagLst xmlns:a="http://schemas.openxmlformats.org/drawingml/2006/main" xmlns:r="http://schemas.openxmlformats.org/officeDocument/2006/relationships" xmlns:p="http://schemas.openxmlformats.org/presentationml/2006/main">
  <p:tag name="DVSHAPEID" val="xushS6L6eFZyMoX2v7Hl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3565</TotalTime>
  <Words>3085</Words>
  <Application>Microsoft Office PowerPoint</Application>
  <PresentationFormat>On-screen Show (4:3)</PresentationFormat>
  <Paragraphs>388</Paragraphs>
  <Slides>34</Slides>
  <Notes>28</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52" baseType="lpstr">
      <vt:lpstr>Arial</vt:lpstr>
      <vt:lpstr>Calibri</vt:lpstr>
      <vt:lpstr>Comic Sans MS</vt:lpstr>
      <vt:lpstr>Franklin Gothic Book</vt:lpstr>
      <vt:lpstr>Futura Bk</vt:lpstr>
      <vt:lpstr>Gadget</vt:lpstr>
      <vt:lpstr>Garamond</vt:lpstr>
      <vt:lpstr>Klang MT</vt:lpstr>
      <vt:lpstr>Lato</vt:lpstr>
      <vt:lpstr>Tahoma</vt:lpstr>
      <vt:lpstr>Times New Roman</vt:lpstr>
      <vt:lpstr>Verdana</vt:lpstr>
      <vt:lpstr>Wingdings</vt:lpstr>
      <vt:lpstr>Wingdings 2</vt:lpstr>
      <vt:lpstr>Aspect</vt:lpstr>
      <vt:lpstr>TS030002245</vt:lpstr>
      <vt:lpstr>Acrobat Document</vt:lpstr>
      <vt:lpstr>Clip</vt:lpstr>
      <vt:lpstr>Academic and Career Planning</vt:lpstr>
      <vt:lpstr>General Housekeeping</vt:lpstr>
      <vt:lpstr>Today’s Agenda</vt:lpstr>
      <vt:lpstr>Academic and Career Planning: 101</vt:lpstr>
      <vt:lpstr>Our Time Together</vt:lpstr>
      <vt:lpstr>College and Career Readiness</vt:lpstr>
      <vt:lpstr>DPI Definition of  College &amp; Career Ready</vt:lpstr>
      <vt:lpstr>“We cannot always build our future for our youth,  but we can build our youth for the future.” ~ Franklin D. Roosevelt</vt:lpstr>
      <vt:lpstr>Academic &amp; Career Planning </vt:lpstr>
      <vt:lpstr>Why ACP?</vt:lpstr>
      <vt:lpstr>The LAW</vt:lpstr>
      <vt:lpstr>The LAW (CliffsNotes™ version)</vt:lpstr>
      <vt:lpstr>The ACP RULE – A Brief History</vt:lpstr>
      <vt:lpstr>The RULE: PI-26 (CliffsNotes™ version)</vt:lpstr>
      <vt:lpstr>PowerPoint Presentation</vt:lpstr>
      <vt:lpstr>PowerPoint Presentation</vt:lpstr>
      <vt:lpstr>PowerPoint Presentation</vt:lpstr>
      <vt:lpstr>What is Academic and Career Planning?</vt:lpstr>
      <vt:lpstr>KEY ELEMENTS &amp; PRINCIPLES OF ACP Part 1</vt:lpstr>
      <vt:lpstr>PowerPoint Presentation</vt:lpstr>
      <vt:lpstr>KEY ELEMENTS &amp; PRINCIPLES OF ACP PART 2</vt:lpstr>
      <vt:lpstr>PowerPoint Presentation</vt:lpstr>
      <vt:lpstr>  …to a System of Support</vt:lpstr>
      <vt:lpstr>ACP SOFTWARE TOOL</vt:lpstr>
      <vt:lpstr>TRAINING</vt:lpstr>
      <vt:lpstr>TRAINING</vt:lpstr>
      <vt:lpstr>PowerPoint Presentation</vt:lpstr>
      <vt:lpstr>PowerPoint Presentation</vt:lpstr>
      <vt:lpstr>PowerPoint Presentation</vt:lpstr>
      <vt:lpstr>CONTINUOUS ACP INFO</vt:lpstr>
      <vt:lpstr>VIDEO RESOURCES</vt:lpstr>
      <vt:lpstr>Questions</vt:lpstr>
      <vt:lpstr>Important Dates/Tidbits </vt:lpstr>
      <vt:lpstr>Next Webinar</vt:lpstr>
    </vt:vector>
  </TitlesOfParts>
  <Company>State of Wisconsin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c:title>
  <dc:creator>Lori B. Stern</dc:creator>
  <cp:lastModifiedBy>Salzman, Laurie  B.   DPI</cp:lastModifiedBy>
  <cp:revision>110</cp:revision>
  <dcterms:created xsi:type="dcterms:W3CDTF">2014-03-14T15:45:32Z</dcterms:created>
  <dcterms:modified xsi:type="dcterms:W3CDTF">2016-03-04T15:19:55Z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-356641111</vt:i4>
  </property>
  <property fmtid="{D5CDD505-2E9C-101B-9397-08002B2CF9AE}" pid="3" name="_NewReviewCycle">
    <vt:lpwstr/>
  </property>
  <property fmtid="{D5CDD505-2E9C-101B-9397-08002B2CF9AE}" pid="4" name="_EmailSubject">
    <vt:lpwstr>InSPIRE update</vt:lpwstr>
  </property>
  <property fmtid="{D5CDD505-2E9C-101B-9397-08002B2CF9AE}" pid="5" name="_AuthorEmail">
    <vt:lpwstr>Emily.Holder@dpi.wi.gov</vt:lpwstr>
  </property>
  <property fmtid="{D5CDD505-2E9C-101B-9397-08002B2CF9AE}" pid="6" name="_AuthorEmailDisplayName">
    <vt:lpwstr>Holder, Emily  S.   DPI</vt:lpwstr>
  </property>
</Properties>
</file>