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7"/>
  </p:notesMasterIdLst>
  <p:sldIdLst>
    <p:sldId id="257" r:id="rId2"/>
    <p:sldId id="258" r:id="rId3"/>
    <p:sldId id="260" r:id="rId4"/>
    <p:sldId id="261" r:id="rId5"/>
    <p:sldId id="262"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pos="28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8EC"/>
    <a:srgbClr val="DBECCC"/>
    <a:srgbClr val="262087"/>
    <a:srgbClr val="0066CC"/>
    <a:srgbClr val="0099CC"/>
    <a:srgbClr val="009999"/>
    <a:srgbClr val="333399"/>
    <a:srgbClr val="33A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10" autoAdjust="0"/>
    <p:restoredTop sz="68586" autoAdjust="0"/>
  </p:normalViewPr>
  <p:slideViewPr>
    <p:cSldViewPr snapToGrid="0">
      <p:cViewPr varScale="1">
        <p:scale>
          <a:sx n="60" d="100"/>
          <a:sy n="60" d="100"/>
        </p:scale>
        <p:origin x="1314" y="66"/>
      </p:cViewPr>
      <p:guideLst>
        <p:guide pos="2880"/>
        <p:guide orient="horz" pos="2358"/>
        <p:guide orient="horz" pos="2868"/>
        <p:guide pos="2863"/>
        <p:guide pos="2856"/>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A569B-FAE9-4B36-9D40-0E207B3516F2}" type="datetimeFigureOut">
              <a:rPr lang="en-US" smtClean="0"/>
              <a:t>10/17/2019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EE4282-47FA-40DC-AA69-1B259B4BF181}" type="slidenum">
              <a:rPr lang="en-US" smtClean="0"/>
              <a:t>‹#›</a:t>
            </a:fld>
            <a:endParaRPr lang="en-US"/>
          </a:p>
        </p:txBody>
      </p:sp>
    </p:spTree>
    <p:extLst>
      <p:ext uri="{BB962C8B-B14F-4D97-AF65-F5344CB8AC3E}">
        <p14:creationId xmlns:p14="http://schemas.microsoft.com/office/powerpoint/2010/main" val="665169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pi.wi.gov/continuous-improveme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The Wisconsin Department of Public Instruction has created a systems-change initiative to support Universal Design for Learning as a means to improve student outcomes.  Since 2014, all 12 CESAs and partner schools have created a community of practice to expand, advance, and amplify UDL in Wisconsin through a start-up and scaling up grant.  </a:t>
            </a:r>
            <a:endParaRPr lang="en-US" dirty="0"/>
          </a:p>
        </p:txBody>
      </p:sp>
      <p:sp>
        <p:nvSpPr>
          <p:cNvPr id="4" name="Slide Number Placeholder 3"/>
          <p:cNvSpPr>
            <a:spLocks noGrp="1"/>
          </p:cNvSpPr>
          <p:nvPr>
            <p:ph type="sldNum" sz="quarter" idx="10"/>
          </p:nvPr>
        </p:nvSpPr>
        <p:spPr/>
        <p:txBody>
          <a:bodyPr/>
          <a:lstStyle/>
          <a:p>
            <a:fld id="{6AEE4282-47FA-40DC-AA69-1B259B4BF181}" type="slidenum">
              <a:rPr lang="en-US" smtClean="0"/>
              <a:t>1</a:t>
            </a:fld>
            <a:endParaRPr lang="en-US"/>
          </a:p>
        </p:txBody>
      </p:sp>
    </p:spTree>
    <p:extLst>
      <p:ext uri="{BB962C8B-B14F-4D97-AF65-F5344CB8AC3E}">
        <p14:creationId xmlns:p14="http://schemas.microsoft.com/office/powerpoint/2010/main" val="147841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The UDL grant addresses systems change efforts through the CESAs and partner schools to better serve students with disabilities.   UDL operationalizes equity and makes an impact on outcomes because it targets improving learning so that each and every student has what they need, when they need it.</a:t>
            </a:r>
            <a:endParaRPr lang="en-US" dirty="0"/>
          </a:p>
        </p:txBody>
      </p:sp>
      <p:sp>
        <p:nvSpPr>
          <p:cNvPr id="4" name="Slide Number Placeholder 3"/>
          <p:cNvSpPr>
            <a:spLocks noGrp="1"/>
          </p:cNvSpPr>
          <p:nvPr>
            <p:ph type="sldNum" sz="quarter" idx="10"/>
          </p:nvPr>
        </p:nvSpPr>
        <p:spPr/>
        <p:txBody>
          <a:bodyPr/>
          <a:lstStyle/>
          <a:p>
            <a:fld id="{6AEE4282-47FA-40DC-AA69-1B259B4BF181}" type="slidenum">
              <a:rPr lang="en-US" smtClean="0"/>
              <a:t>2</a:t>
            </a:fld>
            <a:endParaRPr lang="en-US"/>
          </a:p>
        </p:txBody>
      </p:sp>
    </p:spTree>
    <p:extLst>
      <p:ext uri="{BB962C8B-B14F-4D97-AF65-F5344CB8AC3E}">
        <p14:creationId xmlns:p14="http://schemas.microsoft.com/office/powerpoint/2010/main" val="3518443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smtClean="0"/>
              <a:t>When a district engages in a rigorous continuous improvement process, a thorough data inquiry and needs assessment should lead a team to engage in analysis of root causes that surface opportunity gaps for specific students.  In order to address those gaps, a district will then identify evidence-based improvement strategies to close those gaps.</a:t>
            </a:r>
          </a:p>
          <a:p>
            <a:pPr marL="0" lvl="0" indent="0" algn="l" rtl="0">
              <a:spcBef>
                <a:spcPts val="0"/>
              </a:spcBef>
              <a:spcAft>
                <a:spcPts val="0"/>
              </a:spcAft>
              <a:buNone/>
            </a:pPr>
            <a:endParaRPr lang="en-US" dirty="0" smtClean="0"/>
          </a:p>
          <a:p>
            <a:pPr marL="0" lvl="0" indent="0" algn="l" rtl="0">
              <a:spcBef>
                <a:spcPts val="0"/>
              </a:spcBef>
              <a:spcAft>
                <a:spcPts val="0"/>
              </a:spcAft>
              <a:buNone/>
            </a:pPr>
            <a:r>
              <a:rPr lang="en-US" dirty="0" smtClean="0"/>
              <a:t>Implementing UDL as a systems-change improvement strategy means using data about the impact of teaching on learning, and connecting teams to effective practice through progress monitoring and responsiveness to learner needs.  UDL drives achievement because it puts into action an equitable multi-level system of support, informs educator effectiveness, supports inclusive environments, and allows for flexible use of high quality standards-referenced materials.  UDL multiplies the impact of improvement efforts and brings a focus to the work.</a:t>
            </a:r>
          </a:p>
          <a:p>
            <a:pPr marL="0" lvl="0" indent="0" algn="l" rtl="0">
              <a:spcBef>
                <a:spcPts val="0"/>
              </a:spcBef>
              <a:spcAft>
                <a:spcPts val="0"/>
              </a:spcAft>
              <a:buNone/>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For more information on continuous improvement visit:</a:t>
            </a:r>
            <a:r>
              <a:rPr lang="en-US" dirty="0" smtClean="0">
                <a:hlinkClick r:id="rId3"/>
              </a:rPr>
              <a:t> </a:t>
            </a:r>
            <a:r>
              <a:rPr lang="en-US" u="sng" dirty="0" smtClean="0">
                <a:hlinkClick r:id="rId3"/>
              </a:rPr>
              <a:t>https://dpi.wi.gov/continuous-improvement</a:t>
            </a:r>
            <a:endParaRPr lang="en-US" dirty="0" smtClean="0"/>
          </a:p>
          <a:p>
            <a:pPr marL="0" lvl="0" indent="0" algn="l" rtl="0">
              <a:spcBef>
                <a:spcPts val="0"/>
              </a:spcBef>
              <a:spcAft>
                <a:spcPts val="0"/>
              </a:spcAft>
              <a:buNone/>
            </a:pPr>
            <a:endParaRPr lang="en-US" dirty="0"/>
          </a:p>
        </p:txBody>
      </p:sp>
      <p:sp>
        <p:nvSpPr>
          <p:cNvPr id="4" name="Slide Number Placeholder 3"/>
          <p:cNvSpPr>
            <a:spLocks noGrp="1"/>
          </p:cNvSpPr>
          <p:nvPr>
            <p:ph type="sldNum" sz="quarter" idx="10"/>
          </p:nvPr>
        </p:nvSpPr>
        <p:spPr/>
        <p:txBody>
          <a:bodyPr/>
          <a:lstStyle/>
          <a:p>
            <a:fld id="{6AEE4282-47FA-40DC-AA69-1B259B4BF181}" type="slidenum">
              <a:rPr lang="en-US" smtClean="0"/>
              <a:t>3</a:t>
            </a:fld>
            <a:endParaRPr lang="en-US"/>
          </a:p>
        </p:txBody>
      </p:sp>
    </p:spTree>
    <p:extLst>
      <p:ext uri="{BB962C8B-B14F-4D97-AF65-F5344CB8AC3E}">
        <p14:creationId xmlns:p14="http://schemas.microsoft.com/office/powerpoint/2010/main" val="2000614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smtClean="0">
                <a:solidFill>
                  <a:schemeClr val="tx1"/>
                </a:solidFill>
                <a:effectLst/>
                <a:latin typeface="+mn-lt"/>
                <a:ea typeface="+mn-ea"/>
                <a:cs typeface="+mn-cs"/>
              </a:rPr>
              <a:t>When schools use UDL as a continuous improvement strategy, educators can set relevant learning goals, anticipate and identify barriers, design for learner variability, and create more inclusive and equitable learning opportunities. The UDL framework offers a way to think about learning, and a set of research-based teaching practices that are flexible in meeting the needs of a full range of learners.  The UDL design considerations mean equitable learning that is accessible, usable, and beneficial to each and every person.</a:t>
            </a:r>
            <a:endParaRPr lang="en-US"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6AEE4282-47FA-40DC-AA69-1B259B4BF181}" type="slidenum">
              <a:rPr lang="en-US" smtClean="0"/>
              <a:t>4</a:t>
            </a:fld>
            <a:endParaRPr lang="en-US"/>
          </a:p>
        </p:txBody>
      </p:sp>
    </p:spTree>
    <p:extLst>
      <p:ext uri="{BB962C8B-B14F-4D97-AF65-F5344CB8AC3E}">
        <p14:creationId xmlns:p14="http://schemas.microsoft.com/office/powerpoint/2010/main" val="259646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For more information contact your local CESA UDL contact or Jayne Bischoff at the Wisconsin</a:t>
            </a:r>
            <a:r>
              <a:rPr lang="en-US" sz="1200" b="0" i="0" u="none" strike="noStrike" kern="1200" baseline="0" dirty="0" smtClean="0">
                <a:solidFill>
                  <a:schemeClr val="tx1"/>
                </a:solidFill>
                <a:effectLst/>
                <a:latin typeface="+mn-lt"/>
                <a:ea typeface="+mn-ea"/>
                <a:cs typeface="+mn-cs"/>
              </a:rPr>
              <a:t> Department of Public Instruction.</a:t>
            </a:r>
            <a:endParaRPr lang="en-US" dirty="0"/>
          </a:p>
        </p:txBody>
      </p:sp>
      <p:sp>
        <p:nvSpPr>
          <p:cNvPr id="4" name="Slide Number Placeholder 3"/>
          <p:cNvSpPr>
            <a:spLocks noGrp="1"/>
          </p:cNvSpPr>
          <p:nvPr>
            <p:ph type="sldNum" sz="quarter" idx="10"/>
          </p:nvPr>
        </p:nvSpPr>
        <p:spPr/>
        <p:txBody>
          <a:bodyPr/>
          <a:lstStyle/>
          <a:p>
            <a:fld id="{6AEE4282-47FA-40DC-AA69-1B259B4BF181}" type="slidenum">
              <a:rPr lang="en-US" smtClean="0"/>
              <a:t>5</a:t>
            </a:fld>
            <a:endParaRPr lang="en-US"/>
          </a:p>
        </p:txBody>
      </p:sp>
    </p:spTree>
    <p:extLst>
      <p:ext uri="{BB962C8B-B14F-4D97-AF65-F5344CB8AC3E}">
        <p14:creationId xmlns:p14="http://schemas.microsoft.com/office/powerpoint/2010/main" val="326660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EAF87F-8E56-4EA5-A793-36E8AD6902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3387996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AF87F-8E56-4EA5-A793-36E8AD6902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52510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AF87F-8E56-4EA5-A793-36E8AD6902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80341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1364321" y="1293834"/>
            <a:ext cx="631137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E1462E33-E1C6-244F-9B98-56E5FEAF610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8" name="Picture 7">
            <a:extLst>
              <a:ext uri="{FF2B5EF4-FFF2-40B4-BE49-F238E27FC236}">
                <a16:creationId xmlns:a16="http://schemas.microsoft.com/office/drawing/2014/main" id="{F3D8496C-F8D7-024A-9E6F-0143E123EC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62141" y="4465217"/>
            <a:ext cx="2624950" cy="579981"/>
          </a:xfrm>
          <a:prstGeom prst="rect">
            <a:avLst/>
          </a:prstGeom>
        </p:spPr>
      </p:pic>
    </p:spTree>
    <p:extLst>
      <p:ext uri="{BB962C8B-B14F-4D97-AF65-F5344CB8AC3E}">
        <p14:creationId xmlns:p14="http://schemas.microsoft.com/office/powerpoint/2010/main" val="104186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mod="1">
    <p:ext uri="{DCECCB84-F9BA-43D5-87BE-67443E8EF086}">
      <p15:sldGuideLst xmlns:p15="http://schemas.microsoft.com/office/powerpoint/2012/main">
        <p15:guide id="1" orient="horz" pos="1620">
          <p15:clr>
            <a:srgbClr val="FBAE40"/>
          </p15:clr>
        </p15:guide>
        <p15:guide id="2" pos="3003">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l="110" t="7103" b="33564"/>
          <a:stretch/>
        </p:blipFill>
        <p:spPr>
          <a:xfrm>
            <a:off x="-8814" y="3710690"/>
            <a:ext cx="9152873" cy="1436291"/>
          </a:xfrm>
          <a:prstGeom prst="rect">
            <a:avLst/>
          </a:prstGeom>
        </p:spPr>
      </p:pic>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pic>
        <p:nvPicPr>
          <p:cNvPr id="7" name="Picture 6"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Tree>
    <p:extLst>
      <p:ext uri="{BB962C8B-B14F-4D97-AF65-F5344CB8AC3E}">
        <p14:creationId xmlns:p14="http://schemas.microsoft.com/office/powerpoint/2010/main" val="170776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extLst>
              <a:ext uri="{28A0092B-C50C-407E-A947-70E740481C1C}">
                <a14:useLocalDpi xmlns:a14="http://schemas.microsoft.com/office/drawing/2010/main" val="0"/>
              </a:ext>
            </a:extLst>
          </a:blip>
          <a:srcRect l="14" t="7103" b="33200"/>
          <a:stretch/>
        </p:blipFill>
        <p:spPr>
          <a:xfrm>
            <a:off x="-10372" y="3700846"/>
            <a:ext cx="9161687" cy="1445102"/>
          </a:xfrm>
          <a:prstGeom prst="rect">
            <a:avLst/>
          </a:prstGeom>
        </p:spPr>
      </p:pic>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Slide with Image</a:t>
            </a:r>
          </a:p>
        </p:txBody>
      </p:sp>
      <p:sp>
        <p:nvSpPr>
          <p:cNvPr id="6" name="Text Placeholder 5"/>
          <p:cNvSpPr>
            <a:spLocks noGrp="1"/>
          </p:cNvSpPr>
          <p:nvPr>
            <p:ph type="body" sz="quarter" idx="14"/>
          </p:nvPr>
        </p:nvSpPr>
        <p:spPr>
          <a:xfrm>
            <a:off x="942822" y="1277258"/>
            <a:ext cx="3993459" cy="2329521"/>
          </a:xfrm>
        </p:spPr>
        <p:txBody>
          <a:bodyPr>
            <a:normAutofit/>
          </a:bodyPr>
          <a:lstStyle>
            <a:lvl1pPr marL="342900" indent="-342900">
              <a:lnSpc>
                <a:spcPct val="150000"/>
              </a:lnSpc>
              <a:spcAft>
                <a:spcPts val="439"/>
              </a:spcAft>
              <a:buFont typeface="Arial"/>
              <a:buChar char="•"/>
              <a:defRPr sz="2400" b="1"/>
            </a:lvl1pPr>
            <a:lvl2pPr marL="342789" indent="0">
              <a:lnSpc>
                <a:spcPct val="150000"/>
              </a:lnSpc>
              <a:buNone/>
              <a:defRPr/>
            </a:lvl2pPr>
            <a:lvl3pPr marL="685578" indent="0">
              <a:lnSpc>
                <a:spcPct val="150000"/>
              </a:lnSpc>
              <a:buNone/>
              <a:defRPr/>
            </a:lvl3pPr>
            <a:lvl4pPr marL="1028368" indent="0">
              <a:lnSpc>
                <a:spcPct val="150000"/>
              </a:lnSpc>
              <a:buNone/>
              <a:defRPr/>
            </a:lvl4pPr>
            <a:lvl5pPr marL="1371157"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5262429" y="1291773"/>
            <a:ext cx="3420446" cy="3090606"/>
          </a:xfrm>
        </p:spPr>
        <p:txBody>
          <a:bodyPr/>
          <a:lstStyle>
            <a:lvl1pPr marL="0" indent="0">
              <a:buNone/>
              <a:defRPr baseline="0">
                <a:solidFill>
                  <a:schemeClr val="bg2"/>
                </a:solidFill>
              </a:defRPr>
            </a:lvl1pPr>
          </a:lstStyle>
          <a:p>
            <a:r>
              <a:rPr lang="en-US" dirty="0"/>
              <a:t>Insert picture here</a:t>
            </a:r>
          </a:p>
        </p:txBody>
      </p:sp>
      <p:pic>
        <p:nvPicPr>
          <p:cNvPr id="8" name="Picture 7" descr="circle-logo-word-cover-color.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389122" y="4458624"/>
            <a:ext cx="594043" cy="601574"/>
          </a:xfrm>
          <a:prstGeom prst="rect">
            <a:avLst/>
          </a:prstGeom>
        </p:spPr>
      </p:pic>
    </p:spTree>
    <p:extLst>
      <p:ext uri="{BB962C8B-B14F-4D97-AF65-F5344CB8AC3E}">
        <p14:creationId xmlns:p14="http://schemas.microsoft.com/office/powerpoint/2010/main" val="4235233191"/>
      </p:ext>
    </p:extLst>
  </p:cSld>
  <p:clrMapOvr>
    <a:masterClrMapping/>
  </p:clrMapOvr>
  <p:extLst mod="1">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AF87F-8E56-4EA5-A793-36E8AD6902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1449044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EAF87F-8E56-4EA5-A793-36E8AD690208}" type="datetimeFigureOut">
              <a:rPr lang="en-US" smtClean="0"/>
              <a:t>10/17/2019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59236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EAF87F-8E56-4EA5-A793-36E8AD690208}"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2198517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EAF87F-8E56-4EA5-A793-36E8AD690208}" type="datetimeFigureOut">
              <a:rPr lang="en-US" smtClean="0"/>
              <a:t>10/17/2019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221874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AF87F-8E56-4EA5-A793-36E8AD690208}" type="datetimeFigureOut">
              <a:rPr lang="en-US" smtClean="0"/>
              <a:t>10/17/2019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276546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AF87F-8E56-4EA5-A793-36E8AD690208}" type="datetimeFigureOut">
              <a:rPr lang="en-US" smtClean="0"/>
              <a:t>10/17/2019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4059149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EEAF87F-8E56-4EA5-A793-36E8AD690208}"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106697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EEAF87F-8E56-4EA5-A793-36E8AD690208}" type="datetimeFigureOut">
              <a:rPr lang="en-US" smtClean="0"/>
              <a:t>10/17/2019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D70C5-DF54-46A7-8535-C87D023C4A76}" type="slidenum">
              <a:rPr lang="en-US" smtClean="0"/>
              <a:t>‹#›</a:t>
            </a:fld>
            <a:endParaRPr lang="en-US"/>
          </a:p>
        </p:txBody>
      </p:sp>
    </p:spTree>
    <p:extLst>
      <p:ext uri="{BB962C8B-B14F-4D97-AF65-F5344CB8AC3E}">
        <p14:creationId xmlns:p14="http://schemas.microsoft.com/office/powerpoint/2010/main" val="4071567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EEAF87F-8E56-4EA5-A793-36E8AD690208}" type="datetimeFigureOut">
              <a:rPr lang="en-US" smtClean="0"/>
              <a:t>10/17/2019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1BDD70C5-DF54-46A7-8535-C87D023C4A76}" type="slidenum">
              <a:rPr lang="en-US" smtClean="0"/>
              <a:t>‹#›</a:t>
            </a:fld>
            <a:endParaRPr lang="en-US"/>
          </a:p>
        </p:txBody>
      </p:sp>
      <p:sp>
        <p:nvSpPr>
          <p:cNvPr id="7"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Tree>
    <p:extLst>
      <p:ext uri="{BB962C8B-B14F-4D97-AF65-F5344CB8AC3E}">
        <p14:creationId xmlns:p14="http://schemas.microsoft.com/office/powerpoint/2010/main" val="148791495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hyperlink" Target="https://dpi.wi.gov/continuous-improvemen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hyperlink" Target="http://tinyurl.com/UDLCESAContacts" TargetMode="External"/><Relationship Id="rId5" Type="http://schemas.openxmlformats.org/officeDocument/2006/relationships/hyperlink" Target="https://dpi.wi.gov/universal-design-learning" TargetMode="External"/><Relationship Id="rId4" Type="http://schemas.openxmlformats.org/officeDocument/2006/relationships/hyperlink" Target="https://dpi.wi.gov/sp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lh3.googleusercontent.com/is0-TkwajxXI034J7PrJ__wccskfo52kwVrqJgZDGhArfM2V68YmZbL3c9S1nvabV3q0Odwitq8ZnAS6tTYqf8IzzH6WAE-zdSVR-j06kYAjITW2Dpqc0rIorJzueGgwrYgAvax3g1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75405" y="1321562"/>
            <a:ext cx="5943600" cy="2028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5322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lh4.googleusercontent.com/sID1uDezn7ZE63ieKL3IkA1lBtDE5eHnEZDb4aBRm4GG0ppysAGiG7qnt0c7c7U5xlkshWVXTcGbv5-oyWlT4FNUpwPi4N8mGb_bXwnWSrEd6VYfNXoZRoFhTv25usXXqGRP4jxF8o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0633" y="1094661"/>
            <a:ext cx="5989383" cy="268756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896418" y="2638359"/>
            <a:ext cx="3123507" cy="1477328"/>
          </a:xfrm>
          <a:prstGeom prst="rect">
            <a:avLst/>
          </a:prstGeom>
        </p:spPr>
        <p:txBody>
          <a:bodyPr wrap="square">
            <a:spAutoFit/>
          </a:bodyPr>
          <a:lstStyle/>
          <a:p>
            <a:pPr algn="ctr"/>
            <a:r>
              <a:rPr lang="en-US" b="1" i="1" dirty="0">
                <a:latin typeface="Lato" panose="020F0502020204030203" pitchFamily="34" charset="0"/>
              </a:rPr>
              <a:t>We need to recognize </a:t>
            </a:r>
            <a:endParaRPr lang="en-US" b="1" i="1" dirty="0" smtClean="0">
              <a:latin typeface="Lato" panose="020F0502020204030203" pitchFamily="34" charset="0"/>
            </a:endParaRPr>
          </a:p>
          <a:p>
            <a:pPr algn="ctr"/>
            <a:r>
              <a:rPr lang="en-US" b="1" i="1" dirty="0" smtClean="0">
                <a:latin typeface="Lato" panose="020F0502020204030203" pitchFamily="34" charset="0"/>
              </a:rPr>
              <a:t>barriers </a:t>
            </a:r>
            <a:r>
              <a:rPr lang="en-US" b="1" i="1" dirty="0">
                <a:latin typeface="Lato" panose="020F0502020204030203" pitchFamily="34" charset="0"/>
              </a:rPr>
              <a:t>and design </a:t>
            </a:r>
            <a:r>
              <a:rPr lang="en-US" b="1" i="1" dirty="0" smtClean="0">
                <a:solidFill>
                  <a:srgbClr val="000000"/>
                </a:solidFill>
                <a:latin typeface="Lato" panose="020F0502020204030203" pitchFamily="34" charset="0"/>
              </a:rPr>
              <a:t>differently </a:t>
            </a:r>
            <a:r>
              <a:rPr lang="en-US" b="1" i="1" dirty="0">
                <a:solidFill>
                  <a:srgbClr val="000000"/>
                </a:solidFill>
                <a:latin typeface="Lato" panose="020F0502020204030203" pitchFamily="34" charset="0"/>
              </a:rPr>
              <a:t>so that every </a:t>
            </a:r>
            <a:endParaRPr lang="en-US" b="1" i="1" dirty="0" smtClean="0">
              <a:solidFill>
                <a:srgbClr val="000000"/>
              </a:solidFill>
              <a:latin typeface="Lato" panose="020F0502020204030203" pitchFamily="34" charset="0"/>
            </a:endParaRPr>
          </a:p>
          <a:p>
            <a:pPr algn="ctr"/>
            <a:r>
              <a:rPr lang="en-US" b="1" i="1" dirty="0" smtClean="0">
                <a:solidFill>
                  <a:srgbClr val="000000"/>
                </a:solidFill>
                <a:latin typeface="Lato" panose="020F0502020204030203" pitchFamily="34" charset="0"/>
              </a:rPr>
              <a:t>learner can experience </a:t>
            </a:r>
          </a:p>
          <a:p>
            <a:pPr algn="ctr"/>
            <a:r>
              <a:rPr lang="en-US" b="1" i="1" dirty="0" smtClean="0">
                <a:solidFill>
                  <a:srgbClr val="000000"/>
                </a:solidFill>
                <a:latin typeface="Lato" panose="020F0502020204030203" pitchFamily="34" charset="0"/>
              </a:rPr>
              <a:t>high </a:t>
            </a:r>
            <a:r>
              <a:rPr lang="en-US" b="1" i="1" dirty="0">
                <a:solidFill>
                  <a:srgbClr val="000000"/>
                </a:solidFill>
                <a:latin typeface="Lato" panose="020F0502020204030203" pitchFamily="34" charset="0"/>
              </a:rPr>
              <a:t>levels of </a:t>
            </a:r>
            <a:r>
              <a:rPr lang="en-US" b="1" i="1" dirty="0" smtClean="0">
                <a:solidFill>
                  <a:srgbClr val="000000"/>
                </a:solidFill>
                <a:latin typeface="Lato" panose="020F0502020204030203" pitchFamily="34" charset="0"/>
              </a:rPr>
              <a:t>school success.</a:t>
            </a:r>
          </a:p>
        </p:txBody>
      </p:sp>
    </p:spTree>
    <p:extLst>
      <p:ext uri="{BB962C8B-B14F-4D97-AF65-F5344CB8AC3E}">
        <p14:creationId xmlns:p14="http://schemas.microsoft.com/office/powerpoint/2010/main" val="8358938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0"/>
            <a:ext cx="9144000" cy="1244419"/>
          </a:xfrm>
        </p:spPr>
        <p:txBody>
          <a:bodyPr>
            <a:normAutofit fontScale="40000" lnSpcReduction="20000"/>
          </a:bodyPr>
          <a:lstStyle/>
          <a:p>
            <a:endParaRPr lang="en-US" dirty="0" smtClean="0"/>
          </a:p>
          <a:p>
            <a:r>
              <a:rPr lang="en-US" sz="8000" dirty="0" smtClean="0"/>
              <a:t>Connections </a:t>
            </a:r>
            <a:r>
              <a:rPr lang="en-US" sz="8000" dirty="0"/>
              <a:t>to Continuous </a:t>
            </a:r>
            <a:r>
              <a:rPr lang="en-US" sz="8000" dirty="0" smtClean="0"/>
              <a:t>Improvement</a:t>
            </a:r>
            <a:endParaRPr lang="en-US" sz="8000" dirty="0"/>
          </a:p>
          <a:p>
            <a:r>
              <a:rPr lang="en-US" dirty="0"/>
              <a:t/>
            </a:r>
            <a:br>
              <a:rPr lang="en-US" dirty="0"/>
            </a:br>
            <a:endParaRPr lang="en-US" dirty="0"/>
          </a:p>
        </p:txBody>
      </p:sp>
      <p:sp>
        <p:nvSpPr>
          <p:cNvPr id="6" name="TextBox 5"/>
          <p:cNvSpPr txBox="1"/>
          <p:nvPr/>
        </p:nvSpPr>
        <p:spPr>
          <a:xfrm>
            <a:off x="1130785" y="1884641"/>
            <a:ext cx="1207199" cy="955320"/>
          </a:xfrm>
          <a:prstGeom prst="rect">
            <a:avLst/>
          </a:prstGeom>
          <a:noFill/>
        </p:spPr>
        <p:txBody>
          <a:bodyPr wrap="square" rtlCol="0">
            <a:spAutoFit/>
          </a:bodyPr>
          <a:lstStyle/>
          <a:p>
            <a:endParaRPr lang="en-US" dirty="0"/>
          </a:p>
        </p:txBody>
      </p:sp>
      <p:pic>
        <p:nvPicPr>
          <p:cNvPr id="3076" name="Picture 4" descr="https://lh3.googleusercontent.com/7Elh-plQ0VXGiXBx7db9F4JV0F_s7ojcyX6Xk1iUo066Z7Ua8zA8c7wkGot5LoXajEFDe38_3OjRcgxHxRkvrwzAS9wwdo7F7kgYC_Jv5BWwnttWw29v0g3SEP5sC7DM4LuiC0kiR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62888" y="983653"/>
            <a:ext cx="3127903" cy="352552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416313" y="1244419"/>
            <a:ext cx="4624038" cy="2677656"/>
          </a:xfrm>
          <a:prstGeom prst="rect">
            <a:avLst/>
          </a:prstGeom>
        </p:spPr>
        <p:txBody>
          <a:bodyPr wrap="square">
            <a:spAutoFit/>
          </a:bodyPr>
          <a:lstStyle/>
          <a:p>
            <a:r>
              <a:rPr lang="en-US" sz="3200" dirty="0" smtClean="0"/>
              <a:t>UDL helps multiply the impact of our improvement efforts.</a:t>
            </a:r>
          </a:p>
          <a:p>
            <a:endParaRPr lang="en-US" dirty="0"/>
          </a:p>
          <a:p>
            <a:r>
              <a:rPr lang="en-US" dirty="0" smtClean="0"/>
              <a:t>For </a:t>
            </a:r>
            <a:r>
              <a:rPr lang="en-US" dirty="0"/>
              <a:t>more information on continuous improvement </a:t>
            </a:r>
            <a:r>
              <a:rPr lang="en-US" dirty="0" smtClean="0"/>
              <a:t>visit:</a:t>
            </a:r>
            <a:r>
              <a:rPr lang="en-US" dirty="0" smtClean="0">
                <a:hlinkClick r:id="rId4"/>
              </a:rPr>
              <a:t> </a:t>
            </a:r>
            <a:r>
              <a:rPr lang="en-US" u="sng" dirty="0">
                <a:hlinkClick r:id="rId4"/>
              </a:rPr>
              <a:t>https://dpi.wi.gov/continuous-improvement</a:t>
            </a:r>
            <a:endParaRPr lang="en-US" dirty="0" smtClean="0"/>
          </a:p>
        </p:txBody>
      </p:sp>
    </p:spTree>
    <p:extLst>
      <p:ext uri="{BB962C8B-B14F-4D97-AF65-F5344CB8AC3E}">
        <p14:creationId xmlns:p14="http://schemas.microsoft.com/office/powerpoint/2010/main" val="2009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Learning by design</a:t>
            </a:r>
          </a:p>
        </p:txBody>
      </p:sp>
      <p:pic>
        <p:nvPicPr>
          <p:cNvPr id="4098" name="Picture 2" descr="https://lh4.googleusercontent.com/FVARWFNh1IifQJS34PjeSF9EU3EcBeR5XDiIK4W0fNkUvIz8j6IpdJGbPEl4NMTu8LtkHLS0Xpd_LlAUBJtF6IGTyJYGaBO7M2LASxcAujdKFTllHrDe9R1LokPR4pA-J4iOaZ-Eyr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5272" y="1689112"/>
            <a:ext cx="1809750" cy="176212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s://lh6.googleusercontent.com/l9zyfDt3dVT4pTbmLakOynzVRKupzm6kRkjZALxm6p_njbO7AAJU_HRUAo_wya3H-umhiOLBXWmhVjH7r6eUsZSeXFiNVByx_ef_n_AAQswuaJNMUScgUQnJaRB05BXDzet1YCIb_b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5902" y="1822462"/>
            <a:ext cx="2543175" cy="155257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lh5.googleusercontent.com/853vWYNPSSVsxmdPyTQaMargAHLBTIvEhtXoAojc3YaYZet2jRAV8TDUlw4WlaImcp_jwgZA-vr0XXxX6ip9nYKgNsaoSibm_PFolwoqcM7qmrzAxhUqDzZzkVDaCevvU-zv7SeQ_-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56082" y="1689112"/>
            <a:ext cx="2238375" cy="1685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8151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Contact Information</a:t>
            </a:r>
            <a:endParaRPr lang="en-US" dirty="0"/>
          </a:p>
        </p:txBody>
      </p:sp>
      <p:pic>
        <p:nvPicPr>
          <p:cNvPr id="3" name="Picture 2"/>
          <p:cNvPicPr>
            <a:picLocks noChangeAspect="1"/>
          </p:cNvPicPr>
          <p:nvPr/>
        </p:nvPicPr>
        <p:blipFill>
          <a:blip r:embed="rId3"/>
          <a:stretch>
            <a:fillRect/>
          </a:stretch>
        </p:blipFill>
        <p:spPr>
          <a:xfrm>
            <a:off x="573661" y="1090102"/>
            <a:ext cx="3002915" cy="2817722"/>
          </a:xfrm>
          <a:prstGeom prst="rect">
            <a:avLst/>
          </a:prstGeom>
        </p:spPr>
      </p:pic>
      <p:sp>
        <p:nvSpPr>
          <p:cNvPr id="5" name="TextBox 4"/>
          <p:cNvSpPr txBox="1"/>
          <p:nvPr/>
        </p:nvSpPr>
        <p:spPr>
          <a:xfrm>
            <a:off x="3576575" y="1090102"/>
            <a:ext cx="5269473" cy="3416320"/>
          </a:xfrm>
          <a:prstGeom prst="rect">
            <a:avLst/>
          </a:prstGeom>
          <a:noFill/>
        </p:spPr>
        <p:txBody>
          <a:bodyPr wrap="square" rtlCol="0">
            <a:spAutoFit/>
          </a:bodyPr>
          <a:lstStyle/>
          <a:p>
            <a:r>
              <a:rPr lang="en-US" sz="2400" b="1" dirty="0"/>
              <a:t>Jayne </a:t>
            </a:r>
            <a:r>
              <a:rPr lang="en-US" sz="2400" b="1" dirty="0" smtClean="0"/>
              <a:t>Bischoff- WI DPI UDL Consultant</a:t>
            </a:r>
            <a:endParaRPr lang="en-US" sz="2400" b="1" dirty="0" smtClean="0">
              <a:effectLst/>
            </a:endParaRPr>
          </a:p>
          <a:p>
            <a:r>
              <a:rPr lang="en-US" sz="2400" u="sng" dirty="0" smtClean="0">
                <a:hlinkClick r:id="rId4"/>
              </a:rPr>
              <a:t>https</a:t>
            </a:r>
            <a:r>
              <a:rPr lang="en-US" sz="2400" u="sng" dirty="0">
                <a:hlinkClick r:id="rId4"/>
              </a:rPr>
              <a:t>://dpi.wi.gov/sped</a:t>
            </a:r>
            <a:endParaRPr lang="en-US" sz="2400" b="0" dirty="0" smtClean="0">
              <a:effectLst/>
            </a:endParaRPr>
          </a:p>
          <a:p>
            <a:r>
              <a:rPr lang="en-US" sz="2400" b="0" dirty="0" smtClean="0">
                <a:effectLst/>
              </a:rPr>
              <a:t/>
            </a:r>
            <a:br>
              <a:rPr lang="en-US" sz="2400" b="0" dirty="0" smtClean="0">
                <a:effectLst/>
              </a:rPr>
            </a:br>
            <a:r>
              <a:rPr lang="en-US" sz="2400" u="sng" dirty="0">
                <a:hlinkClick r:id="rId5"/>
              </a:rPr>
              <a:t>https://dpi.wi.gov/universal-design-learning</a:t>
            </a:r>
            <a:endParaRPr lang="en-US" sz="2400" b="0" dirty="0" smtClean="0">
              <a:effectLst/>
            </a:endParaRPr>
          </a:p>
          <a:p>
            <a:r>
              <a:rPr lang="en-US" sz="2400" b="0" dirty="0" smtClean="0">
                <a:effectLst/>
              </a:rPr>
              <a:t/>
            </a:r>
            <a:br>
              <a:rPr lang="en-US" sz="2400" b="0" dirty="0" smtClean="0">
                <a:effectLst/>
              </a:rPr>
            </a:br>
            <a:r>
              <a:rPr lang="en-US" sz="2400" b="1" dirty="0"/>
              <a:t>CESA UDL Contacts</a:t>
            </a:r>
            <a:endParaRPr lang="en-US" sz="2400" b="0" dirty="0" smtClean="0">
              <a:effectLst/>
            </a:endParaRPr>
          </a:p>
          <a:p>
            <a:r>
              <a:rPr lang="en-US" sz="2400" u="sng" dirty="0">
                <a:hlinkClick r:id="rId6"/>
              </a:rPr>
              <a:t>http://</a:t>
            </a:r>
            <a:r>
              <a:rPr lang="en-US" sz="2400" u="sng" dirty="0" smtClean="0">
                <a:hlinkClick r:id="rId6"/>
              </a:rPr>
              <a:t>tinyurl.com/UDLCESAContacts</a:t>
            </a:r>
            <a:r>
              <a:rPr lang="en-US" sz="2400" b="0" dirty="0" smtClean="0">
                <a:effectLst/>
              </a:rPr>
              <a:t/>
            </a:r>
            <a:br>
              <a:rPr lang="en-US" sz="2400" b="0" dirty="0" smtClean="0">
                <a:effectLst/>
              </a:rPr>
            </a:br>
            <a:endParaRPr lang="en-US" sz="2400" dirty="0"/>
          </a:p>
        </p:txBody>
      </p:sp>
    </p:spTree>
    <p:extLst>
      <p:ext uri="{BB962C8B-B14F-4D97-AF65-F5344CB8AC3E}">
        <p14:creationId xmlns:p14="http://schemas.microsoft.com/office/powerpoint/2010/main" val="508557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3820</TotalTime>
  <Words>344</Words>
  <Application>Microsoft Office PowerPoint</Application>
  <PresentationFormat>On-screen Show (16:9)</PresentationFormat>
  <Paragraphs>32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Gadget</vt:lpstr>
      <vt:lpstr>Lato</vt:lpstr>
      <vt:lpstr>Lato Black</vt:lpstr>
      <vt:lpstr>Office Theme</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Glaus, Marci A.   DPI</cp:lastModifiedBy>
  <cp:revision>109</cp:revision>
  <dcterms:created xsi:type="dcterms:W3CDTF">2016-02-23T19:34:17Z</dcterms:created>
  <dcterms:modified xsi:type="dcterms:W3CDTF">2019-10-17T15:31:35Z</dcterms:modified>
</cp:coreProperties>
</file>