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4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670" r:id="rId7"/>
    <p:sldId id="674" r:id="rId8"/>
    <p:sldId id="679" r:id="rId9"/>
    <p:sldId id="267" r:id="rId10"/>
    <p:sldId id="268" r:id="rId11"/>
    <p:sldId id="682" r:id="rId12"/>
    <p:sldId id="271" r:id="rId13"/>
    <p:sldId id="269" r:id="rId14"/>
    <p:sldId id="683" r:id="rId15"/>
    <p:sldId id="277" r:id="rId16"/>
    <p:sldId id="677" r:id="rId17"/>
    <p:sldId id="684" r:id="rId18"/>
    <p:sldId id="364" r:id="rId19"/>
    <p:sldId id="365" r:id="rId20"/>
    <p:sldId id="282" r:id="rId21"/>
    <p:sldId id="68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257" autoAdjust="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6BF4F2-6013-4D3A-B1E4-5C90B920EF60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7E0AAA-CDAB-48E9-ABB2-ECCB2FB59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23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r.org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r.org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 txBox="1">
            <a:spLocks noGrp="1" noChangeArrowheads="1"/>
          </p:cNvSpPr>
          <p:nvPr/>
        </p:nvSpPr>
        <p:spPr bwMode="auto">
          <a:xfrm>
            <a:off x="4022826" y="8915240"/>
            <a:ext cx="3078058" cy="471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55" tIns="46626" rIns="93255" bIns="46626" anchor="b"/>
          <a:lstStyle/>
          <a:p>
            <a:pPr algn="r" defTabSz="858354" fontAlgn="base">
              <a:spcBef>
                <a:spcPct val="0"/>
              </a:spcBef>
              <a:spcAft>
                <a:spcPct val="0"/>
              </a:spcAft>
            </a:pPr>
            <a:fld id="{2188E65E-FFE5-498E-B3F0-5676F6FDB433}" type="slidenum">
              <a:rPr lang="en-US" sz="1200">
                <a:solidFill>
                  <a:prstClr val="black"/>
                </a:solidFill>
                <a:cs typeface="Arial" charset="0"/>
              </a:rPr>
              <a:pPr algn="r" defTabSz="858354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5238" y="196850"/>
            <a:ext cx="4591050" cy="34432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5666" y="3693827"/>
            <a:ext cx="6313312" cy="4954675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>
              <a:defRPr/>
            </a:pPr>
            <a:r>
              <a:rPr lang="en-US" sz="1000" dirty="0"/>
              <a:t>In addition, Principals and Administrators surveyed as well. Greater than 90% also believe SEL is worth investing in and that teachers can pull it off with professional learning and support. &lt;&lt;link for missing piece and principal survey&gt;&gt;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8BB72E-0791-47D6-BD79-08ACE246EBD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SCUSD Nuss Keister Final Stakeholders Presentation 3 hours April 12 2012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835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Size 3? Size 7? Rule?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E0AAA-CDAB-48E9-ABB2-ECCB2FB594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773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 it the content alone? How do we include the social and emotional range that is provoked by scholarly pursuit?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E0AAA-CDAB-48E9-ABB2-ECCB2FB594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120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https://gtlcenter.org/sites/default/files/TeachingtheWholeChild.pdf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Center on Great Teachers and Leaders is based at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American Institutes for Research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E0AAA-CDAB-48E9-ABB2-ECCB2FB594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99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https://gtlcenter.org/sites/default/files/TeachingtheWholeChild.pdf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Center on Great Teachers and Leaders is based at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American Institutes for Research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E0AAA-CDAB-48E9-ABB2-ECCB2FB594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60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E0AAA-CDAB-48E9-ABB2-ECCB2FB594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407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4e3b68792f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4e3b68792f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Gregg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 case studies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04769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  <a:defRPr sz="59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6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2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4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8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6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2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6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2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4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8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6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2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08472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  <a:defRPr sz="59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5016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35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–"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0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0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sz="2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0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0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0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0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20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6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2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4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8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6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72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20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6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2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4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8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6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72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20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52366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asel_clear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9100" y="6134100"/>
            <a:ext cx="384739" cy="398989"/>
          </a:xfrm>
          <a:prstGeom prst="rect">
            <a:avLst/>
          </a:prstGeom>
        </p:spPr>
      </p:pic>
      <p:cxnSp>
        <p:nvCxnSpPr>
          <p:cNvPr id="2" name="Straight Connector 1"/>
          <p:cNvCxnSpPr/>
          <p:nvPr userDrawn="1"/>
        </p:nvCxnSpPr>
        <p:spPr>
          <a:xfrm>
            <a:off x="352425" y="457200"/>
            <a:ext cx="0" cy="516636"/>
          </a:xfrm>
          <a:prstGeom prst="line">
            <a:avLst/>
          </a:prstGeom>
          <a:ln w="63500">
            <a:solidFill>
              <a:srgbClr val="0078C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352425" y="6124657"/>
            <a:ext cx="0" cy="370332"/>
          </a:xfrm>
          <a:prstGeom prst="line">
            <a:avLst/>
          </a:prstGeom>
          <a:ln w="63500">
            <a:solidFill>
              <a:srgbClr val="0078C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38150" y="380941"/>
            <a:ext cx="272415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25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710613" y="6515100"/>
            <a:ext cx="86677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700" b="1" smtClean="0">
                <a:solidFill>
                  <a:schemeClr val="accent2"/>
                </a:solidFill>
              </a:defRPr>
            </a:lvl1pPr>
          </a:lstStyle>
          <a:p>
            <a:fld id="{37D409AB-2201-4E18-8A34-C31753AD9B06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3279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8302E3-7A9E-4A49-864A-E1FEAB35C698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2E066-DE86-2F4A-B8FE-25A7EA685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90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4875926" y="5960"/>
            <a:ext cx="0" cy="1067912"/>
          </a:xfrm>
          <a:prstGeom prst="line">
            <a:avLst/>
          </a:prstGeom>
          <a:ln w="476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 flipV="1">
            <a:off x="-9535" y="147792"/>
            <a:ext cx="9148767" cy="73896"/>
          </a:xfrm>
          <a:prstGeom prst="rect">
            <a:avLst/>
          </a:prstGeom>
          <a:solidFill>
            <a:srgbClr val="1560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644" tIns="34322" rIns="68644" bIns="34322" anchor="ctr"/>
          <a:lstStyle/>
          <a:p>
            <a:pPr algn="ctr"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4767" y="-2384"/>
            <a:ext cx="9148767" cy="101309"/>
          </a:xfrm>
          <a:prstGeom prst="rect">
            <a:avLst/>
          </a:prstGeom>
          <a:solidFill>
            <a:srgbClr val="1560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644" tIns="34322" rIns="68644" bIns="34322" anchor="ctr"/>
          <a:lstStyle/>
          <a:p>
            <a:pPr algn="ctr"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4768" y="-2384"/>
            <a:ext cx="2980859" cy="10250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644" tIns="34322" rIns="68644" bIns="34322" anchor="ctr"/>
          <a:lstStyle/>
          <a:p>
            <a:pPr algn="ctr"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78217" y="-2384"/>
            <a:ext cx="547067" cy="10130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644" tIns="34322" rIns="68644" bIns="34322" anchor="ctr"/>
          <a:lstStyle/>
          <a:p>
            <a:pPr algn="ctr"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89411" y="-2384"/>
            <a:ext cx="2368238" cy="101309"/>
          </a:xfrm>
          <a:prstGeom prst="rect">
            <a:avLst/>
          </a:prstGeom>
          <a:solidFill>
            <a:srgbClr val="91BF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644" tIns="34322" rIns="68644" bIns="34322" anchor="ctr"/>
          <a:lstStyle/>
          <a:p>
            <a:pPr algn="ctr" defTabSz="4571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1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18"/>
          <a:stretch>
            <a:fillRect/>
          </a:stretch>
        </p:blipFill>
        <p:spPr bwMode="auto">
          <a:xfrm>
            <a:off x="8451526" y="6178636"/>
            <a:ext cx="579247" cy="5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4"/>
          <p:cNvSpPr>
            <a:spLocks noGrp="1"/>
          </p:cNvSpPr>
          <p:nvPr>
            <p:ph type="title" hasCustomPrompt="1"/>
          </p:nvPr>
        </p:nvSpPr>
        <p:spPr>
          <a:xfrm>
            <a:off x="92592" y="281461"/>
            <a:ext cx="7887773" cy="567720"/>
          </a:xfrm>
          <a:prstGeom prst="rect">
            <a:avLst/>
          </a:prstGeom>
        </p:spPr>
        <p:txBody>
          <a:bodyPr lIns="68644" tIns="34322" rIns="68644" bIns="34322"/>
          <a:lstStyle>
            <a:lvl1pPr>
              <a:defRPr>
                <a:solidFill>
                  <a:srgbClr val="0070C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92592" y="1149929"/>
            <a:ext cx="8573864" cy="2906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250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body" idx="1"/>
          </p:nvPr>
        </p:nvSpPr>
        <p:spPr>
          <a:xfrm>
            <a:off x="1364321" y="1725112"/>
            <a:ext cx="6311400" cy="16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106111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333399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228600" algn="l" rtl="0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Clr>
                <a:srgbClr val="333399"/>
              </a:buClr>
              <a:buSzPts val="2637"/>
              <a:buFont typeface="Lato"/>
              <a:buNone/>
              <a:defRPr sz="2637" b="0" i="0" u="none" strike="noStrike" cap="none">
                <a:solidFill>
                  <a:srgbClr val="33339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6049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33399"/>
              </a:buClr>
              <a:buSzPts val="2637"/>
              <a:buFont typeface="Arial"/>
              <a:buChar char="•"/>
              <a:defRPr sz="2637" b="0" i="0" u="none" strike="noStrike" cap="none">
                <a:solidFill>
                  <a:srgbClr val="33339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6049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33399"/>
              </a:buClr>
              <a:buSzPts val="2637"/>
              <a:buFont typeface="Arial"/>
              <a:buChar char="•"/>
              <a:defRPr sz="2637" b="0" i="0" u="none" strike="noStrike" cap="none">
                <a:solidFill>
                  <a:srgbClr val="33339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6049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33399"/>
              </a:buClr>
              <a:buSzPts val="2637"/>
              <a:buFont typeface="Arial"/>
              <a:buChar char="•"/>
              <a:defRPr sz="2637" b="0" i="0" u="none" strike="noStrike" cap="none">
                <a:solidFill>
                  <a:srgbClr val="33339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2"/>
          </p:nvPr>
        </p:nvSpPr>
        <p:spPr>
          <a:xfrm>
            <a:off x="5458013" y="4047160"/>
            <a:ext cx="2228700" cy="14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465"/>
              <a:buFont typeface="Lato"/>
              <a:buNone/>
              <a:defRPr sz="1465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65"/>
              <a:buFont typeface="Arial"/>
              <a:buNone/>
              <a:defRPr sz="14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65"/>
              <a:buFont typeface="Arial"/>
              <a:buNone/>
              <a:defRPr sz="14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65"/>
              <a:buFont typeface="Arial"/>
              <a:buNone/>
              <a:defRPr sz="14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57" name="Google Shape;57;p14"/>
          <p:cNvGrpSpPr/>
          <p:nvPr/>
        </p:nvGrpSpPr>
        <p:grpSpPr>
          <a:xfrm>
            <a:off x="-1" y="4331839"/>
            <a:ext cx="9144058" cy="2528584"/>
            <a:chOff x="-1" y="3248879"/>
            <a:chExt cx="9144058" cy="1896438"/>
          </a:xfrm>
        </p:grpSpPr>
        <p:pic>
          <p:nvPicPr>
            <p:cNvPr id="58" name="Google Shape;58;p14"/>
            <p:cNvPicPr preferRelativeResize="0"/>
            <p:nvPr/>
          </p:nvPicPr>
          <p:blipFill rotWithShape="1">
            <a:blip r:embed="rId2">
              <a:alphaModFix/>
            </a:blip>
            <a:srcRect l="209" t="7105" b="14555"/>
            <a:stretch/>
          </p:blipFill>
          <p:spPr>
            <a:xfrm>
              <a:off x="-1" y="3248879"/>
              <a:ext cx="9144058" cy="18964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" name="Google Shape;59;p14" descr="/Users/anninmp/Documents/Jobs In Progress/ LOGOS/ DPI Logos/dpi_logo_horizSS-REV.emf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417957" y="4481264"/>
              <a:ext cx="2246155" cy="46167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54451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5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5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5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5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5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5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5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75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5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5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25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5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5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75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5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300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only">
  <p:cSld name="Text 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/>
        </p:nvSpPr>
        <p:spPr>
          <a:xfrm>
            <a:off x="-6304" y="0"/>
            <a:ext cx="9150300" cy="1228800"/>
          </a:xfrm>
          <a:prstGeom prst="rect">
            <a:avLst/>
          </a:prstGeom>
          <a:solidFill>
            <a:srgbClr val="262087"/>
          </a:solidFill>
          <a:ln>
            <a:noFill/>
          </a:ln>
        </p:spPr>
        <p:txBody>
          <a:bodyPr spcFirstLastPara="1" wrap="square" lIns="66950" tIns="33475" rIns="66950" bIns="334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44" b="0" i="0" u="none" strike="noStrike" cap="none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62" name="Google Shape;62;p15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12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228600" algn="l" rtl="0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body" idx="2"/>
          </p:nvPr>
        </p:nvSpPr>
        <p:spPr>
          <a:xfrm>
            <a:off x="2052028" y="1596572"/>
            <a:ext cx="5046900" cy="3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l" rtl="0">
              <a:lnSpc>
                <a:spcPct val="15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758"/>
              <a:buFont typeface="Lato"/>
              <a:buNone/>
              <a:defRPr sz="1758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758"/>
              <a:buFont typeface="Arial"/>
              <a:buNone/>
              <a:defRPr sz="17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758"/>
              <a:buFont typeface="Arial"/>
              <a:buNone/>
              <a:defRPr sz="17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758"/>
              <a:buFont typeface="Arial"/>
              <a:buNone/>
              <a:defRPr sz="17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8751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with image">
  <p:cSld name="Text with imag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12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228600" algn="l" rtl="0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body" idx="2"/>
          </p:nvPr>
        </p:nvSpPr>
        <p:spPr>
          <a:xfrm>
            <a:off x="942822" y="1703011"/>
            <a:ext cx="3993600" cy="31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l" rtl="0">
              <a:lnSpc>
                <a:spcPct val="15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28600" algn="l" rtl="0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6"/>
          <p:cNvSpPr>
            <a:spLocks noGrp="1"/>
          </p:cNvSpPr>
          <p:nvPr>
            <p:ph type="pic" idx="3"/>
          </p:nvPr>
        </p:nvSpPr>
        <p:spPr>
          <a:xfrm>
            <a:off x="5262429" y="1722364"/>
            <a:ext cx="3420300" cy="41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2969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38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 only">
  <p:cSld name="Video 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/>
        </p:nvSpPr>
        <p:spPr>
          <a:xfrm>
            <a:off x="-6304" y="0"/>
            <a:ext cx="9150300" cy="1228800"/>
          </a:xfrm>
          <a:prstGeom prst="rect">
            <a:avLst/>
          </a:prstGeom>
          <a:solidFill>
            <a:srgbClr val="262087"/>
          </a:solidFill>
          <a:ln>
            <a:noFill/>
          </a:ln>
        </p:spPr>
        <p:txBody>
          <a:bodyPr spcFirstLastPara="1" wrap="square" lIns="66950" tIns="33475" rIns="66950" bIns="334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44" b="0" i="0" u="none" strike="noStrike" cap="none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12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228600" algn="l" rtl="0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7"/>
          <p:cNvSpPr>
            <a:spLocks noGrp="1"/>
          </p:cNvSpPr>
          <p:nvPr>
            <p:ph type="media" idx="2"/>
          </p:nvPr>
        </p:nvSpPr>
        <p:spPr>
          <a:xfrm>
            <a:off x="2042012" y="1739831"/>
            <a:ext cx="5045100" cy="33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9995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6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2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4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8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6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2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6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2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4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8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6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2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19822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>
            <a:alphaModFix amt="73000"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body" idx="1"/>
          </p:nvPr>
        </p:nvSpPr>
        <p:spPr>
          <a:xfrm>
            <a:off x="2184116" y="1818805"/>
            <a:ext cx="4762500" cy="33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l" rtl="0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/>
          <p:nvPr/>
        </p:nvSpPr>
        <p:spPr>
          <a:xfrm>
            <a:off x="-6304" y="0"/>
            <a:ext cx="9150300" cy="1228800"/>
          </a:xfrm>
          <a:prstGeom prst="rect">
            <a:avLst/>
          </a:prstGeom>
          <a:solidFill>
            <a:srgbClr val="262087"/>
          </a:solidFill>
          <a:ln>
            <a:noFill/>
          </a:ln>
        </p:spPr>
        <p:txBody>
          <a:bodyPr spcFirstLastPara="1" wrap="square" lIns="66950" tIns="33475" rIns="66950" bIns="334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44" b="0" i="0" u="none" strike="noStrike" cap="none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616258" y="0"/>
            <a:ext cx="78867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 Black"/>
              <a:buNone/>
              <a:defRPr sz="3600" b="0" i="0" u="none" strike="noStrike" cap="none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32836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KyoAFpEzXCY" TargetMode="External"/><Relationship Id="rId3" Type="http://schemas.openxmlformats.org/officeDocument/2006/relationships/hyperlink" Target="https://www.youtube.com/watch?time_continue=1&amp;v=NJj2Nlp3J2w" TargetMode="External"/><Relationship Id="rId7" Type="http://schemas.openxmlformats.org/officeDocument/2006/relationships/hyperlink" Target="https://youtu.be/Yz4NWtsQm1w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pi.wi.gov/sites/default/files/imce/sspw/selcasestudy-mequon-thiensville.pdf" TargetMode="External"/><Relationship Id="rId11" Type="http://schemas.openxmlformats.org/officeDocument/2006/relationships/image" Target="../media/image31.png"/><Relationship Id="rId5" Type="http://schemas.openxmlformats.org/officeDocument/2006/relationships/hyperlink" Target="https://dpi.wi.gov/sspw/mental-health/social-emotional-learning" TargetMode="External"/><Relationship Id="rId10" Type="http://schemas.openxmlformats.org/officeDocument/2006/relationships/hyperlink" Target="https://docs.google.com/presentation/d/1ZvoulDkE2VdBboGJ45McezIcezF-WGj1L9sykKnk1Ug/edit?usp=sharing" TargetMode="External"/><Relationship Id="rId4" Type="http://schemas.openxmlformats.org/officeDocument/2006/relationships/hyperlink" Target="https://www.youtube.com/watch?time_continue=1&amp;v=ohzEujRKtLg" TargetMode="External"/><Relationship Id="rId9" Type="http://schemas.openxmlformats.org/officeDocument/2006/relationships/hyperlink" Target="https://www.teachingchannel.org/video/social-skills-goal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fuzzyjay - Creative Commons Attribution-NonCommercial-ShareAlike License  https://www.flickr.com/photos/87962300@N00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86BF3E-67FB-4A9E-8922-D5F4BD53FFAF}"/>
              </a:ext>
            </a:extLst>
          </p:cNvPr>
          <p:cNvSpPr txBox="1"/>
          <p:nvPr/>
        </p:nvSpPr>
        <p:spPr>
          <a:xfrm>
            <a:off x="1724842" y="5181600"/>
            <a:ext cx="569431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Tyrone Martinez-Black 	Policy and Practice Specialist</a:t>
            </a:r>
          </a:p>
          <a:p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Collaborative for Academic, Social, and Emotional Learning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137D8-12B1-4C9C-BEFD-4FC129C80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519440"/>
            <a:ext cx="2724150" cy="438582"/>
          </a:xfrm>
        </p:spPr>
        <p:txBody>
          <a:bodyPr/>
          <a:lstStyle/>
          <a:p>
            <a:r>
              <a:rPr lang="en-US" dirty="0"/>
              <a:t>Examining a Task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6EF785-999A-454C-A62B-BC58483A0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1295400"/>
            <a:ext cx="6934200" cy="468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48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luc legay - Creative Commons Attribution-ShareAlike License  https://www.flickr.com/photos/49503019876@N01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dluders - Creative Commons Attribution License  https://www.flickr.com/photos/42988571@N08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BE9CB4-86BD-4EB9-BE11-FE36E3FDDC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1828800"/>
            <a:ext cx="4871320" cy="4167187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2F63408-AA48-4D8E-8603-E2B7A9F7D5BC}"/>
              </a:ext>
            </a:extLst>
          </p:cNvPr>
          <p:cNvSpPr txBox="1"/>
          <p:nvPr/>
        </p:nvSpPr>
        <p:spPr>
          <a:xfrm>
            <a:off x="381000" y="1905000"/>
            <a:ext cx="2438400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Looking for patterns of language that synchronize with the core </a:t>
            </a:r>
            <a:r>
              <a:rPr lang="en-US" sz="2400" dirty="0" err="1"/>
              <a:t>compentencies</a:t>
            </a:r>
            <a:r>
              <a:rPr lang="en-US" sz="2400" dirty="0"/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CDE32-7C62-4B1D-BA82-AFF1E396B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519440"/>
            <a:ext cx="2686050" cy="438582"/>
          </a:xfrm>
        </p:spPr>
        <p:txBody>
          <a:bodyPr/>
          <a:lstStyle/>
          <a:p>
            <a:r>
              <a:rPr lang="en-US" dirty="0"/>
              <a:t>Examining Standards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9A31F8-4C7A-47FA-BE8A-371D11ED4D7B}"/>
              </a:ext>
            </a:extLst>
          </p:cNvPr>
          <p:cNvSpPr/>
          <p:nvPr/>
        </p:nvSpPr>
        <p:spPr>
          <a:xfrm>
            <a:off x="438150" y="1371600"/>
            <a:ext cx="8440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Minnesota State Academic Standards</a:t>
            </a:r>
          </a:p>
          <a:p>
            <a:r>
              <a:rPr lang="en-US" sz="2400" dirty="0"/>
              <a:t>https://education.mn.gov/MDE/dse/stds/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6A1CB0-101F-4E51-A461-D651176D25D8}"/>
              </a:ext>
            </a:extLst>
          </p:cNvPr>
          <p:cNvSpPr/>
          <p:nvPr/>
        </p:nvSpPr>
        <p:spPr>
          <a:xfrm>
            <a:off x="438150" y="2362200"/>
            <a:ext cx="8440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Minnesota State SEL Standards</a:t>
            </a:r>
          </a:p>
          <a:p>
            <a:r>
              <a:rPr lang="en-US" sz="2400" dirty="0"/>
              <a:t>https://education.mn.gov/MDE/dse/safe/clim/social/imp/</a:t>
            </a:r>
          </a:p>
        </p:txBody>
      </p:sp>
    </p:spTree>
    <p:extLst>
      <p:ext uri="{BB962C8B-B14F-4D97-AF65-F5344CB8AC3E}">
        <p14:creationId xmlns:p14="http://schemas.microsoft.com/office/powerpoint/2010/main" val="39583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Aron - Creative Commons No known copyright restrictions  https://unsplash.com/@aronunsplash?utm_source=haikudeck&amp;utm_medium=referral&amp;utm_campaign=api-credit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9304B-F424-4541-A9F2-7E78FC916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68"/>
            <a:ext cx="8553450" cy="1477328"/>
          </a:xfrm>
        </p:spPr>
        <p:txBody>
          <a:bodyPr/>
          <a:lstStyle/>
          <a:p>
            <a:r>
              <a:rPr lang="en-US" dirty="0"/>
              <a:t>Teaching the Whole Child // The center on Great Teachers and Leaders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CBA054-58AA-464B-92EF-C8A47EA344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1219200"/>
            <a:ext cx="2857500" cy="2857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B179782-6DA9-4D3D-B4A7-3632CD24C379}"/>
              </a:ext>
            </a:extLst>
          </p:cNvPr>
          <p:cNvSpPr/>
          <p:nvPr/>
        </p:nvSpPr>
        <p:spPr>
          <a:xfrm>
            <a:off x="557212" y="3774014"/>
            <a:ext cx="26193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https://gtlcenter.org/sites/default/files/TeachingtheWholeChild.pdf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638AFB-1CE9-4283-9D2B-6B32C02D11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8578"/>
          <a:stretch/>
        </p:blipFill>
        <p:spPr>
          <a:xfrm>
            <a:off x="3857625" y="1197326"/>
            <a:ext cx="3886200" cy="14773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272AC0-C3EA-4E91-B5BE-0F7E6C3D4C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574" b="59027"/>
          <a:stretch/>
        </p:blipFill>
        <p:spPr>
          <a:xfrm>
            <a:off x="3903109" y="2953175"/>
            <a:ext cx="3890486" cy="14773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ABBCEF-3B1A-4C44-B626-EB351B425C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8623" b="41238"/>
          <a:stretch/>
        </p:blipFill>
        <p:spPr>
          <a:xfrm>
            <a:off x="3733800" y="4876800"/>
            <a:ext cx="4133850" cy="147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02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9304B-F424-4541-A9F2-7E78FC916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68"/>
            <a:ext cx="8553450" cy="1477328"/>
          </a:xfrm>
        </p:spPr>
        <p:txBody>
          <a:bodyPr/>
          <a:lstStyle/>
          <a:p>
            <a:r>
              <a:rPr lang="en-US" dirty="0"/>
              <a:t>Teaching the Whole Child // The center on Great Teachers and Leaders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CBA054-58AA-464B-92EF-C8A47EA344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1219200"/>
            <a:ext cx="2857500" cy="2857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B179782-6DA9-4D3D-B4A7-3632CD24C379}"/>
              </a:ext>
            </a:extLst>
          </p:cNvPr>
          <p:cNvSpPr/>
          <p:nvPr/>
        </p:nvSpPr>
        <p:spPr>
          <a:xfrm>
            <a:off x="557212" y="3774014"/>
            <a:ext cx="26193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https://gtlcenter.org/sites/default/files/TeachingtheWholeChild.pdf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F72EC7-02A5-423D-A138-4C45191C62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8380" b="21948"/>
          <a:stretch/>
        </p:blipFill>
        <p:spPr>
          <a:xfrm>
            <a:off x="3732387" y="1566316"/>
            <a:ext cx="4231929" cy="14773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DE1C43-CFAB-4F64-B4AF-2687F4FA11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7269"/>
          <a:stretch/>
        </p:blipFill>
        <p:spPr>
          <a:xfrm>
            <a:off x="3728033" y="3643088"/>
            <a:ext cx="4097749" cy="16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67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DFA36-E8EA-4CDE-9D03-C47DFB260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519440"/>
            <a:ext cx="3981450" cy="438582"/>
          </a:xfrm>
        </p:spPr>
        <p:txBody>
          <a:bodyPr/>
          <a:lstStyle/>
          <a:p>
            <a:r>
              <a:rPr lang="en-US" dirty="0"/>
              <a:t>CASEL District Resource Center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79DA75-AD29-424F-9194-5F7A450FC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58022"/>
            <a:ext cx="2857500" cy="2857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F489AE-2D96-4F8A-80E3-CD36FA3B9C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7976" y="1295400"/>
            <a:ext cx="5289781" cy="469106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079DA85-B4A3-4ECF-AA51-FE00338ED025}"/>
              </a:ext>
            </a:extLst>
          </p:cNvPr>
          <p:cNvSpPr/>
          <p:nvPr/>
        </p:nvSpPr>
        <p:spPr>
          <a:xfrm>
            <a:off x="486331" y="3640931"/>
            <a:ext cx="2189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https://drc.casel.org/</a:t>
            </a:r>
          </a:p>
        </p:txBody>
      </p:sp>
    </p:spTree>
    <p:extLst>
      <p:ext uri="{BB962C8B-B14F-4D97-AF65-F5344CB8AC3E}">
        <p14:creationId xmlns:p14="http://schemas.microsoft.com/office/powerpoint/2010/main" val="56388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DFA36-E8EA-4CDE-9D03-C47DFB260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519440"/>
            <a:ext cx="2686050" cy="438582"/>
          </a:xfrm>
        </p:spPr>
        <p:txBody>
          <a:bodyPr/>
          <a:lstStyle/>
          <a:p>
            <a:r>
              <a:rPr lang="en-US" dirty="0"/>
              <a:t>CASEL School Guide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B1D764-366F-4861-B709-1C87097909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130"/>
          <a:stretch/>
        </p:blipFill>
        <p:spPr>
          <a:xfrm>
            <a:off x="3276216" y="2073562"/>
            <a:ext cx="5867785" cy="42649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E27802-8FEC-4E1A-97DA-7A166627F0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54" y="958022"/>
            <a:ext cx="2857500" cy="2857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33FE1A6-E8A1-43D3-9E77-BD328DBE517A}"/>
              </a:ext>
            </a:extLst>
          </p:cNvPr>
          <p:cNvSpPr/>
          <p:nvPr/>
        </p:nvSpPr>
        <p:spPr>
          <a:xfrm>
            <a:off x="181323" y="3630856"/>
            <a:ext cx="3015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https://schoolguide.casel.org/</a:t>
            </a:r>
          </a:p>
        </p:txBody>
      </p:sp>
    </p:spTree>
    <p:extLst>
      <p:ext uri="{BB962C8B-B14F-4D97-AF65-F5344CB8AC3E}">
        <p14:creationId xmlns:p14="http://schemas.microsoft.com/office/powerpoint/2010/main" val="210701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colin.jagoe - Creative Commons Attribution-NonCommercial-ShareAlike License  https://www.flickr.com/photos/36919509@N03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006025-4B22-435B-AFF8-B7502D77F5EE}"/>
              </a:ext>
            </a:extLst>
          </p:cNvPr>
          <p:cNvSpPr txBox="1"/>
          <p:nvPr/>
        </p:nvSpPr>
        <p:spPr>
          <a:xfrm>
            <a:off x="2594610" y="5143657"/>
            <a:ext cx="404622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Additional questions or considerations</a:t>
            </a:r>
          </a:p>
          <a:p>
            <a:pPr algn="ctr"/>
            <a:r>
              <a:rPr lang="en-US" dirty="0"/>
              <a:t>Tyrone Martinez-Black</a:t>
            </a:r>
          </a:p>
          <a:p>
            <a:pPr algn="ctr"/>
            <a:r>
              <a:rPr lang="en-US" dirty="0"/>
              <a:t>Policy and Practice Specialist</a:t>
            </a:r>
          </a:p>
          <a:p>
            <a:pPr algn="ctr"/>
            <a:r>
              <a:rPr lang="en-US" dirty="0"/>
              <a:t>tmblack@casel.org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tombeardshaw - Creative Commons Attribution-NonCommercial-ShareAlike License  https://www.flickr.com/photos/85556532@N00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1"/>
          <p:cNvSpPr txBox="1">
            <a:spLocks noGrp="1"/>
          </p:cNvSpPr>
          <p:nvPr>
            <p:ph type="body" idx="1"/>
          </p:nvPr>
        </p:nvSpPr>
        <p:spPr>
          <a:xfrm>
            <a:off x="0" y="228600"/>
            <a:ext cx="9144000" cy="921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indent="0"/>
            <a:r>
              <a:rPr lang="en" dirty="0"/>
              <a:t>What Does SEL in Schools Look Like?</a:t>
            </a:r>
            <a:endParaRPr dirty="0"/>
          </a:p>
        </p:txBody>
      </p:sp>
      <p:sp>
        <p:nvSpPr>
          <p:cNvPr id="92" name="Google Shape;92;p21"/>
          <p:cNvSpPr txBox="1">
            <a:spLocks noGrp="1"/>
          </p:cNvSpPr>
          <p:nvPr>
            <p:ph type="body" idx="2"/>
          </p:nvPr>
        </p:nvSpPr>
        <p:spPr>
          <a:xfrm>
            <a:off x="222300" y="1778850"/>
            <a:ext cx="8699400" cy="429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254000">
              <a:lnSpc>
                <a:spcPct val="100000"/>
              </a:lnSpc>
              <a:buClr>
                <a:srgbClr val="0F1540"/>
              </a:buClr>
              <a:buSzPts val="1400"/>
            </a:pPr>
            <a:r>
              <a:rPr lang="en" sz="1400" b="0">
                <a:solidFill>
                  <a:srgbClr val="0F1540"/>
                </a:solidFill>
              </a:rPr>
              <a:t>Elementary whole school</a:t>
            </a:r>
            <a:endParaRPr sz="1400" b="0">
              <a:solidFill>
                <a:srgbClr val="0F1540"/>
              </a:solidFill>
            </a:endParaRPr>
          </a:p>
          <a:p>
            <a:pPr marL="742950" lvl="1" indent="-196850">
              <a:lnSpc>
                <a:spcPct val="100000"/>
              </a:lnSpc>
              <a:spcBef>
                <a:spcPts val="0"/>
              </a:spcBef>
              <a:buClr>
                <a:srgbClr val="0F1540"/>
              </a:buClr>
              <a:buSzPts val="1400"/>
              <a:buFont typeface="Arial"/>
              <a:buChar char="–"/>
            </a:pPr>
            <a:r>
              <a:rPr lang="en" sz="1400" u="sng">
                <a:solidFill>
                  <a:srgbClr val="EF8E1C"/>
                </a:solidFill>
                <a:hlinkClick r:id="rId3"/>
              </a:rPr>
              <a:t>https://www.youtube.com/watch?time_continue=1&amp;v=NJj2Nlp3J2w</a:t>
            </a:r>
            <a:endParaRPr sz="1400">
              <a:solidFill>
                <a:srgbClr val="0F1540"/>
              </a:solidFill>
            </a:endParaRPr>
          </a:p>
          <a:p>
            <a:pPr marL="342900" indent="-254000">
              <a:lnSpc>
                <a:spcPct val="100000"/>
              </a:lnSpc>
              <a:spcBef>
                <a:spcPts val="560"/>
              </a:spcBef>
              <a:buClr>
                <a:srgbClr val="0F1540"/>
              </a:buClr>
              <a:buSzPts val="1400"/>
            </a:pPr>
            <a:r>
              <a:rPr lang="en" sz="1400" b="0">
                <a:solidFill>
                  <a:srgbClr val="0F1540"/>
                </a:solidFill>
              </a:rPr>
              <a:t>Early Learning</a:t>
            </a:r>
            <a:endParaRPr sz="1400" b="0">
              <a:solidFill>
                <a:srgbClr val="0F1540"/>
              </a:solidFill>
            </a:endParaRPr>
          </a:p>
          <a:p>
            <a:pPr marL="742950" lvl="1" indent="-196850">
              <a:lnSpc>
                <a:spcPct val="100000"/>
              </a:lnSpc>
              <a:spcBef>
                <a:spcPts val="560"/>
              </a:spcBef>
              <a:buClr>
                <a:srgbClr val="0F1540"/>
              </a:buClr>
              <a:buSzPts val="1400"/>
              <a:buFont typeface="Arial"/>
              <a:buChar char="–"/>
            </a:pPr>
            <a:r>
              <a:rPr lang="en" sz="1400" u="sng">
                <a:solidFill>
                  <a:srgbClr val="EF8E1C"/>
                </a:solidFill>
                <a:hlinkClick r:id="rId4"/>
              </a:rPr>
              <a:t>https://www.youtube.com/watch?time_continue=1&amp;v=ohzEujRKtLg</a:t>
            </a:r>
            <a:endParaRPr sz="1400">
              <a:solidFill>
                <a:srgbClr val="0F1540"/>
              </a:solidFill>
            </a:endParaRPr>
          </a:p>
          <a:p>
            <a:pPr marL="342900" indent="-254000">
              <a:lnSpc>
                <a:spcPct val="100000"/>
              </a:lnSpc>
              <a:spcBef>
                <a:spcPts val="560"/>
              </a:spcBef>
              <a:buClr>
                <a:srgbClr val="0F1540"/>
              </a:buClr>
              <a:buSzPts val="1400"/>
            </a:pPr>
            <a:r>
              <a:rPr lang="en" sz="1400" b="0">
                <a:solidFill>
                  <a:srgbClr val="0F1540"/>
                </a:solidFill>
              </a:rPr>
              <a:t>Case studies </a:t>
            </a:r>
            <a:r>
              <a:rPr lang="en" sz="1400" b="0" u="sng">
                <a:solidFill>
                  <a:schemeClr val="hlink"/>
                </a:solidFill>
                <a:hlinkClick r:id="rId5"/>
              </a:rPr>
              <a:t>https://dpi.wi.gov/sspw/mental-health/social-emotional-learning</a:t>
            </a:r>
            <a:r>
              <a:rPr lang="en" sz="1400" b="0">
                <a:solidFill>
                  <a:srgbClr val="0F1540"/>
                </a:solidFill>
              </a:rPr>
              <a:t> </a:t>
            </a:r>
            <a:endParaRPr sz="1400" b="0">
              <a:solidFill>
                <a:srgbClr val="0F1540"/>
              </a:solidFill>
            </a:endParaRPr>
          </a:p>
          <a:p>
            <a:pPr marL="742950" lvl="1" indent="-196850">
              <a:lnSpc>
                <a:spcPct val="100000"/>
              </a:lnSpc>
              <a:spcBef>
                <a:spcPts val="560"/>
              </a:spcBef>
              <a:buClr>
                <a:srgbClr val="0F1540"/>
              </a:buClr>
              <a:buSzPts val="1400"/>
              <a:buFont typeface="Arial"/>
              <a:buChar char="–"/>
            </a:pPr>
            <a:r>
              <a:rPr lang="en" sz="1400" u="sng">
                <a:solidFill>
                  <a:srgbClr val="EF8E1C"/>
                </a:solidFill>
                <a:hlinkClick r:id="rId6"/>
              </a:rPr>
              <a:t>https://dpi.wi.gov/sites/default/files/imce/sspw/selcasestudy-mequon-thiensville.pdf</a:t>
            </a:r>
            <a:endParaRPr sz="1400">
              <a:solidFill>
                <a:srgbClr val="0F1540"/>
              </a:solidFill>
              <a:uFill>
                <a:noFill/>
              </a:uFill>
              <a:hlinkClick r:id="rId7"/>
            </a:endParaRPr>
          </a:p>
          <a:p>
            <a:pPr marL="342900" indent="-254000">
              <a:lnSpc>
                <a:spcPct val="100000"/>
              </a:lnSpc>
              <a:spcBef>
                <a:spcPts val="560"/>
              </a:spcBef>
              <a:buClr>
                <a:srgbClr val="0F1540"/>
              </a:buClr>
              <a:buSzPts val="1400"/>
            </a:pPr>
            <a:r>
              <a:rPr lang="en" sz="1400" b="0">
                <a:solidFill>
                  <a:srgbClr val="0F1540"/>
                </a:solidFill>
              </a:rPr>
              <a:t>Dedicated Class HS</a:t>
            </a:r>
            <a:endParaRPr sz="1400" b="0">
              <a:solidFill>
                <a:srgbClr val="0F1540"/>
              </a:solidFill>
            </a:endParaRPr>
          </a:p>
          <a:p>
            <a:pPr marL="742950" lvl="1" indent="-196850">
              <a:lnSpc>
                <a:spcPct val="100000"/>
              </a:lnSpc>
              <a:spcBef>
                <a:spcPts val="560"/>
              </a:spcBef>
              <a:buClr>
                <a:srgbClr val="0F1540"/>
              </a:buClr>
              <a:buSzPts val="1400"/>
              <a:buFont typeface="Arial"/>
              <a:buChar char="–"/>
            </a:pPr>
            <a:r>
              <a:rPr lang="en" sz="1400" u="sng">
                <a:solidFill>
                  <a:srgbClr val="EF8E1C"/>
                </a:solidFill>
                <a:hlinkClick r:id="rId7"/>
              </a:rPr>
              <a:t>https://youtu.be/Yz4NWtsQm1w</a:t>
            </a:r>
            <a:endParaRPr sz="1400">
              <a:solidFill>
                <a:srgbClr val="0F1540"/>
              </a:solidFill>
            </a:endParaRPr>
          </a:p>
          <a:p>
            <a:pPr marL="342900" indent="-254000">
              <a:lnSpc>
                <a:spcPct val="100000"/>
              </a:lnSpc>
              <a:spcBef>
                <a:spcPts val="560"/>
              </a:spcBef>
              <a:buClr>
                <a:srgbClr val="0F1540"/>
              </a:buClr>
              <a:buSzPts val="1400"/>
            </a:pPr>
            <a:r>
              <a:rPr lang="en" sz="1400" b="0">
                <a:solidFill>
                  <a:srgbClr val="0F1540"/>
                </a:solidFill>
              </a:rPr>
              <a:t> Advisory HS</a:t>
            </a:r>
            <a:endParaRPr sz="1400" b="0">
              <a:solidFill>
                <a:srgbClr val="0F1540"/>
              </a:solidFill>
            </a:endParaRPr>
          </a:p>
          <a:p>
            <a:pPr marL="742950" lvl="1" indent="-196850">
              <a:lnSpc>
                <a:spcPct val="100000"/>
              </a:lnSpc>
              <a:spcBef>
                <a:spcPts val="560"/>
              </a:spcBef>
              <a:buClr>
                <a:srgbClr val="0F1540"/>
              </a:buClr>
              <a:buSzPts val="1400"/>
              <a:buFont typeface="Arial"/>
              <a:buChar char="–"/>
            </a:pPr>
            <a:r>
              <a:rPr lang="en" sz="1400" u="sng">
                <a:solidFill>
                  <a:srgbClr val="EF8E1C"/>
                </a:solidFill>
                <a:hlinkClick r:id="rId8"/>
              </a:rPr>
              <a:t>https://youtu.be/KyoAFpEzXCY</a:t>
            </a:r>
            <a:endParaRPr sz="1400">
              <a:solidFill>
                <a:srgbClr val="0F1540"/>
              </a:solidFill>
            </a:endParaRPr>
          </a:p>
          <a:p>
            <a:pPr marL="342900" indent="-254000">
              <a:lnSpc>
                <a:spcPct val="100000"/>
              </a:lnSpc>
              <a:spcBef>
                <a:spcPts val="560"/>
              </a:spcBef>
              <a:buClr>
                <a:srgbClr val="0F1540"/>
              </a:buClr>
              <a:buSzPts val="1400"/>
            </a:pPr>
            <a:r>
              <a:rPr lang="en" sz="1400" b="0">
                <a:solidFill>
                  <a:srgbClr val="0F1540"/>
                </a:solidFill>
              </a:rPr>
              <a:t>Academic integration-Middle School</a:t>
            </a:r>
            <a:endParaRPr sz="1400" b="0">
              <a:solidFill>
                <a:srgbClr val="0F1540"/>
              </a:solidFill>
            </a:endParaRPr>
          </a:p>
          <a:p>
            <a:pPr marL="742950" lvl="1" indent="-196850">
              <a:lnSpc>
                <a:spcPct val="100000"/>
              </a:lnSpc>
              <a:spcBef>
                <a:spcPts val="560"/>
              </a:spcBef>
              <a:buClr>
                <a:srgbClr val="0F1540"/>
              </a:buClr>
              <a:buSzPts val="1400"/>
              <a:buFont typeface="Arial"/>
              <a:buChar char="–"/>
            </a:pPr>
            <a:r>
              <a:rPr lang="en" sz="1400" u="sng">
                <a:solidFill>
                  <a:srgbClr val="EF8E1C"/>
                </a:solidFill>
                <a:hlinkClick r:id="rId9"/>
              </a:rPr>
              <a:t>https://www.teachingchannel.org/video/social-skills-goals</a:t>
            </a:r>
            <a:endParaRPr sz="1400">
              <a:solidFill>
                <a:srgbClr val="0F1540"/>
              </a:solidFill>
            </a:endParaRPr>
          </a:p>
          <a:p>
            <a:pPr indent="0">
              <a:buNone/>
            </a:pPr>
            <a:r>
              <a:rPr lang="en" sz="1400" b="0"/>
              <a:t>HS </a:t>
            </a:r>
            <a:r>
              <a:rPr lang="en" sz="1400" b="0" u="sng">
                <a:solidFill>
                  <a:schemeClr val="hlink"/>
                </a:solidFill>
                <a:hlinkClick r:id="rId10"/>
              </a:rPr>
              <a:t>https://docs.google.com/presentation/d/1ZvoulDkE2VdBboGJ45McezIcezF-WGj1L9sykKnk1Ug/edit?usp=sharing</a:t>
            </a:r>
            <a:endParaRPr sz="1400" b="0"/>
          </a:p>
          <a:p>
            <a:pPr indent="0">
              <a:spcBef>
                <a:spcPts val="439"/>
              </a:spcBef>
              <a:spcAft>
                <a:spcPts val="439"/>
              </a:spcAft>
              <a:buNone/>
            </a:pPr>
            <a:endParaRPr sz="1400" b="0"/>
          </a:p>
        </p:txBody>
      </p:sp>
      <p:pic>
        <p:nvPicPr>
          <p:cNvPr id="93" name="Google Shape;93;p21" descr="google-blog-dpi-logo.pn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996901" y="5408420"/>
            <a:ext cx="783881" cy="5443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4180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Daniel Thürler - Creative Commons No known copyright restrictions  https://unsplash.com/@drivemyart?utm_source=haikudeck&amp;utm_medium=referral&amp;utm_campaign=api-credit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JD Hancock - Creative Commons Attribution License  https://www.flickr.com/photos/83346641@N00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4E662F-151C-48B9-8895-3256085D3882}"/>
              </a:ext>
            </a:extLst>
          </p:cNvPr>
          <p:cNvSpPr txBox="1"/>
          <p:nvPr/>
        </p:nvSpPr>
        <p:spPr>
          <a:xfrm>
            <a:off x="2065020" y="1524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Does that sound like SEL?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0158EF-FC24-4CFC-BA42-11635D58D6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80" y="798731"/>
            <a:ext cx="7726680" cy="5817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0" y="0"/>
            <a:ext cx="9144000" cy="88004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91" y="6215971"/>
            <a:ext cx="9143610" cy="400110"/>
          </a:xfrm>
          <a:prstGeom prst="rect">
            <a:avLst/>
          </a:prstGeom>
          <a:solidFill>
            <a:srgbClr val="3595BD"/>
          </a:solidFill>
        </p:spPr>
        <p:txBody>
          <a:bodyPr wrap="square" tIns="91440" bIns="9144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Additional details at http://</a:t>
            </a:r>
            <a:r>
              <a:rPr lang="en-US" sz="1400" b="1" dirty="0" err="1">
                <a:solidFill>
                  <a:schemeClr val="bg1"/>
                </a:solidFill>
              </a:rPr>
              <a:t>www.casel.org</a:t>
            </a:r>
            <a:r>
              <a:rPr lang="en-US" sz="1400" b="1" dirty="0">
                <a:solidFill>
                  <a:schemeClr val="bg1"/>
                </a:solidFill>
              </a:rPr>
              <a:t>/2017-meta-analysis/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2473"/>
          </a:xfrm>
          <a:noFill/>
          <a:ln>
            <a:noFill/>
          </a:ln>
        </p:spPr>
        <p:txBody>
          <a:bodyPr anchor="b">
            <a:normAutofit/>
          </a:bodyPr>
          <a:lstStyle/>
          <a:p>
            <a:pPr marL="342900" algn="ctr">
              <a:lnSpc>
                <a:spcPct val="80000"/>
              </a:lnSpc>
            </a:pPr>
            <a:r>
              <a:rPr lang="en-US" sz="3600" dirty="0">
                <a:solidFill>
                  <a:schemeClr val="bg1"/>
                </a:solidFill>
                <a:latin typeface="Arial Narrow" panose="020B0606020202030204" pitchFamily="34" charset="0"/>
              </a:rPr>
              <a:t>Impact of SEL </a:t>
            </a:r>
            <a:r>
              <a:rPr lang="en-US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Is Long-Lasting—and Global</a:t>
            </a:r>
            <a:endParaRPr lang="en-US" sz="3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4512" y="913177"/>
            <a:ext cx="7664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 major new research study finds that social and emotional learning (SEL) programs benefit children for months and even years.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680136"/>
            <a:ext cx="9144000" cy="1317590"/>
          </a:xfrm>
          <a:prstGeom prst="rect">
            <a:avLst/>
          </a:prstGeom>
          <a:solidFill>
            <a:srgbClr val="FAD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012" y="1840423"/>
            <a:ext cx="782612" cy="9234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41240" y="1869149"/>
            <a:ext cx="14817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different programs reviewed </a:t>
            </a:r>
            <a:br>
              <a:rPr lang="en-US" sz="1400" dirty="0"/>
            </a:br>
            <a:r>
              <a:rPr lang="en-US" sz="1400" i="1" dirty="0"/>
              <a:t>(38 outside U.S.)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45706" y="1698909"/>
            <a:ext cx="148178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5400" dirty="0">
                <a:solidFill>
                  <a:srgbClr val="EA6826"/>
                </a:solidFill>
              </a:rPr>
              <a:t>82</a:t>
            </a:r>
            <a:endParaRPr lang="en-US" sz="5400" i="1" dirty="0">
              <a:solidFill>
                <a:srgbClr val="EA682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46397" y="1840423"/>
            <a:ext cx="1844677" cy="982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400" dirty="0"/>
              <a:t>Involving more than </a:t>
            </a:r>
            <a:r>
              <a:rPr lang="en-US" sz="3600" dirty="0">
                <a:solidFill>
                  <a:srgbClr val="EA6826"/>
                </a:solidFill>
              </a:rPr>
              <a:t>97,000 </a:t>
            </a:r>
          </a:p>
          <a:p>
            <a:pPr>
              <a:lnSpc>
                <a:spcPct val="80000"/>
              </a:lnSpc>
            </a:pPr>
            <a:r>
              <a:rPr lang="en-US" sz="1400" dirty="0"/>
              <a:t>students, kindergarten through middle school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99321" y="1796251"/>
            <a:ext cx="2373887" cy="115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Effects assessed </a:t>
            </a:r>
          </a:p>
          <a:p>
            <a:pPr>
              <a:lnSpc>
                <a:spcPct val="60000"/>
              </a:lnSpc>
            </a:pPr>
            <a:r>
              <a:rPr lang="en-US" sz="3400" dirty="0">
                <a:solidFill>
                  <a:srgbClr val="EA6826"/>
                </a:solidFill>
              </a:rPr>
              <a:t>6 months–</a:t>
            </a:r>
            <a:br>
              <a:rPr lang="en-US" sz="3400" dirty="0">
                <a:solidFill>
                  <a:srgbClr val="EA6826"/>
                </a:solidFill>
              </a:rPr>
            </a:br>
            <a:r>
              <a:rPr lang="en-US" sz="3400" dirty="0">
                <a:solidFill>
                  <a:srgbClr val="EA6826"/>
                </a:solidFill>
              </a:rPr>
              <a:t>18 years </a:t>
            </a:r>
          </a:p>
          <a:p>
            <a:r>
              <a:rPr lang="en-US" sz="1400" dirty="0"/>
              <a:t>after programs completed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" y="3187133"/>
            <a:ext cx="5316621" cy="584775"/>
          </a:xfrm>
          <a:prstGeom prst="rect">
            <a:avLst/>
          </a:prstGeom>
          <a:solidFill>
            <a:srgbClr val="2264B1"/>
          </a:solidFill>
        </p:spPr>
        <p:txBody>
          <a:bodyPr wrap="square" tIns="137160" bIns="137160" rtlCol="0">
            <a:spAutoFit/>
          </a:bodyPr>
          <a:lstStyle/>
          <a:p>
            <a:pPr marL="796925">
              <a:tabLst>
                <a:tab pos="4338638" algn="l"/>
              </a:tabLst>
            </a:pPr>
            <a:r>
              <a:rPr lang="en-US" sz="2000" b="1" dirty="0">
                <a:solidFill>
                  <a:schemeClr val="bg1"/>
                </a:solidFill>
              </a:rPr>
              <a:t>SEL Students Benefit in Many Areas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16623" y="3187134"/>
            <a:ext cx="3827377" cy="584774"/>
          </a:xfrm>
          <a:prstGeom prst="rect">
            <a:avLst/>
          </a:prstGeom>
          <a:solidFill>
            <a:srgbClr val="2264B1">
              <a:alpha val="78000"/>
            </a:srgbClr>
          </a:solidFill>
        </p:spPr>
        <p:txBody>
          <a:bodyPr wrap="square" anchor="ctr">
            <a:noAutofit/>
          </a:bodyPr>
          <a:lstStyle/>
          <a:p>
            <a:pPr algn="ctr"/>
            <a:r>
              <a:rPr lang="en-US" sz="1400" i="1" dirty="0">
                <a:solidFill>
                  <a:srgbClr val="FFFFFF"/>
                </a:solidFill>
              </a:rPr>
              <a:t>Mean advantage for SEL participants compared</a:t>
            </a:r>
            <a:br>
              <a:rPr lang="en-US" sz="1400" i="1" dirty="0">
                <a:solidFill>
                  <a:srgbClr val="FFFFFF"/>
                </a:solidFill>
              </a:rPr>
            </a:br>
            <a:r>
              <a:rPr lang="en-US" sz="1400" i="1" dirty="0">
                <a:solidFill>
                  <a:srgbClr val="FFFFFF"/>
                </a:solidFill>
              </a:rPr>
              <a:t> to control groups across all studies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3779654"/>
            <a:ext cx="4596570" cy="1725395"/>
          </a:xfrm>
          <a:prstGeom prst="rect">
            <a:avLst/>
          </a:prstGeom>
          <a:solidFill>
            <a:srgbClr val="CDE7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547430" y="3779654"/>
            <a:ext cx="4596570" cy="1725395"/>
          </a:xfrm>
          <a:prstGeom prst="rect">
            <a:avLst/>
          </a:prstGeom>
          <a:solidFill>
            <a:srgbClr val="FDF3C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466204" y="3794700"/>
          <a:ext cx="3097074" cy="1645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586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194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2B8B51"/>
                          </a:solidFill>
                        </a:rPr>
                        <a:t>HIGHER…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Percentile Points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Academic performance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2B8B51"/>
                          </a:solidFill>
                        </a:rPr>
                        <a:t>13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52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SEL skills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2B8B51"/>
                          </a:solidFill>
                        </a:rPr>
                        <a:t>9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Attitudes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2B8B51"/>
                          </a:solidFill>
                        </a:rPr>
                        <a:t>5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71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Positive social behaviors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2B8B51"/>
                          </a:solidFill>
                        </a:rPr>
                        <a:t>5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/>
          </p:nvPr>
        </p:nvGraphicFramePr>
        <p:xfrm>
          <a:off x="4987176" y="3794700"/>
          <a:ext cx="2950468" cy="1341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6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36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4392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7C329"/>
                          </a:solidFill>
                        </a:rPr>
                        <a:t>LOWER…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Percentile Points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22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Conduct problems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7C329"/>
                          </a:solidFill>
                        </a:rPr>
                        <a:t>6</a:t>
                      </a:r>
                      <a:endParaRPr lang="en-US" sz="1400" dirty="0">
                        <a:solidFill>
                          <a:srgbClr val="F7C32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22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Emotional distress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F7C329"/>
                          </a:solidFill>
                        </a:rPr>
                        <a:t>6</a:t>
                      </a:r>
                      <a:endParaRPr lang="en-US" sz="1400" dirty="0">
                        <a:solidFill>
                          <a:srgbClr val="F7C32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22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Drug 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F7C329"/>
                          </a:solidFill>
                        </a:rPr>
                        <a:t>6</a:t>
                      </a:r>
                      <a:endParaRPr lang="en-US" sz="1400" dirty="0">
                        <a:solidFill>
                          <a:srgbClr val="F7C32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012" y="3364495"/>
            <a:ext cx="317500" cy="2921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50099" y="4257022"/>
            <a:ext cx="140665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(based on 8 studies)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250099" y="4560178"/>
            <a:ext cx="140665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(29 studies)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250099" y="4858927"/>
            <a:ext cx="140665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(26 studies)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250099" y="5168105"/>
            <a:ext cx="140665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(28 studies)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671200" y="4251196"/>
            <a:ext cx="140665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(34 studies)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671200" y="4568939"/>
            <a:ext cx="140665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(35 studies)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671200" y="4869689"/>
            <a:ext cx="140665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(28 studies)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91" y="6638167"/>
            <a:ext cx="913019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1" dirty="0"/>
              <a:t>Source:  </a:t>
            </a:r>
            <a:r>
              <a:rPr lang="en-US" sz="800" dirty="0"/>
              <a:t>Child Development</a:t>
            </a:r>
            <a:r>
              <a:rPr lang="en-US" sz="800" i="1" dirty="0"/>
              <a:t> (July 2017). “Promoting Positive Youth Development Through School-Based Social and Emotional Learning Interventions: A Meta-Analysis of Follow-Up Effects”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0263" y="5606932"/>
            <a:ext cx="4846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Higher social and emotional competencies among SEL students at the end of the initial intervention was the best predictor of long-term benefits. 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762361" y="5606932"/>
            <a:ext cx="3839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Benefits were similar regardless of students’ race, socioeconomic background, or school location. </a:t>
            </a:r>
          </a:p>
        </p:txBody>
      </p:sp>
      <p:sp>
        <p:nvSpPr>
          <p:cNvPr id="29" name="5-Point Star 28"/>
          <p:cNvSpPr/>
          <p:nvPr/>
        </p:nvSpPr>
        <p:spPr>
          <a:xfrm>
            <a:off x="110987" y="5606932"/>
            <a:ext cx="359276" cy="389286"/>
          </a:xfrm>
          <a:prstGeom prst="star5">
            <a:avLst>
              <a:gd name="adj" fmla="val 24230"/>
              <a:gd name="hf" fmla="val 105146"/>
              <a:gd name="vf" fmla="val 110557"/>
            </a:avLst>
          </a:prstGeom>
          <a:solidFill>
            <a:srgbClr val="2B8B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5-Point Star 29"/>
          <p:cNvSpPr/>
          <p:nvPr/>
        </p:nvSpPr>
        <p:spPr>
          <a:xfrm>
            <a:off x="5431798" y="5606932"/>
            <a:ext cx="359276" cy="389286"/>
          </a:xfrm>
          <a:prstGeom prst="star5">
            <a:avLst>
              <a:gd name="adj" fmla="val 24230"/>
              <a:gd name="hf" fmla="val 105146"/>
              <a:gd name="vf" fmla="val 110557"/>
            </a:avLst>
          </a:prstGeom>
          <a:solidFill>
            <a:srgbClr val="2B8B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678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26" y="463653"/>
            <a:ext cx="9288914" cy="56772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Teachers value SEL</a:t>
            </a:r>
            <a:br>
              <a:rPr lang="en-US" sz="4000" dirty="0"/>
            </a:b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806" t="5217" r="75645" b="16040"/>
          <a:stretch/>
        </p:blipFill>
        <p:spPr>
          <a:xfrm>
            <a:off x="415635" y="1227614"/>
            <a:ext cx="2090059" cy="20997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12572" y="1384952"/>
            <a:ext cx="526076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of teachers </a:t>
            </a:r>
            <a:r>
              <a:rPr lang="en-US" sz="2200" b="1" dirty="0"/>
              <a:t>want a greater focus on social and emotional learning (SEL)</a:t>
            </a:r>
            <a:r>
              <a:rPr lang="en-US" sz="2200" dirty="0"/>
              <a:t> in schools, according to a 2013 survey by Peter Hart and Civic Enterprises commissioned by CASEL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47643" t="5798" r="1641" b="4749"/>
          <a:stretch/>
        </p:blipFill>
        <p:spPr>
          <a:xfrm>
            <a:off x="2238497" y="3650157"/>
            <a:ext cx="6008915" cy="291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773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2E60A-C4CC-43AB-907B-2EB22415B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CCDF58-E0E0-456D-B8A3-82D312DE8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5912"/>
            <a:ext cx="9144000" cy="36861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E2337C0-4F7D-468E-9021-AE50B1DDECF7}"/>
              </a:ext>
            </a:extLst>
          </p:cNvPr>
          <p:cNvSpPr/>
          <p:nvPr/>
        </p:nvSpPr>
        <p:spPr>
          <a:xfrm>
            <a:off x="2286000" y="5576811"/>
            <a:ext cx="4108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https://casel.org/what-is-sel/approaches/</a:t>
            </a:r>
          </a:p>
        </p:txBody>
      </p:sp>
    </p:spTree>
    <p:extLst>
      <p:ext uri="{BB962C8B-B14F-4D97-AF65-F5344CB8AC3E}">
        <p14:creationId xmlns:p14="http://schemas.microsoft.com/office/powerpoint/2010/main" val="228233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75" y="30332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monkeyinfez - Creative Commons Attribution-NonCommercial-ShareAlike License  https://www.flickr.com/photos/41975603@N00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 rotWithShape="1">
          <a:blip r:embed="rId2" cstate="print"/>
          <a:srcRect l="186" t="37778" r="-186" b="41111"/>
          <a:stretch/>
        </p:blipFill>
        <p:spPr>
          <a:xfrm>
            <a:off x="0" y="0"/>
            <a:ext cx="9144000" cy="1447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4669314-C1C1-45C2-B786-56C2623B9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828800"/>
            <a:ext cx="4871320" cy="4167187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3FFEAC-0A1E-4A86-8622-5418583FF2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483643"/>
            <a:ext cx="2857500" cy="2857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20478</TotalTime>
  <Words>643</Words>
  <Application>Microsoft Office PowerPoint</Application>
  <PresentationFormat>On-screen Show (4:3)</PresentationFormat>
  <Paragraphs>114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Arial Narrow</vt:lpstr>
      <vt:lpstr>Calibri</vt:lpstr>
      <vt:lpstr>Cambria</vt:lpstr>
      <vt:lpstr>Century Gothic</vt:lpstr>
      <vt:lpstr>Lato</vt:lpstr>
      <vt:lpstr>Lato Black</vt:lpstr>
      <vt:lpstr>Roboto Condensed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Impact of SEL Is Long-Lasting—and Global</vt:lpstr>
      <vt:lpstr>Teachers value SEL </vt:lpstr>
      <vt:lpstr>PowerPoint Presentation</vt:lpstr>
      <vt:lpstr>PowerPoint Presentation</vt:lpstr>
      <vt:lpstr>PowerPoint Presentation</vt:lpstr>
      <vt:lpstr>Examining a Task</vt:lpstr>
      <vt:lpstr>PowerPoint Presentation</vt:lpstr>
      <vt:lpstr>PowerPoint Presentation</vt:lpstr>
      <vt:lpstr>Examining Standards</vt:lpstr>
      <vt:lpstr>PowerPoint Presentation</vt:lpstr>
      <vt:lpstr>Teaching the Whole Child // The center on Great Teachers and Leaders</vt:lpstr>
      <vt:lpstr>Teaching the Whole Child // The center on Great Teachers and Leaders</vt:lpstr>
      <vt:lpstr>CASEL District Resource Center</vt:lpstr>
      <vt:lpstr>CASEL School Guide</vt:lpstr>
      <vt:lpstr>PowerPoint Presentation</vt:lpstr>
      <vt:lpstr>PowerPoint Presentation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officegen</dc:creator>
  <cp:lastModifiedBy>Herman, Beth A.   DPI</cp:lastModifiedBy>
  <cp:revision>37</cp:revision>
  <dcterms:created xsi:type="dcterms:W3CDTF">2018-11-12T03:17:03Z</dcterms:created>
  <dcterms:modified xsi:type="dcterms:W3CDTF">2019-01-23T19:27:55Z</dcterms:modified>
</cp:coreProperties>
</file>