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1" r:id="rId4"/>
  </p:sldMasterIdLst>
  <p:notesMasterIdLst>
    <p:notesMasterId r:id="rId76"/>
  </p:notesMasterIdLst>
  <p:handoutMasterIdLst>
    <p:handoutMasterId r:id="rId77"/>
  </p:handoutMasterIdLst>
  <p:sldIdLst>
    <p:sldId id="257" r:id="rId5"/>
    <p:sldId id="604" r:id="rId6"/>
    <p:sldId id="302" r:id="rId7"/>
    <p:sldId id="309" r:id="rId8"/>
    <p:sldId id="485" r:id="rId9"/>
    <p:sldId id="526" r:id="rId10"/>
    <p:sldId id="527" r:id="rId11"/>
    <p:sldId id="528" r:id="rId12"/>
    <p:sldId id="530" r:id="rId13"/>
    <p:sldId id="531" r:id="rId14"/>
    <p:sldId id="534" r:id="rId15"/>
    <p:sldId id="535" r:id="rId16"/>
    <p:sldId id="596" r:id="rId17"/>
    <p:sldId id="536" r:id="rId18"/>
    <p:sldId id="537" r:id="rId19"/>
    <p:sldId id="539" r:id="rId20"/>
    <p:sldId id="538" r:id="rId21"/>
    <p:sldId id="541" r:id="rId22"/>
    <p:sldId id="542" r:id="rId23"/>
    <p:sldId id="572" r:id="rId24"/>
    <p:sldId id="543" r:id="rId25"/>
    <p:sldId id="316" r:id="rId26"/>
    <p:sldId id="477" r:id="rId27"/>
    <p:sldId id="298" r:id="rId28"/>
    <p:sldId id="493" r:id="rId29"/>
    <p:sldId id="545" r:id="rId30"/>
    <p:sldId id="331" r:id="rId31"/>
    <p:sldId id="546" r:id="rId32"/>
    <p:sldId id="293" r:id="rId33"/>
    <p:sldId id="577" r:id="rId34"/>
    <p:sldId id="313" r:id="rId35"/>
    <p:sldId id="547" r:id="rId36"/>
    <p:sldId id="549" r:id="rId37"/>
    <p:sldId id="319" r:id="rId38"/>
    <p:sldId id="597" r:id="rId39"/>
    <p:sldId id="320" r:id="rId40"/>
    <p:sldId id="550" r:id="rId41"/>
    <p:sldId id="551" r:id="rId42"/>
    <p:sldId id="478" r:id="rId43"/>
    <p:sldId id="578" r:id="rId44"/>
    <p:sldId id="552" r:id="rId45"/>
    <p:sldId id="449" r:id="rId46"/>
    <p:sldId id="580" r:id="rId47"/>
    <p:sldId id="581" r:id="rId48"/>
    <p:sldId id="582" r:id="rId49"/>
    <p:sldId id="583" r:id="rId50"/>
    <p:sldId id="584" r:id="rId51"/>
    <p:sldId id="602" r:id="rId52"/>
    <p:sldId id="586" r:id="rId53"/>
    <p:sldId id="587" r:id="rId54"/>
    <p:sldId id="588" r:id="rId55"/>
    <p:sldId id="589" r:id="rId56"/>
    <p:sldId id="590" r:id="rId57"/>
    <p:sldId id="591" r:id="rId58"/>
    <p:sldId id="592" r:id="rId59"/>
    <p:sldId id="570" r:id="rId60"/>
    <p:sldId id="553" r:id="rId61"/>
    <p:sldId id="554" r:id="rId62"/>
    <p:sldId id="475" r:id="rId63"/>
    <p:sldId id="486" r:id="rId64"/>
    <p:sldId id="473" r:id="rId65"/>
    <p:sldId id="606" r:id="rId66"/>
    <p:sldId id="598" r:id="rId67"/>
    <p:sldId id="600" r:id="rId68"/>
    <p:sldId id="601" r:id="rId69"/>
    <p:sldId id="481" r:id="rId70"/>
    <p:sldId id="555" r:id="rId71"/>
    <p:sldId id="556" r:id="rId72"/>
    <p:sldId id="557" r:id="rId73"/>
    <p:sldId id="575" r:id="rId74"/>
    <p:sldId id="439" r:id="rId75"/>
  </p:sldIdLst>
  <p:sldSz cx="9144000" cy="5143500" type="screen16x9"/>
  <p:notesSz cx="7315200" cy="9601200"/>
  <p:defaultTex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358" userDrawn="1">
          <p15:clr>
            <a:srgbClr val="A4A3A4"/>
          </p15:clr>
        </p15:guide>
        <p15:guide id="4" orient="horz" pos="2868" userDrawn="1">
          <p15:clr>
            <a:srgbClr val="A4A3A4"/>
          </p15:clr>
        </p15:guide>
        <p15:guide id="5" pos="2863" userDrawn="1">
          <p15:clr>
            <a:srgbClr val="A4A3A4"/>
          </p15:clr>
        </p15:guide>
        <p15:guide id="6" orient="horz" pos="3239" userDrawn="1">
          <p15:clr>
            <a:srgbClr val="A4A3A4"/>
          </p15:clr>
        </p15:guide>
        <p15:guide id="7" pos="288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ula Volpiansky"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03819B"/>
    <a:srgbClr val="33CC33"/>
    <a:srgbClr val="009939"/>
    <a:srgbClr val="333399"/>
    <a:srgbClr val="99CA3C"/>
    <a:srgbClr val="7FA82E"/>
    <a:srgbClr val="4646C2"/>
    <a:srgbClr val="F2F8EC"/>
    <a:srgbClr val="DBE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70" autoAdjust="0"/>
    <p:restoredTop sz="70019" autoAdjust="0"/>
  </p:normalViewPr>
  <p:slideViewPr>
    <p:cSldViewPr snapToGrid="0">
      <p:cViewPr varScale="1">
        <p:scale>
          <a:sx n="59" d="100"/>
          <a:sy n="59" d="100"/>
        </p:scale>
        <p:origin x="1296" y="56"/>
      </p:cViewPr>
      <p:guideLst>
        <p:guide pos="2880"/>
        <p:guide orient="horz" pos="2358"/>
        <p:guide orient="horz" pos="2868"/>
        <p:guide pos="2863"/>
        <p:guide orient="horz" pos="3239"/>
        <p:guide pos="2889"/>
      </p:guideLst>
    </p:cSldViewPr>
  </p:slideViewPr>
  <p:outlineViewPr>
    <p:cViewPr>
      <p:scale>
        <a:sx n="33" d="100"/>
        <a:sy n="33" d="100"/>
      </p:scale>
      <p:origin x="0" y="-4938"/>
    </p:cViewPr>
  </p:outlineViewPr>
  <p:notesTextViewPr>
    <p:cViewPr>
      <p:scale>
        <a:sx n="3" d="2"/>
        <a:sy n="3" d="2"/>
      </p:scale>
      <p:origin x="0" y="0"/>
    </p:cViewPr>
  </p:notesTextViewPr>
  <p:sorterViewPr>
    <p:cViewPr>
      <p:scale>
        <a:sx n="160" d="100"/>
        <a:sy n="160" d="100"/>
      </p:scale>
      <p:origin x="0" y="0"/>
    </p:cViewPr>
  </p:sorterViewPr>
  <p:notesViewPr>
    <p:cSldViewPr snapToGrid="0">
      <p:cViewPr>
        <p:scale>
          <a:sx n="50" d="100"/>
          <a:sy n="50" d="100"/>
        </p:scale>
        <p:origin x="281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72189"/>
            <a:ext cx="3169920" cy="481727"/>
          </a:xfrm>
          <a:prstGeom prst="rect">
            <a:avLst/>
          </a:prstGeom>
        </p:spPr>
        <p:txBody>
          <a:bodyPr vert="horz" lIns="96643" tIns="48323" rIns="96643" bIns="48323" rtlCol="0"/>
          <a:lstStyle>
            <a:lvl1pPr algn="l">
              <a:defRPr sz="1200"/>
            </a:lvl1pPr>
          </a:lstStyle>
          <a:p>
            <a:r>
              <a:rPr lang="en-US" smtClean="0"/>
              <a:t>CCR IEP</a:t>
            </a:r>
            <a:endParaRPr lang="en-US"/>
          </a:p>
        </p:txBody>
      </p:sp>
      <p:sp>
        <p:nvSpPr>
          <p:cNvPr id="3" name="Date Placeholder 2"/>
          <p:cNvSpPr>
            <a:spLocks noGrp="1"/>
          </p:cNvSpPr>
          <p:nvPr>
            <p:ph type="dt" sz="quarter" idx="1"/>
          </p:nvPr>
        </p:nvSpPr>
        <p:spPr>
          <a:xfrm>
            <a:off x="4143587" y="96252"/>
            <a:ext cx="3169920" cy="481727"/>
          </a:xfrm>
          <a:prstGeom prst="rect">
            <a:avLst/>
          </a:prstGeom>
        </p:spPr>
        <p:txBody>
          <a:bodyPr vert="horz" lIns="96643" tIns="48323" rIns="96643" bIns="48323" rtlCol="0"/>
          <a:lstStyle>
            <a:lvl1pPr algn="r">
              <a:defRPr sz="1200"/>
            </a:lvl1pPr>
          </a:lstStyle>
          <a:p>
            <a:r>
              <a:rPr lang="en-US" smtClean="0"/>
              <a:t>March 6, 2020</a:t>
            </a:r>
            <a:endParaRPr lang="en-US"/>
          </a:p>
        </p:txBody>
      </p:sp>
      <p:sp>
        <p:nvSpPr>
          <p:cNvPr id="4" name="Footer Placeholder 3"/>
          <p:cNvSpPr>
            <a:spLocks noGrp="1"/>
          </p:cNvSpPr>
          <p:nvPr>
            <p:ph type="ftr" sz="quarter" idx="2"/>
          </p:nvPr>
        </p:nvSpPr>
        <p:spPr>
          <a:xfrm>
            <a:off x="0" y="9023223"/>
            <a:ext cx="3169920" cy="481726"/>
          </a:xfrm>
          <a:prstGeom prst="rect">
            <a:avLst/>
          </a:prstGeom>
        </p:spPr>
        <p:txBody>
          <a:bodyPr vert="horz" lIns="96643" tIns="48323" rIns="96643" bIns="48323" rtlCol="0" anchor="b"/>
          <a:lstStyle>
            <a:lvl1pPr algn="l">
              <a:defRPr sz="1200"/>
            </a:lvl1pPr>
          </a:lstStyle>
          <a:p>
            <a:r>
              <a:rPr lang="en-US" smtClean="0"/>
              <a:t>Wisconsin Department of Public Instruction</a:t>
            </a:r>
            <a:endParaRPr lang="en-US"/>
          </a:p>
        </p:txBody>
      </p:sp>
      <p:sp>
        <p:nvSpPr>
          <p:cNvPr id="5" name="Slide Number Placeholder 4"/>
          <p:cNvSpPr>
            <a:spLocks noGrp="1"/>
          </p:cNvSpPr>
          <p:nvPr>
            <p:ph type="sldNum" sz="quarter" idx="3"/>
          </p:nvPr>
        </p:nvSpPr>
        <p:spPr>
          <a:xfrm>
            <a:off x="4143587" y="8999160"/>
            <a:ext cx="3169920" cy="481726"/>
          </a:xfrm>
          <a:prstGeom prst="rect">
            <a:avLst/>
          </a:prstGeom>
        </p:spPr>
        <p:txBody>
          <a:bodyPr vert="horz" lIns="96643" tIns="48323" rIns="96643" bIns="48323" rtlCol="0" anchor="b"/>
          <a:lstStyle>
            <a:lvl1pPr algn="r">
              <a:defRPr sz="1200"/>
            </a:lvl1pPr>
          </a:lstStyle>
          <a:p>
            <a:fld id="{7A57565A-1359-4FDB-B5B1-ECE38EA3C3EA}" type="slidenum">
              <a:rPr lang="en-US" smtClean="0"/>
              <a:t>‹#›</a:t>
            </a:fld>
            <a:endParaRPr lang="en-US"/>
          </a:p>
        </p:txBody>
      </p:sp>
    </p:spTree>
    <p:extLst>
      <p:ext uri="{BB962C8B-B14F-4D97-AF65-F5344CB8AC3E}">
        <p14:creationId xmlns:p14="http://schemas.microsoft.com/office/powerpoint/2010/main" val="171207926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Header Placeholder 1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13" name="Slide Image Placeholder 12"/>
          <p:cNvSpPr>
            <a:spLocks noGrp="1" noRot="1" noChangeAspect="1"/>
          </p:cNvSpPr>
          <p:nvPr>
            <p:ph type="sldImg" idx="2"/>
          </p:nvPr>
        </p:nvSpPr>
        <p:spPr>
          <a:xfrm>
            <a:off x="2398128" y="226703"/>
            <a:ext cx="2783472" cy="1565895"/>
          </a:xfrm>
          <a:prstGeom prst="rect">
            <a:avLst/>
          </a:prstGeom>
          <a:noFill/>
          <a:ln w="12700">
            <a:solidFill>
              <a:prstClr val="black"/>
            </a:solidFill>
          </a:ln>
        </p:spPr>
        <p:txBody>
          <a:bodyPr vert="horz" lIns="91440" tIns="45720" rIns="91440" bIns="45720" rtlCol="0" anchor="ctr"/>
          <a:lstStyle/>
          <a:p>
            <a:endParaRPr lang="en-US"/>
          </a:p>
        </p:txBody>
      </p:sp>
      <p:sp>
        <p:nvSpPr>
          <p:cNvPr id="14" name="Footer Placeholder 13"/>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15" name="Date Placeholder 14"/>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7DA1DD11-6A90-4F93-8BAA-13CA2A6ED975}" type="datetimeFigureOut">
              <a:rPr lang="en-US" smtClean="0"/>
              <a:t>4/29/2020</a:t>
            </a:fld>
            <a:endParaRPr lang="en-US"/>
          </a:p>
        </p:txBody>
      </p:sp>
      <p:sp>
        <p:nvSpPr>
          <p:cNvPr id="16" name="Notes Placeholder 15"/>
          <p:cNvSpPr>
            <a:spLocks noGrp="1"/>
          </p:cNvSpPr>
          <p:nvPr>
            <p:ph type="body" sz="quarter" idx="3"/>
          </p:nvPr>
        </p:nvSpPr>
        <p:spPr>
          <a:xfrm>
            <a:off x="208547" y="1830698"/>
            <a:ext cx="6930189" cy="7427602"/>
          </a:xfrm>
          <a:prstGeom prst="rect">
            <a:avLst/>
          </a:prstGeom>
        </p:spPr>
        <p:txBody>
          <a:bodyPr vert="horz" lIns="91440" tIns="18288" rIns="91440" bIns="18288" rtlCol="0"/>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Slide Number Placeholder 1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D8AC00C6-FF90-44F9-A57A-034A4F6C5547}" type="slidenum">
              <a:rPr lang="en-US" smtClean="0"/>
              <a:t>‹#›</a:t>
            </a:fld>
            <a:endParaRPr lang="en-US"/>
          </a:p>
        </p:txBody>
      </p:sp>
    </p:spTree>
    <p:extLst>
      <p:ext uri="{BB962C8B-B14F-4D97-AF65-F5344CB8AC3E}">
        <p14:creationId xmlns:p14="http://schemas.microsoft.com/office/powerpoint/2010/main" val="3406570751"/>
      </p:ext>
    </p:extLst>
  </p:cSld>
  <p:clrMap bg1="lt1" tx1="dk1" bg2="lt2" tx2="dk2" accent1="accent1" accent2="accent2" accent3="accent3" accent4="accent4" accent5="accent5" accent6="accent6" hlink="hlink" folHlink="folHlink"/>
  <p:hf/>
  <p:notesStyle>
    <a:lvl1pPr marL="0" algn="l" defTabSz="914400" rtl="0" eaLnBrk="1" latinLnBrk="0" hangingPunct="1">
      <a:spcBef>
        <a:spcPts val="600"/>
      </a:spcBef>
      <a:spcAft>
        <a:spcPts val="0"/>
      </a:spcAft>
      <a:defRPr sz="1400" kern="1200">
        <a:solidFill>
          <a:schemeClr val="tx1"/>
        </a:solidFill>
        <a:latin typeface="Calibri" panose="020F0502020204030204" pitchFamily="34" charset="0"/>
        <a:ea typeface="+mn-ea"/>
        <a:cs typeface="Calibri" panose="020F0502020204030204" pitchFamily="34" charset="0"/>
      </a:defRPr>
    </a:lvl1pPr>
    <a:lvl2pPr marL="233363" indent="-115888" algn="l" defTabSz="914400" rtl="0" eaLnBrk="1" latinLnBrk="0" hangingPunct="1">
      <a:spcBef>
        <a:spcPts val="600"/>
      </a:spcBef>
      <a:buFont typeface="Arial" panose="020B0604020202020204" pitchFamily="34" charset="0"/>
      <a:buChar char="•"/>
      <a:defRPr sz="1400" kern="1200">
        <a:solidFill>
          <a:schemeClr val="tx1"/>
        </a:solidFill>
        <a:latin typeface="Calibri" panose="020F0502020204030204" pitchFamily="34" charset="0"/>
        <a:ea typeface="+mn-ea"/>
        <a:cs typeface="Calibri" panose="020F0502020204030204" pitchFamily="34" charset="0"/>
      </a:defRPr>
    </a:lvl2pPr>
    <a:lvl3pPr marL="457200" indent="-117475" algn="l" defTabSz="914400" rtl="0" eaLnBrk="1" latinLnBrk="0" hangingPunct="1">
      <a:lnSpc>
        <a:spcPct val="90000"/>
      </a:lnSpc>
      <a:spcBef>
        <a:spcPts val="200"/>
      </a:spcBef>
      <a:buFont typeface="Courier New" panose="02070309020205020404" pitchFamily="49" charset="0"/>
      <a:buChar char="o"/>
      <a:defRPr sz="1200" kern="1200">
        <a:solidFill>
          <a:schemeClr val="tx1"/>
        </a:solidFill>
        <a:latin typeface="Calibri" panose="020F0502020204030204" pitchFamily="34" charset="0"/>
        <a:ea typeface="+mn-ea"/>
        <a:cs typeface="Calibri" panose="020F0502020204030204" pitchFamily="34" charset="0"/>
      </a:defRPr>
    </a:lvl3pPr>
    <a:lvl4pPr marL="627063" indent="-169863" algn="l" defTabSz="914400" rtl="0" eaLnBrk="1" latinLnBrk="0" hangingPunct="1">
      <a:lnSpc>
        <a:spcPct val="90000"/>
      </a:lnSpc>
      <a:spcBef>
        <a:spcPts val="200"/>
      </a:spcBef>
      <a:buFont typeface="Calibri" panose="020F0502020204030204" pitchFamily="34" charset="0"/>
      <a:buChar char="−"/>
      <a:defRPr sz="1100" kern="1200">
        <a:solidFill>
          <a:schemeClr val="tx1"/>
        </a:solidFill>
        <a:latin typeface="Calibri" panose="020F0502020204030204" pitchFamily="34" charset="0"/>
        <a:ea typeface="+mn-ea"/>
        <a:cs typeface="Calibri" panose="020F0502020204030204" pitchFamily="34" charset="0"/>
      </a:defRPr>
    </a:lvl4pPr>
    <a:lvl5pPr marL="1084263" indent="-393700" algn="l" defTabSz="914400" rtl="0" eaLnBrk="1" latinLnBrk="0" hangingPunct="1">
      <a:lnSpc>
        <a:spcPct val="90000"/>
      </a:lnSpc>
      <a:spcBef>
        <a:spcPts val="200"/>
      </a:spcBef>
      <a:defRPr sz="1100" kern="1200">
        <a:solidFill>
          <a:schemeClr val="tx1"/>
        </a:solidFill>
        <a:latin typeface="Calibri" panose="020F0502020204030204" pitchFamily="34" charset="0"/>
        <a:ea typeface="+mn-ea"/>
        <a:cs typeface="Calibri" panose="020F05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pi.wi.gov/sped/college-and-career-ready-ieps/learning-resource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pi.wi.gov/sped/educators/rdapcsa/standard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pi.wi.gov/sites/default/files/imce/sped/pdf/rda-ccr-iep-five-beliefs.pdf"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interactioninstitute.org/illustrating-equality-vs-equity/" TargetMode="External"/><Relationship Id="rId4" Type="http://schemas.openxmlformats.org/officeDocument/2006/relationships/hyperlink" Target="http://www.storybasedstrategy.org/"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rti4success.org/sites/default/files/rtiessentialcomponents_042710.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dpi.wi.gov/sites/default/files/imce/strategic-assessment/SAS_Terms_RVSD9.17.19.docx"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image" Target="../media/image10.png"/></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mentimeter.com/"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qr-code-generator.com/"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image" Target="../media/image12.png"/></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rti4success.org-https/rti4success.org/sites/default/files/curriculumbasedmeasurement.pdf"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s://rti4success.org/resource/curriculum-based-measures-development-and-perspectives" TargetMode="Externa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s://intensiveintervention.org/resource/data-rich-information-poor-making-sense-progress-monitoring-data-guide-intervention" TargetMode="External"/><Relationship Id="rId2" Type="http://schemas.openxmlformats.org/officeDocument/2006/relationships/slide" Target="../slides/slide68.xml"/><Relationship Id="rId1" Type="http://schemas.openxmlformats.org/officeDocument/2006/relationships/notesMaster" Target="../notesMasters/notesMaster1.xml"/><Relationship Id="rId4" Type="http://schemas.openxmlformats.org/officeDocument/2006/relationships/hyperlink" Target="https://intensiveintervention.org/resource/using-academic-progress-monitoring-individualized-instructional-planning-dbi-training" TargetMode="Externa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a:xfrm>
            <a:off x="2205038" y="109538"/>
            <a:ext cx="2981325" cy="1677987"/>
          </a:xfrm>
          <a:prstGeom prst="rect">
            <a:avLst/>
          </a:prstGeom>
        </p:spPr>
      </p:sp>
      <p:sp>
        <p:nvSpPr>
          <p:cNvPr id="9" name="Notes Placeholder 8"/>
          <p:cNvSpPr>
            <a:spLocks noGrp="1"/>
          </p:cNvSpPr>
          <p:nvPr>
            <p:ph type="body" idx="1"/>
          </p:nvPr>
        </p:nvSpPr>
        <p:spPr>
          <a:xfrm>
            <a:off x="190831" y="1787073"/>
            <a:ext cx="6965343" cy="7314950"/>
          </a:xfrm>
          <a:prstGeom prst="rect">
            <a:avLst/>
          </a:prstGeom>
        </p:spPr>
        <p:txBody>
          <a:bodyPr/>
          <a:lstStyle/>
          <a:p>
            <a:r>
              <a:rPr lang="en-US" sz="1300" dirty="0"/>
              <a:t>The information in this presentation is part of a Digging Deeper: Special Topics CCR IEP Learning Resource module.  </a:t>
            </a:r>
            <a:r>
              <a:rPr lang="en-US" sz="1300" dirty="0" smtClean="0"/>
              <a:t>This slide deck and accompanying handouts</a:t>
            </a:r>
            <a:r>
              <a:rPr lang="en-US" sz="1300" baseline="0" dirty="0" smtClean="0"/>
              <a:t> for training</a:t>
            </a:r>
            <a:r>
              <a:rPr lang="en-US" sz="1300" dirty="0" smtClean="0"/>
              <a:t> are </a:t>
            </a:r>
            <a:r>
              <a:rPr lang="en-US" sz="1300" dirty="0"/>
              <a:t>available at </a:t>
            </a:r>
            <a:r>
              <a:rPr lang="en-US" sz="1300" dirty="0">
                <a:hlinkClick r:id="rId3"/>
              </a:rPr>
              <a:t>https://</a:t>
            </a:r>
            <a:r>
              <a:rPr lang="en-US" sz="1300" dirty="0" smtClean="0">
                <a:hlinkClick r:id="rId3"/>
              </a:rPr>
              <a:t>dpi.wi.gov/sped/college-and-career-ready-ieps/learning-resources</a:t>
            </a:r>
            <a:r>
              <a:rPr lang="en-US" sz="1300" dirty="0" smtClean="0"/>
              <a:t>.  </a:t>
            </a:r>
          </a:p>
          <a:p>
            <a:endParaRPr lang="en-US" sz="1300" dirty="0" smtClean="0"/>
          </a:p>
          <a:p>
            <a:r>
              <a:rPr lang="en-US" sz="1300" dirty="0" smtClean="0"/>
              <a:t>Description</a:t>
            </a:r>
            <a:r>
              <a:rPr lang="en-US" sz="1300" dirty="0"/>
              <a:t>:  IDEA requires progress towards annual goals be measured and periodically reported to parents. To do so, ongoing progress must be monitored from baseline towards specified level of goal attainment. IEP progress data is also key to reviewing the effectiveness of IEP services and supports, and for developing subsequent ambitious and achievable goals. This webinar will provide an overview of the relationship between IEP goal development (Step 3) and monitoring progress in the context of the CCR IEP process. Examples will be used to illustrate key considerations for developing and describing procedures for measuring student’s progress.</a:t>
            </a:r>
          </a:p>
          <a:p>
            <a:r>
              <a:rPr lang="en-US" sz="1300" dirty="0"/>
              <a:t>Presenters and Authors of this slide deck: </a:t>
            </a:r>
          </a:p>
          <a:p>
            <a:pPr lvl="1">
              <a:spcBef>
                <a:spcPts val="0"/>
              </a:spcBef>
            </a:pPr>
            <a:r>
              <a:rPr lang="en-US" sz="1300" dirty="0"/>
              <a:t>Daniel Parker, Asst. Director Special Education Team, WDPI</a:t>
            </a:r>
          </a:p>
          <a:p>
            <a:pPr lvl="1">
              <a:spcBef>
                <a:spcPts val="0"/>
              </a:spcBef>
            </a:pPr>
            <a:r>
              <a:rPr lang="en-US" sz="1300" dirty="0"/>
              <a:t>Paula Volpiansky, Ed. Consultant/Technical Writer, Special Education Team, WDPI</a:t>
            </a:r>
          </a:p>
          <a:p>
            <a:pPr lvl="1">
              <a:spcBef>
                <a:spcPts val="0"/>
              </a:spcBef>
            </a:pPr>
            <a:r>
              <a:rPr lang="en-US" sz="1300" dirty="0"/>
              <a:t>Barbara Novak, Literacy Consultant, Literacy and Mathematics Team, WDPI</a:t>
            </a:r>
          </a:p>
          <a:p>
            <a:pPr lvl="1">
              <a:spcBef>
                <a:spcPts val="0"/>
              </a:spcBef>
            </a:pPr>
            <a:r>
              <a:rPr lang="en-US" sz="1300" dirty="0"/>
              <a:t>Tim Peerenboom, School Psychology, Student Services/Prevention and Wellness Team, WDPI</a:t>
            </a:r>
          </a:p>
          <a:p>
            <a:pPr lvl="1">
              <a:spcBef>
                <a:spcPts val="0"/>
              </a:spcBef>
            </a:pPr>
            <a:r>
              <a:rPr lang="en-US" sz="1300" dirty="0"/>
              <a:t>Micaela Smith, Certified Orientation and Mobility Specialist, St. Paul Public Schools </a:t>
            </a:r>
          </a:p>
          <a:p>
            <a:pPr indent="-115888"/>
            <a:r>
              <a:rPr lang="en-US" sz="1300" dirty="0"/>
              <a:t>  We also thank the following for their assistance in the development of this content:</a:t>
            </a:r>
          </a:p>
          <a:p>
            <a:pPr lvl="1"/>
            <a:r>
              <a:rPr lang="en-US" sz="1300" dirty="0"/>
              <a:t>Gail Anderson, WDPI Title I Team  (previously CESA 2 RSN)</a:t>
            </a:r>
          </a:p>
          <a:p>
            <a:pPr lvl="1"/>
            <a:r>
              <a:rPr lang="en-US" sz="1300" dirty="0"/>
              <a:t>Cheri Sylla, Family Engagement Coordinator, WI Statewide Parent-Educator Initiative (WSPEI) </a:t>
            </a:r>
          </a:p>
          <a:p>
            <a:pPr lvl="1"/>
            <a:r>
              <a:rPr lang="en-US" sz="1300" dirty="0"/>
              <a:t>WDPI Special Education Team IEP Support Workgroup</a:t>
            </a:r>
          </a:p>
          <a:p>
            <a:pPr lvl="1"/>
            <a:r>
              <a:rPr lang="en-US" sz="1300" dirty="0"/>
              <a:t>WDPI Special Education Team Compliance Workgroup</a:t>
            </a:r>
          </a:p>
          <a:p>
            <a:pPr lvl="1"/>
            <a:r>
              <a:rPr lang="en-US" sz="1300" dirty="0"/>
              <a:t>WI Regional Special Education Network Directors (RSN)</a:t>
            </a:r>
          </a:p>
          <a:p>
            <a:pPr lvl="1"/>
            <a:r>
              <a:rPr lang="en-US" sz="1300" dirty="0"/>
              <a:t>Scott Brown, Statewide CCR IEP Training &amp; Implementation Coordinator, CESA 2</a:t>
            </a:r>
          </a:p>
          <a:p>
            <a:pPr lvl="0"/>
            <a:r>
              <a:rPr lang="en-US" sz="1200" u="sng" dirty="0">
                <a:solidFill>
                  <a:prstClr val="black"/>
                </a:solidFill>
              </a:rPr>
              <a:t>Presentation Slide Timing  -90 min)</a:t>
            </a:r>
          </a:p>
          <a:p>
            <a:pPr>
              <a:spcBef>
                <a:spcPts val="0"/>
              </a:spcBef>
            </a:pPr>
            <a:r>
              <a:rPr lang="en-US" sz="1200" dirty="0">
                <a:solidFill>
                  <a:prstClr val="black"/>
                </a:solidFill>
              </a:rPr>
              <a:t>3:30 -3:35	1-2 Welcome and Intro   </a:t>
            </a:r>
          </a:p>
          <a:p>
            <a:pPr>
              <a:spcBef>
                <a:spcPts val="0"/>
              </a:spcBef>
            </a:pPr>
            <a:r>
              <a:rPr lang="en-US" sz="1200" dirty="0">
                <a:solidFill>
                  <a:prstClr val="black"/>
                </a:solidFill>
              </a:rPr>
              <a:t>3:35-3:40	3-12 Caveats, Links to IDEA and CCR IEP  </a:t>
            </a:r>
          </a:p>
          <a:p>
            <a:pPr>
              <a:spcBef>
                <a:spcPts val="0"/>
              </a:spcBef>
            </a:pPr>
            <a:r>
              <a:rPr lang="en-US" sz="1200" dirty="0">
                <a:solidFill>
                  <a:prstClr val="black"/>
                </a:solidFill>
              </a:rPr>
              <a:t>3:40-3:55	13-20 Definitions  and </a:t>
            </a:r>
            <a:r>
              <a:rPr lang="en-US" sz="1200" dirty="0" err="1">
                <a:solidFill>
                  <a:prstClr val="black"/>
                </a:solidFill>
              </a:rPr>
              <a:t>Wordle</a:t>
            </a:r>
            <a:r>
              <a:rPr lang="en-US" sz="1200" dirty="0">
                <a:solidFill>
                  <a:prstClr val="black"/>
                </a:solidFill>
              </a:rPr>
              <a:t> Activity </a:t>
            </a:r>
          </a:p>
          <a:p>
            <a:pPr>
              <a:spcBef>
                <a:spcPts val="0"/>
              </a:spcBef>
            </a:pPr>
            <a:r>
              <a:rPr lang="en-US" sz="1200" dirty="0">
                <a:solidFill>
                  <a:prstClr val="black"/>
                </a:solidFill>
              </a:rPr>
              <a:t>3:55-4:10	21-30 Key #1 &amp; Activity</a:t>
            </a:r>
          </a:p>
          <a:p>
            <a:pPr>
              <a:spcBef>
                <a:spcPts val="0"/>
              </a:spcBef>
            </a:pPr>
            <a:r>
              <a:rPr lang="en-US" sz="1200" dirty="0">
                <a:solidFill>
                  <a:prstClr val="black"/>
                </a:solidFill>
              </a:rPr>
              <a:t>4:10-4:20	31-35   Key #2 and Activity</a:t>
            </a:r>
          </a:p>
          <a:p>
            <a:pPr>
              <a:spcBef>
                <a:spcPts val="0"/>
              </a:spcBef>
            </a:pPr>
            <a:r>
              <a:rPr lang="en-US" sz="1200" dirty="0">
                <a:solidFill>
                  <a:prstClr val="black"/>
                </a:solidFill>
              </a:rPr>
              <a:t>4:20-4:30  	36-41 Key#3 and Activity	</a:t>
            </a:r>
          </a:p>
          <a:p>
            <a:pPr>
              <a:spcBef>
                <a:spcPts val="0"/>
              </a:spcBef>
            </a:pPr>
            <a:r>
              <a:rPr lang="en-US" sz="1200" dirty="0">
                <a:solidFill>
                  <a:prstClr val="black"/>
                </a:solidFill>
              </a:rPr>
              <a:t>4:30-4:35	42   Summary</a:t>
            </a:r>
          </a:p>
          <a:p>
            <a:pPr>
              <a:spcBef>
                <a:spcPts val="0"/>
              </a:spcBef>
            </a:pPr>
            <a:r>
              <a:rPr lang="en-US" sz="1200" dirty="0">
                <a:solidFill>
                  <a:prstClr val="black"/>
                </a:solidFill>
              </a:rPr>
              <a:t>4:35-4:50	43-55 Applied Example from the Field </a:t>
            </a:r>
          </a:p>
          <a:p>
            <a:pPr>
              <a:spcBef>
                <a:spcPts val="0"/>
              </a:spcBef>
            </a:pPr>
            <a:r>
              <a:rPr lang="en-US" sz="1200" dirty="0">
                <a:solidFill>
                  <a:prstClr val="black"/>
                </a:solidFill>
              </a:rPr>
              <a:t>4:50-5:00	56-end  Final Thoughts, Resources</a:t>
            </a:r>
            <a:endParaRPr lang="en-US" dirty="0"/>
          </a:p>
        </p:txBody>
      </p:sp>
      <p:sp>
        <p:nvSpPr>
          <p:cNvPr id="5" name="Date Placeholder 4"/>
          <p:cNvSpPr>
            <a:spLocks noGrp="1"/>
          </p:cNvSpPr>
          <p:nvPr>
            <p:ph type="dt" idx="10"/>
          </p:nvPr>
        </p:nvSpPr>
        <p:spPr>
          <a:xfrm>
            <a:off x="4143375" y="0"/>
            <a:ext cx="3170238" cy="481013"/>
          </a:xfrm>
          <a:prstGeom prst="rect">
            <a:avLst/>
          </a:prstGeom>
        </p:spPr>
        <p:txBody>
          <a:bodyPr/>
          <a:lstStyle/>
          <a:p>
            <a:r>
              <a:rPr lang="en-US" smtClean="0"/>
              <a:t>March 6, 2020</a:t>
            </a:r>
            <a:endParaRPr lang="en-US"/>
          </a:p>
        </p:txBody>
      </p:sp>
      <p:sp>
        <p:nvSpPr>
          <p:cNvPr id="11" name="Footer Placeholder 10"/>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12" name="Slide Number Placeholder 11"/>
          <p:cNvSpPr>
            <a:spLocks noGrp="1"/>
          </p:cNvSpPr>
          <p:nvPr>
            <p:ph type="sldNum" sz="quarter" idx="12"/>
          </p:nvPr>
        </p:nvSpPr>
        <p:spPr>
          <a:xfrm>
            <a:off x="4143375" y="9120188"/>
            <a:ext cx="3170238" cy="481012"/>
          </a:xfrm>
          <a:prstGeom prst="rect">
            <a:avLst/>
          </a:prstGeom>
        </p:spPr>
        <p:txBody>
          <a:bodyPr/>
          <a:lstStyle/>
          <a:p>
            <a:fld id="{2241C4C7-CDC9-44CB-80A0-71E5AE20C5B9}" type="slidenum">
              <a:rPr lang="en-US" smtClean="0"/>
              <a:t>1</a:t>
            </a:fld>
            <a:endParaRPr lang="en-US"/>
          </a:p>
        </p:txBody>
      </p:sp>
      <p:sp>
        <p:nvSpPr>
          <p:cNvPr id="13" name="Header Placeholder 12"/>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Tree>
    <p:extLst>
      <p:ext uri="{BB962C8B-B14F-4D97-AF65-F5344CB8AC3E}">
        <p14:creationId xmlns:p14="http://schemas.microsoft.com/office/powerpoint/2010/main" val="1965397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Image Placeholder 6"/>
          <p:cNvSpPr>
            <a:spLocks noGrp="1" noRot="1" noChangeAspect="1"/>
          </p:cNvSpPr>
          <p:nvPr>
            <p:ph type="sldImg"/>
          </p:nvPr>
        </p:nvSpPr>
        <p:spPr>
          <a:xfrm>
            <a:off x="2109788" y="284163"/>
            <a:ext cx="3317875" cy="1866900"/>
          </a:xfrm>
          <a:prstGeom prst="rect">
            <a:avLst/>
          </a:prstGeom>
        </p:spPr>
      </p:sp>
      <p:sp>
        <p:nvSpPr>
          <p:cNvPr id="9" name="Date Placeholder 8"/>
          <p:cNvSpPr>
            <a:spLocks noGrp="1"/>
          </p:cNvSpPr>
          <p:nvPr>
            <p:ph type="dt" idx="10"/>
          </p:nvPr>
        </p:nvSpPr>
        <p:spPr>
          <a:xfrm>
            <a:off x="4143375" y="0"/>
            <a:ext cx="3170238" cy="481013"/>
          </a:xfrm>
          <a:prstGeom prst="rect">
            <a:avLst/>
          </a:prstGeom>
        </p:spPr>
        <p:txBody>
          <a:bodyPr/>
          <a:lstStyle/>
          <a:p>
            <a:r>
              <a:rPr lang="en-US" smtClean="0"/>
              <a:t>March 6, 2020</a:t>
            </a:r>
            <a:endParaRPr lang="en-US"/>
          </a:p>
        </p:txBody>
      </p:sp>
      <p:sp>
        <p:nvSpPr>
          <p:cNvPr id="10" name="Footer Placeholder 9"/>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11" name="Slide Number Placeholder 10"/>
          <p:cNvSpPr>
            <a:spLocks noGrp="1"/>
          </p:cNvSpPr>
          <p:nvPr>
            <p:ph type="sldNum" sz="quarter" idx="12"/>
          </p:nvPr>
        </p:nvSpPr>
        <p:spPr>
          <a:xfrm>
            <a:off x="4143375" y="9120188"/>
            <a:ext cx="3170238" cy="481012"/>
          </a:xfrm>
          <a:prstGeom prst="rect">
            <a:avLst/>
          </a:prstGeom>
        </p:spPr>
        <p:txBody>
          <a:bodyPr/>
          <a:lstStyle/>
          <a:p>
            <a:fld id="{2241C4C7-CDC9-44CB-80A0-71E5AE20C5B9}" type="slidenum">
              <a:rPr lang="en-US" smtClean="0"/>
              <a:t>10</a:t>
            </a:fld>
            <a:endParaRPr lang="en-US" dirty="0"/>
          </a:p>
        </p:txBody>
      </p:sp>
      <p:sp>
        <p:nvSpPr>
          <p:cNvPr id="13" name="Header Placeholder 12"/>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
        <p:nvSpPr>
          <p:cNvPr id="16" name="Notes Placeholder 13"/>
          <p:cNvSpPr>
            <a:spLocks noGrp="1"/>
          </p:cNvSpPr>
          <p:nvPr>
            <p:ph type="body" sz="quarter" idx="14"/>
          </p:nvPr>
        </p:nvSpPr>
        <p:spPr>
          <a:xfrm>
            <a:off x="190831" y="2172073"/>
            <a:ext cx="6965343" cy="7011783"/>
          </a:xfrm>
          <a:prstGeom prst="rect">
            <a:avLst/>
          </a:prstGeom>
        </p:spPr>
        <p:txBody>
          <a:bodyPr/>
          <a:lstStyle/>
          <a:p>
            <a:r>
              <a:rPr lang="en-US" sz="1300" dirty="0"/>
              <a:t>Recent court ruling have further prompted a renewed look at the IDEA requirements around monitoring progress.  You may have heard of the </a:t>
            </a:r>
            <a:r>
              <a:rPr lang="en-US" sz="1300" dirty="0" err="1"/>
              <a:t>Endrew</a:t>
            </a:r>
            <a:r>
              <a:rPr lang="en-US" sz="1300" dirty="0"/>
              <a:t> F case. This very important 2017 Supreme Court Ruling (March 22, 2017)- emphasizes “progress.”</a:t>
            </a:r>
          </a:p>
          <a:p>
            <a:r>
              <a:rPr lang="en-US" sz="1300" dirty="0"/>
              <a:t>The Court in </a:t>
            </a:r>
            <a:r>
              <a:rPr lang="en-US" sz="1300" dirty="0" err="1"/>
              <a:t>Endrew</a:t>
            </a:r>
            <a:r>
              <a:rPr lang="en-US" sz="1300" dirty="0"/>
              <a:t> F. held </a:t>
            </a:r>
            <a:r>
              <a:rPr lang="en-US" sz="1300" i="1" dirty="0">
                <a:solidFill>
                  <a:prstClr val="black"/>
                </a:solidFill>
              </a:rPr>
              <a:t> “To meet its substantive obligation [</a:t>
            </a:r>
            <a:r>
              <a:rPr lang="en-US" sz="1300" dirty="0">
                <a:solidFill>
                  <a:prstClr val="black"/>
                </a:solidFill>
              </a:rPr>
              <a:t>to provide a Free Appropriate Public Education (FAPE)]</a:t>
            </a:r>
            <a:r>
              <a:rPr lang="en-US" sz="1300" i="1" dirty="0">
                <a:solidFill>
                  <a:prstClr val="black"/>
                </a:solidFill>
              </a:rPr>
              <a:t> under the IDEA, </a:t>
            </a:r>
            <a:r>
              <a:rPr lang="en-US" sz="1300" b="1" i="1" dirty="0">
                <a:solidFill>
                  <a:prstClr val="black"/>
                </a:solidFill>
              </a:rPr>
              <a:t>a school must offer an IEP reasonably calculated to enable a child to make progress </a:t>
            </a:r>
            <a:r>
              <a:rPr lang="en-US" sz="1300" i="1" dirty="0">
                <a:solidFill>
                  <a:prstClr val="black"/>
                </a:solidFill>
              </a:rPr>
              <a:t>appropriate in light of the child’s circumstances.”   (</a:t>
            </a:r>
            <a:r>
              <a:rPr lang="en-US" sz="1300" dirty="0" err="1">
                <a:solidFill>
                  <a:prstClr val="black"/>
                </a:solidFill>
              </a:rPr>
              <a:t>Endrew</a:t>
            </a:r>
            <a:r>
              <a:rPr lang="en-US" sz="1300" dirty="0">
                <a:solidFill>
                  <a:prstClr val="black"/>
                </a:solidFill>
              </a:rPr>
              <a:t> F., 2017, p. 16) .  The court explicitly </a:t>
            </a:r>
            <a:r>
              <a:rPr lang="en-US" sz="1300" dirty="0"/>
              <a:t>rejected the  </a:t>
            </a:r>
            <a:r>
              <a:rPr lang="en-US" sz="1300" i="1" dirty="0"/>
              <a:t>merely more than de </a:t>
            </a:r>
            <a:r>
              <a:rPr lang="en-US" sz="1300" i="1" dirty="0" err="1"/>
              <a:t>minimis</a:t>
            </a:r>
            <a:r>
              <a:rPr lang="en-US" sz="1300" dirty="0"/>
              <a:t>, or trivial, progress standard.</a:t>
            </a:r>
          </a:p>
          <a:p>
            <a:r>
              <a:rPr lang="en-US" sz="1300" dirty="0"/>
              <a:t> Although the Court did not determine any one test for determining what appropriate progress looks like for every child, the court decision means IEP Teams must implement policies, procedures, and practices relating to measuring progress (see DOE Q 18) </a:t>
            </a:r>
          </a:p>
          <a:p>
            <a:r>
              <a:rPr lang="en-US" dirty="0"/>
              <a:t>We have done this with our updated Procedural Compliance Self Assessment (PCSA) standards used when we monitoring districts for IDEA compliance.  </a:t>
            </a:r>
          </a:p>
          <a:p>
            <a:endParaRPr lang="en-US" sz="1300" dirty="0"/>
          </a:p>
          <a:p>
            <a:pPr lvl="1" indent="0">
              <a:spcBef>
                <a:spcPts val="0"/>
              </a:spcBef>
              <a:buNone/>
            </a:pPr>
            <a:r>
              <a:rPr lang="en-US" sz="1300" dirty="0"/>
              <a:t>--------------------------------------Supplemental Information -------------------------------------------------</a:t>
            </a:r>
          </a:p>
          <a:p>
            <a:pPr>
              <a:spcBef>
                <a:spcPts val="0"/>
              </a:spcBef>
            </a:pPr>
            <a:r>
              <a:rPr lang="en-US" sz="1300" dirty="0"/>
              <a:t>Other relevant quotes from </a:t>
            </a:r>
            <a:r>
              <a:rPr lang="en-US" sz="1300" dirty="0" err="1"/>
              <a:t>Endrew</a:t>
            </a:r>
            <a:r>
              <a:rPr lang="en-US" sz="1300" dirty="0"/>
              <a:t>-</a:t>
            </a:r>
          </a:p>
          <a:p>
            <a:pPr marL="174552" indent="-174552">
              <a:spcBef>
                <a:spcPts val="207"/>
              </a:spcBef>
              <a:buFont typeface="Arial" panose="020B0604020202020204" pitchFamily="34" charset="0"/>
              <a:buChar char="•"/>
            </a:pPr>
            <a:r>
              <a:rPr lang="en-US" sz="1300" i="1" dirty="0">
                <a:solidFill>
                  <a:prstClr val="black"/>
                </a:solidFill>
              </a:rPr>
              <a:t>“The IEP must aim to enable the child to make progress.  After all, the essential function of an IEP is to set out a plan for pursuing academic and functional advancement.” </a:t>
            </a:r>
            <a:r>
              <a:rPr lang="en-US" sz="1300" dirty="0" err="1">
                <a:solidFill>
                  <a:prstClr val="black"/>
                </a:solidFill>
              </a:rPr>
              <a:t>Endrew</a:t>
            </a:r>
            <a:r>
              <a:rPr lang="en-US" sz="1300" dirty="0">
                <a:solidFill>
                  <a:prstClr val="black"/>
                </a:solidFill>
              </a:rPr>
              <a:t> F., 2017, p. 11</a:t>
            </a:r>
          </a:p>
          <a:p>
            <a:pPr marL="174552" indent="-174552">
              <a:spcBef>
                <a:spcPts val="207"/>
              </a:spcBef>
              <a:buFont typeface="Arial" panose="020B0604020202020204" pitchFamily="34" charset="0"/>
              <a:buChar char="•"/>
            </a:pPr>
            <a:r>
              <a:rPr lang="en-US" sz="1300" i="1" dirty="0">
                <a:solidFill>
                  <a:prstClr val="black"/>
                </a:solidFill>
              </a:rPr>
              <a:t>“If a child is not making expected progress toward his or her annual goals, the IEP team must revise, as appropriate, the IEP to address the lack of progress”   </a:t>
            </a:r>
            <a:r>
              <a:rPr lang="en-US" sz="1300" dirty="0">
                <a:solidFill>
                  <a:prstClr val="black"/>
                </a:solidFill>
              </a:rPr>
              <a:t>Dept. of Education’s FAQ- </a:t>
            </a:r>
            <a:r>
              <a:rPr lang="en-US" sz="1300" dirty="0" err="1">
                <a:solidFill>
                  <a:prstClr val="black"/>
                </a:solidFill>
              </a:rPr>
              <a:t>Endrew</a:t>
            </a:r>
            <a:r>
              <a:rPr lang="en-US" sz="1300" dirty="0">
                <a:solidFill>
                  <a:prstClr val="black"/>
                </a:solidFill>
              </a:rPr>
              <a:t> F., #15</a:t>
            </a:r>
          </a:p>
          <a:p>
            <a:pPr marL="174552" indent="-174552">
              <a:spcBef>
                <a:spcPts val="207"/>
              </a:spcBef>
              <a:buFont typeface="Arial" panose="020B0604020202020204" pitchFamily="34" charset="0"/>
              <a:buChar char="•"/>
            </a:pPr>
            <a:r>
              <a:rPr lang="en-US" sz="1300" i="1" dirty="0"/>
              <a:t>“A student offered an education program providing ‘merely more than de </a:t>
            </a:r>
            <a:r>
              <a:rPr lang="en-US" sz="1300" i="1" dirty="0" err="1"/>
              <a:t>minimis</a:t>
            </a:r>
            <a:r>
              <a:rPr lang="en-US" sz="1300" i="1" dirty="0"/>
              <a:t>' progress from year to year can hardly be said to have been offered an education at all.” </a:t>
            </a:r>
            <a:r>
              <a:rPr lang="en-US" sz="1300" dirty="0" err="1"/>
              <a:t>Endrew</a:t>
            </a:r>
            <a:r>
              <a:rPr lang="en-US" sz="1300" dirty="0"/>
              <a:t> F, 2017, p. 14</a:t>
            </a:r>
          </a:p>
          <a:p>
            <a:pPr marL="174552" indent="-174552">
              <a:spcBef>
                <a:spcPts val="207"/>
              </a:spcBef>
              <a:buFont typeface="Arial" panose="020B0604020202020204" pitchFamily="34" charset="0"/>
              <a:buChar char="•"/>
            </a:pPr>
            <a:r>
              <a:rPr lang="en-US" sz="1300" i="1" dirty="0"/>
              <a:t>IEP Teams and other school personnel should be able to demonstrate that, consistent with the provisions in the child’s IEP, they are providing special education and related services and supplementary aids and services; making program modifications; providing supports for school personnel; and allowing for appropriate accommodations that are reasonably calculated to enable a child to make progress appropriate in light of the child’s circumstances and enable the child to have the chance to meet challenging objectives. DOE FAQ </a:t>
            </a:r>
            <a:r>
              <a:rPr lang="en-US" sz="1300" dirty="0"/>
              <a:t>Question # 18</a:t>
            </a:r>
          </a:p>
          <a:p>
            <a:pPr marL="174552" indent="-174552">
              <a:spcBef>
                <a:spcPts val="207"/>
              </a:spcBef>
              <a:buFont typeface="Arial" panose="020B0604020202020204" pitchFamily="34" charset="0"/>
              <a:buChar char="•"/>
            </a:pPr>
            <a:endParaRPr lang="en-US" sz="1300" dirty="0"/>
          </a:p>
          <a:p>
            <a:pPr>
              <a:spcBef>
                <a:spcPts val="207"/>
              </a:spcBef>
            </a:pPr>
            <a:r>
              <a:rPr lang="en-US" sz="1300" dirty="0"/>
              <a:t>Link to PCSA Standards and Directions: </a:t>
            </a:r>
            <a:r>
              <a:rPr lang="en-US" sz="1300" dirty="0">
                <a:hlinkClick r:id="rId3"/>
              </a:rPr>
              <a:t>https://dpi.wi.gov/sped/educators/rdapcsa/standards</a:t>
            </a:r>
            <a:endParaRPr lang="en-US" sz="1300" dirty="0"/>
          </a:p>
          <a:p>
            <a:endParaRPr lang="en-US" dirty="0"/>
          </a:p>
        </p:txBody>
      </p:sp>
    </p:spTree>
    <p:extLst>
      <p:ext uri="{BB962C8B-B14F-4D97-AF65-F5344CB8AC3E}">
        <p14:creationId xmlns:p14="http://schemas.microsoft.com/office/powerpoint/2010/main" val="1005228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9313" y="219075"/>
            <a:ext cx="2900362" cy="1631950"/>
          </a:xfrm>
          <a:prstGeom prst="rect">
            <a:avLst/>
          </a:prstGeom>
        </p:spPr>
      </p:sp>
      <p:sp>
        <p:nvSpPr>
          <p:cNvPr id="3" name="Notes Placeholder 2"/>
          <p:cNvSpPr>
            <a:spLocks noGrp="1"/>
          </p:cNvSpPr>
          <p:nvPr>
            <p:ph type="body" idx="1"/>
          </p:nvPr>
        </p:nvSpPr>
        <p:spPr>
          <a:xfrm>
            <a:off x="172981" y="1850853"/>
            <a:ext cx="6976913" cy="7423733"/>
          </a:xfrm>
          <a:prstGeom prst="rect">
            <a:avLst/>
          </a:prstGeom>
        </p:spPr>
        <p:txBody>
          <a:bodyPr/>
          <a:lstStyle/>
          <a:p>
            <a:r>
              <a:rPr lang="en-US" dirty="0"/>
              <a:t>Before we continue, We would be remiss if we didn’t reinforce the idea that CCR IEPs and all our actions related to their development and implementation are grounded in our CCR IEP beliefs. It is important to keep these Beliefs in mind when completing each step of the IEP development process.</a:t>
            </a:r>
          </a:p>
          <a:p>
            <a:r>
              <a:rPr lang="en-US" dirty="0"/>
              <a:t>For example, having </a:t>
            </a:r>
            <a:r>
              <a:rPr lang="en-US" b="1" dirty="0"/>
              <a:t>high expectations </a:t>
            </a:r>
            <a:r>
              <a:rPr lang="en-US" dirty="0"/>
              <a:t>leads to developing ambitious and achievable goals, which </a:t>
            </a:r>
            <a:r>
              <a:rPr lang="en-US" b="1" dirty="0"/>
              <a:t>in turn, </a:t>
            </a:r>
            <a:r>
              <a:rPr lang="en-US" dirty="0"/>
              <a:t>serve as the basis for monitoring student progress.  Likewise, effective progress monitoring is a </a:t>
            </a:r>
            <a:r>
              <a:rPr lang="en-US" b="1" dirty="0"/>
              <a:t>collective responsibility</a:t>
            </a:r>
            <a:r>
              <a:rPr lang="en-US" dirty="0"/>
              <a:t>, involving multiple educators, students and families.  Student progress is best realized when special and general educators as well as students and families share collective responsibility for monitoring progress and using progress data to make instructional decisions. </a:t>
            </a:r>
          </a:p>
          <a:p>
            <a:r>
              <a:rPr lang="en-US" dirty="0"/>
              <a:t>For more information on the 5 Beliefs, visit our CCR IEP Resources webpage. A handout of the 5 beliefs is available on the DPI website.  You can get to it by clicking on the link icon on this slide:  </a:t>
            </a:r>
            <a:r>
              <a:rPr lang="en-US" sz="1200" dirty="0">
                <a:hlinkClick r:id="rId3"/>
              </a:rPr>
              <a:t>https://dpi.wi.gov/sites/default/files/imce/sped/pdf/rda-ccr-iep-five-beliefs.pdf</a:t>
            </a:r>
            <a:r>
              <a:rPr lang="en-US" sz="1200" dirty="0"/>
              <a:t>  </a:t>
            </a:r>
          </a:p>
          <a:p>
            <a:r>
              <a:rPr lang="en-US" sz="1200" dirty="0"/>
              <a:t>------------------------------------------------- Supplemental Information -------------------------------------</a:t>
            </a:r>
          </a:p>
          <a:p>
            <a:pPr>
              <a:spcBef>
                <a:spcPts val="0"/>
              </a:spcBef>
            </a:pPr>
            <a:r>
              <a:rPr lang="en-US" sz="1200" dirty="0">
                <a:solidFill>
                  <a:prstClr val="black"/>
                </a:solidFill>
              </a:rPr>
              <a:t>Some of you may have seen the graphic on the right. It has frequently been used to talk about culturally response practices.  Today we will use it to talk about CCR-IEPs.   </a:t>
            </a:r>
            <a:r>
              <a:rPr lang="en-US" sz="1200" b="1" dirty="0">
                <a:solidFill>
                  <a:prstClr val="black"/>
                </a:solidFill>
              </a:rPr>
              <a:t>It represents all the CCR-IEP beliefs and what we hope to achieve w/ the CCR-IEP process.  </a:t>
            </a:r>
            <a:r>
              <a:rPr lang="en-US" sz="1200" dirty="0">
                <a:solidFill>
                  <a:prstClr val="black"/>
                </a:solidFill>
              </a:rPr>
              <a:t>It shows three different scenarios- </a:t>
            </a:r>
          </a:p>
          <a:p>
            <a:pPr lvl="1"/>
            <a:r>
              <a:rPr lang="en-US" sz="1200" dirty="0">
                <a:solidFill>
                  <a:prstClr val="black"/>
                </a:solidFill>
              </a:rPr>
              <a:t>In the </a:t>
            </a:r>
            <a:r>
              <a:rPr lang="en-US" sz="1200" b="1" dirty="0">
                <a:solidFill>
                  <a:prstClr val="black"/>
                </a:solidFill>
              </a:rPr>
              <a:t>first</a:t>
            </a:r>
            <a:r>
              <a:rPr lang="en-US" sz="1200" dirty="0">
                <a:solidFill>
                  <a:prstClr val="black"/>
                </a:solidFill>
              </a:rPr>
              <a:t>, </a:t>
            </a:r>
            <a:r>
              <a:rPr lang="en-US" sz="1200" b="1" dirty="0">
                <a:solidFill>
                  <a:prstClr val="black"/>
                </a:solidFill>
              </a:rPr>
              <a:t>each student is given the same/equal supports</a:t>
            </a:r>
            <a:r>
              <a:rPr lang="en-US" sz="1200" dirty="0">
                <a:solidFill>
                  <a:prstClr val="black"/>
                </a:solidFill>
              </a:rPr>
              <a:t>.  This equal distribution of support works for some students but does not work out so well for others (i.e. equal is not always fair, especially for students with IEPs).</a:t>
            </a:r>
          </a:p>
          <a:p>
            <a:pPr lvl="1"/>
            <a:r>
              <a:rPr lang="en-US" sz="1200" dirty="0">
                <a:solidFill>
                  <a:prstClr val="black"/>
                </a:solidFill>
              </a:rPr>
              <a:t>In the </a:t>
            </a:r>
            <a:r>
              <a:rPr lang="en-US" sz="1200" b="1" dirty="0">
                <a:solidFill>
                  <a:prstClr val="black"/>
                </a:solidFill>
              </a:rPr>
              <a:t>second</a:t>
            </a:r>
            <a:r>
              <a:rPr lang="en-US" sz="1200" dirty="0">
                <a:solidFill>
                  <a:prstClr val="black"/>
                </a:solidFill>
              </a:rPr>
              <a:t> scenario, the </a:t>
            </a:r>
            <a:r>
              <a:rPr lang="en-US" sz="1200" b="1" dirty="0">
                <a:solidFill>
                  <a:prstClr val="black"/>
                </a:solidFill>
              </a:rPr>
              <a:t>resources allocated to each student is based on what students needs</a:t>
            </a:r>
            <a:r>
              <a:rPr lang="en-US" sz="1200" dirty="0">
                <a:solidFill>
                  <a:prstClr val="black"/>
                </a:solidFill>
              </a:rPr>
              <a:t>.  </a:t>
            </a:r>
            <a:r>
              <a:rPr lang="en-US" sz="1200" b="1" dirty="0">
                <a:solidFill>
                  <a:prstClr val="black"/>
                </a:solidFill>
              </a:rPr>
              <a:t>One might say this is what IEPs do for students</a:t>
            </a:r>
            <a:r>
              <a:rPr lang="en-US" sz="1200" dirty="0">
                <a:solidFill>
                  <a:prstClr val="black"/>
                </a:solidFill>
              </a:rPr>
              <a:t>. They provide students with the supports that students need to access, engage, and make progress in grade level general education curriculum, instruction, and environments.  </a:t>
            </a:r>
            <a:r>
              <a:rPr lang="en-US" sz="1200" b="1" dirty="0">
                <a:solidFill>
                  <a:prstClr val="black"/>
                </a:solidFill>
              </a:rPr>
              <a:t>Special </a:t>
            </a:r>
            <a:r>
              <a:rPr lang="en-US" sz="1200" b="1" dirty="0" err="1">
                <a:solidFill>
                  <a:prstClr val="black"/>
                </a:solidFill>
              </a:rPr>
              <a:t>ed</a:t>
            </a:r>
            <a:r>
              <a:rPr lang="en-US" sz="1200" b="1" dirty="0">
                <a:solidFill>
                  <a:prstClr val="black"/>
                </a:solidFill>
              </a:rPr>
              <a:t> staff are often the “box builders” for students with IEPs; </a:t>
            </a:r>
            <a:r>
              <a:rPr lang="en-US" sz="1200" dirty="0">
                <a:solidFill>
                  <a:prstClr val="black"/>
                </a:solidFill>
              </a:rPr>
              <a:t>They give students what they need to deal with the barriers these students often encounter.</a:t>
            </a:r>
          </a:p>
          <a:p>
            <a:pPr lvl="1"/>
            <a:r>
              <a:rPr lang="en-US" sz="1200" dirty="0">
                <a:solidFill>
                  <a:prstClr val="black"/>
                </a:solidFill>
              </a:rPr>
              <a:t>In the </a:t>
            </a:r>
            <a:r>
              <a:rPr lang="en-US" sz="1200" b="1" dirty="0">
                <a:solidFill>
                  <a:prstClr val="black"/>
                </a:solidFill>
              </a:rPr>
              <a:t>third scenario</a:t>
            </a:r>
            <a:r>
              <a:rPr lang="en-US" sz="1200" dirty="0">
                <a:solidFill>
                  <a:prstClr val="black"/>
                </a:solidFill>
              </a:rPr>
              <a:t>, we have identified that </a:t>
            </a:r>
            <a:r>
              <a:rPr lang="en-US" sz="1200" b="1" dirty="0">
                <a:solidFill>
                  <a:prstClr val="black"/>
                </a:solidFill>
              </a:rPr>
              <a:t>barriers, that if removed, might provide all students with the same ability to access and engage in their education </a:t>
            </a:r>
            <a:r>
              <a:rPr lang="en-US" sz="1200" dirty="0">
                <a:solidFill>
                  <a:prstClr val="black"/>
                </a:solidFill>
              </a:rPr>
              <a:t>so they can all benefit and make progress. While this may not always be fully possible, </a:t>
            </a:r>
            <a:r>
              <a:rPr lang="en-US" sz="1200" b="1" dirty="0">
                <a:solidFill>
                  <a:prstClr val="black"/>
                </a:solidFill>
              </a:rPr>
              <a:t>this is what we should strive to accomplish with the IEP process</a:t>
            </a:r>
            <a:r>
              <a:rPr lang="en-US" sz="1200" dirty="0">
                <a:solidFill>
                  <a:prstClr val="black"/>
                </a:solidFill>
              </a:rPr>
              <a:t>; figuring out what is needed to remove barriers such as:  </a:t>
            </a:r>
          </a:p>
          <a:p>
            <a:pPr marL="699305" lvl="2">
              <a:spcBef>
                <a:spcPts val="0"/>
              </a:spcBef>
            </a:pPr>
            <a:r>
              <a:rPr lang="en-US" sz="1100" dirty="0">
                <a:solidFill>
                  <a:prstClr val="black"/>
                </a:solidFill>
              </a:rPr>
              <a:t>Increase student skills (to address achievement/functional skill gaps) via effective instruction/intervention/specially designed instruction</a:t>
            </a:r>
          </a:p>
          <a:p>
            <a:pPr marL="699305" lvl="2">
              <a:spcBef>
                <a:spcPts val="0"/>
              </a:spcBef>
            </a:pPr>
            <a:r>
              <a:rPr lang="en-US" sz="1100" dirty="0">
                <a:solidFill>
                  <a:prstClr val="black"/>
                </a:solidFill>
              </a:rPr>
              <a:t>Improve instructional supports</a:t>
            </a:r>
          </a:p>
          <a:p>
            <a:pPr marL="699305" lvl="2">
              <a:spcBef>
                <a:spcPts val="0"/>
              </a:spcBef>
            </a:pPr>
            <a:r>
              <a:rPr lang="en-US" sz="1100" dirty="0">
                <a:solidFill>
                  <a:prstClr val="black"/>
                </a:solidFill>
              </a:rPr>
              <a:t>Improve environmental supports </a:t>
            </a:r>
          </a:p>
          <a:p>
            <a:pPr marL="699305" lvl="2">
              <a:spcBef>
                <a:spcPts val="0"/>
              </a:spcBef>
            </a:pPr>
            <a:r>
              <a:rPr lang="en-US" sz="1100" dirty="0">
                <a:solidFill>
                  <a:prstClr val="black"/>
                </a:solidFill>
              </a:rPr>
              <a:t>Change what staff do, i.e. change in staff behavior and practices</a:t>
            </a:r>
          </a:p>
          <a:p>
            <a:pPr marL="699305" lvl="2">
              <a:spcBef>
                <a:spcPts val="0"/>
              </a:spcBef>
            </a:pPr>
            <a:r>
              <a:rPr lang="en-US" sz="1100" dirty="0">
                <a:solidFill>
                  <a:prstClr val="black"/>
                </a:solidFill>
              </a:rPr>
              <a:t>Change beliefs</a:t>
            </a:r>
          </a:p>
          <a:p>
            <a:pPr>
              <a:spcBef>
                <a:spcPts val="0"/>
              </a:spcBef>
            </a:pPr>
            <a:r>
              <a:rPr lang="en-US" sz="1100" dirty="0">
                <a:solidFill>
                  <a:prstClr val="black"/>
                </a:solidFill>
              </a:rPr>
              <a:t>Resource: Picture Adapted from </a:t>
            </a:r>
            <a:r>
              <a:rPr lang="en-US" sz="1100" dirty="0">
                <a:solidFill>
                  <a:prstClr val="black"/>
                </a:solidFill>
                <a:hlinkClick r:id="rId4"/>
              </a:rPr>
              <a:t>Center for Story Based Strategy </a:t>
            </a:r>
            <a:r>
              <a:rPr lang="en-US" sz="1100" dirty="0">
                <a:solidFill>
                  <a:prstClr val="black"/>
                </a:solidFill>
              </a:rPr>
              <a:t>and </a:t>
            </a:r>
            <a:r>
              <a:rPr lang="en-US" sz="1100" dirty="0">
                <a:solidFill>
                  <a:prstClr val="black"/>
                </a:solidFill>
                <a:hlinkClick r:id="rId5"/>
              </a:rPr>
              <a:t>Interaction Institute for Social Change</a:t>
            </a:r>
            <a:endParaRPr lang="en-US" dirty="0"/>
          </a:p>
        </p:txBody>
      </p:sp>
      <p:sp>
        <p:nvSpPr>
          <p:cNvPr id="7" name="Date Placeholder 6"/>
          <p:cNvSpPr>
            <a:spLocks noGrp="1"/>
          </p:cNvSpPr>
          <p:nvPr>
            <p:ph type="dt" idx="10"/>
          </p:nvPr>
        </p:nvSpPr>
        <p:spPr>
          <a:xfrm>
            <a:off x="4143375" y="0"/>
            <a:ext cx="3170238" cy="481013"/>
          </a:xfrm>
          <a:prstGeom prst="rect">
            <a:avLst/>
          </a:prstGeom>
        </p:spPr>
        <p:txBody>
          <a:bodyPr/>
          <a:lstStyle/>
          <a:p>
            <a:r>
              <a:rPr lang="en-US" smtClean="0"/>
              <a:t>March 6, 2020</a:t>
            </a:r>
            <a:endParaRPr lang="en-US"/>
          </a:p>
        </p:txBody>
      </p:sp>
      <p:sp>
        <p:nvSpPr>
          <p:cNvPr id="11" name="Footer Placeholder 10"/>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12" name="Slide Number Placeholder 11"/>
          <p:cNvSpPr>
            <a:spLocks noGrp="1"/>
          </p:cNvSpPr>
          <p:nvPr>
            <p:ph type="sldNum" sz="quarter" idx="12"/>
          </p:nvPr>
        </p:nvSpPr>
        <p:spPr>
          <a:xfrm>
            <a:off x="4143375" y="9120188"/>
            <a:ext cx="3170238" cy="481012"/>
          </a:xfrm>
          <a:prstGeom prst="rect">
            <a:avLst/>
          </a:prstGeom>
        </p:spPr>
        <p:txBody>
          <a:bodyPr/>
          <a:lstStyle/>
          <a:p>
            <a:fld id="{2241C4C7-CDC9-44CB-80A0-71E5AE20C5B9}" type="slidenum">
              <a:rPr lang="en-US" smtClean="0"/>
              <a:t>11</a:t>
            </a:fld>
            <a:endParaRPr lang="en-US"/>
          </a:p>
        </p:txBody>
      </p:sp>
      <p:sp>
        <p:nvSpPr>
          <p:cNvPr id="13" name="Header Placeholder 12"/>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Tree>
    <p:extLst>
      <p:ext uri="{BB962C8B-B14F-4D97-AF65-F5344CB8AC3E}">
        <p14:creationId xmlns:p14="http://schemas.microsoft.com/office/powerpoint/2010/main" val="3449045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idx="10"/>
          </p:nvPr>
        </p:nvSpPr>
        <p:spPr>
          <a:xfrm>
            <a:off x="4144963" y="0"/>
            <a:ext cx="3170237" cy="481013"/>
          </a:xfrm>
          <a:prstGeom prst="rect">
            <a:avLst/>
          </a:prstGeom>
        </p:spPr>
        <p:txBody>
          <a:bodyPr/>
          <a:lstStyle/>
          <a:p>
            <a:r>
              <a:rPr lang="en-US" smtClean="0"/>
              <a:t>March 6, 2020</a:t>
            </a:r>
            <a:endParaRPr lang="en-US"/>
          </a:p>
        </p:txBody>
      </p:sp>
      <p:sp>
        <p:nvSpPr>
          <p:cNvPr id="11" name="Footer Placeholder 10"/>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12" name="Slide Number Placeholder 11"/>
          <p:cNvSpPr>
            <a:spLocks noGrp="1"/>
          </p:cNvSpPr>
          <p:nvPr>
            <p:ph type="sldNum" sz="quarter" idx="12"/>
          </p:nvPr>
        </p:nvSpPr>
        <p:spPr>
          <a:xfrm>
            <a:off x="4144963" y="9120188"/>
            <a:ext cx="3170237" cy="481012"/>
          </a:xfrm>
          <a:prstGeom prst="rect">
            <a:avLst/>
          </a:prstGeom>
        </p:spPr>
        <p:txBody>
          <a:bodyPr/>
          <a:lstStyle/>
          <a:p>
            <a:fld id="{2241C4C7-CDC9-44CB-80A0-71E5AE20C5B9}" type="slidenum">
              <a:rPr lang="en-US" smtClean="0"/>
              <a:t>12</a:t>
            </a:fld>
            <a:endParaRPr lang="en-US"/>
          </a:p>
        </p:txBody>
      </p:sp>
      <p:sp>
        <p:nvSpPr>
          <p:cNvPr id="13" name="Header Placeholder 12"/>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
        <p:nvSpPr>
          <p:cNvPr id="15" name="Slide Image Placeholder 14"/>
          <p:cNvSpPr>
            <a:spLocks noGrp="1" noRot="1" noChangeAspect="1"/>
          </p:cNvSpPr>
          <p:nvPr>
            <p:ph type="sldImg"/>
          </p:nvPr>
        </p:nvSpPr>
        <p:spPr>
          <a:xfrm>
            <a:off x="2108200" y="282575"/>
            <a:ext cx="3321050" cy="1868488"/>
          </a:xfrm>
          <a:prstGeom prst="rect">
            <a:avLst/>
          </a:prstGeom>
        </p:spPr>
      </p:sp>
      <p:sp>
        <p:nvSpPr>
          <p:cNvPr id="16" name="Notes Placeholder 15"/>
          <p:cNvSpPr>
            <a:spLocks noGrp="1"/>
          </p:cNvSpPr>
          <p:nvPr>
            <p:ph type="body" idx="1"/>
          </p:nvPr>
        </p:nvSpPr>
        <p:spPr>
          <a:xfrm>
            <a:off x="190831" y="2172073"/>
            <a:ext cx="6965343" cy="7011783"/>
          </a:xfrm>
          <a:prstGeom prst="rect">
            <a:avLst/>
          </a:prstGeom>
        </p:spPr>
        <p:txBody>
          <a:bodyPr/>
          <a:lstStyle/>
          <a:p>
            <a:r>
              <a:rPr lang="en-US" dirty="0"/>
              <a:t>Collective responsibility depends on engaging families and students. Open, two way communication provides opportunities for parents and students to share concerns, answer questions, and provide input during all stages of IEP development, implementation and review, including planning for and conducting ongoing monitoring of student progress, making decisions about whether progress is sufficient, and considering what to do when progress is insufficient. And remember, the way in which you verbally and non-verbally interact, communicates to students and families your attitude about their participation. </a:t>
            </a:r>
          </a:p>
          <a:p>
            <a:r>
              <a:rPr lang="en-US" dirty="0"/>
              <a:t>The last bullet is especially important.  There is evidence that when students are involved in monitoring and analyzing their own progress toward achieving IEP goals, they feel more ownership over their learning, are more motivated, and have higher rates of achievement. A student who monitors their progress understands how they learn best, and strengthens their ability to articulate their learning needs.  Parents and educators can help by asking their student on a regular basis how satisfied they are with their progress, and what kind of help they might need to be more successful.</a:t>
            </a:r>
          </a:p>
          <a:p>
            <a:pPr algn="ctr"/>
            <a:r>
              <a:rPr lang="en-US" sz="1200" dirty="0"/>
              <a:t>-------------------------------------------Supplemental information -------------------------------------</a:t>
            </a:r>
          </a:p>
          <a:p>
            <a:r>
              <a:rPr lang="en-US" sz="1200" dirty="0"/>
              <a:t>Participation options/Principle of Partial Participation</a:t>
            </a:r>
          </a:p>
          <a:p>
            <a:pPr marL="237277" lvl="1" indent="-120627" defTabSz="938928">
              <a:spcBef>
                <a:spcPts val="616"/>
              </a:spcBef>
              <a:defRPr/>
            </a:pPr>
            <a:r>
              <a:rPr lang="en-US" sz="1200" dirty="0">
                <a:solidFill>
                  <a:prstClr val="black"/>
                </a:solidFill>
              </a:rPr>
              <a:t>Even students with “the most significant cognitive disabilities’ can participate in their IEP meeting in a meaningful way and provide information.  The IEP team should consider the </a:t>
            </a:r>
            <a:r>
              <a:rPr lang="en-US" sz="1200" b="1" dirty="0">
                <a:solidFill>
                  <a:prstClr val="black"/>
                </a:solidFill>
              </a:rPr>
              <a:t>Principle of Partial Participation</a:t>
            </a:r>
            <a:r>
              <a:rPr lang="en-US" sz="1200" dirty="0">
                <a:solidFill>
                  <a:prstClr val="black"/>
                </a:solidFill>
              </a:rPr>
              <a:t>. </a:t>
            </a:r>
            <a:r>
              <a:rPr lang="en-US" sz="1200" b="1" dirty="0">
                <a:solidFill>
                  <a:prstClr val="black"/>
                </a:solidFill>
              </a:rPr>
              <a:t>It is better to work to try to include the student as much as possible than not to include them in the process at all. </a:t>
            </a:r>
          </a:p>
          <a:p>
            <a:pPr marL="237277" lvl="1" indent="-120627" defTabSz="938928">
              <a:spcBef>
                <a:spcPts val="616"/>
              </a:spcBef>
              <a:defRPr/>
            </a:pPr>
            <a:r>
              <a:rPr lang="en-US" sz="1200" dirty="0">
                <a:solidFill>
                  <a:prstClr val="black"/>
                </a:solidFill>
              </a:rPr>
              <a:t>For example, a student who uses a picture based communication system as a primary mode of communicating with others, can be asked questions related to their interests and ideas and then respond based on the choices provided. (The choices might be picked by someone who knows the student well, based on previous experiences the student has had, or based on age appropriate things their peers may be interested in).</a:t>
            </a:r>
            <a:endParaRPr lang="en-US" dirty="0"/>
          </a:p>
        </p:txBody>
      </p:sp>
    </p:spTree>
    <p:extLst>
      <p:ext uri="{BB962C8B-B14F-4D97-AF65-F5344CB8AC3E}">
        <p14:creationId xmlns:p14="http://schemas.microsoft.com/office/powerpoint/2010/main" val="3327416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idx="10"/>
          </p:nvPr>
        </p:nvSpPr>
        <p:spPr>
          <a:xfrm>
            <a:off x="4144963" y="0"/>
            <a:ext cx="3170237" cy="481013"/>
          </a:xfrm>
          <a:prstGeom prst="rect">
            <a:avLst/>
          </a:prstGeom>
        </p:spPr>
        <p:txBody>
          <a:bodyPr/>
          <a:lstStyle/>
          <a:p>
            <a:r>
              <a:rPr lang="en-US" smtClean="0"/>
              <a:t>March 6, 2020</a:t>
            </a:r>
            <a:endParaRPr lang="en-US"/>
          </a:p>
        </p:txBody>
      </p:sp>
      <p:sp>
        <p:nvSpPr>
          <p:cNvPr id="11" name="Footer Placeholder 10"/>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12" name="Slide Number Placeholder 11"/>
          <p:cNvSpPr>
            <a:spLocks noGrp="1"/>
          </p:cNvSpPr>
          <p:nvPr>
            <p:ph type="sldNum" sz="quarter" idx="12"/>
          </p:nvPr>
        </p:nvSpPr>
        <p:spPr>
          <a:xfrm>
            <a:off x="4144963" y="9120188"/>
            <a:ext cx="3170237" cy="481012"/>
          </a:xfrm>
          <a:prstGeom prst="rect">
            <a:avLst/>
          </a:prstGeom>
        </p:spPr>
        <p:txBody>
          <a:bodyPr/>
          <a:lstStyle/>
          <a:p>
            <a:fld id="{2241C4C7-CDC9-44CB-80A0-71E5AE20C5B9}" type="slidenum">
              <a:rPr lang="en-US" smtClean="0"/>
              <a:t>13</a:t>
            </a:fld>
            <a:endParaRPr lang="en-US"/>
          </a:p>
        </p:txBody>
      </p:sp>
      <p:sp>
        <p:nvSpPr>
          <p:cNvPr id="13" name="Header Placeholder 12"/>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
        <p:nvSpPr>
          <p:cNvPr id="15" name="Slide Image Placeholder 14"/>
          <p:cNvSpPr>
            <a:spLocks noGrp="1" noRot="1" noChangeAspect="1"/>
          </p:cNvSpPr>
          <p:nvPr>
            <p:ph type="sldImg"/>
          </p:nvPr>
        </p:nvSpPr>
        <p:spPr>
          <a:xfrm>
            <a:off x="2108200" y="282575"/>
            <a:ext cx="3321050" cy="1868488"/>
          </a:xfrm>
          <a:prstGeom prst="rect">
            <a:avLst/>
          </a:prstGeom>
        </p:spPr>
      </p:sp>
      <p:sp>
        <p:nvSpPr>
          <p:cNvPr id="16" name="Notes Placeholder 15"/>
          <p:cNvSpPr>
            <a:spLocks noGrp="1"/>
          </p:cNvSpPr>
          <p:nvPr>
            <p:ph type="body" idx="1"/>
          </p:nvPr>
        </p:nvSpPr>
        <p:spPr>
          <a:xfrm>
            <a:off x="190831" y="2172073"/>
            <a:ext cx="6965343" cy="7011783"/>
          </a:xfrm>
          <a:prstGeom prst="rect">
            <a:avLst/>
          </a:prstGeom>
        </p:spPr>
        <p:txBody>
          <a:bodyPr/>
          <a:lstStyle/>
          <a:p>
            <a:r>
              <a:rPr lang="en-US" dirty="0"/>
              <a:t>The next few slides provide some definitions and context for the Key Considerations for Planning for Progress Monitoring. </a:t>
            </a:r>
          </a:p>
          <a:p>
            <a:endParaRPr lang="en-US" dirty="0"/>
          </a:p>
        </p:txBody>
      </p:sp>
    </p:spTree>
    <p:extLst>
      <p:ext uri="{BB962C8B-B14F-4D97-AF65-F5344CB8AC3E}">
        <p14:creationId xmlns:p14="http://schemas.microsoft.com/office/powerpoint/2010/main" val="3091125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idx="10"/>
          </p:nvPr>
        </p:nvSpPr>
        <p:spPr>
          <a:xfrm>
            <a:off x="4144963" y="0"/>
            <a:ext cx="3170237" cy="481013"/>
          </a:xfrm>
          <a:prstGeom prst="rect">
            <a:avLst/>
          </a:prstGeom>
        </p:spPr>
        <p:txBody>
          <a:bodyPr/>
          <a:lstStyle/>
          <a:p>
            <a:r>
              <a:rPr lang="en-US" smtClean="0"/>
              <a:t>March 6, 2020</a:t>
            </a:r>
            <a:endParaRPr lang="en-US"/>
          </a:p>
        </p:txBody>
      </p:sp>
      <p:sp>
        <p:nvSpPr>
          <p:cNvPr id="11" name="Footer Placeholder 10"/>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12" name="Slide Number Placeholder 11"/>
          <p:cNvSpPr>
            <a:spLocks noGrp="1"/>
          </p:cNvSpPr>
          <p:nvPr>
            <p:ph type="sldNum" sz="quarter" idx="12"/>
          </p:nvPr>
        </p:nvSpPr>
        <p:spPr>
          <a:xfrm>
            <a:off x="4144963" y="9120188"/>
            <a:ext cx="3170237" cy="481012"/>
          </a:xfrm>
          <a:prstGeom prst="rect">
            <a:avLst/>
          </a:prstGeom>
        </p:spPr>
        <p:txBody>
          <a:bodyPr/>
          <a:lstStyle/>
          <a:p>
            <a:fld id="{2241C4C7-CDC9-44CB-80A0-71E5AE20C5B9}" type="slidenum">
              <a:rPr lang="en-US" smtClean="0"/>
              <a:t>14</a:t>
            </a:fld>
            <a:endParaRPr lang="en-US"/>
          </a:p>
        </p:txBody>
      </p:sp>
      <p:sp>
        <p:nvSpPr>
          <p:cNvPr id="13" name="Header Placeholder 12"/>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
        <p:nvSpPr>
          <p:cNvPr id="18" name="Slide Image Placeholder 17"/>
          <p:cNvSpPr>
            <a:spLocks noGrp="1" noRot="1" noChangeAspect="1"/>
          </p:cNvSpPr>
          <p:nvPr>
            <p:ph type="sldImg"/>
          </p:nvPr>
        </p:nvSpPr>
        <p:spPr>
          <a:xfrm>
            <a:off x="2108200" y="282575"/>
            <a:ext cx="3321050" cy="1868488"/>
          </a:xfrm>
          <a:prstGeom prst="rect">
            <a:avLst/>
          </a:prstGeom>
        </p:spPr>
      </p:sp>
      <p:sp>
        <p:nvSpPr>
          <p:cNvPr id="19" name="Notes Placeholder 18"/>
          <p:cNvSpPr>
            <a:spLocks noGrp="1"/>
          </p:cNvSpPr>
          <p:nvPr>
            <p:ph type="body" idx="1"/>
          </p:nvPr>
        </p:nvSpPr>
        <p:spPr>
          <a:xfrm>
            <a:off x="190831" y="2172073"/>
            <a:ext cx="6965343" cy="7011783"/>
          </a:xfrm>
          <a:prstGeom prst="rect">
            <a:avLst/>
          </a:prstGeom>
        </p:spPr>
        <p:txBody>
          <a:bodyPr/>
          <a:lstStyle/>
          <a:p>
            <a:r>
              <a:rPr lang="en-US" dirty="0"/>
              <a:t>So, What does it mean to “monitor progress”?</a:t>
            </a:r>
          </a:p>
          <a:p>
            <a:pPr marL="411678" lvl="1" indent="-169612">
              <a:spcBef>
                <a:spcPts val="0"/>
              </a:spcBef>
            </a:pPr>
            <a:r>
              <a:rPr lang="en-US" dirty="0"/>
              <a:t>Monitoring student progress is </a:t>
            </a:r>
            <a:r>
              <a:rPr lang="en-US" b="1" dirty="0"/>
              <a:t>a </a:t>
            </a:r>
            <a:r>
              <a:rPr lang="en-US" b="1" u="sng" dirty="0"/>
              <a:t>process</a:t>
            </a:r>
            <a:r>
              <a:rPr lang="en-US" b="1" dirty="0"/>
              <a:t> linked to ongoing instructional planning</a:t>
            </a:r>
            <a:r>
              <a:rPr lang="en-US" dirty="0"/>
              <a:t>; </a:t>
            </a:r>
            <a:r>
              <a:rPr lang="en-US" b="1" dirty="0"/>
              <a:t>not just a series of data collection events</a:t>
            </a:r>
            <a:r>
              <a:rPr lang="en-US" dirty="0"/>
              <a:t>.</a:t>
            </a:r>
          </a:p>
          <a:p>
            <a:pPr marL="411678" lvl="1" indent="-169612">
              <a:spcBef>
                <a:spcPts val="0"/>
              </a:spcBef>
            </a:pPr>
            <a:r>
              <a:rPr lang="en-US" dirty="0"/>
              <a:t> It occurs during the student’s school day; </a:t>
            </a:r>
          </a:p>
          <a:p>
            <a:pPr marL="411678" lvl="1" indent="-169612">
              <a:spcBef>
                <a:spcPts val="0"/>
              </a:spcBef>
            </a:pPr>
            <a:r>
              <a:rPr lang="en-US" dirty="0"/>
              <a:t>Progress is measured over time; not just when progress reports are provided to parents or when the IEP team meets. </a:t>
            </a:r>
          </a:p>
          <a:p>
            <a:r>
              <a:rPr lang="en-US" dirty="0"/>
              <a:t>Some people make a distinction between the terms, “monitoring progress” and “progress monitoring” .  </a:t>
            </a:r>
            <a:r>
              <a:rPr lang="en-US" b="1" dirty="0"/>
              <a:t>For our purposes, we will use the terms “monitoring progress” and progress monitoring interchangeably to refer to</a:t>
            </a:r>
          </a:p>
          <a:p>
            <a:pPr marL="411678" lvl="1" indent="-169612">
              <a:spcBef>
                <a:spcPts val="0"/>
              </a:spcBef>
            </a:pPr>
            <a:r>
              <a:rPr lang="en-US" b="1" dirty="0"/>
              <a:t> </a:t>
            </a:r>
            <a:r>
              <a:rPr lang="en-US" b="1" u="sng" dirty="0"/>
              <a:t>Systematic </a:t>
            </a:r>
            <a:r>
              <a:rPr lang="en-US" b="1" dirty="0"/>
              <a:t>and </a:t>
            </a:r>
            <a:r>
              <a:rPr lang="en-US" b="1" u="sng" dirty="0"/>
              <a:t>planned</a:t>
            </a:r>
            <a:r>
              <a:rPr lang="en-US" b="1" dirty="0"/>
              <a:t> methods</a:t>
            </a:r>
            <a:r>
              <a:rPr lang="en-US" dirty="0"/>
              <a:t>. Again, an </a:t>
            </a:r>
            <a:r>
              <a:rPr lang="en-US" b="1" dirty="0"/>
              <a:t>ongoing</a:t>
            </a:r>
            <a:r>
              <a:rPr lang="en-US" dirty="0"/>
              <a:t> process; not just a series of events. </a:t>
            </a:r>
          </a:p>
          <a:p>
            <a:pPr marL="411678" lvl="1" indent="-169612">
              <a:spcBef>
                <a:spcPts val="0"/>
              </a:spcBef>
            </a:pPr>
            <a:r>
              <a:rPr lang="en-US" b="1" dirty="0"/>
              <a:t>Procedures </a:t>
            </a:r>
            <a:r>
              <a:rPr lang="en-US" dirty="0"/>
              <a:t>for how progress will be measured, by whom and where/when is </a:t>
            </a:r>
            <a:r>
              <a:rPr lang="en-US" b="1" dirty="0"/>
              <a:t>planned</a:t>
            </a:r>
            <a:r>
              <a:rPr lang="en-US" dirty="0"/>
              <a:t> at the time </a:t>
            </a:r>
            <a:r>
              <a:rPr lang="en-US" b="1" dirty="0"/>
              <a:t>when the IEP goal is developed</a:t>
            </a:r>
          </a:p>
          <a:p>
            <a:pPr marL="411678" lvl="1" indent="-169612">
              <a:spcBef>
                <a:spcPts val="0"/>
              </a:spcBef>
            </a:pPr>
            <a:r>
              <a:rPr lang="en-US" b="1" dirty="0"/>
              <a:t>Used </a:t>
            </a:r>
            <a:r>
              <a:rPr lang="en-US" b="1" u="sng" dirty="0"/>
              <a:t>to determine whether a student is benefitting from the educational services and supports </a:t>
            </a:r>
            <a:r>
              <a:rPr lang="en-US" b="1" dirty="0"/>
              <a:t>linked to IEP goals </a:t>
            </a:r>
            <a:r>
              <a:rPr lang="en-US" sz="1200" dirty="0"/>
              <a:t>(including specially designed instruction,  related services,  and other supports and strategies used in special and general education settings</a:t>
            </a:r>
            <a:r>
              <a:rPr lang="en-US" dirty="0"/>
              <a:t>. </a:t>
            </a:r>
          </a:p>
          <a:p>
            <a:pPr algn="ctr"/>
            <a:r>
              <a:rPr lang="en-US" sz="1200" dirty="0"/>
              <a:t>-------------------------Supplemental Notes-------------------------- </a:t>
            </a:r>
          </a:p>
          <a:p>
            <a:pPr>
              <a:spcBef>
                <a:spcPts val="0"/>
              </a:spcBef>
            </a:pPr>
            <a:r>
              <a:rPr lang="en-US" sz="1200" dirty="0"/>
              <a:t>All teachers formally and informally monitor their students’ progress throughout the year, using a variety of strategies. However, these strategies may vary greatly in quantity and quality.  Additionally, the data/information gained is not always recorded and are sometime only used to adjust instruction “in the moment” (e.g. when teachers use questioning techniques during instruction to evaluate if students are understanding the lesson).</a:t>
            </a:r>
          </a:p>
          <a:p>
            <a:pPr>
              <a:spcBef>
                <a:spcPts val="415"/>
              </a:spcBef>
            </a:pPr>
            <a:r>
              <a:rPr lang="en-US" sz="1200" dirty="0"/>
              <a:t>The term “Progress Monitoring” came into common use with the rise of “Response to Intervention (RTI);  For many educators, the term Progress Monitoring (PM) refers to a formal scientifically- based practice used to assess students’ academic performance and evaluate the effectiveness of instruction. </a:t>
            </a:r>
          </a:p>
          <a:p>
            <a:pPr>
              <a:spcBef>
                <a:spcPts val="415"/>
              </a:spcBef>
            </a:pPr>
            <a:r>
              <a:rPr lang="en-US" sz="1200" dirty="0"/>
              <a:t>The term “monitoring progress” is generally used to describe instructional practices that include a variety of types of formative assessment, questioning, feedback, and similar strategies.  </a:t>
            </a:r>
          </a:p>
          <a:p>
            <a:pPr>
              <a:spcBef>
                <a:spcPts val="415"/>
              </a:spcBef>
            </a:pPr>
            <a:r>
              <a:rPr lang="en-US" sz="1200" dirty="0"/>
              <a:t>For our purposes, we are using these terms interchangeably to refer to ongoing systematic methods to monitor a student’s response to services in relation to targeted skills and behaviors. </a:t>
            </a:r>
          </a:p>
          <a:p>
            <a:pPr>
              <a:spcBef>
                <a:spcPts val="415"/>
              </a:spcBef>
            </a:pPr>
            <a:r>
              <a:rPr lang="en-US" sz="1200" dirty="0">
                <a:solidFill>
                  <a:prstClr val="black"/>
                </a:solidFill>
              </a:rPr>
              <a:t>Our working definition is closely related to that used by the National Center on Response to Intervention,  </a:t>
            </a:r>
            <a:r>
              <a:rPr lang="en-US" sz="1200" i="1" dirty="0">
                <a:solidFill>
                  <a:prstClr val="black"/>
                </a:solidFill>
              </a:rPr>
              <a:t>Progress monitoring is used to assess students’ performance over time; to quantify student rates of improvement or responsiveness to instruction; to evaluate instructional effectiveness; and…., to formulate effective individualized programs.  </a:t>
            </a:r>
            <a:r>
              <a:rPr lang="en-US" sz="1200" dirty="0">
                <a:solidFill>
                  <a:prstClr val="black"/>
                </a:solidFill>
                <a:hlinkClick r:id="rId3"/>
              </a:rPr>
              <a:t>National Center on Response to Intervention</a:t>
            </a:r>
            <a:r>
              <a:rPr lang="en-US" sz="1200" dirty="0">
                <a:solidFill>
                  <a:prstClr val="black"/>
                </a:solidFill>
              </a:rPr>
              <a:t>. </a:t>
            </a:r>
            <a:endParaRPr lang="en-US" dirty="0"/>
          </a:p>
          <a:p>
            <a:endParaRPr lang="en-US" dirty="0"/>
          </a:p>
        </p:txBody>
      </p:sp>
    </p:spTree>
    <p:extLst>
      <p:ext uri="{BB962C8B-B14F-4D97-AF65-F5344CB8AC3E}">
        <p14:creationId xmlns:p14="http://schemas.microsoft.com/office/powerpoint/2010/main" val="2558031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idx="10"/>
          </p:nvPr>
        </p:nvSpPr>
        <p:spPr>
          <a:xfrm>
            <a:off x="4144963" y="0"/>
            <a:ext cx="3170237" cy="481013"/>
          </a:xfrm>
          <a:prstGeom prst="rect">
            <a:avLst/>
          </a:prstGeom>
        </p:spPr>
        <p:txBody>
          <a:bodyPr/>
          <a:lstStyle/>
          <a:p>
            <a:r>
              <a:rPr lang="en-US" smtClean="0"/>
              <a:t>March 6, 2020</a:t>
            </a:r>
            <a:endParaRPr lang="en-US"/>
          </a:p>
        </p:txBody>
      </p:sp>
      <p:sp>
        <p:nvSpPr>
          <p:cNvPr id="11" name="Footer Placeholder 10"/>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12" name="Slide Number Placeholder 11"/>
          <p:cNvSpPr>
            <a:spLocks noGrp="1"/>
          </p:cNvSpPr>
          <p:nvPr>
            <p:ph type="sldNum" sz="quarter" idx="12"/>
          </p:nvPr>
        </p:nvSpPr>
        <p:spPr>
          <a:xfrm>
            <a:off x="4144963" y="9120188"/>
            <a:ext cx="3170237" cy="481012"/>
          </a:xfrm>
          <a:prstGeom prst="rect">
            <a:avLst/>
          </a:prstGeom>
        </p:spPr>
        <p:txBody>
          <a:bodyPr/>
          <a:lstStyle/>
          <a:p>
            <a:fld id="{2241C4C7-CDC9-44CB-80A0-71E5AE20C5B9}" type="slidenum">
              <a:rPr lang="en-US" smtClean="0"/>
              <a:t>15</a:t>
            </a:fld>
            <a:endParaRPr lang="en-US"/>
          </a:p>
        </p:txBody>
      </p:sp>
      <p:sp>
        <p:nvSpPr>
          <p:cNvPr id="13" name="Header Placeholder 12"/>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
        <p:nvSpPr>
          <p:cNvPr id="17" name="Slide Image Placeholder 16"/>
          <p:cNvSpPr>
            <a:spLocks noGrp="1" noRot="1" noChangeAspect="1"/>
          </p:cNvSpPr>
          <p:nvPr>
            <p:ph type="sldImg"/>
          </p:nvPr>
        </p:nvSpPr>
        <p:spPr/>
      </p:sp>
      <p:sp>
        <p:nvSpPr>
          <p:cNvPr id="18" name="Notes Placeholder 17"/>
          <p:cNvSpPr>
            <a:spLocks noGrp="1"/>
          </p:cNvSpPr>
          <p:nvPr>
            <p:ph type="body" idx="1"/>
          </p:nvPr>
        </p:nvSpPr>
        <p:spPr/>
        <p:txBody>
          <a:bodyPr/>
          <a:lstStyle/>
          <a:p>
            <a:r>
              <a:rPr lang="en-US" dirty="0"/>
              <a:t>Here are some definitions from Wisconsin sources. </a:t>
            </a:r>
          </a:p>
          <a:p>
            <a:r>
              <a:rPr lang="en-US" dirty="0"/>
              <a:t>As you review the additional definitions on this slide, recognize that progress monitoring is directly linked to making decisions about the effectiveness of instruction and supports.</a:t>
            </a:r>
          </a:p>
          <a:p>
            <a:endParaRPr lang="en-US" dirty="0"/>
          </a:p>
        </p:txBody>
      </p:sp>
    </p:spTree>
    <p:extLst>
      <p:ext uri="{BB962C8B-B14F-4D97-AF65-F5344CB8AC3E}">
        <p14:creationId xmlns:p14="http://schemas.microsoft.com/office/powerpoint/2010/main" val="1239871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idx="10"/>
          </p:nvPr>
        </p:nvSpPr>
        <p:spPr>
          <a:xfrm>
            <a:off x="4144963" y="0"/>
            <a:ext cx="3170237" cy="481013"/>
          </a:xfrm>
          <a:prstGeom prst="rect">
            <a:avLst/>
          </a:prstGeom>
        </p:spPr>
        <p:txBody>
          <a:bodyPr/>
          <a:lstStyle/>
          <a:p>
            <a:r>
              <a:rPr lang="en-US" smtClean="0"/>
              <a:t>March 6, 2020</a:t>
            </a:r>
            <a:endParaRPr lang="en-US"/>
          </a:p>
        </p:txBody>
      </p:sp>
      <p:sp>
        <p:nvSpPr>
          <p:cNvPr id="11" name="Footer Placeholder 10"/>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12" name="Slide Number Placeholder 11"/>
          <p:cNvSpPr>
            <a:spLocks noGrp="1"/>
          </p:cNvSpPr>
          <p:nvPr>
            <p:ph type="sldNum" sz="quarter" idx="12"/>
          </p:nvPr>
        </p:nvSpPr>
        <p:spPr>
          <a:xfrm>
            <a:off x="4144963" y="9120188"/>
            <a:ext cx="3170237" cy="481012"/>
          </a:xfrm>
          <a:prstGeom prst="rect">
            <a:avLst/>
          </a:prstGeom>
        </p:spPr>
        <p:txBody>
          <a:bodyPr/>
          <a:lstStyle/>
          <a:p>
            <a:fld id="{2241C4C7-CDC9-44CB-80A0-71E5AE20C5B9}" type="slidenum">
              <a:rPr lang="en-US" smtClean="0"/>
              <a:t>16</a:t>
            </a:fld>
            <a:endParaRPr lang="en-US"/>
          </a:p>
        </p:txBody>
      </p:sp>
      <p:sp>
        <p:nvSpPr>
          <p:cNvPr id="13" name="Header Placeholder 12"/>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
        <p:nvSpPr>
          <p:cNvPr id="14" name="Slide Image Placeholder 13"/>
          <p:cNvSpPr>
            <a:spLocks noGrp="1" noRot="1" noChangeAspect="1"/>
          </p:cNvSpPr>
          <p:nvPr>
            <p:ph type="sldImg"/>
          </p:nvPr>
        </p:nvSpPr>
        <p:spPr/>
      </p:sp>
      <p:sp>
        <p:nvSpPr>
          <p:cNvPr id="15" name="Notes Placeholder 14"/>
          <p:cNvSpPr>
            <a:spLocks noGrp="1"/>
          </p:cNvSpPr>
          <p:nvPr>
            <p:ph type="body" idx="1"/>
          </p:nvPr>
        </p:nvSpPr>
        <p:spPr/>
        <p:txBody>
          <a:bodyPr/>
          <a:lstStyle/>
          <a:p>
            <a:r>
              <a:rPr lang="en-US" dirty="0"/>
              <a:t>Our working definition of monitoring progress also fits within our state’s vision of an Equitable MLSS and the use of strategic assessment systems within an MLSS. </a:t>
            </a:r>
          </a:p>
          <a:p>
            <a:r>
              <a:rPr lang="en-US" dirty="0"/>
              <a:t>The strategic assessment system captures all assessment in which an individual student is involved. Data within this system is already being used for general education student progress monitoring.  IEP teams should consider existing sources of progress data when designing progress monitoring procedures specific to individual students’ goals. </a:t>
            </a:r>
          </a:p>
          <a:p>
            <a:endParaRPr lang="en-US" dirty="0"/>
          </a:p>
          <a:p>
            <a:r>
              <a:rPr lang="en-US" dirty="0"/>
              <a:t>Click on the icons on this slide to link to more information about MLSS and Strategic Assessment System </a:t>
            </a:r>
          </a:p>
          <a:p>
            <a:r>
              <a:rPr lang="en-US" dirty="0"/>
              <a:t>--------------------------------------------------------------------------------------------------------------</a:t>
            </a:r>
          </a:p>
          <a:p>
            <a:r>
              <a:rPr lang="en-US" dirty="0"/>
              <a:t>From https://dpi.wi.gov/sites/default/files/imce/strategic-assessment/SAS_Terms_RVSD9.17.19.docx  </a:t>
            </a:r>
            <a:r>
              <a:rPr lang="en-US" u="sng" dirty="0">
                <a:solidFill>
                  <a:srgbClr val="44546A"/>
                </a:solidFill>
                <a:hlinkClick r:id="rId3"/>
              </a:rPr>
              <a:t>Wisconsin's Strategic Assessment Systems (SAS</a:t>
            </a:r>
            <a:r>
              <a:rPr lang="en-US" dirty="0">
                <a:solidFill>
                  <a:srgbClr val="44546A"/>
                </a:solidFill>
                <a:hlinkClick r:id="rId3"/>
              </a:rPr>
              <a:t>)</a:t>
            </a:r>
            <a:endParaRPr lang="en-US" dirty="0">
              <a:solidFill>
                <a:srgbClr val="C00000"/>
              </a:solidFill>
            </a:endParaRPr>
          </a:p>
          <a:p>
            <a:endParaRPr lang="en-US" dirty="0"/>
          </a:p>
        </p:txBody>
      </p:sp>
    </p:spTree>
    <p:extLst>
      <p:ext uri="{BB962C8B-B14F-4D97-AF65-F5344CB8AC3E}">
        <p14:creationId xmlns:p14="http://schemas.microsoft.com/office/powerpoint/2010/main" val="751512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idx="10"/>
          </p:nvPr>
        </p:nvSpPr>
        <p:spPr>
          <a:xfrm>
            <a:off x="4144963" y="0"/>
            <a:ext cx="3170237" cy="481013"/>
          </a:xfrm>
          <a:prstGeom prst="rect">
            <a:avLst/>
          </a:prstGeom>
        </p:spPr>
        <p:txBody>
          <a:bodyPr/>
          <a:lstStyle/>
          <a:p>
            <a:r>
              <a:rPr lang="en-US" smtClean="0"/>
              <a:t>March 6, 2020</a:t>
            </a:r>
            <a:endParaRPr lang="en-US"/>
          </a:p>
        </p:txBody>
      </p:sp>
      <p:sp>
        <p:nvSpPr>
          <p:cNvPr id="11" name="Footer Placeholder 10"/>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12" name="Slide Number Placeholder 11"/>
          <p:cNvSpPr>
            <a:spLocks noGrp="1"/>
          </p:cNvSpPr>
          <p:nvPr>
            <p:ph type="sldNum" sz="quarter" idx="12"/>
          </p:nvPr>
        </p:nvSpPr>
        <p:spPr>
          <a:xfrm>
            <a:off x="4144963" y="9120188"/>
            <a:ext cx="3170237" cy="481012"/>
          </a:xfrm>
          <a:prstGeom prst="rect">
            <a:avLst/>
          </a:prstGeom>
        </p:spPr>
        <p:txBody>
          <a:bodyPr/>
          <a:lstStyle/>
          <a:p>
            <a:fld id="{2241C4C7-CDC9-44CB-80A0-71E5AE20C5B9}" type="slidenum">
              <a:rPr lang="en-US" smtClean="0"/>
              <a:t>17</a:t>
            </a:fld>
            <a:endParaRPr lang="en-US"/>
          </a:p>
        </p:txBody>
      </p:sp>
      <p:sp>
        <p:nvSpPr>
          <p:cNvPr id="13" name="Header Placeholder 12"/>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
        <p:nvSpPr>
          <p:cNvPr id="15" name="Slide Image Placeholder 14"/>
          <p:cNvSpPr>
            <a:spLocks noGrp="1" noRot="1" noChangeAspect="1"/>
          </p:cNvSpPr>
          <p:nvPr>
            <p:ph type="sldImg"/>
          </p:nvPr>
        </p:nvSpPr>
        <p:spPr/>
      </p:sp>
      <p:sp>
        <p:nvSpPr>
          <p:cNvPr id="16" name="Notes Placeholder 15"/>
          <p:cNvSpPr>
            <a:spLocks noGrp="1"/>
          </p:cNvSpPr>
          <p:nvPr>
            <p:ph type="body" idx="1"/>
          </p:nvPr>
        </p:nvSpPr>
        <p:spPr/>
        <p:txBody>
          <a:bodyPr/>
          <a:lstStyle/>
          <a:p>
            <a:r>
              <a:rPr lang="en-US" dirty="0"/>
              <a:t>One final point about definitions: Monitoring Progress is not the same as screening. The purposes of these two types of assessment are different. </a:t>
            </a:r>
          </a:p>
          <a:p>
            <a:r>
              <a:rPr lang="en-US" b="1" dirty="0"/>
              <a:t>The purpose of screening </a:t>
            </a:r>
            <a:r>
              <a:rPr lang="en-US" dirty="0"/>
              <a:t>is to identify or </a:t>
            </a:r>
            <a:r>
              <a:rPr lang="en-US" b="1" dirty="0"/>
              <a:t>predict</a:t>
            </a:r>
            <a:r>
              <a:rPr lang="en-US" dirty="0"/>
              <a:t> potential for poor outcomes. Educators use screening to identify students who may be at </a:t>
            </a:r>
            <a:r>
              <a:rPr lang="en-US" b="1" dirty="0"/>
              <a:t>risk</a:t>
            </a:r>
            <a:r>
              <a:rPr lang="en-US" dirty="0"/>
              <a:t> for not meeting general education standards and expectations. </a:t>
            </a:r>
          </a:p>
          <a:p>
            <a:r>
              <a:rPr lang="en-US" dirty="0"/>
              <a:t>Most schools screen students for various risk factors (reading or math achievement, mental health issues, etc.) one to 3 times per year. </a:t>
            </a:r>
          </a:p>
          <a:p>
            <a:r>
              <a:rPr lang="en-US" dirty="0"/>
              <a:t>Students identified as “at risk” are usually provided with some level of general education intervention.  </a:t>
            </a:r>
          </a:p>
          <a:p>
            <a:r>
              <a:rPr lang="en-US" b="1" dirty="0"/>
              <a:t>The purpose of monitoring IEP goal progress </a:t>
            </a:r>
            <a:r>
              <a:rPr lang="en-US" dirty="0"/>
              <a:t>is to </a:t>
            </a:r>
            <a:r>
              <a:rPr lang="en-US" b="1" dirty="0"/>
              <a:t>measure growth</a:t>
            </a:r>
            <a:r>
              <a:rPr lang="en-US" dirty="0"/>
              <a:t>.  </a:t>
            </a:r>
          </a:p>
          <a:p>
            <a:r>
              <a:rPr lang="en-US" dirty="0"/>
              <a:t>Both screening and progress monitoring tools should be technically sound and brief.  However, progress monitoring tools must be able to measure </a:t>
            </a:r>
            <a:r>
              <a:rPr lang="en-US" b="1" dirty="0"/>
              <a:t>small changes </a:t>
            </a:r>
            <a:r>
              <a:rPr lang="en-US" dirty="0"/>
              <a:t>in specific targeted student skills or behaviors related to individual student needs.  With respect to monitoring IEP goals, the progress data used to make ongoing adjustments to instruction and support is also used to make decisions about whether progress is sufficient and whether IEP services and supports are effective in addressing a student’s disability related needs. </a:t>
            </a:r>
          </a:p>
          <a:p>
            <a:r>
              <a:rPr lang="en-US" dirty="0"/>
              <a:t>While, the data used for monitoring progress does not have to be as rigorous as data used to make eligibility decisions, it is more rigorous than the data used to make screening decisions.  </a:t>
            </a:r>
            <a:r>
              <a:rPr lang="en-US" b="1" dirty="0"/>
              <a:t>The important point is that progress monitoring must be specific to the target skills or learning behaviors specified in the goal. </a:t>
            </a:r>
            <a:endParaRPr lang="en-US" dirty="0"/>
          </a:p>
          <a:p>
            <a:endParaRPr lang="en-US" dirty="0"/>
          </a:p>
        </p:txBody>
      </p:sp>
    </p:spTree>
    <p:extLst>
      <p:ext uri="{BB962C8B-B14F-4D97-AF65-F5344CB8AC3E}">
        <p14:creationId xmlns:p14="http://schemas.microsoft.com/office/powerpoint/2010/main" val="2694416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idx="10"/>
          </p:nvPr>
        </p:nvSpPr>
        <p:spPr>
          <a:xfrm>
            <a:off x="4144963" y="0"/>
            <a:ext cx="3170237" cy="481013"/>
          </a:xfrm>
          <a:prstGeom prst="rect">
            <a:avLst/>
          </a:prstGeom>
        </p:spPr>
        <p:txBody>
          <a:bodyPr/>
          <a:lstStyle/>
          <a:p>
            <a:r>
              <a:rPr lang="en-US" smtClean="0"/>
              <a:t>March 6, 2020</a:t>
            </a:r>
            <a:endParaRPr lang="en-US"/>
          </a:p>
        </p:txBody>
      </p:sp>
      <p:sp>
        <p:nvSpPr>
          <p:cNvPr id="11" name="Footer Placeholder 10"/>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12" name="Slide Number Placeholder 11"/>
          <p:cNvSpPr>
            <a:spLocks noGrp="1"/>
          </p:cNvSpPr>
          <p:nvPr>
            <p:ph type="sldNum" sz="quarter" idx="12"/>
          </p:nvPr>
        </p:nvSpPr>
        <p:spPr>
          <a:xfrm>
            <a:off x="4144963" y="9120188"/>
            <a:ext cx="3170237" cy="481012"/>
          </a:xfrm>
          <a:prstGeom prst="rect">
            <a:avLst/>
          </a:prstGeom>
        </p:spPr>
        <p:txBody>
          <a:bodyPr/>
          <a:lstStyle/>
          <a:p>
            <a:fld id="{2241C4C7-CDC9-44CB-80A0-71E5AE20C5B9}" type="slidenum">
              <a:rPr lang="en-US" smtClean="0"/>
              <a:t>18</a:t>
            </a:fld>
            <a:endParaRPr lang="en-US"/>
          </a:p>
        </p:txBody>
      </p:sp>
      <p:sp>
        <p:nvSpPr>
          <p:cNvPr id="13" name="Header Placeholder 12"/>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
        <p:nvSpPr>
          <p:cNvPr id="14" name="Slide Image Placeholder 13"/>
          <p:cNvSpPr>
            <a:spLocks noGrp="1" noRot="1" noChangeAspect="1"/>
          </p:cNvSpPr>
          <p:nvPr>
            <p:ph type="sldImg"/>
          </p:nvPr>
        </p:nvSpPr>
        <p:spPr/>
      </p:sp>
      <p:sp>
        <p:nvSpPr>
          <p:cNvPr id="15" name="Notes Placeholder 14"/>
          <p:cNvSpPr>
            <a:spLocks noGrp="1"/>
          </p:cNvSpPr>
          <p:nvPr>
            <p:ph type="body" idx="1"/>
          </p:nvPr>
        </p:nvSpPr>
        <p:spPr/>
        <p:txBody>
          <a:bodyPr/>
          <a:lstStyle/>
          <a:p>
            <a:r>
              <a:rPr lang="en-US" dirty="0"/>
              <a:t>To summarize,  Why are we really collecting progress data? </a:t>
            </a:r>
          </a:p>
          <a:p>
            <a:r>
              <a:rPr lang="en-US" dirty="0"/>
              <a:t>Of course, we want to comply with state and federal law, but there are also other reasons: </a:t>
            </a:r>
          </a:p>
          <a:p>
            <a:pPr marL="296408" indent="-296408">
              <a:buFont typeface="Arial" panose="020B0604020202020204" pitchFamily="34" charset="0"/>
              <a:buChar char="•"/>
            </a:pPr>
            <a:r>
              <a:rPr lang="en-US" dirty="0"/>
              <a:t>Instructional decision-making: adjust instruction/supports</a:t>
            </a:r>
          </a:p>
          <a:p>
            <a:pPr marL="296408" indent="-296408">
              <a:buFont typeface="Arial" panose="020B0604020202020204" pitchFamily="34" charset="0"/>
              <a:buChar char="•"/>
            </a:pPr>
            <a:r>
              <a:rPr lang="en-US" dirty="0"/>
              <a:t>Motivate student learning/help them “see” progress</a:t>
            </a:r>
          </a:p>
          <a:p>
            <a:pPr marL="296408" indent="-296408">
              <a:buFont typeface="Arial" panose="020B0604020202020204" pitchFamily="34" charset="0"/>
              <a:buChar char="•"/>
            </a:pPr>
            <a:r>
              <a:rPr lang="en-US" dirty="0"/>
              <a:t>To support collaboration through collective responsibility.  Within a system that supports and emphasizes collective responsibility, all stakeholders involved in student’s education (educators, family, student, support staff) </a:t>
            </a:r>
          </a:p>
          <a:p>
            <a:pPr marL="538476" lvl="1" indent="-296408"/>
            <a:r>
              <a:rPr lang="en-US" dirty="0"/>
              <a:t>Have input into planning for progress monitoring </a:t>
            </a:r>
          </a:p>
          <a:p>
            <a:pPr marL="538476" lvl="1" indent="-296408"/>
            <a:r>
              <a:rPr lang="en-US" dirty="0"/>
              <a:t>Share data widely in understandable format</a:t>
            </a:r>
          </a:p>
          <a:p>
            <a:pPr marL="538476" lvl="1" indent="-296408"/>
            <a:r>
              <a:rPr lang="en-US" dirty="0"/>
              <a:t>Know the effect of their efforts to provide instruction and supports on access, engagement and progress in general education</a:t>
            </a:r>
          </a:p>
          <a:p>
            <a:pPr marL="538476" lvl="1" indent="-296408"/>
            <a:r>
              <a:rPr lang="en-US" dirty="0"/>
              <a:t>Be more likely to collaborate when making important (“high stakes”?) decisions that affect FAPE and LRE- e.g. IEP goal and service changes, placement decisions, etc. </a:t>
            </a:r>
          </a:p>
          <a:p>
            <a:r>
              <a:rPr lang="en-US" dirty="0"/>
              <a:t>And we should not forget that progress monitoring is one way to advance equity. Monitoring progress will help us reflect on student achievement in relation to ambitious and achievable goals with the desired outcome being access, engagement, and progress in general education instruction, activities, and environments for ALL students with IEPs</a:t>
            </a:r>
          </a:p>
          <a:p>
            <a:endParaRPr lang="en-US" dirty="0"/>
          </a:p>
        </p:txBody>
      </p:sp>
    </p:spTree>
    <p:extLst>
      <p:ext uri="{BB962C8B-B14F-4D97-AF65-F5344CB8AC3E}">
        <p14:creationId xmlns:p14="http://schemas.microsoft.com/office/powerpoint/2010/main" val="20161925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idx="10"/>
          </p:nvPr>
        </p:nvSpPr>
        <p:spPr>
          <a:xfrm>
            <a:off x="4144963" y="0"/>
            <a:ext cx="3170237" cy="481013"/>
          </a:xfrm>
          <a:prstGeom prst="rect">
            <a:avLst/>
          </a:prstGeom>
        </p:spPr>
        <p:txBody>
          <a:bodyPr/>
          <a:lstStyle/>
          <a:p>
            <a:r>
              <a:rPr lang="en-US" smtClean="0"/>
              <a:t>March 6, 2020</a:t>
            </a:r>
            <a:endParaRPr lang="en-US"/>
          </a:p>
        </p:txBody>
      </p:sp>
      <p:sp>
        <p:nvSpPr>
          <p:cNvPr id="11" name="Footer Placeholder 10"/>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12" name="Slide Number Placeholder 11"/>
          <p:cNvSpPr>
            <a:spLocks noGrp="1"/>
          </p:cNvSpPr>
          <p:nvPr>
            <p:ph type="sldNum" sz="quarter" idx="12"/>
          </p:nvPr>
        </p:nvSpPr>
        <p:spPr>
          <a:xfrm>
            <a:off x="4144963" y="9120188"/>
            <a:ext cx="3170237" cy="481012"/>
          </a:xfrm>
          <a:prstGeom prst="rect">
            <a:avLst/>
          </a:prstGeom>
        </p:spPr>
        <p:txBody>
          <a:bodyPr/>
          <a:lstStyle/>
          <a:p>
            <a:fld id="{2241C4C7-CDC9-44CB-80A0-71E5AE20C5B9}" type="slidenum">
              <a:rPr lang="en-US" smtClean="0"/>
              <a:t>19</a:t>
            </a:fld>
            <a:endParaRPr lang="en-US"/>
          </a:p>
        </p:txBody>
      </p:sp>
      <p:sp>
        <p:nvSpPr>
          <p:cNvPr id="13" name="Header Placeholder 12"/>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
        <p:nvSpPr>
          <p:cNvPr id="15" name="Slide Image Placeholder 14"/>
          <p:cNvSpPr>
            <a:spLocks noGrp="1" noRot="1" noChangeAspect="1"/>
          </p:cNvSpPr>
          <p:nvPr>
            <p:ph type="sldImg"/>
          </p:nvPr>
        </p:nvSpPr>
        <p:spPr/>
      </p:sp>
      <p:sp>
        <p:nvSpPr>
          <p:cNvPr id="16" name="Notes Placeholder 15"/>
          <p:cNvSpPr>
            <a:spLocks noGrp="1"/>
          </p:cNvSpPr>
          <p:nvPr>
            <p:ph type="body" idx="1"/>
          </p:nvPr>
        </p:nvSpPr>
        <p:spPr/>
        <p:txBody>
          <a:bodyPr/>
          <a:lstStyle/>
          <a:p>
            <a:r>
              <a:rPr lang="en-US" dirty="0"/>
              <a:t>Before we continue, we want to let you know we understand that monitoring the progress of IEP goals, as we are defining it, may feel like a “big ask”. </a:t>
            </a:r>
          </a:p>
          <a:p>
            <a:r>
              <a:rPr lang="en-US" dirty="0"/>
              <a:t>We understand and recognize the challenges you and other educators face. We understand</a:t>
            </a:r>
          </a:p>
          <a:p>
            <a:pPr lvl="1"/>
            <a:r>
              <a:rPr lang="en-US" dirty="0"/>
              <a:t>Educators have many demands placed them. </a:t>
            </a:r>
          </a:p>
          <a:p>
            <a:pPr lvl="1"/>
            <a:r>
              <a:rPr lang="en-US" dirty="0"/>
              <a:t>You deal with students with many needs </a:t>
            </a:r>
          </a:p>
          <a:p>
            <a:pPr lvl="1"/>
            <a:r>
              <a:rPr lang="en-US" dirty="0"/>
              <a:t>Challenged by the amount of assessment asked of you </a:t>
            </a:r>
          </a:p>
          <a:p>
            <a:pPr lvl="1"/>
            <a:r>
              <a:rPr lang="en-US" dirty="0"/>
              <a:t>allocating time within an educator’s daily work repertoire to planning and systematic monitoring of IEP goal progress may be difficult at first. </a:t>
            </a:r>
          </a:p>
          <a:p>
            <a:pPr lvl="1"/>
            <a:r>
              <a:rPr lang="en-US" dirty="0"/>
              <a:t>To be effective PM of IEP goals should be done collaboratively and we understand collaboration takes time. </a:t>
            </a:r>
          </a:p>
          <a:p>
            <a:r>
              <a:rPr lang="en-US" dirty="0"/>
              <a:t>Some ideas we have received for removing barriers to implementing a good system of progress monitoring</a:t>
            </a:r>
          </a:p>
          <a:p>
            <a:pPr marL="538476" lvl="1" indent="-296408"/>
            <a:r>
              <a:rPr lang="en-US" dirty="0"/>
              <a:t>Incorporate IEP goal progress monitoring activities into regular instructional plans and student and teacher schedules.  This will make needed data easily available for reporting progress to parents and for use during IEP team review and revision meetings</a:t>
            </a:r>
          </a:p>
          <a:p>
            <a:pPr marL="538476" lvl="1" indent="-296408"/>
            <a:r>
              <a:rPr lang="en-US" dirty="0"/>
              <a:t>Get good at it. Having adequate and reliable progress data </a:t>
            </a:r>
          </a:p>
          <a:p>
            <a:pPr marL="770662" lvl="2" indent="-296408"/>
            <a:r>
              <a:rPr lang="en-US" sz="1500" dirty="0"/>
              <a:t>makes analysis and hard decisions more efficient  (e.g. shorter IEP team meetings!)</a:t>
            </a:r>
          </a:p>
          <a:p>
            <a:pPr marL="770662" lvl="2" indent="-296408"/>
            <a:r>
              <a:rPr lang="en-US" sz="1500" dirty="0"/>
              <a:t>supports the cycle of instructional decision-making and improvement. </a:t>
            </a:r>
          </a:p>
          <a:p>
            <a:pPr marL="296408" indent="-296408">
              <a:buFont typeface="Arial" panose="020B0604020202020204" pitchFamily="34" charset="0"/>
              <a:buChar char="•"/>
            </a:pPr>
            <a:r>
              <a:rPr lang="en-US" dirty="0"/>
              <a:t>Makes better use of collaboration and planning time so minor adjustments to instruction and supports can be made expeditiously. </a:t>
            </a:r>
          </a:p>
          <a:p>
            <a:r>
              <a:rPr lang="en-US" dirty="0"/>
              <a:t>Putting the work in at the front end should increase efficiency and effectiveness.  Focusing more deliberately on the relationship between instruction and the development of skills needed for school achievement is necessary if we want to meet the student achievement needle</a:t>
            </a:r>
            <a:r>
              <a:rPr lang="en-US" dirty="0" smtClean="0"/>
              <a:t>.</a:t>
            </a:r>
            <a:endParaRPr lang="en-US" dirty="0"/>
          </a:p>
        </p:txBody>
      </p:sp>
    </p:spTree>
    <p:extLst>
      <p:ext uri="{BB962C8B-B14F-4D97-AF65-F5344CB8AC3E}">
        <p14:creationId xmlns:p14="http://schemas.microsoft.com/office/powerpoint/2010/main" val="1113314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1378565" y="2424274"/>
            <a:ext cx="259683" cy="291266"/>
          </a:xfrm>
          <a:prstGeom prst="rect">
            <a:avLst/>
          </a:prstGeom>
        </p:spPr>
      </p:pic>
      <p:pic>
        <p:nvPicPr>
          <p:cNvPr id="13" name="Picture 12"/>
          <p:cNvPicPr>
            <a:picLocks noChangeAspect="1"/>
          </p:cNvPicPr>
          <p:nvPr/>
        </p:nvPicPr>
        <p:blipFill>
          <a:blip r:embed="rId4"/>
          <a:stretch>
            <a:fillRect/>
          </a:stretch>
        </p:blipFill>
        <p:spPr>
          <a:xfrm>
            <a:off x="5856138" y="2205194"/>
            <a:ext cx="246465" cy="219080"/>
          </a:xfrm>
          <a:prstGeom prst="rect">
            <a:avLst/>
          </a:prstGeom>
        </p:spPr>
      </p:pic>
      <p:sp>
        <p:nvSpPr>
          <p:cNvPr id="8" name="Slide Image Placeholder 7"/>
          <p:cNvSpPr>
            <a:spLocks noGrp="1" noRot="1" noChangeAspect="1"/>
          </p:cNvSpPr>
          <p:nvPr>
            <p:ph type="sldImg"/>
          </p:nvPr>
        </p:nvSpPr>
        <p:spPr>
          <a:xfrm>
            <a:off x="2108200" y="282575"/>
            <a:ext cx="3321050" cy="1868488"/>
          </a:xfrm>
          <a:prstGeom prst="rect">
            <a:avLst/>
          </a:prstGeom>
        </p:spPr>
      </p:sp>
      <p:sp>
        <p:nvSpPr>
          <p:cNvPr id="9" name="Notes Placeholder 8"/>
          <p:cNvSpPr>
            <a:spLocks noGrp="1"/>
          </p:cNvSpPr>
          <p:nvPr>
            <p:ph type="body" idx="1"/>
          </p:nvPr>
        </p:nvSpPr>
        <p:spPr>
          <a:xfrm>
            <a:off x="190831" y="2172073"/>
            <a:ext cx="6965343" cy="7011783"/>
          </a:xfrm>
          <a:prstGeom prst="rect">
            <a:avLst/>
          </a:prstGeom>
        </p:spPr>
        <p:txBody>
          <a:bodyPr/>
          <a:lstStyle/>
          <a:p>
            <a:r>
              <a:rPr lang="en-US" dirty="0"/>
              <a:t>You will find icons on some of the slides in this presentation.  The information </a:t>
            </a:r>
          </a:p>
          <a:p>
            <a:r>
              <a:rPr lang="en-US" dirty="0"/>
              <a:t>and document           icons have hyperlinks to related website pages and handouts.  </a:t>
            </a:r>
          </a:p>
          <a:p>
            <a:endParaRPr lang="en-US" dirty="0"/>
          </a:p>
        </p:txBody>
      </p:sp>
      <p:sp>
        <p:nvSpPr>
          <p:cNvPr id="5" name="Date Placeholder 4"/>
          <p:cNvSpPr>
            <a:spLocks noGrp="1"/>
          </p:cNvSpPr>
          <p:nvPr>
            <p:ph type="dt" idx="10"/>
          </p:nvPr>
        </p:nvSpPr>
        <p:spPr>
          <a:xfrm>
            <a:off x="4143375" y="0"/>
            <a:ext cx="3170238" cy="481013"/>
          </a:xfrm>
          <a:prstGeom prst="rect">
            <a:avLst/>
          </a:prstGeom>
        </p:spPr>
        <p:txBody>
          <a:bodyPr/>
          <a:lstStyle/>
          <a:p>
            <a:r>
              <a:rPr lang="en-US" smtClean="0"/>
              <a:t>March 6, 2020</a:t>
            </a:r>
            <a:endParaRPr lang="en-US"/>
          </a:p>
        </p:txBody>
      </p:sp>
      <p:sp>
        <p:nvSpPr>
          <p:cNvPr id="6" name="Footer Placeholder 5"/>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7" name="Slide Number Placeholder 6"/>
          <p:cNvSpPr>
            <a:spLocks noGrp="1"/>
          </p:cNvSpPr>
          <p:nvPr>
            <p:ph type="sldNum" sz="quarter" idx="12"/>
          </p:nvPr>
        </p:nvSpPr>
        <p:spPr>
          <a:xfrm>
            <a:off x="4143375" y="9120188"/>
            <a:ext cx="3170238" cy="481012"/>
          </a:xfrm>
          <a:prstGeom prst="rect">
            <a:avLst/>
          </a:prstGeom>
        </p:spPr>
        <p:txBody>
          <a:bodyPr/>
          <a:lstStyle/>
          <a:p>
            <a:fld id="{2241C4C7-CDC9-44CB-80A0-71E5AE20C5B9}" type="slidenum">
              <a:rPr lang="en-US" smtClean="0"/>
              <a:t>2</a:t>
            </a:fld>
            <a:endParaRPr lang="en-US"/>
          </a:p>
        </p:txBody>
      </p:sp>
      <p:sp>
        <p:nvSpPr>
          <p:cNvPr id="10" name="Header Placeholder 9"/>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Tree>
    <p:extLst>
      <p:ext uri="{BB962C8B-B14F-4D97-AF65-F5344CB8AC3E}">
        <p14:creationId xmlns:p14="http://schemas.microsoft.com/office/powerpoint/2010/main" val="33754084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idx="10"/>
          </p:nvPr>
        </p:nvSpPr>
        <p:spPr>
          <a:xfrm>
            <a:off x="4144963" y="0"/>
            <a:ext cx="3170237" cy="481013"/>
          </a:xfrm>
          <a:prstGeom prst="rect">
            <a:avLst/>
          </a:prstGeom>
        </p:spPr>
        <p:txBody>
          <a:bodyPr/>
          <a:lstStyle/>
          <a:p>
            <a:r>
              <a:rPr lang="en-US" smtClean="0"/>
              <a:t>March 6, 2020</a:t>
            </a:r>
            <a:endParaRPr lang="en-US"/>
          </a:p>
        </p:txBody>
      </p:sp>
      <p:sp>
        <p:nvSpPr>
          <p:cNvPr id="11" name="Footer Placeholder 10"/>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12" name="Slide Number Placeholder 11"/>
          <p:cNvSpPr>
            <a:spLocks noGrp="1"/>
          </p:cNvSpPr>
          <p:nvPr>
            <p:ph type="sldNum" sz="quarter" idx="12"/>
          </p:nvPr>
        </p:nvSpPr>
        <p:spPr>
          <a:xfrm>
            <a:off x="4144963" y="9120188"/>
            <a:ext cx="3170237" cy="481012"/>
          </a:xfrm>
          <a:prstGeom prst="rect">
            <a:avLst/>
          </a:prstGeom>
        </p:spPr>
        <p:txBody>
          <a:bodyPr/>
          <a:lstStyle/>
          <a:p>
            <a:fld id="{2241C4C7-CDC9-44CB-80A0-71E5AE20C5B9}" type="slidenum">
              <a:rPr lang="en-US" smtClean="0"/>
              <a:t>20</a:t>
            </a:fld>
            <a:endParaRPr lang="en-US"/>
          </a:p>
        </p:txBody>
      </p:sp>
      <p:sp>
        <p:nvSpPr>
          <p:cNvPr id="13" name="Header Placeholder 12"/>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
        <p:nvSpPr>
          <p:cNvPr id="17" name="Slide Image Placeholder 16"/>
          <p:cNvSpPr>
            <a:spLocks noGrp="1" noRot="1" noChangeAspect="1"/>
          </p:cNvSpPr>
          <p:nvPr>
            <p:ph type="sldImg"/>
          </p:nvPr>
        </p:nvSpPr>
        <p:spPr/>
      </p:sp>
      <p:sp>
        <p:nvSpPr>
          <p:cNvPr id="18" name="Notes Placeholder 17"/>
          <p:cNvSpPr>
            <a:spLocks noGrp="1"/>
          </p:cNvSpPr>
          <p:nvPr>
            <p:ph type="body" idx="1"/>
          </p:nvPr>
        </p:nvSpPr>
        <p:spPr/>
        <p:txBody>
          <a:bodyPr/>
          <a:lstStyle/>
          <a:p>
            <a:r>
              <a:rPr lang="en-US" i="1" dirty="0"/>
              <a:t>This activity is appropriate for use when these slides are used for a group presentation. </a:t>
            </a:r>
          </a:p>
          <a:p>
            <a:endParaRPr lang="en-US" dirty="0"/>
          </a:p>
          <a:p>
            <a:r>
              <a:rPr lang="en-US" dirty="0"/>
              <a:t>Lets take a moment to reflect on what you are thinking at this time. </a:t>
            </a:r>
          </a:p>
          <a:p>
            <a:r>
              <a:rPr lang="en-US" dirty="0"/>
              <a:t>When you hear the term” monitoring IEP goal progress” what one word comes to mind. </a:t>
            </a:r>
          </a:p>
          <a:p>
            <a:r>
              <a:rPr lang="en-US" dirty="0"/>
              <a:t>Go to menti.com and end the code on the slide (with spaces).  You can enter 1, 2, or 3 words. </a:t>
            </a:r>
          </a:p>
          <a:p>
            <a:endParaRPr lang="en-US" dirty="0"/>
          </a:p>
          <a:p>
            <a:endParaRPr lang="en-US" dirty="0"/>
          </a:p>
          <a:p>
            <a:r>
              <a:rPr lang="en-US" i="1" dirty="0"/>
              <a:t>PRESENTER:  Log on to </a:t>
            </a:r>
            <a:r>
              <a:rPr lang="en-US" i="1" dirty="0">
                <a:hlinkClick r:id="rId3"/>
              </a:rPr>
              <a:t>https://www.mentimeter.com/</a:t>
            </a:r>
            <a:r>
              <a:rPr lang="en-US" i="1" dirty="0"/>
              <a:t> and check/reset as needed  (link good for two days) and select present-  DPI Presenters may use their DPI Username and password and use Google to login. </a:t>
            </a:r>
            <a:endParaRPr lang="en-US" dirty="0"/>
          </a:p>
          <a:p>
            <a:endParaRPr lang="en-US" dirty="0"/>
          </a:p>
        </p:txBody>
      </p:sp>
    </p:spTree>
    <p:extLst>
      <p:ext uri="{BB962C8B-B14F-4D97-AF65-F5344CB8AC3E}">
        <p14:creationId xmlns:p14="http://schemas.microsoft.com/office/powerpoint/2010/main" val="1426339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idx="10"/>
          </p:nvPr>
        </p:nvSpPr>
        <p:spPr>
          <a:xfrm>
            <a:off x="4144963" y="0"/>
            <a:ext cx="3170237" cy="481013"/>
          </a:xfrm>
          <a:prstGeom prst="rect">
            <a:avLst/>
          </a:prstGeom>
        </p:spPr>
        <p:txBody>
          <a:bodyPr/>
          <a:lstStyle/>
          <a:p>
            <a:r>
              <a:rPr lang="en-US" smtClean="0"/>
              <a:t>March 6, 2020</a:t>
            </a:r>
            <a:endParaRPr lang="en-US"/>
          </a:p>
        </p:txBody>
      </p:sp>
      <p:sp>
        <p:nvSpPr>
          <p:cNvPr id="11" name="Footer Placeholder 10"/>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12" name="Slide Number Placeholder 11"/>
          <p:cNvSpPr>
            <a:spLocks noGrp="1"/>
          </p:cNvSpPr>
          <p:nvPr>
            <p:ph type="sldNum" sz="quarter" idx="12"/>
          </p:nvPr>
        </p:nvSpPr>
        <p:spPr>
          <a:xfrm>
            <a:off x="4144963" y="9120188"/>
            <a:ext cx="3170237" cy="481012"/>
          </a:xfrm>
          <a:prstGeom prst="rect">
            <a:avLst/>
          </a:prstGeom>
        </p:spPr>
        <p:txBody>
          <a:bodyPr/>
          <a:lstStyle/>
          <a:p>
            <a:fld id="{2241C4C7-CDC9-44CB-80A0-71E5AE20C5B9}" type="slidenum">
              <a:rPr lang="en-US" smtClean="0"/>
              <a:t>21</a:t>
            </a:fld>
            <a:endParaRPr lang="en-US"/>
          </a:p>
        </p:txBody>
      </p:sp>
      <p:sp>
        <p:nvSpPr>
          <p:cNvPr id="13" name="Header Placeholder 12"/>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
        <p:nvSpPr>
          <p:cNvPr id="14" name="Slide Image Placeholder 13"/>
          <p:cNvSpPr>
            <a:spLocks noGrp="1" noRot="1" noChangeAspect="1"/>
          </p:cNvSpPr>
          <p:nvPr>
            <p:ph type="sldImg"/>
          </p:nvPr>
        </p:nvSpPr>
        <p:spPr/>
      </p:sp>
      <p:sp>
        <p:nvSpPr>
          <p:cNvPr id="15" name="Notes Placeholder 14"/>
          <p:cNvSpPr>
            <a:spLocks noGrp="1"/>
          </p:cNvSpPr>
          <p:nvPr>
            <p:ph type="body" idx="1"/>
          </p:nvPr>
        </p:nvSpPr>
        <p:spPr/>
        <p:txBody>
          <a:bodyPr/>
          <a:lstStyle/>
          <a:p>
            <a:r>
              <a:rPr lang="en-US" dirty="0"/>
              <a:t>Now that we have provided some context, we now turn to the prerequisites necessary to effectively plan for using </a:t>
            </a:r>
            <a:r>
              <a:rPr lang="en-US" b="1" dirty="0"/>
              <a:t>systematic</a:t>
            </a:r>
            <a:r>
              <a:rPr lang="en-US" dirty="0"/>
              <a:t> and </a:t>
            </a:r>
            <a:r>
              <a:rPr lang="en-US" b="1" dirty="0"/>
              <a:t>planned</a:t>
            </a:r>
            <a:r>
              <a:rPr lang="en-US" dirty="0"/>
              <a:t> methods for </a:t>
            </a:r>
            <a:r>
              <a:rPr lang="en-US" b="1" dirty="0"/>
              <a:t>measuring</a:t>
            </a:r>
            <a:r>
              <a:rPr lang="en-US" dirty="0"/>
              <a:t> student progress from baseline towards the level of attainment (LOA) specified in a student’s IEP goal. </a:t>
            </a:r>
          </a:p>
          <a:p>
            <a:endParaRPr lang="en-US" dirty="0"/>
          </a:p>
          <a:p>
            <a:r>
              <a:rPr lang="en-US" dirty="0"/>
              <a:t>We will go over the three Key Considerations listed here on the following slides. </a:t>
            </a:r>
          </a:p>
          <a:p>
            <a:pPr marL="576263" lvl="1" indent="-342900">
              <a:buFont typeface="+mj-lt"/>
              <a:buAutoNum type="arabicPeriod"/>
            </a:pPr>
            <a:r>
              <a:rPr lang="en-US" dirty="0"/>
              <a:t>Measurable target skill(s)</a:t>
            </a:r>
          </a:p>
          <a:p>
            <a:pPr marL="576263" lvl="1" indent="-342900">
              <a:buFont typeface="+mj-lt"/>
              <a:buAutoNum type="arabicPeriod"/>
            </a:pPr>
            <a:r>
              <a:rPr lang="en-US" dirty="0"/>
              <a:t>Baseline and level of attainment</a:t>
            </a:r>
          </a:p>
          <a:p>
            <a:pPr marL="576263" lvl="1" indent="-342900">
              <a:buFont typeface="+mj-lt"/>
              <a:buAutoNum type="arabicPeriod"/>
            </a:pPr>
            <a:r>
              <a:rPr lang="en-US" dirty="0"/>
              <a:t>Progress monitoring procedures, methods, tools</a:t>
            </a:r>
          </a:p>
          <a:p>
            <a:endParaRPr lang="en-US" dirty="0"/>
          </a:p>
        </p:txBody>
      </p:sp>
    </p:spTree>
    <p:extLst>
      <p:ext uri="{BB962C8B-B14F-4D97-AF65-F5344CB8AC3E}">
        <p14:creationId xmlns:p14="http://schemas.microsoft.com/office/powerpoint/2010/main" val="32743634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idx="10"/>
          </p:nvPr>
        </p:nvSpPr>
        <p:spPr>
          <a:xfrm>
            <a:off x="4144963" y="0"/>
            <a:ext cx="3170237" cy="481013"/>
          </a:xfrm>
          <a:prstGeom prst="rect">
            <a:avLst/>
          </a:prstGeom>
        </p:spPr>
        <p:txBody>
          <a:bodyPr/>
          <a:lstStyle/>
          <a:p>
            <a:r>
              <a:rPr lang="en-US" smtClean="0"/>
              <a:t>March 6, 2020</a:t>
            </a:r>
            <a:endParaRPr lang="en-US"/>
          </a:p>
        </p:txBody>
      </p:sp>
      <p:sp>
        <p:nvSpPr>
          <p:cNvPr id="11" name="Footer Placeholder 10"/>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12" name="Slide Number Placeholder 11"/>
          <p:cNvSpPr>
            <a:spLocks noGrp="1"/>
          </p:cNvSpPr>
          <p:nvPr>
            <p:ph type="sldNum" sz="quarter" idx="12"/>
          </p:nvPr>
        </p:nvSpPr>
        <p:spPr>
          <a:xfrm>
            <a:off x="4144963" y="9120188"/>
            <a:ext cx="3170237" cy="481012"/>
          </a:xfrm>
          <a:prstGeom prst="rect">
            <a:avLst/>
          </a:prstGeom>
        </p:spPr>
        <p:txBody>
          <a:bodyPr/>
          <a:lstStyle/>
          <a:p>
            <a:fld id="{2241C4C7-CDC9-44CB-80A0-71E5AE20C5B9}" type="slidenum">
              <a:rPr lang="en-US" smtClean="0"/>
              <a:t>22</a:t>
            </a:fld>
            <a:endParaRPr lang="en-US"/>
          </a:p>
        </p:txBody>
      </p:sp>
      <p:sp>
        <p:nvSpPr>
          <p:cNvPr id="13" name="Header Placeholder 12"/>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
        <p:nvSpPr>
          <p:cNvPr id="14" name="Slide Image Placeholder 13"/>
          <p:cNvSpPr>
            <a:spLocks noGrp="1" noRot="1" noChangeAspect="1"/>
          </p:cNvSpPr>
          <p:nvPr>
            <p:ph type="sldImg"/>
          </p:nvPr>
        </p:nvSpPr>
        <p:spPr/>
      </p:sp>
      <p:sp>
        <p:nvSpPr>
          <p:cNvPr id="15" name="Notes Placeholder 14"/>
          <p:cNvSpPr>
            <a:spLocks noGrp="1"/>
          </p:cNvSpPr>
          <p:nvPr>
            <p:ph type="body" idx="1"/>
          </p:nvPr>
        </p:nvSpPr>
        <p:spPr>
          <a:xfrm>
            <a:off x="208547" y="1983098"/>
            <a:ext cx="6930189" cy="7370452"/>
          </a:xfrm>
        </p:spPr>
        <p:txBody>
          <a:bodyPr/>
          <a:lstStyle/>
          <a:p>
            <a:r>
              <a:rPr lang="en-US" dirty="0"/>
              <a:t>We are assuming most of you are familiar with these components of the IEP goal page. These are not new. </a:t>
            </a:r>
          </a:p>
          <a:p>
            <a:r>
              <a:rPr lang="en-US" dirty="0"/>
              <a:t>This graphic shows the components of an IEP goal and how they are aligned. </a:t>
            </a:r>
          </a:p>
          <a:p>
            <a:r>
              <a:rPr lang="en-US" dirty="0"/>
              <a:t>We should always keep in mind that the primary purpose of IEP goals is to address student needs that result from the student’s disability,  so the student can better access, engage and make progress in general education instruction, activities, and environments. </a:t>
            </a:r>
          </a:p>
          <a:p>
            <a:r>
              <a:rPr lang="en-US" b="1" u="sng" dirty="0"/>
              <a:t>Every</a:t>
            </a:r>
            <a:r>
              <a:rPr lang="en-US" b="1" dirty="0"/>
              <a:t> annual IEP goal incorporates progress monitoring</a:t>
            </a:r>
          </a:p>
          <a:p>
            <a:r>
              <a:rPr lang="en-US" b="1" dirty="0"/>
              <a:t>The terminology you use in the goal determines the type of data you will collect AND what methods will be appropriate for collecting the data. </a:t>
            </a:r>
          </a:p>
          <a:p>
            <a:pPr>
              <a:spcBef>
                <a:spcPts val="0"/>
              </a:spcBef>
            </a:pPr>
            <a:r>
              <a:rPr lang="en-US" dirty="0"/>
              <a:t>--------------------------------------------Supplemental Notes------------------------------------------------</a:t>
            </a:r>
          </a:p>
          <a:p>
            <a:pPr>
              <a:spcBef>
                <a:spcPts val="0"/>
              </a:spcBef>
            </a:pPr>
            <a:r>
              <a:rPr lang="en-US" sz="1300" b="1" i="1" dirty="0">
                <a:solidFill>
                  <a:srgbClr val="FF0000"/>
                </a:solidFill>
              </a:rPr>
              <a:t>NOTE to reviewers- FYI these speaker notes have been substantially updated from those in original step 3 training materials (remove this note before final posting) </a:t>
            </a:r>
          </a:p>
          <a:p>
            <a:pPr>
              <a:spcBef>
                <a:spcPts val="0"/>
              </a:spcBef>
            </a:pPr>
            <a:r>
              <a:rPr lang="en-US" sz="1300" i="1" dirty="0"/>
              <a:t>Assumption is audience had Step 3 training and is familiar with these terms </a:t>
            </a:r>
          </a:p>
          <a:p>
            <a:r>
              <a:rPr lang="en-US" sz="1300" dirty="0"/>
              <a:t>As has always been the case when developing a measurable annual goal, you must include:</a:t>
            </a:r>
          </a:p>
          <a:p>
            <a:pPr>
              <a:spcBef>
                <a:spcPts val="400"/>
              </a:spcBef>
            </a:pPr>
            <a:r>
              <a:rPr lang="en-US" sz="1300" b="1" dirty="0"/>
              <a:t>Target Skill: </a:t>
            </a:r>
            <a:r>
              <a:rPr lang="en-US" sz="1300" dirty="0"/>
              <a:t>The skill (or behavior) targeted by the goal related to an identified disability related need. What the student will do (e.g., increase reading fluency, develop organizational skills). The target skill must be measurable (i.e. must be able to see it/hear it).  Identifying an appropriate target skill or learning behavior is central to goal development. </a:t>
            </a:r>
          </a:p>
          <a:p>
            <a:r>
              <a:rPr lang="en-US" sz="1300" b="1" dirty="0"/>
              <a:t>Baseline: </a:t>
            </a:r>
            <a:r>
              <a:rPr lang="en-US" sz="1300" dirty="0"/>
              <a:t>The student’s target skill performance level at the time of the IEP meeting. This is related to information about the student’s current level of performance of the target skill or behavior as described in CCR IEP Step 1. </a:t>
            </a:r>
          </a:p>
          <a:p>
            <a:r>
              <a:rPr lang="en-US" sz="1300" b="1" dirty="0"/>
              <a:t>Level of Attainment: </a:t>
            </a:r>
            <a:r>
              <a:rPr lang="en-US" sz="1300" dirty="0"/>
              <a:t>The amount of growth in the target skill anticipated within a year (or the specified duration noted). </a:t>
            </a:r>
          </a:p>
          <a:p>
            <a:r>
              <a:rPr lang="en-US" sz="1300" b="1" dirty="0"/>
              <a:t>Procedures for Measuring Progress: </a:t>
            </a:r>
            <a:r>
              <a:rPr lang="en-US" sz="1300" dirty="0"/>
              <a:t>The process or methods used to assess a student’s academic and functional performance during the school year for the purpose of analyzing the student’s response to special education services.  Specific to goal development, the process or methods used to track growth in the goal’s target from baseline to level of attainment.  Procedures must be specified for each goal. </a:t>
            </a:r>
          </a:p>
          <a:p>
            <a:r>
              <a:rPr lang="en-US" sz="1300" b="1" dirty="0"/>
              <a:t>When progress will be reported to parents. </a:t>
            </a:r>
            <a:r>
              <a:rPr lang="en-US" sz="1300" dirty="0"/>
              <a:t>Progress on annual goals must be periodically reported to parents. Many IEP teams decide to report progress on the same schedule as general education progress reporting.  A statement of when progress will be reported must be included with each IEP goal.</a:t>
            </a:r>
          </a:p>
          <a:p>
            <a:endParaRPr lang="en-US" dirty="0"/>
          </a:p>
        </p:txBody>
      </p:sp>
    </p:spTree>
    <p:extLst>
      <p:ext uri="{BB962C8B-B14F-4D97-AF65-F5344CB8AC3E}">
        <p14:creationId xmlns:p14="http://schemas.microsoft.com/office/powerpoint/2010/main" val="1865412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idx="10"/>
          </p:nvPr>
        </p:nvSpPr>
        <p:spPr>
          <a:xfrm>
            <a:off x="4144963" y="0"/>
            <a:ext cx="3170237" cy="481013"/>
          </a:xfrm>
          <a:prstGeom prst="rect">
            <a:avLst/>
          </a:prstGeom>
        </p:spPr>
        <p:txBody>
          <a:bodyPr/>
          <a:lstStyle/>
          <a:p>
            <a:r>
              <a:rPr lang="en-US" smtClean="0"/>
              <a:t>March 6, 2020</a:t>
            </a:r>
            <a:endParaRPr lang="en-US"/>
          </a:p>
        </p:txBody>
      </p:sp>
      <p:sp>
        <p:nvSpPr>
          <p:cNvPr id="11" name="Footer Placeholder 10"/>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12" name="Slide Number Placeholder 11"/>
          <p:cNvSpPr>
            <a:spLocks noGrp="1"/>
          </p:cNvSpPr>
          <p:nvPr>
            <p:ph type="sldNum" sz="quarter" idx="12"/>
          </p:nvPr>
        </p:nvSpPr>
        <p:spPr>
          <a:xfrm>
            <a:off x="4144963" y="9120188"/>
            <a:ext cx="3170237" cy="481012"/>
          </a:xfrm>
          <a:prstGeom prst="rect">
            <a:avLst/>
          </a:prstGeom>
        </p:spPr>
        <p:txBody>
          <a:bodyPr/>
          <a:lstStyle/>
          <a:p>
            <a:fld id="{2241C4C7-CDC9-44CB-80A0-71E5AE20C5B9}" type="slidenum">
              <a:rPr lang="en-US" smtClean="0"/>
              <a:t>23</a:t>
            </a:fld>
            <a:endParaRPr lang="en-US"/>
          </a:p>
        </p:txBody>
      </p:sp>
      <p:sp>
        <p:nvSpPr>
          <p:cNvPr id="13" name="Header Placeholder 12"/>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
        <p:nvSpPr>
          <p:cNvPr id="14" name="Slide Image Placeholder 13"/>
          <p:cNvSpPr>
            <a:spLocks noGrp="1" noRot="1" noChangeAspect="1"/>
          </p:cNvSpPr>
          <p:nvPr>
            <p:ph type="sldImg"/>
          </p:nvPr>
        </p:nvSpPr>
        <p:spPr/>
      </p:sp>
      <p:sp>
        <p:nvSpPr>
          <p:cNvPr id="15" name="Notes Placeholder 14"/>
          <p:cNvSpPr>
            <a:spLocks noGrp="1"/>
          </p:cNvSpPr>
          <p:nvPr>
            <p:ph type="body" idx="1"/>
          </p:nvPr>
        </p:nvSpPr>
        <p:spPr/>
        <p:txBody>
          <a:bodyPr/>
          <a:lstStyle/>
          <a:p>
            <a:r>
              <a:rPr lang="en-US" dirty="0"/>
              <a:t>This is a restatement of what we have been saying in more user friendly terms. </a:t>
            </a:r>
          </a:p>
          <a:p>
            <a:r>
              <a:rPr lang="en-US" dirty="0"/>
              <a:t>Again, the main idea is that the foundation for Progress Monitoring is in the IEP goals.</a:t>
            </a:r>
          </a:p>
          <a:p>
            <a:endParaRPr lang="en-US" dirty="0"/>
          </a:p>
        </p:txBody>
      </p:sp>
    </p:spTree>
    <p:extLst>
      <p:ext uri="{BB962C8B-B14F-4D97-AF65-F5344CB8AC3E}">
        <p14:creationId xmlns:p14="http://schemas.microsoft.com/office/powerpoint/2010/main" val="1328628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22488" y="219075"/>
            <a:ext cx="3287712" cy="1849438"/>
          </a:xfrm>
          <a:prstGeom prst="rect">
            <a:avLst/>
          </a:prstGeom>
        </p:spPr>
      </p:sp>
      <p:sp>
        <p:nvSpPr>
          <p:cNvPr id="3" name="Notes Placeholder 2"/>
          <p:cNvSpPr>
            <a:spLocks noGrp="1"/>
          </p:cNvSpPr>
          <p:nvPr>
            <p:ph type="body" idx="1"/>
          </p:nvPr>
        </p:nvSpPr>
        <p:spPr>
          <a:xfrm>
            <a:off x="190831" y="2172075"/>
            <a:ext cx="6965343" cy="6622453"/>
          </a:xfrm>
          <a:prstGeom prst="rect">
            <a:avLst/>
          </a:prstGeom>
        </p:spPr>
        <p:txBody>
          <a:bodyPr/>
          <a:lstStyle/>
          <a:p>
            <a:r>
              <a:rPr lang="en-US" dirty="0"/>
              <a:t>So, now onto three key considerations essential to planning for effective monitoring of IEP goal progress. After each is presented there are some examples and an opportunity to check your understanding. </a:t>
            </a:r>
          </a:p>
          <a:p>
            <a:r>
              <a:rPr lang="en-US" dirty="0"/>
              <a:t>Before educators can start monitoring progress, they must master some important prerequisites. We understand you may already be familiar with these, and some of you may be accomplished progress monitors. For you, this should be a good refresher and may provide you with some new content for mentoring others. </a:t>
            </a:r>
          </a:p>
          <a:p>
            <a:r>
              <a:rPr lang="en-US" dirty="0"/>
              <a:t>The first key is:  </a:t>
            </a:r>
          </a:p>
          <a:p>
            <a:pPr marL="285750" indent="-285750">
              <a:buFont typeface="Arial" panose="020B0604020202020204" pitchFamily="34" charset="0"/>
              <a:buChar char="•"/>
            </a:pPr>
            <a:r>
              <a:rPr lang="en-US" dirty="0"/>
              <a:t>The goal statement must include a </a:t>
            </a:r>
            <a:r>
              <a:rPr lang="en-US" b="1" dirty="0"/>
              <a:t>measurable*</a:t>
            </a:r>
            <a:r>
              <a:rPr lang="en-US" dirty="0"/>
              <a:t> target skill or behavior </a:t>
            </a:r>
            <a:r>
              <a:rPr lang="en-US" i="1" dirty="0"/>
              <a:t>(Link to Step 3)</a:t>
            </a:r>
          </a:p>
          <a:p>
            <a:pPr algn="ctr"/>
            <a:r>
              <a:rPr lang="en-US" dirty="0"/>
              <a:t>AND</a:t>
            </a:r>
          </a:p>
          <a:p>
            <a:pPr marL="285750" indent="-285750">
              <a:buFont typeface="Arial" panose="020B0604020202020204" pitchFamily="34" charset="0"/>
              <a:buChar char="•"/>
            </a:pPr>
            <a:r>
              <a:rPr lang="en-US" dirty="0"/>
              <a:t>The target skill must address a </a:t>
            </a:r>
            <a:r>
              <a:rPr lang="en-US" b="1" dirty="0"/>
              <a:t>student-specific </a:t>
            </a:r>
            <a:r>
              <a:rPr lang="en-US" dirty="0"/>
              <a:t>disability related need </a:t>
            </a:r>
            <a:r>
              <a:rPr lang="en-US" b="1" dirty="0"/>
              <a:t>(DRN) based on an analysis of effects and root causes </a:t>
            </a:r>
            <a:r>
              <a:rPr lang="en-US" i="1" dirty="0"/>
              <a:t>(Link to Steps 1 and 2) </a:t>
            </a:r>
            <a:r>
              <a:rPr lang="en-US" dirty="0"/>
              <a:t>aimed at improving the student’s access, engagement, and progress in general education</a:t>
            </a:r>
          </a:p>
          <a:p>
            <a:endParaRPr lang="en-US" dirty="0"/>
          </a:p>
          <a:p>
            <a:r>
              <a:rPr lang="en-US" dirty="0"/>
              <a:t>The term “measurable” is critical</a:t>
            </a:r>
          </a:p>
          <a:p>
            <a:r>
              <a:rPr lang="en-US" b="1" dirty="0"/>
              <a:t>*What is measurable? </a:t>
            </a:r>
            <a:r>
              <a:rPr lang="en-US" dirty="0"/>
              <a:t>Something that can be quantified (Oxford English Dictionary). i.e. You much be able to “count” it.</a:t>
            </a:r>
            <a:endParaRPr lang="en-US" b="1" dirty="0"/>
          </a:p>
          <a:p>
            <a:r>
              <a:rPr lang="en-US" b="1" dirty="0"/>
              <a:t> If you can observe or hear it, you can count it</a:t>
            </a:r>
          </a:p>
          <a:p>
            <a:r>
              <a:rPr lang="en-US" dirty="0"/>
              <a:t>So, a measurable target for an IEP goal must be a skill you can objectively “count” (or tally, or score or rate….). </a:t>
            </a:r>
          </a:p>
          <a:p>
            <a:r>
              <a:rPr lang="en-US" dirty="0"/>
              <a:t>-----------------------------------------------------Additional notes------------------------------------------------</a:t>
            </a:r>
          </a:p>
          <a:p>
            <a:r>
              <a:rPr lang="en-US" dirty="0"/>
              <a:t>While some “non-measurable goals” may be worthy and important, they may also be vague.  When used, they often result in difficulty identifying how and when a desired goal has been met.  Non-measurable “goals” should not be used in IEPs. Instead, teams should hold additional discussion to further clarify effects, root causes and disability related needs so more specific and measurable targets can be addressed, monitored, and achieved. </a:t>
            </a:r>
          </a:p>
          <a:p>
            <a:endParaRPr lang="en-US" dirty="0"/>
          </a:p>
        </p:txBody>
      </p:sp>
      <p:sp>
        <p:nvSpPr>
          <p:cNvPr id="7" name="Date Placeholder 6"/>
          <p:cNvSpPr>
            <a:spLocks noGrp="1"/>
          </p:cNvSpPr>
          <p:nvPr>
            <p:ph type="dt" idx="10"/>
          </p:nvPr>
        </p:nvSpPr>
        <p:spPr>
          <a:xfrm>
            <a:off x="4143375" y="0"/>
            <a:ext cx="3170238" cy="481013"/>
          </a:xfrm>
          <a:prstGeom prst="rect">
            <a:avLst/>
          </a:prstGeom>
        </p:spPr>
        <p:txBody>
          <a:bodyPr/>
          <a:lstStyle/>
          <a:p>
            <a:r>
              <a:rPr lang="en-US" smtClean="0"/>
              <a:t>March 6, 2020</a:t>
            </a:r>
            <a:endParaRPr lang="en-US"/>
          </a:p>
        </p:txBody>
      </p:sp>
      <p:sp>
        <p:nvSpPr>
          <p:cNvPr id="11" name="Footer Placeholder 10"/>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12" name="Slide Number Placeholder 11"/>
          <p:cNvSpPr>
            <a:spLocks noGrp="1"/>
          </p:cNvSpPr>
          <p:nvPr>
            <p:ph type="sldNum" sz="quarter" idx="12"/>
          </p:nvPr>
        </p:nvSpPr>
        <p:spPr>
          <a:xfrm>
            <a:off x="4143375" y="9120188"/>
            <a:ext cx="3170238" cy="481012"/>
          </a:xfrm>
          <a:prstGeom prst="rect">
            <a:avLst/>
          </a:prstGeom>
        </p:spPr>
        <p:txBody>
          <a:bodyPr/>
          <a:lstStyle/>
          <a:p>
            <a:fld id="{2241C4C7-CDC9-44CB-80A0-71E5AE20C5B9}" type="slidenum">
              <a:rPr lang="en-US" smtClean="0"/>
              <a:t>24</a:t>
            </a:fld>
            <a:endParaRPr lang="en-US"/>
          </a:p>
        </p:txBody>
      </p:sp>
      <p:sp>
        <p:nvSpPr>
          <p:cNvPr id="13" name="Header Placeholder 12"/>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Tree>
    <p:extLst>
      <p:ext uri="{BB962C8B-B14F-4D97-AF65-F5344CB8AC3E}">
        <p14:creationId xmlns:p14="http://schemas.microsoft.com/office/powerpoint/2010/main" val="28477449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idx="10"/>
          </p:nvPr>
        </p:nvSpPr>
        <p:spPr>
          <a:xfrm>
            <a:off x="4144963" y="0"/>
            <a:ext cx="3170237" cy="481013"/>
          </a:xfrm>
          <a:prstGeom prst="rect">
            <a:avLst/>
          </a:prstGeom>
        </p:spPr>
        <p:txBody>
          <a:bodyPr/>
          <a:lstStyle/>
          <a:p>
            <a:r>
              <a:rPr lang="en-US" smtClean="0"/>
              <a:t>March 6, 2020</a:t>
            </a:r>
            <a:endParaRPr lang="en-US"/>
          </a:p>
        </p:txBody>
      </p:sp>
      <p:sp>
        <p:nvSpPr>
          <p:cNvPr id="11" name="Footer Placeholder 10"/>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12" name="Slide Number Placeholder 11"/>
          <p:cNvSpPr>
            <a:spLocks noGrp="1"/>
          </p:cNvSpPr>
          <p:nvPr>
            <p:ph type="sldNum" sz="quarter" idx="12"/>
          </p:nvPr>
        </p:nvSpPr>
        <p:spPr>
          <a:xfrm>
            <a:off x="4144963" y="9120188"/>
            <a:ext cx="3170237" cy="481012"/>
          </a:xfrm>
          <a:prstGeom prst="rect">
            <a:avLst/>
          </a:prstGeom>
        </p:spPr>
        <p:txBody>
          <a:bodyPr/>
          <a:lstStyle/>
          <a:p>
            <a:fld id="{2241C4C7-CDC9-44CB-80A0-71E5AE20C5B9}" type="slidenum">
              <a:rPr lang="en-US" smtClean="0"/>
              <a:t>25</a:t>
            </a:fld>
            <a:endParaRPr lang="en-US"/>
          </a:p>
        </p:txBody>
      </p:sp>
      <p:sp>
        <p:nvSpPr>
          <p:cNvPr id="13" name="Header Placeholder 12"/>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
        <p:nvSpPr>
          <p:cNvPr id="14" name="Slide Image Placeholder 13"/>
          <p:cNvSpPr>
            <a:spLocks noGrp="1" noRot="1" noChangeAspect="1"/>
          </p:cNvSpPr>
          <p:nvPr>
            <p:ph type="sldImg"/>
          </p:nvPr>
        </p:nvSpPr>
        <p:spPr/>
      </p:sp>
      <p:sp>
        <p:nvSpPr>
          <p:cNvPr id="15" name="Notes Placeholder 14"/>
          <p:cNvSpPr>
            <a:spLocks noGrp="1"/>
          </p:cNvSpPr>
          <p:nvPr>
            <p:ph type="body" idx="1"/>
          </p:nvPr>
        </p:nvSpPr>
        <p:spPr/>
        <p:txBody>
          <a:bodyPr/>
          <a:lstStyle/>
          <a:p>
            <a:pPr lvl="0"/>
            <a:r>
              <a:rPr lang="en-US" dirty="0">
                <a:solidFill>
                  <a:prstClr val="black"/>
                </a:solidFill>
              </a:rPr>
              <a:t>During CCR IEP Step 2 training (link on slide), we provide guidance on the requisite discussion needed to develop a measurable annual goal (Step 3) that addresses a student’s disability related need.  </a:t>
            </a:r>
          </a:p>
          <a:p>
            <a:pPr lvl="0"/>
            <a:r>
              <a:rPr lang="en-US" dirty="0">
                <a:solidFill>
                  <a:prstClr val="black"/>
                </a:solidFill>
              </a:rPr>
              <a:t>Lets go over this guidance as a refresher to thinking about identifying a measurable “TARGET” which is the heart of the IEP goal. </a:t>
            </a:r>
          </a:p>
          <a:p>
            <a:pPr lvl="0"/>
            <a:r>
              <a:rPr lang="en-US" dirty="0">
                <a:solidFill>
                  <a:prstClr val="black"/>
                </a:solidFill>
              </a:rPr>
              <a:t>The sentence stems on this slide have been provided to help think about the relationship between the effects of disability, root causes, and disability related needs.  This, in turn, is the basis for making decisions about IEP goals and services. </a:t>
            </a:r>
          </a:p>
          <a:p>
            <a:pPr lvl="0"/>
            <a:r>
              <a:rPr lang="en-US" dirty="0">
                <a:solidFill>
                  <a:prstClr val="black"/>
                </a:solidFill>
              </a:rPr>
              <a:t>Lets walk through these stems using an example</a:t>
            </a:r>
          </a:p>
          <a:p>
            <a:pPr lvl="1">
              <a:lnSpc>
                <a:spcPct val="95000"/>
              </a:lnSpc>
            </a:pPr>
            <a:r>
              <a:rPr lang="en-US" dirty="0">
                <a:solidFill>
                  <a:prstClr val="black"/>
                </a:solidFill>
              </a:rPr>
              <a:t>Think: The student does… </a:t>
            </a:r>
            <a:r>
              <a:rPr lang="en-US" i="1" u="sng" dirty="0">
                <a:solidFill>
                  <a:srgbClr val="0070C0"/>
                </a:solidFill>
              </a:rPr>
              <a:t>observed effect(s) </a:t>
            </a:r>
            <a:r>
              <a:rPr lang="en-US" dirty="0">
                <a:solidFill>
                  <a:prstClr val="black"/>
                </a:solidFill>
              </a:rPr>
              <a:t>…because of  </a:t>
            </a:r>
            <a:r>
              <a:rPr lang="en-US" i="1" u="sng" dirty="0">
                <a:solidFill>
                  <a:srgbClr val="00B050"/>
                </a:solidFill>
              </a:rPr>
              <a:t>root cause(s)</a:t>
            </a:r>
            <a:r>
              <a:rPr lang="en-US" dirty="0">
                <a:solidFill>
                  <a:srgbClr val="00B050"/>
                </a:solidFill>
              </a:rPr>
              <a:t> </a:t>
            </a:r>
          </a:p>
          <a:p>
            <a:pPr marL="223837" lvl="2" indent="0">
              <a:buNone/>
            </a:pPr>
            <a:endParaRPr lang="en-US" sz="1400" dirty="0">
              <a:solidFill>
                <a:prstClr val="black"/>
              </a:solidFill>
            </a:endParaRPr>
          </a:p>
          <a:p>
            <a:pPr marL="509587" lvl="2" indent="-285750"/>
            <a:r>
              <a:rPr lang="en-US" sz="1500" dirty="0">
                <a:solidFill>
                  <a:prstClr val="black"/>
                </a:solidFill>
              </a:rPr>
              <a:t>Example: The student does not</a:t>
            </a:r>
            <a:r>
              <a:rPr lang="en-US" sz="1500" i="1" dirty="0">
                <a:solidFill>
                  <a:prstClr val="black"/>
                </a:solidFill>
              </a:rPr>
              <a:t> </a:t>
            </a:r>
            <a:r>
              <a:rPr lang="en-US" sz="1500" i="1" dirty="0">
                <a:solidFill>
                  <a:srgbClr val="0070C0"/>
                </a:solidFill>
              </a:rPr>
              <a:t>fluently read grade-level text (effect) </a:t>
            </a:r>
            <a:r>
              <a:rPr lang="en-US" sz="1500" dirty="0">
                <a:solidFill>
                  <a:prstClr val="black"/>
                </a:solidFill>
              </a:rPr>
              <a:t>because of </a:t>
            </a:r>
            <a:r>
              <a:rPr lang="en-US" sz="1500" i="1" dirty="0">
                <a:solidFill>
                  <a:srgbClr val="00B050"/>
                </a:solidFill>
              </a:rPr>
              <a:t>inefficient decoding skills (root cause)</a:t>
            </a:r>
          </a:p>
          <a:p>
            <a:pPr lvl="0">
              <a:spcBef>
                <a:spcPts val="1200"/>
              </a:spcBef>
            </a:pPr>
            <a:r>
              <a:rPr lang="en-US" dirty="0">
                <a:solidFill>
                  <a:prstClr val="black"/>
                </a:solidFill>
              </a:rPr>
              <a:t>And now we can move to identifying a disability related need: </a:t>
            </a:r>
          </a:p>
          <a:p>
            <a:pPr lvl="1">
              <a:lnSpc>
                <a:spcPct val="95000"/>
              </a:lnSpc>
            </a:pPr>
            <a:r>
              <a:rPr lang="en-US" dirty="0">
                <a:solidFill>
                  <a:srgbClr val="44546A">
                    <a:lumMod val="50000"/>
                  </a:srgbClr>
                </a:solidFill>
              </a:rPr>
              <a:t>DRN= The student needs to </a:t>
            </a:r>
            <a:r>
              <a:rPr lang="en-US" i="1" u="sng" dirty="0">
                <a:solidFill>
                  <a:srgbClr val="5B9BD5">
                    <a:lumMod val="75000"/>
                  </a:srgbClr>
                </a:solidFill>
              </a:rPr>
              <a:t>develop/increase area/skill</a:t>
            </a:r>
            <a:r>
              <a:rPr lang="en-US" dirty="0">
                <a:solidFill>
                  <a:srgbClr val="5B9BD5">
                    <a:lumMod val="75000"/>
                  </a:srgbClr>
                </a:solidFill>
              </a:rPr>
              <a:t> </a:t>
            </a:r>
            <a:r>
              <a:rPr lang="en-US" i="1" dirty="0">
                <a:solidFill>
                  <a:srgbClr val="5B9BD5">
                    <a:lumMod val="75000"/>
                  </a:srgbClr>
                </a:solidFill>
              </a:rPr>
              <a:t>(related to root causes), </a:t>
            </a:r>
            <a:r>
              <a:rPr lang="en-US" i="1" u="sng" dirty="0">
                <a:solidFill>
                  <a:srgbClr val="009939"/>
                </a:solidFill>
              </a:rPr>
              <a:t>so the student can… </a:t>
            </a:r>
            <a:r>
              <a:rPr lang="en-US" dirty="0">
                <a:solidFill>
                  <a:srgbClr val="009939"/>
                </a:solidFill>
              </a:rPr>
              <a:t> (related to effect on access, engagement, progress) . </a:t>
            </a:r>
            <a:r>
              <a:rPr lang="en-US" dirty="0">
                <a:solidFill>
                  <a:prstClr val="black"/>
                </a:solidFill>
              </a:rPr>
              <a:t>In turn, it is assumed the skill improvement will have an effect on the student’s general education access, engagement and progress, and in turn, the student should meet age or grade level standards and expectations. (i.e. lead to improved educational outcomes</a:t>
            </a:r>
            <a:r>
              <a:rPr lang="en-US" i="1" dirty="0">
                <a:solidFill>
                  <a:prstClr val="black"/>
                </a:solidFill>
              </a:rPr>
              <a:t>).</a:t>
            </a:r>
          </a:p>
          <a:p>
            <a:pPr marL="393700" lvl="3" indent="0">
              <a:buNone/>
            </a:pPr>
            <a:endParaRPr lang="en-US" sz="1400" dirty="0">
              <a:solidFill>
                <a:prstClr val="black"/>
              </a:solidFill>
            </a:endParaRPr>
          </a:p>
          <a:p>
            <a:pPr marL="509587" lvl="2" indent="-285750"/>
            <a:r>
              <a:rPr lang="en-US" sz="1500" dirty="0">
                <a:solidFill>
                  <a:prstClr val="black"/>
                </a:solidFill>
              </a:rPr>
              <a:t>Example: The student needs </a:t>
            </a:r>
            <a:r>
              <a:rPr lang="en-US" sz="1500" dirty="0">
                <a:solidFill>
                  <a:srgbClr val="70AD47">
                    <a:lumMod val="75000"/>
                  </a:srgbClr>
                </a:solidFill>
              </a:rPr>
              <a:t>to </a:t>
            </a:r>
            <a:r>
              <a:rPr lang="en-US" sz="1500" u="sng" dirty="0">
                <a:solidFill>
                  <a:srgbClr val="5B9BD5">
                    <a:lumMod val="75000"/>
                  </a:srgbClr>
                </a:solidFill>
              </a:rPr>
              <a:t>improve decoding skills </a:t>
            </a:r>
            <a:r>
              <a:rPr lang="en-US" sz="1500" i="1" dirty="0">
                <a:solidFill>
                  <a:srgbClr val="5B9BD5">
                    <a:lumMod val="75000"/>
                  </a:srgbClr>
                </a:solidFill>
              </a:rPr>
              <a:t>(root cause)</a:t>
            </a:r>
            <a:r>
              <a:rPr lang="en-US" sz="1500" i="1" dirty="0">
                <a:solidFill>
                  <a:prstClr val="black"/>
                </a:solidFill>
              </a:rPr>
              <a:t> so the student can </a:t>
            </a:r>
            <a:r>
              <a:rPr lang="en-US" sz="1500" i="1" u="sng" dirty="0">
                <a:solidFill>
                  <a:srgbClr val="009939"/>
                </a:solidFill>
              </a:rPr>
              <a:t>fluently read grade-level text </a:t>
            </a:r>
            <a:r>
              <a:rPr lang="en-US" sz="1500" i="1" dirty="0">
                <a:solidFill>
                  <a:srgbClr val="009939"/>
                </a:solidFill>
              </a:rPr>
              <a:t>(effect) </a:t>
            </a:r>
            <a:r>
              <a:rPr lang="en-US" sz="1500" i="1" dirty="0">
                <a:solidFill>
                  <a:prstClr val="black"/>
                </a:solidFill>
              </a:rPr>
              <a:t>… and, as a result, will meet grade level reading standards (age/grade level standard or expectation outcome)</a:t>
            </a:r>
            <a:endParaRPr lang="en-US" sz="1500" i="1" dirty="0">
              <a:solidFill>
                <a:srgbClr val="0070C0"/>
              </a:solidFill>
            </a:endParaRPr>
          </a:p>
          <a:p>
            <a:pPr lvl="0"/>
            <a:endParaRPr lang="en-US" dirty="0">
              <a:solidFill>
                <a:prstClr val="black"/>
              </a:solidFill>
            </a:endParaRPr>
          </a:p>
          <a:p>
            <a:pPr lvl="0"/>
            <a:r>
              <a:rPr lang="en-US" dirty="0">
                <a:solidFill>
                  <a:prstClr val="black"/>
                </a:solidFill>
              </a:rPr>
              <a:t>We will go over some more examples in a bit</a:t>
            </a:r>
            <a:endParaRPr lang="en-US" dirty="0"/>
          </a:p>
          <a:p>
            <a:endParaRPr lang="en-US" dirty="0"/>
          </a:p>
        </p:txBody>
      </p:sp>
    </p:spTree>
    <p:extLst>
      <p:ext uri="{BB962C8B-B14F-4D97-AF65-F5344CB8AC3E}">
        <p14:creationId xmlns:p14="http://schemas.microsoft.com/office/powerpoint/2010/main" val="16005571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idx="10"/>
          </p:nvPr>
        </p:nvSpPr>
        <p:spPr>
          <a:xfrm>
            <a:off x="4144963" y="0"/>
            <a:ext cx="3170237" cy="481013"/>
          </a:xfrm>
          <a:prstGeom prst="rect">
            <a:avLst/>
          </a:prstGeom>
        </p:spPr>
        <p:txBody>
          <a:bodyPr/>
          <a:lstStyle/>
          <a:p>
            <a:r>
              <a:rPr lang="en-US" smtClean="0"/>
              <a:t>March 6, 2020</a:t>
            </a:r>
            <a:endParaRPr lang="en-US"/>
          </a:p>
        </p:txBody>
      </p:sp>
      <p:sp>
        <p:nvSpPr>
          <p:cNvPr id="11" name="Footer Placeholder 10"/>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12" name="Slide Number Placeholder 11"/>
          <p:cNvSpPr>
            <a:spLocks noGrp="1"/>
          </p:cNvSpPr>
          <p:nvPr>
            <p:ph type="sldNum" sz="quarter" idx="12"/>
          </p:nvPr>
        </p:nvSpPr>
        <p:spPr>
          <a:xfrm>
            <a:off x="4144963" y="9120188"/>
            <a:ext cx="3170237" cy="481012"/>
          </a:xfrm>
          <a:prstGeom prst="rect">
            <a:avLst/>
          </a:prstGeom>
        </p:spPr>
        <p:txBody>
          <a:bodyPr/>
          <a:lstStyle/>
          <a:p>
            <a:fld id="{2241C4C7-CDC9-44CB-80A0-71E5AE20C5B9}" type="slidenum">
              <a:rPr lang="en-US" smtClean="0"/>
              <a:t>26</a:t>
            </a:fld>
            <a:endParaRPr lang="en-US"/>
          </a:p>
        </p:txBody>
      </p:sp>
      <p:sp>
        <p:nvSpPr>
          <p:cNvPr id="13" name="Header Placeholder 12"/>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
        <p:nvSpPr>
          <p:cNvPr id="14" name="Slide Image Placeholder 13"/>
          <p:cNvSpPr>
            <a:spLocks noGrp="1" noRot="1" noChangeAspect="1"/>
          </p:cNvSpPr>
          <p:nvPr>
            <p:ph type="sldImg"/>
          </p:nvPr>
        </p:nvSpPr>
        <p:spPr/>
      </p:sp>
      <p:sp>
        <p:nvSpPr>
          <p:cNvPr id="15" name="Notes Placeholder 14"/>
          <p:cNvSpPr>
            <a:spLocks noGrp="1"/>
          </p:cNvSpPr>
          <p:nvPr>
            <p:ph type="body" idx="1"/>
          </p:nvPr>
        </p:nvSpPr>
        <p:spPr/>
        <p:txBody>
          <a:bodyPr/>
          <a:lstStyle/>
          <a:p>
            <a:pPr>
              <a:lnSpc>
                <a:spcPct val="105000"/>
              </a:lnSpc>
            </a:pPr>
            <a:r>
              <a:rPr lang="en-US" dirty="0"/>
              <a:t>This is very important: By connecting IEP goals to the disability-related need, the IEP team ensures each IEP goal targets at least one root cause of “why” the student is not meeting early learning/grade-level standards or expectations and has challenges accessing, engaging and making progress in general education. </a:t>
            </a:r>
          </a:p>
          <a:p>
            <a:pPr>
              <a:lnSpc>
                <a:spcPct val="105000"/>
              </a:lnSpc>
            </a:pPr>
            <a:r>
              <a:rPr lang="en-US" dirty="0"/>
              <a:t>Focusing on observed effects and root causes should also limit the number of IEP goals to those really needed to address a student’s individual DRNs</a:t>
            </a:r>
          </a:p>
          <a:p>
            <a:r>
              <a:rPr lang="en-US" dirty="0"/>
              <a:t>To reinforce what is shared on the prior slide, our assumption is that </a:t>
            </a:r>
            <a:r>
              <a:rPr lang="en-US" b="1" dirty="0"/>
              <a:t>if we can address the root cause, we will improve the student’s access, engagement and progress in general education </a:t>
            </a:r>
            <a:r>
              <a:rPr lang="en-US" dirty="0"/>
              <a:t>instruction and other activities across general education environments; and as a result, enable the student to meet general education standards and expectations for the student’s age/grade.</a:t>
            </a:r>
          </a:p>
          <a:p>
            <a:endParaRPr lang="en-US" dirty="0"/>
          </a:p>
        </p:txBody>
      </p:sp>
    </p:spTree>
    <p:extLst>
      <p:ext uri="{BB962C8B-B14F-4D97-AF65-F5344CB8AC3E}">
        <p14:creationId xmlns:p14="http://schemas.microsoft.com/office/powerpoint/2010/main" val="833558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idx="10"/>
          </p:nvPr>
        </p:nvSpPr>
        <p:spPr>
          <a:xfrm>
            <a:off x="4144963" y="0"/>
            <a:ext cx="3170237" cy="481013"/>
          </a:xfrm>
          <a:prstGeom prst="rect">
            <a:avLst/>
          </a:prstGeom>
        </p:spPr>
        <p:txBody>
          <a:bodyPr/>
          <a:lstStyle/>
          <a:p>
            <a:r>
              <a:rPr lang="en-US" smtClean="0"/>
              <a:t>March 6, 2020</a:t>
            </a:r>
            <a:endParaRPr lang="en-US"/>
          </a:p>
        </p:txBody>
      </p:sp>
      <p:sp>
        <p:nvSpPr>
          <p:cNvPr id="11" name="Footer Placeholder 10"/>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12" name="Slide Number Placeholder 11"/>
          <p:cNvSpPr>
            <a:spLocks noGrp="1"/>
          </p:cNvSpPr>
          <p:nvPr>
            <p:ph type="sldNum" sz="quarter" idx="12"/>
          </p:nvPr>
        </p:nvSpPr>
        <p:spPr>
          <a:xfrm>
            <a:off x="4144963" y="9120188"/>
            <a:ext cx="3170237" cy="481012"/>
          </a:xfrm>
          <a:prstGeom prst="rect">
            <a:avLst/>
          </a:prstGeom>
        </p:spPr>
        <p:txBody>
          <a:bodyPr/>
          <a:lstStyle/>
          <a:p>
            <a:fld id="{2241C4C7-CDC9-44CB-80A0-71E5AE20C5B9}" type="slidenum">
              <a:rPr lang="en-US" smtClean="0"/>
              <a:t>27</a:t>
            </a:fld>
            <a:endParaRPr lang="en-US"/>
          </a:p>
        </p:txBody>
      </p:sp>
      <p:sp>
        <p:nvSpPr>
          <p:cNvPr id="13" name="Header Placeholder 12"/>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
        <p:nvSpPr>
          <p:cNvPr id="14" name="Slide Image Placeholder 13"/>
          <p:cNvSpPr>
            <a:spLocks noGrp="1" noRot="1" noChangeAspect="1"/>
          </p:cNvSpPr>
          <p:nvPr>
            <p:ph type="sldImg"/>
          </p:nvPr>
        </p:nvSpPr>
        <p:spPr/>
      </p:sp>
      <p:sp>
        <p:nvSpPr>
          <p:cNvPr id="15" name="Notes Placeholder 14"/>
          <p:cNvSpPr>
            <a:spLocks noGrp="1"/>
          </p:cNvSpPr>
          <p:nvPr>
            <p:ph type="body" idx="1"/>
          </p:nvPr>
        </p:nvSpPr>
        <p:spPr/>
        <p:txBody>
          <a:bodyPr/>
          <a:lstStyle/>
          <a:p>
            <a:pPr lvl="0"/>
            <a:r>
              <a:rPr lang="en-US" dirty="0">
                <a:solidFill>
                  <a:prstClr val="black"/>
                </a:solidFill>
              </a:rPr>
              <a:t>Before we show you some example goals, lets look at a more complete summary of one IEP team’s analysis of effects and root causes so you can see how an IEP team arrived at the target skill for the goal. (This analysis is the product of Steps 1 and 2 of the CCR IEP process). </a:t>
            </a:r>
          </a:p>
          <a:p>
            <a:pPr marL="341312" lvl="2" indent="0">
              <a:buNone/>
            </a:pPr>
            <a:r>
              <a:rPr lang="en-US" dirty="0">
                <a:solidFill>
                  <a:prstClr val="black"/>
                </a:solidFill>
              </a:rPr>
              <a:t>FYI- This example is a modification of the example used in CCR IEP training you may have participated in. </a:t>
            </a:r>
          </a:p>
          <a:p>
            <a:pPr lvl="0"/>
            <a:r>
              <a:rPr lang="en-US" dirty="0">
                <a:solidFill>
                  <a:prstClr val="black"/>
                </a:solidFill>
              </a:rPr>
              <a:t>In this example, we can see how the team analyzed </a:t>
            </a:r>
            <a:r>
              <a:rPr lang="en-US" i="1" dirty="0">
                <a:solidFill>
                  <a:prstClr val="black"/>
                </a:solidFill>
              </a:rPr>
              <a:t>why</a:t>
            </a:r>
            <a:r>
              <a:rPr lang="en-US" dirty="0">
                <a:solidFill>
                  <a:prstClr val="black"/>
                </a:solidFill>
              </a:rPr>
              <a:t> the student does not read grade-level materials independently; an observed effect of the student’s disability which also relates to why the student is not meeting some grade level academic standards and expectations. </a:t>
            </a:r>
          </a:p>
          <a:p>
            <a:pPr lvl="0"/>
            <a:r>
              <a:rPr lang="en-US" dirty="0">
                <a:solidFill>
                  <a:prstClr val="black"/>
                </a:solidFill>
              </a:rPr>
              <a:t>By asking “why” the student was not independently reading grade level text, the team identified two disability related needs. </a:t>
            </a:r>
          </a:p>
          <a:p>
            <a:pPr marL="576263" lvl="1" indent="-342900">
              <a:buFont typeface="+mj-lt"/>
              <a:buAutoNum type="arabicPeriod"/>
            </a:pPr>
            <a:r>
              <a:rPr lang="en-US" dirty="0">
                <a:solidFill>
                  <a:prstClr val="black"/>
                </a:solidFill>
              </a:rPr>
              <a:t>Improve decoding skills (including segmentation and morphology) (so the student can more fluently and independently read and gain meaning from grade level text)</a:t>
            </a:r>
          </a:p>
          <a:p>
            <a:pPr marL="576263" lvl="1" indent="-342900">
              <a:buFont typeface="+mj-lt"/>
              <a:buAutoNum type="arabicPeriod"/>
            </a:pPr>
            <a:r>
              <a:rPr lang="en-US" dirty="0">
                <a:solidFill>
                  <a:prstClr val="black"/>
                </a:solidFill>
              </a:rPr>
              <a:t>Develop and use strategies to reduce frustration, improve engagement in reading activities, and independently access grade level text (so the student can better access &amp; engage in text-based learning activities)</a:t>
            </a:r>
          </a:p>
          <a:p>
            <a:pPr lvl="0" algn="ctr"/>
            <a:r>
              <a:rPr lang="en-US" dirty="0">
                <a:solidFill>
                  <a:prstClr val="black"/>
                </a:solidFill>
              </a:rPr>
              <a:t>------------------------------------- Supplemental Information -------------------------------------------</a:t>
            </a:r>
          </a:p>
          <a:p>
            <a:pPr lvl="0"/>
            <a:r>
              <a:rPr lang="en-US" sz="1200" b="1" dirty="0">
                <a:solidFill>
                  <a:prstClr val="black"/>
                </a:solidFill>
              </a:rPr>
              <a:t>Effects</a:t>
            </a:r>
            <a:r>
              <a:rPr lang="en-US" sz="1200" dirty="0">
                <a:solidFill>
                  <a:prstClr val="black"/>
                </a:solidFill>
              </a:rPr>
              <a:t> are what we may see or hear as a result of the student’s disability. These observable aspects of the student’s disability, are how the student’s disability effects access, engagement and progress in general education instruction and other activities as well as within various general education environments. </a:t>
            </a:r>
          </a:p>
          <a:p>
            <a:pPr lvl="0"/>
            <a:r>
              <a:rPr lang="en-US" sz="1200" b="1" dirty="0">
                <a:solidFill>
                  <a:prstClr val="black"/>
                </a:solidFill>
              </a:rPr>
              <a:t>Root causes </a:t>
            </a:r>
            <a:r>
              <a:rPr lang="en-US" sz="1200" dirty="0">
                <a:solidFill>
                  <a:prstClr val="black"/>
                </a:solidFill>
              </a:rPr>
              <a:t>help explain </a:t>
            </a:r>
            <a:r>
              <a:rPr lang="en-US" sz="1200" b="1" dirty="0">
                <a:solidFill>
                  <a:prstClr val="black"/>
                </a:solidFill>
              </a:rPr>
              <a:t>WHY</a:t>
            </a:r>
            <a:r>
              <a:rPr lang="en-US" sz="1200" dirty="0">
                <a:solidFill>
                  <a:prstClr val="black"/>
                </a:solidFill>
              </a:rPr>
              <a:t> we are seeing the effects of the disability.  Our assumption is that if we can address the root cause, we will improve the student’s access engagement and progress in general education instruction and other activities within general education environments.  Trying to only address an effect (rather than improving student skills), may not lead to lasting improvement or generalization of skills or learning behaviors</a:t>
            </a:r>
          </a:p>
          <a:p>
            <a:pPr lvl="0"/>
            <a:r>
              <a:rPr lang="en-US" sz="1200" dirty="0">
                <a:solidFill>
                  <a:prstClr val="black"/>
                </a:solidFill>
              </a:rPr>
              <a:t>The </a:t>
            </a:r>
            <a:r>
              <a:rPr lang="en-US" sz="1200" b="1" dirty="0">
                <a:solidFill>
                  <a:prstClr val="black"/>
                </a:solidFill>
              </a:rPr>
              <a:t>disability related need (DRN) </a:t>
            </a:r>
            <a:r>
              <a:rPr lang="en-US" sz="1200" dirty="0">
                <a:solidFill>
                  <a:prstClr val="black"/>
                </a:solidFill>
              </a:rPr>
              <a:t>reflects the culmination of the IEP teams analysis before moving on to develop goals and align services.  The DRN describes the area(s) of skill or behavior the student needs to develop, increase, or generalize. The DNR links both the effect and root cause to a target skill that can be addressed with an IEP goal and/or special education services and supports.</a:t>
            </a:r>
          </a:p>
          <a:p>
            <a:pPr lvl="0"/>
            <a:r>
              <a:rPr lang="en-US" sz="1200" dirty="0">
                <a:solidFill>
                  <a:prstClr val="black"/>
                </a:solidFill>
              </a:rPr>
              <a:t>Goals are written to explicitly address student specific root causes to reduce or remove barriers caused by the effects of the student’s disability. </a:t>
            </a:r>
            <a:endParaRPr lang="en-US" dirty="0"/>
          </a:p>
        </p:txBody>
      </p:sp>
    </p:spTree>
    <p:extLst>
      <p:ext uri="{BB962C8B-B14F-4D97-AF65-F5344CB8AC3E}">
        <p14:creationId xmlns:p14="http://schemas.microsoft.com/office/powerpoint/2010/main" val="10690775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idx="10"/>
          </p:nvPr>
        </p:nvSpPr>
        <p:spPr>
          <a:xfrm>
            <a:off x="4144963" y="0"/>
            <a:ext cx="3170237" cy="481013"/>
          </a:xfrm>
          <a:prstGeom prst="rect">
            <a:avLst/>
          </a:prstGeom>
        </p:spPr>
        <p:txBody>
          <a:bodyPr/>
          <a:lstStyle/>
          <a:p>
            <a:r>
              <a:rPr lang="en-US" smtClean="0"/>
              <a:t>March 6, 2020</a:t>
            </a:r>
            <a:endParaRPr lang="en-US"/>
          </a:p>
        </p:txBody>
      </p:sp>
      <p:sp>
        <p:nvSpPr>
          <p:cNvPr id="11" name="Footer Placeholder 10"/>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12" name="Slide Number Placeholder 11"/>
          <p:cNvSpPr>
            <a:spLocks noGrp="1"/>
          </p:cNvSpPr>
          <p:nvPr>
            <p:ph type="sldNum" sz="quarter" idx="12"/>
          </p:nvPr>
        </p:nvSpPr>
        <p:spPr>
          <a:xfrm>
            <a:off x="4144963" y="9120188"/>
            <a:ext cx="3170237" cy="481012"/>
          </a:xfrm>
          <a:prstGeom prst="rect">
            <a:avLst/>
          </a:prstGeom>
        </p:spPr>
        <p:txBody>
          <a:bodyPr/>
          <a:lstStyle/>
          <a:p>
            <a:fld id="{2241C4C7-CDC9-44CB-80A0-71E5AE20C5B9}" type="slidenum">
              <a:rPr lang="en-US" smtClean="0"/>
              <a:t>28</a:t>
            </a:fld>
            <a:endParaRPr lang="en-US"/>
          </a:p>
        </p:txBody>
      </p:sp>
      <p:sp>
        <p:nvSpPr>
          <p:cNvPr id="13" name="Header Placeholder 12"/>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
        <p:nvSpPr>
          <p:cNvPr id="14" name="Slide Image Placeholder 13"/>
          <p:cNvSpPr>
            <a:spLocks noGrp="1" noRot="1" noChangeAspect="1"/>
          </p:cNvSpPr>
          <p:nvPr>
            <p:ph type="sldImg"/>
          </p:nvPr>
        </p:nvSpPr>
        <p:spPr>
          <a:xfrm>
            <a:off x="2512428" y="112403"/>
            <a:ext cx="2459622" cy="1383707"/>
          </a:xfrm>
        </p:spPr>
      </p:sp>
      <p:sp>
        <p:nvSpPr>
          <p:cNvPr id="15" name="Notes Placeholder 14"/>
          <p:cNvSpPr>
            <a:spLocks noGrp="1"/>
          </p:cNvSpPr>
          <p:nvPr>
            <p:ph type="body" idx="1"/>
          </p:nvPr>
        </p:nvSpPr>
        <p:spPr>
          <a:xfrm>
            <a:off x="208547" y="1466850"/>
            <a:ext cx="6930189" cy="7943850"/>
          </a:xfrm>
        </p:spPr>
        <p:txBody>
          <a:bodyPr/>
          <a:lstStyle/>
          <a:p>
            <a:pPr lvl="0">
              <a:spcBef>
                <a:spcPts val="0"/>
              </a:spcBef>
            </a:pPr>
            <a:r>
              <a:rPr lang="en-US" sz="1300" dirty="0">
                <a:solidFill>
                  <a:prstClr val="black"/>
                </a:solidFill>
              </a:rPr>
              <a:t>This slide has some examples of possible goal statements linked directly to the student’s disability related needs.  It does not yet show baseline or expected level of attainment, only measurable target skills.  We will add baseline and level of attainment next. </a:t>
            </a:r>
          </a:p>
          <a:p>
            <a:pPr lvl="1">
              <a:spcBef>
                <a:spcPts val="200"/>
              </a:spcBef>
            </a:pPr>
            <a:r>
              <a:rPr lang="en-US" sz="1300" dirty="0">
                <a:solidFill>
                  <a:prstClr val="black"/>
                </a:solidFill>
              </a:rPr>
              <a:t>The </a:t>
            </a:r>
            <a:r>
              <a:rPr lang="en-US" sz="1300" b="1" dirty="0">
                <a:solidFill>
                  <a:prstClr val="black"/>
                </a:solidFill>
              </a:rPr>
              <a:t>first goal target,  </a:t>
            </a:r>
            <a:r>
              <a:rPr lang="en-US" sz="1300" dirty="0">
                <a:solidFill>
                  <a:prstClr val="black"/>
                </a:solidFill>
              </a:rPr>
              <a:t>to increase reading fluency (i.e. reading rate, accuracy and proper intonation/expression (prosody), is based on the student’s need to improve decoding skills) so they can read grade-level materials more fluently and independently (effect of disability).   </a:t>
            </a:r>
          </a:p>
          <a:p>
            <a:pPr lvl="0">
              <a:spcBef>
                <a:spcPts val="200"/>
              </a:spcBef>
            </a:pPr>
            <a:r>
              <a:rPr lang="en-US" sz="1300" dirty="0">
                <a:solidFill>
                  <a:prstClr val="black"/>
                </a:solidFill>
              </a:rPr>
              <a:t>It is not surprising that having difficulty reading grade level materials with sufficient fluency creates functional as well as academic barriers to access, engagement and progress in general education.  So, the IEP team decided to add a second goal.  </a:t>
            </a:r>
          </a:p>
          <a:p>
            <a:pPr lvl="1">
              <a:spcBef>
                <a:spcPts val="200"/>
              </a:spcBef>
            </a:pPr>
            <a:r>
              <a:rPr lang="en-US" sz="1300" dirty="0">
                <a:solidFill>
                  <a:prstClr val="black"/>
                </a:solidFill>
              </a:rPr>
              <a:t>The </a:t>
            </a:r>
            <a:r>
              <a:rPr lang="en-US" sz="1300" b="1" dirty="0">
                <a:solidFill>
                  <a:prstClr val="black"/>
                </a:solidFill>
              </a:rPr>
              <a:t>second goal target </a:t>
            </a:r>
            <a:r>
              <a:rPr lang="en-US" sz="1300" dirty="0">
                <a:solidFill>
                  <a:prstClr val="black"/>
                </a:solidFill>
              </a:rPr>
              <a:t>relates to</a:t>
            </a:r>
            <a:r>
              <a:rPr lang="en-US" sz="1300" b="1" dirty="0">
                <a:solidFill>
                  <a:prstClr val="black"/>
                </a:solidFill>
              </a:rPr>
              <a:t> </a:t>
            </a:r>
            <a:r>
              <a:rPr lang="en-US" sz="1300" dirty="0">
                <a:solidFill>
                  <a:prstClr val="black"/>
                </a:solidFill>
              </a:rPr>
              <a:t>the student’s need to develop social emotional learning and academic strategies to more effectively engage and participate in academic learning that requires reading.  We would assume this second goal would likely include objectives or benchmarks or, at the least, specify a list of strategies we anticipate the student being taught and using</a:t>
            </a:r>
          </a:p>
          <a:p>
            <a:pPr lvl="0">
              <a:spcBef>
                <a:spcPts val="400"/>
              </a:spcBef>
            </a:pPr>
            <a:r>
              <a:rPr lang="en-US" sz="1300" dirty="0">
                <a:solidFill>
                  <a:prstClr val="black"/>
                </a:solidFill>
              </a:rPr>
              <a:t>There is a social emotional focus example in the resource slides at the end of the presentation and the real life example that will be shared a bit later, has a behavior focus as well </a:t>
            </a:r>
          </a:p>
          <a:p>
            <a:pPr lvl="0" algn="ctr">
              <a:spcBef>
                <a:spcPts val="0"/>
              </a:spcBef>
            </a:pPr>
            <a:r>
              <a:rPr lang="en-US" sz="1200" dirty="0">
                <a:solidFill>
                  <a:prstClr val="black"/>
                </a:solidFill>
              </a:rPr>
              <a:t>---------------------------------------------Supplemental Information-----------------------------------</a:t>
            </a:r>
          </a:p>
          <a:p>
            <a:pPr marL="125150" lvl="0" indent="-125150">
              <a:spcBef>
                <a:spcPts val="0"/>
              </a:spcBef>
              <a:buFont typeface="Arial" panose="020B0604020202020204" pitchFamily="34" charset="0"/>
              <a:buChar char="•"/>
            </a:pPr>
            <a:r>
              <a:rPr lang="en-US" sz="1200" dirty="0">
                <a:solidFill>
                  <a:prstClr val="black"/>
                </a:solidFill>
              </a:rPr>
              <a:t>Goals targets are related to STUDENT SPECIFIC effects, root causes and DRNs. They are individualized to the student, not on curriculum in use; not restated universal standards that apply to all students; not the same goals for all students in a grade</a:t>
            </a:r>
          </a:p>
          <a:p>
            <a:pPr marL="125150" lvl="0" indent="-125150">
              <a:spcBef>
                <a:spcPts val="300"/>
              </a:spcBef>
              <a:buFont typeface="Arial" panose="020B0604020202020204" pitchFamily="34" charset="0"/>
              <a:buChar char="•"/>
            </a:pPr>
            <a:r>
              <a:rPr lang="en-US" sz="1200" dirty="0">
                <a:solidFill>
                  <a:prstClr val="black"/>
                </a:solidFill>
              </a:rPr>
              <a:t>Goals are strength-based. They address what the student </a:t>
            </a:r>
            <a:r>
              <a:rPr lang="en-US" sz="1200" b="1" dirty="0">
                <a:solidFill>
                  <a:prstClr val="black"/>
                </a:solidFill>
              </a:rPr>
              <a:t>will</a:t>
            </a:r>
            <a:r>
              <a:rPr lang="en-US" sz="1200" dirty="0">
                <a:solidFill>
                  <a:prstClr val="black"/>
                </a:solidFill>
              </a:rPr>
              <a:t> accomplish…</a:t>
            </a:r>
          </a:p>
          <a:p>
            <a:pPr lvl="2"/>
            <a:r>
              <a:rPr lang="en-US" dirty="0">
                <a:solidFill>
                  <a:prstClr val="black"/>
                </a:solidFill>
              </a:rPr>
              <a:t>IEP goals address what a student will learn (i.e. about skills, not just effects or symptoms).  </a:t>
            </a:r>
          </a:p>
          <a:p>
            <a:pPr lvl="2"/>
            <a:r>
              <a:rPr lang="en-US" dirty="0">
                <a:solidFill>
                  <a:prstClr val="black"/>
                </a:solidFill>
              </a:rPr>
              <a:t>A well developed goal specifies the target skill (related to root cause) to be developed/improved;  rather than the effect or symptom to be changed</a:t>
            </a:r>
          </a:p>
          <a:p>
            <a:pPr lvl="0"/>
            <a:r>
              <a:rPr lang="en-US" sz="1200" dirty="0">
                <a:solidFill>
                  <a:prstClr val="black"/>
                </a:solidFill>
              </a:rPr>
              <a:t>For face to face training tell a story about how to get to a measurable target skill. For e.g. share goal targets inappropriately focused on leaving class, completing assignments, or others addressing only effects or negative behaviors or skill deficits, rather than a root cause focused on improvement of academic or functional skills such as prosocial behaviors. The point should be that a measurable target skill should be focused proactively on increasing skills and behaviors, rather than reducing unwanted or ineffective academic or functional skills. </a:t>
            </a:r>
          </a:p>
          <a:p>
            <a:pPr lvl="1">
              <a:spcBef>
                <a:spcPts val="0"/>
              </a:spcBef>
            </a:pPr>
            <a:r>
              <a:rPr lang="en-US" sz="1000" dirty="0">
                <a:solidFill>
                  <a:prstClr val="black"/>
                </a:solidFill>
              </a:rPr>
              <a:t>Example (from prior training): A student refused to change clothes for gym and became argumentative when asked to do things the student “didn’t want” to do. The original IEP goal was directed at reducing behaviors (refusals, failure to comply, yelling, leaving class, etc.). Staff described the student as “oppositional”. There were frequent power struggles, often resulting in disciplinary removals. In truth, there were other reasons for the student’s responses. The CCR IEP process helped clarify that the original goal was mostly about addressing unwanted effects, rather than the student’s DRNs. Discussion about why the student refused to change clothes and did not comply with some instructions clarified root causes. The team ended up focusing a new goal on the student’s need to improve prosocial skills and behaviors including the student communicating their needs and improving frustration tolerance. The team also realized the student needed more opportunity to be invited to make decisions, and needed space and quiet rather than confrontation when they became frustrated. They also agreed changing into specific gym clothes was not important given the student’s level of self-consciousness and trust issues</a:t>
            </a:r>
            <a:endParaRPr lang="en-US" dirty="0"/>
          </a:p>
          <a:p>
            <a:endParaRPr lang="en-US" dirty="0"/>
          </a:p>
        </p:txBody>
      </p:sp>
    </p:spTree>
    <p:extLst>
      <p:ext uri="{BB962C8B-B14F-4D97-AF65-F5344CB8AC3E}">
        <p14:creationId xmlns:p14="http://schemas.microsoft.com/office/powerpoint/2010/main" val="37535667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idx="10"/>
          </p:nvPr>
        </p:nvSpPr>
        <p:spPr>
          <a:xfrm>
            <a:off x="4144963" y="0"/>
            <a:ext cx="3170237" cy="481013"/>
          </a:xfrm>
          <a:prstGeom prst="rect">
            <a:avLst/>
          </a:prstGeom>
        </p:spPr>
        <p:txBody>
          <a:bodyPr/>
          <a:lstStyle/>
          <a:p>
            <a:r>
              <a:rPr lang="en-US" smtClean="0"/>
              <a:t>March 6, 2020</a:t>
            </a:r>
            <a:endParaRPr lang="en-US"/>
          </a:p>
        </p:txBody>
      </p:sp>
      <p:sp>
        <p:nvSpPr>
          <p:cNvPr id="9" name="Footer Placeholder 8"/>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10" name="Slide Number Placeholder 9"/>
          <p:cNvSpPr>
            <a:spLocks noGrp="1"/>
          </p:cNvSpPr>
          <p:nvPr>
            <p:ph type="sldNum" sz="quarter" idx="12"/>
          </p:nvPr>
        </p:nvSpPr>
        <p:spPr>
          <a:xfrm>
            <a:off x="4144963" y="9120188"/>
            <a:ext cx="3170237" cy="481012"/>
          </a:xfrm>
          <a:prstGeom prst="rect">
            <a:avLst/>
          </a:prstGeom>
        </p:spPr>
        <p:txBody>
          <a:bodyPr/>
          <a:lstStyle/>
          <a:p>
            <a:fld id="{2241C4C7-CDC9-44CB-80A0-71E5AE20C5B9}" type="slidenum">
              <a:rPr lang="en-US" smtClean="0"/>
              <a:t>29</a:t>
            </a:fld>
            <a:endParaRPr lang="en-US"/>
          </a:p>
        </p:txBody>
      </p:sp>
      <p:sp>
        <p:nvSpPr>
          <p:cNvPr id="13" name="Header Placeholder 12"/>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
        <p:nvSpPr>
          <p:cNvPr id="14" name="Slide Image Placeholder 13"/>
          <p:cNvSpPr>
            <a:spLocks noGrp="1" noRot="1" noChangeAspect="1"/>
          </p:cNvSpPr>
          <p:nvPr>
            <p:ph type="sldImg"/>
          </p:nvPr>
        </p:nvSpPr>
        <p:spPr/>
      </p:sp>
      <p:sp>
        <p:nvSpPr>
          <p:cNvPr id="15" name="Notes Placeholder 14"/>
          <p:cNvSpPr>
            <a:spLocks noGrp="1"/>
          </p:cNvSpPr>
          <p:nvPr>
            <p:ph type="body" idx="1"/>
          </p:nvPr>
        </p:nvSpPr>
        <p:spPr/>
        <p:txBody>
          <a:bodyPr/>
          <a:lstStyle/>
          <a:p>
            <a:pPr lvl="0"/>
            <a:r>
              <a:rPr lang="en-US" dirty="0">
                <a:solidFill>
                  <a:prstClr val="black"/>
                </a:solidFill>
              </a:rPr>
              <a:t>Let’s stop and do a quick check for understanding</a:t>
            </a:r>
          </a:p>
          <a:p>
            <a:pPr lvl="0"/>
            <a:endParaRPr lang="en-US" dirty="0">
              <a:solidFill>
                <a:prstClr val="black"/>
              </a:solidFill>
            </a:endParaRPr>
          </a:p>
          <a:p>
            <a:pPr lvl="0"/>
            <a:r>
              <a:rPr lang="en-US" dirty="0">
                <a:solidFill>
                  <a:prstClr val="black"/>
                </a:solidFill>
              </a:rPr>
              <a:t>Which of these are measurable target skills or behaviors? </a:t>
            </a:r>
          </a:p>
          <a:p>
            <a:pPr lvl="0"/>
            <a:r>
              <a:rPr lang="en-US" dirty="0">
                <a:solidFill>
                  <a:prstClr val="black"/>
                </a:solidFill>
              </a:rPr>
              <a:t>Response Options:  Yes, No, Not sure</a:t>
            </a:r>
          </a:p>
          <a:p>
            <a:pPr lvl="0"/>
            <a:r>
              <a:rPr lang="en-US" dirty="0">
                <a:solidFill>
                  <a:prstClr val="black"/>
                </a:solidFill>
              </a:rPr>
              <a:t>Please note: we understand that baselines and levels of attainment are not yet included.  For this activity, we are only asking it </a:t>
            </a:r>
            <a:r>
              <a:rPr lang="en-US" dirty="0" err="1">
                <a:solidFill>
                  <a:prstClr val="black"/>
                </a:solidFill>
              </a:rPr>
              <a:t>it</a:t>
            </a:r>
            <a:r>
              <a:rPr lang="en-US" dirty="0">
                <a:solidFill>
                  <a:prstClr val="black"/>
                </a:solidFill>
              </a:rPr>
              <a:t> would be possible to directly measure the skill. </a:t>
            </a:r>
          </a:p>
          <a:p>
            <a:pPr lvl="0"/>
            <a:endParaRPr lang="en-US" dirty="0">
              <a:solidFill>
                <a:prstClr val="black"/>
              </a:solidFill>
            </a:endParaRPr>
          </a:p>
          <a:p>
            <a:pPr lvl="0"/>
            <a:r>
              <a:rPr lang="en-US" dirty="0">
                <a:solidFill>
                  <a:prstClr val="black"/>
                </a:solidFill>
              </a:rPr>
              <a:t>For each example, ask yourself, </a:t>
            </a:r>
          </a:p>
          <a:p>
            <a:pPr lvl="0"/>
            <a:r>
              <a:rPr lang="en-US" dirty="0">
                <a:solidFill>
                  <a:prstClr val="black"/>
                </a:solidFill>
              </a:rPr>
              <a:t>“Can we measure this skill”? </a:t>
            </a:r>
          </a:p>
          <a:p>
            <a:pPr lvl="0"/>
            <a:r>
              <a:rPr lang="en-US" dirty="0">
                <a:solidFill>
                  <a:prstClr val="black"/>
                </a:solidFill>
              </a:rPr>
              <a:t> “Can one see or hear it”?  </a:t>
            </a:r>
          </a:p>
          <a:p>
            <a:pPr lvl="0"/>
            <a:r>
              <a:rPr lang="en-US" dirty="0">
                <a:solidFill>
                  <a:prstClr val="black"/>
                </a:solidFill>
              </a:rPr>
              <a:t>“Can it be counted”? </a:t>
            </a:r>
          </a:p>
          <a:p>
            <a:pPr lvl="1"/>
            <a:r>
              <a:rPr lang="en-US" dirty="0">
                <a:solidFill>
                  <a:prstClr val="black"/>
                </a:solidFill>
              </a:rPr>
              <a:t> Improve reading fluency by increasing decoding accuracy and rate</a:t>
            </a:r>
          </a:p>
          <a:p>
            <a:pPr lvl="1"/>
            <a:r>
              <a:rPr lang="en-US" dirty="0">
                <a:solidFill>
                  <a:prstClr val="black"/>
                </a:solidFill>
              </a:rPr>
              <a:t>Show respect for school property</a:t>
            </a:r>
          </a:p>
          <a:p>
            <a:pPr lvl="1"/>
            <a:r>
              <a:rPr lang="en-US" dirty="0">
                <a:solidFill>
                  <a:prstClr val="black"/>
                </a:solidFill>
              </a:rPr>
              <a:t>Increase time on task during independent seatwork</a:t>
            </a:r>
          </a:p>
          <a:p>
            <a:pPr lvl="1"/>
            <a:r>
              <a:rPr lang="en-US" dirty="0">
                <a:solidFill>
                  <a:prstClr val="black"/>
                </a:solidFill>
              </a:rPr>
              <a:t>Use math strategies to make sense of and independently solve math problems</a:t>
            </a:r>
          </a:p>
          <a:p>
            <a:pPr lvl="1"/>
            <a:r>
              <a:rPr lang="en-US" dirty="0">
                <a:solidFill>
                  <a:prstClr val="black"/>
                </a:solidFill>
              </a:rPr>
              <a:t>Meet grade level reading standards</a:t>
            </a:r>
          </a:p>
          <a:p>
            <a:pPr lvl="1"/>
            <a:endParaRPr lang="en-US" dirty="0">
              <a:solidFill>
                <a:prstClr val="black"/>
              </a:solidFill>
            </a:endParaRPr>
          </a:p>
          <a:p>
            <a:pPr marL="117475" lvl="1" indent="0">
              <a:buNone/>
            </a:pPr>
            <a:endParaRPr lang="en-US" dirty="0">
              <a:solidFill>
                <a:prstClr val="black"/>
              </a:solidFill>
            </a:endParaRPr>
          </a:p>
          <a:p>
            <a:pPr lvl="0"/>
            <a:r>
              <a:rPr lang="en-US" dirty="0">
                <a:solidFill>
                  <a:prstClr val="black"/>
                </a:solidFill>
              </a:rPr>
              <a:t>Suggested answers are on the next slide</a:t>
            </a:r>
            <a:endParaRPr lang="en-US" dirty="0"/>
          </a:p>
          <a:p>
            <a:endParaRPr lang="en-US" dirty="0"/>
          </a:p>
        </p:txBody>
      </p:sp>
    </p:spTree>
    <p:extLst>
      <p:ext uri="{BB962C8B-B14F-4D97-AF65-F5344CB8AC3E}">
        <p14:creationId xmlns:p14="http://schemas.microsoft.com/office/powerpoint/2010/main" val="2953565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0236" y="481727"/>
            <a:ext cx="1531451" cy="833473"/>
          </a:xfrm>
          <a:prstGeom prst="rect">
            <a:avLst/>
          </a:prstGeom>
          <a:noFill/>
        </p:spPr>
        <p:txBody>
          <a:bodyPr wrap="square" lIns="93892" tIns="46946" rIns="93892" bIns="46946" rtlCol="0">
            <a:spAutoFit/>
          </a:bodyPr>
          <a:lstStyle/>
          <a:p>
            <a:r>
              <a:rPr lang="en-US" sz="1200" dirty="0">
                <a:solidFill>
                  <a:srgbClr val="FF0000"/>
                </a:solidFill>
              </a:rPr>
              <a:t>QR Code Generator for direct training</a:t>
            </a:r>
          </a:p>
          <a:p>
            <a:r>
              <a:rPr lang="en-US" sz="1200" dirty="0">
                <a:hlinkClick r:id="rId3"/>
              </a:rPr>
              <a:t>https://www.qr-code-generator.com/</a:t>
            </a:r>
            <a:endParaRPr lang="en-US" sz="1200" dirty="0">
              <a:solidFill>
                <a:srgbClr val="FF0000"/>
              </a:solidFill>
            </a:endParaRPr>
          </a:p>
        </p:txBody>
      </p:sp>
      <p:pic>
        <p:nvPicPr>
          <p:cNvPr id="13" name="Picture 12">
            <a:hlinkClick r:id="rId3"/>
          </p:cNvPr>
          <p:cNvPicPr>
            <a:picLocks noChangeAspect="1"/>
          </p:cNvPicPr>
          <p:nvPr/>
        </p:nvPicPr>
        <p:blipFill>
          <a:blip r:embed="rId4"/>
          <a:stretch>
            <a:fillRect/>
          </a:stretch>
        </p:blipFill>
        <p:spPr>
          <a:xfrm>
            <a:off x="633454" y="1519218"/>
            <a:ext cx="612191" cy="605919"/>
          </a:xfrm>
          <a:prstGeom prst="rect">
            <a:avLst/>
          </a:prstGeom>
        </p:spPr>
      </p:pic>
      <p:sp>
        <p:nvSpPr>
          <p:cNvPr id="11" name="Slide Image Placeholder 10"/>
          <p:cNvSpPr>
            <a:spLocks noGrp="1" noRot="1" noChangeAspect="1"/>
          </p:cNvSpPr>
          <p:nvPr>
            <p:ph type="sldImg"/>
          </p:nvPr>
        </p:nvSpPr>
        <p:spPr>
          <a:xfrm>
            <a:off x="2108200" y="282575"/>
            <a:ext cx="3321050" cy="1868488"/>
          </a:xfrm>
          <a:prstGeom prst="rect">
            <a:avLst/>
          </a:prstGeom>
        </p:spPr>
      </p:sp>
      <p:sp>
        <p:nvSpPr>
          <p:cNvPr id="12" name="Notes Placeholder 11"/>
          <p:cNvSpPr>
            <a:spLocks noGrp="1"/>
          </p:cNvSpPr>
          <p:nvPr>
            <p:ph type="body" idx="1"/>
          </p:nvPr>
        </p:nvSpPr>
        <p:spPr>
          <a:xfrm>
            <a:off x="190831" y="2172073"/>
            <a:ext cx="6965343" cy="7011783"/>
          </a:xfrm>
          <a:prstGeom prst="rect">
            <a:avLst/>
          </a:prstGeom>
        </p:spPr>
        <p:txBody>
          <a:bodyPr/>
          <a:lstStyle/>
          <a:p>
            <a:endParaRPr lang="en-US" dirty="0">
              <a:solidFill>
                <a:prstClr val="black"/>
              </a:solidFill>
            </a:endParaRPr>
          </a:p>
          <a:p>
            <a:r>
              <a:rPr lang="en-US" dirty="0">
                <a:solidFill>
                  <a:prstClr val="black"/>
                </a:solidFill>
              </a:rPr>
              <a:t>Here are our learning </a:t>
            </a:r>
            <a:r>
              <a:rPr lang="en-US" dirty="0" smtClean="0">
                <a:solidFill>
                  <a:prstClr val="black"/>
                </a:solidFill>
              </a:rPr>
              <a:t>objectives for this module</a:t>
            </a:r>
            <a:endParaRPr lang="en-US" dirty="0">
              <a:solidFill>
                <a:prstClr val="black"/>
              </a:solidFill>
            </a:endParaRPr>
          </a:p>
          <a:p>
            <a:r>
              <a:rPr lang="en-US" dirty="0">
                <a:solidFill>
                  <a:prstClr val="black"/>
                </a:solidFill>
              </a:rPr>
              <a:t>By the end </a:t>
            </a:r>
            <a:r>
              <a:rPr lang="en-US" dirty="0" smtClean="0">
                <a:solidFill>
                  <a:prstClr val="black"/>
                </a:solidFill>
              </a:rPr>
              <a:t>of the session, we hope you will increase </a:t>
            </a:r>
            <a:r>
              <a:rPr lang="en-US" dirty="0">
                <a:solidFill>
                  <a:prstClr val="black"/>
                </a:solidFill>
              </a:rPr>
              <a:t>your awareness of how to approach planning for monitoring progress toward IEP goal attainment.  This </a:t>
            </a:r>
            <a:r>
              <a:rPr lang="en-US" dirty="0" smtClean="0">
                <a:solidFill>
                  <a:prstClr val="black"/>
                </a:solidFill>
              </a:rPr>
              <a:t>module </a:t>
            </a:r>
            <a:r>
              <a:rPr lang="en-US" dirty="0">
                <a:solidFill>
                  <a:prstClr val="black"/>
                </a:solidFill>
              </a:rPr>
              <a:t>is intended to help you stretch your understanding and potentially think differently about the IDEA requirements related to this </a:t>
            </a:r>
            <a:r>
              <a:rPr lang="en-US" dirty="0" smtClean="0">
                <a:solidFill>
                  <a:prstClr val="black"/>
                </a:solidFill>
              </a:rPr>
              <a:t>topic</a:t>
            </a:r>
          </a:p>
          <a:p>
            <a:r>
              <a:rPr lang="en-US" dirty="0" smtClean="0">
                <a:solidFill>
                  <a:prstClr val="black"/>
                </a:solidFill>
              </a:rPr>
              <a:t>Even if you are an experienced educator, this session should reinforce, and potentially provide some new insights on what you already know.   </a:t>
            </a:r>
            <a:endParaRPr lang="en-US" dirty="0">
              <a:solidFill>
                <a:prstClr val="black"/>
              </a:solidFill>
            </a:endParaRPr>
          </a:p>
          <a:p>
            <a:r>
              <a:rPr lang="en-US" dirty="0" smtClean="0">
                <a:solidFill>
                  <a:prstClr val="black"/>
                </a:solidFill>
              </a:rPr>
              <a:t>This introductory session provides an </a:t>
            </a:r>
            <a:r>
              <a:rPr lang="en-US" dirty="0">
                <a:solidFill>
                  <a:prstClr val="black"/>
                </a:solidFill>
              </a:rPr>
              <a:t>overview of </a:t>
            </a:r>
            <a:r>
              <a:rPr lang="en-US" b="1" dirty="0">
                <a:solidFill>
                  <a:prstClr val="black"/>
                </a:solidFill>
              </a:rPr>
              <a:t>guidelines to consider </a:t>
            </a:r>
            <a:r>
              <a:rPr lang="en-US" dirty="0">
                <a:solidFill>
                  <a:prstClr val="black"/>
                </a:solidFill>
              </a:rPr>
              <a:t>when </a:t>
            </a:r>
            <a:r>
              <a:rPr lang="en-US" b="1" dirty="0">
                <a:solidFill>
                  <a:prstClr val="black"/>
                </a:solidFill>
              </a:rPr>
              <a:t>planning for </a:t>
            </a:r>
            <a:r>
              <a:rPr lang="en-US" dirty="0">
                <a:solidFill>
                  <a:prstClr val="black"/>
                </a:solidFill>
              </a:rPr>
              <a:t>and documenting how progress will be monitored. </a:t>
            </a:r>
            <a:r>
              <a:rPr lang="en-US" dirty="0" smtClean="0">
                <a:solidFill>
                  <a:prstClr val="black"/>
                </a:solidFill>
              </a:rPr>
              <a:t> Future modules will elaborate on the application of these guidelines.  </a:t>
            </a:r>
            <a:endParaRPr lang="en-US" dirty="0">
              <a:solidFill>
                <a:prstClr val="black"/>
              </a:solidFill>
            </a:endParaRPr>
          </a:p>
        </p:txBody>
      </p:sp>
      <p:sp>
        <p:nvSpPr>
          <p:cNvPr id="16" name="Date Placeholder 15"/>
          <p:cNvSpPr>
            <a:spLocks noGrp="1"/>
          </p:cNvSpPr>
          <p:nvPr>
            <p:ph type="dt" idx="10"/>
          </p:nvPr>
        </p:nvSpPr>
        <p:spPr>
          <a:xfrm>
            <a:off x="4143375" y="0"/>
            <a:ext cx="3170238" cy="481013"/>
          </a:xfrm>
          <a:prstGeom prst="rect">
            <a:avLst/>
          </a:prstGeom>
        </p:spPr>
        <p:txBody>
          <a:bodyPr/>
          <a:lstStyle/>
          <a:p>
            <a:r>
              <a:rPr lang="en-US" smtClean="0"/>
              <a:t>March 6, 2020</a:t>
            </a:r>
            <a:endParaRPr lang="en-US"/>
          </a:p>
        </p:txBody>
      </p:sp>
      <p:sp>
        <p:nvSpPr>
          <p:cNvPr id="17" name="Footer Placeholder 16"/>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18" name="Slide Number Placeholder 17"/>
          <p:cNvSpPr>
            <a:spLocks noGrp="1"/>
          </p:cNvSpPr>
          <p:nvPr>
            <p:ph type="sldNum" sz="quarter" idx="12"/>
          </p:nvPr>
        </p:nvSpPr>
        <p:spPr>
          <a:xfrm>
            <a:off x="4143375" y="9120188"/>
            <a:ext cx="3170238" cy="481012"/>
          </a:xfrm>
          <a:prstGeom prst="rect">
            <a:avLst/>
          </a:prstGeom>
        </p:spPr>
        <p:txBody>
          <a:bodyPr/>
          <a:lstStyle/>
          <a:p>
            <a:fld id="{2241C4C7-CDC9-44CB-80A0-71E5AE20C5B9}" type="slidenum">
              <a:rPr lang="en-US" smtClean="0"/>
              <a:t>3</a:t>
            </a:fld>
            <a:endParaRPr lang="en-US"/>
          </a:p>
        </p:txBody>
      </p:sp>
      <p:sp>
        <p:nvSpPr>
          <p:cNvPr id="19" name="Header Placeholder 18"/>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Tree>
    <p:extLst>
      <p:ext uri="{BB962C8B-B14F-4D97-AF65-F5344CB8AC3E}">
        <p14:creationId xmlns:p14="http://schemas.microsoft.com/office/powerpoint/2010/main" val="38948692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idx="10"/>
          </p:nvPr>
        </p:nvSpPr>
        <p:spPr>
          <a:xfrm>
            <a:off x="4144963" y="0"/>
            <a:ext cx="3170237" cy="481013"/>
          </a:xfrm>
          <a:prstGeom prst="rect">
            <a:avLst/>
          </a:prstGeom>
        </p:spPr>
        <p:txBody>
          <a:bodyPr/>
          <a:lstStyle/>
          <a:p>
            <a:r>
              <a:rPr lang="en-US" smtClean="0"/>
              <a:t>March 6, 2020</a:t>
            </a:r>
            <a:endParaRPr lang="en-US"/>
          </a:p>
        </p:txBody>
      </p:sp>
      <p:sp>
        <p:nvSpPr>
          <p:cNvPr id="6" name="Footer Placeholder 5"/>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7" name="Slide Number Placeholder 6"/>
          <p:cNvSpPr>
            <a:spLocks noGrp="1"/>
          </p:cNvSpPr>
          <p:nvPr>
            <p:ph type="sldNum" sz="quarter" idx="12"/>
          </p:nvPr>
        </p:nvSpPr>
        <p:spPr>
          <a:xfrm>
            <a:off x="4144963" y="9120188"/>
            <a:ext cx="3170237" cy="481012"/>
          </a:xfrm>
          <a:prstGeom prst="rect">
            <a:avLst/>
          </a:prstGeom>
        </p:spPr>
        <p:txBody>
          <a:bodyPr/>
          <a:lstStyle/>
          <a:p>
            <a:fld id="{2241C4C7-CDC9-44CB-80A0-71E5AE20C5B9}" type="slidenum">
              <a:rPr lang="en-US" smtClean="0"/>
              <a:t>30</a:t>
            </a:fld>
            <a:endParaRPr lang="en-US"/>
          </a:p>
        </p:txBody>
      </p:sp>
      <p:sp>
        <p:nvSpPr>
          <p:cNvPr id="8" name="Header Placeholder 7"/>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
        <p:nvSpPr>
          <p:cNvPr id="9" name="Slide Image Placeholder 8"/>
          <p:cNvSpPr>
            <a:spLocks noGrp="1" noRot="1" noChangeAspect="1"/>
          </p:cNvSpPr>
          <p:nvPr>
            <p:ph type="sldImg"/>
          </p:nvPr>
        </p:nvSpPr>
        <p:spPr/>
      </p:sp>
      <p:sp>
        <p:nvSpPr>
          <p:cNvPr id="15" name="Notes Placeholder 14"/>
          <p:cNvSpPr>
            <a:spLocks noGrp="1"/>
          </p:cNvSpPr>
          <p:nvPr>
            <p:ph type="body" idx="1"/>
          </p:nvPr>
        </p:nvSpPr>
        <p:spPr>
          <a:xfrm>
            <a:off x="208547" y="1983098"/>
            <a:ext cx="6930189" cy="7332352"/>
          </a:xfrm>
        </p:spPr>
        <p:txBody>
          <a:bodyPr/>
          <a:lstStyle/>
          <a:p>
            <a:pPr lvl="0">
              <a:lnSpc>
                <a:spcPct val="95000"/>
              </a:lnSpc>
            </a:pPr>
            <a:r>
              <a:rPr lang="en-US" dirty="0">
                <a:solidFill>
                  <a:prstClr val="black"/>
                </a:solidFill>
              </a:rPr>
              <a:t>Here are suggested answers to the quiz on the prior slide. </a:t>
            </a:r>
          </a:p>
          <a:p>
            <a:pPr lvl="0">
              <a:lnSpc>
                <a:spcPct val="95000"/>
              </a:lnSpc>
            </a:pPr>
            <a:r>
              <a:rPr lang="en-US" u="sng" dirty="0">
                <a:solidFill>
                  <a:prstClr val="black"/>
                </a:solidFill>
              </a:rPr>
              <a:t>Improve reading fluency</a:t>
            </a:r>
          </a:p>
          <a:p>
            <a:pPr lvl="1">
              <a:lnSpc>
                <a:spcPct val="95000"/>
              </a:lnSpc>
              <a:spcBef>
                <a:spcPts val="0"/>
              </a:spcBef>
            </a:pPr>
            <a:r>
              <a:rPr lang="en-US" dirty="0">
                <a:solidFill>
                  <a:prstClr val="black"/>
                </a:solidFill>
              </a:rPr>
              <a:t> </a:t>
            </a:r>
            <a:r>
              <a:rPr lang="en-US" b="1" dirty="0">
                <a:solidFill>
                  <a:prstClr val="black"/>
                </a:solidFill>
              </a:rPr>
              <a:t>Yes AND  </a:t>
            </a:r>
            <a:r>
              <a:rPr lang="en-US" dirty="0">
                <a:solidFill>
                  <a:prstClr val="black"/>
                </a:solidFill>
              </a:rPr>
              <a:t>since reading fluency is a multifactor skill, it may be important to stated a specific skill or skills that the student would demonstrate to show improved reading fluency. In this example, it is decoding accuracy and rate.  Both skills would need to be measured. </a:t>
            </a:r>
          </a:p>
          <a:p>
            <a:pPr lvl="0">
              <a:lnSpc>
                <a:spcPct val="95000"/>
              </a:lnSpc>
            </a:pPr>
            <a:r>
              <a:rPr lang="en-US" u="sng" dirty="0">
                <a:solidFill>
                  <a:prstClr val="black"/>
                </a:solidFill>
              </a:rPr>
              <a:t>Show respect for school property </a:t>
            </a:r>
          </a:p>
          <a:p>
            <a:pPr lvl="1">
              <a:lnSpc>
                <a:spcPct val="95000"/>
              </a:lnSpc>
              <a:spcBef>
                <a:spcPts val="0"/>
              </a:spcBef>
            </a:pPr>
            <a:r>
              <a:rPr lang="en-US" b="1" dirty="0">
                <a:solidFill>
                  <a:prstClr val="black"/>
                </a:solidFill>
              </a:rPr>
              <a:t>No</a:t>
            </a:r>
            <a:r>
              <a:rPr lang="en-US" dirty="0">
                <a:solidFill>
                  <a:prstClr val="black"/>
                </a:solidFill>
              </a:rPr>
              <a:t>.  What is the observable target skill you would measure?  You can not directly observe or measure “respect”. The team should spend some more time discussing what “show respect for school property” looks like and refocus the discussion on  “why” the student may be having difficulty demonstrating such behaviors. Only then will the team be able to identify a disability related need and the skill(s) the student needs to develop to address the need. In addition, when exploring  this concern, the team should discuss how “respect” is a socially constructed term and what “respect” looks like, may vary across race, culture, abilities, gender, or national origin. In addition, when exploring this concern, the team may also identify environmental factors that can be adjusted to support prosocial behavior. </a:t>
            </a:r>
          </a:p>
          <a:p>
            <a:pPr lvl="0">
              <a:lnSpc>
                <a:spcPct val="95000"/>
              </a:lnSpc>
            </a:pPr>
            <a:r>
              <a:rPr lang="en-US" u="sng" dirty="0">
                <a:solidFill>
                  <a:prstClr val="black"/>
                </a:solidFill>
              </a:rPr>
              <a:t>Increase time-on-task during independent seatwork </a:t>
            </a:r>
          </a:p>
          <a:p>
            <a:pPr lvl="1">
              <a:lnSpc>
                <a:spcPct val="95000"/>
              </a:lnSpc>
              <a:spcBef>
                <a:spcPts val="0"/>
              </a:spcBef>
            </a:pPr>
            <a:r>
              <a:rPr lang="en-US" b="1" dirty="0">
                <a:solidFill>
                  <a:prstClr val="black"/>
                </a:solidFill>
              </a:rPr>
              <a:t>Yes AND </a:t>
            </a:r>
            <a:r>
              <a:rPr lang="en-US" dirty="0">
                <a:solidFill>
                  <a:prstClr val="black"/>
                </a:solidFill>
              </a:rPr>
              <a:t>in this example, the target skill also provides some context (conditions) for when you will want to see and measure the skill; </a:t>
            </a:r>
            <a:r>
              <a:rPr lang="en-US" i="1" dirty="0">
                <a:solidFill>
                  <a:prstClr val="black"/>
                </a:solidFill>
              </a:rPr>
              <a:t>during independent seatwork</a:t>
            </a:r>
            <a:endParaRPr lang="en-US" b="1" i="1" dirty="0">
              <a:solidFill>
                <a:prstClr val="black"/>
              </a:solidFill>
            </a:endParaRPr>
          </a:p>
          <a:p>
            <a:pPr lvl="0">
              <a:lnSpc>
                <a:spcPct val="95000"/>
              </a:lnSpc>
            </a:pPr>
            <a:r>
              <a:rPr lang="en-US" u="sng" dirty="0">
                <a:solidFill>
                  <a:prstClr val="black"/>
                </a:solidFill>
              </a:rPr>
              <a:t>Use math strategies to make sense of and independently solve math problems</a:t>
            </a:r>
          </a:p>
          <a:p>
            <a:pPr lvl="1">
              <a:lnSpc>
                <a:spcPct val="95000"/>
              </a:lnSpc>
              <a:spcBef>
                <a:spcPts val="0"/>
              </a:spcBef>
            </a:pPr>
            <a:r>
              <a:rPr lang="en-US" dirty="0">
                <a:solidFill>
                  <a:prstClr val="black"/>
                </a:solidFill>
              </a:rPr>
              <a:t> </a:t>
            </a:r>
            <a:r>
              <a:rPr lang="en-US" b="1" dirty="0">
                <a:solidFill>
                  <a:prstClr val="black"/>
                </a:solidFill>
              </a:rPr>
              <a:t>Yes AND</a:t>
            </a:r>
            <a:r>
              <a:rPr lang="en-US" dirty="0">
                <a:solidFill>
                  <a:prstClr val="black"/>
                </a:solidFill>
              </a:rPr>
              <a:t>  This statement would be improved by including some examples of math strategies you are expecting the student to use.  This statement also clarifies that the goal will be to have the student independently apply math strategies (i.e. without adult prompting or direct assistance). </a:t>
            </a:r>
          </a:p>
          <a:p>
            <a:pPr lvl="0">
              <a:lnSpc>
                <a:spcPct val="95000"/>
              </a:lnSpc>
            </a:pPr>
            <a:r>
              <a:rPr lang="en-US" u="sng" dirty="0">
                <a:solidFill>
                  <a:prstClr val="black"/>
                </a:solidFill>
              </a:rPr>
              <a:t>Meet grade level reading standards</a:t>
            </a:r>
          </a:p>
          <a:p>
            <a:pPr lvl="1">
              <a:lnSpc>
                <a:spcPct val="95000"/>
              </a:lnSpc>
              <a:spcBef>
                <a:spcPts val="0"/>
              </a:spcBef>
            </a:pPr>
            <a:r>
              <a:rPr lang="en-US" b="1" dirty="0">
                <a:solidFill>
                  <a:prstClr val="black"/>
                </a:solidFill>
              </a:rPr>
              <a:t>NO</a:t>
            </a:r>
            <a:r>
              <a:rPr lang="en-US" dirty="0">
                <a:solidFill>
                  <a:prstClr val="black"/>
                </a:solidFill>
              </a:rPr>
              <a:t>.  This is not a reasonable target skill. How would you frequently measure progress toward meeting </a:t>
            </a:r>
            <a:r>
              <a:rPr lang="en-US" u="sng" dirty="0">
                <a:solidFill>
                  <a:prstClr val="black"/>
                </a:solidFill>
              </a:rPr>
              <a:t>all</a:t>
            </a:r>
            <a:r>
              <a:rPr lang="en-US" dirty="0">
                <a:solidFill>
                  <a:prstClr val="black"/>
                </a:solidFill>
              </a:rPr>
              <a:t> the reading standards for a grade? It is a broad expectation for all students, not individualized. There are a large number of subskills and learning behaviors one would need to measure to track ongoing progress toward “</a:t>
            </a:r>
            <a:r>
              <a:rPr lang="en-US" i="1" dirty="0">
                <a:solidFill>
                  <a:prstClr val="black"/>
                </a:solidFill>
              </a:rPr>
              <a:t>Meeting grade level reading standards</a:t>
            </a:r>
            <a:r>
              <a:rPr lang="en-US" dirty="0">
                <a:solidFill>
                  <a:prstClr val="black"/>
                </a:solidFill>
              </a:rPr>
              <a:t>”; this is not a skill or set of skills that can easily and efficiently be monitored. The team will need to identify standards the student is and is not meeting and then identify root causes before pinpointing the skills the student will need to improve to meet standards targeted by the goal</a:t>
            </a:r>
            <a:r>
              <a:rPr lang="en-US" dirty="0" smtClean="0">
                <a:solidFill>
                  <a:prstClr val="black"/>
                </a:solidFill>
              </a:rPr>
              <a:t>.</a:t>
            </a:r>
            <a:endParaRPr lang="en-US" dirty="0"/>
          </a:p>
        </p:txBody>
      </p:sp>
    </p:spTree>
    <p:extLst>
      <p:ext uri="{BB962C8B-B14F-4D97-AF65-F5344CB8AC3E}">
        <p14:creationId xmlns:p14="http://schemas.microsoft.com/office/powerpoint/2010/main" val="16475237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idx="10"/>
          </p:nvPr>
        </p:nvSpPr>
        <p:spPr>
          <a:xfrm>
            <a:off x="4144963" y="0"/>
            <a:ext cx="3170237" cy="481013"/>
          </a:xfrm>
          <a:prstGeom prst="rect">
            <a:avLst/>
          </a:prstGeom>
        </p:spPr>
        <p:txBody>
          <a:bodyPr/>
          <a:lstStyle/>
          <a:p>
            <a:r>
              <a:rPr lang="en-US" smtClean="0"/>
              <a:t>March 6, 2020</a:t>
            </a:r>
            <a:endParaRPr lang="en-US"/>
          </a:p>
        </p:txBody>
      </p:sp>
      <p:sp>
        <p:nvSpPr>
          <p:cNvPr id="11" name="Footer Placeholder 10"/>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12" name="Slide Number Placeholder 11"/>
          <p:cNvSpPr>
            <a:spLocks noGrp="1"/>
          </p:cNvSpPr>
          <p:nvPr>
            <p:ph type="sldNum" sz="quarter" idx="12"/>
          </p:nvPr>
        </p:nvSpPr>
        <p:spPr>
          <a:xfrm>
            <a:off x="4144963" y="9120188"/>
            <a:ext cx="3170237" cy="481012"/>
          </a:xfrm>
          <a:prstGeom prst="rect">
            <a:avLst/>
          </a:prstGeom>
        </p:spPr>
        <p:txBody>
          <a:bodyPr/>
          <a:lstStyle/>
          <a:p>
            <a:fld id="{2241C4C7-CDC9-44CB-80A0-71E5AE20C5B9}" type="slidenum">
              <a:rPr lang="en-US" smtClean="0"/>
              <a:t>31</a:t>
            </a:fld>
            <a:endParaRPr lang="en-US"/>
          </a:p>
        </p:txBody>
      </p:sp>
      <p:sp>
        <p:nvSpPr>
          <p:cNvPr id="13" name="Header Placeholder 12"/>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
        <p:nvSpPr>
          <p:cNvPr id="14" name="Slide Image Placeholder 13"/>
          <p:cNvSpPr>
            <a:spLocks noGrp="1" noRot="1" noChangeAspect="1"/>
          </p:cNvSpPr>
          <p:nvPr>
            <p:ph type="sldImg"/>
          </p:nvPr>
        </p:nvSpPr>
        <p:spPr/>
      </p:sp>
      <p:sp>
        <p:nvSpPr>
          <p:cNvPr id="15" name="Notes Placeholder 14"/>
          <p:cNvSpPr>
            <a:spLocks noGrp="1"/>
          </p:cNvSpPr>
          <p:nvPr>
            <p:ph type="body" idx="1"/>
          </p:nvPr>
        </p:nvSpPr>
        <p:spPr/>
        <p:txBody>
          <a:bodyPr/>
          <a:lstStyle/>
          <a:p>
            <a:r>
              <a:rPr lang="en-US" dirty="0"/>
              <a:t>Lets move on to the second key consideration related to planning for monitoring IEP goal progress.</a:t>
            </a:r>
          </a:p>
          <a:p>
            <a:r>
              <a:rPr lang="en-US" dirty="0"/>
              <a:t>This key point is about What we are measuring and relates to how the goal is written. </a:t>
            </a:r>
          </a:p>
          <a:p>
            <a:r>
              <a:rPr lang="en-US" dirty="0"/>
              <a:t>We need to know these things before we provide instruction and supports to address a student’s need:</a:t>
            </a:r>
          </a:p>
          <a:p>
            <a:pPr marL="242068" lvl="1"/>
            <a:r>
              <a:rPr lang="en-US" dirty="0"/>
              <a:t>We must have a clear  </a:t>
            </a:r>
            <a:r>
              <a:rPr lang="en-US" b="1" dirty="0"/>
              <a:t>baseline</a:t>
            </a:r>
            <a:r>
              <a:rPr lang="en-US" dirty="0"/>
              <a:t> and a clear </a:t>
            </a:r>
            <a:r>
              <a:rPr lang="en-US" b="1" dirty="0"/>
              <a:t>level of attainment(LOA</a:t>
            </a:r>
            <a:r>
              <a:rPr lang="en-US" dirty="0"/>
              <a:t>) for the end of the IEP duration (usually one year).  If I were to ask you to run a race, you certainly would want to know where the starting line and finish lines are.</a:t>
            </a:r>
          </a:p>
          <a:p>
            <a:pPr marL="474254" lvl="2"/>
            <a:r>
              <a:rPr lang="en-US" sz="1400" dirty="0"/>
              <a:t>The LOA should be ambitious and achievable in light of the student’s circumstances (</a:t>
            </a:r>
            <a:r>
              <a:rPr lang="en-US" sz="1400" dirty="0" err="1"/>
              <a:t>Endrew</a:t>
            </a:r>
            <a:r>
              <a:rPr lang="en-US" sz="1400" dirty="0"/>
              <a:t> F) </a:t>
            </a:r>
          </a:p>
          <a:p>
            <a:pPr marL="250417" lvl="1"/>
            <a:r>
              <a:rPr lang="en-US" dirty="0"/>
              <a:t>The measures we use for the baseline and LOA must be the same – (apples to apples vs apples to oranges).  </a:t>
            </a:r>
          </a:p>
          <a:p>
            <a:pPr marL="250417" lvl="1"/>
            <a:r>
              <a:rPr lang="en-US" dirty="0"/>
              <a:t>The methods used to measure should be appropriate to the goal (i.e. don’t put the cart before the horse.  While you should consider the types of progress monitoring already being done in the school, avoid the temptation to write a goal based on what is easy to monitor or on progress monitoring tools that happen to be available or easy to use.  Always start with a student’s disability related need. </a:t>
            </a:r>
          </a:p>
          <a:p>
            <a:r>
              <a:rPr lang="en-US" b="1" dirty="0"/>
              <a:t>How you write your goal, including the type and unit of measure used for baseline and LOA, defines how you will monitor and report progress. </a:t>
            </a:r>
            <a:r>
              <a:rPr lang="en-US" dirty="0"/>
              <a:t>There are often several appropriate ways to measure a particular target skill</a:t>
            </a:r>
            <a:r>
              <a:rPr lang="en-US" b="1" dirty="0"/>
              <a:t>. </a:t>
            </a:r>
            <a:endParaRPr lang="en-US" dirty="0"/>
          </a:p>
        </p:txBody>
      </p:sp>
    </p:spTree>
    <p:extLst>
      <p:ext uri="{BB962C8B-B14F-4D97-AF65-F5344CB8AC3E}">
        <p14:creationId xmlns:p14="http://schemas.microsoft.com/office/powerpoint/2010/main" val="30156582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idx="10"/>
          </p:nvPr>
        </p:nvSpPr>
        <p:spPr>
          <a:xfrm>
            <a:off x="4144963" y="0"/>
            <a:ext cx="3170237" cy="481013"/>
          </a:xfrm>
          <a:prstGeom prst="rect">
            <a:avLst/>
          </a:prstGeom>
        </p:spPr>
        <p:txBody>
          <a:bodyPr/>
          <a:lstStyle/>
          <a:p>
            <a:r>
              <a:rPr lang="en-US" smtClean="0"/>
              <a:t>March 6, 2020</a:t>
            </a:r>
            <a:endParaRPr lang="en-US"/>
          </a:p>
        </p:txBody>
      </p:sp>
      <p:sp>
        <p:nvSpPr>
          <p:cNvPr id="11" name="Footer Placeholder 10"/>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12" name="Slide Number Placeholder 11"/>
          <p:cNvSpPr>
            <a:spLocks noGrp="1"/>
          </p:cNvSpPr>
          <p:nvPr>
            <p:ph type="sldNum" sz="quarter" idx="12"/>
          </p:nvPr>
        </p:nvSpPr>
        <p:spPr>
          <a:xfrm>
            <a:off x="4144963" y="9120188"/>
            <a:ext cx="3170237" cy="481012"/>
          </a:xfrm>
          <a:prstGeom prst="rect">
            <a:avLst/>
          </a:prstGeom>
        </p:spPr>
        <p:txBody>
          <a:bodyPr/>
          <a:lstStyle/>
          <a:p>
            <a:fld id="{2241C4C7-CDC9-44CB-80A0-71E5AE20C5B9}" type="slidenum">
              <a:rPr lang="en-US" smtClean="0"/>
              <a:t>32</a:t>
            </a:fld>
            <a:endParaRPr lang="en-US"/>
          </a:p>
        </p:txBody>
      </p:sp>
      <p:sp>
        <p:nvSpPr>
          <p:cNvPr id="13" name="Header Placeholder 12"/>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
        <p:nvSpPr>
          <p:cNvPr id="16" name="Slide Image Placeholder 15"/>
          <p:cNvSpPr>
            <a:spLocks noGrp="1" noRot="1" noChangeAspect="1"/>
          </p:cNvSpPr>
          <p:nvPr>
            <p:ph type="sldImg"/>
          </p:nvPr>
        </p:nvSpPr>
        <p:spPr/>
      </p:sp>
      <p:sp>
        <p:nvSpPr>
          <p:cNvPr id="17" name="Notes Placeholder 16"/>
          <p:cNvSpPr>
            <a:spLocks noGrp="1"/>
          </p:cNvSpPr>
          <p:nvPr>
            <p:ph type="body" idx="1"/>
          </p:nvPr>
        </p:nvSpPr>
        <p:spPr/>
        <p:txBody>
          <a:bodyPr/>
          <a:lstStyle/>
          <a:p>
            <a:r>
              <a:rPr lang="en-US" dirty="0"/>
              <a:t>The wording of each goal should include enough detail to allow those implementing the IEP to know what skills are being targeted, AND determine when the student has met the goal. </a:t>
            </a:r>
          </a:p>
          <a:p>
            <a:r>
              <a:rPr lang="en-US" dirty="0"/>
              <a:t>Additionally, the wording of the goal must provide clear guidance for measuring interim progress from baseline toward goal attainment.  This is necessary for educators to use the progress data to make timely instructional adjustments as well as regularly providing parents with progress reports. </a:t>
            </a:r>
          </a:p>
          <a:p>
            <a:r>
              <a:rPr lang="en-US" dirty="0"/>
              <a:t>Finally, what you measure must be able to “stand in” for the target skill. i.e. your measure must be valid for measuring change in the target.  It is usually not enough to only measure the effect (such as assignment completion or remaining in class) because this does not address the root cause as to “why” the student is not completing assignments or remaining in class to the degree expected. </a:t>
            </a:r>
          </a:p>
          <a:p>
            <a:r>
              <a:rPr lang="en-US" dirty="0"/>
              <a:t>In this example the student’s disability related needs are </a:t>
            </a:r>
            <a:r>
              <a:rPr lang="en-US" i="1" dirty="0"/>
              <a:t>Reading fluency and decoding</a:t>
            </a:r>
          </a:p>
          <a:p>
            <a:r>
              <a:rPr lang="en-US" dirty="0"/>
              <a:t>R</a:t>
            </a:r>
            <a:r>
              <a:rPr lang="en-US" i="1" dirty="0"/>
              <a:t>eading speed and decoding accuracy of text at 4</a:t>
            </a:r>
            <a:r>
              <a:rPr lang="en-US" i="1" baseline="30000" dirty="0"/>
              <a:t>th</a:t>
            </a:r>
            <a:r>
              <a:rPr lang="en-US" i="1" dirty="0"/>
              <a:t> gr reading level</a:t>
            </a:r>
            <a:r>
              <a:rPr lang="en-US" dirty="0"/>
              <a:t> are the skills that will be measured to indicate improved fluency and decoding. </a:t>
            </a:r>
          </a:p>
          <a:p>
            <a:r>
              <a:rPr lang="en-US" b="1" dirty="0"/>
              <a:t>In short, reading speed and accuracy stand in as “measures” of reading fluency and decoding. </a:t>
            </a:r>
          </a:p>
        </p:txBody>
      </p:sp>
    </p:spTree>
    <p:extLst>
      <p:ext uri="{BB962C8B-B14F-4D97-AF65-F5344CB8AC3E}">
        <p14:creationId xmlns:p14="http://schemas.microsoft.com/office/powerpoint/2010/main" val="12390386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idx="10"/>
          </p:nvPr>
        </p:nvSpPr>
        <p:spPr>
          <a:xfrm>
            <a:off x="4144963" y="0"/>
            <a:ext cx="3170237" cy="481013"/>
          </a:xfrm>
          <a:prstGeom prst="rect">
            <a:avLst/>
          </a:prstGeom>
        </p:spPr>
        <p:txBody>
          <a:bodyPr/>
          <a:lstStyle/>
          <a:p>
            <a:r>
              <a:rPr lang="en-US" smtClean="0"/>
              <a:t>March 6, 2020</a:t>
            </a:r>
            <a:endParaRPr lang="en-US"/>
          </a:p>
        </p:txBody>
      </p:sp>
      <p:sp>
        <p:nvSpPr>
          <p:cNvPr id="11" name="Footer Placeholder 10"/>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12" name="Slide Number Placeholder 11"/>
          <p:cNvSpPr>
            <a:spLocks noGrp="1"/>
          </p:cNvSpPr>
          <p:nvPr>
            <p:ph type="sldNum" sz="quarter" idx="12"/>
          </p:nvPr>
        </p:nvSpPr>
        <p:spPr>
          <a:xfrm>
            <a:off x="4144963" y="9120188"/>
            <a:ext cx="3170237" cy="481012"/>
          </a:xfrm>
          <a:prstGeom prst="rect">
            <a:avLst/>
          </a:prstGeom>
        </p:spPr>
        <p:txBody>
          <a:bodyPr/>
          <a:lstStyle/>
          <a:p>
            <a:fld id="{2241C4C7-CDC9-44CB-80A0-71E5AE20C5B9}" type="slidenum">
              <a:rPr lang="en-US" smtClean="0"/>
              <a:t>33</a:t>
            </a:fld>
            <a:endParaRPr lang="en-US"/>
          </a:p>
        </p:txBody>
      </p:sp>
      <p:sp>
        <p:nvSpPr>
          <p:cNvPr id="13" name="Header Placeholder 12"/>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
        <p:nvSpPr>
          <p:cNvPr id="14" name="Slide Image Placeholder 13"/>
          <p:cNvSpPr>
            <a:spLocks noGrp="1" noRot="1" noChangeAspect="1"/>
          </p:cNvSpPr>
          <p:nvPr>
            <p:ph type="sldImg"/>
          </p:nvPr>
        </p:nvSpPr>
        <p:spPr/>
      </p:sp>
      <p:sp>
        <p:nvSpPr>
          <p:cNvPr id="15" name="Notes Placeholder 14"/>
          <p:cNvSpPr>
            <a:spLocks noGrp="1"/>
          </p:cNvSpPr>
          <p:nvPr>
            <p:ph type="body" idx="1"/>
          </p:nvPr>
        </p:nvSpPr>
        <p:spPr/>
        <p:txBody>
          <a:bodyPr/>
          <a:lstStyle/>
          <a:p>
            <a:r>
              <a:rPr lang="en-US" dirty="0"/>
              <a:t>This social emotional learning example is more complicated. </a:t>
            </a:r>
          </a:p>
          <a:p>
            <a:r>
              <a:rPr lang="en-US" dirty="0"/>
              <a:t>Here, multiple types of data may need to be collected to monitor progress related to the student’s disability related need (DRN) of improving anxiety and frustration management. </a:t>
            </a:r>
          </a:p>
          <a:p>
            <a:r>
              <a:rPr lang="en-US" dirty="0"/>
              <a:t>The team that created this goal wanted to measure the </a:t>
            </a:r>
            <a:r>
              <a:rPr lang="en-US" b="1" dirty="0"/>
              <a:t>effect</a:t>
            </a:r>
            <a:r>
              <a:rPr lang="en-US" dirty="0"/>
              <a:t> of the disability that led to the identification of this DRN: </a:t>
            </a:r>
            <a:r>
              <a:rPr lang="en-US" b="1" dirty="0"/>
              <a:t>time engaged in instruction</a:t>
            </a:r>
            <a:r>
              <a:rPr lang="en-US" dirty="0"/>
              <a:t>. But the team was also aware that the root causes needed to be directly targeted. </a:t>
            </a:r>
          </a:p>
          <a:p>
            <a:r>
              <a:rPr lang="en-US" dirty="0"/>
              <a:t>To do this, they developed several benchmarks or objectives that build toward the overall goal of improving anxiety and frustration management skills: </a:t>
            </a:r>
          </a:p>
          <a:p>
            <a:pPr marL="538476" lvl="1" indent="-296408"/>
            <a:r>
              <a:rPr lang="en-US" dirty="0"/>
              <a:t>Accurate identification of triggers with prompts</a:t>
            </a:r>
          </a:p>
          <a:p>
            <a:pPr marL="538476" lvl="1" indent="-296408"/>
            <a:r>
              <a:rPr lang="en-US" dirty="0"/>
              <a:t>Selecting and demonstrating strategies during simulation exercises</a:t>
            </a:r>
          </a:p>
          <a:p>
            <a:pPr marL="538476" lvl="1" indent="-296408"/>
            <a:r>
              <a:rPr lang="en-US" dirty="0"/>
              <a:t>Using strategies in natural environments to remain engaged or reengage in general education classroom activities with faded prompts</a:t>
            </a:r>
          </a:p>
          <a:p>
            <a:r>
              <a:rPr lang="en-US" dirty="0"/>
              <a:t>Much of progress data related to this goal will be able to be collected during regularly scheduled specially designed instruction and in general education settings with relatively simple observation/checklist procedures.</a:t>
            </a:r>
          </a:p>
          <a:p>
            <a:endParaRPr lang="en-US" dirty="0"/>
          </a:p>
        </p:txBody>
      </p:sp>
    </p:spTree>
    <p:extLst>
      <p:ext uri="{BB962C8B-B14F-4D97-AF65-F5344CB8AC3E}">
        <p14:creationId xmlns:p14="http://schemas.microsoft.com/office/powerpoint/2010/main" val="24250566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idx="10"/>
          </p:nvPr>
        </p:nvSpPr>
        <p:spPr>
          <a:xfrm>
            <a:off x="4144963" y="0"/>
            <a:ext cx="3170237" cy="481013"/>
          </a:xfrm>
          <a:prstGeom prst="rect">
            <a:avLst/>
          </a:prstGeom>
        </p:spPr>
        <p:txBody>
          <a:bodyPr/>
          <a:lstStyle/>
          <a:p>
            <a:r>
              <a:rPr lang="en-US" smtClean="0"/>
              <a:t>March 6, 2020</a:t>
            </a:r>
            <a:endParaRPr lang="en-US"/>
          </a:p>
        </p:txBody>
      </p:sp>
      <p:sp>
        <p:nvSpPr>
          <p:cNvPr id="11" name="Footer Placeholder 10"/>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12" name="Slide Number Placeholder 11"/>
          <p:cNvSpPr>
            <a:spLocks noGrp="1"/>
          </p:cNvSpPr>
          <p:nvPr>
            <p:ph type="sldNum" sz="quarter" idx="12"/>
          </p:nvPr>
        </p:nvSpPr>
        <p:spPr>
          <a:xfrm>
            <a:off x="4144963" y="9120188"/>
            <a:ext cx="3170237" cy="481012"/>
          </a:xfrm>
          <a:prstGeom prst="rect">
            <a:avLst/>
          </a:prstGeom>
        </p:spPr>
        <p:txBody>
          <a:bodyPr/>
          <a:lstStyle/>
          <a:p>
            <a:fld id="{2241C4C7-CDC9-44CB-80A0-71E5AE20C5B9}" type="slidenum">
              <a:rPr lang="en-US" smtClean="0"/>
              <a:t>34</a:t>
            </a:fld>
            <a:endParaRPr lang="en-US"/>
          </a:p>
        </p:txBody>
      </p:sp>
      <p:sp>
        <p:nvSpPr>
          <p:cNvPr id="13" name="Header Placeholder 12"/>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
        <p:nvSpPr>
          <p:cNvPr id="14" name="Slide Image Placeholder 13"/>
          <p:cNvSpPr>
            <a:spLocks noGrp="1" noRot="1" noChangeAspect="1"/>
          </p:cNvSpPr>
          <p:nvPr>
            <p:ph type="sldImg"/>
          </p:nvPr>
        </p:nvSpPr>
        <p:spPr/>
      </p:sp>
      <p:sp>
        <p:nvSpPr>
          <p:cNvPr id="15" name="Notes Placeholder 14"/>
          <p:cNvSpPr>
            <a:spLocks noGrp="1"/>
          </p:cNvSpPr>
          <p:nvPr>
            <p:ph type="body" idx="1"/>
          </p:nvPr>
        </p:nvSpPr>
        <p:spPr/>
        <p:txBody>
          <a:bodyPr/>
          <a:lstStyle/>
          <a:p>
            <a:r>
              <a:rPr lang="en-US" dirty="0"/>
              <a:t>Now, you try one.  </a:t>
            </a:r>
          </a:p>
          <a:p>
            <a:r>
              <a:rPr lang="en-US" dirty="0"/>
              <a:t>Read the goal statement on this slide.   Please note, this statement includes a level of attainment, but not a baseline.  Both will be needed in the final goal. </a:t>
            </a:r>
          </a:p>
          <a:p>
            <a:endParaRPr lang="en-US" dirty="0"/>
          </a:p>
          <a:p>
            <a:pPr marL="117475" lvl="1" indent="0">
              <a:buNone/>
            </a:pPr>
            <a:r>
              <a:rPr lang="en-US" i="1" dirty="0"/>
              <a:t>The student will improve reading comprehension as demonstrated by, after reading a fifth grade level passage, identifying the main idea and answering 10 recall questions with 90% accuracy on five consecutive trials.</a:t>
            </a:r>
            <a:r>
              <a:rPr lang="en-US" dirty="0"/>
              <a:t> </a:t>
            </a:r>
          </a:p>
          <a:p>
            <a:endParaRPr lang="en-US" dirty="0"/>
          </a:p>
          <a:p>
            <a:r>
              <a:rPr lang="en-US" dirty="0"/>
              <a:t>Can you find the disability related need being addressed?  </a:t>
            </a:r>
          </a:p>
          <a:p>
            <a:r>
              <a:rPr lang="en-US" dirty="0"/>
              <a:t>What skills will be measured to indicate improvement in the area of need? </a:t>
            </a:r>
          </a:p>
          <a:p>
            <a:r>
              <a:rPr lang="en-US" dirty="0"/>
              <a:t>There are choices on the  slide. </a:t>
            </a:r>
          </a:p>
          <a:p>
            <a:r>
              <a:rPr lang="en-US" dirty="0"/>
              <a:t>Suggested answers are on the next slide. </a:t>
            </a:r>
          </a:p>
          <a:p>
            <a:endParaRPr lang="en-US" dirty="0"/>
          </a:p>
        </p:txBody>
      </p:sp>
    </p:spTree>
    <p:extLst>
      <p:ext uri="{BB962C8B-B14F-4D97-AF65-F5344CB8AC3E}">
        <p14:creationId xmlns:p14="http://schemas.microsoft.com/office/powerpoint/2010/main" val="2910299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idx="10"/>
          </p:nvPr>
        </p:nvSpPr>
        <p:spPr>
          <a:xfrm>
            <a:off x="4144963" y="0"/>
            <a:ext cx="3170237" cy="481013"/>
          </a:xfrm>
          <a:prstGeom prst="rect">
            <a:avLst/>
          </a:prstGeom>
        </p:spPr>
        <p:txBody>
          <a:bodyPr/>
          <a:lstStyle/>
          <a:p>
            <a:r>
              <a:rPr lang="en-US" smtClean="0"/>
              <a:t>March 6, 2020</a:t>
            </a:r>
            <a:endParaRPr lang="en-US"/>
          </a:p>
        </p:txBody>
      </p:sp>
      <p:sp>
        <p:nvSpPr>
          <p:cNvPr id="11" name="Footer Placeholder 10"/>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12" name="Slide Number Placeholder 11"/>
          <p:cNvSpPr>
            <a:spLocks noGrp="1"/>
          </p:cNvSpPr>
          <p:nvPr>
            <p:ph type="sldNum" sz="quarter" idx="12"/>
          </p:nvPr>
        </p:nvSpPr>
        <p:spPr>
          <a:xfrm>
            <a:off x="4144963" y="9120188"/>
            <a:ext cx="3170237" cy="481012"/>
          </a:xfrm>
          <a:prstGeom prst="rect">
            <a:avLst/>
          </a:prstGeom>
        </p:spPr>
        <p:txBody>
          <a:bodyPr/>
          <a:lstStyle/>
          <a:p>
            <a:fld id="{2241C4C7-CDC9-44CB-80A0-71E5AE20C5B9}" type="slidenum">
              <a:rPr lang="en-US" smtClean="0"/>
              <a:t>35</a:t>
            </a:fld>
            <a:endParaRPr lang="en-US"/>
          </a:p>
        </p:txBody>
      </p:sp>
      <p:sp>
        <p:nvSpPr>
          <p:cNvPr id="13" name="Header Placeholder 12"/>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
        <p:nvSpPr>
          <p:cNvPr id="14" name="Slide Image Placeholder 13"/>
          <p:cNvSpPr>
            <a:spLocks noGrp="1" noRot="1" noChangeAspect="1"/>
          </p:cNvSpPr>
          <p:nvPr>
            <p:ph type="sldImg"/>
          </p:nvPr>
        </p:nvSpPr>
        <p:spPr/>
      </p:sp>
      <p:sp>
        <p:nvSpPr>
          <p:cNvPr id="15" name="Notes Placeholder 14"/>
          <p:cNvSpPr>
            <a:spLocks noGrp="1"/>
          </p:cNvSpPr>
          <p:nvPr>
            <p:ph type="body" idx="1"/>
          </p:nvPr>
        </p:nvSpPr>
        <p:spPr/>
        <p:txBody>
          <a:bodyPr/>
          <a:lstStyle/>
          <a:p>
            <a:r>
              <a:rPr lang="en-US" dirty="0"/>
              <a:t>In this example, the area of disability related need is reading comprehension. </a:t>
            </a:r>
          </a:p>
          <a:p>
            <a:r>
              <a:rPr lang="en-US" dirty="0"/>
              <a:t>However, reading comprehension is a relatively complex skill and fairly general.  Outside of usual school screening, meaningfully measuring interim growth in reading comprehension usually involves breaking this skill into observable (i.e. measurable) behaviors.   </a:t>
            </a:r>
          </a:p>
          <a:p>
            <a:r>
              <a:rPr lang="en-US" dirty="0"/>
              <a:t>For this student, the target skills of identifying “main idea” and “answering recall questions” is how improved reading comprehension will be demonstrated by the student.  So these two skills will need to be measured to show growth (or progress) in reading comprehension </a:t>
            </a:r>
          </a:p>
          <a:p>
            <a:r>
              <a:rPr lang="en-US" dirty="0"/>
              <a:t>The assumption here is that the IEP team identified these particular reading comprehension skills to target during their root cause analysis because these skills significantly affect this student’s reading comprehension. </a:t>
            </a:r>
          </a:p>
          <a:p>
            <a:endParaRPr lang="en-US" dirty="0"/>
          </a:p>
          <a:p>
            <a:r>
              <a:rPr lang="en-US" dirty="0"/>
              <a:t>Again, what you measure represents or “stands in” for the target.</a:t>
            </a:r>
          </a:p>
          <a:p>
            <a:endParaRPr lang="en-US" dirty="0"/>
          </a:p>
        </p:txBody>
      </p:sp>
    </p:spTree>
    <p:extLst>
      <p:ext uri="{BB962C8B-B14F-4D97-AF65-F5344CB8AC3E}">
        <p14:creationId xmlns:p14="http://schemas.microsoft.com/office/powerpoint/2010/main" val="34935567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idx="10"/>
          </p:nvPr>
        </p:nvSpPr>
        <p:spPr>
          <a:xfrm>
            <a:off x="4144963" y="0"/>
            <a:ext cx="3170237" cy="481013"/>
          </a:xfrm>
          <a:prstGeom prst="rect">
            <a:avLst/>
          </a:prstGeom>
        </p:spPr>
        <p:txBody>
          <a:bodyPr/>
          <a:lstStyle/>
          <a:p>
            <a:r>
              <a:rPr lang="en-US" smtClean="0"/>
              <a:t>March 6, 2020</a:t>
            </a:r>
            <a:endParaRPr lang="en-US"/>
          </a:p>
        </p:txBody>
      </p:sp>
      <p:sp>
        <p:nvSpPr>
          <p:cNvPr id="11" name="Footer Placeholder 10"/>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12" name="Slide Number Placeholder 11"/>
          <p:cNvSpPr>
            <a:spLocks noGrp="1"/>
          </p:cNvSpPr>
          <p:nvPr>
            <p:ph type="sldNum" sz="quarter" idx="12"/>
          </p:nvPr>
        </p:nvSpPr>
        <p:spPr>
          <a:xfrm>
            <a:off x="4144963" y="9120188"/>
            <a:ext cx="3170237" cy="481012"/>
          </a:xfrm>
          <a:prstGeom prst="rect">
            <a:avLst/>
          </a:prstGeom>
        </p:spPr>
        <p:txBody>
          <a:bodyPr/>
          <a:lstStyle/>
          <a:p>
            <a:fld id="{2241C4C7-CDC9-44CB-80A0-71E5AE20C5B9}" type="slidenum">
              <a:rPr lang="en-US" smtClean="0"/>
              <a:t>36</a:t>
            </a:fld>
            <a:endParaRPr lang="en-US"/>
          </a:p>
        </p:txBody>
      </p:sp>
      <p:sp>
        <p:nvSpPr>
          <p:cNvPr id="13" name="Header Placeholder 12"/>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
        <p:nvSpPr>
          <p:cNvPr id="15" name="Slide Image Placeholder 14"/>
          <p:cNvSpPr>
            <a:spLocks noGrp="1" noRot="1" noChangeAspect="1"/>
          </p:cNvSpPr>
          <p:nvPr>
            <p:ph type="sldImg"/>
          </p:nvPr>
        </p:nvSpPr>
        <p:spPr/>
      </p:sp>
      <p:sp>
        <p:nvSpPr>
          <p:cNvPr id="16" name="Notes Placeholder 15"/>
          <p:cNvSpPr>
            <a:spLocks noGrp="1"/>
          </p:cNvSpPr>
          <p:nvPr>
            <p:ph type="body" idx="1"/>
          </p:nvPr>
        </p:nvSpPr>
        <p:spPr/>
        <p:txBody>
          <a:bodyPr/>
          <a:lstStyle/>
          <a:p>
            <a:r>
              <a:rPr lang="en-US" dirty="0"/>
              <a:t>OK, so now we have our goal statement that includes a baseline and level of attainment.  Our final key consideration is HOW we go about measuring progress.</a:t>
            </a:r>
          </a:p>
          <a:p>
            <a:r>
              <a:rPr lang="en-US" dirty="0"/>
              <a:t>Here is the final key consideration- and the one we know needs more attention in future modules. </a:t>
            </a:r>
          </a:p>
          <a:p>
            <a:r>
              <a:rPr lang="en-US" dirty="0"/>
              <a:t>This Key is about HOW we measure progress</a:t>
            </a:r>
          </a:p>
          <a:p>
            <a:r>
              <a:rPr lang="en-US" dirty="0"/>
              <a:t>We will explain this on the next two slides</a:t>
            </a:r>
          </a:p>
          <a:p>
            <a:endParaRPr lang="en-US" dirty="0"/>
          </a:p>
          <a:p>
            <a:r>
              <a:rPr lang="en-US" b="1" dirty="0"/>
              <a:t>Note to Presenter: You DON’T NEED TO EXPLAIN BULLETS HERE- Notes are incorporated into next two slides.  Bullets are just here as quick summary</a:t>
            </a:r>
            <a:endParaRPr lang="en-US" dirty="0"/>
          </a:p>
          <a:p>
            <a:endParaRPr lang="en-US" dirty="0"/>
          </a:p>
        </p:txBody>
      </p:sp>
    </p:spTree>
    <p:extLst>
      <p:ext uri="{BB962C8B-B14F-4D97-AF65-F5344CB8AC3E}">
        <p14:creationId xmlns:p14="http://schemas.microsoft.com/office/powerpoint/2010/main" val="40823483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Image Placeholder 10"/>
          <p:cNvSpPr>
            <a:spLocks noGrp="1" noRot="1" noChangeAspect="1"/>
          </p:cNvSpPr>
          <p:nvPr>
            <p:ph type="sldImg"/>
          </p:nvPr>
        </p:nvSpPr>
        <p:spPr>
          <a:xfrm>
            <a:off x="2109788" y="204788"/>
            <a:ext cx="3317875" cy="1866900"/>
          </a:xfrm>
          <a:prstGeom prst="rect">
            <a:avLst/>
          </a:prstGeom>
        </p:spPr>
      </p:sp>
      <p:sp>
        <p:nvSpPr>
          <p:cNvPr id="12" name="Notes Placeholder 11"/>
          <p:cNvSpPr>
            <a:spLocks noGrp="1"/>
          </p:cNvSpPr>
          <p:nvPr>
            <p:ph type="body" idx="1"/>
          </p:nvPr>
        </p:nvSpPr>
        <p:spPr>
          <a:xfrm>
            <a:off x="190831" y="2071689"/>
            <a:ext cx="6965343" cy="7380842"/>
          </a:xfrm>
          <a:prstGeom prst="rect">
            <a:avLst/>
          </a:prstGeom>
        </p:spPr>
        <p:txBody>
          <a:bodyPr/>
          <a:lstStyle/>
          <a:p>
            <a:pPr lvl="0"/>
            <a:r>
              <a:rPr lang="en-US" dirty="0">
                <a:solidFill>
                  <a:prstClr val="black"/>
                </a:solidFill>
              </a:rPr>
              <a:t>The first part of this key consideration is PLANNING.</a:t>
            </a:r>
          </a:p>
          <a:p>
            <a:pPr lvl="0">
              <a:spcBef>
                <a:spcPts val="0"/>
              </a:spcBef>
            </a:pPr>
            <a:r>
              <a:rPr lang="en-US" dirty="0">
                <a:solidFill>
                  <a:prstClr val="black"/>
                </a:solidFill>
              </a:rPr>
              <a:t>This slide outlines a general process to guide teams in the development of procedures to monitor IEP goals. We recommend IEP teams consider these six steps when planning for progress monitoring. Putting some time into the first 3 steps can improve the ease and efficiency of completing the last 3 steps.  </a:t>
            </a:r>
          </a:p>
          <a:p>
            <a:pPr marL="228600" lvl="0" indent="-228600">
              <a:lnSpc>
                <a:spcPct val="95000"/>
              </a:lnSpc>
              <a:spcBef>
                <a:spcPts val="400"/>
              </a:spcBef>
              <a:buFont typeface="+mj-lt"/>
              <a:buAutoNum type="arabicPeriod"/>
            </a:pPr>
            <a:r>
              <a:rPr lang="en-US" dirty="0">
                <a:solidFill>
                  <a:prstClr val="black"/>
                </a:solidFill>
              </a:rPr>
              <a:t>Verify target target(s) in IEP goal; That is, each team member needs to be clear on what are the targeted skill(s)</a:t>
            </a:r>
          </a:p>
          <a:p>
            <a:pPr marL="228600" lvl="0" indent="-228600">
              <a:lnSpc>
                <a:spcPct val="95000"/>
              </a:lnSpc>
              <a:spcBef>
                <a:spcPts val="400"/>
              </a:spcBef>
              <a:buFont typeface="+mj-lt"/>
              <a:buAutoNum type="arabicPeriod"/>
            </a:pPr>
            <a:r>
              <a:rPr lang="en-US" dirty="0">
                <a:solidFill>
                  <a:prstClr val="black"/>
                </a:solidFill>
              </a:rPr>
              <a:t>Identify progress monitoring method/tool(s) to collect data . Be sure to match the method to the target to ensure you are actually measuring change in the target skill.  </a:t>
            </a:r>
          </a:p>
          <a:p>
            <a:pPr marL="228600" lvl="0" indent="-228600">
              <a:spcBef>
                <a:spcPts val="400"/>
              </a:spcBef>
              <a:buFont typeface="+mj-lt"/>
              <a:buAutoNum type="arabicPeriod"/>
            </a:pPr>
            <a:r>
              <a:rPr lang="en-US" dirty="0">
                <a:solidFill>
                  <a:prstClr val="black"/>
                </a:solidFill>
              </a:rPr>
              <a:t>Determine progress monitoring schedule and data collection details</a:t>
            </a:r>
          </a:p>
          <a:p>
            <a:pPr marL="342900" lvl="1" indent="-171450">
              <a:lnSpc>
                <a:spcPct val="95000"/>
              </a:lnSpc>
              <a:spcBef>
                <a:spcPts val="0"/>
              </a:spcBef>
              <a:buFont typeface="Arial" panose="02070309020205020404" pitchFamily="49" charset="0"/>
              <a:buChar char="•"/>
            </a:pPr>
            <a:r>
              <a:rPr lang="en-US" dirty="0">
                <a:latin typeface="Calibri"/>
                <a:cs typeface="Calibri"/>
              </a:rPr>
              <a:t>Who will collect data</a:t>
            </a:r>
          </a:p>
          <a:p>
            <a:pPr marL="342900" lvl="1" indent="-171450">
              <a:lnSpc>
                <a:spcPct val="95000"/>
              </a:lnSpc>
              <a:spcBef>
                <a:spcPts val="0"/>
              </a:spcBef>
              <a:buFont typeface="Arial" panose="02070309020205020404" pitchFamily="49" charset="0"/>
              <a:buChar char="•"/>
            </a:pPr>
            <a:r>
              <a:rPr lang="en-US" dirty="0">
                <a:latin typeface="Calibri"/>
                <a:cs typeface="Calibri"/>
              </a:rPr>
              <a:t>How data will be recorded</a:t>
            </a:r>
          </a:p>
          <a:p>
            <a:pPr marL="342900" lvl="1" indent="-171450">
              <a:lnSpc>
                <a:spcPct val="95000"/>
              </a:lnSpc>
              <a:spcBef>
                <a:spcPts val="0"/>
              </a:spcBef>
              <a:buFont typeface="Arial" panose="02070309020205020404" pitchFamily="49" charset="0"/>
              <a:buChar char="•"/>
            </a:pPr>
            <a:r>
              <a:rPr lang="en-US" dirty="0">
                <a:latin typeface="Calibri"/>
                <a:cs typeface="Calibri"/>
              </a:rPr>
              <a:t>How often and where will data be collected</a:t>
            </a:r>
          </a:p>
          <a:p>
            <a:pPr marL="342900" lvl="1" indent="-171450">
              <a:lnSpc>
                <a:spcPct val="95000"/>
              </a:lnSpc>
              <a:spcBef>
                <a:spcPts val="0"/>
              </a:spcBef>
              <a:buFont typeface="Arial" panose="02070309020205020404" pitchFamily="49" charset="0"/>
              <a:buChar char="•"/>
            </a:pPr>
            <a:r>
              <a:rPr lang="en-US" dirty="0">
                <a:latin typeface="Calibri"/>
                <a:cs typeface="Calibri"/>
              </a:rPr>
              <a:t>How often will data be analyzed</a:t>
            </a:r>
          </a:p>
          <a:p>
            <a:pPr marL="342900" lvl="1" indent="-171450">
              <a:lnSpc>
                <a:spcPct val="95000"/>
              </a:lnSpc>
              <a:spcBef>
                <a:spcPts val="0"/>
              </a:spcBef>
              <a:buFont typeface="Arial" panose="02070309020205020404" pitchFamily="49" charset="0"/>
              <a:buChar char="•"/>
            </a:pPr>
            <a:r>
              <a:rPr lang="en-US" dirty="0">
                <a:latin typeface="Calibri"/>
                <a:cs typeface="Calibri"/>
              </a:rPr>
              <a:t>How will data be explained and made readily available to families &amp; students</a:t>
            </a:r>
          </a:p>
          <a:p>
            <a:pPr marL="342900" lvl="1" indent="-171450">
              <a:lnSpc>
                <a:spcPct val="95000"/>
              </a:lnSpc>
              <a:spcBef>
                <a:spcPts val="0"/>
              </a:spcBef>
              <a:buFont typeface="Arial" panose="02070309020205020404" pitchFamily="49" charset="0"/>
              <a:buChar char="•"/>
            </a:pPr>
            <a:r>
              <a:rPr lang="en-US" dirty="0">
                <a:latin typeface="Calibri"/>
                <a:cs typeface="Calibri"/>
              </a:rPr>
              <a:t>How and when will data be used to make decisions</a:t>
            </a:r>
          </a:p>
          <a:p>
            <a:pPr marL="342900" lvl="1" indent="-171450">
              <a:lnSpc>
                <a:spcPct val="95000"/>
              </a:lnSpc>
              <a:spcBef>
                <a:spcPts val="0"/>
              </a:spcBef>
              <a:buFont typeface="Arial" panose="02070309020205020404" pitchFamily="49" charset="0"/>
              <a:buChar char="•"/>
            </a:pPr>
            <a:r>
              <a:rPr lang="en-US" dirty="0">
                <a:latin typeface="Calibri"/>
                <a:cs typeface="Calibri"/>
              </a:rPr>
              <a:t>How and when progress will be reported</a:t>
            </a:r>
          </a:p>
          <a:p>
            <a:pPr marL="120015" lvl="1" indent="0">
              <a:buNone/>
            </a:pPr>
            <a:r>
              <a:rPr lang="en-US" dirty="0">
                <a:solidFill>
                  <a:prstClr val="black"/>
                </a:solidFill>
                <a:latin typeface="Calibri"/>
                <a:cs typeface="Calibri"/>
              </a:rPr>
              <a:t>It is important that educators who will be asked to collect progress data be able to deliberately plan for this important responsibility. Educators responsible for student progress should be able to schedule data review time into their weekly calendar. In addition, there should be a plan for regularly sharing progress information with families and students; and when periodic IEP progress reports are sent, for following</a:t>
            </a:r>
            <a:r>
              <a:rPr lang="en-US" dirty="0">
                <a:latin typeface="Calibri"/>
                <a:cs typeface="Calibri"/>
              </a:rPr>
              <a:t> up with the family to see if they understand the report or if they have any questions or concerns.  </a:t>
            </a:r>
            <a:endParaRPr lang="en-US" dirty="0">
              <a:solidFill>
                <a:prstClr val="black"/>
              </a:solidFill>
            </a:endParaRPr>
          </a:p>
          <a:p>
            <a:pPr marL="120015" lvl="1" indent="0">
              <a:buNone/>
            </a:pPr>
            <a:r>
              <a:rPr lang="en-US" dirty="0">
                <a:solidFill>
                  <a:prstClr val="black"/>
                </a:solidFill>
                <a:latin typeface="Calibri"/>
                <a:cs typeface="Calibri"/>
              </a:rPr>
              <a:t>While not required, we encourage teams to consider providing a brief summary of how often progress data will be collected and the environments in which data will be collected on the IEP form. How often progress is reported to families is already required.</a:t>
            </a:r>
            <a:endParaRPr lang="en-US" dirty="0">
              <a:solidFill>
                <a:prstClr val="black"/>
              </a:solidFill>
            </a:endParaRPr>
          </a:p>
          <a:p>
            <a:pPr lvl="0" indent="-104803"/>
            <a:r>
              <a:rPr lang="en-US" dirty="0">
                <a:solidFill>
                  <a:prstClr val="black"/>
                </a:solidFill>
              </a:rPr>
              <a:t>Steps 1-3 occur during the development of the IEP.  Steps 4-6 occur during IEP implementation </a:t>
            </a:r>
          </a:p>
          <a:p>
            <a:pPr marL="355690" lvl="0" indent="-355690">
              <a:spcBef>
                <a:spcPts val="0"/>
              </a:spcBef>
              <a:buFont typeface="+mj-lt"/>
              <a:buAutoNum type="arabicPeriod"/>
            </a:pPr>
            <a:r>
              <a:rPr lang="en-US" dirty="0">
                <a:solidFill>
                  <a:prstClr val="black"/>
                </a:solidFill>
              </a:rPr>
              <a:t>Begin monitoring progress according to plan </a:t>
            </a:r>
          </a:p>
          <a:p>
            <a:pPr marL="355690" lvl="0" indent="-355690">
              <a:spcBef>
                <a:spcPts val="0"/>
              </a:spcBef>
              <a:buFont typeface="+mj-lt"/>
              <a:buAutoNum type="arabicPeriod"/>
            </a:pPr>
            <a:r>
              <a:rPr lang="en-US" dirty="0">
                <a:solidFill>
                  <a:prstClr val="black"/>
                </a:solidFill>
              </a:rPr>
              <a:t>Compile and analyze data</a:t>
            </a:r>
          </a:p>
          <a:p>
            <a:pPr marL="355690" lvl="0" indent="-355690">
              <a:spcBef>
                <a:spcPts val="0"/>
              </a:spcBef>
              <a:buFont typeface="+mj-lt"/>
              <a:buAutoNum type="arabicPeriod"/>
            </a:pPr>
            <a:r>
              <a:rPr lang="en-US" dirty="0">
                <a:solidFill>
                  <a:prstClr val="black"/>
                </a:solidFill>
              </a:rPr>
              <a:t>Use data for decision making (instructional adjustment, IEP team meeting needed?)</a:t>
            </a:r>
          </a:p>
          <a:p>
            <a:pPr lvl="0"/>
            <a:r>
              <a:rPr lang="en-US" dirty="0">
                <a:solidFill>
                  <a:prstClr val="black"/>
                </a:solidFill>
                <a:latin typeface="Calibri"/>
                <a:cs typeface="Calibri"/>
              </a:rPr>
              <a:t>As a starting point, you may want to try using these process steps to self-assess your current local progress monitoring practices.</a:t>
            </a:r>
            <a:endParaRPr lang="en-US" dirty="0">
              <a:latin typeface="Calibri"/>
              <a:cs typeface="Calibri"/>
            </a:endParaRPr>
          </a:p>
        </p:txBody>
      </p:sp>
      <p:sp>
        <p:nvSpPr>
          <p:cNvPr id="7" name="Date Placeholder 6"/>
          <p:cNvSpPr>
            <a:spLocks noGrp="1"/>
          </p:cNvSpPr>
          <p:nvPr>
            <p:ph type="dt" idx="10"/>
          </p:nvPr>
        </p:nvSpPr>
        <p:spPr>
          <a:xfrm>
            <a:off x="4143375" y="0"/>
            <a:ext cx="3170238" cy="481013"/>
          </a:xfrm>
          <a:prstGeom prst="rect">
            <a:avLst/>
          </a:prstGeom>
        </p:spPr>
        <p:txBody>
          <a:bodyPr/>
          <a:lstStyle/>
          <a:p>
            <a:r>
              <a:rPr lang="en-US" smtClean="0"/>
              <a:t>March 6, 2020</a:t>
            </a:r>
            <a:endParaRPr lang="en-US"/>
          </a:p>
        </p:txBody>
      </p:sp>
      <p:sp>
        <p:nvSpPr>
          <p:cNvPr id="9" name="Footer Placeholder 8"/>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10" name="Slide Number Placeholder 9"/>
          <p:cNvSpPr>
            <a:spLocks noGrp="1"/>
          </p:cNvSpPr>
          <p:nvPr>
            <p:ph type="sldNum" sz="quarter" idx="12"/>
          </p:nvPr>
        </p:nvSpPr>
        <p:spPr>
          <a:xfrm>
            <a:off x="4143375" y="9120188"/>
            <a:ext cx="3170238" cy="481012"/>
          </a:xfrm>
          <a:prstGeom prst="rect">
            <a:avLst/>
          </a:prstGeom>
        </p:spPr>
        <p:txBody>
          <a:bodyPr/>
          <a:lstStyle/>
          <a:p>
            <a:fld id="{2241C4C7-CDC9-44CB-80A0-71E5AE20C5B9}" type="slidenum">
              <a:rPr lang="en-US" smtClean="0"/>
              <a:t>37</a:t>
            </a:fld>
            <a:endParaRPr lang="en-US"/>
          </a:p>
        </p:txBody>
      </p:sp>
      <p:sp>
        <p:nvSpPr>
          <p:cNvPr id="13" name="Header Placeholder 12"/>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Tree>
    <p:extLst>
      <p:ext uri="{BB962C8B-B14F-4D97-AF65-F5344CB8AC3E}">
        <p14:creationId xmlns:p14="http://schemas.microsoft.com/office/powerpoint/2010/main" val="16698116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idx="10"/>
          </p:nvPr>
        </p:nvSpPr>
        <p:spPr>
          <a:xfrm>
            <a:off x="4144963" y="0"/>
            <a:ext cx="3170237" cy="481013"/>
          </a:xfrm>
          <a:prstGeom prst="rect">
            <a:avLst/>
          </a:prstGeom>
        </p:spPr>
        <p:txBody>
          <a:bodyPr/>
          <a:lstStyle/>
          <a:p>
            <a:r>
              <a:rPr lang="en-US" smtClean="0"/>
              <a:t>March 6, 2020</a:t>
            </a:r>
            <a:endParaRPr lang="en-US"/>
          </a:p>
        </p:txBody>
      </p:sp>
      <p:sp>
        <p:nvSpPr>
          <p:cNvPr id="6" name="Footer Placeholder 5"/>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8" name="Slide Number Placeholder 7"/>
          <p:cNvSpPr>
            <a:spLocks noGrp="1"/>
          </p:cNvSpPr>
          <p:nvPr>
            <p:ph type="sldNum" sz="quarter" idx="12"/>
          </p:nvPr>
        </p:nvSpPr>
        <p:spPr>
          <a:xfrm>
            <a:off x="4144963" y="9120188"/>
            <a:ext cx="3170237" cy="481012"/>
          </a:xfrm>
          <a:prstGeom prst="rect">
            <a:avLst/>
          </a:prstGeom>
        </p:spPr>
        <p:txBody>
          <a:bodyPr/>
          <a:lstStyle/>
          <a:p>
            <a:fld id="{2241C4C7-CDC9-44CB-80A0-71E5AE20C5B9}" type="slidenum">
              <a:rPr lang="en-US" smtClean="0"/>
              <a:t>38</a:t>
            </a:fld>
            <a:endParaRPr lang="en-US"/>
          </a:p>
        </p:txBody>
      </p:sp>
      <p:sp>
        <p:nvSpPr>
          <p:cNvPr id="12" name="Header Placeholder 11"/>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
        <p:nvSpPr>
          <p:cNvPr id="13" name="Slide Image Placeholder 12"/>
          <p:cNvSpPr>
            <a:spLocks noGrp="1" noRot="1" noChangeAspect="1"/>
          </p:cNvSpPr>
          <p:nvPr>
            <p:ph type="sldImg"/>
          </p:nvPr>
        </p:nvSpPr>
        <p:spPr/>
      </p:sp>
      <p:sp>
        <p:nvSpPr>
          <p:cNvPr id="14" name="Notes Placeholder 13"/>
          <p:cNvSpPr>
            <a:spLocks noGrp="1"/>
          </p:cNvSpPr>
          <p:nvPr>
            <p:ph type="body" idx="1"/>
          </p:nvPr>
        </p:nvSpPr>
        <p:spPr/>
        <p:txBody>
          <a:bodyPr/>
          <a:lstStyle/>
          <a:p>
            <a:r>
              <a:rPr lang="en-US" dirty="0"/>
              <a:t>Here is a summary of characteristics if effective IEP progress monitoring procedures and tools.  </a:t>
            </a:r>
          </a:p>
          <a:p>
            <a:pPr marL="538476" lvl="1" indent="-296408"/>
            <a:r>
              <a:rPr lang="en-US" dirty="0"/>
              <a:t>Accurate (</a:t>
            </a:r>
            <a:r>
              <a:rPr lang="en-US" dirty="0" err="1"/>
              <a:t>valid+reliable</a:t>
            </a:r>
            <a:r>
              <a:rPr lang="en-US" dirty="0"/>
              <a:t>): Consistently measures the target </a:t>
            </a:r>
            <a:r>
              <a:rPr lang="en-US" dirty="0" err="1"/>
              <a:t>target</a:t>
            </a:r>
            <a:r>
              <a:rPr lang="en-US" dirty="0"/>
              <a:t> outlined in the goal- needed to make sure we are assessing the right thing</a:t>
            </a:r>
          </a:p>
          <a:p>
            <a:pPr marL="538476" lvl="1" indent="-296408"/>
            <a:r>
              <a:rPr lang="en-US" dirty="0"/>
              <a:t>Sensitive: Tools used are sensitive to growth;  small changes in performance</a:t>
            </a:r>
          </a:p>
          <a:p>
            <a:pPr marL="538476" lvl="1" indent="-296408"/>
            <a:r>
              <a:rPr lang="en-US" dirty="0"/>
              <a:t>Frequent: Regular and frequent data collection</a:t>
            </a:r>
          </a:p>
          <a:p>
            <a:pPr marL="538476" lvl="1" indent="-296408"/>
            <a:r>
              <a:rPr lang="en-US" dirty="0"/>
              <a:t>Simple: Easy to implement, quick to administer, easy to “score”</a:t>
            </a:r>
          </a:p>
          <a:p>
            <a:pPr marL="538476" lvl="1" indent="-296408"/>
            <a:r>
              <a:rPr lang="en-US" dirty="0"/>
              <a:t>Brief: Takes only a short amount of time or embedded in instruction</a:t>
            </a:r>
          </a:p>
          <a:p>
            <a:r>
              <a:rPr lang="en-US" dirty="0"/>
              <a:t>We would encourage you to try this list as a checklist for reviewing IEP goals and descriptions of how progress is measured in some of your current IEPs and when the IEP team develops new or revised goals. </a:t>
            </a:r>
          </a:p>
          <a:p>
            <a:r>
              <a:rPr lang="en-US" dirty="0"/>
              <a:t>WE anticipate developing multiple modules addressing the information on these last two slides in further depth</a:t>
            </a:r>
          </a:p>
          <a:p>
            <a:r>
              <a:rPr lang="en-US" dirty="0"/>
              <a:t>For now, we have shared a draft handout with you in the webinar Google folder. Click on the icon at the top of this slide to get to the handout.  The handout includes some proposed checklist items that we will be using to develop future training resources.  Please feel free to provide feedback to us using the link on the handout. </a:t>
            </a:r>
          </a:p>
        </p:txBody>
      </p:sp>
    </p:spTree>
    <p:extLst>
      <p:ext uri="{BB962C8B-B14F-4D97-AF65-F5344CB8AC3E}">
        <p14:creationId xmlns:p14="http://schemas.microsoft.com/office/powerpoint/2010/main" val="21261617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idx="10"/>
          </p:nvPr>
        </p:nvSpPr>
        <p:spPr>
          <a:xfrm>
            <a:off x="4144963" y="0"/>
            <a:ext cx="3170237" cy="481013"/>
          </a:xfrm>
          <a:prstGeom prst="rect">
            <a:avLst/>
          </a:prstGeom>
        </p:spPr>
        <p:txBody>
          <a:bodyPr/>
          <a:lstStyle/>
          <a:p>
            <a:r>
              <a:rPr lang="en-US" smtClean="0"/>
              <a:t>March 6, 2020</a:t>
            </a:r>
            <a:endParaRPr lang="en-US"/>
          </a:p>
        </p:txBody>
      </p:sp>
      <p:sp>
        <p:nvSpPr>
          <p:cNvPr id="9" name="Footer Placeholder 8"/>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10" name="Slide Number Placeholder 9"/>
          <p:cNvSpPr>
            <a:spLocks noGrp="1"/>
          </p:cNvSpPr>
          <p:nvPr>
            <p:ph type="sldNum" sz="quarter" idx="12"/>
          </p:nvPr>
        </p:nvSpPr>
        <p:spPr>
          <a:xfrm>
            <a:off x="4144963" y="9120188"/>
            <a:ext cx="3170237" cy="481012"/>
          </a:xfrm>
          <a:prstGeom prst="rect">
            <a:avLst/>
          </a:prstGeom>
        </p:spPr>
        <p:txBody>
          <a:bodyPr/>
          <a:lstStyle/>
          <a:p>
            <a:fld id="{2241C4C7-CDC9-44CB-80A0-71E5AE20C5B9}" type="slidenum">
              <a:rPr lang="en-US" smtClean="0"/>
              <a:t>39</a:t>
            </a:fld>
            <a:endParaRPr lang="en-US"/>
          </a:p>
        </p:txBody>
      </p:sp>
      <p:sp>
        <p:nvSpPr>
          <p:cNvPr id="11" name="Header Placeholder 10"/>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
        <p:nvSpPr>
          <p:cNvPr id="12" name="Slide Image Placeholder 11"/>
          <p:cNvSpPr>
            <a:spLocks noGrp="1" noRot="1" noChangeAspect="1"/>
          </p:cNvSpPr>
          <p:nvPr>
            <p:ph type="sldImg"/>
          </p:nvPr>
        </p:nvSpPr>
        <p:spPr/>
      </p:sp>
      <p:sp>
        <p:nvSpPr>
          <p:cNvPr id="13" name="Notes Placeholder 12"/>
          <p:cNvSpPr>
            <a:spLocks noGrp="1"/>
          </p:cNvSpPr>
          <p:nvPr>
            <p:ph type="body" idx="1"/>
          </p:nvPr>
        </p:nvSpPr>
        <p:spPr/>
        <p:txBody>
          <a:bodyPr/>
          <a:lstStyle/>
          <a:p>
            <a:r>
              <a:rPr lang="en-US" dirty="0"/>
              <a:t>Now you can try applying these characteristics.  </a:t>
            </a:r>
          </a:p>
          <a:p>
            <a:endParaRPr lang="en-US" i="1" dirty="0"/>
          </a:p>
          <a:p>
            <a:r>
              <a:rPr lang="en-US" u="sng" dirty="0"/>
              <a:t>Activity Instructions</a:t>
            </a:r>
            <a:r>
              <a:rPr lang="en-US" dirty="0"/>
              <a:t>: </a:t>
            </a:r>
          </a:p>
          <a:p>
            <a:r>
              <a:rPr lang="en-US" dirty="0"/>
              <a:t>Refer to the characteristics of effective progress monitoring procedures and tools on the previous slide as you read each of these potential methods or tools for monitoring IEP goal progress. </a:t>
            </a:r>
          </a:p>
          <a:p>
            <a:r>
              <a:rPr lang="en-US" dirty="0"/>
              <a:t>What do you think? </a:t>
            </a:r>
          </a:p>
          <a:p>
            <a:r>
              <a:rPr lang="en-US" dirty="0"/>
              <a:t>Which of these could be used for monitor IEP goal progress? </a:t>
            </a:r>
          </a:p>
          <a:p>
            <a:r>
              <a:rPr lang="en-US" dirty="0"/>
              <a:t>Response Options: Yes,  No, Maybe </a:t>
            </a:r>
          </a:p>
          <a:p>
            <a:endParaRPr lang="en-US" dirty="0"/>
          </a:p>
          <a:p>
            <a:endParaRPr lang="en-US" dirty="0"/>
          </a:p>
          <a:p>
            <a:r>
              <a:rPr lang="en-US" dirty="0"/>
              <a:t>Suggested answers are on the next </a:t>
            </a:r>
            <a:r>
              <a:rPr lang="en-US" dirty="0" smtClean="0"/>
              <a:t>slide</a:t>
            </a:r>
            <a:endParaRPr lang="en-US" dirty="0"/>
          </a:p>
        </p:txBody>
      </p:sp>
    </p:spTree>
    <p:extLst>
      <p:ext uri="{BB962C8B-B14F-4D97-AF65-F5344CB8AC3E}">
        <p14:creationId xmlns:p14="http://schemas.microsoft.com/office/powerpoint/2010/main" val="4007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idx="10"/>
          </p:nvPr>
        </p:nvSpPr>
        <p:spPr>
          <a:xfrm>
            <a:off x="4144963" y="0"/>
            <a:ext cx="3170237" cy="481013"/>
          </a:xfrm>
          <a:prstGeom prst="rect">
            <a:avLst/>
          </a:prstGeom>
        </p:spPr>
        <p:txBody>
          <a:bodyPr/>
          <a:lstStyle/>
          <a:p>
            <a:r>
              <a:rPr lang="en-US" smtClean="0"/>
              <a:t>March 6, 2020</a:t>
            </a:r>
            <a:endParaRPr lang="en-US"/>
          </a:p>
        </p:txBody>
      </p:sp>
      <p:sp>
        <p:nvSpPr>
          <p:cNvPr id="11" name="Footer Placeholder 10"/>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12" name="Slide Number Placeholder 11"/>
          <p:cNvSpPr>
            <a:spLocks noGrp="1"/>
          </p:cNvSpPr>
          <p:nvPr>
            <p:ph type="sldNum" sz="quarter" idx="12"/>
          </p:nvPr>
        </p:nvSpPr>
        <p:spPr>
          <a:xfrm>
            <a:off x="4144963" y="9120188"/>
            <a:ext cx="3170237" cy="481012"/>
          </a:xfrm>
          <a:prstGeom prst="rect">
            <a:avLst/>
          </a:prstGeom>
        </p:spPr>
        <p:txBody>
          <a:bodyPr/>
          <a:lstStyle/>
          <a:p>
            <a:fld id="{2241C4C7-CDC9-44CB-80A0-71E5AE20C5B9}" type="slidenum">
              <a:rPr lang="en-US" smtClean="0"/>
              <a:t>4</a:t>
            </a:fld>
            <a:endParaRPr lang="en-US"/>
          </a:p>
        </p:txBody>
      </p:sp>
      <p:sp>
        <p:nvSpPr>
          <p:cNvPr id="13" name="Header Placeholder 12"/>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
        <p:nvSpPr>
          <p:cNvPr id="14" name="Slide Image Placeholder 13"/>
          <p:cNvSpPr>
            <a:spLocks noGrp="1" noRot="1" noChangeAspect="1"/>
          </p:cNvSpPr>
          <p:nvPr>
            <p:ph type="sldImg"/>
          </p:nvPr>
        </p:nvSpPr>
        <p:spPr>
          <a:xfrm>
            <a:off x="2108200" y="282575"/>
            <a:ext cx="3321050" cy="1868488"/>
          </a:xfrm>
          <a:prstGeom prst="rect">
            <a:avLst/>
          </a:prstGeom>
        </p:spPr>
      </p:sp>
      <p:sp>
        <p:nvSpPr>
          <p:cNvPr id="15" name="Notes Placeholder 14"/>
          <p:cNvSpPr>
            <a:spLocks noGrp="1"/>
          </p:cNvSpPr>
          <p:nvPr>
            <p:ph type="body" idx="1"/>
          </p:nvPr>
        </p:nvSpPr>
        <p:spPr>
          <a:xfrm>
            <a:off x="190831" y="2172073"/>
            <a:ext cx="6965343" cy="7011783"/>
          </a:xfrm>
          <a:prstGeom prst="rect">
            <a:avLst/>
          </a:prstGeom>
        </p:spPr>
        <p:txBody>
          <a:bodyPr/>
          <a:lstStyle/>
          <a:p>
            <a:r>
              <a:rPr lang="en-US" dirty="0"/>
              <a:t>This is a really complex topic.  We are only scratching the surface today. </a:t>
            </a:r>
          </a:p>
          <a:p>
            <a:r>
              <a:rPr lang="en-US" dirty="0"/>
              <a:t>This session was developed to provide a </a:t>
            </a:r>
            <a:r>
              <a:rPr lang="en-US" b="1" dirty="0"/>
              <a:t>Big Picture Overview </a:t>
            </a:r>
            <a:r>
              <a:rPr lang="en-US" dirty="0"/>
              <a:t>of monitoring IEP goal progress.  It is the first of a series of learning resources on this topic.  Is it </a:t>
            </a:r>
            <a:r>
              <a:rPr lang="en-US" u="sng" dirty="0"/>
              <a:t>not</a:t>
            </a:r>
            <a:r>
              <a:rPr lang="en-US" dirty="0"/>
              <a:t> intended to provide a “deep dive” into the specifics of progress monitoring. </a:t>
            </a:r>
          </a:p>
          <a:p>
            <a:r>
              <a:rPr lang="en-US" dirty="0"/>
              <a:t>Subsequent “dig deeper” learning modules are being developed to address more specific  topics related to conducting progress monitoring and using progress data.</a:t>
            </a:r>
          </a:p>
        </p:txBody>
      </p:sp>
    </p:spTree>
    <p:extLst>
      <p:ext uri="{BB962C8B-B14F-4D97-AF65-F5344CB8AC3E}">
        <p14:creationId xmlns:p14="http://schemas.microsoft.com/office/powerpoint/2010/main" val="40089706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idx="10"/>
          </p:nvPr>
        </p:nvSpPr>
        <p:spPr>
          <a:xfrm>
            <a:off x="4144963" y="0"/>
            <a:ext cx="3170237" cy="481013"/>
          </a:xfrm>
          <a:prstGeom prst="rect">
            <a:avLst/>
          </a:prstGeom>
        </p:spPr>
        <p:txBody>
          <a:bodyPr/>
          <a:lstStyle/>
          <a:p>
            <a:r>
              <a:rPr lang="en-US" smtClean="0"/>
              <a:t>March 6, 2020</a:t>
            </a:r>
            <a:endParaRPr lang="en-US"/>
          </a:p>
        </p:txBody>
      </p:sp>
      <p:sp>
        <p:nvSpPr>
          <p:cNvPr id="11" name="Footer Placeholder 10"/>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12" name="Slide Number Placeholder 11"/>
          <p:cNvSpPr>
            <a:spLocks noGrp="1"/>
          </p:cNvSpPr>
          <p:nvPr>
            <p:ph type="sldNum" sz="quarter" idx="12"/>
          </p:nvPr>
        </p:nvSpPr>
        <p:spPr>
          <a:xfrm>
            <a:off x="4144963" y="9120188"/>
            <a:ext cx="3170237" cy="481012"/>
          </a:xfrm>
          <a:prstGeom prst="rect">
            <a:avLst/>
          </a:prstGeom>
        </p:spPr>
        <p:txBody>
          <a:bodyPr/>
          <a:lstStyle/>
          <a:p>
            <a:fld id="{2241C4C7-CDC9-44CB-80A0-71E5AE20C5B9}" type="slidenum">
              <a:rPr lang="en-US" smtClean="0"/>
              <a:t>40</a:t>
            </a:fld>
            <a:endParaRPr lang="en-US"/>
          </a:p>
        </p:txBody>
      </p:sp>
      <p:sp>
        <p:nvSpPr>
          <p:cNvPr id="13" name="Header Placeholder 12"/>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
        <p:nvSpPr>
          <p:cNvPr id="15" name="Slide Image Placeholder 14"/>
          <p:cNvSpPr>
            <a:spLocks noGrp="1" noRot="1" noChangeAspect="1"/>
          </p:cNvSpPr>
          <p:nvPr>
            <p:ph type="sldImg"/>
          </p:nvPr>
        </p:nvSpPr>
        <p:spPr/>
      </p:sp>
      <p:sp>
        <p:nvSpPr>
          <p:cNvPr id="16" name="Notes Placeholder 15"/>
          <p:cNvSpPr>
            <a:spLocks noGrp="1"/>
          </p:cNvSpPr>
          <p:nvPr>
            <p:ph type="body" idx="1"/>
          </p:nvPr>
        </p:nvSpPr>
        <p:spPr/>
        <p:txBody>
          <a:bodyPr/>
          <a:lstStyle/>
          <a:p>
            <a:r>
              <a:rPr lang="en-US" u="sng" dirty="0"/>
              <a:t>Answer/Explanation Key</a:t>
            </a:r>
          </a:p>
          <a:p>
            <a:pPr>
              <a:spcBef>
                <a:spcPts val="0"/>
              </a:spcBef>
            </a:pPr>
            <a:r>
              <a:rPr lang="en-US" dirty="0"/>
              <a:t>Daily behavior checklist- </a:t>
            </a:r>
            <a:r>
              <a:rPr lang="en-US" dirty="0">
                <a:solidFill>
                  <a:srgbClr val="C00000"/>
                </a:solidFill>
              </a:rPr>
              <a:t>YES, as long as aligned w/ target skills or behaviors in goal</a:t>
            </a:r>
          </a:p>
          <a:p>
            <a:r>
              <a:rPr lang="en-US" dirty="0"/>
              <a:t>Annual statewide assessment exam  (e.g. Forward Exam)-  </a:t>
            </a:r>
            <a:r>
              <a:rPr lang="en-US" dirty="0">
                <a:solidFill>
                  <a:srgbClr val="C00000"/>
                </a:solidFill>
              </a:rPr>
              <a:t>NO- 1x per year does not allow for monitoring progress; Exam does not generally isolate target skills, only general domains;  No= not sensitive to small changes in performance</a:t>
            </a:r>
          </a:p>
          <a:p>
            <a:r>
              <a:rPr lang="en-US" dirty="0"/>
              <a:t>Unit quizzes- </a:t>
            </a:r>
            <a:r>
              <a:rPr lang="en-US" dirty="0">
                <a:solidFill>
                  <a:srgbClr val="C00000"/>
                </a:solidFill>
              </a:rPr>
              <a:t>It Depends  (how often are they given?  Do the quiz questions adequately measure the target skill(s)?  )</a:t>
            </a:r>
          </a:p>
          <a:p>
            <a:r>
              <a:rPr lang="en-US" dirty="0"/>
              <a:t> Grade level (or district level) screener administered 1-3 times a year (e.g. MAP/STAR).  </a:t>
            </a:r>
            <a:r>
              <a:rPr lang="en-US" dirty="0">
                <a:solidFill>
                  <a:srgbClr val="C00000"/>
                </a:solidFill>
              </a:rPr>
              <a:t>No-  too infrequent and not likely to be sensitive enough to measure target skill in goal.  However, could be used along with other, more sensitive measure.  These types of instruments are best used for Current Level statements rather than for progress monitoring. </a:t>
            </a:r>
          </a:p>
          <a:p>
            <a:r>
              <a:rPr lang="en-US" dirty="0"/>
              <a:t>Writing Rubric scores  </a:t>
            </a:r>
            <a:r>
              <a:rPr lang="en-US" dirty="0">
                <a:solidFill>
                  <a:srgbClr val="C00000"/>
                </a:solidFill>
              </a:rPr>
              <a:t>Yes, but… It depends on how often it will it be used and if it specifically measures target skill named in goal is measured?</a:t>
            </a:r>
          </a:p>
          <a:p>
            <a:r>
              <a:rPr lang="en-US" dirty="0"/>
              <a:t>Published CBM probes (e.gs </a:t>
            </a:r>
            <a:r>
              <a:rPr lang="en-US" dirty="0" err="1"/>
              <a:t>Aimsweb</a:t>
            </a:r>
            <a:r>
              <a:rPr lang="en-US" dirty="0"/>
              <a:t>+, </a:t>
            </a:r>
            <a:r>
              <a:rPr lang="en-US" dirty="0" err="1"/>
              <a:t>FastBridge</a:t>
            </a:r>
            <a:r>
              <a:rPr lang="en-US" dirty="0"/>
              <a:t>, </a:t>
            </a:r>
            <a:r>
              <a:rPr lang="en-US" dirty="0" err="1"/>
              <a:t>SpringMath</a:t>
            </a:r>
            <a:r>
              <a:rPr lang="en-US" dirty="0"/>
              <a:t> probes)- </a:t>
            </a:r>
            <a:r>
              <a:rPr lang="en-US" dirty="0">
                <a:solidFill>
                  <a:srgbClr val="C00000"/>
                </a:solidFill>
              </a:rPr>
              <a:t>YES as long as probe measures skill- But- What if it was only administered a few times a year.  Must be administered frequently enough AND skill measured by probe MUST align with target skill in goal.  Recommend at least weekly</a:t>
            </a:r>
          </a:p>
          <a:p>
            <a:r>
              <a:rPr lang="en-US" dirty="0"/>
              <a:t>Running Records – </a:t>
            </a:r>
            <a:r>
              <a:rPr lang="en-US" dirty="0">
                <a:solidFill>
                  <a:srgbClr val="C00000"/>
                </a:solidFill>
              </a:rPr>
              <a:t>Yes, </a:t>
            </a:r>
            <a:r>
              <a:rPr lang="en-US" dirty="0" err="1">
                <a:solidFill>
                  <a:srgbClr val="C00000"/>
                </a:solidFill>
              </a:rPr>
              <a:t>but..Depends</a:t>
            </a:r>
            <a:r>
              <a:rPr lang="en-US" dirty="0">
                <a:solidFill>
                  <a:srgbClr val="C00000"/>
                </a:solidFill>
              </a:rPr>
              <a:t> on frequency, what specifically is tallied, and whether running record is on reading level appropriate to LOA</a:t>
            </a:r>
          </a:p>
          <a:p>
            <a:endParaRPr lang="en-US" dirty="0"/>
          </a:p>
        </p:txBody>
      </p:sp>
    </p:spTree>
    <p:extLst>
      <p:ext uri="{BB962C8B-B14F-4D97-AF65-F5344CB8AC3E}">
        <p14:creationId xmlns:p14="http://schemas.microsoft.com/office/powerpoint/2010/main" val="15022305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idx="10"/>
          </p:nvPr>
        </p:nvSpPr>
        <p:spPr>
          <a:xfrm>
            <a:off x="4144963" y="0"/>
            <a:ext cx="3170237" cy="481013"/>
          </a:xfrm>
          <a:prstGeom prst="rect">
            <a:avLst/>
          </a:prstGeom>
        </p:spPr>
        <p:txBody>
          <a:bodyPr/>
          <a:lstStyle/>
          <a:p>
            <a:r>
              <a:rPr lang="en-US" smtClean="0"/>
              <a:t>March 6, 2020</a:t>
            </a:r>
            <a:endParaRPr lang="en-US"/>
          </a:p>
        </p:txBody>
      </p:sp>
      <p:sp>
        <p:nvSpPr>
          <p:cNvPr id="11" name="Footer Placeholder 10"/>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12" name="Slide Number Placeholder 11"/>
          <p:cNvSpPr>
            <a:spLocks noGrp="1"/>
          </p:cNvSpPr>
          <p:nvPr>
            <p:ph type="sldNum" sz="quarter" idx="12"/>
          </p:nvPr>
        </p:nvSpPr>
        <p:spPr>
          <a:xfrm>
            <a:off x="4144963" y="9120188"/>
            <a:ext cx="3170237" cy="481012"/>
          </a:xfrm>
          <a:prstGeom prst="rect">
            <a:avLst/>
          </a:prstGeom>
        </p:spPr>
        <p:txBody>
          <a:bodyPr/>
          <a:lstStyle/>
          <a:p>
            <a:fld id="{2241C4C7-CDC9-44CB-80A0-71E5AE20C5B9}" type="slidenum">
              <a:rPr lang="en-US" smtClean="0"/>
              <a:t>41</a:t>
            </a:fld>
            <a:endParaRPr lang="en-US"/>
          </a:p>
        </p:txBody>
      </p:sp>
      <p:sp>
        <p:nvSpPr>
          <p:cNvPr id="13" name="Header Placeholder 12"/>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
        <p:nvSpPr>
          <p:cNvPr id="14" name="Slide Image Placeholder 13"/>
          <p:cNvSpPr>
            <a:spLocks noGrp="1" noRot="1" noChangeAspect="1"/>
          </p:cNvSpPr>
          <p:nvPr>
            <p:ph type="sldImg"/>
          </p:nvPr>
        </p:nvSpPr>
        <p:spPr/>
      </p:sp>
      <p:sp>
        <p:nvSpPr>
          <p:cNvPr id="15" name="Notes Placeholder 14"/>
          <p:cNvSpPr>
            <a:spLocks noGrp="1"/>
          </p:cNvSpPr>
          <p:nvPr>
            <p:ph type="body" idx="1"/>
          </p:nvPr>
        </p:nvSpPr>
        <p:spPr/>
        <p:txBody>
          <a:bodyPr/>
          <a:lstStyle/>
          <a:p>
            <a:pPr lvl="0"/>
            <a:r>
              <a:rPr lang="en-US" dirty="0">
                <a:solidFill>
                  <a:prstClr val="black"/>
                </a:solidFill>
              </a:rPr>
              <a:t>Here are some commonly used progress monitoring methods.  We are not going to get into detail about HOW to select or use these methods during today’s session, but do want to share the list with you. Future training modules will be needed to address the use of these methods and the tools used to implement them. </a:t>
            </a:r>
          </a:p>
          <a:p>
            <a:pPr lvl="0" algn="ctr">
              <a:spcBef>
                <a:spcPts val="0"/>
              </a:spcBef>
            </a:pPr>
            <a:r>
              <a:rPr lang="en-US" dirty="0">
                <a:solidFill>
                  <a:prstClr val="black"/>
                </a:solidFill>
              </a:rPr>
              <a:t>-----------------------------Supplemental Notes---------------------------------</a:t>
            </a:r>
          </a:p>
          <a:p>
            <a:pPr lvl="0">
              <a:spcBef>
                <a:spcPts val="300"/>
              </a:spcBef>
            </a:pPr>
            <a:r>
              <a:rPr lang="en-US" sz="1100" u="sng" dirty="0">
                <a:solidFill>
                  <a:prstClr val="black"/>
                </a:solidFill>
              </a:rPr>
              <a:t>Structured observation</a:t>
            </a:r>
            <a:r>
              <a:rPr lang="en-US" sz="1100" dirty="0">
                <a:solidFill>
                  <a:prstClr val="black"/>
                </a:solidFill>
              </a:rPr>
              <a:t>-Tally, duration recording, interval recording, time on task. Observation data aligned with target skill(s) specified in the goal collected and recorded so it can be systematically analyzed and charted or graphed. </a:t>
            </a:r>
          </a:p>
          <a:p>
            <a:pPr lvl="0">
              <a:spcBef>
                <a:spcPts val="300"/>
              </a:spcBef>
            </a:pPr>
            <a:r>
              <a:rPr lang="en-US" sz="1100" u="sng" dirty="0">
                <a:solidFill>
                  <a:prstClr val="black"/>
                </a:solidFill>
              </a:rPr>
              <a:t>Structured work samples, behavior analysis or task analysis using checklists, rating rubrics, etc. </a:t>
            </a:r>
            <a:r>
              <a:rPr lang="en-US" sz="1100" dirty="0">
                <a:solidFill>
                  <a:prstClr val="black"/>
                </a:solidFill>
              </a:rPr>
              <a:t>: Analysis of work samples can be used to analyze error patterns in student work such as # and type of grammar or punctuation errors in writing. Running records during oral reading can help determine reading rate, # of reading miscues, and reading prosody errors (reading with appropriate phrasing and expression). Task or behavior checklists can provide data about the degree to which a student is following specific steps (e.g. long division, anxiety reduction technique). For monitoring IEP goal progress, data specific to the target skill(s)must be recorded so it can be systematically analyzed and charted or graphed.   </a:t>
            </a:r>
          </a:p>
          <a:p>
            <a:pPr lvl="0">
              <a:spcBef>
                <a:spcPts val="300"/>
              </a:spcBef>
            </a:pPr>
            <a:r>
              <a:rPr lang="en-US" sz="1100" u="sng" dirty="0">
                <a:solidFill>
                  <a:prstClr val="black"/>
                </a:solidFill>
              </a:rPr>
              <a:t>Curriculum Based Assessment (CBA)</a:t>
            </a:r>
            <a:r>
              <a:rPr lang="en-US" sz="1100" dirty="0">
                <a:solidFill>
                  <a:prstClr val="black"/>
                </a:solidFill>
              </a:rPr>
              <a:t>-CBA refers to assessments aligned with curriculum in use, in which measurement occurs frequently and assessment data is used to make instructional decisions. CBA may be appropriate for monitoring IEP goal progress when the content aligns with the target skill and when the data collected can be compiled and used to track progress from specified baseline to level of attainment.  </a:t>
            </a:r>
          </a:p>
          <a:p>
            <a:pPr lvl="1">
              <a:spcBef>
                <a:spcPts val="0"/>
              </a:spcBef>
            </a:pPr>
            <a:r>
              <a:rPr lang="en-US" sz="1100" u="sng" dirty="0">
                <a:solidFill>
                  <a:prstClr val="black"/>
                </a:solidFill>
              </a:rPr>
              <a:t>Formative</a:t>
            </a:r>
            <a:r>
              <a:rPr lang="en-US" sz="1100" dirty="0">
                <a:solidFill>
                  <a:prstClr val="black"/>
                </a:solidFill>
              </a:rPr>
              <a:t> assessments including  teacher-made or published quizzes/tests from curriculum in use</a:t>
            </a:r>
          </a:p>
          <a:p>
            <a:pPr lvl="1">
              <a:spcBef>
                <a:spcPts val="0"/>
              </a:spcBef>
            </a:pPr>
            <a:r>
              <a:rPr lang="en-US" sz="1100" u="sng" dirty="0">
                <a:solidFill>
                  <a:prstClr val="black"/>
                </a:solidFill>
              </a:rPr>
              <a:t>Curriculum Based Measures (CBMs</a:t>
            </a:r>
            <a:r>
              <a:rPr lang="en-US" sz="1100" dirty="0">
                <a:solidFill>
                  <a:prstClr val="black"/>
                </a:solidFill>
              </a:rPr>
              <a:t>)* A distinctive form of curriculum-based assessment defined by an efficient set of standard procedures that allow for comparison of students to peers and to grade-level benchmarks. CBMs include alternate equivalent measures allow for repeated measurement, that are sensitive to small changes and show student growth over time. </a:t>
            </a:r>
          </a:p>
          <a:p>
            <a:pPr lvl="0">
              <a:spcBef>
                <a:spcPts val="300"/>
              </a:spcBef>
            </a:pPr>
            <a:r>
              <a:rPr lang="en-US" sz="1100" u="sng" dirty="0">
                <a:solidFill>
                  <a:prstClr val="black"/>
                </a:solidFill>
              </a:rPr>
              <a:t>**Probes- </a:t>
            </a:r>
            <a:r>
              <a:rPr lang="en-US" sz="1100" dirty="0">
                <a:solidFill>
                  <a:prstClr val="black"/>
                </a:solidFill>
              </a:rPr>
              <a:t>Progress monitoring probes can be powerful tools for measuring some types of academic skill progress. Those of you who participate in IEP team evaluations, may be familiar with the required use of probes when considering initial SLD eligibility. We recommend IEP teams consider the use of probes when developing goals to address academic skill needs, particularly in the area of reading, for students with any impairment (not just SLD). IEP teams may, but are not required to, use probes when monitoring IEP goals in areas which probes are available. </a:t>
            </a:r>
          </a:p>
          <a:p>
            <a:pPr lvl="0">
              <a:spcBef>
                <a:spcPts val="300"/>
              </a:spcBef>
            </a:pPr>
            <a:r>
              <a:rPr lang="en-US" sz="1100" u="sng" dirty="0">
                <a:solidFill>
                  <a:prstClr val="black"/>
                </a:solidFill>
              </a:rPr>
              <a:t>Other</a:t>
            </a:r>
            <a:r>
              <a:rPr lang="en-US" sz="1100" dirty="0">
                <a:solidFill>
                  <a:prstClr val="black"/>
                </a:solidFill>
              </a:rPr>
              <a:t>: Attendance data, disciplinary removals, etc.</a:t>
            </a:r>
          </a:p>
          <a:p>
            <a:pPr lvl="0">
              <a:spcBef>
                <a:spcPts val="300"/>
              </a:spcBef>
            </a:pPr>
            <a:r>
              <a:rPr lang="en-US" sz="1100" i="1" dirty="0">
                <a:solidFill>
                  <a:prstClr val="black"/>
                </a:solidFill>
              </a:rPr>
              <a:t>Note: when a student has a behavior intervention plan (BIP), data collection will likely be aligned and used to monitor the effectiveness of positive behavior supports as well as related IEP goals. </a:t>
            </a:r>
          </a:p>
          <a:p>
            <a:pPr lvl="0">
              <a:spcBef>
                <a:spcPts val="300"/>
              </a:spcBef>
            </a:pPr>
            <a:r>
              <a:rPr lang="en-US" sz="1100" i="1" dirty="0">
                <a:solidFill>
                  <a:prstClr val="black"/>
                </a:solidFill>
              </a:rPr>
              <a:t>A note about Anecdotal Notes as a progress monitoring tool-  Anecdotal notes, may generally not be used to measure student progress toward an IEP goal.  While anecdotal notes can be very helpful in adding to the understanding of a student’s progress, by themselves, notes from anecdotal observation are generally not systematic enough to be used to track a student’s progress from baseline to level of attainment.  This said, the use of anecdotal notes are encouraged as a supplement to “countable” data.  </a:t>
            </a:r>
          </a:p>
          <a:p>
            <a:pPr lvl="0">
              <a:spcBef>
                <a:spcPts val="400"/>
              </a:spcBef>
            </a:pPr>
            <a:r>
              <a:rPr lang="en-US" sz="1000" dirty="0">
                <a:solidFill>
                  <a:prstClr val="black"/>
                </a:solidFill>
              </a:rPr>
              <a:t>*See CBM Resources at </a:t>
            </a:r>
            <a:r>
              <a:rPr lang="en-US" sz="1000" dirty="0">
                <a:solidFill>
                  <a:prstClr val="black"/>
                </a:solidFill>
                <a:hlinkClick r:id="rId3"/>
              </a:rPr>
              <a:t>https://www.rti4success.org: https://rti4success.org/sites/default/files/curriculumbasedmeasurement.pdf</a:t>
            </a:r>
            <a:endParaRPr lang="en-US" sz="1000" dirty="0">
              <a:solidFill>
                <a:prstClr val="black"/>
              </a:solidFill>
            </a:endParaRPr>
          </a:p>
          <a:p>
            <a:pPr lvl="0">
              <a:spcBef>
                <a:spcPts val="400"/>
              </a:spcBef>
            </a:pPr>
            <a:r>
              <a:rPr lang="en-US" sz="1000" dirty="0">
                <a:solidFill>
                  <a:prstClr val="black"/>
                </a:solidFill>
              </a:rPr>
              <a:t> and </a:t>
            </a:r>
            <a:r>
              <a:rPr lang="en-US" sz="1000" dirty="0">
                <a:solidFill>
                  <a:prstClr val="black"/>
                </a:solidFill>
                <a:hlinkClick r:id="rId4"/>
              </a:rPr>
              <a:t>https://rti4success.org/resource/curriculum-based-measures-development-and-perspectives</a:t>
            </a:r>
            <a:r>
              <a:rPr lang="en-US" sz="1000" dirty="0">
                <a:solidFill>
                  <a:prstClr val="black"/>
                </a:solidFill>
              </a:rPr>
              <a:t> </a:t>
            </a:r>
          </a:p>
          <a:p>
            <a:pPr lvl="0">
              <a:lnSpc>
                <a:spcPct val="90000"/>
              </a:lnSpc>
              <a:spcBef>
                <a:spcPts val="400"/>
              </a:spcBef>
            </a:pPr>
            <a:r>
              <a:rPr lang="en-US" sz="1000" dirty="0">
                <a:solidFill>
                  <a:prstClr val="black"/>
                </a:solidFill>
              </a:rPr>
              <a:t>** PI 11.02 (9) “Probes” mean brief, direct measures of specific academic skills, with multiple equal or nearly equal forms, that are sensitive to small changes in pupil performance, and that provide reliable and valid measures of pupil performance during interventions</a:t>
            </a:r>
            <a:r>
              <a:rPr lang="en-US" sz="1000" dirty="0" smtClean="0">
                <a:solidFill>
                  <a:prstClr val="black"/>
                </a:solidFill>
              </a:rPr>
              <a:t>.</a:t>
            </a:r>
            <a:endParaRPr lang="en-US" sz="1000" dirty="0"/>
          </a:p>
        </p:txBody>
      </p:sp>
    </p:spTree>
    <p:extLst>
      <p:ext uri="{BB962C8B-B14F-4D97-AF65-F5344CB8AC3E}">
        <p14:creationId xmlns:p14="http://schemas.microsoft.com/office/powerpoint/2010/main" val="35243627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idx="10"/>
          </p:nvPr>
        </p:nvSpPr>
        <p:spPr>
          <a:xfrm>
            <a:off x="4144963" y="0"/>
            <a:ext cx="3170237" cy="481013"/>
          </a:xfrm>
          <a:prstGeom prst="rect">
            <a:avLst/>
          </a:prstGeom>
        </p:spPr>
        <p:txBody>
          <a:bodyPr/>
          <a:lstStyle/>
          <a:p>
            <a:r>
              <a:rPr lang="en-US" smtClean="0"/>
              <a:t>March 6, 2020</a:t>
            </a:r>
            <a:endParaRPr lang="en-US"/>
          </a:p>
        </p:txBody>
      </p:sp>
      <p:sp>
        <p:nvSpPr>
          <p:cNvPr id="11" name="Footer Placeholder 10"/>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12" name="Slide Number Placeholder 11"/>
          <p:cNvSpPr>
            <a:spLocks noGrp="1"/>
          </p:cNvSpPr>
          <p:nvPr>
            <p:ph type="sldNum" sz="quarter" idx="12"/>
          </p:nvPr>
        </p:nvSpPr>
        <p:spPr>
          <a:xfrm>
            <a:off x="4144963" y="9120188"/>
            <a:ext cx="3170237" cy="481012"/>
          </a:xfrm>
          <a:prstGeom prst="rect">
            <a:avLst/>
          </a:prstGeom>
        </p:spPr>
        <p:txBody>
          <a:bodyPr/>
          <a:lstStyle/>
          <a:p>
            <a:fld id="{2241C4C7-CDC9-44CB-80A0-71E5AE20C5B9}" type="slidenum">
              <a:rPr lang="en-US" smtClean="0"/>
              <a:t>42</a:t>
            </a:fld>
            <a:endParaRPr lang="en-US"/>
          </a:p>
        </p:txBody>
      </p:sp>
      <p:sp>
        <p:nvSpPr>
          <p:cNvPr id="13" name="Header Placeholder 12"/>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
        <p:nvSpPr>
          <p:cNvPr id="14" name="Slide Image Placeholder 13"/>
          <p:cNvSpPr>
            <a:spLocks noGrp="1" noRot="1" noChangeAspect="1"/>
          </p:cNvSpPr>
          <p:nvPr>
            <p:ph type="sldImg"/>
          </p:nvPr>
        </p:nvSpPr>
        <p:spPr/>
      </p:sp>
      <p:sp>
        <p:nvSpPr>
          <p:cNvPr id="15" name="Notes Placeholder 14"/>
          <p:cNvSpPr>
            <a:spLocks noGrp="1"/>
          </p:cNvSpPr>
          <p:nvPr>
            <p:ph type="body" idx="1"/>
          </p:nvPr>
        </p:nvSpPr>
        <p:spPr/>
        <p:txBody>
          <a:bodyPr/>
          <a:lstStyle/>
          <a:p>
            <a:r>
              <a:rPr lang="en-US" dirty="0"/>
              <a:t>As a summary, here are two important points we would like to repeat. </a:t>
            </a:r>
          </a:p>
          <a:p>
            <a:pPr marL="285750" indent="-285750">
              <a:buFont typeface="Arial" panose="020B0604020202020204" pitchFamily="34" charset="0"/>
              <a:buChar char="•"/>
            </a:pPr>
            <a:r>
              <a:rPr lang="en-US" dirty="0"/>
              <a:t>When developing goals, IEP teams should consider the method of measurement used to determine the baseline performance and the expected level of attainment  </a:t>
            </a:r>
          </a:p>
          <a:p>
            <a:pPr marL="285750" indent="-285750">
              <a:buFont typeface="Arial" panose="020B0604020202020204" pitchFamily="34" charset="0"/>
              <a:buChar char="•"/>
            </a:pPr>
            <a:r>
              <a:rPr lang="en-US" dirty="0"/>
              <a:t>The method of measurement used for the baseline and goal criterion will determine the data collection methods used for progress monitoring</a:t>
            </a:r>
          </a:p>
          <a:p>
            <a:r>
              <a:rPr lang="en-US" dirty="0"/>
              <a:t>Now that we have finished with our content for this session,  we would like to share a real life applied example with you.  As the department has been developing guidance in this area, we have had the great pleasure to work with a number of stakeholders. We learn so much from our collaboration with those who have “boots on the ground” .  The next section was developed by one of these stakeholders, Micaela Smith. </a:t>
            </a:r>
          </a:p>
          <a:p>
            <a:r>
              <a:rPr lang="en-US" dirty="0"/>
              <a:t>Micaela Smith is has been serving as an itinerant teacher for over a decade in the roles of teacher of the visually impaired, certified orientation and mobility specialist, and travel instructor.  Her educator experiences range from Birth to 3 through adulthood and expand into administrative leadership and management.  She is a DPI recognized mentor for newly -licensed Teachers of the Visually Impaired and Orientation &amp; Mobility and is active within statewide professional organizations.  Micaela’s professional vision is to develop personalized success for all students through continuous pursuit of collaboration and incorporation of student voice.  She currently serves as an Orientation and Mobility specialist in the St. Paul MN school district</a:t>
            </a:r>
            <a:r>
              <a:rPr lang="en-US" dirty="0" smtClean="0"/>
              <a:t>.</a:t>
            </a:r>
            <a:endParaRPr lang="en-US" dirty="0"/>
          </a:p>
        </p:txBody>
      </p:sp>
    </p:spTree>
    <p:extLst>
      <p:ext uri="{BB962C8B-B14F-4D97-AF65-F5344CB8AC3E}">
        <p14:creationId xmlns:p14="http://schemas.microsoft.com/office/powerpoint/2010/main" val="647272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5" name="Date Placeholder 4"/>
          <p:cNvSpPr>
            <a:spLocks noGrp="1"/>
          </p:cNvSpPr>
          <p:nvPr>
            <p:ph type="dt" idx="10"/>
          </p:nvPr>
        </p:nvSpPr>
        <p:spPr>
          <a:xfrm>
            <a:off x="4144963" y="0"/>
            <a:ext cx="3170237" cy="481013"/>
          </a:xfrm>
          <a:prstGeom prst="rect">
            <a:avLst/>
          </a:prstGeom>
        </p:spPr>
        <p:txBody>
          <a:bodyPr/>
          <a:lstStyle/>
          <a:p>
            <a:r>
              <a:rPr lang="en-US" smtClean="0"/>
              <a:t>March 6, 2020</a:t>
            </a:r>
            <a:endParaRPr lang="en-US"/>
          </a:p>
        </p:txBody>
      </p:sp>
      <p:sp>
        <p:nvSpPr>
          <p:cNvPr id="9" name="Footer Placeholder 8"/>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10" name="Slide Number Placeholder 9"/>
          <p:cNvSpPr>
            <a:spLocks noGrp="1"/>
          </p:cNvSpPr>
          <p:nvPr>
            <p:ph type="sldNum" sz="quarter" idx="12"/>
          </p:nvPr>
        </p:nvSpPr>
        <p:spPr>
          <a:xfrm>
            <a:off x="4144963" y="9120188"/>
            <a:ext cx="3170237" cy="481012"/>
          </a:xfrm>
          <a:prstGeom prst="rect">
            <a:avLst/>
          </a:prstGeom>
        </p:spPr>
        <p:txBody>
          <a:bodyPr/>
          <a:lstStyle/>
          <a:p>
            <a:fld id="{2241C4C7-CDC9-44CB-80A0-71E5AE20C5B9}" type="slidenum">
              <a:rPr lang="en-US" smtClean="0"/>
              <a:t>43</a:t>
            </a:fld>
            <a:endParaRPr lang="en-US"/>
          </a:p>
        </p:txBody>
      </p:sp>
      <p:sp>
        <p:nvSpPr>
          <p:cNvPr id="13" name="Header Placeholder 12"/>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
        <p:nvSpPr>
          <p:cNvPr id="14" name="Slide Image Placeholder 13"/>
          <p:cNvSpPr>
            <a:spLocks noGrp="1" noRot="1" noChangeAspect="1"/>
          </p:cNvSpPr>
          <p:nvPr>
            <p:ph type="sldImg"/>
          </p:nvPr>
        </p:nvSpPr>
        <p:spPr/>
      </p:sp>
      <p:sp>
        <p:nvSpPr>
          <p:cNvPr id="15" name="Notes Placeholder 14"/>
          <p:cNvSpPr>
            <a:spLocks noGrp="1"/>
          </p:cNvSpPr>
          <p:nvPr>
            <p:ph type="body" idx="1"/>
          </p:nvPr>
        </p:nvSpPr>
        <p:spPr/>
        <p:txBody>
          <a:bodyPr/>
          <a:lstStyle/>
          <a:p>
            <a:r>
              <a:rPr lang="en-US" dirty="0"/>
              <a:t>This example lets you walk along through a modified, but true example of how to create collaborative goals with integrated progress monitoring procedures</a:t>
            </a:r>
            <a:r>
              <a:rPr lang="en-US" dirty="0" smtClean="0"/>
              <a:t>.</a:t>
            </a:r>
            <a:endParaRPr lang="en-US" dirty="0"/>
          </a:p>
        </p:txBody>
      </p:sp>
    </p:spTree>
    <p:extLst>
      <p:ext uri="{BB962C8B-B14F-4D97-AF65-F5344CB8AC3E}">
        <p14:creationId xmlns:p14="http://schemas.microsoft.com/office/powerpoint/2010/main" val="17293820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5" name="Date Placeholder 4"/>
          <p:cNvSpPr>
            <a:spLocks noGrp="1"/>
          </p:cNvSpPr>
          <p:nvPr>
            <p:ph type="dt" idx="10"/>
          </p:nvPr>
        </p:nvSpPr>
        <p:spPr>
          <a:xfrm>
            <a:off x="4144963" y="0"/>
            <a:ext cx="3170237" cy="481013"/>
          </a:xfrm>
          <a:prstGeom prst="rect">
            <a:avLst/>
          </a:prstGeom>
        </p:spPr>
        <p:txBody>
          <a:bodyPr/>
          <a:lstStyle/>
          <a:p>
            <a:r>
              <a:rPr lang="en-US" smtClean="0"/>
              <a:t>March 6, 2020</a:t>
            </a:r>
            <a:endParaRPr lang="en-US"/>
          </a:p>
        </p:txBody>
      </p:sp>
      <p:sp>
        <p:nvSpPr>
          <p:cNvPr id="11" name="Footer Placeholder 10"/>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12" name="Slide Number Placeholder 11"/>
          <p:cNvSpPr>
            <a:spLocks noGrp="1"/>
          </p:cNvSpPr>
          <p:nvPr>
            <p:ph type="sldNum" sz="quarter" idx="12"/>
          </p:nvPr>
        </p:nvSpPr>
        <p:spPr>
          <a:xfrm>
            <a:off x="4144963" y="9120188"/>
            <a:ext cx="3170237" cy="481012"/>
          </a:xfrm>
          <a:prstGeom prst="rect">
            <a:avLst/>
          </a:prstGeom>
        </p:spPr>
        <p:txBody>
          <a:bodyPr/>
          <a:lstStyle/>
          <a:p>
            <a:fld id="{2241C4C7-CDC9-44CB-80A0-71E5AE20C5B9}" type="slidenum">
              <a:rPr lang="en-US" smtClean="0"/>
              <a:t>44</a:t>
            </a:fld>
            <a:endParaRPr lang="en-US"/>
          </a:p>
        </p:txBody>
      </p:sp>
      <p:sp>
        <p:nvSpPr>
          <p:cNvPr id="13" name="Header Placeholder 12"/>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
        <p:nvSpPr>
          <p:cNvPr id="14" name="Slide Image Placeholder 13"/>
          <p:cNvSpPr>
            <a:spLocks noGrp="1" noRot="1" noChangeAspect="1"/>
          </p:cNvSpPr>
          <p:nvPr>
            <p:ph type="sldImg"/>
          </p:nvPr>
        </p:nvSpPr>
        <p:spPr/>
      </p:sp>
      <p:sp>
        <p:nvSpPr>
          <p:cNvPr id="15" name="Notes Placeholder 14"/>
          <p:cNvSpPr>
            <a:spLocks noGrp="1"/>
          </p:cNvSpPr>
          <p:nvPr>
            <p:ph type="body" idx="1"/>
          </p:nvPr>
        </p:nvSpPr>
        <p:spPr/>
        <p:txBody>
          <a:bodyPr/>
          <a:lstStyle/>
          <a:p>
            <a:r>
              <a:rPr lang="en-US" dirty="0"/>
              <a:t>This student is a 5th grader who has multiple areas of need. As is often the case with such students, the IEP team was quite large. The student has significant cognitive needs, BUT the truth is that the student’s limited communication opportunities affected our understanding of their true abilities. </a:t>
            </a:r>
          </a:p>
          <a:p>
            <a:endParaRPr lang="en-US" dirty="0"/>
          </a:p>
        </p:txBody>
      </p:sp>
    </p:spTree>
    <p:extLst>
      <p:ext uri="{BB962C8B-B14F-4D97-AF65-F5344CB8AC3E}">
        <p14:creationId xmlns:p14="http://schemas.microsoft.com/office/powerpoint/2010/main" val="1306278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5" name="Date Placeholder 4"/>
          <p:cNvSpPr>
            <a:spLocks noGrp="1"/>
          </p:cNvSpPr>
          <p:nvPr>
            <p:ph type="dt" idx="10"/>
          </p:nvPr>
        </p:nvSpPr>
        <p:spPr>
          <a:xfrm>
            <a:off x="4144963" y="0"/>
            <a:ext cx="3170237" cy="481013"/>
          </a:xfrm>
          <a:prstGeom prst="rect">
            <a:avLst/>
          </a:prstGeom>
        </p:spPr>
        <p:txBody>
          <a:bodyPr/>
          <a:lstStyle/>
          <a:p>
            <a:r>
              <a:rPr lang="en-US" smtClean="0"/>
              <a:t>March 6, 2020</a:t>
            </a:r>
            <a:endParaRPr lang="en-US"/>
          </a:p>
        </p:txBody>
      </p:sp>
      <p:sp>
        <p:nvSpPr>
          <p:cNvPr id="11" name="Footer Placeholder 10"/>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12" name="Slide Number Placeholder 11"/>
          <p:cNvSpPr>
            <a:spLocks noGrp="1"/>
          </p:cNvSpPr>
          <p:nvPr>
            <p:ph type="sldNum" sz="quarter" idx="12"/>
          </p:nvPr>
        </p:nvSpPr>
        <p:spPr>
          <a:xfrm>
            <a:off x="4144963" y="9120188"/>
            <a:ext cx="3170237" cy="481012"/>
          </a:xfrm>
          <a:prstGeom prst="rect">
            <a:avLst/>
          </a:prstGeom>
        </p:spPr>
        <p:txBody>
          <a:bodyPr/>
          <a:lstStyle/>
          <a:p>
            <a:fld id="{2241C4C7-CDC9-44CB-80A0-71E5AE20C5B9}" type="slidenum">
              <a:rPr lang="en-US" smtClean="0"/>
              <a:t>45</a:t>
            </a:fld>
            <a:endParaRPr lang="en-US"/>
          </a:p>
        </p:txBody>
      </p:sp>
      <p:sp>
        <p:nvSpPr>
          <p:cNvPr id="13" name="Header Placeholder 12"/>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
        <p:nvSpPr>
          <p:cNvPr id="14" name="Slide Image Placeholder 13"/>
          <p:cNvSpPr>
            <a:spLocks noGrp="1" noRot="1" noChangeAspect="1"/>
          </p:cNvSpPr>
          <p:nvPr>
            <p:ph type="sldImg"/>
          </p:nvPr>
        </p:nvSpPr>
        <p:spPr/>
      </p:sp>
      <p:sp>
        <p:nvSpPr>
          <p:cNvPr id="15" name="Notes Placeholder 14"/>
          <p:cNvSpPr>
            <a:spLocks noGrp="1"/>
          </p:cNvSpPr>
          <p:nvPr>
            <p:ph type="body" idx="1"/>
          </p:nvPr>
        </p:nvSpPr>
        <p:spPr/>
        <p:txBody>
          <a:bodyPr/>
          <a:lstStyle/>
          <a:p>
            <a:pPr>
              <a:spcBef>
                <a:spcPts val="0"/>
              </a:spcBef>
            </a:pPr>
            <a:r>
              <a:rPr lang="en-US" dirty="0"/>
              <a:t>Imagine you are at the IEP meeting for this student.  As discussion occurs, a common thread emerges as the parents state that their child refuses, yells, and injuries </a:t>
            </a:r>
            <a:r>
              <a:rPr lang="en-US" dirty="0" err="1"/>
              <a:t>themself</a:t>
            </a:r>
            <a:r>
              <a:rPr lang="en-US" dirty="0"/>
              <a:t> when in unfamiliar areas. Others on the school team agree they see these same behaviors frequently and that the behaviors have an effect on the student being able to access and participate in learning.  </a:t>
            </a:r>
          </a:p>
          <a:p>
            <a:pPr>
              <a:spcBef>
                <a:spcPts val="0"/>
              </a:spcBef>
            </a:pPr>
            <a:endParaRPr lang="en-US" dirty="0"/>
          </a:p>
          <a:p>
            <a:pPr>
              <a:spcBef>
                <a:spcPts val="0"/>
              </a:spcBef>
            </a:pPr>
            <a:r>
              <a:rPr lang="en-US" dirty="0"/>
              <a:t>But as a team, we did not just stop there and say let’s write a goal focused on the negative behaviors. We asked WHY?</a:t>
            </a:r>
          </a:p>
          <a:p>
            <a:endParaRPr lang="en-US" dirty="0"/>
          </a:p>
        </p:txBody>
      </p:sp>
    </p:spTree>
    <p:extLst>
      <p:ext uri="{BB962C8B-B14F-4D97-AF65-F5344CB8AC3E}">
        <p14:creationId xmlns:p14="http://schemas.microsoft.com/office/powerpoint/2010/main" val="36335591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10" name="Date Placeholder 9"/>
          <p:cNvSpPr>
            <a:spLocks noGrp="1"/>
          </p:cNvSpPr>
          <p:nvPr>
            <p:ph type="dt" idx="10"/>
          </p:nvPr>
        </p:nvSpPr>
        <p:spPr>
          <a:xfrm>
            <a:off x="4144963" y="0"/>
            <a:ext cx="3170237" cy="481013"/>
          </a:xfrm>
          <a:prstGeom prst="rect">
            <a:avLst/>
          </a:prstGeom>
        </p:spPr>
        <p:txBody>
          <a:bodyPr/>
          <a:lstStyle/>
          <a:p>
            <a:r>
              <a:rPr lang="en-US" smtClean="0"/>
              <a:t>March 6, 2020</a:t>
            </a:r>
            <a:endParaRPr lang="en-US"/>
          </a:p>
        </p:txBody>
      </p:sp>
      <p:sp>
        <p:nvSpPr>
          <p:cNvPr id="11" name="Footer Placeholder 10"/>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12" name="Slide Number Placeholder 11"/>
          <p:cNvSpPr>
            <a:spLocks noGrp="1"/>
          </p:cNvSpPr>
          <p:nvPr>
            <p:ph type="sldNum" sz="quarter" idx="12"/>
          </p:nvPr>
        </p:nvSpPr>
        <p:spPr>
          <a:xfrm>
            <a:off x="4144963" y="9120188"/>
            <a:ext cx="3170237" cy="481012"/>
          </a:xfrm>
          <a:prstGeom prst="rect">
            <a:avLst/>
          </a:prstGeom>
        </p:spPr>
        <p:txBody>
          <a:bodyPr/>
          <a:lstStyle/>
          <a:p>
            <a:fld id="{2241C4C7-CDC9-44CB-80A0-71E5AE20C5B9}" type="slidenum">
              <a:rPr lang="en-US" smtClean="0"/>
              <a:t>46</a:t>
            </a:fld>
            <a:endParaRPr lang="en-US"/>
          </a:p>
        </p:txBody>
      </p:sp>
      <p:sp>
        <p:nvSpPr>
          <p:cNvPr id="13" name="Header Placeholder 12"/>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
        <p:nvSpPr>
          <p:cNvPr id="14" name="Slide Image Placeholder 13"/>
          <p:cNvSpPr>
            <a:spLocks noGrp="1" noRot="1" noChangeAspect="1"/>
          </p:cNvSpPr>
          <p:nvPr>
            <p:ph type="sldImg"/>
          </p:nvPr>
        </p:nvSpPr>
        <p:spPr/>
      </p:sp>
      <p:sp>
        <p:nvSpPr>
          <p:cNvPr id="15" name="Notes Placeholder 14"/>
          <p:cNvSpPr>
            <a:spLocks noGrp="1"/>
          </p:cNvSpPr>
          <p:nvPr>
            <p:ph type="body" idx="1"/>
          </p:nvPr>
        </p:nvSpPr>
        <p:spPr/>
        <p:txBody>
          <a:bodyPr/>
          <a:lstStyle/>
          <a:p>
            <a:pPr>
              <a:spcBef>
                <a:spcPts val="0"/>
              </a:spcBef>
            </a:pPr>
            <a:r>
              <a:rPr lang="en-US" dirty="0"/>
              <a:t>To find the root cause of the behaviors members of the IEP team made suggestions. Family said “”. PT and OT stated “”. SLP “”. VI/OM””….  </a:t>
            </a:r>
          </a:p>
          <a:p>
            <a:pPr>
              <a:spcBef>
                <a:spcPts val="0"/>
              </a:spcBef>
            </a:pPr>
            <a:endParaRPr lang="en-US" dirty="0"/>
          </a:p>
          <a:p>
            <a:pPr>
              <a:spcBef>
                <a:spcPts val="0"/>
              </a:spcBef>
            </a:pPr>
            <a:r>
              <a:rPr lang="en-US" dirty="0"/>
              <a:t>As the team continued to ask WHY, the responses led us back to communication and understanding.  </a:t>
            </a:r>
          </a:p>
          <a:p>
            <a:pPr>
              <a:spcBef>
                <a:spcPts val="0"/>
              </a:spcBef>
            </a:pPr>
            <a:endParaRPr lang="en-US" dirty="0"/>
          </a:p>
          <a:p>
            <a:pPr>
              <a:spcBef>
                <a:spcPts val="0"/>
              </a:spcBef>
            </a:pPr>
            <a:r>
              <a:rPr lang="en-US" dirty="0"/>
              <a:t>We could now summarize and prioritize the student’s disability related needs</a:t>
            </a:r>
          </a:p>
          <a:p>
            <a:pPr>
              <a:spcBef>
                <a:spcPts val="0"/>
              </a:spcBef>
            </a:pPr>
            <a:endParaRPr lang="en-US" dirty="0"/>
          </a:p>
          <a:p>
            <a:pPr>
              <a:spcBef>
                <a:spcPts val="0"/>
              </a:spcBef>
            </a:pPr>
            <a:r>
              <a:rPr lang="en-US" dirty="0"/>
              <a:t>It is time for a collaborative, multidisciplinary goal</a:t>
            </a:r>
            <a:r>
              <a:rPr lang="en-US" dirty="0" smtClean="0"/>
              <a:t>!</a:t>
            </a:r>
            <a:endParaRPr lang="en-US" sz="1700" dirty="0"/>
          </a:p>
        </p:txBody>
      </p:sp>
    </p:spTree>
    <p:extLst>
      <p:ext uri="{BB962C8B-B14F-4D97-AF65-F5344CB8AC3E}">
        <p14:creationId xmlns:p14="http://schemas.microsoft.com/office/powerpoint/2010/main" val="32512083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5" name="Date Placeholder 4"/>
          <p:cNvSpPr>
            <a:spLocks noGrp="1"/>
          </p:cNvSpPr>
          <p:nvPr>
            <p:ph type="dt" idx="10"/>
          </p:nvPr>
        </p:nvSpPr>
        <p:spPr>
          <a:xfrm>
            <a:off x="4144963" y="0"/>
            <a:ext cx="3170237" cy="481013"/>
          </a:xfrm>
          <a:prstGeom prst="rect">
            <a:avLst/>
          </a:prstGeom>
        </p:spPr>
        <p:txBody>
          <a:bodyPr/>
          <a:lstStyle/>
          <a:p>
            <a:r>
              <a:rPr lang="en-US" smtClean="0"/>
              <a:t>March 6, 2020</a:t>
            </a:r>
            <a:endParaRPr lang="en-US"/>
          </a:p>
        </p:txBody>
      </p:sp>
      <p:sp>
        <p:nvSpPr>
          <p:cNvPr id="11" name="Footer Placeholder 10"/>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12" name="Slide Number Placeholder 11"/>
          <p:cNvSpPr>
            <a:spLocks noGrp="1"/>
          </p:cNvSpPr>
          <p:nvPr>
            <p:ph type="sldNum" sz="quarter" idx="12"/>
          </p:nvPr>
        </p:nvSpPr>
        <p:spPr>
          <a:xfrm>
            <a:off x="4144963" y="9120188"/>
            <a:ext cx="3170237" cy="481012"/>
          </a:xfrm>
          <a:prstGeom prst="rect">
            <a:avLst/>
          </a:prstGeom>
        </p:spPr>
        <p:txBody>
          <a:bodyPr/>
          <a:lstStyle/>
          <a:p>
            <a:fld id="{2241C4C7-CDC9-44CB-80A0-71E5AE20C5B9}" type="slidenum">
              <a:rPr lang="en-US" smtClean="0"/>
              <a:t>47</a:t>
            </a:fld>
            <a:endParaRPr lang="en-US"/>
          </a:p>
        </p:txBody>
      </p:sp>
      <p:sp>
        <p:nvSpPr>
          <p:cNvPr id="13" name="Header Placeholder 12"/>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
        <p:nvSpPr>
          <p:cNvPr id="14" name="Slide Image Placeholder 13"/>
          <p:cNvSpPr>
            <a:spLocks noGrp="1" noRot="1" noChangeAspect="1"/>
          </p:cNvSpPr>
          <p:nvPr>
            <p:ph type="sldImg"/>
          </p:nvPr>
        </p:nvSpPr>
        <p:spPr/>
      </p:sp>
      <p:sp>
        <p:nvSpPr>
          <p:cNvPr id="15" name="Notes Placeholder 14"/>
          <p:cNvSpPr>
            <a:spLocks noGrp="1"/>
          </p:cNvSpPr>
          <p:nvPr>
            <p:ph type="body" idx="1"/>
          </p:nvPr>
        </p:nvSpPr>
        <p:spPr/>
        <p:txBody>
          <a:bodyPr/>
          <a:lstStyle/>
          <a:p>
            <a:pPr lvl="0"/>
            <a:r>
              <a:rPr lang="en-US" dirty="0">
                <a:solidFill>
                  <a:srgbClr val="222A35"/>
                </a:solidFill>
                <a:ea typeface="Lato"/>
                <a:cs typeface="Lato"/>
                <a:sym typeface="Lato"/>
              </a:rPr>
              <a:t>Here’s how we dug deeper in defining the student’s disability related needs, what we wanted the student to gain, and the goal representing it all. </a:t>
            </a:r>
            <a:r>
              <a:rPr lang="en-US" i="1" dirty="0">
                <a:solidFill>
                  <a:srgbClr val="222A35"/>
                </a:solidFill>
                <a:ea typeface="Lato"/>
                <a:cs typeface="Lato"/>
                <a:sym typeface="Lato"/>
              </a:rPr>
              <a:t>(Review Chart)  </a:t>
            </a:r>
          </a:p>
          <a:p>
            <a:pPr lvl="0"/>
            <a:r>
              <a:rPr lang="en-US" dirty="0">
                <a:solidFill>
                  <a:srgbClr val="222A35"/>
                </a:solidFill>
                <a:ea typeface="Lato"/>
                <a:cs typeface="Lato"/>
                <a:sym typeface="Lato"/>
              </a:rPr>
              <a:t> Goal: The student will  ”improve receptive communication and travel </a:t>
            </a:r>
            <a:r>
              <a:rPr lang="en-US" b="1" i="1" dirty="0">
                <a:solidFill>
                  <a:srgbClr val="222A35"/>
                </a:solidFill>
                <a:ea typeface="Lato"/>
                <a:cs typeface="Lato"/>
                <a:sym typeface="Lato"/>
              </a:rPr>
              <a:t>(disability related need) </a:t>
            </a:r>
            <a:r>
              <a:rPr lang="en-US" dirty="0">
                <a:solidFill>
                  <a:srgbClr val="222A35"/>
                </a:solidFill>
                <a:ea typeface="Lato"/>
                <a:cs typeface="Lato"/>
                <a:sym typeface="Lato"/>
              </a:rPr>
              <a:t>by responding to cues and increasing distance traveled outside classroom with fewer refusals, yelling, or self-injurious behavior </a:t>
            </a:r>
            <a:r>
              <a:rPr lang="en-US" b="1" i="1" dirty="0">
                <a:solidFill>
                  <a:srgbClr val="222A35"/>
                </a:solidFill>
                <a:ea typeface="Lato"/>
                <a:cs typeface="Lato"/>
                <a:sym typeface="Lato"/>
              </a:rPr>
              <a:t>(the target skills related to the need)</a:t>
            </a:r>
            <a:r>
              <a:rPr lang="en-US" b="1" dirty="0">
                <a:solidFill>
                  <a:srgbClr val="222A35"/>
                </a:solidFill>
                <a:ea typeface="Lato"/>
                <a:cs typeface="Lato"/>
                <a:sym typeface="Lato"/>
              </a:rPr>
              <a:t>,  </a:t>
            </a:r>
            <a:r>
              <a:rPr lang="en-US" dirty="0">
                <a:solidFill>
                  <a:srgbClr val="222A35"/>
                </a:solidFill>
                <a:ea typeface="Lato"/>
                <a:cs typeface="Lato"/>
                <a:sym typeface="Lato"/>
              </a:rPr>
              <a:t>so that barriers to participation are reduced and access to instruction and activities are increased </a:t>
            </a:r>
            <a:r>
              <a:rPr lang="en-US" b="1" i="1" dirty="0">
                <a:solidFill>
                  <a:srgbClr val="222A35"/>
                </a:solidFill>
                <a:ea typeface="Lato"/>
                <a:cs typeface="Lato"/>
                <a:sym typeface="Lato"/>
              </a:rPr>
              <a:t>(the effect of the disability).</a:t>
            </a:r>
            <a:r>
              <a:rPr lang="en-US" i="1" dirty="0">
                <a:solidFill>
                  <a:srgbClr val="222A35"/>
                </a:solidFill>
                <a:ea typeface="Lato"/>
                <a:cs typeface="Lato"/>
                <a:sym typeface="Lato"/>
              </a:rPr>
              <a:t>”</a:t>
            </a:r>
          </a:p>
          <a:p>
            <a:r>
              <a:rPr lang="en-US" dirty="0">
                <a:solidFill>
                  <a:srgbClr val="222A35"/>
                </a:solidFill>
                <a:ea typeface="Lato"/>
                <a:cs typeface="Lato"/>
                <a:sym typeface="Lato"/>
              </a:rPr>
              <a:t>We knew our first step was to start exposure…  We decided to use non-verbal communication cues including visual cues, tactile cue cards, and tactile sign. </a:t>
            </a:r>
          </a:p>
          <a:p>
            <a:pPr lvl="0"/>
            <a:r>
              <a:rPr lang="en-US" dirty="0">
                <a:solidFill>
                  <a:srgbClr val="222A35"/>
                </a:solidFill>
                <a:ea typeface="Lato"/>
                <a:cs typeface="Lato"/>
                <a:sym typeface="Lato"/>
              </a:rPr>
              <a:t>We were purposeful in our planning and collaboration and started with repetitive travel routines in multiple settings that linked both special education and general education. We started with travel between the special ed. class to specials (e.g. art, music, PE).  Next, we used baseline information documenting the longest travel distances and behavior stops (i.e. when student stopped traveling and engaged in behaviors such as yelling, etc.).</a:t>
            </a:r>
          </a:p>
          <a:p>
            <a:pPr lvl="0"/>
            <a:r>
              <a:rPr lang="en-US" dirty="0">
                <a:solidFill>
                  <a:srgbClr val="222A35"/>
                </a:solidFill>
                <a:ea typeface="Lato"/>
                <a:cs typeface="Lato"/>
                <a:sym typeface="Lato"/>
              </a:rPr>
              <a:t>It was hard to keep our end goal in mind because there were many barriers, but writing a goal with growth in mind was the key! We were setting the student and team up for success</a:t>
            </a:r>
            <a:r>
              <a:rPr lang="en-US" dirty="0" smtClean="0">
                <a:solidFill>
                  <a:srgbClr val="222A35"/>
                </a:solidFill>
                <a:ea typeface="Lato"/>
                <a:cs typeface="Lato"/>
                <a:sym typeface="Lato"/>
              </a:rPr>
              <a:t>.</a:t>
            </a:r>
            <a:endParaRPr lang="en-US" dirty="0">
              <a:solidFill>
                <a:srgbClr val="222A35"/>
              </a:solidFill>
              <a:ea typeface="Lato"/>
              <a:cs typeface="Lato"/>
              <a:sym typeface="Lato"/>
            </a:endParaRPr>
          </a:p>
        </p:txBody>
      </p:sp>
    </p:spTree>
    <p:extLst>
      <p:ext uri="{BB962C8B-B14F-4D97-AF65-F5344CB8AC3E}">
        <p14:creationId xmlns:p14="http://schemas.microsoft.com/office/powerpoint/2010/main" val="12877183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5" name="Date Placeholder 4"/>
          <p:cNvSpPr>
            <a:spLocks noGrp="1"/>
          </p:cNvSpPr>
          <p:nvPr>
            <p:ph type="dt" idx="10"/>
          </p:nvPr>
        </p:nvSpPr>
        <p:spPr>
          <a:xfrm>
            <a:off x="4144963" y="0"/>
            <a:ext cx="3170237" cy="481013"/>
          </a:xfrm>
          <a:prstGeom prst="rect">
            <a:avLst/>
          </a:prstGeom>
        </p:spPr>
        <p:txBody>
          <a:bodyPr/>
          <a:lstStyle/>
          <a:p>
            <a:r>
              <a:rPr lang="en-US" smtClean="0"/>
              <a:t>March 6, 2020</a:t>
            </a:r>
            <a:endParaRPr lang="en-US"/>
          </a:p>
        </p:txBody>
      </p:sp>
      <p:sp>
        <p:nvSpPr>
          <p:cNvPr id="11" name="Footer Placeholder 10"/>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12" name="Slide Number Placeholder 11"/>
          <p:cNvSpPr>
            <a:spLocks noGrp="1"/>
          </p:cNvSpPr>
          <p:nvPr>
            <p:ph type="sldNum" sz="quarter" idx="12"/>
          </p:nvPr>
        </p:nvSpPr>
        <p:spPr>
          <a:xfrm>
            <a:off x="4144963" y="9120188"/>
            <a:ext cx="3170237" cy="481012"/>
          </a:xfrm>
          <a:prstGeom prst="rect">
            <a:avLst/>
          </a:prstGeom>
        </p:spPr>
        <p:txBody>
          <a:bodyPr/>
          <a:lstStyle/>
          <a:p>
            <a:fld id="{2241C4C7-CDC9-44CB-80A0-71E5AE20C5B9}" type="slidenum">
              <a:rPr lang="en-US" smtClean="0"/>
              <a:t>48</a:t>
            </a:fld>
            <a:endParaRPr lang="en-US"/>
          </a:p>
        </p:txBody>
      </p:sp>
      <p:sp>
        <p:nvSpPr>
          <p:cNvPr id="13" name="Header Placeholder 12"/>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
        <p:nvSpPr>
          <p:cNvPr id="14" name="Slide Image Placeholder 13"/>
          <p:cNvSpPr>
            <a:spLocks noGrp="1" noRot="1" noChangeAspect="1"/>
          </p:cNvSpPr>
          <p:nvPr>
            <p:ph type="sldImg"/>
          </p:nvPr>
        </p:nvSpPr>
        <p:spPr/>
      </p:sp>
      <p:sp>
        <p:nvSpPr>
          <p:cNvPr id="15" name="Notes Placeholder 14"/>
          <p:cNvSpPr>
            <a:spLocks noGrp="1"/>
          </p:cNvSpPr>
          <p:nvPr>
            <p:ph type="body" idx="1"/>
          </p:nvPr>
        </p:nvSpPr>
        <p:spPr/>
        <p:txBody>
          <a:bodyPr/>
          <a:lstStyle/>
          <a:p>
            <a:r>
              <a:rPr lang="en-US" dirty="0">
                <a:solidFill>
                  <a:srgbClr val="222A35"/>
                </a:solidFill>
                <a:ea typeface="Lato"/>
                <a:cs typeface="Lato"/>
                <a:sym typeface="Lato"/>
              </a:rPr>
              <a:t>The team then reviewed the goal and identified the target behaviors that we would need to measure so we could tell if the student was making progress toward the goal of improving receptive communication and travel</a:t>
            </a:r>
            <a:r>
              <a:rPr lang="en-US" dirty="0" smtClean="0">
                <a:solidFill>
                  <a:srgbClr val="222A35"/>
                </a:solidFill>
                <a:ea typeface="Lato"/>
                <a:cs typeface="Lato"/>
                <a:sym typeface="Lato"/>
              </a:rPr>
              <a:t>.</a:t>
            </a:r>
            <a:endParaRPr lang="en-US" dirty="0">
              <a:solidFill>
                <a:srgbClr val="222A35"/>
              </a:solidFill>
              <a:ea typeface="Lato"/>
              <a:cs typeface="Lato"/>
              <a:sym typeface="Lato"/>
            </a:endParaRPr>
          </a:p>
        </p:txBody>
      </p:sp>
    </p:spTree>
    <p:extLst>
      <p:ext uri="{BB962C8B-B14F-4D97-AF65-F5344CB8AC3E}">
        <p14:creationId xmlns:p14="http://schemas.microsoft.com/office/powerpoint/2010/main" val="29637351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5" name="Date Placeholder 4"/>
          <p:cNvSpPr>
            <a:spLocks noGrp="1"/>
          </p:cNvSpPr>
          <p:nvPr>
            <p:ph type="dt" idx="10"/>
          </p:nvPr>
        </p:nvSpPr>
        <p:spPr>
          <a:xfrm>
            <a:off x="4144963" y="0"/>
            <a:ext cx="3170237" cy="481013"/>
          </a:xfrm>
          <a:prstGeom prst="rect">
            <a:avLst/>
          </a:prstGeom>
        </p:spPr>
        <p:txBody>
          <a:bodyPr/>
          <a:lstStyle/>
          <a:p>
            <a:r>
              <a:rPr lang="en-US" smtClean="0"/>
              <a:t>March 6, 2020</a:t>
            </a:r>
            <a:endParaRPr lang="en-US"/>
          </a:p>
        </p:txBody>
      </p:sp>
      <p:sp>
        <p:nvSpPr>
          <p:cNvPr id="9" name="Footer Placeholder 8"/>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12" name="Slide Number Placeholder 11"/>
          <p:cNvSpPr>
            <a:spLocks noGrp="1"/>
          </p:cNvSpPr>
          <p:nvPr>
            <p:ph type="sldNum" sz="quarter" idx="12"/>
          </p:nvPr>
        </p:nvSpPr>
        <p:spPr>
          <a:xfrm>
            <a:off x="4144963" y="9120188"/>
            <a:ext cx="3170237" cy="481012"/>
          </a:xfrm>
          <a:prstGeom prst="rect">
            <a:avLst/>
          </a:prstGeom>
        </p:spPr>
        <p:txBody>
          <a:bodyPr/>
          <a:lstStyle/>
          <a:p>
            <a:fld id="{2241C4C7-CDC9-44CB-80A0-71E5AE20C5B9}" type="slidenum">
              <a:rPr lang="en-US" smtClean="0"/>
              <a:t>49</a:t>
            </a:fld>
            <a:endParaRPr lang="en-US"/>
          </a:p>
        </p:txBody>
      </p:sp>
      <p:sp>
        <p:nvSpPr>
          <p:cNvPr id="13" name="Header Placeholder 12"/>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
        <p:nvSpPr>
          <p:cNvPr id="14" name="Slide Image Placeholder 13"/>
          <p:cNvSpPr>
            <a:spLocks noGrp="1" noRot="1" noChangeAspect="1"/>
          </p:cNvSpPr>
          <p:nvPr>
            <p:ph type="sldImg"/>
          </p:nvPr>
        </p:nvSpPr>
        <p:spPr/>
      </p:sp>
      <p:sp>
        <p:nvSpPr>
          <p:cNvPr id="15" name="Notes Placeholder 14"/>
          <p:cNvSpPr>
            <a:spLocks noGrp="1"/>
          </p:cNvSpPr>
          <p:nvPr>
            <p:ph type="body" idx="1"/>
          </p:nvPr>
        </p:nvSpPr>
        <p:spPr/>
        <p:txBody>
          <a:bodyPr/>
          <a:lstStyle/>
          <a:p>
            <a:pPr>
              <a:lnSpc>
                <a:spcPct val="115000"/>
              </a:lnSpc>
              <a:spcBef>
                <a:spcPts val="0"/>
              </a:spcBef>
            </a:pPr>
            <a:r>
              <a:rPr lang="en-US" dirty="0">
                <a:solidFill>
                  <a:srgbClr val="222A35"/>
                </a:solidFill>
                <a:ea typeface="Lato"/>
                <a:cs typeface="Lato"/>
                <a:sym typeface="Lato"/>
              </a:rPr>
              <a:t>Next we defined the progress monitoring procedures we would use. </a:t>
            </a:r>
            <a:r>
              <a:rPr lang="en-US" i="1" dirty="0">
                <a:solidFill>
                  <a:srgbClr val="222A35"/>
                </a:solidFill>
                <a:ea typeface="Lato"/>
                <a:cs typeface="Lato"/>
                <a:sym typeface="Lato"/>
              </a:rPr>
              <a:t>READ BUBBLE</a:t>
            </a:r>
            <a:r>
              <a:rPr lang="en-US" dirty="0">
                <a:solidFill>
                  <a:srgbClr val="222A35"/>
                </a:solidFill>
                <a:ea typeface="Lato"/>
                <a:cs typeface="Lato"/>
                <a:sym typeface="Lato"/>
              </a:rPr>
              <a:t>. We knew we needed to collect enough data so we could review progress regularly, usually 12 or more data points. </a:t>
            </a:r>
          </a:p>
          <a:p>
            <a:pPr>
              <a:lnSpc>
                <a:spcPct val="115000"/>
              </a:lnSpc>
              <a:spcBef>
                <a:spcPts val="0"/>
              </a:spcBef>
            </a:pPr>
            <a:endParaRPr lang="en-US" dirty="0">
              <a:solidFill>
                <a:srgbClr val="222A35"/>
              </a:solidFill>
              <a:ea typeface="Lato"/>
              <a:cs typeface="Lato"/>
              <a:sym typeface="Lato"/>
            </a:endParaRPr>
          </a:p>
          <a:p>
            <a:pPr>
              <a:lnSpc>
                <a:spcPct val="115000"/>
              </a:lnSpc>
              <a:spcBef>
                <a:spcPts val="0"/>
              </a:spcBef>
            </a:pPr>
            <a:r>
              <a:rPr lang="en-US" dirty="0">
                <a:solidFill>
                  <a:srgbClr val="222A35"/>
                </a:solidFill>
                <a:ea typeface="Lato"/>
                <a:cs typeface="Lato"/>
                <a:sym typeface="Lato"/>
              </a:rPr>
              <a:t>Since the student’s daily performance could be variable, we decided to formally collect data 3x per week.  The team identified consistent times of the day when the student was schedule to travel between classes. We identified “specials” (music, art, gym, and cooking classes). These were natural and routine parts of the day that could be monitored collaboratively. Many of these transitions were already supported by the students special education or general education staff. </a:t>
            </a:r>
          </a:p>
          <a:p>
            <a:pPr>
              <a:lnSpc>
                <a:spcPct val="115000"/>
              </a:lnSpc>
              <a:spcBef>
                <a:spcPts val="0"/>
              </a:spcBef>
            </a:pPr>
            <a:endParaRPr lang="en-US" dirty="0">
              <a:solidFill>
                <a:srgbClr val="222A35"/>
              </a:solidFill>
              <a:ea typeface="Lato"/>
              <a:cs typeface="Lato"/>
              <a:sym typeface="Lato"/>
            </a:endParaRPr>
          </a:p>
          <a:p>
            <a:pPr>
              <a:lnSpc>
                <a:spcPct val="115000"/>
              </a:lnSpc>
              <a:spcBef>
                <a:spcPts val="0"/>
              </a:spcBef>
            </a:pPr>
            <a:r>
              <a:rPr lang="en-US" dirty="0">
                <a:solidFill>
                  <a:srgbClr val="222A35"/>
                </a:solidFill>
                <a:ea typeface="Lato"/>
                <a:cs typeface="Lato"/>
                <a:sym typeface="Lato"/>
              </a:rPr>
              <a:t>The data chart was included in a binder with the student’s materials and each staff would observe and chart on Mondays, Wednesdays, and Fridays to keep it consistent.</a:t>
            </a:r>
          </a:p>
          <a:p>
            <a:pPr>
              <a:lnSpc>
                <a:spcPct val="115000"/>
              </a:lnSpc>
              <a:spcBef>
                <a:spcPts val="0"/>
              </a:spcBef>
            </a:pPr>
            <a:endParaRPr lang="en-US" dirty="0"/>
          </a:p>
          <a:p>
            <a:pPr>
              <a:spcBef>
                <a:spcPts val="0"/>
              </a:spcBef>
            </a:pPr>
            <a:r>
              <a:rPr lang="en-US" dirty="0">
                <a:solidFill>
                  <a:srgbClr val="222A35"/>
                </a:solidFill>
                <a:ea typeface="Lato"/>
                <a:cs typeface="Lato"/>
                <a:sym typeface="Lato"/>
              </a:rPr>
              <a:t> As communication skills and travel distances increased, the number and variety of observers increased.  The school united and all knew the goal and documentation system</a:t>
            </a:r>
            <a:r>
              <a:rPr lang="en-US" dirty="0" smtClean="0">
                <a:solidFill>
                  <a:srgbClr val="222A35"/>
                </a:solidFill>
                <a:ea typeface="Lato"/>
                <a:cs typeface="Lato"/>
                <a:sym typeface="Lato"/>
              </a:rPr>
              <a:t>.</a:t>
            </a:r>
            <a:endParaRPr lang="en-US" dirty="0"/>
          </a:p>
        </p:txBody>
      </p:sp>
    </p:spTree>
    <p:extLst>
      <p:ext uri="{BB962C8B-B14F-4D97-AF65-F5344CB8AC3E}">
        <p14:creationId xmlns:p14="http://schemas.microsoft.com/office/powerpoint/2010/main" val="3565249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idx="10"/>
          </p:nvPr>
        </p:nvSpPr>
        <p:spPr>
          <a:xfrm>
            <a:off x="4144963" y="0"/>
            <a:ext cx="3170237" cy="481013"/>
          </a:xfrm>
          <a:prstGeom prst="rect">
            <a:avLst/>
          </a:prstGeom>
        </p:spPr>
        <p:txBody>
          <a:bodyPr/>
          <a:lstStyle/>
          <a:p>
            <a:r>
              <a:rPr lang="en-US" smtClean="0"/>
              <a:t>March 6, 2020</a:t>
            </a:r>
            <a:endParaRPr lang="en-US"/>
          </a:p>
        </p:txBody>
      </p:sp>
      <p:sp>
        <p:nvSpPr>
          <p:cNvPr id="11" name="Footer Placeholder 10"/>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12" name="Slide Number Placeholder 11"/>
          <p:cNvSpPr>
            <a:spLocks noGrp="1"/>
          </p:cNvSpPr>
          <p:nvPr>
            <p:ph type="sldNum" sz="quarter" idx="12"/>
          </p:nvPr>
        </p:nvSpPr>
        <p:spPr>
          <a:xfrm>
            <a:off x="4144963" y="9120188"/>
            <a:ext cx="3170237" cy="481012"/>
          </a:xfrm>
          <a:prstGeom prst="rect">
            <a:avLst/>
          </a:prstGeom>
        </p:spPr>
        <p:txBody>
          <a:bodyPr/>
          <a:lstStyle/>
          <a:p>
            <a:fld id="{2241C4C7-CDC9-44CB-80A0-71E5AE20C5B9}" type="slidenum">
              <a:rPr lang="en-US" smtClean="0"/>
              <a:t>5</a:t>
            </a:fld>
            <a:endParaRPr lang="en-US"/>
          </a:p>
        </p:txBody>
      </p:sp>
      <p:sp>
        <p:nvSpPr>
          <p:cNvPr id="13" name="Header Placeholder 12"/>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
        <p:nvSpPr>
          <p:cNvPr id="15" name="Slide Image Placeholder 14"/>
          <p:cNvSpPr>
            <a:spLocks noGrp="1" noRot="1" noChangeAspect="1"/>
          </p:cNvSpPr>
          <p:nvPr>
            <p:ph type="sldImg"/>
          </p:nvPr>
        </p:nvSpPr>
        <p:spPr>
          <a:xfrm>
            <a:off x="2108200" y="282575"/>
            <a:ext cx="3321050" cy="1868488"/>
          </a:xfrm>
          <a:prstGeom prst="rect">
            <a:avLst/>
          </a:prstGeom>
        </p:spPr>
      </p:sp>
      <p:sp>
        <p:nvSpPr>
          <p:cNvPr id="16" name="Notes Placeholder 15"/>
          <p:cNvSpPr>
            <a:spLocks noGrp="1"/>
          </p:cNvSpPr>
          <p:nvPr>
            <p:ph type="body" idx="1"/>
          </p:nvPr>
        </p:nvSpPr>
        <p:spPr>
          <a:xfrm>
            <a:off x="190831" y="2172073"/>
            <a:ext cx="6965343" cy="7011783"/>
          </a:xfrm>
          <a:prstGeom prst="rect">
            <a:avLst/>
          </a:prstGeom>
        </p:spPr>
        <p:txBody>
          <a:bodyPr/>
          <a:lstStyle/>
          <a:p>
            <a:r>
              <a:rPr lang="en-US" dirty="0"/>
              <a:t>We know some of the terminology we use in this presentation, are used in other contexts. </a:t>
            </a:r>
          </a:p>
          <a:p>
            <a:r>
              <a:rPr lang="en-US" dirty="0"/>
              <a:t>We have found when folks hear we are discussing “progress monitoring”  there is a tendency  to jump immediately to thinking  about the SLD rule.  </a:t>
            </a:r>
          </a:p>
          <a:p>
            <a:r>
              <a:rPr lang="en-US" dirty="0"/>
              <a:t>We want to reinforce that our use of the terms “monitoring progress or “progress monitoring” during our presentation today is limited to the monitoring </a:t>
            </a:r>
            <a:r>
              <a:rPr lang="en-US" b="1" dirty="0"/>
              <a:t>IEP </a:t>
            </a:r>
            <a:r>
              <a:rPr lang="en-US" dirty="0"/>
              <a:t>goal</a:t>
            </a:r>
            <a:r>
              <a:rPr lang="en-US" b="1" dirty="0"/>
              <a:t> </a:t>
            </a:r>
            <a:r>
              <a:rPr lang="en-US" dirty="0"/>
              <a:t>progress.  </a:t>
            </a:r>
          </a:p>
          <a:p>
            <a:r>
              <a:rPr lang="en-US" dirty="0"/>
              <a:t>While progress monitoring methods and tools for making formal response to Intervention (</a:t>
            </a:r>
            <a:r>
              <a:rPr lang="en-US" dirty="0" err="1"/>
              <a:t>RtI</a:t>
            </a:r>
            <a:r>
              <a:rPr lang="en-US" dirty="0"/>
              <a:t>) decisions (such as those required for initial SLD eligibility), can also be used for monitoring IEP goal progress, especially for reading decoding and fluency,  it is the department’s position that the rules for using progress data to determine eligibility for SLD are not required, nor necessarily appropriate for monitoring progress of </a:t>
            </a:r>
            <a:r>
              <a:rPr lang="en-US" b="1" dirty="0"/>
              <a:t>all</a:t>
            </a:r>
            <a:r>
              <a:rPr lang="en-US" dirty="0"/>
              <a:t> IEP goals. </a:t>
            </a:r>
          </a:p>
          <a:p>
            <a:r>
              <a:rPr lang="en-US" dirty="0"/>
              <a:t>Data collection for monitoring IEP goals progress IS NOT the same as assessment for eligibility. </a:t>
            </a:r>
          </a:p>
          <a:p>
            <a:r>
              <a:rPr lang="en-US" dirty="0"/>
              <a:t>That said, we still expect monitoring of IEP goal progress to be systematic and rigorous.  </a:t>
            </a:r>
          </a:p>
          <a:p>
            <a:r>
              <a:rPr lang="en-US" dirty="0"/>
              <a:t>Enough said about SLD- The rest of this presentation will focus in only on monitoring IEP goal process.</a:t>
            </a:r>
          </a:p>
        </p:txBody>
      </p:sp>
    </p:spTree>
    <p:extLst>
      <p:ext uri="{BB962C8B-B14F-4D97-AF65-F5344CB8AC3E}">
        <p14:creationId xmlns:p14="http://schemas.microsoft.com/office/powerpoint/2010/main" val="35739115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5" name="Date Placeholder 4"/>
          <p:cNvSpPr>
            <a:spLocks noGrp="1"/>
          </p:cNvSpPr>
          <p:nvPr>
            <p:ph type="dt" idx="10"/>
          </p:nvPr>
        </p:nvSpPr>
        <p:spPr>
          <a:xfrm>
            <a:off x="4144963" y="0"/>
            <a:ext cx="3170237" cy="481013"/>
          </a:xfrm>
          <a:prstGeom prst="rect">
            <a:avLst/>
          </a:prstGeom>
        </p:spPr>
        <p:txBody>
          <a:bodyPr/>
          <a:lstStyle/>
          <a:p>
            <a:r>
              <a:rPr lang="en-US" smtClean="0"/>
              <a:t>March 6, 2020</a:t>
            </a:r>
            <a:endParaRPr lang="en-US"/>
          </a:p>
        </p:txBody>
      </p:sp>
      <p:sp>
        <p:nvSpPr>
          <p:cNvPr id="11" name="Footer Placeholder 10"/>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12" name="Slide Number Placeholder 11"/>
          <p:cNvSpPr>
            <a:spLocks noGrp="1"/>
          </p:cNvSpPr>
          <p:nvPr>
            <p:ph type="sldNum" sz="quarter" idx="12"/>
          </p:nvPr>
        </p:nvSpPr>
        <p:spPr>
          <a:xfrm>
            <a:off x="4144963" y="9120188"/>
            <a:ext cx="3170237" cy="481012"/>
          </a:xfrm>
          <a:prstGeom prst="rect">
            <a:avLst/>
          </a:prstGeom>
        </p:spPr>
        <p:txBody>
          <a:bodyPr/>
          <a:lstStyle/>
          <a:p>
            <a:fld id="{2241C4C7-CDC9-44CB-80A0-71E5AE20C5B9}" type="slidenum">
              <a:rPr lang="en-US" smtClean="0"/>
              <a:t>50</a:t>
            </a:fld>
            <a:endParaRPr lang="en-US"/>
          </a:p>
        </p:txBody>
      </p:sp>
      <p:sp>
        <p:nvSpPr>
          <p:cNvPr id="13" name="Header Placeholder 12"/>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
        <p:nvSpPr>
          <p:cNvPr id="14" name="Slide Image Placeholder 13"/>
          <p:cNvSpPr>
            <a:spLocks noGrp="1" noRot="1" noChangeAspect="1"/>
          </p:cNvSpPr>
          <p:nvPr>
            <p:ph type="sldImg"/>
          </p:nvPr>
        </p:nvSpPr>
        <p:spPr/>
      </p:sp>
      <p:sp>
        <p:nvSpPr>
          <p:cNvPr id="15" name="Notes Placeholder 14"/>
          <p:cNvSpPr>
            <a:spLocks noGrp="1"/>
          </p:cNvSpPr>
          <p:nvPr>
            <p:ph type="body" idx="1"/>
          </p:nvPr>
        </p:nvSpPr>
        <p:spPr/>
        <p:txBody>
          <a:bodyPr/>
          <a:lstStyle/>
          <a:p>
            <a:pPr>
              <a:spcBef>
                <a:spcPts val="0"/>
              </a:spcBef>
            </a:pPr>
            <a:r>
              <a:rPr lang="en-US" dirty="0">
                <a:solidFill>
                  <a:srgbClr val="222A35"/>
                </a:solidFill>
                <a:ea typeface="Lato"/>
                <a:cs typeface="Lato"/>
                <a:sym typeface="Lato"/>
              </a:rPr>
              <a:t>This data chart is a model of the chart we used to gather our data.  It was made to be quick, accurate, and used by all staff (teachers, aids, related services, gen ed., student teachers).  </a:t>
            </a:r>
          </a:p>
          <a:p>
            <a:pPr>
              <a:spcBef>
                <a:spcPts val="0"/>
              </a:spcBef>
            </a:pPr>
            <a:endParaRPr lang="en-US" dirty="0"/>
          </a:p>
          <a:p>
            <a:pPr>
              <a:spcBef>
                <a:spcPts val="0"/>
              </a:spcBef>
            </a:pPr>
            <a:r>
              <a:rPr lang="en-US" dirty="0">
                <a:solidFill>
                  <a:srgbClr val="222A35"/>
                </a:solidFill>
                <a:ea typeface="Lato"/>
                <a:cs typeface="Lato"/>
                <a:sym typeface="Lato"/>
              </a:rPr>
              <a:t>Staff members circled the responses, strategies, and tools.  Locations were written in along with distances.  Distances were marked in the hallway to different locations using electrical tape markers and by counting floor tiles.  Behavior stops were tallied and other notes were documented which helped to track patterns.  Whomever was working with the student could easily record data without much interruption in their regular schedule. </a:t>
            </a:r>
          </a:p>
          <a:p>
            <a:pPr>
              <a:spcBef>
                <a:spcPts val="0"/>
              </a:spcBef>
            </a:pPr>
            <a:endParaRPr lang="en-US" dirty="0">
              <a:solidFill>
                <a:srgbClr val="222A35"/>
              </a:solidFill>
              <a:ea typeface="Lato"/>
              <a:cs typeface="Lato"/>
              <a:sym typeface="Lato"/>
            </a:endParaRPr>
          </a:p>
          <a:p>
            <a:pPr>
              <a:spcBef>
                <a:spcPts val="0"/>
              </a:spcBef>
            </a:pPr>
            <a:r>
              <a:rPr lang="en-US" dirty="0">
                <a:solidFill>
                  <a:srgbClr val="222A35"/>
                </a:solidFill>
                <a:ea typeface="Lato"/>
                <a:cs typeface="Lato"/>
                <a:sym typeface="Lato"/>
              </a:rPr>
              <a:t>The data chart met the characteristics of an effective progress monitoring tool. Accurately measure targeted behavior. Sensitive.  Frequent.  SIMPLE.  and Brief. </a:t>
            </a:r>
            <a:endParaRPr lang="en-US" dirty="0"/>
          </a:p>
          <a:p>
            <a:endParaRPr lang="en-US" dirty="0"/>
          </a:p>
        </p:txBody>
      </p:sp>
    </p:spTree>
    <p:extLst>
      <p:ext uri="{BB962C8B-B14F-4D97-AF65-F5344CB8AC3E}">
        <p14:creationId xmlns:p14="http://schemas.microsoft.com/office/powerpoint/2010/main" val="16147616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0" name="Date Placeholder 9"/>
          <p:cNvSpPr>
            <a:spLocks noGrp="1"/>
          </p:cNvSpPr>
          <p:nvPr>
            <p:ph type="dt" idx="10"/>
          </p:nvPr>
        </p:nvSpPr>
        <p:spPr>
          <a:xfrm>
            <a:off x="4144963" y="0"/>
            <a:ext cx="3170237" cy="481013"/>
          </a:xfrm>
          <a:prstGeom prst="rect">
            <a:avLst/>
          </a:prstGeom>
        </p:spPr>
        <p:txBody>
          <a:bodyPr/>
          <a:lstStyle/>
          <a:p>
            <a:r>
              <a:rPr lang="en-US" smtClean="0"/>
              <a:t>March 6, 2020</a:t>
            </a:r>
            <a:endParaRPr lang="en-US"/>
          </a:p>
        </p:txBody>
      </p:sp>
      <p:sp>
        <p:nvSpPr>
          <p:cNvPr id="11" name="Footer Placeholder 10"/>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12" name="Slide Number Placeholder 11"/>
          <p:cNvSpPr>
            <a:spLocks noGrp="1"/>
          </p:cNvSpPr>
          <p:nvPr>
            <p:ph type="sldNum" sz="quarter" idx="12"/>
          </p:nvPr>
        </p:nvSpPr>
        <p:spPr>
          <a:xfrm>
            <a:off x="4144963" y="9120188"/>
            <a:ext cx="3170237" cy="481012"/>
          </a:xfrm>
          <a:prstGeom prst="rect">
            <a:avLst/>
          </a:prstGeom>
        </p:spPr>
        <p:txBody>
          <a:bodyPr/>
          <a:lstStyle/>
          <a:p>
            <a:fld id="{2241C4C7-CDC9-44CB-80A0-71E5AE20C5B9}" type="slidenum">
              <a:rPr lang="en-US" smtClean="0"/>
              <a:t>51</a:t>
            </a:fld>
            <a:endParaRPr lang="en-US"/>
          </a:p>
        </p:txBody>
      </p:sp>
      <p:sp>
        <p:nvSpPr>
          <p:cNvPr id="13" name="Header Placeholder 12"/>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
        <p:nvSpPr>
          <p:cNvPr id="14" name="Slide Image Placeholder 13"/>
          <p:cNvSpPr>
            <a:spLocks noGrp="1" noRot="1" noChangeAspect="1"/>
          </p:cNvSpPr>
          <p:nvPr>
            <p:ph type="sldImg"/>
          </p:nvPr>
        </p:nvSpPr>
        <p:spPr/>
      </p:sp>
      <p:sp>
        <p:nvSpPr>
          <p:cNvPr id="15" name="Notes Placeholder 14"/>
          <p:cNvSpPr>
            <a:spLocks noGrp="1"/>
          </p:cNvSpPr>
          <p:nvPr>
            <p:ph type="body" idx="1"/>
          </p:nvPr>
        </p:nvSpPr>
        <p:spPr/>
        <p:txBody>
          <a:bodyPr/>
          <a:lstStyle/>
          <a:p>
            <a:pPr>
              <a:spcBef>
                <a:spcPts val="0"/>
              </a:spcBef>
            </a:pPr>
            <a:r>
              <a:rPr lang="en-US" dirty="0"/>
              <a:t>Here is a model of our final goal! It has a goal statement that is clear and states how the growth will positively effect the student’s academic performance.</a:t>
            </a:r>
          </a:p>
          <a:p>
            <a:pPr lvl="0"/>
            <a:r>
              <a:rPr lang="en-US" dirty="0"/>
              <a:t>The baseline is quantified and matches the skills in the goal.</a:t>
            </a:r>
          </a:p>
          <a:p>
            <a:pPr lvl="0"/>
            <a:r>
              <a:rPr lang="en-US" dirty="0"/>
              <a:t>The Level of attainment is quantified and clear and uses the same measure as  the baseline.</a:t>
            </a:r>
          </a:p>
          <a:p>
            <a:pPr lvl="0"/>
            <a:r>
              <a:rPr lang="en-US" dirty="0"/>
              <a:t>It is clear that data would be collected 3x a week and reviewed every 4-6 weeks AND that all staff shared the role of data collection. We also decided the best time to conduct a deeper data dig and report findings would be at the trimester which is a natural time in the school schedule when all student families receive information about academic growth.</a:t>
            </a:r>
          </a:p>
          <a:p>
            <a:pPr lvl="0"/>
            <a:r>
              <a:rPr lang="en-US" dirty="0"/>
              <a:t>This is not just a mobility goal.  This is not just a speech and language goal.  This is a student goal that addresses the student’s disability related needs across settings. Everyone who works with this student, including their parents, shared a collective “buy-in”  for this work. </a:t>
            </a:r>
          </a:p>
          <a:p>
            <a:endParaRPr lang="en-US" dirty="0"/>
          </a:p>
        </p:txBody>
      </p:sp>
    </p:spTree>
    <p:extLst>
      <p:ext uri="{BB962C8B-B14F-4D97-AF65-F5344CB8AC3E}">
        <p14:creationId xmlns:p14="http://schemas.microsoft.com/office/powerpoint/2010/main" val="27444963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5" name="Date Placeholder 4"/>
          <p:cNvSpPr>
            <a:spLocks noGrp="1"/>
          </p:cNvSpPr>
          <p:nvPr>
            <p:ph type="dt" idx="10"/>
          </p:nvPr>
        </p:nvSpPr>
        <p:spPr>
          <a:xfrm>
            <a:off x="4144963" y="0"/>
            <a:ext cx="3170237" cy="481013"/>
          </a:xfrm>
          <a:prstGeom prst="rect">
            <a:avLst/>
          </a:prstGeom>
        </p:spPr>
        <p:txBody>
          <a:bodyPr/>
          <a:lstStyle/>
          <a:p>
            <a:r>
              <a:rPr lang="en-US" smtClean="0"/>
              <a:t>March 6, 2020</a:t>
            </a:r>
            <a:endParaRPr lang="en-US"/>
          </a:p>
        </p:txBody>
      </p:sp>
      <p:sp>
        <p:nvSpPr>
          <p:cNvPr id="11" name="Footer Placeholder 10"/>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12" name="Slide Number Placeholder 11"/>
          <p:cNvSpPr>
            <a:spLocks noGrp="1"/>
          </p:cNvSpPr>
          <p:nvPr>
            <p:ph type="sldNum" sz="quarter" idx="12"/>
          </p:nvPr>
        </p:nvSpPr>
        <p:spPr>
          <a:xfrm>
            <a:off x="4144963" y="9120188"/>
            <a:ext cx="3170237" cy="481012"/>
          </a:xfrm>
          <a:prstGeom prst="rect">
            <a:avLst/>
          </a:prstGeom>
        </p:spPr>
        <p:txBody>
          <a:bodyPr/>
          <a:lstStyle/>
          <a:p>
            <a:fld id="{2241C4C7-CDC9-44CB-80A0-71E5AE20C5B9}" type="slidenum">
              <a:rPr lang="en-US" smtClean="0"/>
              <a:t>52</a:t>
            </a:fld>
            <a:endParaRPr lang="en-US"/>
          </a:p>
        </p:txBody>
      </p:sp>
      <p:sp>
        <p:nvSpPr>
          <p:cNvPr id="13" name="Header Placeholder 12"/>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
        <p:nvSpPr>
          <p:cNvPr id="14" name="Slide Image Placeholder 13"/>
          <p:cNvSpPr>
            <a:spLocks noGrp="1" noRot="1" noChangeAspect="1"/>
          </p:cNvSpPr>
          <p:nvPr>
            <p:ph type="sldImg"/>
          </p:nvPr>
        </p:nvSpPr>
        <p:spPr/>
      </p:sp>
      <p:sp>
        <p:nvSpPr>
          <p:cNvPr id="15" name="Notes Placeholder 14"/>
          <p:cNvSpPr>
            <a:spLocks noGrp="1"/>
          </p:cNvSpPr>
          <p:nvPr>
            <p:ph type="body" idx="1"/>
          </p:nvPr>
        </p:nvSpPr>
        <p:spPr/>
        <p:txBody>
          <a:bodyPr/>
          <a:lstStyle/>
          <a:p>
            <a:pPr>
              <a:spcBef>
                <a:spcPts val="0"/>
              </a:spcBef>
            </a:pPr>
            <a:r>
              <a:rPr lang="en-US" dirty="0"/>
              <a:t>Our team decided to write benchmarks reflecting a period of time and documenting student responses, distance of travel, and behaviors. </a:t>
            </a:r>
          </a:p>
          <a:p>
            <a:pPr>
              <a:spcBef>
                <a:spcPts val="0"/>
              </a:spcBef>
            </a:pPr>
            <a:endParaRPr lang="en-US" dirty="0"/>
          </a:p>
          <a:p>
            <a:pPr>
              <a:spcBef>
                <a:spcPts val="0"/>
              </a:spcBef>
            </a:pPr>
            <a:r>
              <a:rPr lang="en-US" dirty="0"/>
              <a:t>This made reporting on progress clear and accurate, manageable due to simplicity and brevity, and truly connected to IEP decisions.  PLUS, Because the school staff on the IEP team was sharing the responsibility of collecting the data and regularly reviewing the data, all staff who had access to the online IEP software could accurately report on the student’s progress. Our team reported that there was less professional stress, greater clarity on the outcomes we were working toward, and greater engagement from student, family, and staff</a:t>
            </a:r>
            <a:r>
              <a:rPr lang="en-US" dirty="0" smtClean="0"/>
              <a:t>.</a:t>
            </a:r>
            <a:endParaRPr lang="en-US" dirty="0"/>
          </a:p>
        </p:txBody>
      </p:sp>
    </p:spTree>
    <p:extLst>
      <p:ext uri="{BB962C8B-B14F-4D97-AF65-F5344CB8AC3E}">
        <p14:creationId xmlns:p14="http://schemas.microsoft.com/office/powerpoint/2010/main" val="33985690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5" name="Date Placeholder 4"/>
          <p:cNvSpPr>
            <a:spLocks noGrp="1"/>
          </p:cNvSpPr>
          <p:nvPr>
            <p:ph type="dt" idx="10"/>
          </p:nvPr>
        </p:nvSpPr>
        <p:spPr>
          <a:xfrm>
            <a:off x="4144963" y="0"/>
            <a:ext cx="3170237" cy="481013"/>
          </a:xfrm>
          <a:prstGeom prst="rect">
            <a:avLst/>
          </a:prstGeom>
        </p:spPr>
        <p:txBody>
          <a:bodyPr/>
          <a:lstStyle/>
          <a:p>
            <a:r>
              <a:rPr lang="en-US" smtClean="0"/>
              <a:t>March 6, 2020</a:t>
            </a:r>
            <a:endParaRPr lang="en-US"/>
          </a:p>
        </p:txBody>
      </p:sp>
      <p:sp>
        <p:nvSpPr>
          <p:cNvPr id="11" name="Footer Placeholder 10"/>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12" name="Slide Number Placeholder 11"/>
          <p:cNvSpPr>
            <a:spLocks noGrp="1"/>
          </p:cNvSpPr>
          <p:nvPr>
            <p:ph type="sldNum" sz="quarter" idx="12"/>
          </p:nvPr>
        </p:nvSpPr>
        <p:spPr>
          <a:xfrm>
            <a:off x="4144963" y="9120188"/>
            <a:ext cx="3170237" cy="481012"/>
          </a:xfrm>
          <a:prstGeom prst="rect">
            <a:avLst/>
          </a:prstGeom>
        </p:spPr>
        <p:txBody>
          <a:bodyPr/>
          <a:lstStyle/>
          <a:p>
            <a:fld id="{2241C4C7-CDC9-44CB-80A0-71E5AE20C5B9}" type="slidenum">
              <a:rPr lang="en-US" smtClean="0"/>
              <a:t>53</a:t>
            </a:fld>
            <a:endParaRPr lang="en-US"/>
          </a:p>
        </p:txBody>
      </p:sp>
      <p:sp>
        <p:nvSpPr>
          <p:cNvPr id="13" name="Header Placeholder 12"/>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
        <p:nvSpPr>
          <p:cNvPr id="14" name="Slide Image Placeholder 13"/>
          <p:cNvSpPr>
            <a:spLocks noGrp="1" noRot="1" noChangeAspect="1"/>
          </p:cNvSpPr>
          <p:nvPr>
            <p:ph type="sldImg"/>
          </p:nvPr>
        </p:nvSpPr>
        <p:spPr/>
      </p:sp>
      <p:sp>
        <p:nvSpPr>
          <p:cNvPr id="15" name="Notes Placeholder 14"/>
          <p:cNvSpPr>
            <a:spLocks noGrp="1"/>
          </p:cNvSpPr>
          <p:nvPr>
            <p:ph type="body" idx="1"/>
          </p:nvPr>
        </p:nvSpPr>
        <p:spPr/>
        <p:txBody>
          <a:bodyPr/>
          <a:lstStyle/>
          <a:p>
            <a:r>
              <a:rPr lang="en-US" dirty="0"/>
              <a:t>Our team also utilized a Google Form to record and manage the data we gathered.  The form was able to show graphics of the bullets we listed above. The family was shown the graphics at school conferences and the details were also attached to the I-6 Interim Progress Report at the </a:t>
            </a:r>
            <a:r>
              <a:rPr lang="en-US" dirty="0" smtClean="0"/>
              <a:t>trimester</a:t>
            </a:r>
            <a:endParaRPr lang="en-US" dirty="0"/>
          </a:p>
        </p:txBody>
      </p:sp>
    </p:spTree>
    <p:extLst>
      <p:ext uri="{BB962C8B-B14F-4D97-AF65-F5344CB8AC3E}">
        <p14:creationId xmlns:p14="http://schemas.microsoft.com/office/powerpoint/2010/main" val="41885142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idx="10"/>
          </p:nvPr>
        </p:nvSpPr>
        <p:spPr>
          <a:xfrm>
            <a:off x="4144963" y="0"/>
            <a:ext cx="3170237" cy="481013"/>
          </a:xfrm>
          <a:prstGeom prst="rect">
            <a:avLst/>
          </a:prstGeom>
        </p:spPr>
        <p:txBody>
          <a:bodyPr/>
          <a:lstStyle/>
          <a:p>
            <a:r>
              <a:rPr lang="en-US" smtClean="0"/>
              <a:t>March 6, 2020</a:t>
            </a:r>
            <a:endParaRPr lang="en-US"/>
          </a:p>
        </p:txBody>
      </p:sp>
      <p:sp>
        <p:nvSpPr>
          <p:cNvPr id="11" name="Footer Placeholder 10"/>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12" name="Slide Number Placeholder 11"/>
          <p:cNvSpPr>
            <a:spLocks noGrp="1"/>
          </p:cNvSpPr>
          <p:nvPr>
            <p:ph type="sldNum" sz="quarter" idx="12"/>
          </p:nvPr>
        </p:nvSpPr>
        <p:spPr>
          <a:xfrm>
            <a:off x="4144963" y="9120188"/>
            <a:ext cx="3170237" cy="481012"/>
          </a:xfrm>
          <a:prstGeom prst="rect">
            <a:avLst/>
          </a:prstGeom>
        </p:spPr>
        <p:txBody>
          <a:bodyPr/>
          <a:lstStyle/>
          <a:p>
            <a:fld id="{2241C4C7-CDC9-44CB-80A0-71E5AE20C5B9}" type="slidenum">
              <a:rPr lang="en-US" smtClean="0"/>
              <a:t>54</a:t>
            </a:fld>
            <a:endParaRPr lang="en-US"/>
          </a:p>
        </p:txBody>
      </p:sp>
      <p:sp>
        <p:nvSpPr>
          <p:cNvPr id="13" name="Header Placeholder 12"/>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
        <p:nvSpPr>
          <p:cNvPr id="14" name="Slide Image Placeholder 13"/>
          <p:cNvSpPr>
            <a:spLocks noGrp="1" noRot="1" noChangeAspect="1"/>
          </p:cNvSpPr>
          <p:nvPr>
            <p:ph type="sldImg"/>
          </p:nvPr>
        </p:nvSpPr>
        <p:spPr/>
      </p:sp>
      <p:sp>
        <p:nvSpPr>
          <p:cNvPr id="15" name="Notes Placeholder 14"/>
          <p:cNvSpPr>
            <a:spLocks noGrp="1"/>
          </p:cNvSpPr>
          <p:nvPr>
            <p:ph type="body" idx="1"/>
          </p:nvPr>
        </p:nvSpPr>
        <p:spPr/>
        <p:txBody>
          <a:bodyPr/>
          <a:lstStyle/>
          <a:p>
            <a:r>
              <a:rPr lang="en-US" dirty="0"/>
              <a:t>This was the information that was documented on the I-6 Interim Review of IEP Goals form within the CCR IEP. </a:t>
            </a:r>
          </a:p>
          <a:p>
            <a:endParaRPr lang="en-US" dirty="0"/>
          </a:p>
        </p:txBody>
      </p:sp>
    </p:spTree>
    <p:extLst>
      <p:ext uri="{BB962C8B-B14F-4D97-AF65-F5344CB8AC3E}">
        <p14:creationId xmlns:p14="http://schemas.microsoft.com/office/powerpoint/2010/main" val="37931061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5" name="Date Placeholder 4"/>
          <p:cNvSpPr>
            <a:spLocks noGrp="1"/>
          </p:cNvSpPr>
          <p:nvPr>
            <p:ph type="dt" idx="10"/>
          </p:nvPr>
        </p:nvSpPr>
        <p:spPr>
          <a:xfrm>
            <a:off x="4144963" y="0"/>
            <a:ext cx="3170237" cy="481013"/>
          </a:xfrm>
          <a:prstGeom prst="rect">
            <a:avLst/>
          </a:prstGeom>
        </p:spPr>
        <p:txBody>
          <a:bodyPr/>
          <a:lstStyle/>
          <a:p>
            <a:r>
              <a:rPr lang="en-US" smtClean="0"/>
              <a:t>March 6, 2020</a:t>
            </a:r>
            <a:endParaRPr lang="en-US"/>
          </a:p>
        </p:txBody>
      </p:sp>
      <p:sp>
        <p:nvSpPr>
          <p:cNvPr id="11" name="Footer Placeholder 10"/>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12" name="Slide Number Placeholder 11"/>
          <p:cNvSpPr>
            <a:spLocks noGrp="1"/>
          </p:cNvSpPr>
          <p:nvPr>
            <p:ph type="sldNum" sz="quarter" idx="12"/>
          </p:nvPr>
        </p:nvSpPr>
        <p:spPr>
          <a:xfrm>
            <a:off x="4144963" y="9120188"/>
            <a:ext cx="3170237" cy="481012"/>
          </a:xfrm>
          <a:prstGeom prst="rect">
            <a:avLst/>
          </a:prstGeom>
        </p:spPr>
        <p:txBody>
          <a:bodyPr/>
          <a:lstStyle/>
          <a:p>
            <a:fld id="{2241C4C7-CDC9-44CB-80A0-71E5AE20C5B9}" type="slidenum">
              <a:rPr lang="en-US" smtClean="0"/>
              <a:t>55</a:t>
            </a:fld>
            <a:endParaRPr lang="en-US"/>
          </a:p>
        </p:txBody>
      </p:sp>
      <p:sp>
        <p:nvSpPr>
          <p:cNvPr id="13" name="Header Placeholder 12"/>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
        <p:nvSpPr>
          <p:cNvPr id="14" name="Slide Image Placeholder 13"/>
          <p:cNvSpPr>
            <a:spLocks noGrp="1" noRot="1" noChangeAspect="1"/>
          </p:cNvSpPr>
          <p:nvPr>
            <p:ph type="sldImg"/>
          </p:nvPr>
        </p:nvSpPr>
        <p:spPr/>
      </p:sp>
      <p:sp>
        <p:nvSpPr>
          <p:cNvPr id="15" name="Notes Placeholder 14"/>
          <p:cNvSpPr>
            <a:spLocks noGrp="1"/>
          </p:cNvSpPr>
          <p:nvPr>
            <p:ph type="body" idx="1"/>
          </p:nvPr>
        </p:nvSpPr>
        <p:spPr/>
        <p:txBody>
          <a:bodyPr/>
          <a:lstStyle/>
          <a:p>
            <a:pPr>
              <a:spcBef>
                <a:spcPts val="1245"/>
              </a:spcBef>
            </a:pPr>
            <a:r>
              <a:rPr lang="en-US" dirty="0">
                <a:ea typeface="Lato"/>
                <a:cs typeface="Lato"/>
                <a:sym typeface="Lato"/>
              </a:rPr>
              <a:t>After the first trimester, we discussed the scope and sequence of next steps in a variety of need areas.  As a school team, we had decided to review the data within the first few weeks of the next school year and update the student’s CURRENT skills and identify continuing or new barriers.  </a:t>
            </a:r>
          </a:p>
          <a:p>
            <a:pPr>
              <a:spcBef>
                <a:spcPts val="1245"/>
              </a:spcBef>
            </a:pPr>
            <a:r>
              <a:rPr lang="en-US" dirty="0">
                <a:ea typeface="Lato"/>
                <a:cs typeface="Lato"/>
                <a:sym typeface="Lato"/>
              </a:rPr>
              <a:t>Our team knows that the student’s needs, and thus their goals, will evolve over time but  and we acknowledge that the collaborative approach is serving the student, family, and school staff well at this time. </a:t>
            </a:r>
            <a:endParaRPr lang="en-US" dirty="0"/>
          </a:p>
          <a:p>
            <a:pPr>
              <a:spcBef>
                <a:spcPts val="1245"/>
              </a:spcBef>
            </a:pPr>
            <a:r>
              <a:rPr lang="en-US" dirty="0">
                <a:ea typeface="Lato"/>
                <a:cs typeface="Lato"/>
                <a:sym typeface="Lato"/>
              </a:rPr>
              <a:t>Fun update:  I am not the Orientation and Mobility Specialist this year for the student, but I was able to observe a video of the student just this past week.  Student is currently reaching 5</a:t>
            </a:r>
            <a:r>
              <a:rPr lang="en-US" baseline="30000" dirty="0">
                <a:ea typeface="Lato"/>
                <a:cs typeface="Lato"/>
                <a:sym typeface="Lato"/>
              </a:rPr>
              <a:t>th</a:t>
            </a:r>
            <a:r>
              <a:rPr lang="en-US" dirty="0">
                <a:ea typeface="Lato"/>
                <a:cs typeface="Lato"/>
                <a:sym typeface="Lato"/>
              </a:rPr>
              <a:t> grade classes with rare behavior stops.  </a:t>
            </a:r>
          </a:p>
          <a:p>
            <a:pPr>
              <a:spcBef>
                <a:spcPts val="1245"/>
              </a:spcBef>
            </a:pPr>
            <a:r>
              <a:rPr lang="en-US" dirty="0">
                <a:ea typeface="Lato"/>
                <a:cs typeface="Lato"/>
                <a:sym typeface="Lato"/>
              </a:rPr>
              <a:t>The team continues to use a combination of tactile cues and schedules, tactile sign, and consistent language by all staff interacting. </a:t>
            </a:r>
          </a:p>
          <a:p>
            <a:pPr>
              <a:spcBef>
                <a:spcPts val="1245"/>
              </a:spcBef>
            </a:pPr>
            <a:r>
              <a:rPr lang="en-US" dirty="0">
                <a:ea typeface="Lato"/>
                <a:cs typeface="Lato"/>
                <a:sym typeface="Lato"/>
              </a:rPr>
              <a:t> The adult support is systematically being faded.  The signing education assistant now walks ahead of the student 5-10 feet and gestures direction of travel need.  </a:t>
            </a:r>
          </a:p>
          <a:p>
            <a:pPr>
              <a:spcBef>
                <a:spcPts val="1245"/>
              </a:spcBef>
            </a:pPr>
            <a:r>
              <a:rPr lang="en-US" dirty="0">
                <a:ea typeface="Lato"/>
                <a:cs typeface="Lato"/>
                <a:sym typeface="Lato"/>
              </a:rPr>
              <a:t>The student is developing both mobility and vocabulary skills as they continue to come into contact with objects  during their travels due to this independence.  </a:t>
            </a:r>
          </a:p>
          <a:p>
            <a:pPr>
              <a:spcBef>
                <a:spcPts val="1245"/>
              </a:spcBef>
            </a:pPr>
            <a:r>
              <a:rPr lang="en-US" dirty="0">
                <a:ea typeface="Lato"/>
                <a:cs typeface="Lato"/>
                <a:sym typeface="Lato"/>
              </a:rPr>
              <a:t>The student is vocalizing more words based on cue presentation.  They are beginning to use the cues to communicate their wants by repetitively touching the cue that is preferred.  </a:t>
            </a:r>
          </a:p>
          <a:p>
            <a:pPr>
              <a:spcBef>
                <a:spcPts val="1245"/>
              </a:spcBef>
            </a:pPr>
            <a:r>
              <a:rPr lang="en-US" dirty="0">
                <a:ea typeface="Lato"/>
                <a:cs typeface="Lato"/>
                <a:sym typeface="Lato"/>
              </a:rPr>
              <a:t>The barriers affecting participation and access to  instruction and activities are continuously declining!</a:t>
            </a:r>
          </a:p>
          <a:p>
            <a:pPr>
              <a:spcBef>
                <a:spcPts val="1245"/>
              </a:spcBef>
            </a:pPr>
            <a:r>
              <a:rPr lang="en-US" dirty="0">
                <a:sym typeface="Lato"/>
              </a:rPr>
              <a:t>I was so excited to see that this process worked and was so easy to continue and build upon</a:t>
            </a:r>
            <a:r>
              <a:rPr lang="en-US" dirty="0" smtClean="0">
                <a:sym typeface="Lato"/>
              </a:rPr>
              <a:t>.</a:t>
            </a:r>
            <a:endParaRPr lang="en-US" dirty="0"/>
          </a:p>
        </p:txBody>
      </p:sp>
    </p:spTree>
    <p:extLst>
      <p:ext uri="{BB962C8B-B14F-4D97-AF65-F5344CB8AC3E}">
        <p14:creationId xmlns:p14="http://schemas.microsoft.com/office/powerpoint/2010/main" val="37375563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idx="10"/>
          </p:nvPr>
        </p:nvSpPr>
        <p:spPr>
          <a:xfrm>
            <a:off x="4144963" y="0"/>
            <a:ext cx="3170237" cy="481013"/>
          </a:xfrm>
          <a:prstGeom prst="rect">
            <a:avLst/>
          </a:prstGeom>
        </p:spPr>
        <p:txBody>
          <a:bodyPr/>
          <a:lstStyle/>
          <a:p>
            <a:r>
              <a:rPr lang="en-US" smtClean="0"/>
              <a:t>March 6, 2020</a:t>
            </a:r>
            <a:endParaRPr lang="en-US"/>
          </a:p>
        </p:txBody>
      </p:sp>
      <p:sp>
        <p:nvSpPr>
          <p:cNvPr id="11" name="Footer Placeholder 10"/>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12" name="Slide Number Placeholder 11"/>
          <p:cNvSpPr>
            <a:spLocks noGrp="1"/>
          </p:cNvSpPr>
          <p:nvPr>
            <p:ph type="sldNum" sz="quarter" idx="12"/>
          </p:nvPr>
        </p:nvSpPr>
        <p:spPr>
          <a:xfrm>
            <a:off x="4144963" y="9120188"/>
            <a:ext cx="3170237" cy="481012"/>
          </a:xfrm>
          <a:prstGeom prst="rect">
            <a:avLst/>
          </a:prstGeom>
        </p:spPr>
        <p:txBody>
          <a:bodyPr/>
          <a:lstStyle/>
          <a:p>
            <a:fld id="{2241C4C7-CDC9-44CB-80A0-71E5AE20C5B9}" type="slidenum">
              <a:rPr lang="en-US" smtClean="0"/>
              <a:t>56</a:t>
            </a:fld>
            <a:endParaRPr lang="en-US"/>
          </a:p>
        </p:txBody>
      </p:sp>
      <p:sp>
        <p:nvSpPr>
          <p:cNvPr id="13" name="Header Placeholder 12"/>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
        <p:nvSpPr>
          <p:cNvPr id="14" name="Slide Image Placeholder 13"/>
          <p:cNvSpPr>
            <a:spLocks noGrp="1" noRot="1" noChangeAspect="1"/>
          </p:cNvSpPr>
          <p:nvPr>
            <p:ph type="sldImg"/>
          </p:nvPr>
        </p:nvSpPr>
        <p:spPr/>
      </p:sp>
      <p:sp>
        <p:nvSpPr>
          <p:cNvPr id="15" name="Notes Placeholder 14"/>
          <p:cNvSpPr>
            <a:spLocks noGrp="1"/>
          </p:cNvSpPr>
          <p:nvPr>
            <p:ph type="body" idx="1"/>
          </p:nvPr>
        </p:nvSpPr>
        <p:spPr/>
        <p:txBody>
          <a:bodyPr/>
          <a:lstStyle/>
          <a:p>
            <a:r>
              <a:rPr lang="en-US" dirty="0"/>
              <a:t>The rest of the slides in this slide deck include some related follow-up activities and links to resources you may find helpful as you continue to think about CCR IEP development and monitoring IEP goal progress. </a:t>
            </a:r>
            <a:endParaRPr lang="en-US" b="1" i="1" dirty="0"/>
          </a:p>
          <a:p>
            <a:endParaRPr lang="en-US" dirty="0"/>
          </a:p>
        </p:txBody>
      </p:sp>
    </p:spTree>
    <p:extLst>
      <p:ext uri="{BB962C8B-B14F-4D97-AF65-F5344CB8AC3E}">
        <p14:creationId xmlns:p14="http://schemas.microsoft.com/office/powerpoint/2010/main" val="7585441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idx="10"/>
          </p:nvPr>
        </p:nvSpPr>
        <p:spPr>
          <a:xfrm>
            <a:off x="4144963" y="0"/>
            <a:ext cx="3170237" cy="481013"/>
          </a:xfrm>
          <a:prstGeom prst="rect">
            <a:avLst/>
          </a:prstGeom>
        </p:spPr>
        <p:txBody>
          <a:bodyPr/>
          <a:lstStyle/>
          <a:p>
            <a:r>
              <a:rPr lang="en-US" smtClean="0"/>
              <a:t>March 6, 2020</a:t>
            </a:r>
            <a:endParaRPr lang="en-US"/>
          </a:p>
        </p:txBody>
      </p:sp>
      <p:sp>
        <p:nvSpPr>
          <p:cNvPr id="11" name="Footer Placeholder 10"/>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12" name="Slide Number Placeholder 11"/>
          <p:cNvSpPr>
            <a:spLocks noGrp="1"/>
          </p:cNvSpPr>
          <p:nvPr>
            <p:ph type="sldNum" sz="quarter" idx="12"/>
          </p:nvPr>
        </p:nvSpPr>
        <p:spPr>
          <a:xfrm>
            <a:off x="4144963" y="9120188"/>
            <a:ext cx="3170237" cy="481012"/>
          </a:xfrm>
          <a:prstGeom prst="rect">
            <a:avLst/>
          </a:prstGeom>
        </p:spPr>
        <p:txBody>
          <a:bodyPr/>
          <a:lstStyle/>
          <a:p>
            <a:fld id="{2241C4C7-CDC9-44CB-80A0-71E5AE20C5B9}" type="slidenum">
              <a:rPr lang="en-US" smtClean="0"/>
              <a:t>57</a:t>
            </a:fld>
            <a:endParaRPr lang="en-US"/>
          </a:p>
        </p:txBody>
      </p:sp>
      <p:sp>
        <p:nvSpPr>
          <p:cNvPr id="13" name="Header Placeholder 12"/>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
        <p:nvSpPr>
          <p:cNvPr id="14" name="Slide Image Placeholder 13"/>
          <p:cNvSpPr>
            <a:spLocks noGrp="1" noRot="1" noChangeAspect="1"/>
          </p:cNvSpPr>
          <p:nvPr>
            <p:ph type="sldImg"/>
          </p:nvPr>
        </p:nvSpPr>
        <p:spPr/>
      </p:sp>
      <p:sp>
        <p:nvSpPr>
          <p:cNvPr id="15" name="Notes Placeholder 14"/>
          <p:cNvSpPr>
            <a:spLocks noGrp="1"/>
          </p:cNvSpPr>
          <p:nvPr>
            <p:ph type="body" idx="1"/>
          </p:nvPr>
        </p:nvSpPr>
        <p:spPr/>
        <p:txBody>
          <a:bodyPr/>
          <a:lstStyle/>
          <a:p>
            <a:r>
              <a:rPr lang="en-US" dirty="0"/>
              <a:t>Some final parting thoughts for you to consider as you reflect on the content of this presentation. </a:t>
            </a:r>
          </a:p>
          <a:p>
            <a:pPr marL="285750" indent="-285750">
              <a:buFont typeface="Arial" panose="020B0604020202020204" pitchFamily="34" charset="0"/>
              <a:buChar char="•"/>
            </a:pPr>
            <a:r>
              <a:rPr lang="en-US" dirty="0"/>
              <a:t>Monitoring IEP progress is a process; not an event</a:t>
            </a:r>
          </a:p>
          <a:p>
            <a:pPr marL="285750" indent="-285750">
              <a:buFont typeface="Arial" panose="020B0604020202020204" pitchFamily="34" charset="0"/>
              <a:buChar char="•"/>
            </a:pPr>
            <a:r>
              <a:rPr lang="en-US" dirty="0"/>
              <a:t>The ultimate reason each of us should make a commitment to systematically monitor progress is so we can know if the instruction and supports we are providing to students is having the desired results: access, engagement and progress in general education instruction, environments and other activities</a:t>
            </a:r>
            <a:r>
              <a:rPr lang="en-US" dirty="0" smtClean="0"/>
              <a:t>.</a:t>
            </a:r>
            <a:endParaRPr lang="en-US" dirty="0"/>
          </a:p>
        </p:txBody>
      </p:sp>
    </p:spTree>
    <p:extLst>
      <p:ext uri="{BB962C8B-B14F-4D97-AF65-F5344CB8AC3E}">
        <p14:creationId xmlns:p14="http://schemas.microsoft.com/office/powerpoint/2010/main" val="1200726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idx="10"/>
          </p:nvPr>
        </p:nvSpPr>
        <p:spPr>
          <a:xfrm>
            <a:off x="4144963" y="0"/>
            <a:ext cx="3170237" cy="481013"/>
          </a:xfrm>
          <a:prstGeom prst="rect">
            <a:avLst/>
          </a:prstGeom>
        </p:spPr>
        <p:txBody>
          <a:bodyPr/>
          <a:lstStyle/>
          <a:p>
            <a:r>
              <a:rPr lang="en-US" smtClean="0"/>
              <a:t>March 6, 2020</a:t>
            </a:r>
            <a:endParaRPr lang="en-US"/>
          </a:p>
        </p:txBody>
      </p:sp>
      <p:sp>
        <p:nvSpPr>
          <p:cNvPr id="11" name="Footer Placeholder 10"/>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12" name="Slide Number Placeholder 11"/>
          <p:cNvSpPr>
            <a:spLocks noGrp="1"/>
          </p:cNvSpPr>
          <p:nvPr>
            <p:ph type="sldNum" sz="quarter" idx="12"/>
          </p:nvPr>
        </p:nvSpPr>
        <p:spPr>
          <a:xfrm>
            <a:off x="4144963" y="9120188"/>
            <a:ext cx="3170237" cy="481012"/>
          </a:xfrm>
          <a:prstGeom prst="rect">
            <a:avLst/>
          </a:prstGeom>
        </p:spPr>
        <p:txBody>
          <a:bodyPr/>
          <a:lstStyle/>
          <a:p>
            <a:fld id="{2241C4C7-CDC9-44CB-80A0-71E5AE20C5B9}" type="slidenum">
              <a:rPr lang="en-US" smtClean="0"/>
              <a:t>58</a:t>
            </a:fld>
            <a:endParaRPr lang="en-US"/>
          </a:p>
        </p:txBody>
      </p:sp>
      <p:sp>
        <p:nvSpPr>
          <p:cNvPr id="13" name="Header Placeholder 12"/>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
        <p:nvSpPr>
          <p:cNvPr id="14" name="Slide Image Placeholder 13"/>
          <p:cNvSpPr>
            <a:spLocks noGrp="1" noRot="1" noChangeAspect="1"/>
          </p:cNvSpPr>
          <p:nvPr>
            <p:ph type="sldImg"/>
          </p:nvPr>
        </p:nvSpPr>
        <p:spPr/>
      </p:sp>
      <p:sp>
        <p:nvSpPr>
          <p:cNvPr id="15" name="Notes Placeholder 14"/>
          <p:cNvSpPr>
            <a:spLocks noGrp="1"/>
          </p:cNvSpPr>
          <p:nvPr>
            <p:ph type="body" idx="1"/>
          </p:nvPr>
        </p:nvSpPr>
        <p:spPr/>
        <p:txBody>
          <a:bodyPr/>
          <a:lstStyle/>
          <a:p>
            <a:r>
              <a:rPr lang="en-US" dirty="0"/>
              <a:t>Based on feedback we have been receiving, these are some of the follow-up modules we expect to develop.</a:t>
            </a:r>
          </a:p>
          <a:p>
            <a:r>
              <a:rPr lang="en-US" dirty="0"/>
              <a:t>We will also be compiling questions and developing an FAQ on this topic</a:t>
            </a:r>
            <a:r>
              <a:rPr lang="en-US" dirty="0" smtClean="0"/>
              <a:t>.</a:t>
            </a:r>
            <a:endParaRPr lang="en-US" dirty="0"/>
          </a:p>
        </p:txBody>
      </p:sp>
    </p:spTree>
    <p:extLst>
      <p:ext uri="{BB962C8B-B14F-4D97-AF65-F5344CB8AC3E}">
        <p14:creationId xmlns:p14="http://schemas.microsoft.com/office/powerpoint/2010/main" val="2373687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idx="10"/>
          </p:nvPr>
        </p:nvSpPr>
        <p:spPr>
          <a:xfrm>
            <a:off x="4144963" y="0"/>
            <a:ext cx="3170237" cy="481013"/>
          </a:xfrm>
          <a:prstGeom prst="rect">
            <a:avLst/>
          </a:prstGeom>
        </p:spPr>
        <p:txBody>
          <a:bodyPr/>
          <a:lstStyle/>
          <a:p>
            <a:r>
              <a:rPr lang="en-US" smtClean="0"/>
              <a:t>March 6, 2020</a:t>
            </a:r>
            <a:endParaRPr lang="en-US"/>
          </a:p>
        </p:txBody>
      </p:sp>
      <p:sp>
        <p:nvSpPr>
          <p:cNvPr id="8" name="Footer Placeholder 7"/>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12" name="Slide Number Placeholder 11"/>
          <p:cNvSpPr>
            <a:spLocks noGrp="1"/>
          </p:cNvSpPr>
          <p:nvPr>
            <p:ph type="sldNum" sz="quarter" idx="12"/>
          </p:nvPr>
        </p:nvSpPr>
        <p:spPr>
          <a:xfrm>
            <a:off x="4144963" y="9120188"/>
            <a:ext cx="3170237" cy="481012"/>
          </a:xfrm>
          <a:prstGeom prst="rect">
            <a:avLst/>
          </a:prstGeom>
        </p:spPr>
        <p:txBody>
          <a:bodyPr/>
          <a:lstStyle/>
          <a:p>
            <a:fld id="{2241C4C7-CDC9-44CB-80A0-71E5AE20C5B9}" type="slidenum">
              <a:rPr lang="en-US" smtClean="0"/>
              <a:t>59</a:t>
            </a:fld>
            <a:endParaRPr lang="en-US"/>
          </a:p>
        </p:txBody>
      </p:sp>
      <p:sp>
        <p:nvSpPr>
          <p:cNvPr id="13" name="Header Placeholder 12"/>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
        <p:nvSpPr>
          <p:cNvPr id="14" name="Slide Image Placeholder 13"/>
          <p:cNvSpPr>
            <a:spLocks noGrp="1" noRot="1" noChangeAspect="1"/>
          </p:cNvSpPr>
          <p:nvPr>
            <p:ph type="sldImg"/>
          </p:nvPr>
        </p:nvSpPr>
        <p:spPr/>
      </p:sp>
      <p:sp>
        <p:nvSpPr>
          <p:cNvPr id="15" name="Notes Placeholder 14"/>
          <p:cNvSpPr>
            <a:spLocks noGrp="1"/>
          </p:cNvSpPr>
          <p:nvPr>
            <p:ph type="body" idx="1"/>
          </p:nvPr>
        </p:nvSpPr>
        <p:spPr/>
        <p:txBody>
          <a:bodyPr/>
          <a:lstStyle/>
          <a:p>
            <a:endParaRPr lang="en-US"/>
          </a:p>
        </p:txBody>
      </p:sp>
    </p:spTree>
    <p:extLst>
      <p:ext uri="{BB962C8B-B14F-4D97-AF65-F5344CB8AC3E}">
        <p14:creationId xmlns:p14="http://schemas.microsoft.com/office/powerpoint/2010/main" val="1990791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idx="10"/>
          </p:nvPr>
        </p:nvSpPr>
        <p:spPr>
          <a:xfrm>
            <a:off x="4144963" y="0"/>
            <a:ext cx="3170237" cy="481013"/>
          </a:xfrm>
          <a:prstGeom prst="rect">
            <a:avLst/>
          </a:prstGeom>
        </p:spPr>
        <p:txBody>
          <a:bodyPr/>
          <a:lstStyle/>
          <a:p>
            <a:r>
              <a:rPr lang="en-US" smtClean="0"/>
              <a:t>March 6, 2020</a:t>
            </a:r>
            <a:endParaRPr lang="en-US"/>
          </a:p>
        </p:txBody>
      </p:sp>
      <p:sp>
        <p:nvSpPr>
          <p:cNvPr id="11" name="Footer Placeholder 10"/>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12" name="Slide Number Placeholder 11"/>
          <p:cNvSpPr>
            <a:spLocks noGrp="1"/>
          </p:cNvSpPr>
          <p:nvPr>
            <p:ph type="sldNum" sz="quarter" idx="12"/>
          </p:nvPr>
        </p:nvSpPr>
        <p:spPr>
          <a:xfrm>
            <a:off x="4144963" y="9120188"/>
            <a:ext cx="3170237" cy="481012"/>
          </a:xfrm>
          <a:prstGeom prst="rect">
            <a:avLst/>
          </a:prstGeom>
        </p:spPr>
        <p:txBody>
          <a:bodyPr/>
          <a:lstStyle/>
          <a:p>
            <a:fld id="{2241C4C7-CDC9-44CB-80A0-71E5AE20C5B9}" type="slidenum">
              <a:rPr lang="en-US" smtClean="0"/>
              <a:t>6</a:t>
            </a:fld>
            <a:endParaRPr lang="en-US"/>
          </a:p>
        </p:txBody>
      </p:sp>
      <p:sp>
        <p:nvSpPr>
          <p:cNvPr id="13" name="Header Placeholder 12"/>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
        <p:nvSpPr>
          <p:cNvPr id="14" name="Slide Image Placeholder 13"/>
          <p:cNvSpPr>
            <a:spLocks noGrp="1" noRot="1" noChangeAspect="1"/>
          </p:cNvSpPr>
          <p:nvPr>
            <p:ph type="sldImg"/>
          </p:nvPr>
        </p:nvSpPr>
        <p:spPr>
          <a:xfrm>
            <a:off x="2108200" y="282575"/>
            <a:ext cx="3321050" cy="1868488"/>
          </a:xfrm>
          <a:prstGeom prst="rect">
            <a:avLst/>
          </a:prstGeom>
        </p:spPr>
      </p:sp>
      <p:sp>
        <p:nvSpPr>
          <p:cNvPr id="15" name="Notes Placeholder 14"/>
          <p:cNvSpPr>
            <a:spLocks noGrp="1"/>
          </p:cNvSpPr>
          <p:nvPr>
            <p:ph type="body" idx="1"/>
          </p:nvPr>
        </p:nvSpPr>
        <p:spPr>
          <a:xfrm>
            <a:off x="190831" y="2172073"/>
            <a:ext cx="6965343" cy="7011783"/>
          </a:xfrm>
          <a:prstGeom prst="rect">
            <a:avLst/>
          </a:prstGeom>
        </p:spPr>
        <p:txBody>
          <a:bodyPr/>
          <a:lstStyle/>
          <a:p>
            <a:r>
              <a:rPr lang="en-US" dirty="0"/>
              <a:t>Lets move onto the legal requirements related to monitoring IEP progress as well as linkages to our CCR IEP initiative</a:t>
            </a:r>
          </a:p>
          <a:p>
            <a:endParaRPr lang="en-US" dirty="0"/>
          </a:p>
        </p:txBody>
      </p:sp>
    </p:spTree>
    <p:extLst>
      <p:ext uri="{BB962C8B-B14F-4D97-AF65-F5344CB8AC3E}">
        <p14:creationId xmlns:p14="http://schemas.microsoft.com/office/powerpoint/2010/main" val="390781702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idx="10"/>
          </p:nvPr>
        </p:nvSpPr>
        <p:spPr>
          <a:xfrm>
            <a:off x="4144963" y="0"/>
            <a:ext cx="3170237" cy="481013"/>
          </a:xfrm>
          <a:prstGeom prst="rect">
            <a:avLst/>
          </a:prstGeom>
        </p:spPr>
        <p:txBody>
          <a:bodyPr/>
          <a:lstStyle/>
          <a:p>
            <a:r>
              <a:rPr lang="en-US" smtClean="0"/>
              <a:t>March 6, 2020</a:t>
            </a:r>
            <a:endParaRPr lang="en-US"/>
          </a:p>
        </p:txBody>
      </p:sp>
      <p:sp>
        <p:nvSpPr>
          <p:cNvPr id="11" name="Footer Placeholder 10"/>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12" name="Slide Number Placeholder 11"/>
          <p:cNvSpPr>
            <a:spLocks noGrp="1"/>
          </p:cNvSpPr>
          <p:nvPr>
            <p:ph type="sldNum" sz="quarter" idx="12"/>
          </p:nvPr>
        </p:nvSpPr>
        <p:spPr>
          <a:xfrm>
            <a:off x="4144963" y="9120188"/>
            <a:ext cx="3170237" cy="481012"/>
          </a:xfrm>
          <a:prstGeom prst="rect">
            <a:avLst/>
          </a:prstGeom>
        </p:spPr>
        <p:txBody>
          <a:bodyPr/>
          <a:lstStyle/>
          <a:p>
            <a:fld id="{2241C4C7-CDC9-44CB-80A0-71E5AE20C5B9}" type="slidenum">
              <a:rPr lang="en-US" smtClean="0"/>
              <a:t>60</a:t>
            </a:fld>
            <a:endParaRPr lang="en-US"/>
          </a:p>
        </p:txBody>
      </p:sp>
      <p:sp>
        <p:nvSpPr>
          <p:cNvPr id="13" name="Header Placeholder 12"/>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
        <p:nvSpPr>
          <p:cNvPr id="14" name="Slide Image Placeholder 13"/>
          <p:cNvSpPr>
            <a:spLocks noGrp="1" noRot="1" noChangeAspect="1"/>
          </p:cNvSpPr>
          <p:nvPr>
            <p:ph type="sldImg"/>
          </p:nvPr>
        </p:nvSpPr>
        <p:spPr/>
      </p:sp>
      <p:sp>
        <p:nvSpPr>
          <p:cNvPr id="15" name="Notes Placeholder 14"/>
          <p:cNvSpPr>
            <a:spLocks noGrp="1"/>
          </p:cNvSpPr>
          <p:nvPr>
            <p:ph type="body" idx="1"/>
          </p:nvPr>
        </p:nvSpPr>
        <p:spPr/>
        <p:txBody>
          <a:bodyPr/>
          <a:lstStyle/>
          <a:p>
            <a:r>
              <a:rPr lang="en-US" dirty="0"/>
              <a:t>The next few slides include some discussion starters, examples and activities you might want to use with your colleagues in your district  </a:t>
            </a:r>
          </a:p>
          <a:p>
            <a:endParaRPr lang="en-US" dirty="0"/>
          </a:p>
          <a:p>
            <a:pPr algn="ctr"/>
            <a:r>
              <a:rPr lang="en-US" dirty="0"/>
              <a:t>------------------Supplementary NOTES RELATED TO THIS ACTIVITY------------------------------</a:t>
            </a:r>
          </a:p>
          <a:p>
            <a:r>
              <a:rPr lang="en-US" dirty="0"/>
              <a:t>Depending on the student’s needs and the goal, data may be collected in specific or varied environments</a:t>
            </a:r>
          </a:p>
          <a:p>
            <a:r>
              <a:rPr lang="en-US" dirty="0"/>
              <a:t>The goal identifies the target skill.  Data may be collected whenever the conditions of the goal are met (e.g. if the goal is to increase reading fluency of certain gr level text, then data may be collected whenever the student is orally reading that level text.  If the student participates in reading in both general and special education environments, data could be collected in either environment, by a general or special educator. </a:t>
            </a:r>
          </a:p>
          <a:p>
            <a:r>
              <a:rPr lang="en-US" dirty="0"/>
              <a:t>Any educator, who knows how to collect data related to a goal, may collect the data; it does not need to be a particular special educator.</a:t>
            </a:r>
          </a:p>
          <a:p>
            <a:endParaRPr lang="en-US" dirty="0"/>
          </a:p>
        </p:txBody>
      </p:sp>
    </p:spTree>
    <p:extLst>
      <p:ext uri="{BB962C8B-B14F-4D97-AF65-F5344CB8AC3E}">
        <p14:creationId xmlns:p14="http://schemas.microsoft.com/office/powerpoint/2010/main" val="20134255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idx="10"/>
          </p:nvPr>
        </p:nvSpPr>
        <p:spPr>
          <a:xfrm>
            <a:off x="4144963" y="0"/>
            <a:ext cx="3170237" cy="481013"/>
          </a:xfrm>
          <a:prstGeom prst="rect">
            <a:avLst/>
          </a:prstGeom>
        </p:spPr>
        <p:txBody>
          <a:bodyPr/>
          <a:lstStyle/>
          <a:p>
            <a:r>
              <a:rPr lang="en-US" smtClean="0"/>
              <a:t>March 6, 2020</a:t>
            </a:r>
            <a:endParaRPr lang="en-US"/>
          </a:p>
        </p:txBody>
      </p:sp>
      <p:sp>
        <p:nvSpPr>
          <p:cNvPr id="11" name="Footer Placeholder 10"/>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12" name="Slide Number Placeholder 11"/>
          <p:cNvSpPr>
            <a:spLocks noGrp="1"/>
          </p:cNvSpPr>
          <p:nvPr>
            <p:ph type="sldNum" sz="quarter" idx="12"/>
          </p:nvPr>
        </p:nvSpPr>
        <p:spPr>
          <a:xfrm>
            <a:off x="4144963" y="9120188"/>
            <a:ext cx="3170237" cy="481012"/>
          </a:xfrm>
          <a:prstGeom prst="rect">
            <a:avLst/>
          </a:prstGeom>
        </p:spPr>
        <p:txBody>
          <a:bodyPr/>
          <a:lstStyle/>
          <a:p>
            <a:fld id="{2241C4C7-CDC9-44CB-80A0-71E5AE20C5B9}" type="slidenum">
              <a:rPr lang="en-US" smtClean="0"/>
              <a:t>61</a:t>
            </a:fld>
            <a:endParaRPr lang="en-US"/>
          </a:p>
        </p:txBody>
      </p:sp>
      <p:sp>
        <p:nvSpPr>
          <p:cNvPr id="13" name="Header Placeholder 12"/>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
        <p:nvSpPr>
          <p:cNvPr id="14" name="Slide Image Placeholder 13"/>
          <p:cNvSpPr>
            <a:spLocks noGrp="1" noRot="1" noChangeAspect="1"/>
          </p:cNvSpPr>
          <p:nvPr>
            <p:ph type="sldImg"/>
          </p:nvPr>
        </p:nvSpPr>
        <p:spPr/>
      </p:sp>
      <p:sp>
        <p:nvSpPr>
          <p:cNvPr id="15" name="Notes Placeholder 14"/>
          <p:cNvSpPr>
            <a:spLocks noGrp="1"/>
          </p:cNvSpPr>
          <p:nvPr>
            <p:ph type="body" idx="1"/>
          </p:nvPr>
        </p:nvSpPr>
        <p:spPr/>
        <p:txBody>
          <a:bodyPr/>
          <a:lstStyle/>
          <a:p>
            <a:r>
              <a:rPr lang="en-US" dirty="0"/>
              <a:t>We are always thinking of ways to involve students more in the IEP process.  </a:t>
            </a:r>
          </a:p>
          <a:p>
            <a:r>
              <a:rPr lang="en-US" dirty="0"/>
              <a:t>Engaging students in monitoring their own progress can be a significant motivator; not to mention, a potentially good way to work on applied math and reasoning skills</a:t>
            </a:r>
          </a:p>
          <a:p>
            <a:r>
              <a:rPr lang="en-US" dirty="0"/>
              <a:t>Students can be taught to tally and chart their own progress. </a:t>
            </a:r>
          </a:p>
          <a:p>
            <a:r>
              <a:rPr lang="en-US" dirty="0"/>
              <a:t>Maintaining an IEP goal progress report binder with teacher notes and progress codes can help students take ownership of tracking their goal progress.</a:t>
            </a:r>
          </a:p>
          <a:p>
            <a:r>
              <a:rPr lang="en-US" dirty="0"/>
              <a:t>Sitting down with a teacher to review progress regularly can help students “see” the progress they are making.  Reviewing progress with students, can also help the teacher understand what is working well for a student and what might be needed to maintain or accelerate progress. </a:t>
            </a:r>
          </a:p>
          <a:p>
            <a:r>
              <a:rPr lang="en-US" dirty="0"/>
              <a:t>Even students with more severe disabilities can be involved in monitoring and reflecting on their progress. </a:t>
            </a:r>
          </a:p>
          <a:p>
            <a:endParaRPr lang="en-US" dirty="0"/>
          </a:p>
          <a:p>
            <a:r>
              <a:rPr lang="en-US" dirty="0"/>
              <a:t>Consider these question and discuss them with your colleagues: </a:t>
            </a:r>
          </a:p>
          <a:p>
            <a:pPr lvl="1"/>
            <a:r>
              <a:rPr lang="en-US" dirty="0"/>
              <a:t>How might you engage </a:t>
            </a:r>
            <a:r>
              <a:rPr lang="en-US" b="1" dirty="0"/>
              <a:t>students</a:t>
            </a:r>
            <a:r>
              <a:rPr lang="en-US" dirty="0"/>
              <a:t> in monitoring their progress toward goal achievement (LOA)?</a:t>
            </a:r>
          </a:p>
          <a:p>
            <a:pPr lvl="1"/>
            <a:r>
              <a:rPr lang="en-US" dirty="0"/>
              <a:t>Think of a student and one of the student’s goals</a:t>
            </a:r>
          </a:p>
          <a:p>
            <a:pPr lvl="1"/>
            <a:r>
              <a:rPr lang="en-US" dirty="0"/>
              <a:t>How might they be actively involved in collecting, analyzing, and sharing their IEP progress data? </a:t>
            </a:r>
          </a:p>
        </p:txBody>
      </p:sp>
    </p:spTree>
    <p:extLst>
      <p:ext uri="{BB962C8B-B14F-4D97-AF65-F5344CB8AC3E}">
        <p14:creationId xmlns:p14="http://schemas.microsoft.com/office/powerpoint/2010/main" val="96057049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idx="10"/>
          </p:nvPr>
        </p:nvSpPr>
        <p:spPr>
          <a:xfrm>
            <a:off x="4144963" y="0"/>
            <a:ext cx="3170237" cy="481013"/>
          </a:xfrm>
          <a:prstGeom prst="rect">
            <a:avLst/>
          </a:prstGeom>
        </p:spPr>
        <p:txBody>
          <a:bodyPr/>
          <a:lstStyle/>
          <a:p>
            <a:r>
              <a:rPr lang="en-US" smtClean="0"/>
              <a:t>March 6, 2020</a:t>
            </a:r>
            <a:endParaRPr lang="en-US"/>
          </a:p>
        </p:txBody>
      </p:sp>
      <p:sp>
        <p:nvSpPr>
          <p:cNvPr id="11" name="Footer Placeholder 10"/>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12" name="Slide Number Placeholder 11"/>
          <p:cNvSpPr>
            <a:spLocks noGrp="1"/>
          </p:cNvSpPr>
          <p:nvPr>
            <p:ph type="sldNum" sz="quarter" idx="12"/>
          </p:nvPr>
        </p:nvSpPr>
        <p:spPr>
          <a:xfrm>
            <a:off x="4144963" y="9120188"/>
            <a:ext cx="3170237" cy="481012"/>
          </a:xfrm>
          <a:prstGeom prst="rect">
            <a:avLst/>
          </a:prstGeom>
        </p:spPr>
        <p:txBody>
          <a:bodyPr/>
          <a:lstStyle/>
          <a:p>
            <a:fld id="{2241C4C7-CDC9-44CB-80A0-71E5AE20C5B9}" type="slidenum">
              <a:rPr lang="en-US" smtClean="0"/>
              <a:t>62</a:t>
            </a:fld>
            <a:endParaRPr lang="en-US"/>
          </a:p>
        </p:txBody>
      </p:sp>
      <p:sp>
        <p:nvSpPr>
          <p:cNvPr id="13" name="Header Placeholder 12"/>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
        <p:nvSpPr>
          <p:cNvPr id="14" name="Slide Image Placeholder 13"/>
          <p:cNvSpPr>
            <a:spLocks noGrp="1" noRot="1" noChangeAspect="1"/>
          </p:cNvSpPr>
          <p:nvPr>
            <p:ph type="sldImg"/>
          </p:nvPr>
        </p:nvSpPr>
        <p:spPr/>
      </p:sp>
      <p:sp>
        <p:nvSpPr>
          <p:cNvPr id="15" name="Notes Placeholder 14"/>
          <p:cNvSpPr>
            <a:spLocks noGrp="1"/>
          </p:cNvSpPr>
          <p:nvPr>
            <p:ph type="body" idx="1"/>
          </p:nvPr>
        </p:nvSpPr>
        <p:spPr/>
        <p:txBody>
          <a:bodyPr/>
          <a:lstStyle/>
          <a:p>
            <a:r>
              <a:rPr lang="en-US" dirty="0"/>
              <a:t>Engaging families in the IEP process includes meaningful engagement in the progress monitoring process.  </a:t>
            </a:r>
          </a:p>
          <a:p>
            <a:r>
              <a:rPr lang="en-US" dirty="0"/>
              <a:t>When families are involved in decisions about how IEP goal progress will be monitored; data is shared and the meaning of data clearly explained, and when their questions about the data or progress reports are solicited and answered, families are better able to understand and support educators efforts to implement student IEPs. </a:t>
            </a:r>
          </a:p>
          <a:p>
            <a:endParaRPr lang="en-US" dirty="0"/>
          </a:p>
          <a:p>
            <a:r>
              <a:rPr lang="en-US" dirty="0"/>
              <a:t>Communicating with families and reviewing student progress data can help families “see” the progress their student is making.  Soliciting information about observed student progress from families can also help educators understand what is working well for a student and what might be needed to maintain or accelerate progress. </a:t>
            </a:r>
          </a:p>
          <a:p>
            <a:endParaRPr lang="en-US" dirty="0"/>
          </a:p>
          <a:p>
            <a:r>
              <a:rPr lang="en-US" dirty="0"/>
              <a:t>Consider these question and discuss them with your colleagues: </a:t>
            </a:r>
          </a:p>
          <a:p>
            <a:pPr lvl="1"/>
            <a:r>
              <a:rPr lang="en-US" dirty="0"/>
              <a:t>How might you engage family members in the progress monitoring process?</a:t>
            </a:r>
          </a:p>
          <a:p>
            <a:pPr lvl="1"/>
            <a:r>
              <a:rPr lang="en-US" dirty="0"/>
              <a:t>Think about how families could learn about and understand the different ways progress will be monitored or tools used.  </a:t>
            </a:r>
          </a:p>
          <a:p>
            <a:pPr lvl="1"/>
            <a:r>
              <a:rPr lang="en-US" dirty="0"/>
              <a:t>How might a family be actively engaged in the discussion of monitoring progress on IEP goals</a:t>
            </a:r>
            <a:r>
              <a:rPr lang="en-US" dirty="0" smtClean="0"/>
              <a:t>?</a:t>
            </a:r>
            <a:endParaRPr lang="en-US" dirty="0"/>
          </a:p>
        </p:txBody>
      </p:sp>
    </p:spTree>
    <p:extLst>
      <p:ext uri="{BB962C8B-B14F-4D97-AF65-F5344CB8AC3E}">
        <p14:creationId xmlns:p14="http://schemas.microsoft.com/office/powerpoint/2010/main" val="102240296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idx="10"/>
          </p:nvPr>
        </p:nvSpPr>
        <p:spPr>
          <a:xfrm>
            <a:off x="4144963" y="0"/>
            <a:ext cx="3170237" cy="481013"/>
          </a:xfrm>
          <a:prstGeom prst="rect">
            <a:avLst/>
          </a:prstGeom>
        </p:spPr>
        <p:txBody>
          <a:bodyPr/>
          <a:lstStyle/>
          <a:p>
            <a:r>
              <a:rPr lang="en-US" smtClean="0"/>
              <a:t>March 6, 2020</a:t>
            </a:r>
            <a:endParaRPr lang="en-US"/>
          </a:p>
        </p:txBody>
      </p:sp>
      <p:sp>
        <p:nvSpPr>
          <p:cNvPr id="9" name="Footer Placeholder 8"/>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10" name="Slide Number Placeholder 9"/>
          <p:cNvSpPr>
            <a:spLocks noGrp="1"/>
          </p:cNvSpPr>
          <p:nvPr>
            <p:ph type="sldNum" sz="quarter" idx="12"/>
          </p:nvPr>
        </p:nvSpPr>
        <p:spPr>
          <a:xfrm>
            <a:off x="4144963" y="9120188"/>
            <a:ext cx="3170237" cy="481012"/>
          </a:xfrm>
          <a:prstGeom prst="rect">
            <a:avLst/>
          </a:prstGeom>
        </p:spPr>
        <p:txBody>
          <a:bodyPr/>
          <a:lstStyle/>
          <a:p>
            <a:fld id="{2241C4C7-CDC9-44CB-80A0-71E5AE20C5B9}" type="slidenum">
              <a:rPr lang="en-US" smtClean="0"/>
              <a:t>63</a:t>
            </a:fld>
            <a:endParaRPr lang="en-US"/>
          </a:p>
        </p:txBody>
      </p:sp>
      <p:sp>
        <p:nvSpPr>
          <p:cNvPr id="11" name="Header Placeholder 10"/>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
        <p:nvSpPr>
          <p:cNvPr id="12" name="Slide Image Placeholder 11"/>
          <p:cNvSpPr>
            <a:spLocks noGrp="1" noRot="1" noChangeAspect="1"/>
          </p:cNvSpPr>
          <p:nvPr>
            <p:ph type="sldImg"/>
          </p:nvPr>
        </p:nvSpPr>
        <p:spPr/>
      </p:sp>
      <p:sp>
        <p:nvSpPr>
          <p:cNvPr id="13" name="Notes Placeholder 12"/>
          <p:cNvSpPr>
            <a:spLocks noGrp="1"/>
          </p:cNvSpPr>
          <p:nvPr>
            <p:ph type="body" idx="1"/>
          </p:nvPr>
        </p:nvSpPr>
        <p:spPr/>
        <p:txBody>
          <a:bodyPr/>
          <a:lstStyle/>
          <a:p>
            <a:r>
              <a:rPr lang="en-US" dirty="0">
                <a:solidFill>
                  <a:schemeClr val="tx1">
                    <a:lumMod val="95000"/>
                    <a:lumOff val="5000"/>
                  </a:schemeClr>
                </a:solidFill>
              </a:rPr>
              <a:t>This slide includes a prompt for discussion about the leadership needed to promote effective monitoring of IEP goal progress. </a:t>
            </a:r>
          </a:p>
          <a:p>
            <a:pPr lvl="0" algn="ctr"/>
            <a:r>
              <a:rPr lang="en-US" i="1" dirty="0">
                <a:solidFill>
                  <a:srgbClr val="44546A">
                    <a:lumMod val="50000"/>
                  </a:srgbClr>
                </a:solidFill>
              </a:rPr>
              <a:t>For those in leadership roles </a:t>
            </a:r>
          </a:p>
          <a:p>
            <a:pPr lvl="0"/>
            <a:r>
              <a:rPr lang="en-US" i="1" dirty="0">
                <a:solidFill>
                  <a:srgbClr val="44546A">
                    <a:lumMod val="50000"/>
                  </a:srgbClr>
                </a:solidFill>
              </a:rPr>
              <a:t>What are the most important things you do (or can do), in your district, to support the capacity to</a:t>
            </a:r>
          </a:p>
          <a:p>
            <a:pPr marL="349250" lvl="0" indent="-180975"/>
            <a:r>
              <a:rPr lang="en-US" i="1" dirty="0">
                <a:solidFill>
                  <a:srgbClr val="44546A">
                    <a:lumMod val="50000"/>
                  </a:srgbClr>
                </a:solidFill>
              </a:rPr>
              <a:t>systematically monitor IEP goal progress, </a:t>
            </a:r>
          </a:p>
          <a:p>
            <a:pPr marL="349250" lvl="0" indent="-180975"/>
            <a:r>
              <a:rPr lang="en-US" i="1" dirty="0">
                <a:solidFill>
                  <a:srgbClr val="44546A">
                    <a:lumMod val="50000"/>
                  </a:srgbClr>
                </a:solidFill>
              </a:rPr>
              <a:t>analyze and share progress data, and</a:t>
            </a:r>
          </a:p>
          <a:p>
            <a:pPr marL="349250" lvl="0" indent="-180975"/>
            <a:r>
              <a:rPr lang="en-US" i="1" dirty="0">
                <a:solidFill>
                  <a:srgbClr val="44546A">
                    <a:lumMod val="50000"/>
                  </a:srgbClr>
                </a:solidFill>
              </a:rPr>
              <a:t>make instructional and IEP decisions in response to measurement of student progress? </a:t>
            </a:r>
          </a:p>
          <a:p>
            <a:endParaRPr lang="en-US" dirty="0">
              <a:solidFill>
                <a:schemeClr val="tx1">
                  <a:lumMod val="95000"/>
                  <a:lumOff val="5000"/>
                </a:schemeClr>
              </a:solidFill>
            </a:endParaRPr>
          </a:p>
          <a:p>
            <a:r>
              <a:rPr lang="en-US" dirty="0">
                <a:solidFill>
                  <a:schemeClr val="tx1">
                    <a:lumMod val="95000"/>
                    <a:lumOff val="5000"/>
                  </a:schemeClr>
                </a:solidFill>
              </a:rPr>
              <a:t>As you discuss this question consider the following: </a:t>
            </a:r>
          </a:p>
          <a:p>
            <a:pPr lvl="1"/>
            <a:r>
              <a:rPr lang="en-US" dirty="0">
                <a:solidFill>
                  <a:schemeClr val="tx1">
                    <a:lumMod val="95000"/>
                    <a:lumOff val="5000"/>
                  </a:schemeClr>
                </a:solidFill>
              </a:rPr>
              <a:t>Student needs should drive the process, not your IEP software system.</a:t>
            </a:r>
          </a:p>
          <a:p>
            <a:pPr lvl="1"/>
            <a:r>
              <a:rPr lang="en-US" dirty="0">
                <a:solidFill>
                  <a:schemeClr val="tx1">
                    <a:lumMod val="95000"/>
                    <a:lumOff val="5000"/>
                  </a:schemeClr>
                </a:solidFill>
              </a:rPr>
              <a:t>Do your teams have the tools (knowledge, skills, actual tools) to do this properly?</a:t>
            </a:r>
          </a:p>
          <a:p>
            <a:pPr lvl="1"/>
            <a:r>
              <a:rPr lang="en-US" dirty="0">
                <a:solidFill>
                  <a:schemeClr val="tx1">
                    <a:lumMod val="95000"/>
                    <a:lumOff val="5000"/>
                  </a:schemeClr>
                </a:solidFill>
              </a:rPr>
              <a:t>How do you balance efficiency (monitoring progress, progress reporting, collaboration/planning) with teaching and learning?</a:t>
            </a:r>
          </a:p>
          <a:p>
            <a:pPr lvl="1"/>
            <a:r>
              <a:rPr lang="en-US" dirty="0">
                <a:solidFill>
                  <a:schemeClr val="tx1">
                    <a:lumMod val="95000"/>
                    <a:lumOff val="5000"/>
                  </a:schemeClr>
                </a:solidFill>
              </a:rPr>
              <a:t>Are your teams putting the cart before the horse? (spending a lot of time developing goals based on anecdotal or weak data and then deciding the “methods for measuring progress” and “when it will be reported to parents”).  Don’t get caught in an </a:t>
            </a:r>
            <a:r>
              <a:rPr lang="en-US" dirty="0" err="1">
                <a:solidFill>
                  <a:schemeClr val="tx1">
                    <a:lumMod val="95000"/>
                    <a:lumOff val="5000"/>
                  </a:schemeClr>
                </a:solidFill>
              </a:rPr>
              <a:t>Endrew</a:t>
            </a:r>
            <a:r>
              <a:rPr lang="en-US" dirty="0">
                <a:solidFill>
                  <a:schemeClr val="tx1">
                    <a:lumMod val="95000"/>
                    <a:lumOff val="5000"/>
                  </a:schemeClr>
                </a:solidFill>
              </a:rPr>
              <a:t> F situation.  Progress monitoring is NOT an afterthought!  You’d want your doctor to know if a medication was not working before or early on during treatment before symptoms got worse wouldn’t you</a:t>
            </a:r>
            <a:r>
              <a:rPr lang="en-US" dirty="0" smtClean="0">
                <a:solidFill>
                  <a:schemeClr val="tx1">
                    <a:lumMod val="95000"/>
                    <a:lumOff val="5000"/>
                  </a:schemeClr>
                </a:solidFill>
              </a:rPr>
              <a:t>?</a:t>
            </a:r>
            <a:endParaRPr lang="en-US" dirty="0"/>
          </a:p>
        </p:txBody>
      </p:sp>
    </p:spTree>
    <p:extLst>
      <p:ext uri="{BB962C8B-B14F-4D97-AF65-F5344CB8AC3E}">
        <p14:creationId xmlns:p14="http://schemas.microsoft.com/office/powerpoint/2010/main" val="418735892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idx="10"/>
          </p:nvPr>
        </p:nvSpPr>
        <p:spPr>
          <a:xfrm>
            <a:off x="4144963" y="0"/>
            <a:ext cx="3170237" cy="481013"/>
          </a:xfrm>
          <a:prstGeom prst="rect">
            <a:avLst/>
          </a:prstGeom>
        </p:spPr>
        <p:txBody>
          <a:bodyPr/>
          <a:lstStyle/>
          <a:p>
            <a:r>
              <a:rPr lang="en-US" smtClean="0"/>
              <a:t>March 6, 2020</a:t>
            </a:r>
            <a:endParaRPr lang="en-US"/>
          </a:p>
        </p:txBody>
      </p:sp>
      <p:sp>
        <p:nvSpPr>
          <p:cNvPr id="11" name="Footer Placeholder 10"/>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12" name="Slide Number Placeholder 11"/>
          <p:cNvSpPr>
            <a:spLocks noGrp="1"/>
          </p:cNvSpPr>
          <p:nvPr>
            <p:ph type="sldNum" sz="quarter" idx="12"/>
          </p:nvPr>
        </p:nvSpPr>
        <p:spPr>
          <a:xfrm>
            <a:off x="4144963" y="9120188"/>
            <a:ext cx="3170237" cy="481012"/>
          </a:xfrm>
          <a:prstGeom prst="rect">
            <a:avLst/>
          </a:prstGeom>
        </p:spPr>
        <p:txBody>
          <a:bodyPr/>
          <a:lstStyle/>
          <a:p>
            <a:fld id="{2241C4C7-CDC9-44CB-80A0-71E5AE20C5B9}" type="slidenum">
              <a:rPr lang="en-US" smtClean="0"/>
              <a:t>64</a:t>
            </a:fld>
            <a:endParaRPr lang="en-US"/>
          </a:p>
        </p:txBody>
      </p:sp>
      <p:sp>
        <p:nvSpPr>
          <p:cNvPr id="13" name="Header Placeholder 12"/>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
        <p:nvSpPr>
          <p:cNvPr id="14" name="Slide Image Placeholder 13"/>
          <p:cNvSpPr>
            <a:spLocks noGrp="1" noRot="1" noChangeAspect="1"/>
          </p:cNvSpPr>
          <p:nvPr>
            <p:ph type="sldImg"/>
          </p:nvPr>
        </p:nvSpPr>
        <p:spPr/>
      </p:sp>
      <p:sp>
        <p:nvSpPr>
          <p:cNvPr id="15" name="Notes Placeholder 14"/>
          <p:cNvSpPr>
            <a:spLocks noGrp="1"/>
          </p:cNvSpPr>
          <p:nvPr>
            <p:ph type="body" idx="1"/>
          </p:nvPr>
        </p:nvSpPr>
        <p:spPr/>
        <p:txBody>
          <a:bodyPr/>
          <a:lstStyle/>
          <a:p>
            <a:r>
              <a:rPr lang="en-US" dirty="0"/>
              <a:t>Here is a Social Emotional Learning example</a:t>
            </a:r>
          </a:p>
          <a:p>
            <a:r>
              <a:rPr lang="en-US" dirty="0"/>
              <a:t>In this example we can see how the team analyzed one of the effects of the student’s disability that results in the student leaving or being removed from class.  Removals for behavioral reasons is one of the most common reasons students miss instruction.  For a student with a disability, even short removals can affect academic progress and social emotional development. </a:t>
            </a:r>
          </a:p>
          <a:p>
            <a:r>
              <a:rPr lang="en-US" dirty="0"/>
              <a:t>In this example, the IEP team identified that the behaviors that most often resulted in the student wanting to leave class or being removed,  most often occurred when the student became overwhelmed by stimulation and in certain settings.  When academic or social emotional demands were added to this, the student became even less able to access and engage in activities in the general education environment.  </a:t>
            </a:r>
          </a:p>
          <a:p>
            <a:r>
              <a:rPr lang="en-US" dirty="0"/>
              <a:t>The IEP team determined the student needed to develop better skills to manage their awareness of and response to the types of stimulation they regularly encounter in general education.  </a:t>
            </a:r>
          </a:p>
          <a:p>
            <a:r>
              <a:rPr lang="en-US" dirty="0"/>
              <a:t>One would also assume that in addition to directly working on the student’s skills,  this student’s IEP would also specify supports in the classroom to reduce social emotional as well as environmental barriers to access and engagement. </a:t>
            </a:r>
          </a:p>
          <a:p>
            <a:endParaRPr lang="en-US" dirty="0"/>
          </a:p>
        </p:txBody>
      </p:sp>
    </p:spTree>
    <p:extLst>
      <p:ext uri="{BB962C8B-B14F-4D97-AF65-F5344CB8AC3E}">
        <p14:creationId xmlns:p14="http://schemas.microsoft.com/office/powerpoint/2010/main" val="277901037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idx="10"/>
          </p:nvPr>
        </p:nvSpPr>
        <p:spPr>
          <a:xfrm>
            <a:off x="4144963" y="0"/>
            <a:ext cx="3170237" cy="481013"/>
          </a:xfrm>
          <a:prstGeom prst="rect">
            <a:avLst/>
          </a:prstGeom>
        </p:spPr>
        <p:txBody>
          <a:bodyPr/>
          <a:lstStyle/>
          <a:p>
            <a:r>
              <a:rPr lang="en-US" smtClean="0"/>
              <a:t>March 6, 2020</a:t>
            </a:r>
            <a:endParaRPr lang="en-US"/>
          </a:p>
        </p:txBody>
      </p:sp>
      <p:sp>
        <p:nvSpPr>
          <p:cNvPr id="11" name="Footer Placeholder 10"/>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12" name="Slide Number Placeholder 11"/>
          <p:cNvSpPr>
            <a:spLocks noGrp="1"/>
          </p:cNvSpPr>
          <p:nvPr>
            <p:ph type="sldNum" sz="quarter" idx="12"/>
          </p:nvPr>
        </p:nvSpPr>
        <p:spPr>
          <a:xfrm>
            <a:off x="4144963" y="9120188"/>
            <a:ext cx="3170237" cy="481012"/>
          </a:xfrm>
          <a:prstGeom prst="rect">
            <a:avLst/>
          </a:prstGeom>
        </p:spPr>
        <p:txBody>
          <a:bodyPr/>
          <a:lstStyle/>
          <a:p>
            <a:fld id="{2241C4C7-CDC9-44CB-80A0-71E5AE20C5B9}" type="slidenum">
              <a:rPr lang="en-US" smtClean="0"/>
              <a:t>65</a:t>
            </a:fld>
            <a:endParaRPr lang="en-US"/>
          </a:p>
        </p:txBody>
      </p:sp>
      <p:sp>
        <p:nvSpPr>
          <p:cNvPr id="13" name="Header Placeholder 12"/>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
        <p:nvSpPr>
          <p:cNvPr id="14" name="Slide Image Placeholder 13"/>
          <p:cNvSpPr>
            <a:spLocks noGrp="1" noRot="1" noChangeAspect="1"/>
          </p:cNvSpPr>
          <p:nvPr>
            <p:ph type="sldImg"/>
          </p:nvPr>
        </p:nvSpPr>
        <p:spPr/>
      </p:sp>
      <p:sp>
        <p:nvSpPr>
          <p:cNvPr id="15" name="Notes Placeholder 14"/>
          <p:cNvSpPr>
            <a:spLocks noGrp="1"/>
          </p:cNvSpPr>
          <p:nvPr>
            <p:ph type="body" idx="1"/>
          </p:nvPr>
        </p:nvSpPr>
        <p:spPr/>
        <p:txBody>
          <a:bodyPr/>
          <a:lstStyle/>
          <a:p>
            <a:r>
              <a:rPr lang="en-US" dirty="0"/>
              <a:t>Here is an example of possible target skills to address the disability related need presented on the prior slide. </a:t>
            </a:r>
          </a:p>
          <a:p>
            <a:r>
              <a:rPr lang="en-US" dirty="0"/>
              <a:t>Please note, this statement only identifies the target skill to improve anxiety and frustration management strategies) and related objectives. It is not a complete goal because it does not yet include baseline or LOA data.  First, teams need to make sure they have identified target skill(s) that directly related to the disability relate need and that can be measured</a:t>
            </a:r>
          </a:p>
          <a:p>
            <a:r>
              <a:rPr lang="en-US" dirty="0"/>
              <a:t>In this example, the team decided objectives were needed to operationalize “improving anxiety and frustration management”.  They knew that it was not enough just to measure increased time engaged in classroom instruction. They also wanted to make clear links between the root cause and the related disability related need (difficulty with anxiety and frustration management due to trouble accurately identifying triggers and developing  and using management strategies, AND the effect of the disability (i.e. removal from class activities due to certain behaviors).  You can see that the goal is stated in positive terms of what the student </a:t>
            </a:r>
            <a:r>
              <a:rPr lang="en-US" b="1" dirty="0"/>
              <a:t>will</a:t>
            </a:r>
            <a:r>
              <a:rPr lang="en-US" dirty="0"/>
              <a:t> do  (i.e. functional skills that will be developed) vs. what the student won’t do (i.e. reduction in unwanted behavior). The assumption is if the student develops and uses these skills, less desirable behavior will be replaced. </a:t>
            </a:r>
          </a:p>
          <a:p>
            <a:pPr algn="ctr"/>
            <a:r>
              <a:rPr lang="en-US" dirty="0"/>
              <a:t> </a:t>
            </a:r>
            <a:r>
              <a:rPr lang="en-US" i="1" dirty="0"/>
              <a:t>------------------For FACE to FACE Training----------------------</a:t>
            </a:r>
          </a:p>
          <a:p>
            <a:r>
              <a:rPr lang="en-US" dirty="0"/>
              <a:t>Do you agree that someone could indeed observe and count the behaviors targeted by this goal?  </a:t>
            </a:r>
            <a:r>
              <a:rPr lang="en-US" i="1" dirty="0"/>
              <a:t>(Presenter may want to use Thumbs Up/Down and have some discussion on these IF enough time allocated.  Participants may come up with alternatives or more efficient ways to address the need) </a:t>
            </a:r>
          </a:p>
          <a:p>
            <a:pPr lvl="1"/>
            <a:r>
              <a:rPr lang="en-US" dirty="0"/>
              <a:t>Identify sensory and emotional triggers? </a:t>
            </a:r>
          </a:p>
          <a:p>
            <a:pPr lvl="1"/>
            <a:r>
              <a:rPr lang="en-US" dirty="0"/>
              <a:t>Develop strategies to manage anxiety and frustration (note: the IEP team would want to list a few of these strategies here (such as…)  or this information might be included in the baseline and LOA- We will see this later? </a:t>
            </a:r>
          </a:p>
          <a:p>
            <a:pPr lvl="1"/>
            <a:r>
              <a:rPr lang="en-US" dirty="0"/>
              <a:t>Use anxiety and frustration management strategies in general education</a:t>
            </a:r>
          </a:p>
          <a:p>
            <a:pPr lvl="1"/>
            <a:r>
              <a:rPr lang="en-US" dirty="0"/>
              <a:t>Increase amount of time engaged in classroom instruction? </a:t>
            </a:r>
          </a:p>
        </p:txBody>
      </p:sp>
    </p:spTree>
    <p:extLst>
      <p:ext uri="{BB962C8B-B14F-4D97-AF65-F5344CB8AC3E}">
        <p14:creationId xmlns:p14="http://schemas.microsoft.com/office/powerpoint/2010/main" val="214642670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idx="10"/>
          </p:nvPr>
        </p:nvSpPr>
        <p:spPr>
          <a:xfrm>
            <a:off x="4144963" y="0"/>
            <a:ext cx="3170237" cy="481013"/>
          </a:xfrm>
          <a:prstGeom prst="rect">
            <a:avLst/>
          </a:prstGeom>
        </p:spPr>
        <p:txBody>
          <a:bodyPr/>
          <a:lstStyle/>
          <a:p>
            <a:r>
              <a:rPr lang="en-US" smtClean="0"/>
              <a:t>March 6, 2020</a:t>
            </a:r>
            <a:endParaRPr lang="en-US"/>
          </a:p>
        </p:txBody>
      </p:sp>
      <p:sp>
        <p:nvSpPr>
          <p:cNvPr id="11" name="Footer Placeholder 10"/>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12" name="Slide Number Placeholder 11"/>
          <p:cNvSpPr>
            <a:spLocks noGrp="1"/>
          </p:cNvSpPr>
          <p:nvPr>
            <p:ph type="sldNum" sz="quarter" idx="12"/>
          </p:nvPr>
        </p:nvSpPr>
        <p:spPr>
          <a:xfrm>
            <a:off x="4144963" y="9120188"/>
            <a:ext cx="3170237" cy="481012"/>
          </a:xfrm>
          <a:prstGeom prst="rect">
            <a:avLst/>
          </a:prstGeom>
        </p:spPr>
        <p:txBody>
          <a:bodyPr/>
          <a:lstStyle/>
          <a:p>
            <a:fld id="{2241C4C7-CDC9-44CB-80A0-71E5AE20C5B9}" type="slidenum">
              <a:rPr lang="en-US" smtClean="0"/>
              <a:t>66</a:t>
            </a:fld>
            <a:endParaRPr lang="en-US"/>
          </a:p>
        </p:txBody>
      </p:sp>
      <p:sp>
        <p:nvSpPr>
          <p:cNvPr id="13" name="Header Placeholder 12"/>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
        <p:nvSpPr>
          <p:cNvPr id="14" name="Slide Image Placeholder 13"/>
          <p:cNvSpPr>
            <a:spLocks noGrp="1" noRot="1" noChangeAspect="1"/>
          </p:cNvSpPr>
          <p:nvPr>
            <p:ph type="sldImg"/>
          </p:nvPr>
        </p:nvSpPr>
        <p:spPr/>
      </p:sp>
      <p:sp>
        <p:nvSpPr>
          <p:cNvPr id="15" name="Notes Placeholder 14"/>
          <p:cNvSpPr>
            <a:spLocks noGrp="1"/>
          </p:cNvSpPr>
          <p:nvPr>
            <p:ph type="body" idx="1"/>
          </p:nvPr>
        </p:nvSpPr>
        <p:spPr/>
        <p:txBody>
          <a:bodyPr/>
          <a:lstStyle/>
          <a:p>
            <a:r>
              <a:rPr lang="en-US" dirty="0"/>
              <a:t>Try using the CCR IEP Step 3 checklists and Monitoring Progress draft checklists to reflect on your current IEPs and when drafting future IEP goals and progress monitoring procedures. </a:t>
            </a:r>
          </a:p>
          <a:p>
            <a:r>
              <a:rPr lang="en-US" dirty="0"/>
              <a:t>Be sure to start by reflecting on the target skill or behavior specified in the IEP goal and its link to a student’s disability related need(s). </a:t>
            </a:r>
          </a:p>
          <a:p>
            <a:endParaRPr lang="en-US" dirty="0"/>
          </a:p>
          <a:p>
            <a:r>
              <a:rPr lang="en-US" dirty="0"/>
              <a:t>Look at your IEP goals.  For each goal ask yourself:  </a:t>
            </a:r>
          </a:p>
          <a:p>
            <a:pPr lvl="1"/>
            <a:r>
              <a:rPr lang="en-US" dirty="0"/>
              <a:t>If we follow the “procedures for measuring the student’s progress toward meeting the annual goal….” as written,  will we know if the student has made sufficient progress, and be able to report the degree of progress during each reporting period?</a:t>
            </a:r>
          </a:p>
          <a:p>
            <a:pPr lvl="1"/>
            <a:r>
              <a:rPr lang="en-US" dirty="0"/>
              <a:t>If we were to develop this IEP again, how might we revise the goal statement or stated progress measurement procedures to more effectively monitor ongoing progress toward IEP goal attainment? </a:t>
            </a:r>
          </a:p>
          <a:p>
            <a:endParaRPr lang="en-US" dirty="0"/>
          </a:p>
        </p:txBody>
      </p:sp>
    </p:spTree>
    <p:extLst>
      <p:ext uri="{BB962C8B-B14F-4D97-AF65-F5344CB8AC3E}">
        <p14:creationId xmlns:p14="http://schemas.microsoft.com/office/powerpoint/2010/main" val="112140130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idx="10"/>
          </p:nvPr>
        </p:nvSpPr>
        <p:spPr>
          <a:xfrm>
            <a:off x="4144963" y="0"/>
            <a:ext cx="3170237" cy="481013"/>
          </a:xfrm>
          <a:prstGeom prst="rect">
            <a:avLst/>
          </a:prstGeom>
        </p:spPr>
        <p:txBody>
          <a:bodyPr/>
          <a:lstStyle/>
          <a:p>
            <a:r>
              <a:rPr lang="en-US" smtClean="0"/>
              <a:t>March 6, 2020</a:t>
            </a:r>
            <a:endParaRPr lang="en-US"/>
          </a:p>
        </p:txBody>
      </p:sp>
      <p:sp>
        <p:nvSpPr>
          <p:cNvPr id="11" name="Footer Placeholder 10"/>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12" name="Slide Number Placeholder 11"/>
          <p:cNvSpPr>
            <a:spLocks noGrp="1"/>
          </p:cNvSpPr>
          <p:nvPr>
            <p:ph type="sldNum" sz="quarter" idx="12"/>
          </p:nvPr>
        </p:nvSpPr>
        <p:spPr>
          <a:xfrm>
            <a:off x="4144963" y="9120188"/>
            <a:ext cx="3170237" cy="481012"/>
          </a:xfrm>
          <a:prstGeom prst="rect">
            <a:avLst/>
          </a:prstGeom>
        </p:spPr>
        <p:txBody>
          <a:bodyPr/>
          <a:lstStyle/>
          <a:p>
            <a:fld id="{2241C4C7-CDC9-44CB-80A0-71E5AE20C5B9}" type="slidenum">
              <a:rPr lang="en-US" smtClean="0"/>
              <a:t>67</a:t>
            </a:fld>
            <a:endParaRPr lang="en-US"/>
          </a:p>
        </p:txBody>
      </p:sp>
      <p:sp>
        <p:nvSpPr>
          <p:cNvPr id="13" name="Header Placeholder 12"/>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
        <p:nvSpPr>
          <p:cNvPr id="14" name="Slide Image Placeholder 13"/>
          <p:cNvSpPr>
            <a:spLocks noGrp="1" noRot="1" noChangeAspect="1"/>
          </p:cNvSpPr>
          <p:nvPr>
            <p:ph type="sldImg"/>
          </p:nvPr>
        </p:nvSpPr>
        <p:spPr>
          <a:xfrm>
            <a:off x="2398713" y="227013"/>
            <a:ext cx="2782887" cy="1565275"/>
          </a:xfrm>
        </p:spPr>
      </p:sp>
      <p:sp>
        <p:nvSpPr>
          <p:cNvPr id="15" name="Notes Placeholder 14"/>
          <p:cNvSpPr>
            <a:spLocks noGrp="1"/>
          </p:cNvSpPr>
          <p:nvPr>
            <p:ph type="body" idx="1"/>
          </p:nvPr>
        </p:nvSpPr>
        <p:spPr/>
        <p:txBody>
          <a:bodyPr/>
          <a:lstStyle/>
          <a:p>
            <a:endParaRPr lang="en-US"/>
          </a:p>
        </p:txBody>
      </p:sp>
    </p:spTree>
    <p:extLst>
      <p:ext uri="{BB962C8B-B14F-4D97-AF65-F5344CB8AC3E}">
        <p14:creationId xmlns:p14="http://schemas.microsoft.com/office/powerpoint/2010/main" val="276371487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idx="10"/>
          </p:nvPr>
        </p:nvSpPr>
        <p:spPr>
          <a:xfrm>
            <a:off x="4144963" y="0"/>
            <a:ext cx="3170237" cy="481013"/>
          </a:xfrm>
          <a:prstGeom prst="rect">
            <a:avLst/>
          </a:prstGeom>
        </p:spPr>
        <p:txBody>
          <a:bodyPr/>
          <a:lstStyle/>
          <a:p>
            <a:r>
              <a:rPr lang="en-US" smtClean="0"/>
              <a:t>March 6, 2020</a:t>
            </a:r>
            <a:endParaRPr lang="en-US"/>
          </a:p>
        </p:txBody>
      </p:sp>
      <p:sp>
        <p:nvSpPr>
          <p:cNvPr id="11" name="Footer Placeholder 10"/>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12" name="Slide Number Placeholder 11"/>
          <p:cNvSpPr>
            <a:spLocks noGrp="1"/>
          </p:cNvSpPr>
          <p:nvPr>
            <p:ph type="sldNum" sz="quarter" idx="12"/>
          </p:nvPr>
        </p:nvSpPr>
        <p:spPr>
          <a:xfrm>
            <a:off x="4144963" y="9120188"/>
            <a:ext cx="3170237" cy="481012"/>
          </a:xfrm>
          <a:prstGeom prst="rect">
            <a:avLst/>
          </a:prstGeom>
        </p:spPr>
        <p:txBody>
          <a:bodyPr/>
          <a:lstStyle/>
          <a:p>
            <a:fld id="{2241C4C7-CDC9-44CB-80A0-71E5AE20C5B9}" type="slidenum">
              <a:rPr lang="en-US" smtClean="0"/>
              <a:t>68</a:t>
            </a:fld>
            <a:endParaRPr lang="en-US"/>
          </a:p>
        </p:txBody>
      </p:sp>
      <p:sp>
        <p:nvSpPr>
          <p:cNvPr id="13" name="Header Placeholder 12"/>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
        <p:nvSpPr>
          <p:cNvPr id="14" name="Slide Image Placeholder 13"/>
          <p:cNvSpPr>
            <a:spLocks noGrp="1" noRot="1" noChangeAspect="1"/>
          </p:cNvSpPr>
          <p:nvPr>
            <p:ph type="sldImg"/>
          </p:nvPr>
        </p:nvSpPr>
        <p:spPr/>
      </p:sp>
      <p:sp>
        <p:nvSpPr>
          <p:cNvPr id="15" name="Notes Placeholder 14"/>
          <p:cNvSpPr>
            <a:spLocks noGrp="1"/>
          </p:cNvSpPr>
          <p:nvPr>
            <p:ph type="body" idx="1"/>
          </p:nvPr>
        </p:nvSpPr>
        <p:spPr/>
        <p:txBody>
          <a:bodyPr/>
          <a:lstStyle/>
          <a:p>
            <a:r>
              <a:rPr lang="en-US" dirty="0"/>
              <a:t>Additional resources found at the National Center for Intensive Intervention link above: </a:t>
            </a:r>
          </a:p>
          <a:p>
            <a:pPr lvl="1"/>
            <a:r>
              <a:rPr lang="en-US" dirty="0"/>
              <a:t>Data Rich, Information Poor? Making Sense of Progress Monitoring Data to Guide Intervention Decisions  </a:t>
            </a:r>
            <a:r>
              <a:rPr lang="en-US" dirty="0">
                <a:hlinkClick r:id="rId3"/>
              </a:rPr>
              <a:t>https://intensiveintervention.org/resource/data-rich-information-poor-making-sense-progress-monitoring-data-guide-intervention</a:t>
            </a:r>
            <a:endParaRPr lang="en-US" dirty="0"/>
          </a:p>
          <a:p>
            <a:pPr lvl="1"/>
            <a:r>
              <a:rPr lang="en-US" dirty="0"/>
              <a:t>Using Academic Progress Monitoring for Individualized Instructional Planning (DBI Professional Learning Series Module 2)- </a:t>
            </a:r>
            <a:r>
              <a:rPr lang="en-US" dirty="0">
                <a:hlinkClick r:id="rId4"/>
              </a:rPr>
              <a:t>https://intensiveintervention.org/resource/using-academic-progress-monitoring-individualized-instructional-planning-dbi-training</a:t>
            </a:r>
            <a:r>
              <a:rPr lang="en-US" dirty="0"/>
              <a:t>  </a:t>
            </a:r>
          </a:p>
          <a:p>
            <a:endParaRPr lang="en-US" dirty="0"/>
          </a:p>
        </p:txBody>
      </p:sp>
    </p:spTree>
    <p:extLst>
      <p:ext uri="{BB962C8B-B14F-4D97-AF65-F5344CB8AC3E}">
        <p14:creationId xmlns:p14="http://schemas.microsoft.com/office/powerpoint/2010/main" val="144475145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idx="10"/>
          </p:nvPr>
        </p:nvSpPr>
        <p:spPr>
          <a:xfrm>
            <a:off x="4144963" y="0"/>
            <a:ext cx="3170237" cy="481013"/>
          </a:xfrm>
          <a:prstGeom prst="rect">
            <a:avLst/>
          </a:prstGeom>
        </p:spPr>
        <p:txBody>
          <a:bodyPr/>
          <a:lstStyle/>
          <a:p>
            <a:r>
              <a:rPr lang="en-US" smtClean="0"/>
              <a:t>March 6, 2020</a:t>
            </a:r>
            <a:endParaRPr lang="en-US"/>
          </a:p>
        </p:txBody>
      </p:sp>
      <p:sp>
        <p:nvSpPr>
          <p:cNvPr id="9" name="Footer Placeholder 8"/>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10" name="Slide Number Placeholder 9"/>
          <p:cNvSpPr>
            <a:spLocks noGrp="1"/>
          </p:cNvSpPr>
          <p:nvPr>
            <p:ph type="sldNum" sz="quarter" idx="12"/>
          </p:nvPr>
        </p:nvSpPr>
        <p:spPr>
          <a:xfrm>
            <a:off x="4144963" y="9120188"/>
            <a:ext cx="3170237" cy="481012"/>
          </a:xfrm>
          <a:prstGeom prst="rect">
            <a:avLst/>
          </a:prstGeom>
        </p:spPr>
        <p:txBody>
          <a:bodyPr/>
          <a:lstStyle/>
          <a:p>
            <a:fld id="{2241C4C7-CDC9-44CB-80A0-71E5AE20C5B9}" type="slidenum">
              <a:rPr lang="en-US" smtClean="0"/>
              <a:t>69</a:t>
            </a:fld>
            <a:endParaRPr lang="en-US"/>
          </a:p>
        </p:txBody>
      </p:sp>
      <p:sp>
        <p:nvSpPr>
          <p:cNvPr id="11" name="Header Placeholder 10"/>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
        <p:nvSpPr>
          <p:cNvPr id="14" name="Slide Image Placeholder 13"/>
          <p:cNvSpPr>
            <a:spLocks noGrp="1" noRot="1" noChangeAspect="1"/>
          </p:cNvSpPr>
          <p:nvPr>
            <p:ph type="sldImg"/>
          </p:nvPr>
        </p:nvSpPr>
        <p:spPr/>
      </p:sp>
      <p:sp>
        <p:nvSpPr>
          <p:cNvPr id="15" name="Notes Placeholder 14"/>
          <p:cNvSpPr>
            <a:spLocks noGrp="1"/>
          </p:cNvSpPr>
          <p:nvPr>
            <p:ph type="body" idx="1"/>
          </p:nvPr>
        </p:nvSpPr>
        <p:spPr/>
        <p:txBody>
          <a:bodyPr/>
          <a:lstStyle/>
          <a:p>
            <a:pPr lvl="0"/>
            <a:r>
              <a:rPr lang="en-US" dirty="0"/>
              <a:t>DPI has developed  2 forms to help IEP teams with IEP goal reviews.  </a:t>
            </a:r>
          </a:p>
          <a:p>
            <a:pPr lvl="0"/>
            <a:r>
              <a:rPr lang="en-US" dirty="0"/>
              <a:t>There are links to these forms on the slide. </a:t>
            </a:r>
          </a:p>
          <a:p>
            <a:r>
              <a:rPr lang="en-US" dirty="0"/>
              <a:t>LEAs may use Form I-6 to document Interim Reviews of IEP Goals and to document the required reports to parents on the student’s interim progress toward IEP goals.</a:t>
            </a:r>
          </a:p>
          <a:p>
            <a:pPr lvl="0"/>
            <a:r>
              <a:rPr lang="en-US" dirty="0"/>
              <a:t>Form I-5 is used to document the annual review of IEP goals that must be completed during an IEP team meeting at least annually.  </a:t>
            </a:r>
          </a:p>
          <a:p>
            <a:pPr lvl="0"/>
            <a:r>
              <a:rPr lang="en-US" dirty="0"/>
              <a:t>Refer to the explanation in the DPI Forms Guide for more guidance on completing these two forms</a:t>
            </a:r>
            <a:r>
              <a:rPr lang="en-US" dirty="0" smtClean="0"/>
              <a:t>.</a:t>
            </a:r>
            <a:endParaRPr lang="en-US" dirty="0"/>
          </a:p>
        </p:txBody>
      </p:sp>
    </p:spTree>
    <p:extLst>
      <p:ext uri="{BB962C8B-B14F-4D97-AF65-F5344CB8AC3E}">
        <p14:creationId xmlns:p14="http://schemas.microsoft.com/office/powerpoint/2010/main" val="950791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idx="10"/>
          </p:nvPr>
        </p:nvSpPr>
        <p:spPr>
          <a:xfrm>
            <a:off x="4144963" y="0"/>
            <a:ext cx="3170237" cy="481013"/>
          </a:xfrm>
          <a:prstGeom prst="rect">
            <a:avLst/>
          </a:prstGeom>
        </p:spPr>
        <p:txBody>
          <a:bodyPr/>
          <a:lstStyle/>
          <a:p>
            <a:r>
              <a:rPr lang="en-US" smtClean="0"/>
              <a:t>March 6, 2020</a:t>
            </a:r>
            <a:endParaRPr lang="en-US"/>
          </a:p>
        </p:txBody>
      </p:sp>
      <p:sp>
        <p:nvSpPr>
          <p:cNvPr id="11" name="Footer Placeholder 10"/>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12" name="Slide Number Placeholder 11"/>
          <p:cNvSpPr>
            <a:spLocks noGrp="1"/>
          </p:cNvSpPr>
          <p:nvPr>
            <p:ph type="sldNum" sz="quarter" idx="12"/>
          </p:nvPr>
        </p:nvSpPr>
        <p:spPr>
          <a:xfrm>
            <a:off x="4144963" y="9120188"/>
            <a:ext cx="3170237" cy="481012"/>
          </a:xfrm>
          <a:prstGeom prst="rect">
            <a:avLst/>
          </a:prstGeom>
        </p:spPr>
        <p:txBody>
          <a:bodyPr/>
          <a:lstStyle/>
          <a:p>
            <a:fld id="{2241C4C7-CDC9-44CB-80A0-71E5AE20C5B9}" type="slidenum">
              <a:rPr lang="en-US" smtClean="0"/>
              <a:t>7</a:t>
            </a:fld>
            <a:endParaRPr lang="en-US"/>
          </a:p>
        </p:txBody>
      </p:sp>
      <p:sp>
        <p:nvSpPr>
          <p:cNvPr id="13" name="Header Placeholder 12"/>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
        <p:nvSpPr>
          <p:cNvPr id="21" name="Slide Image Placeholder 20"/>
          <p:cNvSpPr>
            <a:spLocks noGrp="1" noRot="1" noChangeAspect="1"/>
          </p:cNvSpPr>
          <p:nvPr>
            <p:ph type="sldImg"/>
          </p:nvPr>
        </p:nvSpPr>
        <p:spPr>
          <a:xfrm>
            <a:off x="2108200" y="282575"/>
            <a:ext cx="3321050" cy="1868488"/>
          </a:xfrm>
          <a:prstGeom prst="rect">
            <a:avLst/>
          </a:prstGeom>
        </p:spPr>
      </p:sp>
      <p:sp>
        <p:nvSpPr>
          <p:cNvPr id="22" name="Notes Placeholder 21"/>
          <p:cNvSpPr>
            <a:spLocks noGrp="1"/>
          </p:cNvSpPr>
          <p:nvPr>
            <p:ph type="body" idx="1"/>
          </p:nvPr>
        </p:nvSpPr>
        <p:spPr>
          <a:xfrm>
            <a:off x="190831" y="2172073"/>
            <a:ext cx="6965343" cy="7011783"/>
          </a:xfrm>
          <a:prstGeom prst="rect">
            <a:avLst/>
          </a:prstGeom>
        </p:spPr>
        <p:txBody>
          <a:bodyPr/>
          <a:lstStyle/>
          <a:p>
            <a:r>
              <a:rPr lang="en-US" dirty="0"/>
              <a:t>We are grounding ourselves in the CCR IEP 5 Step process. </a:t>
            </a:r>
          </a:p>
          <a:p>
            <a:r>
              <a:rPr lang="en-US" dirty="0"/>
              <a:t>We are assuming most of you are familiar with the CCR IEP content and terminology. You can find more information about the CCR IEP process on the DPI website.  There is an information link to the webpage on upper right hand corner of this slide https://dpi.wi.gov/sites/default/files/imce/sped/pdf/rda-ccr-iep-five-step-process.pdf </a:t>
            </a:r>
          </a:p>
          <a:p>
            <a:r>
              <a:rPr lang="en-US" dirty="0"/>
              <a:t>Progress monitoring is important to all 5 steps.  Planning, Deciding and Documenting how progress will be measured and reported; as well as the use of progress data during IEP review and revision are specific parts of CCR IEP steps 3 and 5. </a:t>
            </a:r>
          </a:p>
          <a:p>
            <a:r>
              <a:rPr lang="en-US" dirty="0"/>
              <a:t>By and large, the actual act of monitoring progress toward IEP goals occurs outside of IEP development and review.  Data from ongoing progress monitoring is collected during the student’s school day, usually while the student is engaged in instruction or other school activities. </a:t>
            </a:r>
          </a:p>
        </p:txBody>
      </p:sp>
    </p:spTree>
    <p:extLst>
      <p:ext uri="{BB962C8B-B14F-4D97-AF65-F5344CB8AC3E}">
        <p14:creationId xmlns:p14="http://schemas.microsoft.com/office/powerpoint/2010/main" val="113811176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idx="10"/>
          </p:nvPr>
        </p:nvSpPr>
        <p:spPr>
          <a:xfrm>
            <a:off x="4144963" y="0"/>
            <a:ext cx="3170237" cy="481013"/>
          </a:xfrm>
          <a:prstGeom prst="rect">
            <a:avLst/>
          </a:prstGeom>
        </p:spPr>
        <p:txBody>
          <a:bodyPr/>
          <a:lstStyle/>
          <a:p>
            <a:r>
              <a:rPr lang="en-US" smtClean="0"/>
              <a:t>March 6, 2020</a:t>
            </a:r>
            <a:endParaRPr lang="en-US"/>
          </a:p>
        </p:txBody>
      </p:sp>
      <p:sp>
        <p:nvSpPr>
          <p:cNvPr id="9" name="Footer Placeholder 8"/>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10" name="Slide Number Placeholder 9"/>
          <p:cNvSpPr>
            <a:spLocks noGrp="1"/>
          </p:cNvSpPr>
          <p:nvPr>
            <p:ph type="sldNum" sz="quarter" idx="12"/>
          </p:nvPr>
        </p:nvSpPr>
        <p:spPr>
          <a:xfrm>
            <a:off x="4144963" y="9120188"/>
            <a:ext cx="3170237" cy="481012"/>
          </a:xfrm>
          <a:prstGeom prst="rect">
            <a:avLst/>
          </a:prstGeom>
        </p:spPr>
        <p:txBody>
          <a:bodyPr/>
          <a:lstStyle/>
          <a:p>
            <a:fld id="{2241C4C7-CDC9-44CB-80A0-71E5AE20C5B9}" type="slidenum">
              <a:rPr lang="en-US" smtClean="0"/>
              <a:t>70</a:t>
            </a:fld>
            <a:endParaRPr lang="en-US"/>
          </a:p>
        </p:txBody>
      </p:sp>
      <p:sp>
        <p:nvSpPr>
          <p:cNvPr id="11" name="Header Placeholder 10"/>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
        <p:nvSpPr>
          <p:cNvPr id="12" name="Slide Image Placeholder 11"/>
          <p:cNvSpPr>
            <a:spLocks noGrp="1" noRot="1" noChangeAspect="1"/>
          </p:cNvSpPr>
          <p:nvPr>
            <p:ph type="sldImg"/>
          </p:nvPr>
        </p:nvSpPr>
        <p:spPr/>
      </p:sp>
      <p:sp>
        <p:nvSpPr>
          <p:cNvPr id="13" name="Notes Placeholder 12"/>
          <p:cNvSpPr>
            <a:spLocks noGrp="1"/>
          </p:cNvSpPr>
          <p:nvPr>
            <p:ph type="body" idx="1"/>
          </p:nvPr>
        </p:nvSpPr>
        <p:spPr/>
        <p:txBody>
          <a:bodyPr/>
          <a:lstStyle/>
          <a:p>
            <a:r>
              <a:rPr lang="en-US" dirty="0"/>
              <a:t>On this slide are links to a number of related  DPI initiatives aimed at these intents. When you click on each picture, it will take you to the webpage the initiative.</a:t>
            </a:r>
          </a:p>
          <a:p>
            <a:endParaRPr lang="en-US" dirty="0"/>
          </a:p>
        </p:txBody>
      </p:sp>
    </p:spTree>
    <p:extLst>
      <p:ext uri="{BB962C8B-B14F-4D97-AF65-F5344CB8AC3E}">
        <p14:creationId xmlns:p14="http://schemas.microsoft.com/office/powerpoint/2010/main" val="289166438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idx="10"/>
          </p:nvPr>
        </p:nvSpPr>
        <p:spPr>
          <a:xfrm>
            <a:off x="4144963" y="0"/>
            <a:ext cx="3170237" cy="481013"/>
          </a:xfrm>
          <a:prstGeom prst="rect">
            <a:avLst/>
          </a:prstGeom>
        </p:spPr>
        <p:txBody>
          <a:bodyPr/>
          <a:lstStyle/>
          <a:p>
            <a:r>
              <a:rPr lang="en-US" smtClean="0"/>
              <a:t>March 6, 2020</a:t>
            </a:r>
            <a:endParaRPr lang="en-US"/>
          </a:p>
        </p:txBody>
      </p:sp>
      <p:sp>
        <p:nvSpPr>
          <p:cNvPr id="11" name="Footer Placeholder 10"/>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12" name="Slide Number Placeholder 11"/>
          <p:cNvSpPr>
            <a:spLocks noGrp="1"/>
          </p:cNvSpPr>
          <p:nvPr>
            <p:ph type="sldNum" sz="quarter" idx="12"/>
          </p:nvPr>
        </p:nvSpPr>
        <p:spPr>
          <a:xfrm>
            <a:off x="4144963" y="9120188"/>
            <a:ext cx="3170237" cy="481012"/>
          </a:xfrm>
          <a:prstGeom prst="rect">
            <a:avLst/>
          </a:prstGeom>
        </p:spPr>
        <p:txBody>
          <a:bodyPr/>
          <a:lstStyle/>
          <a:p>
            <a:fld id="{2241C4C7-CDC9-44CB-80A0-71E5AE20C5B9}" type="slidenum">
              <a:rPr lang="en-US" smtClean="0"/>
              <a:t>71</a:t>
            </a:fld>
            <a:endParaRPr lang="en-US"/>
          </a:p>
        </p:txBody>
      </p:sp>
      <p:sp>
        <p:nvSpPr>
          <p:cNvPr id="13" name="Header Placeholder 12"/>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
        <p:nvSpPr>
          <p:cNvPr id="14" name="Slide Image Placeholder 13"/>
          <p:cNvSpPr>
            <a:spLocks noGrp="1" noRot="1" noChangeAspect="1"/>
          </p:cNvSpPr>
          <p:nvPr>
            <p:ph type="sldImg"/>
          </p:nvPr>
        </p:nvSpPr>
        <p:spPr/>
      </p:sp>
      <p:sp>
        <p:nvSpPr>
          <p:cNvPr id="15" name="Notes Placeholder 14"/>
          <p:cNvSpPr>
            <a:spLocks noGrp="1"/>
          </p:cNvSpPr>
          <p:nvPr>
            <p:ph type="body" idx="1"/>
          </p:nvPr>
        </p:nvSpPr>
        <p:spPr/>
        <p:txBody>
          <a:bodyPr/>
          <a:lstStyle/>
          <a:p>
            <a:endParaRPr lang="en-US"/>
          </a:p>
        </p:txBody>
      </p:sp>
    </p:spTree>
    <p:extLst>
      <p:ext uri="{BB962C8B-B14F-4D97-AF65-F5344CB8AC3E}">
        <p14:creationId xmlns:p14="http://schemas.microsoft.com/office/powerpoint/2010/main" val="1505886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idx="10"/>
          </p:nvPr>
        </p:nvSpPr>
        <p:spPr>
          <a:xfrm>
            <a:off x="4144963" y="0"/>
            <a:ext cx="3170237" cy="481013"/>
          </a:xfrm>
          <a:prstGeom prst="rect">
            <a:avLst/>
          </a:prstGeom>
        </p:spPr>
        <p:txBody>
          <a:bodyPr/>
          <a:lstStyle/>
          <a:p>
            <a:r>
              <a:rPr lang="en-US" smtClean="0"/>
              <a:t>March 6, 2020</a:t>
            </a:r>
            <a:endParaRPr lang="en-US"/>
          </a:p>
        </p:txBody>
      </p:sp>
      <p:sp>
        <p:nvSpPr>
          <p:cNvPr id="11" name="Footer Placeholder 10"/>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12" name="Slide Number Placeholder 11"/>
          <p:cNvSpPr>
            <a:spLocks noGrp="1"/>
          </p:cNvSpPr>
          <p:nvPr>
            <p:ph type="sldNum" sz="quarter" idx="12"/>
          </p:nvPr>
        </p:nvSpPr>
        <p:spPr>
          <a:xfrm>
            <a:off x="4144963" y="9120188"/>
            <a:ext cx="3170237" cy="481012"/>
          </a:xfrm>
          <a:prstGeom prst="rect">
            <a:avLst/>
          </a:prstGeom>
        </p:spPr>
        <p:txBody>
          <a:bodyPr/>
          <a:lstStyle/>
          <a:p>
            <a:fld id="{2241C4C7-CDC9-44CB-80A0-71E5AE20C5B9}" type="slidenum">
              <a:rPr lang="en-US" smtClean="0"/>
              <a:t>8</a:t>
            </a:fld>
            <a:endParaRPr lang="en-US"/>
          </a:p>
        </p:txBody>
      </p:sp>
      <p:sp>
        <p:nvSpPr>
          <p:cNvPr id="13" name="Header Placeholder 12"/>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
        <p:nvSpPr>
          <p:cNvPr id="14" name="Slide Image Placeholder 13"/>
          <p:cNvSpPr>
            <a:spLocks noGrp="1" noRot="1" noChangeAspect="1"/>
          </p:cNvSpPr>
          <p:nvPr>
            <p:ph type="sldImg"/>
          </p:nvPr>
        </p:nvSpPr>
        <p:spPr>
          <a:xfrm>
            <a:off x="2108200" y="282575"/>
            <a:ext cx="3321050" cy="1868488"/>
          </a:xfrm>
          <a:prstGeom prst="rect">
            <a:avLst/>
          </a:prstGeom>
        </p:spPr>
      </p:sp>
      <p:sp>
        <p:nvSpPr>
          <p:cNvPr id="15" name="Notes Placeholder 14"/>
          <p:cNvSpPr>
            <a:spLocks noGrp="1"/>
          </p:cNvSpPr>
          <p:nvPr>
            <p:ph type="body" idx="1"/>
          </p:nvPr>
        </p:nvSpPr>
        <p:spPr>
          <a:xfrm>
            <a:off x="190831" y="2172073"/>
            <a:ext cx="6965343" cy="7011783"/>
          </a:xfrm>
          <a:prstGeom prst="rect">
            <a:avLst/>
          </a:prstGeom>
        </p:spPr>
        <p:txBody>
          <a:bodyPr/>
          <a:lstStyle/>
          <a:p>
            <a:r>
              <a:rPr lang="en-US" dirty="0"/>
              <a:t>Even though there are no specific regulations for progress monitoring procedures, progress monitoring is required under IDEA.  </a:t>
            </a:r>
          </a:p>
          <a:p>
            <a:r>
              <a:rPr lang="en-US" dirty="0"/>
              <a:t>Every IEP must include a description of:</a:t>
            </a:r>
          </a:p>
          <a:p>
            <a:pPr marL="519113" lvl="1" indent="-285750"/>
            <a:r>
              <a:rPr lang="en-US" dirty="0"/>
              <a:t>How the (student's) progress toward meeting the annual goals will be measured; and</a:t>
            </a:r>
          </a:p>
          <a:p>
            <a:pPr marL="519113" lvl="1" indent="-285750"/>
            <a:r>
              <a:rPr lang="en-US" dirty="0"/>
              <a:t>When periodic reports will be provided to parents on the progress the (student) is making toward meeting the annual goals</a:t>
            </a:r>
          </a:p>
          <a:p>
            <a:r>
              <a:rPr lang="en-US" dirty="0"/>
              <a:t> These two requirements are documented on DPI Sample IEP Form I-4 in the goals section.</a:t>
            </a:r>
          </a:p>
          <a:p>
            <a:r>
              <a:rPr lang="en-US" dirty="0"/>
              <a:t> IEP progress is reported to parents using and Sample forms I-6 and I-5 (interim and annual report forms)  </a:t>
            </a:r>
          </a:p>
          <a:p>
            <a:r>
              <a:rPr lang="en-US" dirty="0"/>
              <a:t>Links to these forms are included on a resource slide at the end of the presentation.</a:t>
            </a:r>
          </a:p>
          <a:p>
            <a:endParaRPr lang="en-US" dirty="0"/>
          </a:p>
        </p:txBody>
      </p:sp>
    </p:spTree>
    <p:extLst>
      <p:ext uri="{BB962C8B-B14F-4D97-AF65-F5344CB8AC3E}">
        <p14:creationId xmlns:p14="http://schemas.microsoft.com/office/powerpoint/2010/main" val="861538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idx="10"/>
          </p:nvPr>
        </p:nvSpPr>
        <p:spPr>
          <a:xfrm>
            <a:off x="4144963" y="0"/>
            <a:ext cx="3170237" cy="481013"/>
          </a:xfrm>
          <a:prstGeom prst="rect">
            <a:avLst/>
          </a:prstGeom>
        </p:spPr>
        <p:txBody>
          <a:bodyPr/>
          <a:lstStyle/>
          <a:p>
            <a:r>
              <a:rPr lang="en-US" smtClean="0"/>
              <a:t>March 6, 2020</a:t>
            </a:r>
            <a:endParaRPr lang="en-US"/>
          </a:p>
        </p:txBody>
      </p:sp>
      <p:sp>
        <p:nvSpPr>
          <p:cNvPr id="11" name="Footer Placeholder 10"/>
          <p:cNvSpPr>
            <a:spLocks noGrp="1"/>
          </p:cNvSpPr>
          <p:nvPr>
            <p:ph type="ftr" sz="quarter" idx="11"/>
          </p:nvPr>
        </p:nvSpPr>
        <p:spPr>
          <a:xfrm>
            <a:off x="0" y="9120188"/>
            <a:ext cx="3170238" cy="481012"/>
          </a:xfrm>
          <a:prstGeom prst="rect">
            <a:avLst/>
          </a:prstGeom>
        </p:spPr>
        <p:txBody>
          <a:bodyPr/>
          <a:lstStyle/>
          <a:p>
            <a:r>
              <a:rPr lang="en-US" smtClean="0"/>
              <a:t>Wisconsin Department of Public Instruction</a:t>
            </a:r>
            <a:endParaRPr lang="en-US"/>
          </a:p>
        </p:txBody>
      </p:sp>
      <p:sp>
        <p:nvSpPr>
          <p:cNvPr id="12" name="Slide Number Placeholder 11"/>
          <p:cNvSpPr>
            <a:spLocks noGrp="1"/>
          </p:cNvSpPr>
          <p:nvPr>
            <p:ph type="sldNum" sz="quarter" idx="12"/>
          </p:nvPr>
        </p:nvSpPr>
        <p:spPr>
          <a:xfrm>
            <a:off x="4144963" y="9120188"/>
            <a:ext cx="3170237" cy="481012"/>
          </a:xfrm>
          <a:prstGeom prst="rect">
            <a:avLst/>
          </a:prstGeom>
        </p:spPr>
        <p:txBody>
          <a:bodyPr/>
          <a:lstStyle/>
          <a:p>
            <a:fld id="{2241C4C7-CDC9-44CB-80A0-71E5AE20C5B9}" type="slidenum">
              <a:rPr lang="en-US" smtClean="0"/>
              <a:t>9</a:t>
            </a:fld>
            <a:endParaRPr lang="en-US"/>
          </a:p>
        </p:txBody>
      </p:sp>
      <p:sp>
        <p:nvSpPr>
          <p:cNvPr id="13" name="Header Placeholder 12"/>
          <p:cNvSpPr>
            <a:spLocks noGrp="1"/>
          </p:cNvSpPr>
          <p:nvPr>
            <p:ph type="hdr" sz="quarter" idx="13"/>
          </p:nvPr>
        </p:nvSpPr>
        <p:spPr>
          <a:xfrm>
            <a:off x="0" y="0"/>
            <a:ext cx="3170238" cy="481013"/>
          </a:xfrm>
          <a:prstGeom prst="rect">
            <a:avLst/>
          </a:prstGeom>
        </p:spPr>
        <p:txBody>
          <a:bodyPr/>
          <a:lstStyle/>
          <a:p>
            <a:r>
              <a:rPr lang="en-US" smtClean="0"/>
              <a:t>CCR IEP</a:t>
            </a:r>
            <a:endParaRPr lang="en-US"/>
          </a:p>
        </p:txBody>
      </p:sp>
      <p:sp>
        <p:nvSpPr>
          <p:cNvPr id="22" name="Slide Image Placeholder 21"/>
          <p:cNvSpPr>
            <a:spLocks noGrp="1" noRot="1" noChangeAspect="1"/>
          </p:cNvSpPr>
          <p:nvPr>
            <p:ph type="sldImg"/>
          </p:nvPr>
        </p:nvSpPr>
        <p:spPr>
          <a:xfrm>
            <a:off x="2108200" y="282575"/>
            <a:ext cx="3321050" cy="1868488"/>
          </a:xfrm>
          <a:prstGeom prst="rect">
            <a:avLst/>
          </a:prstGeom>
        </p:spPr>
      </p:sp>
      <p:sp>
        <p:nvSpPr>
          <p:cNvPr id="23" name="Notes Placeholder 22"/>
          <p:cNvSpPr>
            <a:spLocks noGrp="1"/>
          </p:cNvSpPr>
          <p:nvPr>
            <p:ph type="body" idx="1"/>
          </p:nvPr>
        </p:nvSpPr>
        <p:spPr>
          <a:xfrm>
            <a:off x="190831" y="2172073"/>
            <a:ext cx="6965343" cy="7011783"/>
          </a:xfrm>
          <a:prstGeom prst="rect">
            <a:avLst/>
          </a:prstGeom>
        </p:spPr>
        <p:txBody>
          <a:bodyPr/>
          <a:lstStyle/>
          <a:p>
            <a:r>
              <a:rPr lang="en-US" dirty="0"/>
              <a:t>IEP Review is another requirement that uses progress data.  At least annually, the IEP team must meet to formally review IEP goal progress and revise the IEP as appropriate in response. </a:t>
            </a:r>
          </a:p>
          <a:p>
            <a:r>
              <a:rPr lang="en-US" dirty="0"/>
              <a:t> </a:t>
            </a:r>
            <a:r>
              <a:rPr lang="en-US" dirty="0" smtClean="0"/>
              <a:t>During </a:t>
            </a:r>
            <a:r>
              <a:rPr lang="en-US" dirty="0"/>
              <a:t>the annual review, the IEP team </a:t>
            </a:r>
            <a:r>
              <a:rPr lang="en-US" b="1" dirty="0"/>
              <a:t>uses the information collected and already reported to the parent during interim review(s) of progress</a:t>
            </a:r>
            <a:r>
              <a:rPr lang="en-US" dirty="0"/>
              <a:t>, </a:t>
            </a:r>
            <a:r>
              <a:rPr lang="en-US" b="1" dirty="0"/>
              <a:t>AND any other relevant information</a:t>
            </a:r>
            <a:r>
              <a:rPr lang="en-US" dirty="0"/>
              <a:t>, to decide if IEP goals have been met and if special education services are effectively meeting the student’s needs.  However, If the student is not making sufficient progress upon </a:t>
            </a:r>
            <a:r>
              <a:rPr lang="en-US" b="1" dirty="0"/>
              <a:t>interim</a:t>
            </a:r>
            <a:r>
              <a:rPr lang="en-US" dirty="0"/>
              <a:t> review, one should not wait for an annual review; immediate action should be taken such as adjusting teaching and support strategies OR, if more significant changes are needed such as the type, amount or frequency of services, an IEP team meeting should be scheduled to review and revise the IEP.  </a:t>
            </a:r>
          </a:p>
          <a:p>
            <a:r>
              <a:rPr lang="en-US" dirty="0"/>
              <a:t>-------------------------------Additional information----------------------------------------------</a:t>
            </a:r>
          </a:p>
          <a:p>
            <a:r>
              <a:rPr lang="en-US" dirty="0"/>
              <a:t>The prompt on the sample IEP linking form calls for a “</a:t>
            </a:r>
            <a:r>
              <a:rPr lang="en-US" b="1" dirty="0"/>
              <a:t>description</a:t>
            </a:r>
            <a:r>
              <a:rPr lang="en-US" dirty="0"/>
              <a:t> of the </a:t>
            </a:r>
            <a:r>
              <a:rPr lang="en-US" b="1" dirty="0"/>
              <a:t>procedures</a:t>
            </a:r>
            <a:r>
              <a:rPr lang="en-US" dirty="0"/>
              <a:t> used to measure progress.” Historically, we have accepted a brief list of progress monitoring methods or tools as being minimally sufficient for meeting this procedural requirement. </a:t>
            </a:r>
            <a:r>
              <a:rPr lang="en-US" b="1" dirty="0"/>
              <a:t>Today, we are asking you to think about this more as the department’s guidance has been evolving.   (See PCSA items IEP 9, 10, 11 and IMP 4) </a:t>
            </a:r>
            <a:endParaRPr lang="en-US" dirty="0"/>
          </a:p>
          <a:p>
            <a:r>
              <a:rPr lang="en-US" dirty="0"/>
              <a:t>Current Procedural Compliance Self Assessment (PCSA) standards require goals clearly include measurable baselines and level of attainment and that the methods used to measure progress be appropriate to the goal and consistent with the baseline and LOA.  (ITEMS IEP 9, 10, 11).  </a:t>
            </a:r>
          </a:p>
          <a:p>
            <a:r>
              <a:rPr lang="en-US" dirty="0"/>
              <a:t>Furthermore, PCSA standards require actual progress data be reported to parent. “</a:t>
            </a:r>
            <a:r>
              <a:rPr lang="en-US" i="1" dirty="0"/>
              <a:t>The reports must provide sufficient information so the parent can determine the degree to which the student has made progress toward meeting each goal”</a:t>
            </a:r>
            <a:r>
              <a:rPr lang="en-US" dirty="0"/>
              <a:t> It is not enough to simply state that the student is or it no making sufficient progress.  (ITEM IMP-4)</a:t>
            </a:r>
          </a:p>
          <a:p>
            <a:endParaRPr lang="en-US" dirty="0"/>
          </a:p>
        </p:txBody>
      </p:sp>
    </p:spTree>
    <p:extLst>
      <p:ext uri="{BB962C8B-B14F-4D97-AF65-F5344CB8AC3E}">
        <p14:creationId xmlns:p14="http://schemas.microsoft.com/office/powerpoint/2010/main" val="1767366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1" name="Text Placeholder 14"/>
          <p:cNvSpPr>
            <a:spLocks noGrp="1"/>
          </p:cNvSpPr>
          <p:nvPr>
            <p:ph type="body" sz="quarter" idx="10" hasCustomPrompt="1"/>
          </p:nvPr>
        </p:nvSpPr>
        <p:spPr>
          <a:xfrm>
            <a:off x="1364321" y="944109"/>
            <a:ext cx="6311370" cy="1262666"/>
          </a:xfrm>
          <a:prstGeom prst="rect">
            <a:avLst/>
          </a:prstGeom>
        </p:spPr>
        <p:txBody>
          <a:bodyPr>
            <a:noAutofit/>
          </a:bodyPr>
          <a:lstStyle>
            <a:lvl1pPr marL="0" indent="0" algn="ctr">
              <a:lnSpc>
                <a:spcPct val="100000"/>
              </a:lnSpc>
              <a:spcAft>
                <a:spcPts val="0"/>
              </a:spcAft>
              <a:buNone/>
              <a:defRPr sz="3200" b="1" baseline="0">
                <a:solidFill>
                  <a:srgbClr val="333399"/>
                </a:solidFill>
                <a:latin typeface="Lato" panose="020F0502020204030203" pitchFamily="34" charset="0"/>
              </a:defRPr>
            </a:lvl1pPr>
            <a:lvl2pPr>
              <a:defRPr sz="1978">
                <a:solidFill>
                  <a:srgbClr val="333399"/>
                </a:solidFill>
                <a:latin typeface="+mj-lt"/>
              </a:defRPr>
            </a:lvl2pPr>
            <a:lvl3pPr>
              <a:defRPr sz="1978">
                <a:solidFill>
                  <a:srgbClr val="333399"/>
                </a:solidFill>
                <a:latin typeface="+mj-lt"/>
              </a:defRPr>
            </a:lvl3pPr>
            <a:lvl4pPr>
              <a:defRPr sz="1978">
                <a:solidFill>
                  <a:srgbClr val="333399"/>
                </a:solidFill>
                <a:latin typeface="+mj-lt"/>
              </a:defRPr>
            </a:lvl4pPr>
            <a:lvl5pPr>
              <a:defRPr sz="1978">
                <a:solidFill>
                  <a:srgbClr val="333399"/>
                </a:solidFill>
                <a:latin typeface="+mj-lt"/>
              </a:defRPr>
            </a:lvl5pPr>
          </a:lstStyle>
          <a:p>
            <a:pPr lvl="0"/>
            <a:r>
              <a:rPr lang="en-US" dirty="0"/>
              <a:t>Presentation Title</a:t>
            </a:r>
            <a:br>
              <a:rPr lang="en-US" dirty="0"/>
            </a:br>
            <a:r>
              <a:rPr lang="en-US" dirty="0"/>
              <a:t>Slide Master</a:t>
            </a:r>
          </a:p>
        </p:txBody>
      </p:sp>
      <p:sp>
        <p:nvSpPr>
          <p:cNvPr id="12" name="Text Placeholder 16"/>
          <p:cNvSpPr>
            <a:spLocks noGrp="1"/>
          </p:cNvSpPr>
          <p:nvPr>
            <p:ph type="body" sz="quarter" idx="11" hasCustomPrompt="1"/>
          </p:nvPr>
        </p:nvSpPr>
        <p:spPr>
          <a:xfrm>
            <a:off x="5362487" y="2632455"/>
            <a:ext cx="3326129" cy="1232848"/>
          </a:xfrm>
          <a:prstGeom prst="rect">
            <a:avLst/>
          </a:prstGeom>
        </p:spPr>
        <p:txBody>
          <a:bodyPr>
            <a:normAutofit/>
          </a:bodyPr>
          <a:lstStyle>
            <a:lvl1pPr marL="0" indent="0" algn="l">
              <a:lnSpc>
                <a:spcPct val="100000"/>
              </a:lnSpc>
              <a:spcBef>
                <a:spcPts val="0"/>
              </a:spcBef>
              <a:spcAft>
                <a:spcPts val="400"/>
              </a:spcAft>
              <a:buNone/>
              <a:defRPr sz="1800"/>
            </a:lvl1pPr>
            <a:lvl2pPr marL="257092" indent="0">
              <a:lnSpc>
                <a:spcPct val="100000"/>
              </a:lnSpc>
              <a:buNone/>
              <a:defRPr sz="1099"/>
            </a:lvl2pPr>
            <a:lvl3pPr marL="514184" indent="0">
              <a:lnSpc>
                <a:spcPct val="100000"/>
              </a:lnSpc>
              <a:buNone/>
              <a:defRPr sz="1099"/>
            </a:lvl3pPr>
            <a:lvl4pPr marL="771275" indent="0">
              <a:lnSpc>
                <a:spcPct val="100000"/>
              </a:lnSpc>
              <a:buNone/>
              <a:defRPr sz="1099"/>
            </a:lvl4pPr>
            <a:lvl5pPr marL="1028367" indent="0">
              <a:lnSpc>
                <a:spcPct val="100000"/>
              </a:lnSpc>
              <a:buNone/>
              <a:defRPr sz="1099"/>
            </a:lvl5pPr>
          </a:lstStyle>
          <a:p>
            <a:pPr lvl="0"/>
            <a:r>
              <a:rPr lang="en-US" dirty="0"/>
              <a:t>Name of Presenter</a:t>
            </a:r>
            <a:br>
              <a:rPr lang="en-US" dirty="0"/>
            </a:br>
            <a:r>
              <a:rPr lang="en-US" dirty="0"/>
              <a:t>Title</a:t>
            </a:r>
            <a:br>
              <a:rPr lang="en-US" dirty="0"/>
            </a:br>
            <a:r>
              <a:rPr lang="en-US" dirty="0"/>
              <a:t>Date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206" t="7103" r="1" b="14555"/>
          <a:stretch/>
        </p:blipFill>
        <p:spPr>
          <a:xfrm>
            <a:off x="0" y="3248879"/>
            <a:ext cx="9144059" cy="1896437"/>
          </a:xfrm>
          <a:prstGeom prst="rect">
            <a:avLst/>
          </a:prstGeom>
        </p:spPr>
      </p:pic>
      <p:pic>
        <p:nvPicPr>
          <p:cNvPr id="4" name="Picture 3"/>
          <p:cNvPicPr>
            <a:picLocks noChangeAspect="1"/>
          </p:cNvPicPr>
          <p:nvPr userDrawn="1"/>
        </p:nvPicPr>
        <p:blipFill>
          <a:blip r:embed="rId3"/>
          <a:stretch>
            <a:fillRect/>
          </a:stretch>
        </p:blipFill>
        <p:spPr>
          <a:xfrm>
            <a:off x="3175382" y="4430356"/>
            <a:ext cx="2627604" cy="585267"/>
          </a:xfrm>
          <a:prstGeom prst="rect">
            <a:avLst/>
          </a:prstGeom>
        </p:spPr>
      </p:pic>
    </p:spTree>
    <p:extLst>
      <p:ext uri="{BB962C8B-B14F-4D97-AF65-F5344CB8AC3E}">
        <p14:creationId xmlns:p14="http://schemas.microsoft.com/office/powerpoint/2010/main" val="1127937889"/>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620">
          <p15:clr>
            <a:srgbClr val="FBAE40"/>
          </p15:clr>
        </p15:guide>
        <p15:guide id="2" pos="40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2"/>
        <p:cNvGrpSpPr/>
        <p:nvPr/>
      </p:nvGrpSpPr>
      <p:grpSpPr>
        <a:xfrm>
          <a:off x="0" y="0"/>
          <a:ext cx="0" cy="0"/>
          <a:chOff x="0" y="0"/>
          <a:chExt cx="0" cy="0"/>
        </a:xfrm>
      </p:grpSpPr>
      <p:pic>
        <p:nvPicPr>
          <p:cNvPr id="43" name="Google Shape;43;p7" descr="comic-01.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44" name="Google Shape;44;p7"/>
          <p:cNvSpPr/>
          <p:nvPr/>
        </p:nvSpPr>
        <p:spPr>
          <a:xfrm>
            <a:off x="734600" y="763500"/>
            <a:ext cx="7879000" cy="4185275"/>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45" name="Google Shape;45;p7"/>
          <p:cNvSpPr/>
          <p:nvPr/>
        </p:nvSpPr>
        <p:spPr>
          <a:xfrm>
            <a:off x="506000" y="534900"/>
            <a:ext cx="7879000" cy="4185275"/>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med" len="med"/>
            <a:tailEnd type="none" w="med" len="med"/>
          </a:ln>
        </p:spPr>
      </p:sp>
      <p:sp>
        <p:nvSpPr>
          <p:cNvPr id="46" name="Google Shape;46;p7"/>
          <p:cNvSpPr txBox="1">
            <a:spLocks noGrp="1"/>
          </p:cNvSpPr>
          <p:nvPr>
            <p:ph type="title"/>
          </p:nvPr>
        </p:nvSpPr>
        <p:spPr>
          <a:xfrm rot="161729">
            <a:off x="976261" y="876906"/>
            <a:ext cx="7029878" cy="760139"/>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b="0">
                <a:solidFill>
                  <a:schemeClr val="tx1">
                    <a:lumMod val="50000"/>
                  </a:schemeClr>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47" name="Google Shape;47;p7"/>
          <p:cNvSpPr txBox="1">
            <a:spLocks noGrp="1"/>
          </p:cNvSpPr>
          <p:nvPr>
            <p:ph type="body" idx="1"/>
          </p:nvPr>
        </p:nvSpPr>
        <p:spPr>
          <a:xfrm>
            <a:off x="902950" y="1556175"/>
            <a:ext cx="2295300" cy="2822700"/>
          </a:xfrm>
          <a:prstGeom prst="rect">
            <a:avLst/>
          </a:prstGeom>
        </p:spPr>
        <p:txBody>
          <a:bodyPr spcFirstLastPara="1" wrap="square" lIns="91425" tIns="91425" rIns="91425" bIns="91425" anchor="t" anchorCtr="0">
            <a:noAutofit/>
          </a:bodyPr>
          <a:lstStyle>
            <a:lvl1pPr marL="173038" lvl="0" indent="-173038" rtl="0">
              <a:spcBef>
                <a:spcPts val="600"/>
              </a:spcBef>
              <a:spcAft>
                <a:spcPts val="0"/>
              </a:spcAft>
              <a:buSzPts val="1800"/>
              <a:buFont typeface="Arial" panose="020B0604020202020204" pitchFamily="34" charset="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dirty="0"/>
          </a:p>
        </p:txBody>
      </p:sp>
      <p:sp>
        <p:nvSpPr>
          <p:cNvPr id="48" name="Google Shape;48;p7"/>
          <p:cNvSpPr txBox="1">
            <a:spLocks noGrp="1"/>
          </p:cNvSpPr>
          <p:nvPr>
            <p:ph type="body" idx="2"/>
          </p:nvPr>
        </p:nvSpPr>
        <p:spPr>
          <a:xfrm>
            <a:off x="3315993" y="1556175"/>
            <a:ext cx="2295300" cy="2822700"/>
          </a:xfrm>
          <a:prstGeom prst="rect">
            <a:avLst/>
          </a:prstGeom>
        </p:spPr>
        <p:txBody>
          <a:bodyPr spcFirstLastPara="1" wrap="square" lIns="91425" tIns="91425" rIns="91425" bIns="91425" anchor="t" anchorCtr="0">
            <a:noAutofit/>
          </a:bodyPr>
          <a:lstStyle>
            <a:lvl1pPr marL="173038" lvl="0" indent="-173038" rtl="0">
              <a:spcBef>
                <a:spcPts val="600"/>
              </a:spcBef>
              <a:spcAft>
                <a:spcPts val="0"/>
              </a:spcAft>
              <a:buSzPts val="1800"/>
              <a:buFont typeface="Arial" panose="020B0604020202020204" pitchFamily="34" charset="0"/>
              <a:buChar char="•"/>
              <a:defRPr sz="1800">
                <a:solidFill>
                  <a:schemeClr val="tx1">
                    <a:lumMod val="50000"/>
                  </a:schemeClr>
                </a:solidFill>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dirty="0"/>
          </a:p>
        </p:txBody>
      </p:sp>
      <p:sp>
        <p:nvSpPr>
          <p:cNvPr id="49" name="Google Shape;49;p7"/>
          <p:cNvSpPr txBox="1">
            <a:spLocks noGrp="1"/>
          </p:cNvSpPr>
          <p:nvPr>
            <p:ph type="body" idx="3"/>
          </p:nvPr>
        </p:nvSpPr>
        <p:spPr>
          <a:xfrm>
            <a:off x="5729035" y="1556175"/>
            <a:ext cx="2295300" cy="2822700"/>
          </a:xfrm>
          <a:prstGeom prst="rect">
            <a:avLst/>
          </a:prstGeom>
        </p:spPr>
        <p:txBody>
          <a:bodyPr spcFirstLastPara="1" wrap="square" lIns="91425" tIns="91425" rIns="91425" bIns="91425" anchor="t" anchorCtr="0">
            <a:noAutofit/>
          </a:bodyPr>
          <a:lstStyle>
            <a:lvl1pPr marL="173038" lvl="0" indent="-173038" rtl="0">
              <a:spcBef>
                <a:spcPts val="600"/>
              </a:spcBef>
              <a:spcAft>
                <a:spcPts val="0"/>
              </a:spcAft>
              <a:buSzPts val="1800"/>
              <a:buFont typeface="Arial" panose="020B0604020202020204" pitchFamily="34" charset="0"/>
              <a:buChar char="•"/>
              <a:defRPr sz="1800">
                <a:solidFill>
                  <a:schemeClr val="tx1">
                    <a:lumMod val="50000"/>
                  </a:schemeClr>
                </a:solidFill>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dirty="0"/>
          </a:p>
        </p:txBody>
      </p:sp>
      <p:sp>
        <p:nvSpPr>
          <p:cNvPr id="50" name="Google Shape;50;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56435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4"/>
        <p:cNvGrpSpPr/>
        <p:nvPr/>
      </p:nvGrpSpPr>
      <p:grpSpPr>
        <a:xfrm>
          <a:off x="0" y="0"/>
          <a:ext cx="0" cy="0"/>
          <a:chOff x="0" y="0"/>
          <a:chExt cx="0" cy="0"/>
        </a:xfrm>
      </p:grpSpPr>
      <p:pic>
        <p:nvPicPr>
          <p:cNvPr id="15" name="Google Shape;15;p3" descr="comic-04.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16" name="Google Shape;16;p3"/>
          <p:cNvSpPr/>
          <p:nvPr/>
        </p:nvSpPr>
        <p:spPr>
          <a:xfrm rot="169468" flipH="1">
            <a:off x="3608972" y="646196"/>
            <a:ext cx="5247975" cy="3809532"/>
          </a:xfrm>
          <a:prstGeom prst="wedgeEllipseCallout">
            <a:avLst>
              <a:gd name="adj1" fmla="val -42509"/>
              <a:gd name="adj2" fmla="val 62980"/>
            </a:avLst>
          </a:prstGeom>
          <a:solidFill>
            <a:srgbClr val="001936">
              <a:alpha val="21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rot="169468" flipH="1">
            <a:off x="3380372" y="417596"/>
            <a:ext cx="5247975" cy="3809532"/>
          </a:xfrm>
          <a:prstGeom prst="wedgeEllipseCallout">
            <a:avLst>
              <a:gd name="adj1" fmla="val -42509"/>
              <a:gd name="adj2" fmla="val 62980"/>
            </a:avLst>
          </a:prstGeom>
          <a:solidFill>
            <a:srgbClr val="FFFFFF"/>
          </a:solidFill>
          <a:ln w="76200" cap="flat"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txBox="1">
            <a:spLocks noGrp="1"/>
          </p:cNvSpPr>
          <p:nvPr>
            <p:ph type="ctrTitle"/>
          </p:nvPr>
        </p:nvSpPr>
        <p:spPr>
          <a:xfrm>
            <a:off x="4101125" y="1659550"/>
            <a:ext cx="37674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solidFill>
                  <a:schemeClr val="tx1">
                    <a:lumMod val="50000"/>
                  </a:schemeClr>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dirty="0"/>
          </a:p>
        </p:txBody>
      </p:sp>
      <p:sp>
        <p:nvSpPr>
          <p:cNvPr id="19" name="Google Shape;19;p3"/>
          <p:cNvSpPr txBox="1">
            <a:spLocks noGrp="1"/>
          </p:cNvSpPr>
          <p:nvPr>
            <p:ph type="subTitle" idx="1"/>
          </p:nvPr>
        </p:nvSpPr>
        <p:spPr>
          <a:xfrm>
            <a:off x="4101125" y="2687651"/>
            <a:ext cx="3767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1800"/>
              <a:buNone/>
              <a:defRPr sz="1800">
                <a:solidFill>
                  <a:schemeClr val="tx1">
                    <a:lumMod val="50000"/>
                  </a:schemeClr>
                </a:solidFill>
              </a:defRPr>
            </a:lvl1pPr>
            <a:lvl2pPr lvl="1" algn="ctr" rtl="0">
              <a:spcBef>
                <a:spcPts val="0"/>
              </a:spcBef>
              <a:spcAft>
                <a:spcPts val="0"/>
              </a:spcAft>
              <a:buClr>
                <a:srgbClr val="000000"/>
              </a:buClr>
              <a:buSzPts val="1800"/>
              <a:buNone/>
              <a:defRPr sz="1800">
                <a:solidFill>
                  <a:srgbClr val="000000"/>
                </a:solidFill>
              </a:defRPr>
            </a:lvl2pPr>
            <a:lvl3pPr lvl="2" algn="ctr" rtl="0">
              <a:spcBef>
                <a:spcPts val="0"/>
              </a:spcBef>
              <a:spcAft>
                <a:spcPts val="0"/>
              </a:spcAft>
              <a:buClr>
                <a:srgbClr val="000000"/>
              </a:buClr>
              <a:buSzPts val="1800"/>
              <a:buNone/>
              <a:defRPr sz="1800">
                <a:solidFill>
                  <a:srgbClr val="000000"/>
                </a:solidFill>
              </a:defRPr>
            </a:lvl3pPr>
            <a:lvl4pPr lvl="3" algn="ctr" rtl="0">
              <a:spcBef>
                <a:spcPts val="0"/>
              </a:spcBef>
              <a:spcAft>
                <a:spcPts val="0"/>
              </a:spcAft>
              <a:buClr>
                <a:srgbClr val="000000"/>
              </a:buClr>
              <a:buSzPts val="1800"/>
              <a:buNone/>
              <a:defRPr>
                <a:solidFill>
                  <a:srgbClr val="000000"/>
                </a:solidFill>
              </a:defRPr>
            </a:lvl4pPr>
            <a:lvl5pPr lvl="4" algn="ctr" rtl="0">
              <a:spcBef>
                <a:spcPts val="0"/>
              </a:spcBef>
              <a:spcAft>
                <a:spcPts val="0"/>
              </a:spcAft>
              <a:buClr>
                <a:srgbClr val="000000"/>
              </a:buClr>
              <a:buSzPts val="1800"/>
              <a:buNone/>
              <a:defRPr>
                <a:solidFill>
                  <a:srgbClr val="000000"/>
                </a:solidFill>
              </a:defRPr>
            </a:lvl5pPr>
            <a:lvl6pPr lvl="5" algn="ctr" rtl="0">
              <a:spcBef>
                <a:spcPts val="0"/>
              </a:spcBef>
              <a:spcAft>
                <a:spcPts val="0"/>
              </a:spcAft>
              <a:buClr>
                <a:srgbClr val="000000"/>
              </a:buClr>
              <a:buSzPts val="1800"/>
              <a:buNone/>
              <a:defRPr>
                <a:solidFill>
                  <a:srgbClr val="000000"/>
                </a:solidFill>
              </a:defRPr>
            </a:lvl6pPr>
            <a:lvl7pPr lvl="6" algn="ctr" rtl="0">
              <a:spcBef>
                <a:spcPts val="0"/>
              </a:spcBef>
              <a:spcAft>
                <a:spcPts val="0"/>
              </a:spcAft>
              <a:buClr>
                <a:srgbClr val="000000"/>
              </a:buClr>
              <a:buSzPts val="1800"/>
              <a:buNone/>
              <a:defRPr>
                <a:solidFill>
                  <a:srgbClr val="000000"/>
                </a:solidFill>
              </a:defRPr>
            </a:lvl7pPr>
            <a:lvl8pPr lvl="7" algn="ctr" rtl="0">
              <a:spcBef>
                <a:spcPts val="0"/>
              </a:spcBef>
              <a:spcAft>
                <a:spcPts val="0"/>
              </a:spcAft>
              <a:buClr>
                <a:srgbClr val="000000"/>
              </a:buClr>
              <a:buSzPts val="1800"/>
              <a:buNone/>
              <a:defRPr>
                <a:solidFill>
                  <a:srgbClr val="000000"/>
                </a:solidFill>
              </a:defRPr>
            </a:lvl8pPr>
            <a:lvl9pPr lvl="8" algn="ctr" rtl="0">
              <a:spcBef>
                <a:spcPts val="0"/>
              </a:spcBef>
              <a:spcAft>
                <a:spcPts val="0"/>
              </a:spcAft>
              <a:buClr>
                <a:srgbClr val="000000"/>
              </a:buClr>
              <a:buSzPts val="1800"/>
              <a:buNone/>
              <a:defRPr>
                <a:solidFill>
                  <a:srgbClr val="000000"/>
                </a:solidFill>
              </a:defRPr>
            </a:lvl9pPr>
          </a:lstStyle>
          <a:p>
            <a:endParaRPr dirty="0"/>
          </a:p>
        </p:txBody>
      </p:sp>
      <p:sp>
        <p:nvSpPr>
          <p:cNvPr id="20" name="Google Shape;20;p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559544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4"/>
        <p:cNvGrpSpPr/>
        <p:nvPr/>
      </p:nvGrpSpPr>
      <p:grpSpPr>
        <a:xfrm>
          <a:off x="0" y="0"/>
          <a:ext cx="0" cy="0"/>
          <a:chOff x="0" y="0"/>
          <a:chExt cx="0" cy="0"/>
        </a:xfrm>
      </p:grpSpPr>
      <p:pic>
        <p:nvPicPr>
          <p:cNvPr id="35" name="Google Shape;35;p6" descr="comic-01.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36" name="Google Shape;36;p6"/>
          <p:cNvSpPr/>
          <p:nvPr/>
        </p:nvSpPr>
        <p:spPr>
          <a:xfrm>
            <a:off x="734600" y="763500"/>
            <a:ext cx="7879000" cy="4185275"/>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37" name="Google Shape;37;p6"/>
          <p:cNvSpPr/>
          <p:nvPr/>
        </p:nvSpPr>
        <p:spPr>
          <a:xfrm>
            <a:off x="506000" y="534900"/>
            <a:ext cx="7879000" cy="4185275"/>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med" len="med"/>
            <a:tailEnd type="none" w="med" len="med"/>
          </a:ln>
        </p:spPr>
      </p:sp>
      <p:sp>
        <p:nvSpPr>
          <p:cNvPr id="38" name="Google Shape;38;p6"/>
          <p:cNvSpPr txBox="1">
            <a:spLocks noGrp="1"/>
          </p:cNvSpPr>
          <p:nvPr>
            <p:ph type="title"/>
          </p:nvPr>
        </p:nvSpPr>
        <p:spPr>
          <a:xfrm rot="161729">
            <a:off x="976261" y="876906"/>
            <a:ext cx="7029878" cy="760139"/>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b="0">
                <a:solidFill>
                  <a:schemeClr val="tx1">
                    <a:lumMod val="50000"/>
                  </a:schemeClr>
                </a:solidFil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9" name="Google Shape;39;p6"/>
          <p:cNvSpPr txBox="1">
            <a:spLocks noGrp="1"/>
          </p:cNvSpPr>
          <p:nvPr>
            <p:ph type="body" idx="1"/>
          </p:nvPr>
        </p:nvSpPr>
        <p:spPr>
          <a:xfrm>
            <a:off x="1073625" y="1550125"/>
            <a:ext cx="3396300" cy="2666100"/>
          </a:xfrm>
          <a:prstGeom prst="rect">
            <a:avLst/>
          </a:prstGeom>
        </p:spPr>
        <p:txBody>
          <a:bodyPr spcFirstLastPara="1" wrap="square" lIns="91425" tIns="91425" rIns="91425" bIns="91425" anchor="t" anchorCtr="0">
            <a:noAutofit/>
          </a:bodyPr>
          <a:lstStyle>
            <a:lvl1pPr marL="173038" lvl="0" indent="-173038">
              <a:spcBef>
                <a:spcPts val="600"/>
              </a:spcBef>
              <a:spcAft>
                <a:spcPts val="0"/>
              </a:spcAft>
              <a:buSzPts val="2200"/>
              <a:buFont typeface="Arial" panose="020B0604020202020204" pitchFamily="34" charset="0"/>
              <a:buChar char="•"/>
              <a:defRPr sz="2200">
                <a:solidFill>
                  <a:schemeClr val="tx1">
                    <a:lumMod val="50000"/>
                  </a:schemeClr>
                </a:solidFill>
              </a:defRPr>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dirty="0"/>
          </a:p>
        </p:txBody>
      </p:sp>
      <p:sp>
        <p:nvSpPr>
          <p:cNvPr id="40" name="Google Shape;40;p6"/>
          <p:cNvSpPr txBox="1">
            <a:spLocks noGrp="1"/>
          </p:cNvSpPr>
          <p:nvPr>
            <p:ph type="body" idx="2"/>
          </p:nvPr>
        </p:nvSpPr>
        <p:spPr>
          <a:xfrm>
            <a:off x="4674251" y="1550125"/>
            <a:ext cx="3396300" cy="2666100"/>
          </a:xfrm>
          <a:prstGeom prst="rect">
            <a:avLst/>
          </a:prstGeom>
        </p:spPr>
        <p:txBody>
          <a:bodyPr spcFirstLastPara="1" wrap="square" lIns="91425" tIns="91425" rIns="91425" bIns="91425" anchor="t" anchorCtr="0">
            <a:noAutofit/>
          </a:bodyPr>
          <a:lstStyle>
            <a:lvl1pPr marL="231775" lvl="0" indent="-231775">
              <a:spcBef>
                <a:spcPts val="600"/>
              </a:spcBef>
              <a:spcAft>
                <a:spcPts val="0"/>
              </a:spcAft>
              <a:buSzPts val="2200"/>
              <a:buFont typeface="Arial" panose="020B0604020202020204" pitchFamily="34" charset="0"/>
              <a:buChar char="•"/>
              <a:defRPr sz="2200">
                <a:solidFill>
                  <a:schemeClr val="tx1">
                    <a:lumMod val="50000"/>
                  </a:schemeClr>
                </a:solidFill>
              </a:defRPr>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dirty="0"/>
          </a:p>
        </p:txBody>
      </p:sp>
      <p:sp>
        <p:nvSpPr>
          <p:cNvPr id="41" name="Google Shape;41;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478715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deo only">
    <p:spTree>
      <p:nvGrpSpPr>
        <p:cNvPr id="1" name=""/>
        <p:cNvGrpSpPr/>
        <p:nvPr/>
      </p:nvGrpSpPr>
      <p:grpSpPr>
        <a:xfrm>
          <a:off x="0" y="0"/>
          <a:ext cx="0" cy="0"/>
          <a:chOff x="0" y="0"/>
          <a:chExt cx="0" cy="0"/>
        </a:xfrm>
      </p:grpSpPr>
      <p:sp>
        <p:nvSpPr>
          <p:cNvPr id="6" name="Title 4"/>
          <p:cNvSpPr txBox="1">
            <a:spLocks/>
          </p:cNvSpPr>
          <p:nvPr userDrawn="1"/>
        </p:nvSpPr>
        <p:spPr bwMode="auto">
          <a:xfrm>
            <a:off x="-6304" y="3"/>
            <a:ext cx="9150304" cy="921657"/>
          </a:xfrm>
          <a:prstGeom prst="rect">
            <a:avLst/>
          </a:prstGeom>
          <a:solidFill>
            <a:srgbClr val="262087"/>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5" name="Text Placeholder 4"/>
          <p:cNvSpPr>
            <a:spLocks noGrp="1"/>
          </p:cNvSpPr>
          <p:nvPr>
            <p:ph type="body" sz="quarter" idx="13" hasCustomPrompt="1"/>
          </p:nvPr>
        </p:nvSpPr>
        <p:spPr>
          <a:xfrm>
            <a:off x="0" y="3"/>
            <a:ext cx="9144000" cy="921657"/>
          </a:xfrm>
        </p:spPr>
        <p:txBody>
          <a:bodyPr anchor="ctr">
            <a:normAutofit/>
          </a:bodyPr>
          <a:lstStyle>
            <a:lvl1pPr marL="0" indent="0" algn="ctr">
              <a:buNone/>
              <a:defRPr sz="3600" b="1">
                <a:solidFill>
                  <a:schemeClr val="bg1"/>
                </a:solidFill>
                <a:latin typeface="Lato" panose="020F0502020204030203" pitchFamily="34" charset="0"/>
              </a:defRPr>
            </a:lvl1pPr>
          </a:lstStyle>
          <a:p>
            <a:pPr lvl="0"/>
            <a:r>
              <a:rPr lang="en-US" dirty="0"/>
              <a:t>Sample Video Slide</a:t>
            </a:r>
          </a:p>
        </p:txBody>
      </p:sp>
      <p:sp>
        <p:nvSpPr>
          <p:cNvPr id="3" name="Media Placeholder 2"/>
          <p:cNvSpPr>
            <a:spLocks noGrp="1"/>
          </p:cNvSpPr>
          <p:nvPr>
            <p:ph type="media" sz="quarter" idx="15"/>
          </p:nvPr>
        </p:nvSpPr>
        <p:spPr>
          <a:xfrm>
            <a:off x="2042013" y="1304877"/>
            <a:ext cx="5045075" cy="2530475"/>
          </a:xfrm>
        </p:spPr>
        <p:txBody>
          <a:bodyPr/>
          <a:lstStyle/>
          <a:p>
            <a:endParaRPr lang="en-US"/>
          </a:p>
        </p:txBody>
      </p:sp>
      <p:sp>
        <p:nvSpPr>
          <p:cNvPr id="11" name="Date Placeholder 10"/>
          <p:cNvSpPr>
            <a:spLocks noGrp="1"/>
          </p:cNvSpPr>
          <p:nvPr>
            <p:ph type="dt" sz="half" idx="16"/>
          </p:nvPr>
        </p:nvSpPr>
        <p:spPr/>
        <p:txBody>
          <a:bodyPr/>
          <a:lstStyle/>
          <a:p>
            <a:endParaRPr lang="en-US" dirty="0"/>
          </a:p>
        </p:txBody>
      </p:sp>
      <p:sp>
        <p:nvSpPr>
          <p:cNvPr id="13" name="Slide Number Placeholder 12"/>
          <p:cNvSpPr>
            <a:spLocks noGrp="1"/>
          </p:cNvSpPr>
          <p:nvPr>
            <p:ph type="sldNum" sz="quarter" idx="18"/>
          </p:nvPr>
        </p:nvSpPr>
        <p:spPr/>
        <p:txBody>
          <a:bodyPr/>
          <a:lstStyle/>
          <a:p>
            <a:fld id="{D4F18224-5991-4127-B709-5703E2F4AF56}" type="slidenum">
              <a:rPr lang="en-US" smtClean="0"/>
              <a:t>‹#›</a:t>
            </a:fld>
            <a:endParaRPr lang="en-US"/>
          </a:p>
        </p:txBody>
      </p:sp>
    </p:spTree>
    <p:extLst>
      <p:ext uri="{BB962C8B-B14F-4D97-AF65-F5344CB8AC3E}">
        <p14:creationId xmlns:p14="http://schemas.microsoft.com/office/powerpoint/2010/main" val="4085839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lvl1pPr>
          </a:lstStyle>
          <a:p>
            <a:r>
              <a:rPr lang="en-US" dirty="0"/>
              <a:t>Click to edit master title style</a:t>
            </a:r>
          </a:p>
        </p:txBody>
      </p:sp>
      <p:sp>
        <p:nvSpPr>
          <p:cNvPr id="3" name="Content Placeholder 2"/>
          <p:cNvSpPr>
            <a:spLocks noGrp="1"/>
          </p:cNvSpPr>
          <p:nvPr>
            <p:ph idx="1"/>
          </p:nvPr>
        </p:nvSpPr>
        <p:spPr>
          <a:xfrm>
            <a:off x="778215" y="1070044"/>
            <a:ext cx="7626487" cy="3570051"/>
          </a:xfrm>
        </p:spPr>
        <p:txBody>
          <a:bodyPr>
            <a:noAutofit/>
          </a:bodyPr>
          <a:lstStyle>
            <a:lvl1pPr>
              <a:spcBef>
                <a:spcPts val="1200"/>
              </a:spcBef>
              <a:spcAft>
                <a:spcPts val="0"/>
              </a:spcAft>
              <a:defRPr sz="2800"/>
            </a:lvl1pPr>
            <a:lvl2pPr marL="566738" indent="-223838">
              <a:lnSpc>
                <a:spcPct val="95000"/>
              </a:lnSpc>
              <a:spcBef>
                <a:spcPts val="600"/>
              </a:spcBef>
              <a:spcAft>
                <a:spcPts val="0"/>
              </a:spcAft>
              <a:buSzPct val="90000"/>
              <a:buFont typeface="Courier New" panose="02070309020205020404" pitchFamily="49" charset="0"/>
              <a:buChar char="o"/>
              <a:defRPr sz="2400">
                <a:solidFill>
                  <a:schemeClr val="tx2">
                    <a:lumMod val="50000"/>
                  </a:schemeClr>
                </a:solidFill>
              </a:defRPr>
            </a:lvl2pPr>
            <a:lvl3pPr marL="857250" indent="-171450">
              <a:spcBef>
                <a:spcPts val="400"/>
              </a:spcBef>
              <a:spcAft>
                <a:spcPts val="0"/>
              </a:spcAft>
              <a:buFont typeface="Calibri" panose="020F0502020204030204" pitchFamily="34" charset="0"/>
              <a:buChar char="−"/>
              <a:defRPr sz="2000">
                <a:solidFill>
                  <a:schemeClr val="tx2">
                    <a:lumMod val="50000"/>
                  </a:schemeClr>
                </a:solidFill>
                <a:latin typeface="Lato" panose="020F0502020204030203" pitchFamily="34" charset="0"/>
              </a:defRPr>
            </a:lvl3pPr>
            <a:lvl4pPr>
              <a:spcBef>
                <a:spcPts val="0"/>
              </a:spcBef>
              <a:spcAft>
                <a:spcPts val="400"/>
              </a:spcAft>
              <a:defRPr sz="2000">
                <a:solidFill>
                  <a:schemeClr val="tx2">
                    <a:lumMod val="50000"/>
                  </a:schemeClr>
                </a:solidFill>
                <a:latin typeface="Lato" panose="020F0502020204030203" pitchFamily="34" charset="0"/>
              </a:defRPr>
            </a:lvl4pPr>
            <a:lvl5pPr>
              <a:defRPr sz="2000">
                <a:solidFill>
                  <a:schemeClr val="tx2">
                    <a:lumMod val="50000"/>
                  </a:schemeClr>
                </a:solidFill>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2"/>
          </p:nvPr>
        </p:nvSpPr>
        <p:spPr/>
        <p:txBody>
          <a:bodyPr/>
          <a:lstStyle/>
          <a:p>
            <a:fld id="{D4F18224-5991-4127-B709-5703E2F4AF56}" type="slidenum">
              <a:rPr lang="en-US" smtClean="0"/>
              <a:t>‹#›</a:t>
            </a:fld>
            <a:endParaRPr lang="en-US"/>
          </a:p>
        </p:txBody>
      </p:sp>
    </p:spTree>
    <p:extLst>
      <p:ext uri="{BB962C8B-B14F-4D97-AF65-F5344CB8AC3E}">
        <p14:creationId xmlns:p14="http://schemas.microsoft.com/office/powerpoint/2010/main" val="16410037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1"/>
          </p:nvPr>
        </p:nvSpPr>
        <p:spPr/>
        <p:txBody>
          <a:bodyPr/>
          <a:lstStyle/>
          <a:p>
            <a:fld id="{453CC3A6-4BBE-4722-963B-0F2471C635E5}" type="slidenum">
              <a:rPr lang="en-US" smtClean="0"/>
              <a:pPr/>
              <a:t>‹#›</a:t>
            </a:fld>
            <a:endParaRPr lang="en-US" dirty="0"/>
          </a:p>
        </p:txBody>
      </p:sp>
      <p:sp>
        <p:nvSpPr>
          <p:cNvPr id="8" name="Title 7"/>
          <p:cNvSpPr>
            <a:spLocks noGrp="1"/>
          </p:cNvSpPr>
          <p:nvPr>
            <p:ph type="title"/>
          </p:nvPr>
        </p:nvSpPr>
        <p:spPr/>
        <p:txBody>
          <a:bodyPr/>
          <a:lstStyle>
            <a:lvl1pPr>
              <a:defRPr b="0"/>
            </a:lvl1pPr>
          </a:lstStyle>
          <a:p>
            <a:r>
              <a:rPr lang="en-US" dirty="0"/>
              <a:t>Click to edit Master title style</a:t>
            </a:r>
          </a:p>
        </p:txBody>
      </p:sp>
    </p:spTree>
    <p:extLst>
      <p:ext uri="{BB962C8B-B14F-4D97-AF65-F5344CB8AC3E}">
        <p14:creationId xmlns:p14="http://schemas.microsoft.com/office/powerpoint/2010/main" val="36730132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19935" y="1034654"/>
            <a:ext cx="4035006" cy="3681413"/>
          </a:xfrm>
        </p:spPr>
        <p:txBody>
          <a:bodyPr/>
          <a:lstStyle>
            <a:lvl1pPr>
              <a:spcBef>
                <a:spcPts val="675"/>
              </a:spcBef>
              <a:defRPr sz="2100"/>
            </a:lvl1pPr>
            <a:lvl2pPr>
              <a:lnSpc>
                <a:spcPct val="95000"/>
              </a:lnSpc>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95884" y="1034654"/>
            <a:ext cx="4093768" cy="3681413"/>
          </a:xfrm>
        </p:spPr>
        <p:txBody>
          <a:bodyPr/>
          <a:lstStyle>
            <a:lvl1pPr>
              <a:spcBef>
                <a:spcPts val="675"/>
              </a:spcBef>
              <a:defRPr sz="2100"/>
            </a:lvl1pPr>
            <a:lvl2pPr>
              <a:lnSpc>
                <a:spcPct val="95000"/>
              </a:lnSpc>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1"/>
          </p:nvPr>
        </p:nvSpPr>
        <p:spPr/>
        <p:txBody>
          <a:bodyPr/>
          <a:lstStyle/>
          <a:p>
            <a:fld id="{453CC3A6-4BBE-4722-963B-0F2471C635E5}" type="slidenum">
              <a:rPr lang="en-US" smtClean="0"/>
              <a:pPr/>
              <a:t>‹#›</a:t>
            </a:fld>
            <a:endParaRPr lang="en-US" dirty="0"/>
          </a:p>
        </p:txBody>
      </p:sp>
      <p:sp>
        <p:nvSpPr>
          <p:cNvPr id="5" name="Title 4"/>
          <p:cNvSpPr>
            <a:spLocks noGrp="1"/>
          </p:cNvSpPr>
          <p:nvPr>
            <p:ph type="title"/>
          </p:nvPr>
        </p:nvSpPr>
        <p:spPr/>
        <p:txBody>
          <a:bodyPr/>
          <a:lstStyle>
            <a:lvl1pPr>
              <a:defRPr b="0"/>
            </a:lvl1pPr>
          </a:lstStyle>
          <a:p>
            <a:r>
              <a:rPr lang="en-US" dirty="0"/>
              <a:t>Click to edit Master title style</a:t>
            </a:r>
          </a:p>
        </p:txBody>
      </p:sp>
    </p:spTree>
    <p:extLst>
      <p:ext uri="{BB962C8B-B14F-4D97-AF65-F5344CB8AC3E}">
        <p14:creationId xmlns:p14="http://schemas.microsoft.com/office/powerpoint/2010/main" val="2897756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5808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Section Divi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D4F18224-5991-4127-B709-5703E2F4AF56}" type="slidenum">
              <a:rPr lang="en-US" smtClean="0"/>
              <a:pPr/>
              <a:t>‹#›</a:t>
            </a:fld>
            <a:endParaRPr lang="en-US" dirty="0"/>
          </a:p>
        </p:txBody>
      </p:sp>
      <p:sp>
        <p:nvSpPr>
          <p:cNvPr id="7" name="Title 6"/>
          <p:cNvSpPr>
            <a:spLocks noGrp="1"/>
          </p:cNvSpPr>
          <p:nvPr>
            <p:ph type="title"/>
          </p:nvPr>
        </p:nvSpPr>
        <p:spPr>
          <a:xfrm>
            <a:off x="954272" y="1897701"/>
            <a:ext cx="7162312" cy="914400"/>
          </a:xfrm>
        </p:spPr>
        <p:txBody>
          <a:bodyPr/>
          <a:lstStyle>
            <a:lvl1pPr>
              <a:defRPr b="1">
                <a:solidFill>
                  <a:schemeClr val="accent5">
                    <a:lumMod val="50000"/>
                  </a:schemeClr>
                </a:solidFill>
              </a:defRPr>
            </a:lvl1pPr>
          </a:lstStyle>
          <a:p>
            <a:r>
              <a:rPr lang="en-US" dirty="0"/>
              <a:t>Click to edit Master title style</a:t>
            </a:r>
          </a:p>
        </p:txBody>
      </p:sp>
    </p:spTree>
    <p:extLst>
      <p:ext uri="{BB962C8B-B14F-4D97-AF65-F5344CB8AC3E}">
        <p14:creationId xmlns:p14="http://schemas.microsoft.com/office/powerpoint/2010/main" val="3114498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7"/>
        <p:cNvGrpSpPr/>
        <p:nvPr/>
      </p:nvGrpSpPr>
      <p:grpSpPr>
        <a:xfrm>
          <a:off x="0" y="0"/>
          <a:ext cx="0" cy="0"/>
          <a:chOff x="0" y="0"/>
          <a:chExt cx="0" cy="0"/>
        </a:xfrm>
      </p:grpSpPr>
      <p:pic>
        <p:nvPicPr>
          <p:cNvPr id="28" name="Google Shape;28;p5" descr="comic-01.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29" name="Google Shape;29;p5"/>
          <p:cNvSpPr/>
          <p:nvPr/>
        </p:nvSpPr>
        <p:spPr>
          <a:xfrm>
            <a:off x="734600" y="763500"/>
            <a:ext cx="7879000" cy="4185275"/>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30" name="Google Shape;30;p5"/>
          <p:cNvSpPr/>
          <p:nvPr/>
        </p:nvSpPr>
        <p:spPr>
          <a:xfrm>
            <a:off x="597310" y="310239"/>
            <a:ext cx="8255413" cy="4539303"/>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med" len="med"/>
            <a:tailEnd type="none" w="med" len="med"/>
          </a:ln>
        </p:spPr>
      </p:sp>
      <p:sp>
        <p:nvSpPr>
          <p:cNvPr id="31" name="Google Shape;31;p5"/>
          <p:cNvSpPr txBox="1">
            <a:spLocks noGrp="1"/>
          </p:cNvSpPr>
          <p:nvPr>
            <p:ph type="title"/>
          </p:nvPr>
        </p:nvSpPr>
        <p:spPr>
          <a:xfrm rot="161729">
            <a:off x="976261" y="552806"/>
            <a:ext cx="7029878" cy="760139"/>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solidFill>
                  <a:schemeClr val="tx1">
                    <a:lumMod val="50000"/>
                  </a:schemeClr>
                </a:solidFil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2" name="Google Shape;32;p5"/>
          <p:cNvSpPr txBox="1">
            <a:spLocks noGrp="1"/>
          </p:cNvSpPr>
          <p:nvPr>
            <p:ph type="body" idx="1"/>
          </p:nvPr>
        </p:nvSpPr>
        <p:spPr>
          <a:xfrm>
            <a:off x="962276" y="1302867"/>
            <a:ext cx="7800674" cy="3303600"/>
          </a:xfrm>
          <a:prstGeom prst="rect">
            <a:avLst/>
          </a:prstGeom>
        </p:spPr>
        <p:txBody>
          <a:bodyPr spcFirstLastPara="1" wrap="square" lIns="91425" tIns="91425" rIns="91425" bIns="91425" anchor="t" anchorCtr="0">
            <a:noAutofit/>
          </a:bodyPr>
          <a:lstStyle>
            <a:lvl1pPr marL="231775" lvl="0" indent="-193675">
              <a:spcBef>
                <a:spcPts val="600"/>
              </a:spcBef>
              <a:spcAft>
                <a:spcPts val="0"/>
              </a:spcAft>
              <a:buSzPts val="3000"/>
              <a:buFont typeface="Arial" panose="020B0604020202020204" pitchFamily="34" charset="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dirty="0"/>
          </a:p>
        </p:txBody>
      </p:sp>
      <p:sp>
        <p:nvSpPr>
          <p:cNvPr id="33" name="Google Shape;33;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156020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1"/>
        <p:cNvGrpSpPr/>
        <p:nvPr/>
      </p:nvGrpSpPr>
      <p:grpSpPr>
        <a:xfrm>
          <a:off x="0" y="0"/>
          <a:ext cx="0" cy="0"/>
          <a:chOff x="0" y="0"/>
          <a:chExt cx="0" cy="0"/>
        </a:xfrm>
      </p:grpSpPr>
      <p:pic>
        <p:nvPicPr>
          <p:cNvPr id="22" name="Google Shape;22;p4" descr="comic-02.png"/>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23" name="Google Shape;23;p4"/>
          <p:cNvSpPr/>
          <p:nvPr/>
        </p:nvSpPr>
        <p:spPr>
          <a:xfrm>
            <a:off x="1992350" y="37775"/>
            <a:ext cx="5616577" cy="5220440"/>
          </a:xfrm>
          <a:custGeom>
            <a:avLst/>
            <a:gdLst/>
            <a:ahLst/>
            <a:cxnLst/>
            <a:rect l="l" t="t" r="r" b="b"/>
            <a:pathLst>
              <a:path w="114788" h="106692" extrusionOk="0">
                <a:moveTo>
                  <a:pt x="40479" y="15324"/>
                </a:moveTo>
                <a:lnTo>
                  <a:pt x="41346" y="3758"/>
                </a:lnTo>
                <a:lnTo>
                  <a:pt x="52623" y="13878"/>
                </a:lnTo>
                <a:lnTo>
                  <a:pt x="56382" y="0"/>
                </a:lnTo>
                <a:lnTo>
                  <a:pt x="63610" y="14746"/>
                </a:lnTo>
                <a:lnTo>
                  <a:pt x="70549" y="2024"/>
                </a:lnTo>
                <a:lnTo>
                  <a:pt x="75754" y="17926"/>
                </a:lnTo>
                <a:lnTo>
                  <a:pt x="85006" y="6939"/>
                </a:lnTo>
                <a:lnTo>
                  <a:pt x="85006" y="23131"/>
                </a:lnTo>
                <a:lnTo>
                  <a:pt x="100620" y="13589"/>
                </a:lnTo>
                <a:lnTo>
                  <a:pt x="96861" y="31516"/>
                </a:lnTo>
                <a:lnTo>
                  <a:pt x="111896" y="26889"/>
                </a:lnTo>
                <a:lnTo>
                  <a:pt x="100909" y="41057"/>
                </a:lnTo>
                <a:lnTo>
                  <a:pt x="114209" y="42214"/>
                </a:lnTo>
                <a:lnTo>
                  <a:pt x="104379" y="53201"/>
                </a:lnTo>
                <a:lnTo>
                  <a:pt x="114788" y="59851"/>
                </a:lnTo>
                <a:lnTo>
                  <a:pt x="101198" y="64188"/>
                </a:lnTo>
                <a:lnTo>
                  <a:pt x="105246" y="74886"/>
                </a:lnTo>
                <a:lnTo>
                  <a:pt x="93102" y="73730"/>
                </a:lnTo>
                <a:lnTo>
                  <a:pt x="97150" y="85006"/>
                </a:lnTo>
                <a:lnTo>
                  <a:pt x="88187" y="81537"/>
                </a:lnTo>
                <a:lnTo>
                  <a:pt x="87319" y="95994"/>
                </a:lnTo>
                <a:lnTo>
                  <a:pt x="76043" y="91078"/>
                </a:lnTo>
                <a:lnTo>
                  <a:pt x="71417" y="101776"/>
                </a:lnTo>
                <a:lnTo>
                  <a:pt x="64478" y="93970"/>
                </a:lnTo>
                <a:lnTo>
                  <a:pt x="58984" y="106692"/>
                </a:lnTo>
                <a:lnTo>
                  <a:pt x="52334" y="88187"/>
                </a:lnTo>
                <a:lnTo>
                  <a:pt x="45105" y="100620"/>
                </a:lnTo>
                <a:lnTo>
                  <a:pt x="41636" y="86741"/>
                </a:lnTo>
                <a:lnTo>
                  <a:pt x="29492" y="102355"/>
                </a:lnTo>
                <a:lnTo>
                  <a:pt x="29781" y="83271"/>
                </a:lnTo>
                <a:lnTo>
                  <a:pt x="20239" y="87319"/>
                </a:lnTo>
                <a:lnTo>
                  <a:pt x="21107" y="76332"/>
                </a:lnTo>
                <a:lnTo>
                  <a:pt x="4915" y="79224"/>
                </a:lnTo>
                <a:lnTo>
                  <a:pt x="16191" y="66212"/>
                </a:lnTo>
                <a:lnTo>
                  <a:pt x="7806" y="62164"/>
                </a:lnTo>
                <a:lnTo>
                  <a:pt x="14167" y="56960"/>
                </a:lnTo>
                <a:lnTo>
                  <a:pt x="0" y="47997"/>
                </a:lnTo>
                <a:lnTo>
                  <a:pt x="18215" y="43081"/>
                </a:lnTo>
                <a:lnTo>
                  <a:pt x="9252" y="31516"/>
                </a:lnTo>
                <a:lnTo>
                  <a:pt x="26022" y="33540"/>
                </a:lnTo>
                <a:lnTo>
                  <a:pt x="16191" y="18504"/>
                </a:lnTo>
                <a:lnTo>
                  <a:pt x="31516" y="23420"/>
                </a:lnTo>
                <a:lnTo>
                  <a:pt x="32094" y="11854"/>
                </a:lnTo>
                <a:close/>
              </a:path>
            </a:pathLst>
          </a:custGeom>
          <a:solidFill>
            <a:srgbClr val="001936">
              <a:alpha val="21920"/>
            </a:srgbClr>
          </a:solidFill>
          <a:ln>
            <a:noFill/>
          </a:ln>
        </p:spPr>
      </p:sp>
      <p:sp>
        <p:nvSpPr>
          <p:cNvPr id="24" name="Google Shape;24;p4"/>
          <p:cNvSpPr/>
          <p:nvPr/>
        </p:nvSpPr>
        <p:spPr>
          <a:xfrm>
            <a:off x="1763750" y="-114625"/>
            <a:ext cx="5616577" cy="5220440"/>
          </a:xfrm>
          <a:custGeom>
            <a:avLst/>
            <a:gdLst/>
            <a:ahLst/>
            <a:cxnLst/>
            <a:rect l="l" t="t" r="r" b="b"/>
            <a:pathLst>
              <a:path w="114788" h="106692" extrusionOk="0">
                <a:moveTo>
                  <a:pt x="40479" y="15324"/>
                </a:moveTo>
                <a:lnTo>
                  <a:pt x="41346" y="3758"/>
                </a:lnTo>
                <a:lnTo>
                  <a:pt x="52623" y="13878"/>
                </a:lnTo>
                <a:lnTo>
                  <a:pt x="56382" y="0"/>
                </a:lnTo>
                <a:lnTo>
                  <a:pt x="63610" y="14746"/>
                </a:lnTo>
                <a:lnTo>
                  <a:pt x="70549" y="2024"/>
                </a:lnTo>
                <a:lnTo>
                  <a:pt x="75754" y="17926"/>
                </a:lnTo>
                <a:lnTo>
                  <a:pt x="85006" y="6939"/>
                </a:lnTo>
                <a:lnTo>
                  <a:pt x="85006" y="23131"/>
                </a:lnTo>
                <a:lnTo>
                  <a:pt x="100620" y="13589"/>
                </a:lnTo>
                <a:lnTo>
                  <a:pt x="96861" y="31516"/>
                </a:lnTo>
                <a:lnTo>
                  <a:pt x="111896" y="26889"/>
                </a:lnTo>
                <a:lnTo>
                  <a:pt x="100909" y="41057"/>
                </a:lnTo>
                <a:lnTo>
                  <a:pt x="114209" y="42214"/>
                </a:lnTo>
                <a:lnTo>
                  <a:pt x="104379" y="53201"/>
                </a:lnTo>
                <a:lnTo>
                  <a:pt x="114788" y="59851"/>
                </a:lnTo>
                <a:lnTo>
                  <a:pt x="101198" y="64188"/>
                </a:lnTo>
                <a:lnTo>
                  <a:pt x="105246" y="74886"/>
                </a:lnTo>
                <a:lnTo>
                  <a:pt x="93102" y="73730"/>
                </a:lnTo>
                <a:lnTo>
                  <a:pt x="97150" y="85006"/>
                </a:lnTo>
                <a:lnTo>
                  <a:pt x="88187" y="81537"/>
                </a:lnTo>
                <a:lnTo>
                  <a:pt x="87319" y="95994"/>
                </a:lnTo>
                <a:lnTo>
                  <a:pt x="76043" y="91078"/>
                </a:lnTo>
                <a:lnTo>
                  <a:pt x="71417" y="101776"/>
                </a:lnTo>
                <a:lnTo>
                  <a:pt x="64478" y="93970"/>
                </a:lnTo>
                <a:lnTo>
                  <a:pt x="58984" y="106692"/>
                </a:lnTo>
                <a:lnTo>
                  <a:pt x="52334" y="88187"/>
                </a:lnTo>
                <a:lnTo>
                  <a:pt x="45105" y="100620"/>
                </a:lnTo>
                <a:lnTo>
                  <a:pt x="41636" y="86741"/>
                </a:lnTo>
                <a:lnTo>
                  <a:pt x="29492" y="102355"/>
                </a:lnTo>
                <a:lnTo>
                  <a:pt x="29781" y="83271"/>
                </a:lnTo>
                <a:lnTo>
                  <a:pt x="20239" y="87319"/>
                </a:lnTo>
                <a:lnTo>
                  <a:pt x="21107" y="76332"/>
                </a:lnTo>
                <a:lnTo>
                  <a:pt x="4915" y="79224"/>
                </a:lnTo>
                <a:lnTo>
                  <a:pt x="16191" y="66212"/>
                </a:lnTo>
                <a:lnTo>
                  <a:pt x="7806" y="62164"/>
                </a:lnTo>
                <a:lnTo>
                  <a:pt x="14167" y="56960"/>
                </a:lnTo>
                <a:lnTo>
                  <a:pt x="0" y="47997"/>
                </a:lnTo>
                <a:lnTo>
                  <a:pt x="18215" y="43081"/>
                </a:lnTo>
                <a:lnTo>
                  <a:pt x="9252" y="31516"/>
                </a:lnTo>
                <a:lnTo>
                  <a:pt x="26022" y="33540"/>
                </a:lnTo>
                <a:lnTo>
                  <a:pt x="16191" y="18504"/>
                </a:lnTo>
                <a:lnTo>
                  <a:pt x="31516" y="23420"/>
                </a:lnTo>
                <a:lnTo>
                  <a:pt x="32094" y="11854"/>
                </a:lnTo>
                <a:close/>
              </a:path>
            </a:pathLst>
          </a:custGeom>
          <a:solidFill>
            <a:srgbClr val="FFFFFF"/>
          </a:solidFill>
          <a:ln w="76200" cap="flat" cmpd="sng">
            <a:solidFill>
              <a:srgbClr val="000000"/>
            </a:solidFill>
            <a:prstDash val="solid"/>
            <a:miter lim="8000"/>
            <a:headEnd type="none" w="med" len="med"/>
            <a:tailEnd type="none" w="med" len="med"/>
          </a:ln>
        </p:spPr>
      </p:sp>
      <p:sp>
        <p:nvSpPr>
          <p:cNvPr id="25" name="Google Shape;25;p4"/>
          <p:cNvSpPr txBox="1">
            <a:spLocks noGrp="1"/>
          </p:cNvSpPr>
          <p:nvPr>
            <p:ph type="body" idx="1"/>
          </p:nvPr>
        </p:nvSpPr>
        <p:spPr>
          <a:xfrm>
            <a:off x="2726573" y="2085645"/>
            <a:ext cx="3842794" cy="819900"/>
          </a:xfrm>
          <a:prstGeom prst="rect">
            <a:avLst/>
          </a:prstGeom>
        </p:spPr>
        <p:txBody>
          <a:bodyPr spcFirstLastPara="1" wrap="square" lIns="45720" tIns="0" rIns="45720" bIns="0" anchor="ctr" anchorCtr="0">
            <a:noAutofit/>
          </a:bodyPr>
          <a:lstStyle>
            <a:lvl1pPr marL="76200" lvl="0" indent="0" algn="ctr" rtl="0">
              <a:spcBef>
                <a:spcPts val="200"/>
              </a:spcBef>
              <a:spcAft>
                <a:spcPts val="0"/>
              </a:spcAft>
              <a:buClr>
                <a:srgbClr val="000000"/>
              </a:buClr>
              <a:buSzPts val="2400"/>
              <a:buFont typeface="Bangers"/>
              <a:buNone/>
              <a:defRPr sz="2400">
                <a:solidFill>
                  <a:schemeClr val="bg2">
                    <a:lumMod val="10000"/>
                  </a:schemeClr>
                </a:solidFill>
                <a:latin typeface="Lato" panose="020F0502020204030203" pitchFamily="34" charset="0"/>
                <a:ea typeface="Lato" panose="020F0502020204030203" pitchFamily="34" charset="0"/>
                <a:cs typeface="Lato" panose="020F0502020204030203" pitchFamily="34" charset="0"/>
                <a:sym typeface="Bangers"/>
              </a:defRPr>
            </a:lvl1pPr>
            <a:lvl2pPr marL="914400" lvl="1" indent="-381000" algn="ctr" rtl="0">
              <a:spcBef>
                <a:spcPts val="0"/>
              </a:spcBef>
              <a:spcAft>
                <a:spcPts val="0"/>
              </a:spcAft>
              <a:buClr>
                <a:srgbClr val="000000"/>
              </a:buClr>
              <a:buSzPts val="2400"/>
              <a:buFont typeface="Bangers"/>
              <a:buChar char="×"/>
              <a:defRPr>
                <a:solidFill>
                  <a:srgbClr val="000000"/>
                </a:solidFill>
                <a:latin typeface="Bangers"/>
                <a:ea typeface="Bangers"/>
                <a:cs typeface="Bangers"/>
                <a:sym typeface="Bangers"/>
              </a:defRPr>
            </a:lvl2pPr>
            <a:lvl3pPr marL="1371600" lvl="2" indent="-381000" algn="ctr" rtl="0">
              <a:spcBef>
                <a:spcPts val="0"/>
              </a:spcBef>
              <a:spcAft>
                <a:spcPts val="0"/>
              </a:spcAft>
              <a:buClr>
                <a:srgbClr val="000000"/>
              </a:buClr>
              <a:buSzPts val="2400"/>
              <a:buFont typeface="Bangers"/>
              <a:buChar char="×"/>
              <a:defRPr>
                <a:solidFill>
                  <a:srgbClr val="000000"/>
                </a:solidFill>
                <a:latin typeface="Bangers"/>
                <a:ea typeface="Bangers"/>
                <a:cs typeface="Bangers"/>
                <a:sym typeface="Bangers"/>
              </a:defRPr>
            </a:lvl3pPr>
            <a:lvl4pPr marL="1828800" lvl="3" indent="-381000" algn="ctr" rtl="0">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4pPr>
            <a:lvl5pPr marL="2286000" lvl="4" indent="-381000" algn="ctr" rtl="0">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5pPr>
            <a:lvl6pPr marL="2743200" lvl="5" indent="-381000" algn="ctr" rtl="0">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6pPr>
            <a:lvl7pPr marL="3200400" lvl="6" indent="-381000" algn="ctr" rtl="0">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7pPr>
            <a:lvl8pPr marL="3657600" lvl="7" indent="-381000" algn="ctr" rtl="0">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8pPr>
            <a:lvl9pPr marL="4114800" lvl="8" indent="-381000" algn="ctr">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9pPr>
          </a:lstStyle>
          <a:p>
            <a:endParaRPr dirty="0"/>
          </a:p>
        </p:txBody>
      </p:sp>
      <p:sp>
        <p:nvSpPr>
          <p:cNvPr id="26" name="Google Shape;26;p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atin typeface="Bangers"/>
                <a:ea typeface="Bangers"/>
                <a:cs typeface="Bangers"/>
                <a:sym typeface="Bangers"/>
              </a:defRPr>
            </a:lvl1pPr>
            <a:lvl2pPr lvl="1">
              <a:buNone/>
              <a:defRPr>
                <a:latin typeface="Bangers"/>
                <a:ea typeface="Bangers"/>
                <a:cs typeface="Bangers"/>
                <a:sym typeface="Bangers"/>
              </a:defRPr>
            </a:lvl2pPr>
            <a:lvl3pPr lvl="2">
              <a:buNone/>
              <a:defRPr>
                <a:latin typeface="Bangers"/>
                <a:ea typeface="Bangers"/>
                <a:cs typeface="Bangers"/>
                <a:sym typeface="Bangers"/>
              </a:defRPr>
            </a:lvl3pPr>
            <a:lvl4pPr lvl="3">
              <a:buNone/>
              <a:defRPr>
                <a:latin typeface="Bangers"/>
                <a:ea typeface="Bangers"/>
                <a:cs typeface="Bangers"/>
                <a:sym typeface="Bangers"/>
              </a:defRPr>
            </a:lvl4pPr>
            <a:lvl5pPr lvl="4">
              <a:buNone/>
              <a:defRPr>
                <a:latin typeface="Bangers"/>
                <a:ea typeface="Bangers"/>
                <a:cs typeface="Bangers"/>
                <a:sym typeface="Bangers"/>
              </a:defRPr>
            </a:lvl5pPr>
            <a:lvl6pPr lvl="5">
              <a:buNone/>
              <a:defRPr>
                <a:latin typeface="Bangers"/>
                <a:ea typeface="Bangers"/>
                <a:cs typeface="Bangers"/>
                <a:sym typeface="Bangers"/>
              </a:defRPr>
            </a:lvl6pPr>
            <a:lvl7pPr lvl="6">
              <a:buNone/>
              <a:defRPr>
                <a:latin typeface="Bangers"/>
                <a:ea typeface="Bangers"/>
                <a:cs typeface="Bangers"/>
                <a:sym typeface="Bangers"/>
              </a:defRPr>
            </a:lvl7pPr>
            <a:lvl8pPr lvl="7">
              <a:buNone/>
              <a:defRPr>
                <a:latin typeface="Bangers"/>
                <a:ea typeface="Bangers"/>
                <a:cs typeface="Bangers"/>
                <a:sym typeface="Bangers"/>
              </a:defRPr>
            </a:lvl8pPr>
            <a:lvl9pPr lvl="8">
              <a:buNone/>
              <a:defRPr>
                <a:latin typeface="Bangers"/>
                <a:ea typeface="Bangers"/>
                <a:cs typeface="Bangers"/>
                <a:sym typeface="Bangers"/>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852351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73000"/>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07398" y="1128411"/>
            <a:ext cx="7597303" cy="3455164"/>
          </a:xfrm>
          <a:prstGeom prst="rect">
            <a:avLst/>
          </a:prstGeom>
        </p:spPr>
        <p:txBody>
          <a:bodyPr vert="horz" lIns="0" tIns="0" rIns="0" bIns="0" rtlCol="0">
            <a:noAutofit/>
          </a:bodyPr>
          <a:lstStyle/>
          <a:p>
            <a:pPr lvl="0"/>
            <a:r>
              <a:rPr lang="en-US" dirty="0"/>
              <a:t>Click to edit Master text styles</a:t>
            </a:r>
          </a:p>
        </p:txBody>
      </p:sp>
      <p:sp>
        <p:nvSpPr>
          <p:cNvPr id="5" name="Title 4"/>
          <p:cNvSpPr txBox="1">
            <a:spLocks/>
          </p:cNvSpPr>
          <p:nvPr userDrawn="1"/>
        </p:nvSpPr>
        <p:spPr bwMode="auto">
          <a:xfrm>
            <a:off x="-6304" y="3"/>
            <a:ext cx="9150304" cy="921657"/>
          </a:xfrm>
          <a:prstGeom prst="rect">
            <a:avLst/>
          </a:prstGeom>
          <a:solidFill>
            <a:srgbClr val="262087"/>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2" name="Title Placeholder 1"/>
          <p:cNvSpPr>
            <a:spLocks noGrp="1"/>
          </p:cNvSpPr>
          <p:nvPr>
            <p:ph type="title"/>
          </p:nvPr>
        </p:nvSpPr>
        <p:spPr>
          <a:xfrm>
            <a:off x="625499" y="7257"/>
            <a:ext cx="7886700" cy="914400"/>
          </a:xfrm>
          <a:prstGeom prst="rect">
            <a:avLst/>
          </a:prstGeom>
        </p:spPr>
        <p:txBody>
          <a:bodyPr vert="horz" lIns="91440" tIns="45720" rIns="91440" bIns="45720" rtlCol="0" anchor="ctr">
            <a:normAutofit/>
          </a:bodyPr>
          <a:lstStyle/>
          <a:p>
            <a:r>
              <a:rPr lang="en-US" dirty="0"/>
              <a:t>Text Slide Master</a:t>
            </a:r>
          </a:p>
        </p:txBody>
      </p:sp>
      <p:sp>
        <p:nvSpPr>
          <p:cNvPr id="4" name="Date Placeholder 3"/>
          <p:cNvSpPr>
            <a:spLocks noGrp="1"/>
          </p:cNvSpPr>
          <p:nvPr>
            <p:ph type="dt" sz="half" idx="2"/>
          </p:nvPr>
        </p:nvSpPr>
        <p:spPr>
          <a:xfrm>
            <a:off x="628651" y="4755692"/>
            <a:ext cx="2057400" cy="274637"/>
          </a:xfrm>
          <a:prstGeom prst="rect">
            <a:avLst/>
          </a:prstGeom>
        </p:spPr>
        <p:txBody>
          <a:bodyPr vert="horz" lIns="91440" tIns="45720" rIns="91440" bIns="45720" rtlCol="0" anchor="ctr"/>
          <a:lstStyle>
            <a:lvl1pPr algn="l">
              <a:defRPr sz="1200">
                <a:solidFill>
                  <a:schemeClr val="tx2">
                    <a:lumMod val="75000"/>
                  </a:schemeClr>
                </a:solidFill>
              </a:defRPr>
            </a:lvl1pPr>
          </a:lstStyle>
          <a:p>
            <a:endParaRPr lang="en-US" dirty="0"/>
          </a:p>
        </p:txBody>
      </p:sp>
      <p:sp>
        <p:nvSpPr>
          <p:cNvPr id="7" name="Slide Number Placeholder 6"/>
          <p:cNvSpPr>
            <a:spLocks noGrp="1"/>
          </p:cNvSpPr>
          <p:nvPr>
            <p:ph type="sldNum" sz="quarter" idx="4"/>
          </p:nvPr>
        </p:nvSpPr>
        <p:spPr>
          <a:xfrm>
            <a:off x="6457951" y="4767267"/>
            <a:ext cx="2057400" cy="274637"/>
          </a:xfrm>
          <a:prstGeom prst="rect">
            <a:avLst/>
          </a:prstGeom>
        </p:spPr>
        <p:txBody>
          <a:bodyPr vert="horz" lIns="91440" tIns="45720" rIns="91440" bIns="45720" rtlCol="0" anchor="ctr"/>
          <a:lstStyle>
            <a:lvl1pPr algn="r">
              <a:defRPr sz="1200">
                <a:solidFill>
                  <a:schemeClr val="tx2">
                    <a:lumMod val="75000"/>
                  </a:schemeClr>
                </a:solidFill>
              </a:defRPr>
            </a:lvl1pPr>
          </a:lstStyle>
          <a:p>
            <a:fld id="{D4F18224-5991-4127-B709-5703E2F4AF56}" type="slidenum">
              <a:rPr lang="en-US" smtClean="0"/>
              <a:pPr/>
              <a:t>‹#›</a:t>
            </a:fld>
            <a:endParaRPr lang="en-US" dirty="0"/>
          </a:p>
        </p:txBody>
      </p:sp>
    </p:spTree>
    <p:extLst>
      <p:ext uri="{BB962C8B-B14F-4D97-AF65-F5344CB8AC3E}">
        <p14:creationId xmlns:p14="http://schemas.microsoft.com/office/powerpoint/2010/main" val="1963821010"/>
      </p:ext>
    </p:extLst>
  </p:cSld>
  <p:clrMap bg1="lt1" tx1="dk1" bg2="lt2" tx2="dk2" accent1="accent1" accent2="accent2" accent3="accent3" accent4="accent4" accent5="accent5" accent6="accent6" hlink="hlink" folHlink="folHlink"/>
  <p:sldLayoutIdLst>
    <p:sldLayoutId id="2147483729" r:id="rId1"/>
    <p:sldLayoutId id="2147483697" r:id="rId2"/>
    <p:sldLayoutId id="2147483699" r:id="rId3"/>
    <p:sldLayoutId id="2147483700" r:id="rId4"/>
    <p:sldLayoutId id="2147483705" r:id="rId5"/>
    <p:sldLayoutId id="2147483727" r:id="rId6"/>
    <p:sldLayoutId id="2147483731" r:id="rId7"/>
    <p:sldLayoutId id="2147483733" r:id="rId8"/>
    <p:sldLayoutId id="2147483734" r:id="rId9"/>
    <p:sldLayoutId id="2147483735" r:id="rId10"/>
    <p:sldLayoutId id="2147483736" r:id="rId11"/>
    <p:sldLayoutId id="2147483737" r:id="rId12"/>
  </p:sldLayoutIdLst>
  <p:timing>
    <p:tnLst>
      <p:par>
        <p:cTn id="1" dur="indefinite" restart="never" nodeType="tmRoot"/>
      </p:par>
    </p:tnLst>
  </p:timing>
  <p:hf hdr="0" ftr="0"/>
  <p:txStyles>
    <p:titleStyle>
      <a:lvl1pPr algn="ctr" defTabSz="685800" rtl="0" eaLnBrk="1" latinLnBrk="0" hangingPunct="1">
        <a:lnSpc>
          <a:spcPct val="90000"/>
        </a:lnSpc>
        <a:spcBef>
          <a:spcPct val="0"/>
        </a:spcBef>
        <a:buNone/>
        <a:defRPr sz="3600" b="1" kern="1200">
          <a:solidFill>
            <a:schemeClr val="bg1"/>
          </a:solidFill>
          <a:latin typeface="Lato" panose="020F0502020204030203" pitchFamily="34" charset="0"/>
          <a:ea typeface="+mj-ea"/>
          <a:cs typeface="+mj-cs"/>
        </a:defRPr>
      </a:lvl1pPr>
    </p:titleStyle>
    <p:bodyStyle>
      <a:lvl1pPr marL="164592" indent="-164592" algn="l" defTabSz="685800" rtl="0" eaLnBrk="1" latinLnBrk="0" hangingPunct="1">
        <a:lnSpc>
          <a:spcPct val="100000"/>
        </a:lnSpc>
        <a:spcBef>
          <a:spcPts val="1200"/>
        </a:spcBef>
        <a:spcAft>
          <a:spcPts val="0"/>
        </a:spcAft>
        <a:buFont typeface="Arial"/>
        <a:buChar char="•"/>
        <a:defRPr sz="2800" b="0" kern="1200">
          <a:solidFill>
            <a:schemeClr val="tx2">
              <a:lumMod val="50000"/>
            </a:schemeClr>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2.ed.gov/policy/speced/guid/idea/memosdcltrs/qa-endrewcase-12-07-2017.pdf?utm_content=&amp;utm_medium=email&amp;utm_name=&amp;utm_source=govdelivery&amp;utm_term="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dpi.wi.gov/sped/college-and-career-ready-ieps/learning-resources/5-beliefs"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hyperlink" Target="https://dpi.wi.gov/sped/college-and-career-ready-ieps/learning-resources/5-beliefs/family-community-engagement"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dpi.wi.gov/sped/college-and-career-ready-ieps/learning-resources/5-beliefs/ccr-iep-student-relationship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wisconsinrticenter.org/assets/files/test/RtICenterGlossary-0817.pdf"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https://dpi.wi.gov/rti"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dpi.wi.gov/strategic-assessment" TargetMode="External"/><Relationship Id="rId5" Type="http://schemas.openxmlformats.org/officeDocument/2006/relationships/image" Target="../media/image16.png"/><Relationship Id="rId4" Type="http://schemas.openxmlformats.org/officeDocument/2006/relationships/hyperlink" Target="https://dpi.wi.gov/sites/default/files/imce/strategic-assessment/SAS_Terms_RVSD9.17.19.docx"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 Id="rId9"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hyperlink" Target="https://www.menti.com/" TargetMode="Externa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dpi.wi.gov/sped/college-and-career-ready-ieps/5-step-process/step3"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hyperlink" Target="https://dpi.wi.gov/sped/college-and-career-ready-ieps/5-step-process/step2"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drive.google.com/open?id=1N5jKwSwS887hbj2KhTBAp2x0GJNgv4bZ"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hyperlink" Target="https://forms.gle/e9dVkp1mFR8kZnxi7" TargetMode="External"/><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8" Type="http://schemas.openxmlformats.org/officeDocument/2006/relationships/hyperlink" Target="https://intensiveintervention.org/intensive-intervention/progress-monitor" TargetMode="External"/><Relationship Id="rId3" Type="http://schemas.openxmlformats.org/officeDocument/2006/relationships/hyperlink" Target="https://dpi.wi.gov/sped/college-and-career-ready-ieps/learning-resources" TargetMode="External"/><Relationship Id="rId7" Type="http://schemas.openxmlformats.org/officeDocument/2006/relationships/hyperlink" Target="https://www.wisconsinrticenter.org/educators/rti-in-action/spm-resources.html" TargetMode="External"/><Relationship Id="rId2" Type="http://schemas.openxmlformats.org/officeDocument/2006/relationships/notesSlide" Target="../notesSlides/notesSlide67.xml"/><Relationship Id="rId1" Type="http://schemas.openxmlformats.org/officeDocument/2006/relationships/slideLayout" Target="../slideLayouts/slideLayout3.xml"/><Relationship Id="rId6" Type="http://schemas.openxmlformats.org/officeDocument/2006/relationships/hyperlink" Target="https://www.wisconsinrticenter.org/educators/understanding-rti-a-systems-view/screening-process-progress-monitoring.html" TargetMode="External"/><Relationship Id="rId5" Type="http://schemas.openxmlformats.org/officeDocument/2006/relationships/hyperlink" Target="https://iris.peabody.vanderbilt.edu/resources/iris-resource-locator/" TargetMode="External"/><Relationship Id="rId4" Type="http://schemas.openxmlformats.org/officeDocument/2006/relationships/hyperlink" Target="https://iris.peabody.vanderbilt.edu/" TargetMode="External"/><Relationship Id="rId9" Type="http://schemas.openxmlformats.org/officeDocument/2006/relationships/hyperlink" Target="https://educateiowa.gov/pk-12/special-education/iowas-guidance-quality-individualized-education-programs-ieps/progress#1"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intensiveintervention.org/" TargetMode="External"/><Relationship Id="rId2" Type="http://schemas.openxmlformats.org/officeDocument/2006/relationships/notesSlide" Target="../notesSlides/notesSlide68.xml"/><Relationship Id="rId1" Type="http://schemas.openxmlformats.org/officeDocument/2006/relationships/slideLayout" Target="../slideLayouts/slideLayout3.xml"/><Relationship Id="rId6" Type="http://schemas.openxmlformats.org/officeDocument/2006/relationships/hyperlink" Target="https://dpi.wi.gov/strategic-assessment" TargetMode="External"/><Relationship Id="rId5" Type="http://schemas.openxmlformats.org/officeDocument/2006/relationships/hyperlink" Target="https://dpi.wi.gov/sspw/mental-health/framework/foundations/culturally-responsive-practices" TargetMode="External"/><Relationship Id="rId4" Type="http://schemas.openxmlformats.org/officeDocument/2006/relationships/hyperlink" Target="https://dpi.wi.gov/rti"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dpi.wi.gov/sped/laws-procedures-bulletins/procedures/sample/forms" TargetMode="External"/><Relationship Id="rId2" Type="http://schemas.openxmlformats.org/officeDocument/2006/relationships/notesSlide" Target="../notesSlides/notesSlide69.xml"/><Relationship Id="rId1" Type="http://schemas.openxmlformats.org/officeDocument/2006/relationships/slideLayout" Target="../slideLayouts/slideLayout3.xml"/><Relationship Id="rId6" Type="http://schemas.openxmlformats.org/officeDocument/2006/relationships/hyperlink" Target="https://dpi.wi.gov/sites/default/files/imce/sped/doc/form-i5.doc" TargetMode="External"/><Relationship Id="rId5" Type="http://schemas.openxmlformats.org/officeDocument/2006/relationships/hyperlink" Target="https://dpi.wi.gov/sites/default/files/imce/sped/doc/form-i6.doc" TargetMode="External"/><Relationship Id="rId4" Type="http://schemas.openxmlformats.org/officeDocument/2006/relationships/hyperlink" Target="https://dpi.wi.gov/sites/default/files/imce/sped/doc/form-i-4.doc"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dpi.wi.gov/sped/college-and-career-ready-ieps/learning-resources/5-step-process" TargetMode="External"/></Relationships>
</file>

<file path=ppt/slides/_rels/slide7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s://dpi.wi.gov/statesupt/every-child-graduate" TargetMode="External"/><Relationship Id="rId7" Type="http://schemas.openxmlformats.org/officeDocument/2006/relationships/hyperlink" Target="https://dpi.wi.gov/rti/equity" TargetMode="External"/><Relationship Id="rId12" Type="http://schemas.openxmlformats.org/officeDocument/2006/relationships/image" Target="../media/image37.png"/><Relationship Id="rId2" Type="http://schemas.openxmlformats.org/officeDocument/2006/relationships/notesSlide" Target="../notesSlides/notesSlide70.xml"/><Relationship Id="rId1" Type="http://schemas.openxmlformats.org/officeDocument/2006/relationships/slideLayout" Target="../slideLayouts/slideLayout4.xml"/><Relationship Id="rId6" Type="http://schemas.openxmlformats.org/officeDocument/2006/relationships/image" Target="../media/image34.png"/><Relationship Id="rId11" Type="http://schemas.openxmlformats.org/officeDocument/2006/relationships/hyperlink" Target="https://dpi.wi.gov/strategic-assessment" TargetMode="External"/><Relationship Id="rId5" Type="http://schemas.openxmlformats.org/officeDocument/2006/relationships/hyperlink" Target="https://dpi.wi.gov/rti" TargetMode="External"/><Relationship Id="rId10" Type="http://schemas.openxmlformats.org/officeDocument/2006/relationships/image" Target="../media/image36.png"/><Relationship Id="rId4" Type="http://schemas.openxmlformats.org/officeDocument/2006/relationships/image" Target="../media/image33.png"/><Relationship Id="rId9" Type="http://schemas.openxmlformats.org/officeDocument/2006/relationships/hyperlink" Target="https://dpi.wi.gov/sped/results-driven-accountability"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64321" y="944108"/>
            <a:ext cx="6311370" cy="2660681"/>
          </a:xfrm>
        </p:spPr>
        <p:txBody>
          <a:bodyPr>
            <a:noAutofit/>
          </a:bodyPr>
          <a:lstStyle/>
          <a:p>
            <a:pPr algn="ctr">
              <a:lnSpc>
                <a:spcPct val="95000"/>
              </a:lnSpc>
              <a:spcBef>
                <a:spcPts val="0"/>
              </a:spcBef>
              <a:spcAft>
                <a:spcPts val="0"/>
              </a:spcAft>
            </a:pPr>
            <a:r>
              <a:rPr lang="en-US" sz="4400" dirty="0"/>
              <a:t>Keys to Monitoring CCR IEP Goal Progress</a:t>
            </a:r>
          </a:p>
          <a:p>
            <a:pPr algn="ctr">
              <a:lnSpc>
                <a:spcPct val="95000"/>
              </a:lnSpc>
              <a:spcBef>
                <a:spcPts val="0"/>
              </a:spcBef>
              <a:spcAft>
                <a:spcPts val="0"/>
              </a:spcAft>
            </a:pPr>
            <a:r>
              <a:rPr lang="en-US" sz="3600" dirty="0"/>
              <a:t>An Overview</a:t>
            </a:r>
          </a:p>
          <a:p>
            <a:pPr algn="ctr">
              <a:lnSpc>
                <a:spcPct val="100000"/>
              </a:lnSpc>
              <a:spcBef>
                <a:spcPts val="0"/>
              </a:spcBef>
              <a:spcAft>
                <a:spcPts val="0"/>
              </a:spcAft>
            </a:pPr>
            <a:r>
              <a:rPr lang="en-US" sz="2800" b="1" dirty="0">
                <a:latin typeface="Lato" panose="020F0502020204030203" pitchFamily="34" charset="0"/>
              </a:rPr>
              <a:t>Digging Deeper: Level 1</a:t>
            </a:r>
          </a:p>
        </p:txBody>
      </p:sp>
      <p:sp>
        <p:nvSpPr>
          <p:cNvPr id="3" name="Text Placeholder 2"/>
          <p:cNvSpPr>
            <a:spLocks noGrp="1"/>
          </p:cNvSpPr>
          <p:nvPr>
            <p:ph type="body" sz="quarter" idx="11"/>
          </p:nvPr>
        </p:nvSpPr>
        <p:spPr>
          <a:xfrm>
            <a:off x="6568785" y="2935705"/>
            <a:ext cx="2213811" cy="1576136"/>
          </a:xfrm>
        </p:spPr>
        <p:txBody>
          <a:bodyPr>
            <a:noAutofit/>
          </a:bodyPr>
          <a:lstStyle/>
          <a:p>
            <a:pPr>
              <a:spcAft>
                <a:spcPts val="0"/>
              </a:spcAft>
            </a:pPr>
            <a:r>
              <a:rPr lang="en-US" dirty="0"/>
              <a:t>Barb Novak</a:t>
            </a:r>
          </a:p>
          <a:p>
            <a:pPr>
              <a:spcAft>
                <a:spcPts val="0"/>
              </a:spcAft>
            </a:pPr>
            <a:r>
              <a:rPr lang="en-US" dirty="0"/>
              <a:t>Daniel Parker</a:t>
            </a:r>
          </a:p>
          <a:p>
            <a:pPr>
              <a:spcAft>
                <a:spcPts val="0"/>
              </a:spcAft>
            </a:pPr>
            <a:r>
              <a:rPr lang="en-US" dirty="0"/>
              <a:t>Tim Peerenboom</a:t>
            </a:r>
          </a:p>
          <a:p>
            <a:pPr>
              <a:spcAft>
                <a:spcPts val="0"/>
              </a:spcAft>
            </a:pPr>
            <a:r>
              <a:rPr lang="en-US" dirty="0"/>
              <a:t>Micaela Smith</a:t>
            </a:r>
          </a:p>
          <a:p>
            <a:pPr>
              <a:spcAft>
                <a:spcPts val="0"/>
              </a:spcAft>
            </a:pPr>
            <a:r>
              <a:rPr lang="en-US" dirty="0"/>
              <a:t>Paula Volpiansky</a:t>
            </a:r>
          </a:p>
        </p:txBody>
      </p:sp>
    </p:spTree>
    <p:extLst>
      <p:ext uri="{BB962C8B-B14F-4D97-AF65-F5344CB8AC3E}">
        <p14:creationId xmlns:p14="http://schemas.microsoft.com/office/powerpoint/2010/main" val="41853220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r>
              <a:rPr lang="en-US" dirty="0"/>
              <a:t>Interpretation of Federal Law</a:t>
            </a:r>
            <a:br>
              <a:rPr lang="en-US" dirty="0"/>
            </a:br>
            <a:r>
              <a:rPr lang="en-US" dirty="0" err="1"/>
              <a:t>Endrew</a:t>
            </a:r>
            <a:r>
              <a:rPr lang="en-US" dirty="0"/>
              <a:t> F. v Douglas County</a:t>
            </a:r>
          </a:p>
        </p:txBody>
      </p:sp>
      <p:sp>
        <p:nvSpPr>
          <p:cNvPr id="2" name="Text Placeholder 1"/>
          <p:cNvSpPr>
            <a:spLocks noGrp="1"/>
          </p:cNvSpPr>
          <p:nvPr>
            <p:ph type="body" sz="quarter" idx="1"/>
          </p:nvPr>
        </p:nvSpPr>
        <p:spPr/>
        <p:txBody>
          <a:bodyPr/>
          <a:lstStyle/>
          <a:p>
            <a:pPr marL="0" indent="0">
              <a:buNone/>
            </a:pPr>
            <a:r>
              <a:rPr lang="en-US" dirty="0"/>
              <a:t>To meet its substantive obligation under the IDEA, a school must offer an IEP reasonably calculated to enable a child to make progress appropriate in light of the child’s circumstances.</a:t>
            </a:r>
          </a:p>
          <a:p>
            <a:pPr lvl="1"/>
            <a:r>
              <a:rPr lang="en-US" dirty="0"/>
              <a:t>Educational benefit must be more than de </a:t>
            </a:r>
            <a:r>
              <a:rPr lang="en-US" dirty="0" err="1"/>
              <a:t>minimis</a:t>
            </a:r>
            <a:endParaRPr lang="en-US" dirty="0"/>
          </a:p>
          <a:p>
            <a:pPr lvl="1"/>
            <a:r>
              <a:rPr lang="en-US" dirty="0"/>
              <a:t>Importance of implementing the IEP</a:t>
            </a:r>
          </a:p>
          <a:p>
            <a:pPr lvl="1"/>
            <a:r>
              <a:rPr lang="en-US" dirty="0"/>
              <a:t>Importance of making progress on IEP goals</a:t>
            </a:r>
          </a:p>
          <a:p>
            <a:pPr marL="0" indent="0" algn="r">
              <a:buNone/>
            </a:pPr>
            <a:r>
              <a:rPr lang="en-US" sz="2000" dirty="0"/>
              <a:t>Resource: USDE </a:t>
            </a:r>
            <a:r>
              <a:rPr lang="en-US" sz="2000" dirty="0">
                <a:hlinkClick r:id="rId3"/>
              </a:rPr>
              <a:t>Q &amp; A Document</a:t>
            </a:r>
            <a:endParaRPr lang="en-US" sz="2000" dirty="0"/>
          </a:p>
        </p:txBody>
      </p:sp>
      <p:sp>
        <p:nvSpPr>
          <p:cNvPr id="3" name="Date Placeholder 2"/>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D4F18224-5991-4127-B709-5703E2F4AF56}" type="slidenum">
              <a:rPr lang="en-US" smtClean="0"/>
              <a:t>10</a:t>
            </a:fld>
            <a:endParaRPr lang="en-US"/>
          </a:p>
        </p:txBody>
      </p:sp>
      <p:sp>
        <p:nvSpPr>
          <p:cNvPr id="5" name="Action Button: Information 4">
            <a:hlinkClick r:id="rId3" highlightClick="1"/>
          </p:cNvPr>
          <p:cNvSpPr/>
          <p:nvPr/>
        </p:nvSpPr>
        <p:spPr>
          <a:xfrm>
            <a:off x="8014319" y="252463"/>
            <a:ext cx="469232" cy="488520"/>
          </a:xfrm>
          <a:prstGeom prst="actionButtonInformation">
            <a:avLst/>
          </a:prstGeom>
          <a:solidFill>
            <a:srgbClr val="00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78498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1"/>
          </p:nvPr>
        </p:nvSpPr>
        <p:spPr>
          <a:xfrm>
            <a:off x="519933" y="1371600"/>
            <a:ext cx="4042531" cy="3511736"/>
          </a:xfrm>
        </p:spPr>
        <p:txBody>
          <a:bodyPr/>
          <a:lstStyle/>
          <a:p>
            <a:pPr>
              <a:spcBef>
                <a:spcPts val="600"/>
              </a:spcBef>
            </a:pPr>
            <a:r>
              <a:rPr lang="en-US" sz="2400" b="1" dirty="0"/>
              <a:t>High Expectations</a:t>
            </a:r>
          </a:p>
          <a:p>
            <a:pPr>
              <a:spcBef>
                <a:spcPts val="600"/>
              </a:spcBef>
            </a:pPr>
            <a:r>
              <a:rPr lang="en-US" sz="2200" dirty="0"/>
              <a:t>Culturally Responsive Practices</a:t>
            </a:r>
          </a:p>
          <a:p>
            <a:pPr>
              <a:spcBef>
                <a:spcPts val="600"/>
              </a:spcBef>
            </a:pPr>
            <a:r>
              <a:rPr lang="en-US" sz="2200" dirty="0"/>
              <a:t>Student Relationships</a:t>
            </a:r>
          </a:p>
          <a:p>
            <a:pPr>
              <a:spcBef>
                <a:spcPts val="600"/>
              </a:spcBef>
            </a:pPr>
            <a:r>
              <a:rPr lang="en-US" sz="2200" dirty="0"/>
              <a:t>Family and Community Engagement</a:t>
            </a:r>
          </a:p>
          <a:p>
            <a:pPr>
              <a:spcBef>
                <a:spcPts val="600"/>
              </a:spcBef>
            </a:pPr>
            <a:r>
              <a:rPr lang="en-US" sz="2400" b="1" dirty="0"/>
              <a:t>Collective Responsibility</a:t>
            </a:r>
          </a:p>
        </p:txBody>
      </p:sp>
      <p:sp>
        <p:nvSpPr>
          <p:cNvPr id="3" name="Date Placeholder 2"/>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453CC3A6-4BBE-4722-963B-0F2471C635E5}" type="slidenum">
              <a:rPr lang="en-US" smtClean="0"/>
              <a:pPr/>
              <a:t>11</a:t>
            </a:fld>
            <a:endParaRPr lang="en-US" dirty="0"/>
          </a:p>
        </p:txBody>
      </p:sp>
      <p:sp>
        <p:nvSpPr>
          <p:cNvPr id="10" name="Title 9"/>
          <p:cNvSpPr>
            <a:spLocks noGrp="1"/>
          </p:cNvSpPr>
          <p:nvPr>
            <p:ph type="title"/>
          </p:nvPr>
        </p:nvSpPr>
        <p:spPr/>
        <p:txBody>
          <a:bodyPr>
            <a:normAutofit/>
          </a:bodyPr>
          <a:lstStyle/>
          <a:p>
            <a:r>
              <a:rPr lang="en-US" dirty="0"/>
              <a:t>CCR IEP 5 Beliefs</a:t>
            </a:r>
          </a:p>
        </p:txBody>
      </p:sp>
      <p:sp>
        <p:nvSpPr>
          <p:cNvPr id="2" name="TextBox 1"/>
          <p:cNvSpPr txBox="1"/>
          <p:nvPr/>
        </p:nvSpPr>
        <p:spPr>
          <a:xfrm>
            <a:off x="4380313" y="4000005"/>
            <a:ext cx="4326320" cy="523220"/>
          </a:xfrm>
          <a:prstGeom prst="rect">
            <a:avLst/>
          </a:prstGeom>
          <a:noFill/>
        </p:spPr>
        <p:txBody>
          <a:bodyPr wrap="square" rtlCol="0">
            <a:spAutoFit/>
          </a:bodyPr>
          <a:lstStyle/>
          <a:p>
            <a:pPr algn="ctr"/>
            <a:r>
              <a:rPr lang="en-US" sz="1400" dirty="0">
                <a:cs typeface="Calibri" panose="020F0502020204030204" pitchFamily="34" charset="0"/>
              </a:rPr>
              <a:t>Systems that support CCR IEP Beliefs, remove barriers to access, engagement and progress</a:t>
            </a:r>
          </a:p>
        </p:txBody>
      </p:sp>
      <p:sp>
        <p:nvSpPr>
          <p:cNvPr id="6" name="Action Button: Document 5">
            <a:hlinkClick r:id="rId3" highlightClick="1"/>
          </p:cNvPr>
          <p:cNvSpPr/>
          <p:nvPr/>
        </p:nvSpPr>
        <p:spPr>
          <a:xfrm>
            <a:off x="7879080" y="243840"/>
            <a:ext cx="440948" cy="492114"/>
          </a:xfrm>
          <a:prstGeom prst="actionButtonDocumen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p:cNvPicPr>
            <a:picLocks noGrp="1" noChangeAspect="1"/>
          </p:cNvPicPr>
          <p:nvPr>
            <p:ph sz="half" idx="2"/>
          </p:nvPr>
        </p:nvPicPr>
        <p:blipFill>
          <a:blip r:embed="rId4"/>
          <a:stretch>
            <a:fillRect/>
          </a:stretch>
        </p:blipFill>
        <p:spPr>
          <a:xfrm>
            <a:off x="4560589" y="1550021"/>
            <a:ext cx="4279858" cy="2462034"/>
          </a:xfrm>
          <a:prstGeom prst="rect">
            <a:avLst/>
          </a:prstGeom>
        </p:spPr>
      </p:pic>
    </p:spTree>
    <p:extLst>
      <p:ext uri="{BB962C8B-B14F-4D97-AF65-F5344CB8AC3E}">
        <p14:creationId xmlns:p14="http://schemas.microsoft.com/office/powerpoint/2010/main" val="34542021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Engaging Families and Students</a:t>
            </a:r>
            <a:endParaRPr lang="en-US" dirty="0"/>
          </a:p>
        </p:txBody>
      </p:sp>
      <p:sp>
        <p:nvSpPr>
          <p:cNvPr id="5" name="Content Placeholder 4"/>
          <p:cNvSpPr>
            <a:spLocks noGrp="1"/>
          </p:cNvSpPr>
          <p:nvPr>
            <p:ph idx="1"/>
          </p:nvPr>
        </p:nvSpPr>
        <p:spPr>
          <a:xfrm>
            <a:off x="800517" y="1025440"/>
            <a:ext cx="7711682" cy="3570051"/>
          </a:xfrm>
        </p:spPr>
        <p:txBody>
          <a:bodyPr/>
          <a:lstStyle/>
          <a:p>
            <a:r>
              <a:rPr lang="en-US" sz="2500" dirty="0"/>
              <a:t>Contribution and participation is valuable and essential</a:t>
            </a:r>
          </a:p>
          <a:p>
            <a:pPr>
              <a:spcBef>
                <a:spcPts val="600"/>
              </a:spcBef>
            </a:pPr>
            <a:r>
              <a:rPr lang="en-US" sz="2500" dirty="0"/>
              <a:t>Keep communication lines open between IEP team meetings</a:t>
            </a:r>
          </a:p>
          <a:p>
            <a:pPr>
              <a:spcBef>
                <a:spcPts val="600"/>
              </a:spcBef>
            </a:pPr>
            <a:r>
              <a:rPr lang="en-US" sz="2500" dirty="0"/>
              <a:t>Provide student participation options </a:t>
            </a:r>
          </a:p>
          <a:p>
            <a:pPr lvl="1"/>
            <a:r>
              <a:rPr lang="en-US" sz="2500" dirty="0"/>
              <a:t>Consider student led IEPs</a:t>
            </a:r>
          </a:p>
          <a:p>
            <a:pPr lvl="1">
              <a:spcBef>
                <a:spcPts val="0"/>
              </a:spcBef>
            </a:pPr>
            <a:r>
              <a:rPr lang="en-US" sz="2500" dirty="0"/>
              <a:t>Encourage “Principle of Partial Participation” </a:t>
            </a:r>
            <a:r>
              <a:rPr lang="en-US" sz="2000" dirty="0"/>
              <a:t>(as appropriate)</a:t>
            </a:r>
          </a:p>
          <a:p>
            <a:pPr>
              <a:spcBef>
                <a:spcPts val="600"/>
              </a:spcBef>
            </a:pPr>
            <a:r>
              <a:rPr lang="en-US" sz="2500" dirty="0"/>
              <a:t> Involve students in monitoring their own progress</a:t>
            </a:r>
          </a:p>
        </p:txBody>
      </p:sp>
      <p:sp>
        <p:nvSpPr>
          <p:cNvPr id="6" name="Action Button: Information 5">
            <a:hlinkClick r:id="rId3" highlightClick="1"/>
          </p:cNvPr>
          <p:cNvSpPr/>
          <p:nvPr/>
        </p:nvSpPr>
        <p:spPr>
          <a:xfrm>
            <a:off x="7980890" y="478869"/>
            <a:ext cx="342293" cy="277768"/>
          </a:xfrm>
          <a:prstGeom prst="actionButtonInformation">
            <a:avLst/>
          </a:prstGeom>
          <a:solidFill>
            <a:srgbClr val="0066CC"/>
          </a:solidFill>
        </p:spPr>
        <p:txBody>
          <a:bodyPr wrap="square" rtlCol="0" anchor="ctr">
            <a:spAutoFit/>
          </a:bodyPr>
          <a:lstStyle/>
          <a:p>
            <a:pPr algn="ctr"/>
            <a:endParaRPr lang="en-US" sz="1205" dirty="0">
              <a:ln>
                <a:solidFill>
                  <a:schemeClr val="accent1">
                    <a:lumMod val="75000"/>
                  </a:schemeClr>
                </a:solidFill>
              </a:ln>
              <a:noFill/>
            </a:endParaRPr>
          </a:p>
        </p:txBody>
      </p:sp>
      <p:sp>
        <p:nvSpPr>
          <p:cNvPr id="7" name="Action Button: Information 6">
            <a:hlinkClick r:id="rId4" highlightClick="1"/>
          </p:cNvPr>
          <p:cNvSpPr/>
          <p:nvPr/>
        </p:nvSpPr>
        <p:spPr>
          <a:xfrm>
            <a:off x="8404702" y="543217"/>
            <a:ext cx="360162" cy="277768"/>
          </a:xfrm>
          <a:prstGeom prst="actionButtonInformation">
            <a:avLst/>
          </a:prstGeom>
          <a:solidFill>
            <a:srgbClr val="0066CC"/>
          </a:solidFill>
        </p:spPr>
        <p:txBody>
          <a:bodyPr wrap="square" rtlCol="0" anchor="ctr">
            <a:spAutoFit/>
          </a:bodyPr>
          <a:lstStyle/>
          <a:p>
            <a:pPr algn="ctr"/>
            <a:endParaRPr lang="en-US" sz="1205" dirty="0">
              <a:ln>
                <a:solidFill>
                  <a:schemeClr val="accent1">
                    <a:lumMod val="75000"/>
                  </a:schemeClr>
                </a:solidFill>
              </a:ln>
              <a:noFill/>
            </a:endParaRPr>
          </a:p>
        </p:txBody>
      </p:sp>
      <p:sp>
        <p:nvSpPr>
          <p:cNvPr id="3" name="Slide Number Placeholder 2"/>
          <p:cNvSpPr>
            <a:spLocks noGrp="1"/>
          </p:cNvSpPr>
          <p:nvPr>
            <p:ph type="sldNum" sz="quarter" idx="12"/>
          </p:nvPr>
        </p:nvSpPr>
        <p:spPr/>
        <p:txBody>
          <a:bodyPr/>
          <a:lstStyle/>
          <a:p>
            <a:fld id="{D4F18224-5991-4127-B709-5703E2F4AF56}" type="slidenum">
              <a:rPr lang="en-US" smtClean="0"/>
              <a:t>12</a:t>
            </a:fld>
            <a:endParaRPr lang="en-US"/>
          </a:p>
        </p:txBody>
      </p:sp>
      <p:sp>
        <p:nvSpPr>
          <p:cNvPr id="2" name="Date Placeholder 1"/>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28001649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Slide Number Placeholder 2"/>
          <p:cNvSpPr>
            <a:spLocks noGrp="1"/>
          </p:cNvSpPr>
          <p:nvPr>
            <p:ph type="sldNum" sz="quarter" idx="12"/>
          </p:nvPr>
        </p:nvSpPr>
        <p:spPr/>
        <p:txBody>
          <a:bodyPr/>
          <a:lstStyle/>
          <a:p>
            <a:fld id="{D4F18224-5991-4127-B709-5703E2F4AF56}" type="slidenum">
              <a:rPr lang="en-US" smtClean="0"/>
              <a:pPr/>
              <a:t>13</a:t>
            </a:fld>
            <a:endParaRPr lang="en-US" dirty="0"/>
          </a:p>
        </p:txBody>
      </p:sp>
      <p:sp>
        <p:nvSpPr>
          <p:cNvPr id="4" name="Title 3"/>
          <p:cNvSpPr>
            <a:spLocks noGrp="1"/>
          </p:cNvSpPr>
          <p:nvPr>
            <p:ph type="title"/>
          </p:nvPr>
        </p:nvSpPr>
        <p:spPr/>
        <p:txBody>
          <a:bodyPr/>
          <a:lstStyle/>
          <a:p>
            <a:r>
              <a:rPr lang="en-US" dirty="0"/>
              <a:t>Definitions</a:t>
            </a:r>
          </a:p>
        </p:txBody>
      </p:sp>
    </p:spTree>
    <p:extLst>
      <p:ext uri="{BB962C8B-B14F-4D97-AF65-F5344CB8AC3E}">
        <p14:creationId xmlns:p14="http://schemas.microsoft.com/office/powerpoint/2010/main" val="10072668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Monitoring Progress,  Progress Monitoring</a:t>
            </a:r>
            <a:br>
              <a:rPr lang="en-US"/>
            </a:br>
            <a:r>
              <a:rPr lang="en-US"/>
              <a:t>What is the Difference?</a:t>
            </a:r>
            <a:endParaRPr lang="en-US" dirty="0"/>
          </a:p>
        </p:txBody>
      </p:sp>
      <p:sp>
        <p:nvSpPr>
          <p:cNvPr id="3" name="Content Placeholder 2"/>
          <p:cNvSpPr>
            <a:spLocks noGrp="1"/>
          </p:cNvSpPr>
          <p:nvPr>
            <p:ph idx="1"/>
          </p:nvPr>
        </p:nvSpPr>
        <p:spPr/>
        <p:txBody>
          <a:bodyPr anchor="ctr"/>
          <a:lstStyle/>
          <a:p>
            <a:pPr marL="0" indent="0">
              <a:buNone/>
            </a:pPr>
            <a:r>
              <a:rPr lang="en-US" dirty="0"/>
              <a:t>For our purposes today, we will use these terms interchangeably to refer to </a:t>
            </a:r>
            <a:r>
              <a:rPr lang="en-US" b="1" dirty="0"/>
              <a:t>systematic</a:t>
            </a:r>
            <a:r>
              <a:rPr lang="en-US" dirty="0"/>
              <a:t> and </a:t>
            </a:r>
            <a:r>
              <a:rPr lang="en-US" b="1" dirty="0"/>
              <a:t>planned</a:t>
            </a:r>
            <a:r>
              <a:rPr lang="en-US" dirty="0"/>
              <a:t> methods used, </a:t>
            </a:r>
            <a:r>
              <a:rPr lang="en-US" b="1" dirty="0"/>
              <a:t>over time</a:t>
            </a:r>
            <a:r>
              <a:rPr lang="en-US" dirty="0"/>
              <a:t>, to determine whether a student is making intended progress and benefitting from education strategies linked to an IEP goal</a:t>
            </a:r>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D4F18224-5991-4127-B709-5703E2F4AF56}" type="slidenum">
              <a:rPr lang="en-US" smtClean="0"/>
              <a:pPr/>
              <a:t>14</a:t>
            </a:fld>
            <a:endParaRPr lang="en-US"/>
          </a:p>
        </p:txBody>
      </p:sp>
    </p:spTree>
    <p:extLst>
      <p:ext uri="{BB962C8B-B14F-4D97-AF65-F5344CB8AC3E}">
        <p14:creationId xmlns:p14="http://schemas.microsoft.com/office/powerpoint/2010/main" val="7280666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What is Progress Monitoring?</a:t>
            </a:r>
            <a:br>
              <a:rPr lang="en-US" dirty="0"/>
            </a:br>
            <a:r>
              <a:rPr lang="en-US" dirty="0"/>
              <a:t>Wisconsin Definitions</a:t>
            </a:r>
          </a:p>
        </p:txBody>
      </p:sp>
      <p:sp>
        <p:nvSpPr>
          <p:cNvPr id="7" name="Content Placeholder 6"/>
          <p:cNvSpPr>
            <a:spLocks noGrp="1"/>
          </p:cNvSpPr>
          <p:nvPr>
            <p:ph idx="1"/>
          </p:nvPr>
        </p:nvSpPr>
        <p:spPr>
          <a:xfrm>
            <a:off x="778215" y="1058893"/>
            <a:ext cx="7562897" cy="3570051"/>
          </a:xfrm>
        </p:spPr>
        <p:txBody>
          <a:bodyPr/>
          <a:lstStyle/>
          <a:p>
            <a:pPr>
              <a:spcAft>
                <a:spcPts val="600"/>
              </a:spcAft>
            </a:pPr>
            <a:r>
              <a:rPr lang="en-US" sz="2800" dirty="0"/>
              <a:t>A process used to assess students’ academic and behavioral performance, to measure student responsiveness to interventions/ challenges, and to evaluate the effectiveness of interventions/challenges </a:t>
            </a:r>
          </a:p>
          <a:p>
            <a:pPr lvl="2">
              <a:spcAft>
                <a:spcPts val="600"/>
              </a:spcAft>
            </a:pPr>
            <a:r>
              <a:rPr lang="en-US" dirty="0"/>
              <a:t>WI </a:t>
            </a:r>
            <a:r>
              <a:rPr lang="en-US" dirty="0" err="1"/>
              <a:t>RtI</a:t>
            </a:r>
            <a:r>
              <a:rPr lang="en-US" dirty="0"/>
              <a:t> Center </a:t>
            </a:r>
            <a:r>
              <a:rPr lang="en-US" dirty="0">
                <a:hlinkClick r:id="rId3"/>
              </a:rPr>
              <a:t>Glossary</a:t>
            </a:r>
            <a:endParaRPr lang="en-US" dirty="0"/>
          </a:p>
          <a:p>
            <a:r>
              <a:rPr lang="en-US" sz="2800" dirty="0"/>
              <a:t>A scientifically−based practice to assess pupil response to interventions </a:t>
            </a:r>
          </a:p>
          <a:p>
            <a:pPr marL="4281488" lvl="2" indent="-166688">
              <a:spcBef>
                <a:spcPts val="0"/>
              </a:spcBef>
            </a:pPr>
            <a:r>
              <a:rPr lang="en-US" dirty="0"/>
              <a:t>PI 11.02(10)</a:t>
            </a:r>
          </a:p>
          <a:p>
            <a:endParaRPr lang="en-US" dirty="0"/>
          </a:p>
        </p:txBody>
      </p:sp>
      <p:sp>
        <p:nvSpPr>
          <p:cNvPr id="3" name="Slide Number Placeholder 2"/>
          <p:cNvSpPr>
            <a:spLocks noGrp="1"/>
          </p:cNvSpPr>
          <p:nvPr>
            <p:ph type="sldNum" sz="quarter" idx="12"/>
          </p:nvPr>
        </p:nvSpPr>
        <p:spPr/>
        <p:txBody>
          <a:bodyPr/>
          <a:lstStyle/>
          <a:p>
            <a:fld id="{D4F18224-5991-4127-B709-5703E2F4AF56}" type="slidenum">
              <a:rPr lang="en-US" smtClean="0"/>
              <a:t>15</a:t>
            </a:fld>
            <a:endParaRPr lang="en-US"/>
          </a:p>
        </p:txBody>
      </p:sp>
      <p:sp>
        <p:nvSpPr>
          <p:cNvPr id="2" name="Date Placeholder 1"/>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31814719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498" y="7257"/>
            <a:ext cx="8345297" cy="914400"/>
          </a:xfrm>
        </p:spPr>
        <p:txBody>
          <a:bodyPr>
            <a:noAutofit/>
          </a:bodyPr>
          <a:lstStyle/>
          <a:p>
            <a:r>
              <a:rPr lang="en-US" sz="2800" dirty="0"/>
              <a:t>Monitoring IEP goal progress fits within an Equitable MLSS using Strategic Assessment Systems</a:t>
            </a:r>
          </a:p>
        </p:txBody>
      </p:sp>
      <p:pic>
        <p:nvPicPr>
          <p:cNvPr id="6" name="Content Placeholder 5"/>
          <p:cNvPicPr>
            <a:picLocks noGrp="1" noChangeAspect="1"/>
          </p:cNvPicPr>
          <p:nvPr>
            <p:ph idx="1"/>
          </p:nvPr>
        </p:nvPicPr>
        <p:blipFill>
          <a:blip r:embed="rId3">
            <a:clrChange>
              <a:clrFrom>
                <a:srgbClr val="FFFFFF"/>
              </a:clrFrom>
              <a:clrTo>
                <a:srgbClr val="FFFFFF">
                  <a:alpha val="0"/>
                </a:srgbClr>
              </a:clrTo>
            </a:clrChange>
          </a:blip>
          <a:stretch>
            <a:fillRect/>
          </a:stretch>
        </p:blipFill>
        <p:spPr>
          <a:xfrm>
            <a:off x="785897" y="966406"/>
            <a:ext cx="4399714" cy="4189126"/>
          </a:xfrm>
          <a:prstGeom prst="rect">
            <a:avLst/>
          </a:prstGeom>
        </p:spPr>
      </p:pic>
      <p:sp>
        <p:nvSpPr>
          <p:cNvPr id="4" name="Date Placeholder 3"/>
          <p:cNvSpPr>
            <a:spLocks noGrp="1"/>
          </p:cNvSpPr>
          <p:nvPr>
            <p:ph type="dt" sz="half" idx="10"/>
          </p:nvPr>
        </p:nvSpPr>
        <p:spPr/>
        <p:txBody>
          <a:bodyPr/>
          <a:lstStyle/>
          <a:p>
            <a:pPr marL="0" marR="0" lvl="0" indent="0" algn="l" defTabSz="81635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44546A">
                  <a:lumMod val="75000"/>
                </a:srgbClr>
              </a:solidFill>
              <a:effectLst/>
              <a:uLnTx/>
              <a:uFillTx/>
              <a:latin typeface="Lato"/>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D4F18224-5991-4127-B709-5703E2F4AF56}" type="slidenum">
              <a:rPr kumimoji="0" lang="en-US" sz="1200" b="0" i="0" u="none" strike="noStrike" kern="1200" cap="none" spc="0" normalizeH="0" baseline="0" noProof="0" smtClean="0">
                <a:ln>
                  <a:noFill/>
                </a:ln>
                <a:solidFill>
                  <a:srgbClr val="44546A">
                    <a:lumMod val="75000"/>
                  </a:srgbClr>
                </a:solidFill>
                <a:effectLst/>
                <a:uLnTx/>
                <a:uFillTx/>
                <a:latin typeface="Lato"/>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44546A">
                  <a:lumMod val="75000"/>
                </a:srgbClr>
              </a:solidFill>
              <a:effectLst/>
              <a:uLnTx/>
              <a:uFillTx/>
              <a:latin typeface="Lato"/>
              <a:ea typeface="+mn-ea"/>
              <a:cs typeface="+mn-cs"/>
            </a:endParaRPr>
          </a:p>
        </p:txBody>
      </p:sp>
      <p:grpSp>
        <p:nvGrpSpPr>
          <p:cNvPr id="17" name="Group 16"/>
          <p:cNvGrpSpPr/>
          <p:nvPr/>
        </p:nvGrpSpPr>
        <p:grpSpPr>
          <a:xfrm>
            <a:off x="5587916" y="1227222"/>
            <a:ext cx="2878574" cy="2870034"/>
            <a:chOff x="5587916" y="1227222"/>
            <a:chExt cx="2878574" cy="2870034"/>
          </a:xfrm>
        </p:grpSpPr>
        <p:pic>
          <p:nvPicPr>
            <p:cNvPr id="9" name="Picture 8">
              <a:hlinkClick r:id="rId4"/>
            </p:cNvPr>
            <p:cNvPicPr>
              <a:picLocks noChangeAspect="1"/>
            </p:cNvPicPr>
            <p:nvPr/>
          </p:nvPicPr>
          <p:blipFill>
            <a:blip r:embed="rId5">
              <a:clrChange>
                <a:clrFrom>
                  <a:srgbClr val="FFFFFF"/>
                </a:clrFrom>
                <a:clrTo>
                  <a:srgbClr val="FFFFFF">
                    <a:alpha val="0"/>
                  </a:srgbClr>
                </a:clrTo>
              </a:clrChange>
            </a:blip>
            <a:stretch>
              <a:fillRect/>
            </a:stretch>
          </p:blipFill>
          <p:spPr>
            <a:xfrm>
              <a:off x="5587916" y="1227222"/>
              <a:ext cx="2878574" cy="2870034"/>
            </a:xfrm>
            <a:prstGeom prst="rect">
              <a:avLst/>
            </a:prstGeom>
          </p:spPr>
        </p:pic>
        <p:sp>
          <p:nvSpPr>
            <p:cNvPr id="3" name="Oval 2"/>
            <p:cNvSpPr/>
            <p:nvPr/>
          </p:nvSpPr>
          <p:spPr>
            <a:xfrm>
              <a:off x="6457951" y="3221752"/>
              <a:ext cx="1344528" cy="658980"/>
            </a:xfrm>
            <a:prstGeom prst="ellipse">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546A">
                      <a:lumMod val="50000"/>
                    </a:srgbClr>
                  </a:solidFill>
                  <a:effectLst/>
                  <a:uLnTx/>
                  <a:uFillTx/>
                  <a:latin typeface="Lato"/>
                  <a:ea typeface="+mn-ea"/>
                  <a:cs typeface="+mn-cs"/>
                </a:rPr>
                <a:t>Monitoring IEP Goal Progress</a:t>
              </a:r>
            </a:p>
          </p:txBody>
        </p:sp>
      </p:grpSp>
      <p:sp>
        <p:nvSpPr>
          <p:cNvPr id="16" name="Left Arrow 15"/>
          <p:cNvSpPr/>
          <p:nvPr/>
        </p:nvSpPr>
        <p:spPr>
          <a:xfrm rot="20606662">
            <a:off x="3248807" y="2515757"/>
            <a:ext cx="2355031" cy="230872"/>
          </a:xfrm>
          <a:prstGeom prst="leftArrow">
            <a:avLst/>
          </a:prstGeom>
          <a:solidFill>
            <a:schemeClr val="bg2">
              <a:lumMod val="25000"/>
            </a:schemeClr>
          </a:solidFill>
          <a:ln w="12700" cap="rnd" cmpd="sng">
            <a:solidFill>
              <a:schemeClr val="accent1">
                <a:shade val="50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Information 6">
            <a:hlinkClick r:id="rId6" highlightClick="1"/>
          </p:cNvPr>
          <p:cNvSpPr/>
          <p:nvPr/>
        </p:nvSpPr>
        <p:spPr>
          <a:xfrm>
            <a:off x="8321920" y="1397863"/>
            <a:ext cx="386862" cy="387609"/>
          </a:xfrm>
          <a:prstGeom prst="actionButtonInformation">
            <a:avLst/>
          </a:prstGeom>
          <a:solidFill>
            <a:srgbClr val="00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Information 7">
            <a:hlinkClick r:id="rId7" highlightClick="1"/>
          </p:cNvPr>
          <p:cNvSpPr/>
          <p:nvPr/>
        </p:nvSpPr>
        <p:spPr>
          <a:xfrm>
            <a:off x="785897" y="1305814"/>
            <a:ext cx="298217" cy="342498"/>
          </a:xfrm>
          <a:prstGeom prst="actionButtonInformation">
            <a:avLst/>
          </a:prstGeom>
          <a:solidFill>
            <a:srgbClr val="00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14902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Screening vs. Progress Monitoring</a:t>
            </a:r>
            <a:endParaRPr lang="en-US" sz="2000" dirty="0">
              <a:solidFill>
                <a:srgbClr val="C00000"/>
              </a:solidFill>
            </a:endParaRPr>
          </a:p>
        </p:txBody>
      </p:sp>
      <p:sp>
        <p:nvSpPr>
          <p:cNvPr id="4" name="Slide Number Placeholder 3"/>
          <p:cNvSpPr>
            <a:spLocks noGrp="1"/>
          </p:cNvSpPr>
          <p:nvPr>
            <p:ph type="sldNum" sz="quarter" idx="12"/>
          </p:nvPr>
        </p:nvSpPr>
        <p:spPr/>
        <p:txBody>
          <a:bodyPr/>
          <a:lstStyle/>
          <a:p>
            <a:fld id="{D4F18224-5991-4127-B709-5703E2F4AF56}" type="slidenum">
              <a:rPr lang="en-US" smtClean="0"/>
              <a:t>17</a:t>
            </a:fld>
            <a:endParaRPr lang="en-US"/>
          </a:p>
        </p:txBody>
      </p:sp>
      <p:sp>
        <p:nvSpPr>
          <p:cNvPr id="5" name="Date Placeholder 4"/>
          <p:cNvSpPr>
            <a:spLocks noGrp="1"/>
          </p:cNvSpPr>
          <p:nvPr>
            <p:ph type="dt" sz="half" idx="10"/>
          </p:nvPr>
        </p:nvSpPr>
        <p:spPr/>
        <p:txBody>
          <a:bodyPr/>
          <a:lstStyle/>
          <a:p>
            <a:endParaRPr lang="en-US" dirty="0"/>
          </a:p>
        </p:txBody>
      </p:sp>
      <p:grpSp>
        <p:nvGrpSpPr>
          <p:cNvPr id="12" name="Group 11"/>
          <p:cNvGrpSpPr/>
          <p:nvPr/>
        </p:nvGrpSpPr>
        <p:grpSpPr>
          <a:xfrm>
            <a:off x="779936" y="1244573"/>
            <a:ext cx="8001446" cy="3221090"/>
            <a:chOff x="779936" y="1244573"/>
            <a:chExt cx="8001446" cy="3221090"/>
          </a:xfrm>
        </p:grpSpPr>
        <p:sp>
          <p:nvSpPr>
            <p:cNvPr id="8" name="Freeform 7"/>
            <p:cNvSpPr/>
            <p:nvPr/>
          </p:nvSpPr>
          <p:spPr>
            <a:xfrm>
              <a:off x="779936" y="1244573"/>
              <a:ext cx="3221090" cy="3221090"/>
            </a:xfrm>
            <a:custGeom>
              <a:avLst/>
              <a:gdLst>
                <a:gd name="connsiteX0" fmla="*/ 0 w 3221090"/>
                <a:gd name="connsiteY0" fmla="*/ 1610545 h 3221090"/>
                <a:gd name="connsiteX1" fmla="*/ 1610545 w 3221090"/>
                <a:gd name="connsiteY1" fmla="*/ 0 h 3221090"/>
                <a:gd name="connsiteX2" fmla="*/ 3221090 w 3221090"/>
                <a:gd name="connsiteY2" fmla="*/ 1610545 h 3221090"/>
                <a:gd name="connsiteX3" fmla="*/ 1610545 w 3221090"/>
                <a:gd name="connsiteY3" fmla="*/ 3221090 h 3221090"/>
                <a:gd name="connsiteX4" fmla="*/ 0 w 3221090"/>
                <a:gd name="connsiteY4" fmla="*/ 1610545 h 3221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1090" h="3221090">
                  <a:moveTo>
                    <a:pt x="0" y="1610545"/>
                  </a:moveTo>
                  <a:cubicBezTo>
                    <a:pt x="0" y="721066"/>
                    <a:pt x="721066" y="0"/>
                    <a:pt x="1610545" y="0"/>
                  </a:cubicBezTo>
                  <a:cubicBezTo>
                    <a:pt x="2500024" y="0"/>
                    <a:pt x="3221090" y="721066"/>
                    <a:pt x="3221090" y="1610545"/>
                  </a:cubicBezTo>
                  <a:cubicBezTo>
                    <a:pt x="3221090" y="2500024"/>
                    <a:pt x="2500024" y="3221090"/>
                    <a:pt x="1610545" y="3221090"/>
                  </a:cubicBezTo>
                  <a:cubicBezTo>
                    <a:pt x="721066" y="3221090"/>
                    <a:pt x="0" y="2500024"/>
                    <a:pt x="0" y="1610545"/>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648985" tIns="495848" rIns="648985" bIns="495848" numCol="1" spcCol="1270" anchor="ctr" anchorCtr="0">
              <a:noAutofit/>
            </a:bodyPr>
            <a:lstStyle/>
            <a:p>
              <a:pPr lvl="0" algn="ctr" defTabSz="844550">
                <a:lnSpc>
                  <a:spcPct val="90000"/>
                </a:lnSpc>
                <a:spcBef>
                  <a:spcPct val="0"/>
                </a:spcBef>
                <a:spcAft>
                  <a:spcPct val="35000"/>
                </a:spcAft>
              </a:pPr>
              <a:r>
                <a:rPr lang="en-US" sz="1900" b="1" i="1" kern="1200" dirty="0">
                  <a:solidFill>
                    <a:schemeClr val="tx2">
                      <a:lumMod val="75000"/>
                    </a:schemeClr>
                  </a:solidFill>
                </a:rPr>
                <a:t>For Identifying Risk</a:t>
              </a:r>
            </a:p>
            <a:p>
              <a:pPr lvl="0" algn="ctr" defTabSz="844550">
                <a:lnSpc>
                  <a:spcPct val="90000"/>
                </a:lnSpc>
                <a:spcBef>
                  <a:spcPct val="0"/>
                </a:spcBef>
                <a:spcAft>
                  <a:spcPct val="35000"/>
                </a:spcAft>
              </a:pPr>
              <a:r>
                <a:rPr lang="en-US" sz="1900" kern="1200" dirty="0">
                  <a:solidFill>
                    <a:schemeClr val="tx2">
                      <a:lumMod val="75000"/>
                    </a:schemeClr>
                  </a:solidFill>
                </a:rPr>
                <a:t>Groups/Cohorts</a:t>
              </a:r>
            </a:p>
            <a:p>
              <a:pPr lvl="0" algn="ctr" defTabSz="844550">
                <a:lnSpc>
                  <a:spcPct val="90000"/>
                </a:lnSpc>
                <a:spcBef>
                  <a:spcPct val="0"/>
                </a:spcBef>
                <a:spcAft>
                  <a:spcPct val="35000"/>
                </a:spcAft>
              </a:pPr>
              <a:r>
                <a:rPr lang="en-US" sz="1900" kern="1200" dirty="0">
                  <a:solidFill>
                    <a:schemeClr val="tx2">
                      <a:lumMod val="75000"/>
                    </a:schemeClr>
                  </a:solidFill>
                </a:rPr>
                <a:t>Broad Sample of Skills</a:t>
              </a:r>
            </a:p>
          </p:txBody>
        </p:sp>
        <p:sp>
          <p:nvSpPr>
            <p:cNvPr id="9" name="Freeform 8"/>
            <p:cNvSpPr/>
            <p:nvPr/>
          </p:nvSpPr>
          <p:spPr>
            <a:xfrm>
              <a:off x="3356808" y="1711551"/>
              <a:ext cx="2468482" cy="2287135"/>
            </a:xfrm>
            <a:custGeom>
              <a:avLst/>
              <a:gdLst>
                <a:gd name="connsiteX0" fmla="*/ 0 w 2468482"/>
                <a:gd name="connsiteY0" fmla="*/ 1143568 h 2287135"/>
                <a:gd name="connsiteX1" fmla="*/ 1234241 w 2468482"/>
                <a:gd name="connsiteY1" fmla="*/ 0 h 2287135"/>
                <a:gd name="connsiteX2" fmla="*/ 2468482 w 2468482"/>
                <a:gd name="connsiteY2" fmla="*/ 1143568 h 2287135"/>
                <a:gd name="connsiteX3" fmla="*/ 1234241 w 2468482"/>
                <a:gd name="connsiteY3" fmla="*/ 2287136 h 2287135"/>
                <a:gd name="connsiteX4" fmla="*/ 0 w 2468482"/>
                <a:gd name="connsiteY4" fmla="*/ 1143568 h 2287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482" h="2287135">
                  <a:moveTo>
                    <a:pt x="0" y="1143568"/>
                  </a:moveTo>
                  <a:cubicBezTo>
                    <a:pt x="0" y="511993"/>
                    <a:pt x="552589" y="0"/>
                    <a:pt x="1234241" y="0"/>
                  </a:cubicBezTo>
                  <a:cubicBezTo>
                    <a:pt x="1915893" y="0"/>
                    <a:pt x="2468482" y="511993"/>
                    <a:pt x="2468482" y="1143568"/>
                  </a:cubicBezTo>
                  <a:cubicBezTo>
                    <a:pt x="2468482" y="1775143"/>
                    <a:pt x="1915893" y="2287136"/>
                    <a:pt x="1234241" y="2287136"/>
                  </a:cubicBezTo>
                  <a:cubicBezTo>
                    <a:pt x="552589" y="2287136"/>
                    <a:pt x="0" y="1775143"/>
                    <a:pt x="0" y="1143568"/>
                  </a:cubicBezTo>
                  <a:close/>
                </a:path>
              </a:pathLst>
            </a:custGeom>
            <a:solidFill>
              <a:schemeClr val="accent1">
                <a:hueOff val="0"/>
                <a:satOff val="0"/>
                <a:lumOff val="0"/>
                <a:alpha val="79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538768" tIns="359073" rIns="538768" bIns="359073" numCol="1" spcCol="1270" anchor="ctr" anchorCtr="0">
              <a:noAutofit/>
            </a:bodyPr>
            <a:lstStyle/>
            <a:p>
              <a:pPr lvl="0" algn="ctr" defTabSz="844550">
                <a:lnSpc>
                  <a:spcPct val="90000"/>
                </a:lnSpc>
                <a:spcBef>
                  <a:spcPct val="0"/>
                </a:spcBef>
                <a:spcAft>
                  <a:spcPct val="35000"/>
                </a:spcAft>
              </a:pPr>
              <a:r>
                <a:rPr lang="en-US" sz="1900" kern="1200" dirty="0">
                  <a:solidFill>
                    <a:schemeClr val="tx2">
                      <a:lumMod val="75000"/>
                    </a:schemeClr>
                  </a:solidFill>
                </a:rPr>
                <a:t>Brief</a:t>
              </a:r>
            </a:p>
            <a:p>
              <a:pPr lvl="0" algn="ctr" defTabSz="844550">
                <a:lnSpc>
                  <a:spcPct val="90000"/>
                </a:lnSpc>
                <a:spcBef>
                  <a:spcPct val="0"/>
                </a:spcBef>
                <a:spcAft>
                  <a:spcPct val="35000"/>
                </a:spcAft>
              </a:pPr>
              <a:r>
                <a:rPr lang="en-US" sz="1900" kern="1200" dirty="0">
                  <a:solidFill>
                    <a:schemeClr val="tx2">
                      <a:lumMod val="75000"/>
                    </a:schemeClr>
                  </a:solidFill>
                </a:rPr>
                <a:t>Technically Sound</a:t>
              </a:r>
            </a:p>
            <a:p>
              <a:pPr lvl="0" algn="ctr" defTabSz="844550">
                <a:lnSpc>
                  <a:spcPct val="90000"/>
                </a:lnSpc>
                <a:spcBef>
                  <a:spcPct val="0"/>
                </a:spcBef>
                <a:spcAft>
                  <a:spcPct val="35000"/>
                </a:spcAft>
              </a:pPr>
              <a:r>
                <a:rPr lang="en-US" sz="1900" kern="1200" dirty="0">
                  <a:solidFill>
                    <a:schemeClr val="tx2">
                      <a:lumMod val="75000"/>
                    </a:schemeClr>
                  </a:solidFill>
                </a:rPr>
                <a:t>Strategic Use of Data</a:t>
              </a:r>
            </a:p>
          </p:txBody>
        </p:sp>
        <p:sp>
          <p:nvSpPr>
            <p:cNvPr id="10" name="Freeform 9"/>
            <p:cNvSpPr/>
            <p:nvPr/>
          </p:nvSpPr>
          <p:spPr>
            <a:xfrm>
              <a:off x="5183134" y="1244573"/>
              <a:ext cx="3221090" cy="3221090"/>
            </a:xfrm>
            <a:custGeom>
              <a:avLst/>
              <a:gdLst>
                <a:gd name="connsiteX0" fmla="*/ 0 w 3221090"/>
                <a:gd name="connsiteY0" fmla="*/ 1610545 h 3221090"/>
                <a:gd name="connsiteX1" fmla="*/ 1610545 w 3221090"/>
                <a:gd name="connsiteY1" fmla="*/ 0 h 3221090"/>
                <a:gd name="connsiteX2" fmla="*/ 3221090 w 3221090"/>
                <a:gd name="connsiteY2" fmla="*/ 1610545 h 3221090"/>
                <a:gd name="connsiteX3" fmla="*/ 1610545 w 3221090"/>
                <a:gd name="connsiteY3" fmla="*/ 3221090 h 3221090"/>
                <a:gd name="connsiteX4" fmla="*/ 0 w 3221090"/>
                <a:gd name="connsiteY4" fmla="*/ 1610545 h 3221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1090" h="3221090">
                  <a:moveTo>
                    <a:pt x="0" y="1610545"/>
                  </a:moveTo>
                  <a:cubicBezTo>
                    <a:pt x="0" y="721066"/>
                    <a:pt x="721066" y="0"/>
                    <a:pt x="1610545" y="0"/>
                  </a:cubicBezTo>
                  <a:cubicBezTo>
                    <a:pt x="2500024" y="0"/>
                    <a:pt x="3221090" y="721066"/>
                    <a:pt x="3221090" y="1610545"/>
                  </a:cubicBezTo>
                  <a:cubicBezTo>
                    <a:pt x="3221090" y="2500024"/>
                    <a:pt x="2500024" y="3221090"/>
                    <a:pt x="1610545" y="3221090"/>
                  </a:cubicBezTo>
                  <a:cubicBezTo>
                    <a:pt x="721066" y="3221090"/>
                    <a:pt x="0" y="2500024"/>
                    <a:pt x="0" y="1610545"/>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648985" tIns="495848" rIns="648985" bIns="495848" numCol="1" spcCol="1270" anchor="ctr" anchorCtr="0">
              <a:noAutofit/>
            </a:bodyPr>
            <a:lstStyle/>
            <a:p>
              <a:pPr lvl="0" algn="ctr" defTabSz="844550">
                <a:lnSpc>
                  <a:spcPct val="90000"/>
                </a:lnSpc>
                <a:spcBef>
                  <a:spcPct val="0"/>
                </a:spcBef>
                <a:spcAft>
                  <a:spcPct val="35000"/>
                </a:spcAft>
              </a:pPr>
              <a:r>
                <a:rPr lang="en-US" sz="1900" b="1" i="1" kern="1200" dirty="0">
                  <a:solidFill>
                    <a:schemeClr val="tx2">
                      <a:lumMod val="75000"/>
                    </a:schemeClr>
                  </a:solidFill>
                </a:rPr>
                <a:t>For Measuring Growth</a:t>
              </a:r>
            </a:p>
            <a:p>
              <a:pPr lvl="0" algn="ctr" defTabSz="844550">
                <a:lnSpc>
                  <a:spcPct val="90000"/>
                </a:lnSpc>
                <a:spcBef>
                  <a:spcPct val="0"/>
                </a:spcBef>
                <a:spcAft>
                  <a:spcPct val="35000"/>
                </a:spcAft>
              </a:pPr>
              <a:r>
                <a:rPr lang="en-US" sz="1900" kern="1200" dirty="0">
                  <a:solidFill>
                    <a:schemeClr val="tx2">
                      <a:lumMod val="75000"/>
                    </a:schemeClr>
                  </a:solidFill>
                </a:rPr>
                <a:t>Individualized</a:t>
              </a:r>
            </a:p>
            <a:p>
              <a:pPr lvl="0" algn="ctr" defTabSz="844550">
                <a:lnSpc>
                  <a:spcPct val="90000"/>
                </a:lnSpc>
                <a:spcBef>
                  <a:spcPct val="0"/>
                </a:spcBef>
                <a:spcAft>
                  <a:spcPct val="35000"/>
                </a:spcAft>
              </a:pPr>
              <a:r>
                <a:rPr lang="en-US" sz="1900" kern="1200" dirty="0">
                  <a:solidFill>
                    <a:schemeClr val="tx2">
                      <a:lumMod val="75000"/>
                    </a:schemeClr>
                  </a:solidFill>
                </a:rPr>
                <a:t>Targeted Skills</a:t>
              </a:r>
            </a:p>
          </p:txBody>
        </p:sp>
        <p:sp>
          <p:nvSpPr>
            <p:cNvPr id="3" name="TextBox 2"/>
            <p:cNvSpPr txBox="1"/>
            <p:nvPr/>
          </p:nvSpPr>
          <p:spPr>
            <a:xfrm>
              <a:off x="1022684" y="1311442"/>
              <a:ext cx="1221488" cy="400110"/>
            </a:xfrm>
            <a:prstGeom prst="rect">
              <a:avLst/>
            </a:prstGeom>
            <a:noFill/>
          </p:spPr>
          <p:txBody>
            <a:bodyPr wrap="none" rtlCol="0">
              <a:spAutoFit/>
            </a:bodyPr>
            <a:lstStyle/>
            <a:p>
              <a:r>
                <a:rPr lang="en-US" sz="2000" b="1" i="1" dirty="0"/>
                <a:t>Screening</a:t>
              </a:r>
            </a:p>
          </p:txBody>
        </p:sp>
        <p:sp>
          <p:nvSpPr>
            <p:cNvPr id="7" name="TextBox 6"/>
            <p:cNvSpPr txBox="1"/>
            <p:nvPr/>
          </p:nvSpPr>
          <p:spPr>
            <a:xfrm>
              <a:off x="7276720" y="1357609"/>
              <a:ext cx="1504662" cy="707886"/>
            </a:xfrm>
            <a:prstGeom prst="rect">
              <a:avLst/>
            </a:prstGeom>
            <a:noFill/>
          </p:spPr>
          <p:txBody>
            <a:bodyPr wrap="square" rtlCol="0">
              <a:spAutoFit/>
            </a:bodyPr>
            <a:lstStyle/>
            <a:p>
              <a:r>
                <a:rPr lang="en-US" sz="2000" b="1" i="1" dirty="0"/>
                <a:t>Progress Monitoring</a:t>
              </a:r>
            </a:p>
          </p:txBody>
        </p:sp>
      </p:grpSp>
    </p:spTree>
    <p:extLst>
      <p:ext uri="{BB962C8B-B14F-4D97-AF65-F5344CB8AC3E}">
        <p14:creationId xmlns:p14="http://schemas.microsoft.com/office/powerpoint/2010/main" val="17768388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980" y="7257"/>
            <a:ext cx="8590546" cy="914400"/>
          </a:xfrm>
        </p:spPr>
        <p:txBody>
          <a:bodyPr>
            <a:normAutofit/>
          </a:bodyPr>
          <a:lstStyle/>
          <a:p>
            <a:r>
              <a:rPr lang="en-US" sz="3000" dirty="0"/>
              <a:t>So… WHY do we collect  data to monitor progress ?</a:t>
            </a:r>
          </a:p>
        </p:txBody>
      </p:sp>
      <p:sp>
        <p:nvSpPr>
          <p:cNvPr id="3" name="Content Placeholder 2"/>
          <p:cNvSpPr>
            <a:spLocks noGrp="1"/>
          </p:cNvSpPr>
          <p:nvPr>
            <p:ph idx="1"/>
          </p:nvPr>
        </p:nvSpPr>
        <p:spPr>
          <a:xfrm>
            <a:off x="778215" y="1046748"/>
            <a:ext cx="7626487" cy="3593348"/>
          </a:xfrm>
        </p:spPr>
        <p:txBody>
          <a:bodyPr/>
          <a:lstStyle/>
          <a:p>
            <a:pPr>
              <a:spcBef>
                <a:spcPts val="600"/>
              </a:spcBef>
            </a:pPr>
            <a:r>
              <a:rPr lang="en-US" sz="2400" dirty="0"/>
              <a:t>Comply with state and federal law</a:t>
            </a:r>
          </a:p>
          <a:p>
            <a:pPr>
              <a:spcBef>
                <a:spcPts val="600"/>
              </a:spcBef>
            </a:pPr>
            <a:r>
              <a:rPr lang="en-US" sz="2400" dirty="0"/>
              <a:t>Guide instructional decision-making</a:t>
            </a:r>
          </a:p>
          <a:p>
            <a:pPr>
              <a:spcBef>
                <a:spcPts val="600"/>
              </a:spcBef>
            </a:pPr>
            <a:r>
              <a:rPr lang="en-US" sz="2400" dirty="0"/>
              <a:t>Motivate student learning;  help students “see” progress</a:t>
            </a:r>
          </a:p>
          <a:p>
            <a:pPr>
              <a:spcBef>
                <a:spcPts val="600"/>
              </a:spcBef>
            </a:pPr>
            <a:r>
              <a:rPr lang="en-US" sz="2400" dirty="0"/>
              <a:t>All involved in student’s education </a:t>
            </a:r>
            <a:r>
              <a:rPr lang="en-US" sz="1800" dirty="0"/>
              <a:t>(educators, family, student, support staff) </a:t>
            </a:r>
          </a:p>
          <a:p>
            <a:pPr lvl="1"/>
            <a:r>
              <a:rPr lang="en-US" sz="2000" dirty="0"/>
              <a:t>Have input into planning for progress monitoring </a:t>
            </a:r>
          </a:p>
          <a:p>
            <a:pPr lvl="1"/>
            <a:r>
              <a:rPr lang="en-US" sz="2000" dirty="0"/>
              <a:t>Share data widely in understandable format</a:t>
            </a:r>
          </a:p>
          <a:p>
            <a:pPr lvl="1"/>
            <a:r>
              <a:rPr lang="en-US" sz="2000" dirty="0"/>
              <a:t>Know effects of instruction and supports they provide on access, engagement and progress in general education</a:t>
            </a:r>
          </a:p>
          <a:p>
            <a:pPr lvl="1"/>
            <a:r>
              <a:rPr lang="en-US" sz="2000" dirty="0"/>
              <a:t>Collaborate when making important decisions</a:t>
            </a:r>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D4F18224-5991-4127-B709-5703E2F4AF56}" type="slidenum">
              <a:rPr lang="en-US" smtClean="0"/>
              <a:pPr/>
              <a:t>18</a:t>
            </a:fld>
            <a:endParaRPr lang="en-US" dirty="0"/>
          </a:p>
        </p:txBody>
      </p:sp>
    </p:spTree>
    <p:extLst>
      <p:ext uri="{BB962C8B-B14F-4D97-AF65-F5344CB8AC3E}">
        <p14:creationId xmlns:p14="http://schemas.microsoft.com/office/powerpoint/2010/main" val="30353950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a:t>
            </a:r>
          </a:p>
        </p:txBody>
      </p:sp>
      <p:sp>
        <p:nvSpPr>
          <p:cNvPr id="3" name="Content Placeholder 2"/>
          <p:cNvSpPr>
            <a:spLocks noGrp="1"/>
          </p:cNvSpPr>
          <p:nvPr>
            <p:ph idx="1"/>
          </p:nvPr>
        </p:nvSpPr>
        <p:spPr/>
        <p:txBody>
          <a:bodyPr/>
          <a:lstStyle/>
          <a:p>
            <a:pPr>
              <a:spcBef>
                <a:spcPts val="600"/>
              </a:spcBef>
            </a:pPr>
            <a:r>
              <a:rPr lang="en-US" dirty="0"/>
              <a:t>Professional responsibilities and demands</a:t>
            </a:r>
          </a:p>
          <a:p>
            <a:pPr>
              <a:spcBef>
                <a:spcPts val="600"/>
              </a:spcBef>
            </a:pPr>
            <a:r>
              <a:rPr lang="en-US" dirty="0"/>
              <a:t>Selecting optimal target skills</a:t>
            </a:r>
          </a:p>
          <a:p>
            <a:pPr>
              <a:spcBef>
                <a:spcPts val="600"/>
              </a:spcBef>
            </a:pPr>
            <a:r>
              <a:rPr lang="en-US" dirty="0"/>
              <a:t>Avoiding tendency to work backwards</a:t>
            </a:r>
          </a:p>
          <a:p>
            <a:pPr lvl="1"/>
            <a:r>
              <a:rPr lang="en-US" dirty="0"/>
              <a:t>Goals are fit to student-specific DRN rather than selected from list derived from curriculum in-use or restated universal grade level standards</a:t>
            </a:r>
          </a:p>
          <a:p>
            <a:pPr>
              <a:spcBef>
                <a:spcPts val="600"/>
              </a:spcBef>
            </a:pPr>
            <a:r>
              <a:rPr lang="en-US" dirty="0"/>
              <a:t>Having enough reliable and right type of data</a:t>
            </a:r>
          </a:p>
          <a:p>
            <a:pPr>
              <a:spcBef>
                <a:spcPts val="600"/>
              </a:spcBef>
            </a:pPr>
            <a:r>
              <a:rPr lang="en-US" dirty="0"/>
              <a:t>Making ongoing progress monitoring a habit</a:t>
            </a:r>
          </a:p>
          <a:p>
            <a:pPr lvl="1"/>
            <a:endParaRPr lang="en-US" dirty="0"/>
          </a:p>
          <a:p>
            <a:endParaRPr lang="en-US" dirty="0"/>
          </a:p>
        </p:txBody>
      </p:sp>
      <p:sp>
        <p:nvSpPr>
          <p:cNvPr id="5" name="Slide Number Placeholder 4"/>
          <p:cNvSpPr>
            <a:spLocks noGrp="1"/>
          </p:cNvSpPr>
          <p:nvPr>
            <p:ph type="sldNum" sz="quarter" idx="12"/>
          </p:nvPr>
        </p:nvSpPr>
        <p:spPr/>
        <p:txBody>
          <a:bodyPr/>
          <a:lstStyle/>
          <a:p>
            <a:fld id="{D4F18224-5991-4127-B709-5703E2F4AF56}" type="slidenum">
              <a:rPr lang="en-US" smtClean="0"/>
              <a:t>19</a:t>
            </a:fld>
            <a:endParaRPr lang="en-US"/>
          </a:p>
        </p:txBody>
      </p:sp>
      <p:sp>
        <p:nvSpPr>
          <p:cNvPr id="4" name="Date Placeholder 3"/>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33199876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Slide Icons used in this presentation</a:t>
            </a:r>
          </a:p>
        </p:txBody>
      </p:sp>
      <p:sp>
        <p:nvSpPr>
          <p:cNvPr id="4" name="Date Placeholder 3"/>
          <p:cNvSpPr>
            <a:spLocks noGrp="1"/>
          </p:cNvSpPr>
          <p:nvPr>
            <p:ph type="dt" sz="half" idx="4294967295"/>
          </p:nvPr>
        </p:nvSpPr>
        <p:spPr>
          <a:xfrm>
            <a:off x="0" y="4767263"/>
            <a:ext cx="2057400" cy="274637"/>
          </a:xfrm>
        </p:spPr>
        <p:txBody>
          <a:bodyPr/>
          <a:lstStyle/>
          <a:p>
            <a:endParaRPr lang="en-US" dirty="0"/>
          </a:p>
        </p:txBody>
      </p:sp>
      <p:sp>
        <p:nvSpPr>
          <p:cNvPr id="5" name="Slide Number Placeholder 4"/>
          <p:cNvSpPr>
            <a:spLocks noGrp="1"/>
          </p:cNvSpPr>
          <p:nvPr>
            <p:ph type="sldNum" sz="quarter" idx="4294967295"/>
          </p:nvPr>
        </p:nvSpPr>
        <p:spPr>
          <a:xfrm>
            <a:off x="7086600" y="4767263"/>
            <a:ext cx="2057400" cy="274637"/>
          </a:xfrm>
        </p:spPr>
        <p:txBody>
          <a:bodyPr/>
          <a:lstStyle/>
          <a:p>
            <a:fld id="{D4F18224-5991-4127-B709-5703E2F4AF56}" type="slidenum">
              <a:rPr lang="en-US" smtClean="0"/>
              <a:t>2</a:t>
            </a:fld>
            <a:endParaRPr lang="en-US"/>
          </a:p>
        </p:txBody>
      </p:sp>
      <p:sp>
        <p:nvSpPr>
          <p:cNvPr id="10" name="Content Placeholder 9"/>
          <p:cNvSpPr>
            <a:spLocks noGrp="1"/>
          </p:cNvSpPr>
          <p:nvPr>
            <p:ph idx="1"/>
          </p:nvPr>
        </p:nvSpPr>
        <p:spPr/>
        <p:txBody>
          <a:bodyPr/>
          <a:lstStyle/>
          <a:p>
            <a:pPr marL="0" indent="0">
              <a:spcBef>
                <a:spcPts val="600"/>
              </a:spcBef>
              <a:buNone/>
            </a:pPr>
            <a:r>
              <a:rPr lang="en-US" dirty="0"/>
              <a:t>Look for the following slide icons: </a:t>
            </a:r>
          </a:p>
          <a:p>
            <a:pPr marL="692658" lvl="2" indent="0">
              <a:lnSpc>
                <a:spcPct val="100000"/>
              </a:lnSpc>
              <a:spcBef>
                <a:spcPts val="600"/>
              </a:spcBef>
              <a:buNone/>
            </a:pPr>
            <a:r>
              <a:rPr lang="en-US" sz="2400" dirty="0"/>
              <a:t>Information link to webpage or outside resource</a:t>
            </a:r>
          </a:p>
          <a:p>
            <a:pPr marL="692658" lvl="2" indent="0">
              <a:lnSpc>
                <a:spcPct val="100000"/>
              </a:lnSpc>
              <a:spcBef>
                <a:spcPts val="1800"/>
              </a:spcBef>
              <a:buNone/>
            </a:pPr>
            <a:r>
              <a:rPr lang="en-US" sz="2400" dirty="0"/>
              <a:t>Link to handout or </a:t>
            </a:r>
            <a:r>
              <a:rPr lang="en-US" sz="2400" dirty="0" smtClean="0"/>
              <a:t>WI DPI </a:t>
            </a:r>
            <a:r>
              <a:rPr lang="en-US" sz="2400" dirty="0"/>
              <a:t>document</a:t>
            </a:r>
          </a:p>
          <a:p>
            <a:pPr marL="692658" lvl="2" indent="0">
              <a:lnSpc>
                <a:spcPct val="100000"/>
              </a:lnSpc>
              <a:spcBef>
                <a:spcPts val="1800"/>
              </a:spcBef>
              <a:buNone/>
            </a:pPr>
            <a:r>
              <a:rPr lang="en-US" sz="2400" dirty="0"/>
              <a:t>Quiz and quiz answers </a:t>
            </a:r>
          </a:p>
          <a:p>
            <a:pPr marL="692658" lvl="2" indent="0">
              <a:lnSpc>
                <a:spcPct val="100000"/>
              </a:lnSpc>
              <a:spcBef>
                <a:spcPts val="1800"/>
              </a:spcBef>
              <a:buNone/>
            </a:pPr>
            <a:r>
              <a:rPr lang="en-US" sz="2400" dirty="0"/>
              <a:t>Suggested discussion topic</a:t>
            </a:r>
          </a:p>
          <a:p>
            <a:pPr marL="692658" lvl="2" indent="0">
              <a:lnSpc>
                <a:spcPct val="100000"/>
              </a:lnSpc>
              <a:spcBef>
                <a:spcPts val="1800"/>
              </a:spcBef>
              <a:buNone/>
            </a:pPr>
            <a:r>
              <a:rPr lang="en-US" sz="2400" dirty="0"/>
              <a:t>For further thought</a:t>
            </a:r>
          </a:p>
        </p:txBody>
      </p:sp>
      <p:grpSp>
        <p:nvGrpSpPr>
          <p:cNvPr id="18" name="Group 17"/>
          <p:cNvGrpSpPr/>
          <p:nvPr/>
        </p:nvGrpSpPr>
        <p:grpSpPr>
          <a:xfrm>
            <a:off x="809955" y="1585057"/>
            <a:ext cx="624577" cy="2755432"/>
            <a:chOff x="809955" y="1585057"/>
            <a:chExt cx="624577" cy="2755432"/>
          </a:xfrm>
        </p:grpSpPr>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ackgroundRemoval t="0" b="89691" l="0" r="90000">
                          <a14:foregroundMark x1="53793" y1="39863" x2="53793" y2="39863"/>
                          <a14:foregroundMark x1="28966" y1="37113" x2="28966" y2="37113"/>
                          <a14:foregroundMark x1="43793" y1="59450" x2="43793" y2="59450"/>
                          <a14:foregroundMark x1="65862" y1="59450" x2="65862" y2="59450"/>
                        </a14:backgroundRemoval>
                      </a14:imgEffect>
                    </a14:imgLayer>
                  </a14:imgProps>
                </a:ext>
              </a:extLst>
            </a:blip>
            <a:stretch>
              <a:fillRect/>
            </a:stretch>
          </p:blipFill>
          <p:spPr>
            <a:xfrm>
              <a:off x="926134" y="2712513"/>
              <a:ext cx="508398" cy="510151"/>
            </a:xfrm>
            <a:prstGeom prst="rect">
              <a:avLst/>
            </a:prstGeom>
          </p:spPr>
        </p:pic>
        <p:pic>
          <p:nvPicPr>
            <p:cNvPr id="3" name="Picture 2"/>
            <p:cNvPicPr>
              <a:picLocks noChangeAspect="1"/>
            </p:cNvPicPr>
            <p:nvPr/>
          </p:nvPicPr>
          <p:blipFill>
            <a:blip r:embed="rId5"/>
            <a:stretch>
              <a:fillRect/>
            </a:stretch>
          </p:blipFill>
          <p:spPr>
            <a:xfrm>
              <a:off x="847234" y="3241305"/>
              <a:ext cx="587298" cy="587298"/>
            </a:xfrm>
            <a:prstGeom prst="rect">
              <a:avLst/>
            </a:prstGeom>
          </p:spPr>
        </p:pic>
        <p:pic>
          <p:nvPicPr>
            <p:cNvPr id="14" name="Picture 13"/>
            <p:cNvPicPr>
              <a:picLocks noChangeAspect="1"/>
            </p:cNvPicPr>
            <p:nvPr/>
          </p:nvPicPr>
          <p:blipFill>
            <a:blip r:embed="rId6"/>
            <a:stretch>
              <a:fillRect/>
            </a:stretch>
          </p:blipFill>
          <p:spPr>
            <a:xfrm>
              <a:off x="993636" y="2091120"/>
              <a:ext cx="373394" cy="418806"/>
            </a:xfrm>
            <a:prstGeom prst="rect">
              <a:avLst/>
            </a:prstGeom>
          </p:spPr>
        </p:pic>
        <p:pic>
          <p:nvPicPr>
            <p:cNvPr id="15" name="Picture 14"/>
            <p:cNvPicPr>
              <a:picLocks noChangeAspect="1"/>
            </p:cNvPicPr>
            <p:nvPr/>
          </p:nvPicPr>
          <p:blipFill>
            <a:blip r:embed="rId7"/>
            <a:stretch>
              <a:fillRect/>
            </a:stretch>
          </p:blipFill>
          <p:spPr>
            <a:xfrm>
              <a:off x="975217" y="1585057"/>
              <a:ext cx="410232" cy="364650"/>
            </a:xfrm>
            <a:prstGeom prst="rect">
              <a:avLst/>
            </a:prstGeom>
          </p:spPr>
        </p:pic>
        <p:pic>
          <p:nvPicPr>
            <p:cNvPr id="17" name="Picture 16"/>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0000" l="667" r="94667">
                          <a14:foregroundMark x1="14667" y1="79333" x2="14667" y2="79333"/>
                          <a14:foregroundMark x1="9333" y1="74667" x2="9333" y2="74667"/>
                          <a14:foregroundMark x1="12667" y1="64000" x2="12667" y2="64000"/>
                          <a14:foregroundMark x1="94667" y1="42000" x2="94667" y2="42000"/>
                          <a14:foregroundMark x1="11333" y1="38667" x2="11333" y2="38667"/>
                          <a14:foregroundMark x1="7333" y1="40667" x2="7333" y2="40667"/>
                          <a14:foregroundMark x1="667" y1="40667" x2="667" y2="40667"/>
                        </a14:backgroundRemoval>
                      </a14:imgEffect>
                      <a14:imgEffect>
                        <a14:sharpenSoften amount="80000"/>
                      </a14:imgEffect>
                    </a14:imgLayer>
                  </a14:imgProps>
                </a:ext>
              </a:extLst>
            </a:blip>
            <a:srcRect t="20401" b="18396"/>
            <a:stretch/>
          </p:blipFill>
          <p:spPr>
            <a:xfrm rot="21086461">
              <a:off x="809955" y="3948771"/>
              <a:ext cx="594097" cy="391718"/>
            </a:xfrm>
            <a:prstGeom prst="rect">
              <a:avLst/>
            </a:prstGeom>
          </p:spPr>
        </p:pic>
      </p:grpSp>
    </p:spTree>
    <p:extLst>
      <p:ext uri="{BB962C8B-B14F-4D97-AF65-F5344CB8AC3E}">
        <p14:creationId xmlns:p14="http://schemas.microsoft.com/office/powerpoint/2010/main" val="22302784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Pause and Reflect</a:t>
            </a:r>
          </a:p>
        </p:txBody>
      </p:sp>
      <p:sp>
        <p:nvSpPr>
          <p:cNvPr id="3" name="Content Placeholder 2"/>
          <p:cNvSpPr>
            <a:spLocks noGrp="1"/>
          </p:cNvSpPr>
          <p:nvPr>
            <p:ph idx="1"/>
          </p:nvPr>
        </p:nvSpPr>
        <p:spPr>
          <a:xfrm>
            <a:off x="778215" y="1070044"/>
            <a:ext cx="7733984" cy="3570051"/>
          </a:xfrm>
        </p:spPr>
        <p:txBody>
          <a:bodyPr/>
          <a:lstStyle/>
          <a:p>
            <a:r>
              <a:rPr lang="en-US" dirty="0"/>
              <a:t>Given this context, has anything solidified or changed about your views of today’s topic? </a:t>
            </a:r>
          </a:p>
          <a:p>
            <a:r>
              <a:rPr lang="en-US" dirty="0"/>
              <a:t>What one word comes to mind when you hear the term “</a:t>
            </a:r>
            <a:r>
              <a:rPr lang="en-US" i="1" dirty="0"/>
              <a:t>monitoring IEP goal progress”? </a:t>
            </a:r>
          </a:p>
          <a:p>
            <a:pPr lvl="1"/>
            <a:r>
              <a:rPr lang="en-US" sz="2800" dirty="0"/>
              <a:t> </a:t>
            </a:r>
            <a:r>
              <a:rPr lang="en-US" sz="2800" i="1" dirty="0"/>
              <a:t>Login to </a:t>
            </a:r>
            <a:r>
              <a:rPr lang="en-US" sz="2800" i="1" dirty="0">
                <a:hlinkClick r:id="rId3"/>
              </a:rPr>
              <a:t>www.menti.com</a:t>
            </a:r>
            <a:r>
              <a:rPr lang="en-US" sz="2800" i="1" dirty="0"/>
              <a:t>  and use the code:         </a:t>
            </a:r>
            <a:r>
              <a:rPr lang="en-US" sz="2800" b="1" i="1" dirty="0">
                <a:solidFill>
                  <a:srgbClr val="C00000"/>
                </a:solidFill>
              </a:rPr>
              <a:t>xx </a:t>
            </a:r>
            <a:r>
              <a:rPr lang="en-US" sz="2800" b="1" i="1" dirty="0" err="1">
                <a:solidFill>
                  <a:srgbClr val="C00000"/>
                </a:solidFill>
              </a:rPr>
              <a:t>xx</a:t>
            </a:r>
            <a:r>
              <a:rPr lang="en-US" sz="2800" b="1" i="1" dirty="0">
                <a:solidFill>
                  <a:srgbClr val="C00000"/>
                </a:solidFill>
              </a:rPr>
              <a:t> </a:t>
            </a:r>
            <a:r>
              <a:rPr lang="en-US" sz="2800" b="1" i="1" dirty="0" err="1">
                <a:solidFill>
                  <a:srgbClr val="C00000"/>
                </a:solidFill>
              </a:rPr>
              <a:t>xx</a:t>
            </a:r>
            <a:r>
              <a:rPr lang="en-US" sz="2800" b="1" i="1" dirty="0">
                <a:solidFill>
                  <a:srgbClr val="C00000"/>
                </a:solidFill>
              </a:rPr>
              <a:t>  </a:t>
            </a:r>
            <a:r>
              <a:rPr lang="en-US" sz="2800" b="1" i="1" dirty="0">
                <a:solidFill>
                  <a:schemeClr val="tx1"/>
                </a:solidFill>
              </a:rPr>
              <a:t>Enter your word</a:t>
            </a:r>
            <a:endParaRPr lang="en-US" sz="2800" i="1" dirty="0">
              <a:solidFill>
                <a:schemeClr val="tx1"/>
              </a:solidFill>
            </a:endParaRPr>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D4F18224-5991-4127-B709-5703E2F4AF56}" type="slidenum">
              <a:rPr lang="en-US" smtClean="0"/>
              <a:t>20</a:t>
            </a:fld>
            <a:endParaRPr lang="en-US"/>
          </a:p>
        </p:txBody>
      </p:sp>
      <p:pic>
        <p:nvPicPr>
          <p:cNvPr id="8" name="Picture 7"/>
          <p:cNvPicPr>
            <a:picLocks noChangeAspect="1"/>
          </p:cNvPicPr>
          <p:nvPr/>
        </p:nvPicPr>
        <p:blipFill>
          <a:blip r:embed="rId4"/>
          <a:stretch>
            <a:fillRect/>
          </a:stretch>
        </p:blipFill>
        <p:spPr>
          <a:xfrm>
            <a:off x="778215" y="-26315"/>
            <a:ext cx="981541" cy="981541"/>
          </a:xfrm>
          <a:prstGeom prst="rect">
            <a:avLst/>
          </a:prstGeom>
        </p:spPr>
      </p:pic>
      <p:pic>
        <p:nvPicPr>
          <p:cNvPr id="6" name="Picture 5">
            <a:hlinkClick r:id="rId5"/>
          </p:cNvPr>
          <p:cNvPicPr>
            <a:picLocks noChangeAspect="1"/>
          </p:cNvPicPr>
          <p:nvPr/>
        </p:nvPicPr>
        <p:blipFill>
          <a:blip r:embed="rId6"/>
          <a:stretch>
            <a:fillRect/>
          </a:stretch>
        </p:blipFill>
        <p:spPr>
          <a:xfrm>
            <a:off x="5439247" y="3473461"/>
            <a:ext cx="621846" cy="658425"/>
          </a:xfrm>
          <a:prstGeom prst="rect">
            <a:avLst/>
          </a:prstGeom>
        </p:spPr>
      </p:pic>
    </p:spTree>
    <p:extLst>
      <p:ext uri="{BB962C8B-B14F-4D97-AF65-F5344CB8AC3E}">
        <p14:creationId xmlns:p14="http://schemas.microsoft.com/office/powerpoint/2010/main" val="1000465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D4F18224-5991-4127-B709-5703E2F4AF56}" type="slidenum">
              <a:rPr lang="en-US" smtClean="0"/>
              <a:t>21</a:t>
            </a:fld>
            <a:endParaRPr lang="en-US"/>
          </a:p>
        </p:txBody>
      </p:sp>
      <p:sp>
        <p:nvSpPr>
          <p:cNvPr id="6" name="Title 5"/>
          <p:cNvSpPr>
            <a:spLocks noGrp="1"/>
          </p:cNvSpPr>
          <p:nvPr>
            <p:ph type="title"/>
          </p:nvPr>
        </p:nvSpPr>
        <p:spPr>
          <a:xfrm>
            <a:off x="990367" y="1091584"/>
            <a:ext cx="7162312" cy="1591457"/>
          </a:xfrm>
        </p:spPr>
        <p:txBody>
          <a:bodyPr>
            <a:normAutofit/>
          </a:bodyPr>
          <a:lstStyle/>
          <a:p>
            <a:r>
              <a:rPr lang="en-US" dirty="0"/>
              <a:t>Planning for Monitoring IEP Goal Progress</a:t>
            </a:r>
            <a:br>
              <a:rPr lang="en-US" dirty="0"/>
            </a:br>
            <a:r>
              <a:rPr lang="en-US" dirty="0"/>
              <a:t>KEY CONSIDERATIONS</a:t>
            </a:r>
          </a:p>
        </p:txBody>
      </p:sp>
      <p:sp>
        <p:nvSpPr>
          <p:cNvPr id="2" name="TextBox 1"/>
          <p:cNvSpPr txBox="1"/>
          <p:nvPr/>
        </p:nvSpPr>
        <p:spPr>
          <a:xfrm>
            <a:off x="1605739" y="2935704"/>
            <a:ext cx="5931568" cy="1262974"/>
          </a:xfrm>
          <a:prstGeom prst="rect">
            <a:avLst/>
          </a:prstGeom>
          <a:noFill/>
        </p:spPr>
        <p:txBody>
          <a:bodyPr wrap="square" rtlCol="0">
            <a:spAutoFit/>
          </a:bodyPr>
          <a:lstStyle/>
          <a:p>
            <a:pPr marL="342900" indent="-342900">
              <a:buFont typeface="+mj-lt"/>
              <a:buAutoNum type="arabicPeriod"/>
            </a:pPr>
            <a:r>
              <a:rPr lang="en-US" sz="2000" dirty="0">
                <a:latin typeface="Lato" panose="020F0502020204030203" pitchFamily="34" charset="0"/>
              </a:rPr>
              <a:t>Measurable target skill(s)</a:t>
            </a:r>
          </a:p>
          <a:p>
            <a:pPr marL="342900" indent="-342900">
              <a:buFont typeface="+mj-lt"/>
              <a:buAutoNum type="arabicPeriod"/>
            </a:pPr>
            <a:r>
              <a:rPr lang="en-US" sz="2000" dirty="0">
                <a:latin typeface="Lato" panose="020F0502020204030203" pitchFamily="34" charset="0"/>
              </a:rPr>
              <a:t>Baseline and level of attainment</a:t>
            </a:r>
          </a:p>
          <a:p>
            <a:pPr marL="342900" indent="-342900">
              <a:buFont typeface="+mj-lt"/>
              <a:buAutoNum type="arabicPeriod"/>
            </a:pPr>
            <a:r>
              <a:rPr lang="en-US" sz="2000" dirty="0">
                <a:latin typeface="Lato" panose="020F0502020204030203" pitchFamily="34" charset="0"/>
              </a:rPr>
              <a:t>Progress monitoring procedures, methods, tools</a:t>
            </a:r>
            <a:r>
              <a:rPr lang="en-US" dirty="0"/>
              <a:t/>
            </a:r>
            <a:br>
              <a:rPr lang="en-US" dirty="0"/>
            </a:br>
            <a:endParaRPr lang="en-US" dirty="0"/>
          </a:p>
        </p:txBody>
      </p:sp>
    </p:spTree>
    <p:extLst>
      <p:ext uri="{BB962C8B-B14F-4D97-AF65-F5344CB8AC3E}">
        <p14:creationId xmlns:p14="http://schemas.microsoft.com/office/powerpoint/2010/main" val="1722308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normAutofit/>
          </a:bodyPr>
          <a:lstStyle/>
          <a:p>
            <a:r>
              <a:rPr lang="en-US" dirty="0"/>
              <a:t>Measurable Annual Goals</a:t>
            </a:r>
          </a:p>
        </p:txBody>
      </p:sp>
      <p:sp>
        <p:nvSpPr>
          <p:cNvPr id="9" name="Freeform 8"/>
          <p:cNvSpPr/>
          <p:nvPr/>
        </p:nvSpPr>
        <p:spPr>
          <a:xfrm rot="10117">
            <a:off x="4987625" y="3694690"/>
            <a:ext cx="3561" cy="550885"/>
          </a:xfrm>
          <a:custGeom>
            <a:avLst/>
            <a:gdLst>
              <a:gd name="connsiteX0" fmla="*/ 0 w 10000"/>
              <a:gd name="connsiteY0" fmla="*/ 2000 h 10000"/>
              <a:gd name="connsiteX1" fmla="*/ 5001 w 10000"/>
              <a:gd name="connsiteY1" fmla="*/ 2000 h 10000"/>
              <a:gd name="connsiteX2" fmla="*/ 5001 w 10000"/>
              <a:gd name="connsiteY2" fmla="*/ 0 h 10000"/>
              <a:gd name="connsiteX3" fmla="*/ 10000 w 10000"/>
              <a:gd name="connsiteY3" fmla="*/ 5000 h 10000"/>
              <a:gd name="connsiteX4" fmla="*/ 5001 w 10000"/>
              <a:gd name="connsiteY4" fmla="*/ 10000 h 10000"/>
              <a:gd name="connsiteX5" fmla="*/ 5001 w 10000"/>
              <a:gd name="connsiteY5" fmla="*/ 8000 h 10000"/>
              <a:gd name="connsiteX6" fmla="*/ 0 w 10000"/>
              <a:gd name="connsiteY6" fmla="*/ 8000 h 10000"/>
              <a:gd name="connsiteX7" fmla="*/ 0 w 10000"/>
              <a:gd name="connsiteY7" fmla="*/ 2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0">
                <a:moveTo>
                  <a:pt x="0" y="2000"/>
                </a:moveTo>
                <a:lnTo>
                  <a:pt x="5001" y="2000"/>
                </a:lnTo>
                <a:lnTo>
                  <a:pt x="5001" y="0"/>
                </a:lnTo>
                <a:lnTo>
                  <a:pt x="10000" y="5000"/>
                </a:lnTo>
                <a:lnTo>
                  <a:pt x="5001" y="10000"/>
                </a:lnTo>
                <a:lnTo>
                  <a:pt x="5001" y="8000"/>
                </a:lnTo>
                <a:lnTo>
                  <a:pt x="0" y="8000"/>
                </a:lnTo>
                <a:lnTo>
                  <a:pt x="0" y="2000"/>
                </a:lnTo>
                <a:close/>
              </a:path>
            </a:pathLst>
          </a:custGeom>
        </p:spPr>
        <p:style>
          <a:lnRef idx="0">
            <a:schemeClr val="lt1">
              <a:hueOff val="0"/>
              <a:satOff val="0"/>
              <a:lumOff val="0"/>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fontRef>
        </p:style>
        <p:txBody>
          <a:bodyPr spcFirstLastPara="0" vert="horz" wrap="square" lIns="-1" tIns="106309" rIns="1039" bIns="106310" numCol="1" spcCol="1270" anchor="ctr" anchorCtr="0">
            <a:noAutofit/>
          </a:bodyPr>
          <a:lstStyle/>
          <a:p>
            <a:pPr marL="0" marR="0" lvl="0" indent="0" algn="ctr" defTabSz="1689100" rtl="0" eaLnBrk="1" fontAlgn="auto" latinLnBrk="0" hangingPunct="1">
              <a:lnSpc>
                <a:spcPct val="90000"/>
              </a:lnSpc>
              <a:spcBef>
                <a:spcPct val="0"/>
              </a:spcBef>
              <a:spcAft>
                <a:spcPct val="35000"/>
              </a:spcAft>
              <a:buClrTx/>
              <a:buSzTx/>
              <a:buFontTx/>
              <a:buNone/>
              <a:tabLst/>
              <a:defRPr/>
            </a:pPr>
            <a:endParaRPr kumimoji="0" lang="en-US" sz="3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Slide Number Placeholder 2"/>
          <p:cNvSpPr>
            <a:spLocks noGrp="1"/>
          </p:cNvSpPr>
          <p:nvPr>
            <p:ph type="sldNum" sz="quarter" idx="11"/>
          </p:nvPr>
        </p:nvSpPr>
        <p:spPr/>
        <p:txBody>
          <a:bodyPr/>
          <a:lstStyle/>
          <a:p>
            <a:fld id="{453CC3A6-4BBE-4722-963B-0F2471C635E5}" type="slidenum">
              <a:rPr lang="en-US" smtClean="0"/>
              <a:pPr/>
              <a:t>22</a:t>
            </a:fld>
            <a:endParaRPr lang="en-US" dirty="0"/>
          </a:p>
        </p:txBody>
      </p:sp>
      <p:sp>
        <p:nvSpPr>
          <p:cNvPr id="4" name="Action Button: Information 3">
            <a:hlinkClick r:id="rId3" highlightClick="1"/>
          </p:cNvPr>
          <p:cNvSpPr/>
          <p:nvPr/>
        </p:nvSpPr>
        <p:spPr>
          <a:xfrm>
            <a:off x="7952198" y="312516"/>
            <a:ext cx="445042" cy="464724"/>
          </a:xfrm>
          <a:prstGeom prst="actionButtonInformation">
            <a:avLst/>
          </a:prstGeom>
          <a:solidFill>
            <a:srgbClr val="00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dirty="0"/>
          </a:p>
        </p:txBody>
      </p:sp>
      <p:grpSp>
        <p:nvGrpSpPr>
          <p:cNvPr id="26" name="Group 25"/>
          <p:cNvGrpSpPr/>
          <p:nvPr/>
        </p:nvGrpSpPr>
        <p:grpSpPr>
          <a:xfrm>
            <a:off x="1125761" y="1185390"/>
            <a:ext cx="7138563" cy="3577416"/>
            <a:chOff x="1125761" y="1185390"/>
            <a:chExt cx="7138563" cy="3577416"/>
          </a:xfrm>
        </p:grpSpPr>
        <p:sp>
          <p:nvSpPr>
            <p:cNvPr id="6" name="Freeform 5"/>
            <p:cNvSpPr/>
            <p:nvPr/>
          </p:nvSpPr>
          <p:spPr>
            <a:xfrm>
              <a:off x="3703318" y="1185390"/>
              <a:ext cx="2560322" cy="1236951"/>
            </a:xfrm>
            <a:custGeom>
              <a:avLst/>
              <a:gdLst>
                <a:gd name="connsiteX0" fmla="*/ 0 w 2923025"/>
                <a:gd name="connsiteY0" fmla="*/ 681984 h 1363967"/>
                <a:gd name="connsiteX1" fmla="*/ 1461513 w 2923025"/>
                <a:gd name="connsiteY1" fmla="*/ 0 h 1363967"/>
                <a:gd name="connsiteX2" fmla="*/ 2923026 w 2923025"/>
                <a:gd name="connsiteY2" fmla="*/ 681984 h 1363967"/>
                <a:gd name="connsiteX3" fmla="*/ 1461513 w 2923025"/>
                <a:gd name="connsiteY3" fmla="*/ 1363968 h 1363967"/>
                <a:gd name="connsiteX4" fmla="*/ 0 w 2923025"/>
                <a:gd name="connsiteY4" fmla="*/ 681984 h 1363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3025" h="1363967">
                  <a:moveTo>
                    <a:pt x="0" y="681984"/>
                  </a:moveTo>
                  <a:cubicBezTo>
                    <a:pt x="0" y="305335"/>
                    <a:pt x="654342" y="0"/>
                    <a:pt x="1461513" y="0"/>
                  </a:cubicBezTo>
                  <a:cubicBezTo>
                    <a:pt x="2268684" y="0"/>
                    <a:pt x="2923026" y="305335"/>
                    <a:pt x="2923026" y="681984"/>
                  </a:cubicBezTo>
                  <a:cubicBezTo>
                    <a:pt x="2923026" y="1058633"/>
                    <a:pt x="2268684" y="1363968"/>
                    <a:pt x="1461513" y="1363968"/>
                  </a:cubicBezTo>
                  <a:cubicBezTo>
                    <a:pt x="654342" y="1363968"/>
                    <a:pt x="0" y="1058633"/>
                    <a:pt x="0" y="681984"/>
                  </a:cubicBezTo>
                  <a:close/>
                </a:path>
              </a:pathLst>
            </a:custGeom>
            <a:solidFill>
              <a:srgbClr val="03819B"/>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463627" tIns="235308" rIns="463627" bIns="235308"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Lato" panose="020F0502020204030203" pitchFamily="34" charset="0"/>
                  <a:ea typeface="+mn-ea"/>
                  <a:cs typeface="+mn-cs"/>
                </a:rPr>
                <a:t>Baseline</a:t>
              </a:r>
            </a:p>
          </p:txBody>
        </p:sp>
        <p:sp>
          <p:nvSpPr>
            <p:cNvPr id="8" name="Freeform 7"/>
            <p:cNvSpPr/>
            <p:nvPr/>
          </p:nvSpPr>
          <p:spPr>
            <a:xfrm>
              <a:off x="5867400" y="3258238"/>
              <a:ext cx="2396924" cy="1425644"/>
            </a:xfrm>
            <a:custGeom>
              <a:avLst/>
              <a:gdLst>
                <a:gd name="connsiteX0" fmla="*/ 0 w 2623325"/>
                <a:gd name="connsiteY0" fmla="*/ 705876 h 1411751"/>
                <a:gd name="connsiteX1" fmla="*/ 1311663 w 2623325"/>
                <a:gd name="connsiteY1" fmla="*/ 0 h 1411751"/>
                <a:gd name="connsiteX2" fmla="*/ 2623326 w 2623325"/>
                <a:gd name="connsiteY2" fmla="*/ 705876 h 1411751"/>
                <a:gd name="connsiteX3" fmla="*/ 1311663 w 2623325"/>
                <a:gd name="connsiteY3" fmla="*/ 1411752 h 1411751"/>
                <a:gd name="connsiteX4" fmla="*/ 0 w 2623325"/>
                <a:gd name="connsiteY4" fmla="*/ 705876 h 1411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3325" h="1411751">
                  <a:moveTo>
                    <a:pt x="0" y="705876"/>
                  </a:moveTo>
                  <a:cubicBezTo>
                    <a:pt x="0" y="316031"/>
                    <a:pt x="587252" y="0"/>
                    <a:pt x="1311663" y="0"/>
                  </a:cubicBezTo>
                  <a:cubicBezTo>
                    <a:pt x="2036074" y="0"/>
                    <a:pt x="2623326" y="316031"/>
                    <a:pt x="2623326" y="705876"/>
                  </a:cubicBezTo>
                  <a:cubicBezTo>
                    <a:pt x="2623326" y="1095721"/>
                    <a:pt x="2036074" y="1411752"/>
                    <a:pt x="1311663" y="1411752"/>
                  </a:cubicBezTo>
                  <a:cubicBezTo>
                    <a:pt x="587252" y="1411752"/>
                    <a:pt x="0" y="1095721"/>
                    <a:pt x="0" y="705876"/>
                  </a:cubicBezTo>
                  <a:close/>
                </a:path>
              </a:pathLst>
            </a:custGeom>
            <a:solidFill>
              <a:srgbClr val="0066CC"/>
            </a:solidFill>
          </p:spPr>
          <p:style>
            <a:lnRef idx="2">
              <a:schemeClr val="lt1">
                <a:hueOff val="0"/>
                <a:satOff val="0"/>
                <a:lumOff val="0"/>
                <a:alphaOff val="0"/>
              </a:schemeClr>
            </a:lnRef>
            <a:fillRef idx="1">
              <a:scrgbClr r="0" g="0" b="0"/>
            </a:fillRef>
            <a:effectRef idx="0">
              <a:schemeClr val="accent5">
                <a:hueOff val="-3676672"/>
                <a:satOff val="-5114"/>
                <a:lumOff val="-1961"/>
                <a:alphaOff val="0"/>
              </a:schemeClr>
            </a:effectRef>
            <a:fontRef idx="minor">
              <a:schemeClr val="lt1"/>
            </a:fontRef>
          </p:style>
          <p:txBody>
            <a:bodyPr spcFirstLastPara="0" vert="horz" wrap="square" lIns="414657" tIns="237226" rIns="414657" bIns="237226"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Lato" panose="020F0502020204030203" pitchFamily="34" charset="0"/>
                  <a:ea typeface="+mn-ea"/>
                  <a:cs typeface="+mn-cs"/>
                </a:rPr>
                <a:t>Level of Attainment </a:t>
              </a:r>
            </a:p>
          </p:txBody>
        </p:sp>
        <p:sp>
          <p:nvSpPr>
            <p:cNvPr id="10" name="Freeform 9"/>
            <p:cNvSpPr/>
            <p:nvPr/>
          </p:nvSpPr>
          <p:spPr>
            <a:xfrm>
              <a:off x="1661159" y="3225448"/>
              <a:ext cx="2757667" cy="1537358"/>
            </a:xfrm>
            <a:custGeom>
              <a:avLst/>
              <a:gdLst>
                <a:gd name="connsiteX0" fmla="*/ 0 w 2848592"/>
                <a:gd name="connsiteY0" fmla="*/ 779332 h 1558664"/>
                <a:gd name="connsiteX1" fmla="*/ 1424296 w 2848592"/>
                <a:gd name="connsiteY1" fmla="*/ 0 h 1558664"/>
                <a:gd name="connsiteX2" fmla="*/ 2848592 w 2848592"/>
                <a:gd name="connsiteY2" fmla="*/ 779332 h 1558664"/>
                <a:gd name="connsiteX3" fmla="*/ 1424296 w 2848592"/>
                <a:gd name="connsiteY3" fmla="*/ 1558664 h 1558664"/>
                <a:gd name="connsiteX4" fmla="*/ 0 w 2848592"/>
                <a:gd name="connsiteY4" fmla="*/ 779332 h 155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8592" h="1558664">
                  <a:moveTo>
                    <a:pt x="0" y="779332"/>
                  </a:moveTo>
                  <a:cubicBezTo>
                    <a:pt x="0" y="348919"/>
                    <a:pt x="637679" y="0"/>
                    <a:pt x="1424296" y="0"/>
                  </a:cubicBezTo>
                  <a:cubicBezTo>
                    <a:pt x="2210913" y="0"/>
                    <a:pt x="2848592" y="348919"/>
                    <a:pt x="2848592" y="779332"/>
                  </a:cubicBezTo>
                  <a:cubicBezTo>
                    <a:pt x="2848592" y="1209745"/>
                    <a:pt x="2210913" y="1558664"/>
                    <a:pt x="1424296" y="1558664"/>
                  </a:cubicBezTo>
                  <a:cubicBezTo>
                    <a:pt x="637679" y="1558664"/>
                    <a:pt x="0" y="1209745"/>
                    <a:pt x="0" y="779332"/>
                  </a:cubicBezTo>
                  <a:close/>
                </a:path>
              </a:pathLst>
            </a:custGeom>
            <a:solidFill>
              <a:srgbClr val="4646C2"/>
            </a:solidFill>
          </p:spPr>
          <p:style>
            <a:lnRef idx="2">
              <a:schemeClr val="lt1">
                <a:hueOff val="0"/>
                <a:satOff val="0"/>
                <a:lumOff val="0"/>
                <a:alphaOff val="0"/>
              </a:schemeClr>
            </a:lnRef>
            <a:fillRef idx="1">
              <a:scrgbClr r="0" g="0" b="0"/>
            </a:fillRef>
            <a:effectRef idx="0">
              <a:schemeClr val="accent5">
                <a:hueOff val="-7353344"/>
                <a:satOff val="-10228"/>
                <a:lumOff val="-3922"/>
                <a:alphaOff val="0"/>
              </a:schemeClr>
            </a:effectRef>
            <a:fontRef idx="minor">
              <a:schemeClr val="lt1"/>
            </a:fontRef>
          </p:style>
          <p:txBody>
            <a:bodyPr spcFirstLastPara="0" vert="horz" wrap="square" lIns="447647" tIns="258741" rIns="447647" bIns="258741" numCol="1" spcCol="1270" anchor="ctr" anchorCtr="0">
              <a:noAutofit/>
            </a:bodyPr>
            <a:lstStyle/>
            <a:p>
              <a:pPr marL="0" marR="0" lvl="0" indent="0" algn="ctr" defTabSz="1066800" rtl="0" eaLnBrk="1" fontAlgn="auto" latinLnBrk="0" hangingPunct="1">
                <a:lnSpc>
                  <a:spcPct val="90000"/>
                </a:lnSpc>
                <a:spcBef>
                  <a:spcPct val="0"/>
                </a:spcBef>
                <a:buClrTx/>
                <a:buSzTx/>
                <a:buFontTx/>
                <a:buNone/>
                <a:tabLst/>
                <a:defRPr/>
              </a:pPr>
              <a:r>
                <a:rPr kumimoji="0" lang="en-US" sz="2200" b="0" i="0" u="none" strike="noStrike" kern="1200" cap="none" spc="0" normalizeH="0" baseline="0" noProof="0" dirty="0">
                  <a:ln>
                    <a:noFill/>
                  </a:ln>
                  <a:solidFill>
                    <a:prstClr val="white"/>
                  </a:solidFill>
                  <a:effectLst/>
                  <a:uLnTx/>
                  <a:uFillTx/>
                  <a:latin typeface="Lato" panose="020F0502020204030203" pitchFamily="34" charset="0"/>
                  <a:ea typeface="+mn-ea"/>
                  <a:cs typeface="+mn-cs"/>
                </a:rPr>
                <a:t>Procedures for Measuring Progress</a:t>
              </a:r>
            </a:p>
          </p:txBody>
        </p:sp>
        <p:sp>
          <p:nvSpPr>
            <p:cNvPr id="12" name="Oval 11"/>
            <p:cNvSpPr/>
            <p:nvPr/>
          </p:nvSpPr>
          <p:spPr>
            <a:xfrm>
              <a:off x="4086222" y="2544291"/>
              <a:ext cx="2051456" cy="1012356"/>
            </a:xfrm>
            <a:prstGeom prst="ellipse">
              <a:avLst/>
            </a:prstGeom>
            <a:solidFill>
              <a:srgbClr val="333399"/>
            </a:solidFill>
          </p:spPr>
          <p:style>
            <a:lnRef idx="1">
              <a:schemeClr val="accent4"/>
            </a:lnRef>
            <a:fillRef idx="2">
              <a:schemeClr val="accent4"/>
            </a:fillRef>
            <a:effectRef idx="1">
              <a:schemeClr val="accent4"/>
            </a:effectRef>
            <a:fontRef idx="minor">
              <a:schemeClr val="dk1"/>
            </a:fontRef>
          </p:style>
          <p:txBody>
            <a:bodyPr lIns="0" rIns="0" rtlCol="0" anchor="ctr"/>
            <a:lstStyle/>
            <a:p>
              <a:pPr marL="0" marR="0" lvl="0" indent="0" algn="ctr" defTabSz="81635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Calibri"/>
                  <a:ea typeface="+mn-ea"/>
                  <a:cs typeface="+mn-cs"/>
                </a:rPr>
                <a:t>Target Skill</a:t>
              </a:r>
            </a:p>
          </p:txBody>
        </p:sp>
        <p:sp>
          <p:nvSpPr>
            <p:cNvPr id="14" name="Right Arrow 13"/>
            <p:cNvSpPr/>
            <p:nvPr/>
          </p:nvSpPr>
          <p:spPr>
            <a:xfrm rot="10799741">
              <a:off x="4666256" y="3897295"/>
              <a:ext cx="840310" cy="430752"/>
            </a:xfrm>
            <a:prstGeom prst="rightArrow">
              <a:avLst>
                <a:gd name="adj1" fmla="val 60000"/>
                <a:gd name="adj2" fmla="val 50000"/>
              </a:avLst>
            </a:prstGeom>
            <a:solidFill>
              <a:srgbClr val="333399"/>
            </a:solidFill>
            <a:ln>
              <a:noFill/>
            </a:ln>
            <a:effectLst/>
          </p:spPr>
        </p:sp>
        <p:sp>
          <p:nvSpPr>
            <p:cNvPr id="17" name="Right Arrow 16"/>
            <p:cNvSpPr/>
            <p:nvPr/>
          </p:nvSpPr>
          <p:spPr>
            <a:xfrm rot="18573821">
              <a:off x="3208008" y="2488331"/>
              <a:ext cx="859889" cy="452505"/>
            </a:xfrm>
            <a:prstGeom prst="rightArrow">
              <a:avLst>
                <a:gd name="adj1" fmla="val 60000"/>
                <a:gd name="adj2" fmla="val 50000"/>
              </a:avLst>
            </a:prstGeom>
            <a:solidFill>
              <a:srgbClr val="333399"/>
            </a:solidFill>
            <a:ln>
              <a:noFill/>
            </a:ln>
            <a:effectLst/>
          </p:spPr>
        </p:sp>
        <p:sp>
          <p:nvSpPr>
            <p:cNvPr id="7" name="Oval 6"/>
            <p:cNvSpPr/>
            <p:nvPr/>
          </p:nvSpPr>
          <p:spPr>
            <a:xfrm>
              <a:off x="1125761" y="1585088"/>
              <a:ext cx="1583458" cy="991917"/>
            </a:xfrm>
            <a:prstGeom prst="ellipse">
              <a:avLst/>
            </a:prstGeom>
            <a:solidFill>
              <a:srgbClr val="7FA8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Report Progress to Family</a:t>
              </a:r>
            </a:p>
          </p:txBody>
        </p:sp>
        <p:sp>
          <p:nvSpPr>
            <p:cNvPr id="23" name="Striped Right Arrow 22"/>
            <p:cNvSpPr/>
            <p:nvPr/>
          </p:nvSpPr>
          <p:spPr>
            <a:xfrm rot="13472263">
              <a:off x="2105702" y="2691285"/>
              <a:ext cx="582888" cy="313062"/>
            </a:xfrm>
            <a:prstGeom prst="stripedRightArrow">
              <a:avLst/>
            </a:prstGeom>
            <a:solidFill>
              <a:srgbClr val="33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rot="2943072">
              <a:off x="6088966" y="2526176"/>
              <a:ext cx="859889" cy="452505"/>
            </a:xfrm>
            <a:prstGeom prst="rightArrow">
              <a:avLst>
                <a:gd name="adj1" fmla="val 60000"/>
                <a:gd name="adj2" fmla="val 50000"/>
              </a:avLst>
            </a:prstGeom>
            <a:solidFill>
              <a:srgbClr val="333399"/>
            </a:solidFill>
            <a:ln>
              <a:noFill/>
            </a:ln>
            <a:effectLst/>
          </p:spPr>
        </p:sp>
      </p:grpSp>
    </p:spTree>
    <p:extLst>
      <p:ext uri="{BB962C8B-B14F-4D97-AF65-F5344CB8AC3E}">
        <p14:creationId xmlns:p14="http://schemas.microsoft.com/office/powerpoint/2010/main" val="1413376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Reminder</a:t>
            </a:r>
          </a:p>
        </p:txBody>
      </p:sp>
      <p:sp>
        <p:nvSpPr>
          <p:cNvPr id="3" name="Content Placeholder 2"/>
          <p:cNvSpPr>
            <a:spLocks noGrp="1"/>
          </p:cNvSpPr>
          <p:nvPr>
            <p:ph idx="1"/>
          </p:nvPr>
        </p:nvSpPr>
        <p:spPr/>
        <p:txBody>
          <a:bodyPr/>
          <a:lstStyle/>
          <a:p>
            <a:r>
              <a:rPr lang="en-US" dirty="0"/>
              <a:t>IEP Goal= </a:t>
            </a:r>
            <a:r>
              <a:rPr lang="en-US" b="1" dirty="0"/>
              <a:t>What you want the student to do </a:t>
            </a:r>
            <a:r>
              <a:rPr lang="en-US" dirty="0"/>
              <a:t>and how well</a:t>
            </a:r>
          </a:p>
          <a:p>
            <a:r>
              <a:rPr lang="en-US" dirty="0"/>
              <a:t>Procedures for Measuring Progress= </a:t>
            </a:r>
            <a:r>
              <a:rPr lang="en-US" b="1" dirty="0"/>
              <a:t>How you will know</a:t>
            </a:r>
            <a:r>
              <a:rPr lang="en-US" dirty="0"/>
              <a:t> how well the student is doing at any given time, </a:t>
            </a:r>
            <a:r>
              <a:rPr lang="en-US" i="1" dirty="0"/>
              <a:t>and</a:t>
            </a:r>
            <a:r>
              <a:rPr lang="en-US" dirty="0"/>
              <a:t> when the student has met the goal</a:t>
            </a:r>
          </a:p>
        </p:txBody>
      </p:sp>
      <p:sp>
        <p:nvSpPr>
          <p:cNvPr id="4" name="Slide Number Placeholder 3"/>
          <p:cNvSpPr>
            <a:spLocks noGrp="1"/>
          </p:cNvSpPr>
          <p:nvPr>
            <p:ph type="sldNum" sz="quarter" idx="12"/>
          </p:nvPr>
        </p:nvSpPr>
        <p:spPr/>
        <p:txBody>
          <a:bodyPr/>
          <a:lstStyle/>
          <a:p>
            <a:fld id="{D4F18224-5991-4127-B709-5703E2F4AF56}" type="slidenum">
              <a:rPr lang="en-US" smtClean="0"/>
              <a:t>23</a:t>
            </a:fld>
            <a:endParaRPr lang="en-US"/>
          </a:p>
        </p:txBody>
      </p:sp>
      <p:sp>
        <p:nvSpPr>
          <p:cNvPr id="5" name="Date Placeholder 4"/>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22761381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Monitoring Progress of IEP Goals</a:t>
            </a:r>
            <a:endParaRPr lang="en-US" sz="3100" i="1" dirty="0"/>
          </a:p>
        </p:txBody>
      </p:sp>
      <p:sp>
        <p:nvSpPr>
          <p:cNvPr id="3" name="Content Placeholder 2"/>
          <p:cNvSpPr>
            <a:spLocks noGrp="1"/>
          </p:cNvSpPr>
          <p:nvPr>
            <p:ph idx="1"/>
          </p:nvPr>
        </p:nvSpPr>
        <p:spPr>
          <a:xfrm>
            <a:off x="625499" y="1070044"/>
            <a:ext cx="7779203" cy="3570051"/>
          </a:xfrm>
        </p:spPr>
        <p:txBody>
          <a:bodyPr/>
          <a:lstStyle/>
          <a:p>
            <a:pPr marL="0" indent="0" algn="ctr">
              <a:buNone/>
            </a:pPr>
            <a:endParaRPr lang="en-US" dirty="0"/>
          </a:p>
          <a:p>
            <a:pPr marL="0" indent="0" algn="ctr">
              <a:spcBef>
                <a:spcPts val="0"/>
              </a:spcBef>
              <a:buNone/>
            </a:pPr>
            <a:r>
              <a:rPr lang="en-US" dirty="0"/>
              <a:t>The IEP </a:t>
            </a:r>
            <a:r>
              <a:rPr lang="en-US" b="1" dirty="0"/>
              <a:t>goal statement </a:t>
            </a:r>
            <a:r>
              <a:rPr lang="en-US" dirty="0"/>
              <a:t>must include a </a:t>
            </a:r>
            <a:r>
              <a:rPr lang="en-US" sz="3200" b="1" dirty="0">
                <a:effectLst>
                  <a:outerShdw blurRad="38100" dist="38100" dir="2700000" algn="tl">
                    <a:srgbClr val="000000">
                      <a:alpha val="43137"/>
                    </a:srgbClr>
                  </a:outerShdw>
                </a:effectLst>
              </a:rPr>
              <a:t>measurable</a:t>
            </a:r>
            <a:r>
              <a:rPr lang="en-US" dirty="0"/>
              <a:t> </a:t>
            </a:r>
            <a:r>
              <a:rPr lang="en-US" b="1" dirty="0"/>
              <a:t>target</a:t>
            </a:r>
            <a:r>
              <a:rPr lang="en-US" dirty="0"/>
              <a:t> skill</a:t>
            </a:r>
          </a:p>
          <a:p>
            <a:pPr marL="0" indent="0" algn="ctr">
              <a:buNone/>
            </a:pPr>
            <a:r>
              <a:rPr lang="en-US" dirty="0"/>
              <a:t>AND</a:t>
            </a:r>
          </a:p>
          <a:p>
            <a:pPr marL="0" indent="0">
              <a:buNone/>
            </a:pPr>
            <a:r>
              <a:rPr lang="en-US" dirty="0"/>
              <a:t>The skill targeted by the goal must </a:t>
            </a:r>
            <a:r>
              <a:rPr lang="en-US" b="1" dirty="0"/>
              <a:t>address student-specific disability related need </a:t>
            </a:r>
            <a:r>
              <a:rPr lang="en-US" dirty="0"/>
              <a:t>(DRN)</a:t>
            </a:r>
          </a:p>
          <a:p>
            <a:pPr marL="0" indent="0">
              <a:buNone/>
            </a:pPr>
            <a:endParaRPr lang="en-US" sz="2000" dirty="0"/>
          </a:p>
        </p:txBody>
      </p:sp>
      <p:sp>
        <p:nvSpPr>
          <p:cNvPr id="5" name="Slide Number Placeholder 4"/>
          <p:cNvSpPr>
            <a:spLocks noGrp="1"/>
          </p:cNvSpPr>
          <p:nvPr>
            <p:ph type="sldNum" sz="quarter" idx="12"/>
          </p:nvPr>
        </p:nvSpPr>
        <p:spPr/>
        <p:txBody>
          <a:bodyPr/>
          <a:lstStyle/>
          <a:p>
            <a:fld id="{D4F18224-5991-4127-B709-5703E2F4AF56}" type="slidenum">
              <a:rPr lang="en-US" smtClean="0"/>
              <a:t>24</a:t>
            </a:fld>
            <a:endParaRPr lang="en-US"/>
          </a:p>
        </p:txBody>
      </p:sp>
      <p:sp>
        <p:nvSpPr>
          <p:cNvPr id="6" name="Rectangle 5"/>
          <p:cNvSpPr/>
          <p:nvPr/>
        </p:nvSpPr>
        <p:spPr>
          <a:xfrm>
            <a:off x="4340249" y="1017344"/>
            <a:ext cx="457200" cy="553998"/>
          </a:xfrm>
          <a:prstGeom prst="rect">
            <a:avLst/>
          </a:prstGeom>
          <a:noFill/>
          <a:ln>
            <a:solidFill>
              <a:schemeClr val="bg2">
                <a:lumMod val="10000"/>
              </a:schemeClr>
            </a:solidFill>
          </a:ln>
        </p:spPr>
        <p:txBody>
          <a:bodyPr wrap="square" lIns="0" tIns="0" rIns="0" bIns="0" anchor="ctr" anchorCtr="0">
            <a:spAutoFit/>
          </a:bodyPr>
          <a:lstStyle/>
          <a:p>
            <a:pPr algn="ctr"/>
            <a:r>
              <a:rPr lang="en-US" sz="3600" b="1" dirty="0">
                <a:ln w="13462">
                  <a:solidFill>
                    <a:schemeClr val="bg1"/>
                  </a:solidFill>
                  <a:prstDash val="solid"/>
                </a:ln>
                <a:solidFill>
                  <a:schemeClr val="tx1">
                    <a:lumMod val="50000"/>
                  </a:schemeClr>
                </a:solidFill>
                <a:effectLst>
                  <a:outerShdw dist="38100" dir="2700000" algn="bl" rotWithShape="0">
                    <a:schemeClr val="accent5"/>
                  </a:outerShdw>
                </a:effectLst>
              </a:rPr>
              <a:t>1</a:t>
            </a:r>
            <a:endParaRPr lang="en-US" sz="3600" b="1" dirty="0">
              <a:ln w="12700">
                <a:solidFill>
                  <a:schemeClr val="tx2">
                    <a:lumMod val="75000"/>
                  </a:schemeClr>
                </a:solidFill>
                <a:prstDash val="solid"/>
              </a:ln>
              <a:solidFill>
                <a:schemeClr val="tx1">
                  <a:lumMod val="50000"/>
                </a:schemeClr>
              </a:solidFill>
              <a:effectLst>
                <a:outerShdw dist="38100" dir="2640000" algn="bl" rotWithShape="0">
                  <a:schemeClr val="tx2">
                    <a:lumMod val="75000"/>
                  </a:schemeClr>
                </a:outerShdw>
              </a:effectLst>
            </a:endParaRPr>
          </a:p>
        </p:txBody>
      </p:sp>
      <p:pic>
        <p:nvPicPr>
          <p:cNvPr id="4" name="Picture 3" descr="File:Skeleton-Key-Silhouette.sv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1852" y="1203774"/>
            <a:ext cx="628703" cy="219801"/>
          </a:xfrm>
          <a:prstGeom prst="rect">
            <a:avLst/>
          </a:prstGeom>
        </p:spPr>
      </p:pic>
      <p:sp>
        <p:nvSpPr>
          <p:cNvPr id="7" name="Date Placeholder 6"/>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31234442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8215" y="921657"/>
            <a:ext cx="7626487" cy="3974807"/>
          </a:xfrm>
        </p:spPr>
        <p:txBody>
          <a:bodyPr/>
          <a:lstStyle/>
          <a:p>
            <a:pPr marL="0" indent="0">
              <a:lnSpc>
                <a:spcPct val="95000"/>
              </a:lnSpc>
              <a:spcBef>
                <a:spcPts val="600"/>
              </a:spcBef>
              <a:buNone/>
            </a:pPr>
            <a:r>
              <a:rPr lang="en-US" b="1" dirty="0"/>
              <a:t>Think: The student… </a:t>
            </a:r>
            <a:r>
              <a:rPr lang="en-US" b="1" i="1" u="sng" dirty="0">
                <a:solidFill>
                  <a:srgbClr val="0070C0"/>
                </a:solidFill>
              </a:rPr>
              <a:t>observed effect(s)</a:t>
            </a:r>
            <a:r>
              <a:rPr lang="en-US" i="1" u="sng" dirty="0">
                <a:solidFill>
                  <a:srgbClr val="0070C0"/>
                </a:solidFill>
              </a:rPr>
              <a:t> </a:t>
            </a:r>
            <a:r>
              <a:rPr lang="en-US" b="1" dirty="0"/>
              <a:t>…because </a:t>
            </a:r>
            <a:r>
              <a:rPr lang="en-US" b="1" i="1" u="sng" dirty="0">
                <a:solidFill>
                  <a:schemeClr val="accent1">
                    <a:lumMod val="75000"/>
                  </a:schemeClr>
                </a:solidFill>
              </a:rPr>
              <a:t>root cause(s)</a:t>
            </a:r>
            <a:r>
              <a:rPr lang="en-US" b="1" dirty="0">
                <a:solidFill>
                  <a:schemeClr val="accent1">
                    <a:lumMod val="75000"/>
                  </a:schemeClr>
                </a:solidFill>
              </a:rPr>
              <a:t> </a:t>
            </a:r>
            <a:endParaRPr lang="en-US" dirty="0">
              <a:solidFill>
                <a:schemeClr val="accent1">
                  <a:lumMod val="75000"/>
                </a:schemeClr>
              </a:solidFill>
            </a:endParaRPr>
          </a:p>
          <a:p>
            <a:pPr marL="402146" lvl="1" indent="0">
              <a:buNone/>
            </a:pPr>
            <a:r>
              <a:rPr lang="en-US" sz="2000" dirty="0"/>
              <a:t>Example: The student does not</a:t>
            </a:r>
            <a:r>
              <a:rPr lang="en-US" sz="2000" i="1" dirty="0"/>
              <a:t> </a:t>
            </a:r>
            <a:r>
              <a:rPr lang="en-US" sz="2000" i="1" dirty="0">
                <a:solidFill>
                  <a:srgbClr val="0070C0"/>
                </a:solidFill>
              </a:rPr>
              <a:t>fluently read grade-level text (effect) </a:t>
            </a:r>
            <a:r>
              <a:rPr lang="en-US" sz="2000" dirty="0"/>
              <a:t>because of </a:t>
            </a:r>
            <a:r>
              <a:rPr lang="en-US" sz="2000" i="1" dirty="0">
                <a:solidFill>
                  <a:schemeClr val="accent1">
                    <a:lumMod val="75000"/>
                  </a:schemeClr>
                </a:solidFill>
              </a:rPr>
              <a:t>inefficient decoding skills (root cause)</a:t>
            </a:r>
          </a:p>
          <a:p>
            <a:pPr marL="0" lvl="0" indent="0">
              <a:lnSpc>
                <a:spcPct val="90000"/>
              </a:lnSpc>
              <a:spcBef>
                <a:spcPts val="600"/>
              </a:spcBef>
              <a:buNone/>
            </a:pPr>
            <a:r>
              <a:rPr lang="en-US" b="1" dirty="0">
                <a:solidFill>
                  <a:srgbClr val="44546A">
                    <a:lumMod val="50000"/>
                  </a:srgbClr>
                </a:solidFill>
              </a:rPr>
              <a:t>DRN= The student needs to </a:t>
            </a:r>
            <a:r>
              <a:rPr lang="en-US" b="1" i="1" u="sng" dirty="0">
                <a:solidFill>
                  <a:schemeClr val="accent1">
                    <a:lumMod val="75000"/>
                  </a:schemeClr>
                </a:solidFill>
              </a:rPr>
              <a:t>develop, increase or use area/skill</a:t>
            </a:r>
            <a:r>
              <a:rPr lang="en-US" b="1" dirty="0">
                <a:solidFill>
                  <a:schemeClr val="accent1">
                    <a:lumMod val="75000"/>
                  </a:schemeClr>
                </a:solidFill>
              </a:rPr>
              <a:t> </a:t>
            </a:r>
            <a:r>
              <a:rPr lang="en-US" sz="2000" i="1" dirty="0">
                <a:solidFill>
                  <a:schemeClr val="accent1">
                    <a:lumMod val="75000"/>
                  </a:schemeClr>
                </a:solidFill>
              </a:rPr>
              <a:t>(related to root causes), </a:t>
            </a:r>
            <a:r>
              <a:rPr lang="en-US" b="1" i="1" u="sng" dirty="0">
                <a:solidFill>
                  <a:srgbClr val="0070C0"/>
                </a:solidFill>
              </a:rPr>
              <a:t>so the student can… </a:t>
            </a:r>
            <a:r>
              <a:rPr lang="en-US" sz="2400" b="1" dirty="0">
                <a:solidFill>
                  <a:srgbClr val="44546A">
                    <a:lumMod val="75000"/>
                  </a:srgbClr>
                </a:solidFill>
              </a:rPr>
              <a:t> </a:t>
            </a:r>
            <a:r>
              <a:rPr lang="en-US" sz="2000" dirty="0">
                <a:solidFill>
                  <a:srgbClr val="0070C0"/>
                </a:solidFill>
              </a:rPr>
              <a:t>(related to effect on access, engagement, progress) </a:t>
            </a:r>
            <a:r>
              <a:rPr lang="en-US" sz="2000" dirty="0">
                <a:solidFill>
                  <a:srgbClr val="44546A">
                    <a:lumMod val="75000"/>
                  </a:srgbClr>
                </a:solidFill>
              </a:rPr>
              <a:t>[ </a:t>
            </a:r>
            <a:r>
              <a:rPr lang="en-US" sz="2000" i="1" dirty="0">
                <a:solidFill>
                  <a:srgbClr val="44546A">
                    <a:lumMod val="75000"/>
                  </a:srgbClr>
                </a:solidFill>
              </a:rPr>
              <a:t>and outcomes (age/grade standards and expectations) will improve.]</a:t>
            </a:r>
          </a:p>
          <a:p>
            <a:pPr marL="402146" lvl="1" indent="0">
              <a:buNone/>
            </a:pPr>
            <a:r>
              <a:rPr lang="en-US" sz="2000" dirty="0"/>
              <a:t>Example: The student needs </a:t>
            </a:r>
            <a:r>
              <a:rPr lang="en-US" sz="2000" dirty="0">
                <a:solidFill>
                  <a:schemeClr val="accent6">
                    <a:lumMod val="75000"/>
                  </a:schemeClr>
                </a:solidFill>
              </a:rPr>
              <a:t>to </a:t>
            </a:r>
            <a:r>
              <a:rPr lang="en-US" sz="2000" u="sng" dirty="0">
                <a:solidFill>
                  <a:schemeClr val="accent1">
                    <a:lumMod val="75000"/>
                  </a:schemeClr>
                </a:solidFill>
              </a:rPr>
              <a:t>improve decoding skills </a:t>
            </a:r>
            <a:r>
              <a:rPr lang="en-US" sz="2000" i="1" dirty="0">
                <a:solidFill>
                  <a:schemeClr val="accent1">
                    <a:lumMod val="75000"/>
                  </a:schemeClr>
                </a:solidFill>
              </a:rPr>
              <a:t>(root cause)</a:t>
            </a:r>
            <a:r>
              <a:rPr lang="en-US" sz="2000" i="1" dirty="0"/>
              <a:t> so the student can </a:t>
            </a:r>
            <a:r>
              <a:rPr lang="en-US" sz="2000" i="1" u="sng" dirty="0">
                <a:solidFill>
                  <a:srgbClr val="0070C0"/>
                </a:solidFill>
              </a:rPr>
              <a:t>fluently read grade-level text </a:t>
            </a:r>
            <a:r>
              <a:rPr lang="en-US" sz="2000" i="1" dirty="0">
                <a:solidFill>
                  <a:srgbClr val="0070C0"/>
                </a:solidFill>
              </a:rPr>
              <a:t>(effect)</a:t>
            </a:r>
            <a:r>
              <a:rPr lang="en-US" sz="2000" i="1" dirty="0">
                <a:solidFill>
                  <a:schemeClr val="tx1"/>
                </a:solidFill>
              </a:rPr>
              <a:t> … [and, as a result, will meet grade level reading standards]</a:t>
            </a:r>
            <a:endParaRPr lang="en-US" sz="2000" i="1" dirty="0">
              <a:solidFill>
                <a:srgbClr val="0070C0"/>
              </a:solidFill>
            </a:endParaRPr>
          </a:p>
          <a:p>
            <a:pPr marL="0" lvl="0" indent="0">
              <a:buNone/>
            </a:pPr>
            <a:endParaRPr lang="en-US" sz="2400" dirty="0">
              <a:solidFill>
                <a:srgbClr val="44546A">
                  <a:lumMod val="75000"/>
                </a:srgbClr>
              </a:solidFill>
            </a:endParaRPr>
          </a:p>
          <a:p>
            <a:pPr marL="0" indent="0">
              <a:buNone/>
            </a:pPr>
            <a:endParaRPr lang="en-US" dirty="0">
              <a:solidFill>
                <a:schemeClr val="accent1">
                  <a:lumMod val="75000"/>
                </a:schemeClr>
              </a:solidFill>
            </a:endParaRPr>
          </a:p>
          <a:p>
            <a:pPr lvl="1"/>
            <a:endParaRPr lang="en-US" dirty="0"/>
          </a:p>
          <a:p>
            <a:endParaRPr lang="en-US" dirty="0"/>
          </a:p>
        </p:txBody>
      </p:sp>
      <p:sp>
        <p:nvSpPr>
          <p:cNvPr id="10" name="Date Placeholder 9"/>
          <p:cNvSpPr>
            <a:spLocks noGrp="1"/>
          </p:cNvSpPr>
          <p:nvPr>
            <p:ph type="dt" sz="half" idx="10"/>
          </p:nvPr>
        </p:nvSpPr>
        <p:spPr/>
        <p:txBody>
          <a:bodyPr/>
          <a:lstStyle/>
          <a:p>
            <a:endParaRPr lang="en-US" dirty="0"/>
          </a:p>
        </p:txBody>
      </p:sp>
      <p:sp>
        <p:nvSpPr>
          <p:cNvPr id="11" name="Slide Number Placeholder 10"/>
          <p:cNvSpPr>
            <a:spLocks noGrp="1"/>
          </p:cNvSpPr>
          <p:nvPr>
            <p:ph type="sldNum" sz="quarter" idx="12"/>
          </p:nvPr>
        </p:nvSpPr>
        <p:spPr/>
        <p:txBody>
          <a:bodyPr/>
          <a:lstStyle/>
          <a:p>
            <a:fld id="{54B01E32-8237-40D5-A2A8-5E73551FA6B7}" type="slidenum">
              <a:rPr lang="en-US" smtClean="0"/>
              <a:pPr/>
              <a:t>25</a:t>
            </a:fld>
            <a:endParaRPr lang="en-US" dirty="0"/>
          </a:p>
        </p:txBody>
      </p:sp>
      <p:sp>
        <p:nvSpPr>
          <p:cNvPr id="4" name="Title 3"/>
          <p:cNvSpPr>
            <a:spLocks noGrp="1"/>
          </p:cNvSpPr>
          <p:nvPr>
            <p:ph type="title"/>
          </p:nvPr>
        </p:nvSpPr>
        <p:spPr/>
        <p:txBody>
          <a:bodyPr/>
          <a:lstStyle/>
          <a:p>
            <a:r>
              <a:rPr lang="en-US"/>
              <a:t>Effect     Root Cause    DRN    Goal</a:t>
            </a:r>
            <a:endParaRPr lang="en-US" dirty="0"/>
          </a:p>
        </p:txBody>
      </p:sp>
      <p:sp>
        <p:nvSpPr>
          <p:cNvPr id="7" name="Right Arrow 6"/>
          <p:cNvSpPr/>
          <p:nvPr/>
        </p:nvSpPr>
        <p:spPr>
          <a:xfrm>
            <a:off x="2562726" y="421105"/>
            <a:ext cx="308309" cy="16366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5261636" y="413757"/>
            <a:ext cx="329213" cy="201185"/>
          </a:xfrm>
          <a:prstGeom prst="rect">
            <a:avLst/>
          </a:prstGeom>
        </p:spPr>
      </p:pic>
      <p:pic>
        <p:nvPicPr>
          <p:cNvPr id="12" name="Picture 11"/>
          <p:cNvPicPr>
            <a:picLocks noChangeAspect="1"/>
          </p:cNvPicPr>
          <p:nvPr/>
        </p:nvPicPr>
        <p:blipFill>
          <a:blip r:embed="rId3"/>
          <a:stretch>
            <a:fillRect/>
          </a:stretch>
        </p:blipFill>
        <p:spPr>
          <a:xfrm>
            <a:off x="6557704" y="383587"/>
            <a:ext cx="329213" cy="201185"/>
          </a:xfrm>
          <a:prstGeom prst="rect">
            <a:avLst/>
          </a:prstGeom>
        </p:spPr>
      </p:pic>
      <p:sp>
        <p:nvSpPr>
          <p:cNvPr id="2" name="Action Button: Information 1">
            <a:hlinkClick r:id="rId4" highlightClick="1"/>
          </p:cNvPr>
          <p:cNvSpPr/>
          <p:nvPr/>
        </p:nvSpPr>
        <p:spPr>
          <a:xfrm>
            <a:off x="8275320" y="259081"/>
            <a:ext cx="457200" cy="502920"/>
          </a:xfrm>
          <a:prstGeom prst="actionButtonInformation">
            <a:avLst/>
          </a:prstGeom>
          <a:solidFill>
            <a:srgbClr val="00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35633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778214" y="1070044"/>
            <a:ext cx="7872491" cy="3570051"/>
          </a:xfrm>
        </p:spPr>
        <p:txBody>
          <a:bodyPr/>
          <a:lstStyle/>
          <a:p>
            <a:pPr marL="0" indent="0">
              <a:buNone/>
            </a:pPr>
            <a:r>
              <a:rPr lang="en-US" i="1" dirty="0"/>
              <a:t>Think: </a:t>
            </a:r>
            <a:r>
              <a:rPr lang="en-US" sz="2600" dirty="0"/>
              <a:t>IEP goals address DRN related to “why” </a:t>
            </a:r>
            <a:r>
              <a:rPr lang="en-US" sz="2000" dirty="0"/>
              <a:t>(i.e., root causes) </a:t>
            </a:r>
            <a:r>
              <a:rPr lang="en-US" sz="2600" dirty="0"/>
              <a:t>the student is not meeting early childhood/ grade-level standards or expectations </a:t>
            </a:r>
            <a:r>
              <a:rPr lang="en-US" sz="2000" dirty="0"/>
              <a:t>(i.e. effect) </a:t>
            </a:r>
          </a:p>
          <a:p>
            <a:pPr marL="396875" indent="-228600"/>
            <a:r>
              <a:rPr lang="en-US" sz="2200" dirty="0"/>
              <a:t>A well developed goal statement specifies the target skill </a:t>
            </a:r>
            <a:r>
              <a:rPr lang="en-US" sz="2200" i="1" dirty="0"/>
              <a:t>(related to root cause/s) </a:t>
            </a:r>
            <a:r>
              <a:rPr lang="en-US" sz="2200" dirty="0"/>
              <a:t>to be developed or increased; not just an effect or symptom</a:t>
            </a:r>
          </a:p>
          <a:p>
            <a:pPr marL="396875" indent="-228600"/>
            <a:r>
              <a:rPr lang="en-US" sz="2200" dirty="0"/>
              <a:t>Short term objectives (STOs) may be used when the target skill has multiple components or when the team wants to identify specific interim growth targets</a:t>
            </a:r>
          </a:p>
        </p:txBody>
      </p:sp>
      <p:sp>
        <p:nvSpPr>
          <p:cNvPr id="5" name="Slide Number Placeholder 4"/>
          <p:cNvSpPr>
            <a:spLocks noGrp="1"/>
          </p:cNvSpPr>
          <p:nvPr>
            <p:ph type="sldNum" sz="quarter" idx="12"/>
          </p:nvPr>
        </p:nvSpPr>
        <p:spPr/>
        <p:txBody>
          <a:bodyPr/>
          <a:lstStyle/>
          <a:p>
            <a:fld id="{54B01E32-8237-40D5-A2A8-5E73551FA6B7}" type="slidenum">
              <a:rPr lang="en-US" smtClean="0"/>
              <a:pPr/>
              <a:t>26</a:t>
            </a:fld>
            <a:endParaRPr lang="en-US" dirty="0"/>
          </a:p>
        </p:txBody>
      </p:sp>
      <p:sp>
        <p:nvSpPr>
          <p:cNvPr id="6" name="Title 3"/>
          <p:cNvSpPr txBox="1">
            <a:spLocks/>
          </p:cNvSpPr>
          <p:nvPr/>
        </p:nvSpPr>
        <p:spPr>
          <a:xfrm>
            <a:off x="625499" y="7257"/>
            <a:ext cx="7886700" cy="914400"/>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3600" b="0" kern="1200">
                <a:solidFill>
                  <a:schemeClr val="bg1"/>
                </a:solidFill>
                <a:latin typeface="Lato" panose="020F0502020204030203" pitchFamily="34" charset="0"/>
                <a:ea typeface="+mj-ea"/>
                <a:cs typeface="+mj-cs"/>
              </a:defRPr>
            </a:lvl1pPr>
          </a:lstStyle>
          <a:p>
            <a:r>
              <a:rPr lang="en-US" dirty="0"/>
              <a:t>Effect     Root Cause    DRN    Goal</a:t>
            </a:r>
          </a:p>
        </p:txBody>
      </p:sp>
      <p:sp>
        <p:nvSpPr>
          <p:cNvPr id="7" name="Right Arrow 6"/>
          <p:cNvSpPr/>
          <p:nvPr/>
        </p:nvSpPr>
        <p:spPr>
          <a:xfrm>
            <a:off x="2562726" y="421105"/>
            <a:ext cx="308309" cy="16366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5261636" y="413757"/>
            <a:ext cx="329213" cy="201185"/>
          </a:xfrm>
          <a:prstGeom prst="rect">
            <a:avLst/>
          </a:prstGeom>
        </p:spPr>
      </p:pic>
      <p:pic>
        <p:nvPicPr>
          <p:cNvPr id="10" name="Picture 9"/>
          <p:cNvPicPr>
            <a:picLocks noChangeAspect="1"/>
          </p:cNvPicPr>
          <p:nvPr/>
        </p:nvPicPr>
        <p:blipFill>
          <a:blip r:embed="rId3"/>
          <a:stretch>
            <a:fillRect/>
          </a:stretch>
        </p:blipFill>
        <p:spPr>
          <a:xfrm>
            <a:off x="6557704" y="383587"/>
            <a:ext cx="329213" cy="201185"/>
          </a:xfrm>
          <a:prstGeom prst="rect">
            <a:avLst/>
          </a:prstGeom>
        </p:spPr>
      </p:pic>
      <p:sp>
        <p:nvSpPr>
          <p:cNvPr id="2" name="Date Placeholder 1"/>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23321919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Example of Disability-Related Needs</a:t>
            </a:r>
            <a:br>
              <a:rPr lang="en-US" dirty="0"/>
            </a:br>
            <a:r>
              <a:rPr lang="en-US" sz="1800" dirty="0"/>
              <a:t>(refined with link to effects)</a:t>
            </a:r>
          </a:p>
        </p:txBody>
      </p:sp>
      <p:sp>
        <p:nvSpPr>
          <p:cNvPr id="7" name="Rectangle 1"/>
          <p:cNvSpPr>
            <a:spLocks noChangeArrowheads="1"/>
          </p:cNvSpPr>
          <p:nvPr/>
        </p:nvSpPr>
        <p:spPr bwMode="auto">
          <a:xfrm>
            <a:off x="1143007" y="32959"/>
            <a:ext cx="138564" cy="277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1" rIns="68580" bIns="34291" numCol="1" anchor="ctr" anchorCtr="0" compatLnSpc="1">
            <a:prstTxWarp prst="textNoShape">
              <a:avLst/>
            </a:prstTxWarp>
            <a:spAutoFit/>
          </a:bodyPr>
          <a:lstStyle/>
          <a:p>
            <a:pPr defTabSz="685800" fontAlgn="base">
              <a:spcBef>
                <a:spcPct val="0"/>
              </a:spcBef>
              <a:spcAft>
                <a:spcPct val="0"/>
              </a:spcAft>
            </a:pPr>
            <a:endParaRPr lang="en-US" sz="1350">
              <a:solidFill>
                <a:srgbClr val="FFFFFF"/>
              </a:solidFill>
              <a:latin typeface="Arial" charset="0"/>
              <a:cs typeface="Arial" charset="0"/>
            </a:endParaRPr>
          </a:p>
        </p:txBody>
      </p:sp>
      <p:sp>
        <p:nvSpPr>
          <p:cNvPr id="4" name="Slide Number Placeholder 3"/>
          <p:cNvSpPr>
            <a:spLocks noGrp="1"/>
          </p:cNvSpPr>
          <p:nvPr>
            <p:ph type="sldNum" sz="quarter" idx="11"/>
          </p:nvPr>
        </p:nvSpPr>
        <p:spPr/>
        <p:txBody>
          <a:bodyPr/>
          <a:lstStyle/>
          <a:p>
            <a:fld id="{453CC3A6-4BBE-4722-963B-0F2471C635E5}" type="slidenum">
              <a:rPr lang="en-US" smtClean="0"/>
              <a:pPr/>
              <a:t>27</a:t>
            </a:fld>
            <a:endParaRPr lang="en-US" dirty="0"/>
          </a:p>
        </p:txBody>
      </p:sp>
      <p:sp>
        <p:nvSpPr>
          <p:cNvPr id="2" name="Date Placeholder 1"/>
          <p:cNvSpPr>
            <a:spLocks noGrp="1"/>
          </p:cNvSpPr>
          <p:nvPr>
            <p:ph type="dt" sz="half" idx="10"/>
          </p:nvPr>
        </p:nvSpPr>
        <p:spPr/>
        <p:txBody>
          <a:bodyPr/>
          <a:lstStyle/>
          <a:p>
            <a:endParaRPr lang="en-US" dirty="0"/>
          </a:p>
        </p:txBody>
      </p:sp>
      <p:graphicFrame>
        <p:nvGraphicFramePr>
          <p:cNvPr id="8" name="Content Placeholder 5"/>
          <p:cNvGraphicFramePr>
            <a:graphicFrameLocks/>
          </p:cNvGraphicFramePr>
          <p:nvPr>
            <p:extLst>
              <p:ext uri="{D42A27DB-BD31-4B8C-83A1-F6EECF244321}">
                <p14:modId xmlns:p14="http://schemas.microsoft.com/office/powerpoint/2010/main" val="1633514742"/>
              </p:ext>
            </p:extLst>
          </p:nvPr>
        </p:nvGraphicFramePr>
        <p:xfrm>
          <a:off x="433500" y="836284"/>
          <a:ext cx="8337521" cy="4205620"/>
        </p:xfrm>
        <a:graphic>
          <a:graphicData uri="http://schemas.openxmlformats.org/drawingml/2006/table">
            <a:tbl>
              <a:tblPr firstRow="1" bandRow="1">
                <a:tableStyleId>{5C22544A-7EE6-4342-B048-85BDC9FD1C3A}</a:tableStyleId>
              </a:tblPr>
              <a:tblGrid>
                <a:gridCol w="4848312">
                  <a:extLst>
                    <a:ext uri="{9D8B030D-6E8A-4147-A177-3AD203B41FA5}">
                      <a16:colId xmlns:a16="http://schemas.microsoft.com/office/drawing/2014/main" val="20000"/>
                    </a:ext>
                  </a:extLst>
                </a:gridCol>
                <a:gridCol w="3489209">
                  <a:extLst>
                    <a:ext uri="{9D8B030D-6E8A-4147-A177-3AD203B41FA5}">
                      <a16:colId xmlns:a16="http://schemas.microsoft.com/office/drawing/2014/main" val="20001"/>
                    </a:ext>
                  </a:extLst>
                </a:gridCol>
              </a:tblGrid>
              <a:tr h="621192">
                <a:tc>
                  <a:txBody>
                    <a:bodyPr/>
                    <a:lstStyle/>
                    <a:p>
                      <a:pPr marL="0" marR="0" algn="ctr">
                        <a:lnSpc>
                          <a:spcPct val="107000"/>
                        </a:lnSpc>
                        <a:spcBef>
                          <a:spcPts val="0"/>
                        </a:spcBef>
                        <a:spcAft>
                          <a:spcPts val="0"/>
                        </a:spcAft>
                      </a:pPr>
                      <a:r>
                        <a:rPr lang="en-US" sz="1800" b="0" kern="1200" dirty="0">
                          <a:effectLst/>
                          <a:latin typeface="Lato" panose="020F0502020204030203" pitchFamily="34" charset="0"/>
                        </a:rPr>
                        <a:t>Effect and Root Cause Analysis</a:t>
                      </a:r>
                    </a:p>
                    <a:p>
                      <a:pPr marL="0" marR="0" algn="ctr">
                        <a:lnSpc>
                          <a:spcPct val="107000"/>
                        </a:lnSpc>
                        <a:spcBef>
                          <a:spcPts val="0"/>
                        </a:spcBef>
                        <a:spcAft>
                          <a:spcPts val="0"/>
                        </a:spcAft>
                      </a:pPr>
                      <a:r>
                        <a:rPr lang="en-US" sz="1500" b="0" kern="1200" dirty="0">
                          <a:effectLst/>
                          <a:latin typeface="Lato" panose="020F0502020204030203" pitchFamily="34" charset="0"/>
                        </a:rPr>
                        <a:t>“What and “Why”</a:t>
                      </a:r>
                      <a:endParaRPr lang="en-US" sz="1500" b="0" dirty="0">
                        <a:effectLst/>
                        <a:latin typeface="Lato" panose="020F0502020204030203" pitchFamily="34" charset="0"/>
                      </a:endParaRPr>
                    </a:p>
                  </a:txBody>
                  <a:tcPr marL="44762" marR="44762" marT="34284" marB="34284"/>
                </a:tc>
                <a:tc>
                  <a:txBody>
                    <a:bodyPr/>
                    <a:lstStyle/>
                    <a:p>
                      <a:pPr marL="0" marR="0" algn="ctr">
                        <a:lnSpc>
                          <a:spcPct val="107000"/>
                        </a:lnSpc>
                        <a:spcBef>
                          <a:spcPts val="0"/>
                        </a:spcBef>
                        <a:spcAft>
                          <a:spcPts val="0"/>
                        </a:spcAft>
                      </a:pPr>
                      <a:r>
                        <a:rPr lang="en-US" sz="1800" b="0" kern="1200" dirty="0">
                          <a:effectLst/>
                          <a:latin typeface="Lato" panose="020F0502020204030203" pitchFamily="34" charset="0"/>
                        </a:rPr>
                        <a:t>Disability-Related Needs</a:t>
                      </a:r>
                    </a:p>
                    <a:p>
                      <a:pPr marL="0" marR="0" algn="ctr">
                        <a:lnSpc>
                          <a:spcPct val="107000"/>
                        </a:lnSpc>
                        <a:spcBef>
                          <a:spcPts val="0"/>
                        </a:spcBef>
                        <a:spcAft>
                          <a:spcPts val="0"/>
                        </a:spcAft>
                      </a:pPr>
                      <a:r>
                        <a:rPr lang="en-US" sz="1500" b="0" kern="1200" dirty="0">
                          <a:effectLst/>
                          <a:latin typeface="Lato" panose="020F0502020204030203" pitchFamily="34" charset="0"/>
                        </a:rPr>
                        <a:t>“Summarize” </a:t>
                      </a:r>
                      <a:endParaRPr lang="en-US" sz="800" b="0" dirty="0">
                        <a:effectLst/>
                        <a:latin typeface="Lato" panose="020F0502020204030203" pitchFamily="34" charset="0"/>
                      </a:endParaRPr>
                    </a:p>
                  </a:txBody>
                  <a:tcPr marL="33569" marR="33569" marT="34284" marB="34284"/>
                </a:tc>
                <a:extLst>
                  <a:ext uri="{0D108BD9-81ED-4DB2-BD59-A6C34878D82A}">
                    <a16:rowId xmlns:a16="http://schemas.microsoft.com/office/drawing/2014/main" val="10000"/>
                  </a:ext>
                </a:extLst>
              </a:tr>
              <a:tr h="3584428">
                <a:tc>
                  <a:txBody>
                    <a:bodyPr/>
                    <a:lstStyle/>
                    <a:p>
                      <a:pPr marL="0" marR="0" indent="0" algn="l" defTabSz="182880">
                        <a:lnSpc>
                          <a:spcPct val="95000"/>
                        </a:lnSpc>
                        <a:spcBef>
                          <a:spcPts val="600"/>
                        </a:spcBef>
                        <a:spcAft>
                          <a:spcPts val="0"/>
                        </a:spcAft>
                        <a:buFont typeface="Arial" panose="020B0604020202020204" pitchFamily="34" charset="0"/>
                        <a:buNone/>
                        <a:tabLst>
                          <a:tab pos="182880" algn="l"/>
                        </a:tabLst>
                      </a:pPr>
                      <a:r>
                        <a:rPr lang="en-US" sz="1800" b="1" kern="1200" dirty="0">
                          <a:solidFill>
                            <a:schemeClr val="tx2">
                              <a:lumMod val="50000"/>
                            </a:schemeClr>
                          </a:solidFill>
                          <a:effectLst/>
                          <a:latin typeface="Lato" panose="020F0502020204030203" pitchFamily="34" charset="0"/>
                          <a:cs typeface="Calibri" panose="020F0502020204030204" pitchFamily="34" charset="0"/>
                        </a:rPr>
                        <a:t>Effect: Does not read grade-level materials independently… WHY</a:t>
                      </a:r>
                      <a:r>
                        <a:rPr lang="en-US" sz="1800" kern="1200" dirty="0">
                          <a:solidFill>
                            <a:schemeClr val="tx2">
                              <a:lumMod val="50000"/>
                            </a:schemeClr>
                          </a:solidFill>
                          <a:effectLst/>
                          <a:latin typeface="Lato" panose="020F0502020204030203" pitchFamily="34" charset="0"/>
                          <a:cs typeface="Calibri" panose="020F0502020204030204" pitchFamily="34" charset="0"/>
                        </a:rPr>
                        <a:t>?</a:t>
                      </a:r>
                      <a:r>
                        <a:rPr lang="en-US" sz="1800" kern="1200" baseline="0" dirty="0">
                          <a:solidFill>
                            <a:schemeClr val="tx2">
                              <a:lumMod val="50000"/>
                            </a:schemeClr>
                          </a:solidFill>
                          <a:effectLst/>
                          <a:latin typeface="Lato" panose="020F0502020204030203" pitchFamily="34" charset="0"/>
                          <a:cs typeface="Calibri" panose="020F0502020204030204" pitchFamily="34" charset="0"/>
                        </a:rPr>
                        <a:t> </a:t>
                      </a:r>
                      <a:endParaRPr lang="en-US" sz="1800" kern="1200" dirty="0">
                        <a:solidFill>
                          <a:schemeClr val="tx2">
                            <a:lumMod val="50000"/>
                          </a:schemeClr>
                        </a:solidFill>
                        <a:effectLst/>
                        <a:latin typeface="Lato" panose="020F0502020204030203" pitchFamily="34" charset="0"/>
                        <a:cs typeface="Calibri" panose="020F0502020204030204" pitchFamily="34" charset="0"/>
                      </a:endParaRPr>
                    </a:p>
                    <a:p>
                      <a:pPr marL="115888" marR="0" indent="-115888" defTabSz="182880">
                        <a:lnSpc>
                          <a:spcPct val="95000"/>
                        </a:lnSpc>
                        <a:spcBef>
                          <a:spcPts val="600"/>
                        </a:spcBef>
                        <a:spcAft>
                          <a:spcPts val="0"/>
                        </a:spcAft>
                        <a:buFont typeface="Arial" panose="020B0604020202020204" pitchFamily="34" charset="0"/>
                        <a:buChar char="•"/>
                        <a:tabLst>
                          <a:tab pos="182880" algn="l"/>
                        </a:tabLst>
                      </a:pPr>
                      <a:r>
                        <a:rPr lang="en-US" sz="1800" kern="1200" dirty="0">
                          <a:solidFill>
                            <a:schemeClr val="tx2">
                              <a:lumMod val="50000"/>
                            </a:schemeClr>
                          </a:solidFill>
                          <a:effectLst/>
                          <a:latin typeface="Lato" panose="020F0502020204030203" pitchFamily="34" charset="0"/>
                          <a:cs typeface="Calibri" panose="020F0502020204030204" pitchFamily="34" charset="0"/>
                        </a:rPr>
                        <a:t>Gets</a:t>
                      </a:r>
                      <a:r>
                        <a:rPr lang="en-US" sz="1800" kern="1200" baseline="0" dirty="0">
                          <a:solidFill>
                            <a:schemeClr val="tx2">
                              <a:lumMod val="50000"/>
                            </a:schemeClr>
                          </a:solidFill>
                          <a:effectLst/>
                          <a:latin typeface="Lato" panose="020F0502020204030203" pitchFamily="34" charset="0"/>
                          <a:cs typeface="Calibri" panose="020F0502020204030204" pitchFamily="34" charset="0"/>
                        </a:rPr>
                        <a:t> frustrated when required to read independently; </a:t>
                      </a:r>
                      <a:r>
                        <a:rPr lang="en-US" sz="1800" kern="1200" dirty="0">
                          <a:solidFill>
                            <a:schemeClr val="tx2">
                              <a:lumMod val="50000"/>
                            </a:schemeClr>
                          </a:solidFill>
                          <a:effectLst/>
                          <a:latin typeface="Lato" panose="020F0502020204030203" pitchFamily="34" charset="0"/>
                          <a:cs typeface="Calibri" panose="020F0502020204030204" pitchFamily="34" charset="0"/>
                        </a:rPr>
                        <a:t>When</a:t>
                      </a:r>
                      <a:r>
                        <a:rPr lang="en-US" sz="1800" kern="1200" baseline="0" dirty="0">
                          <a:solidFill>
                            <a:schemeClr val="tx2">
                              <a:lumMod val="50000"/>
                            </a:schemeClr>
                          </a:solidFill>
                          <a:effectLst/>
                          <a:latin typeface="Lato" panose="020F0502020204030203" pitchFamily="34" charset="0"/>
                          <a:cs typeface="Calibri" panose="020F0502020204030204" pitchFamily="34" charset="0"/>
                        </a:rPr>
                        <a:t> text read aloud or using a text reader, can access &amp; comprehend </a:t>
                      </a:r>
                    </a:p>
                    <a:p>
                      <a:pPr marL="115888" marR="0" indent="-115888" defTabSz="182880">
                        <a:lnSpc>
                          <a:spcPct val="95000"/>
                        </a:lnSpc>
                        <a:spcBef>
                          <a:spcPts val="600"/>
                        </a:spcBef>
                        <a:spcAft>
                          <a:spcPts val="0"/>
                        </a:spcAft>
                        <a:buFont typeface="Arial" panose="020B0604020202020204" pitchFamily="34" charset="0"/>
                        <a:buChar char="•"/>
                        <a:tabLst>
                          <a:tab pos="182880" algn="l"/>
                        </a:tabLst>
                      </a:pPr>
                      <a:r>
                        <a:rPr lang="en-US" sz="1800" kern="1200" baseline="0" dirty="0">
                          <a:solidFill>
                            <a:schemeClr val="tx2">
                              <a:lumMod val="50000"/>
                            </a:schemeClr>
                          </a:solidFill>
                          <a:effectLst/>
                          <a:latin typeface="Lato" panose="020F0502020204030203" pitchFamily="34" charset="0"/>
                          <a:cs typeface="Calibri" panose="020F0502020204030204" pitchFamily="34" charset="0"/>
                        </a:rPr>
                        <a:t>Has trouble gaining meaning from gr. level text when reading independently</a:t>
                      </a:r>
                      <a:endParaRPr lang="en-US" sz="1800" kern="1200" dirty="0">
                        <a:solidFill>
                          <a:schemeClr val="tx2">
                            <a:lumMod val="50000"/>
                          </a:schemeClr>
                        </a:solidFill>
                        <a:effectLst/>
                        <a:latin typeface="Lato" panose="020F0502020204030203" pitchFamily="34" charset="0"/>
                        <a:cs typeface="Calibri" panose="020F0502020204030204" pitchFamily="34" charset="0"/>
                      </a:endParaRPr>
                    </a:p>
                    <a:p>
                      <a:pPr marL="115888" marR="0" indent="-115888" defTabSz="182880">
                        <a:lnSpc>
                          <a:spcPct val="95000"/>
                        </a:lnSpc>
                        <a:spcBef>
                          <a:spcPts val="600"/>
                        </a:spcBef>
                        <a:spcAft>
                          <a:spcPts val="0"/>
                        </a:spcAft>
                        <a:buFont typeface="Arial" panose="020B0604020202020204" pitchFamily="34" charset="0"/>
                        <a:buChar char="•"/>
                        <a:tabLst>
                          <a:tab pos="182880" algn="l"/>
                        </a:tabLst>
                      </a:pPr>
                      <a:r>
                        <a:rPr lang="en-US" sz="1800" kern="1200" dirty="0">
                          <a:solidFill>
                            <a:schemeClr val="tx2">
                              <a:lumMod val="50000"/>
                            </a:schemeClr>
                          </a:solidFill>
                          <a:effectLst/>
                          <a:latin typeface="Lato" panose="020F0502020204030203" pitchFamily="34" charset="0"/>
                          <a:cs typeface="Calibri" panose="020F0502020204030204" pitchFamily="34" charset="0"/>
                        </a:rPr>
                        <a:t>Reading fluency is insufficient</a:t>
                      </a:r>
                      <a:r>
                        <a:rPr lang="en-US" sz="1800" kern="1200" baseline="0" dirty="0">
                          <a:solidFill>
                            <a:schemeClr val="tx2">
                              <a:lumMod val="50000"/>
                            </a:schemeClr>
                          </a:solidFill>
                          <a:effectLst/>
                          <a:latin typeface="Lato" panose="020F0502020204030203" pitchFamily="34" charset="0"/>
                          <a:cs typeface="Calibri" panose="020F0502020204030204" pitchFamily="34" charset="0"/>
                        </a:rPr>
                        <a:t> to efficiently read grade level written material on own</a:t>
                      </a:r>
                      <a:endParaRPr lang="en-US" sz="1800" i="1" kern="1200" dirty="0">
                        <a:solidFill>
                          <a:schemeClr val="tx2">
                            <a:lumMod val="50000"/>
                          </a:schemeClr>
                        </a:solidFill>
                        <a:effectLst/>
                        <a:latin typeface="Lato" panose="020F0502020204030203" pitchFamily="34" charset="0"/>
                        <a:cs typeface="Calibri" panose="020F0502020204030204" pitchFamily="34" charset="0"/>
                      </a:endParaRPr>
                    </a:p>
                    <a:p>
                      <a:pPr marL="115888" marR="0" indent="-115888" defTabSz="182880">
                        <a:lnSpc>
                          <a:spcPct val="95000"/>
                        </a:lnSpc>
                        <a:spcBef>
                          <a:spcPts val="600"/>
                        </a:spcBef>
                        <a:spcAft>
                          <a:spcPts val="0"/>
                        </a:spcAft>
                        <a:buFont typeface="Arial" panose="020B0604020202020204" pitchFamily="34" charset="0"/>
                        <a:buChar char="•"/>
                        <a:tabLst>
                          <a:tab pos="182880" algn="l"/>
                        </a:tabLst>
                      </a:pPr>
                      <a:r>
                        <a:rPr lang="en-US" sz="1800" kern="1200" dirty="0">
                          <a:solidFill>
                            <a:schemeClr val="tx2">
                              <a:lumMod val="50000"/>
                            </a:schemeClr>
                          </a:solidFill>
                          <a:effectLst/>
                          <a:latin typeface="Lato" panose="020F0502020204030203" pitchFamily="34" charset="0"/>
                          <a:cs typeface="Calibri" panose="020F0502020204030204" pitchFamily="34" charset="0"/>
                        </a:rPr>
                        <a:t>Difficulty with</a:t>
                      </a:r>
                      <a:r>
                        <a:rPr lang="en-US" sz="1800" kern="1200" baseline="0" dirty="0">
                          <a:solidFill>
                            <a:schemeClr val="tx2">
                              <a:lumMod val="50000"/>
                            </a:schemeClr>
                          </a:solidFill>
                          <a:effectLst/>
                          <a:latin typeface="Lato" panose="020F0502020204030203" pitchFamily="34" charset="0"/>
                          <a:cs typeface="Calibri" panose="020F0502020204030204" pitchFamily="34" charset="0"/>
                        </a:rPr>
                        <a:t> segmentation and morphology</a:t>
                      </a:r>
                      <a:r>
                        <a:rPr lang="en-US" sz="1800" kern="1200" dirty="0">
                          <a:solidFill>
                            <a:schemeClr val="tx2">
                              <a:lumMod val="50000"/>
                            </a:schemeClr>
                          </a:solidFill>
                          <a:effectLst/>
                          <a:latin typeface="Lato" panose="020F0502020204030203" pitchFamily="34" charset="0"/>
                          <a:cs typeface="Calibri" panose="020F0502020204030204" pitchFamily="34" charset="0"/>
                        </a:rPr>
                        <a:t> </a:t>
                      </a:r>
                      <a:r>
                        <a:rPr lang="en-US" sz="1800" kern="1200" baseline="0" dirty="0">
                          <a:solidFill>
                            <a:schemeClr val="tx2">
                              <a:lumMod val="50000"/>
                            </a:schemeClr>
                          </a:solidFill>
                          <a:effectLst/>
                          <a:latin typeface="Lato" panose="020F0502020204030203" pitchFamily="34" charset="0"/>
                          <a:cs typeface="Calibri" panose="020F0502020204030204" pitchFamily="34" charset="0"/>
                        </a:rPr>
                        <a:t>affect </a:t>
                      </a:r>
                      <a:r>
                        <a:rPr lang="en-US" sz="1800" kern="1200" dirty="0">
                          <a:solidFill>
                            <a:schemeClr val="tx2">
                              <a:lumMod val="50000"/>
                            </a:schemeClr>
                          </a:solidFill>
                          <a:effectLst/>
                          <a:latin typeface="Lato" panose="020F0502020204030203" pitchFamily="34" charset="0"/>
                          <a:cs typeface="Calibri" panose="020F0502020204030204" pitchFamily="34" charset="0"/>
                        </a:rPr>
                        <a:t>decoding and fluency; </a:t>
                      </a:r>
                      <a:r>
                        <a:rPr lang="en-US" sz="1800" kern="1200" baseline="0" dirty="0">
                          <a:solidFill>
                            <a:schemeClr val="tx2">
                              <a:lumMod val="50000"/>
                            </a:schemeClr>
                          </a:solidFill>
                          <a:effectLst/>
                          <a:latin typeface="Lato" panose="020F0502020204030203" pitchFamily="34" charset="0"/>
                          <a:cs typeface="Calibri" panose="020F0502020204030204" pitchFamily="34" charset="0"/>
                        </a:rPr>
                        <a:t>makes it hard to read efficiently and thus, understand text </a:t>
                      </a:r>
                    </a:p>
                  </a:txBody>
                  <a:tcPr marL="44762" marR="44762" marT="34284" marB="34284"/>
                </a:tc>
                <a:tc>
                  <a:txBody>
                    <a:bodyPr/>
                    <a:lstStyle/>
                    <a:p>
                      <a:pPr marL="228600" marR="0" indent="-228600">
                        <a:lnSpc>
                          <a:spcPct val="95000"/>
                        </a:lnSpc>
                        <a:spcBef>
                          <a:spcPts val="600"/>
                        </a:spcBef>
                        <a:spcAft>
                          <a:spcPts val="0"/>
                        </a:spcAft>
                        <a:buFont typeface="Arial" panose="020B0604020202020204" pitchFamily="34" charset="0"/>
                        <a:buChar char="•"/>
                      </a:pPr>
                      <a:r>
                        <a:rPr lang="en-US" sz="1800" kern="1200" dirty="0">
                          <a:solidFill>
                            <a:schemeClr val="tx2">
                              <a:lumMod val="50000"/>
                            </a:schemeClr>
                          </a:solidFill>
                          <a:effectLst/>
                          <a:latin typeface="Lato" panose="020F0502020204030203" pitchFamily="34" charset="0"/>
                          <a:cs typeface="Calibri" panose="020F0502020204030204" pitchFamily="34" charset="0"/>
                        </a:rPr>
                        <a:t>Improve decoding skills </a:t>
                      </a:r>
                      <a:r>
                        <a:rPr lang="en-US" sz="1400" kern="1200" dirty="0">
                          <a:solidFill>
                            <a:schemeClr val="tx2">
                              <a:lumMod val="50000"/>
                            </a:schemeClr>
                          </a:solidFill>
                          <a:effectLst/>
                          <a:latin typeface="Lato" panose="020F0502020204030203" pitchFamily="34" charset="0"/>
                          <a:cs typeface="Calibri" panose="020F0502020204030204" pitchFamily="34" charset="0"/>
                        </a:rPr>
                        <a:t>(including segmentation</a:t>
                      </a:r>
                      <a:r>
                        <a:rPr lang="en-US" sz="1400" kern="1200" baseline="0" dirty="0">
                          <a:solidFill>
                            <a:schemeClr val="tx2">
                              <a:lumMod val="50000"/>
                            </a:schemeClr>
                          </a:solidFill>
                          <a:effectLst/>
                          <a:latin typeface="Lato" panose="020F0502020204030203" pitchFamily="34" charset="0"/>
                          <a:cs typeface="Calibri" panose="020F0502020204030204" pitchFamily="34" charset="0"/>
                        </a:rPr>
                        <a:t> and morphology)</a:t>
                      </a:r>
                      <a:r>
                        <a:rPr lang="en-US" sz="1400" kern="1200" dirty="0">
                          <a:solidFill>
                            <a:schemeClr val="tx2">
                              <a:lumMod val="50000"/>
                            </a:schemeClr>
                          </a:solidFill>
                          <a:effectLst/>
                          <a:latin typeface="Lato" panose="020F0502020204030203" pitchFamily="34" charset="0"/>
                          <a:cs typeface="Calibri" panose="020F0502020204030204" pitchFamily="34" charset="0"/>
                        </a:rPr>
                        <a:t> </a:t>
                      </a:r>
                      <a:r>
                        <a:rPr lang="en-US" sz="1600" i="1" kern="1200" dirty="0">
                          <a:solidFill>
                            <a:srgbClr val="333399"/>
                          </a:solidFill>
                          <a:effectLst/>
                          <a:latin typeface="Lato" panose="020F0502020204030203" pitchFamily="34" charset="0"/>
                          <a:cs typeface="Calibri" panose="020F0502020204030204" pitchFamily="34" charset="0"/>
                        </a:rPr>
                        <a:t>(so the student can more fluently and independently read and gain meaning</a:t>
                      </a:r>
                      <a:r>
                        <a:rPr lang="en-US" sz="1600" i="1" kern="1200" baseline="0" dirty="0">
                          <a:solidFill>
                            <a:srgbClr val="333399"/>
                          </a:solidFill>
                          <a:effectLst/>
                          <a:latin typeface="Lato" panose="020F0502020204030203" pitchFamily="34" charset="0"/>
                          <a:cs typeface="Calibri" panose="020F0502020204030204" pitchFamily="34" charset="0"/>
                        </a:rPr>
                        <a:t> from </a:t>
                      </a:r>
                      <a:r>
                        <a:rPr lang="en-US" sz="1600" i="1" kern="1200" dirty="0">
                          <a:solidFill>
                            <a:srgbClr val="333399"/>
                          </a:solidFill>
                          <a:effectLst/>
                          <a:latin typeface="Lato" panose="020F0502020204030203" pitchFamily="34" charset="0"/>
                          <a:cs typeface="Calibri" panose="020F0502020204030204" pitchFamily="34" charset="0"/>
                        </a:rPr>
                        <a:t>grade level text)</a:t>
                      </a:r>
                    </a:p>
                    <a:p>
                      <a:pPr marL="228600" marR="0" indent="-228600">
                        <a:lnSpc>
                          <a:spcPct val="95000"/>
                        </a:lnSpc>
                        <a:spcBef>
                          <a:spcPts val="600"/>
                        </a:spcBef>
                        <a:spcAft>
                          <a:spcPts val="0"/>
                        </a:spcAft>
                        <a:buFont typeface="Arial" panose="020B0604020202020204" pitchFamily="34" charset="0"/>
                        <a:buChar char="•"/>
                      </a:pPr>
                      <a:r>
                        <a:rPr lang="en-US" sz="1800" dirty="0">
                          <a:solidFill>
                            <a:schemeClr val="tx2">
                              <a:lumMod val="50000"/>
                            </a:schemeClr>
                          </a:solidFill>
                          <a:effectLst/>
                          <a:latin typeface="Lato" panose="020F0502020204030203" pitchFamily="34" charset="0"/>
                          <a:ea typeface="Calibri" panose="020F0502020204030204" pitchFamily="34" charset="0"/>
                          <a:cs typeface="Calibri" panose="020F0502020204030204" pitchFamily="34" charset="0"/>
                        </a:rPr>
                        <a:t>Develop and use strategies to reduce frustration, improve engagement in reading activities,</a:t>
                      </a:r>
                      <a:r>
                        <a:rPr lang="en-US" sz="1800" baseline="0" dirty="0">
                          <a:solidFill>
                            <a:schemeClr val="tx2">
                              <a:lumMod val="50000"/>
                            </a:schemeClr>
                          </a:solidFill>
                          <a:effectLst/>
                          <a:latin typeface="Lato" panose="020F0502020204030203" pitchFamily="34" charset="0"/>
                          <a:ea typeface="Calibri" panose="020F0502020204030204" pitchFamily="34" charset="0"/>
                          <a:cs typeface="Calibri" panose="020F0502020204030204" pitchFamily="34" charset="0"/>
                        </a:rPr>
                        <a:t> and</a:t>
                      </a:r>
                      <a:r>
                        <a:rPr lang="en-US" sz="1800" dirty="0">
                          <a:solidFill>
                            <a:schemeClr val="tx2">
                              <a:lumMod val="50000"/>
                            </a:schemeClr>
                          </a:solidFill>
                          <a:effectLst/>
                          <a:latin typeface="Lato" panose="020F0502020204030203" pitchFamily="34" charset="0"/>
                          <a:ea typeface="Calibri" panose="020F0502020204030204" pitchFamily="34" charset="0"/>
                          <a:cs typeface="Calibri" panose="020F0502020204030204" pitchFamily="34" charset="0"/>
                        </a:rPr>
                        <a:t> independently access grade level text </a:t>
                      </a:r>
                      <a:r>
                        <a:rPr lang="en-US" sz="1600" i="1" dirty="0">
                          <a:solidFill>
                            <a:srgbClr val="333399"/>
                          </a:solidFill>
                          <a:effectLst/>
                          <a:latin typeface="Lato" panose="020F0502020204030203" pitchFamily="34" charset="0"/>
                          <a:ea typeface="Calibri" panose="020F0502020204030204" pitchFamily="34" charset="0"/>
                          <a:cs typeface="Calibri" panose="020F0502020204030204" pitchFamily="34" charset="0"/>
                        </a:rPr>
                        <a:t>(so the student can better</a:t>
                      </a:r>
                      <a:r>
                        <a:rPr lang="en-US" sz="1600" i="1" baseline="0" dirty="0">
                          <a:solidFill>
                            <a:srgbClr val="333399"/>
                          </a:solidFill>
                          <a:effectLst/>
                          <a:latin typeface="Lato" panose="020F0502020204030203" pitchFamily="34" charset="0"/>
                          <a:ea typeface="Calibri" panose="020F0502020204030204" pitchFamily="34" charset="0"/>
                          <a:cs typeface="Calibri" panose="020F0502020204030204" pitchFamily="34" charset="0"/>
                        </a:rPr>
                        <a:t> access &amp; engage in text-based learning activities)</a:t>
                      </a:r>
                      <a:endParaRPr lang="en-US" sz="1600" i="1" dirty="0">
                        <a:solidFill>
                          <a:srgbClr val="333399"/>
                        </a:solidFill>
                        <a:effectLst/>
                        <a:latin typeface="Lato" panose="020F0502020204030203" pitchFamily="34" charset="0"/>
                        <a:ea typeface="Calibri" panose="020F0502020204030204" pitchFamily="34" charset="0"/>
                        <a:cs typeface="Calibri" panose="020F0502020204030204" pitchFamily="34" charset="0"/>
                      </a:endParaRPr>
                    </a:p>
                  </a:txBody>
                  <a:tcPr marL="33569" marR="33569" marT="34284" marB="34284"/>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943431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Examples of Goal Statements Linked Directly to DRN</a:t>
            </a:r>
            <a:endParaRPr lang="en-US" dirty="0">
              <a:solidFill>
                <a:srgbClr val="C00000"/>
              </a:solidFill>
            </a:endParaRPr>
          </a:p>
        </p:txBody>
      </p:sp>
      <p:sp>
        <p:nvSpPr>
          <p:cNvPr id="3" name="Content Placeholder 2"/>
          <p:cNvSpPr>
            <a:spLocks noGrp="1"/>
          </p:cNvSpPr>
          <p:nvPr>
            <p:ph idx="1"/>
          </p:nvPr>
        </p:nvSpPr>
        <p:spPr/>
        <p:txBody>
          <a:bodyPr/>
          <a:lstStyle/>
          <a:p>
            <a:r>
              <a:rPr lang="en-US" sz="2400" dirty="0"/>
              <a:t>The student will improve reading fluency and decoding accuracy by increasing reading speed and the number of words read correctly in grade level narrative text </a:t>
            </a:r>
          </a:p>
          <a:p>
            <a:r>
              <a:rPr lang="en-US" sz="2400" dirty="0"/>
              <a:t>The student will reduce frustration, and increase engagement and independence in grade level reading activities by developing and using specific reading fluency and decoding strategies (including segmentation and morphology) and frustration management strategies</a:t>
            </a:r>
          </a:p>
          <a:p>
            <a:endParaRPr lang="en-US" dirty="0"/>
          </a:p>
          <a:p>
            <a:endParaRPr lang="en-US" dirty="0"/>
          </a:p>
        </p:txBody>
      </p:sp>
      <p:sp>
        <p:nvSpPr>
          <p:cNvPr id="5" name="Slide Number Placeholder 4"/>
          <p:cNvSpPr>
            <a:spLocks noGrp="1"/>
          </p:cNvSpPr>
          <p:nvPr>
            <p:ph type="sldNum" sz="quarter" idx="12"/>
          </p:nvPr>
        </p:nvSpPr>
        <p:spPr/>
        <p:txBody>
          <a:bodyPr/>
          <a:lstStyle/>
          <a:p>
            <a:fld id="{D4F18224-5991-4127-B709-5703E2F4AF56}" type="slidenum">
              <a:rPr lang="en-US" smtClean="0"/>
              <a:pPr/>
              <a:t>28</a:t>
            </a:fld>
            <a:endParaRPr lang="en-US"/>
          </a:p>
        </p:txBody>
      </p:sp>
      <p:sp>
        <p:nvSpPr>
          <p:cNvPr id="4" name="Date Placeholder 3"/>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41152829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Measurable or Not Measurable? </a:t>
            </a:r>
          </a:p>
        </p:txBody>
      </p:sp>
      <p:sp>
        <p:nvSpPr>
          <p:cNvPr id="4" name="Content Placeholder 3"/>
          <p:cNvSpPr>
            <a:spLocks noGrp="1"/>
          </p:cNvSpPr>
          <p:nvPr>
            <p:ph idx="1"/>
          </p:nvPr>
        </p:nvSpPr>
        <p:spPr/>
        <p:txBody>
          <a:bodyPr/>
          <a:lstStyle/>
          <a:p>
            <a:pPr marL="0" indent="0" algn="ctr">
              <a:spcBef>
                <a:spcPts val="0"/>
              </a:spcBef>
              <a:spcAft>
                <a:spcPts val="0"/>
              </a:spcAft>
              <a:buNone/>
            </a:pPr>
            <a:r>
              <a:rPr lang="en-US" sz="2400" dirty="0"/>
              <a:t>Which of these are measurable target skills? </a:t>
            </a:r>
          </a:p>
          <a:p>
            <a:pPr marL="0" indent="0" algn="ctr">
              <a:spcBef>
                <a:spcPts val="0"/>
              </a:spcBef>
              <a:spcAft>
                <a:spcPts val="0"/>
              </a:spcAft>
              <a:buNone/>
            </a:pPr>
            <a:r>
              <a:rPr lang="en-US" sz="2400" dirty="0"/>
              <a:t>Response Options: Yes, No, Not Sure</a:t>
            </a:r>
          </a:p>
          <a:p>
            <a:pPr marL="693738" lvl="1" indent="-350838">
              <a:buFont typeface="Wingdings" panose="05000000000000000000" pitchFamily="2" charset="2"/>
              <a:buChar char="q"/>
            </a:pPr>
            <a:r>
              <a:rPr lang="en-US" sz="2200" dirty="0"/>
              <a:t>Improve reading fluency by increasing decoding accuracy and rate</a:t>
            </a:r>
          </a:p>
          <a:p>
            <a:pPr marL="693738" lvl="1" indent="-350838">
              <a:buFont typeface="Wingdings" panose="05000000000000000000" pitchFamily="2" charset="2"/>
              <a:buChar char="q"/>
            </a:pPr>
            <a:r>
              <a:rPr lang="en-US" sz="2200" dirty="0"/>
              <a:t>Show respect for school property</a:t>
            </a:r>
          </a:p>
          <a:p>
            <a:pPr marL="693738" lvl="1" indent="-350838">
              <a:buFont typeface="Wingdings" panose="05000000000000000000" pitchFamily="2" charset="2"/>
              <a:buChar char="q"/>
            </a:pPr>
            <a:r>
              <a:rPr lang="en-US" sz="2200" dirty="0"/>
              <a:t>Increase time on task during independent seatwork</a:t>
            </a:r>
          </a:p>
          <a:p>
            <a:pPr marL="693738" lvl="1" indent="-350838">
              <a:buFont typeface="Wingdings" panose="05000000000000000000" pitchFamily="2" charset="2"/>
              <a:buChar char="q"/>
            </a:pPr>
            <a:r>
              <a:rPr lang="en-US" sz="2200" dirty="0"/>
              <a:t>Use math strategies to make sense of and independently solve math problems</a:t>
            </a:r>
          </a:p>
          <a:p>
            <a:pPr marL="693738" lvl="1" indent="-350838">
              <a:buFont typeface="Wingdings" panose="05000000000000000000" pitchFamily="2" charset="2"/>
              <a:buChar char="q"/>
            </a:pPr>
            <a:r>
              <a:rPr lang="en-US" sz="2200" dirty="0"/>
              <a:t>Meet grade level reading standards</a:t>
            </a:r>
          </a:p>
        </p:txBody>
      </p:sp>
      <p:sp>
        <p:nvSpPr>
          <p:cNvPr id="8" name="Date Placeholder 7"/>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453CC3A6-4BBE-4722-963B-0F2471C635E5}" type="slidenum">
              <a:rPr lang="en-US" smtClean="0"/>
              <a:pPr/>
              <a:t>29</a:t>
            </a:fld>
            <a:endParaRPr lang="en-US" dirty="0"/>
          </a:p>
        </p:txBody>
      </p:sp>
      <p:pic>
        <p:nvPicPr>
          <p:cNvPr id="3" name="Picture 2"/>
          <p:cNvPicPr>
            <a:picLocks noChangeAspect="1"/>
          </p:cNvPicPr>
          <p:nvPr/>
        </p:nvPicPr>
        <p:blipFill>
          <a:blip r:embed="rId3"/>
          <a:stretch>
            <a:fillRect/>
          </a:stretch>
        </p:blipFill>
        <p:spPr>
          <a:xfrm>
            <a:off x="7665070" y="464457"/>
            <a:ext cx="1181370" cy="393790"/>
          </a:xfrm>
          <a:prstGeom prst="rect">
            <a:avLst/>
          </a:prstGeom>
        </p:spPr>
      </p:pic>
      <p:pic>
        <p:nvPicPr>
          <p:cNvPr id="10" name="Picture 9"/>
          <p:cNvPicPr>
            <a:picLocks noChangeAspect="1"/>
          </p:cNvPicPr>
          <p:nvPr/>
        </p:nvPicPr>
        <p:blipFill>
          <a:blip r:embed="rId4"/>
          <a:stretch>
            <a:fillRect/>
          </a:stretch>
        </p:blipFill>
        <p:spPr>
          <a:xfrm rot="20645790">
            <a:off x="361966" y="187661"/>
            <a:ext cx="599878" cy="599878"/>
          </a:xfrm>
          <a:prstGeom prst="rect">
            <a:avLst/>
          </a:prstGeom>
        </p:spPr>
      </p:pic>
    </p:spTree>
    <p:extLst>
      <p:ext uri="{BB962C8B-B14F-4D97-AF65-F5344CB8AC3E}">
        <p14:creationId xmlns:p14="http://schemas.microsoft.com/office/powerpoint/2010/main" val="414808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a:xfrm>
            <a:off x="778215" y="991987"/>
            <a:ext cx="7626487" cy="3570051"/>
          </a:xfrm>
        </p:spPr>
        <p:txBody>
          <a:bodyPr/>
          <a:lstStyle/>
          <a:p>
            <a:pPr marL="0" indent="0">
              <a:buNone/>
            </a:pPr>
            <a:r>
              <a:rPr lang="en-US" sz="2600" dirty="0"/>
              <a:t>This session will help you build upon your capacity to: </a:t>
            </a:r>
          </a:p>
          <a:p>
            <a:pPr>
              <a:spcBef>
                <a:spcPts val="600"/>
              </a:spcBef>
            </a:pPr>
            <a:r>
              <a:rPr lang="en-US" sz="2600" dirty="0"/>
              <a:t>Develop IEP goals that can be reasonably monitored </a:t>
            </a:r>
            <a:r>
              <a:rPr lang="en-US" sz="2000" i="1" dirty="0"/>
              <a:t>(CCR IEP Step 3)</a:t>
            </a:r>
          </a:p>
          <a:p>
            <a:pPr lvl="0">
              <a:spcBef>
                <a:spcPts val="600"/>
              </a:spcBef>
            </a:pPr>
            <a:r>
              <a:rPr lang="en-US" sz="2600" dirty="0"/>
              <a:t>Identify procedures for measuring progress appropriate to the target skills identified in IEP goals </a:t>
            </a:r>
            <a:r>
              <a:rPr lang="en-US" sz="2000" i="1" dirty="0">
                <a:solidFill>
                  <a:srgbClr val="44546A">
                    <a:lumMod val="50000"/>
                  </a:srgbClr>
                </a:solidFill>
              </a:rPr>
              <a:t>(CCR IEP Step 3)</a:t>
            </a:r>
            <a:endParaRPr lang="en-US" sz="2600" i="1" dirty="0"/>
          </a:p>
          <a:p>
            <a:pPr>
              <a:spcBef>
                <a:spcPts val="600"/>
              </a:spcBef>
            </a:pPr>
            <a:r>
              <a:rPr lang="en-US" sz="2600" dirty="0"/>
              <a:t>Understand the role of IEP goal progress data in Step 5 </a:t>
            </a:r>
            <a:r>
              <a:rPr lang="en-US" sz="2000" dirty="0"/>
              <a:t>(Analyze Progress) </a:t>
            </a:r>
            <a:r>
              <a:rPr lang="en-US" sz="2600" dirty="0"/>
              <a:t>of the CCR IEP process </a:t>
            </a:r>
          </a:p>
        </p:txBody>
      </p:sp>
      <p:sp>
        <p:nvSpPr>
          <p:cNvPr id="5" name="Slide Number Placeholder 4"/>
          <p:cNvSpPr>
            <a:spLocks noGrp="1"/>
          </p:cNvSpPr>
          <p:nvPr>
            <p:ph type="sldNum" sz="quarter" idx="12"/>
          </p:nvPr>
        </p:nvSpPr>
        <p:spPr/>
        <p:txBody>
          <a:bodyPr/>
          <a:lstStyle/>
          <a:p>
            <a:fld id="{D4F18224-5991-4127-B709-5703E2F4AF56}" type="slidenum">
              <a:rPr lang="en-US" smtClean="0"/>
              <a:t>3</a:t>
            </a:fld>
            <a:endParaRPr lang="en-US"/>
          </a:p>
        </p:txBody>
      </p:sp>
      <p:sp>
        <p:nvSpPr>
          <p:cNvPr id="6" name="Date Placeholder 5"/>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35466671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519934" y="1034654"/>
            <a:ext cx="4720659" cy="3681413"/>
          </a:xfrm>
        </p:spPr>
        <p:txBody>
          <a:bodyPr/>
          <a:lstStyle/>
          <a:p>
            <a:pPr marL="0" indent="0" algn="ctr">
              <a:spcBef>
                <a:spcPts val="1200"/>
              </a:spcBef>
              <a:spcAft>
                <a:spcPts val="0"/>
              </a:spcAft>
              <a:buNone/>
            </a:pPr>
            <a:r>
              <a:rPr lang="en-US" sz="2000" dirty="0"/>
              <a:t>Improve reading fluency by increasing decoding accuracy and rate</a:t>
            </a:r>
          </a:p>
          <a:p>
            <a:pPr marL="0" indent="0" algn="ctr">
              <a:spcBef>
                <a:spcPts val="1200"/>
              </a:spcBef>
              <a:spcAft>
                <a:spcPts val="0"/>
              </a:spcAft>
              <a:buNone/>
            </a:pPr>
            <a:r>
              <a:rPr lang="en-US" sz="2000" dirty="0"/>
              <a:t>Show respect for school property</a:t>
            </a:r>
          </a:p>
          <a:p>
            <a:pPr marL="0" indent="0" algn="ctr">
              <a:spcBef>
                <a:spcPts val="1800"/>
              </a:spcBef>
              <a:spcAft>
                <a:spcPts val="0"/>
              </a:spcAft>
              <a:buNone/>
            </a:pPr>
            <a:r>
              <a:rPr lang="en-US" sz="2000" dirty="0"/>
              <a:t>Increase time on task during independent seatwork</a:t>
            </a:r>
          </a:p>
          <a:p>
            <a:pPr marL="0" indent="0" algn="ctr">
              <a:spcBef>
                <a:spcPts val="1800"/>
              </a:spcBef>
              <a:spcAft>
                <a:spcPts val="0"/>
              </a:spcAft>
              <a:buNone/>
            </a:pPr>
            <a:r>
              <a:rPr lang="en-US" sz="2000" dirty="0"/>
              <a:t>Use math strategies to make sense of and independently solve math problems</a:t>
            </a:r>
          </a:p>
          <a:p>
            <a:pPr marL="0" indent="0" algn="ctr">
              <a:spcBef>
                <a:spcPts val="1800"/>
              </a:spcBef>
              <a:spcAft>
                <a:spcPts val="0"/>
              </a:spcAft>
              <a:buNone/>
            </a:pPr>
            <a:r>
              <a:rPr lang="en-US" sz="2000" dirty="0"/>
              <a:t>Meet grade level reading standards</a:t>
            </a:r>
          </a:p>
          <a:p>
            <a:pPr marL="0" indent="0" algn="ctr">
              <a:buNone/>
            </a:pPr>
            <a:endParaRPr lang="en-US" dirty="0"/>
          </a:p>
        </p:txBody>
      </p:sp>
      <p:sp>
        <p:nvSpPr>
          <p:cNvPr id="5" name="Content Placeholder 4"/>
          <p:cNvSpPr>
            <a:spLocks noGrp="1"/>
          </p:cNvSpPr>
          <p:nvPr>
            <p:ph sz="half" idx="2"/>
          </p:nvPr>
        </p:nvSpPr>
        <p:spPr>
          <a:xfrm>
            <a:off x="5090160" y="1034654"/>
            <a:ext cx="3599491" cy="3681413"/>
          </a:xfrm>
        </p:spPr>
        <p:txBody>
          <a:bodyPr/>
          <a:lstStyle/>
          <a:p>
            <a:pPr marL="0" indent="0" algn="ctr">
              <a:spcBef>
                <a:spcPts val="600"/>
              </a:spcBef>
              <a:spcAft>
                <a:spcPts val="0"/>
              </a:spcAft>
              <a:buNone/>
            </a:pPr>
            <a:r>
              <a:rPr lang="en-US" sz="2000" dirty="0"/>
              <a:t>Yes</a:t>
            </a:r>
          </a:p>
          <a:p>
            <a:pPr marL="0" indent="0" algn="ctr">
              <a:lnSpc>
                <a:spcPct val="95000"/>
              </a:lnSpc>
              <a:spcBef>
                <a:spcPts val="1200"/>
              </a:spcBef>
              <a:spcAft>
                <a:spcPts val="0"/>
              </a:spcAft>
              <a:buNone/>
            </a:pPr>
            <a:r>
              <a:rPr lang="en-US" sz="2000" dirty="0"/>
              <a:t>No</a:t>
            </a:r>
          </a:p>
          <a:p>
            <a:pPr marL="0" indent="0" algn="ctr">
              <a:lnSpc>
                <a:spcPct val="95000"/>
              </a:lnSpc>
              <a:spcBef>
                <a:spcPts val="0"/>
              </a:spcBef>
              <a:spcAft>
                <a:spcPts val="0"/>
              </a:spcAft>
              <a:buNone/>
            </a:pPr>
            <a:r>
              <a:rPr lang="en-US" sz="1800" dirty="0"/>
              <a:t>cannot measure “respect”</a:t>
            </a:r>
          </a:p>
          <a:p>
            <a:pPr marL="0" indent="0" algn="ctr">
              <a:lnSpc>
                <a:spcPct val="95000"/>
              </a:lnSpc>
              <a:spcBef>
                <a:spcPts val="1200"/>
              </a:spcBef>
              <a:spcAft>
                <a:spcPts val="0"/>
              </a:spcAft>
              <a:buNone/>
            </a:pPr>
            <a:r>
              <a:rPr lang="en-US" sz="2000" dirty="0"/>
              <a:t>Yes</a:t>
            </a:r>
            <a:r>
              <a:rPr lang="en-US" dirty="0"/>
              <a:t> </a:t>
            </a:r>
          </a:p>
          <a:p>
            <a:pPr marL="0" indent="0" algn="ctr">
              <a:lnSpc>
                <a:spcPct val="95000"/>
              </a:lnSpc>
              <a:spcBef>
                <a:spcPts val="0"/>
              </a:spcBef>
              <a:spcAft>
                <a:spcPts val="0"/>
              </a:spcAft>
              <a:buNone/>
            </a:pPr>
            <a:r>
              <a:rPr lang="en-US" sz="1800" dirty="0"/>
              <a:t>and tells you when</a:t>
            </a:r>
          </a:p>
          <a:p>
            <a:pPr marL="0" indent="0" algn="ctr">
              <a:lnSpc>
                <a:spcPct val="95000"/>
              </a:lnSpc>
              <a:spcBef>
                <a:spcPts val="0"/>
              </a:spcBef>
              <a:spcAft>
                <a:spcPts val="0"/>
              </a:spcAft>
              <a:buNone/>
            </a:pPr>
            <a:endParaRPr lang="en-US" sz="2000" dirty="0"/>
          </a:p>
          <a:p>
            <a:pPr marL="0" indent="0" algn="ctr">
              <a:lnSpc>
                <a:spcPct val="95000"/>
              </a:lnSpc>
              <a:spcBef>
                <a:spcPts val="0"/>
              </a:spcBef>
              <a:spcAft>
                <a:spcPts val="0"/>
              </a:spcAft>
              <a:buNone/>
            </a:pPr>
            <a:r>
              <a:rPr lang="en-US" sz="2000" dirty="0"/>
              <a:t>Yes, but</a:t>
            </a:r>
          </a:p>
          <a:p>
            <a:pPr marL="0" indent="0" algn="ctr">
              <a:lnSpc>
                <a:spcPct val="95000"/>
              </a:lnSpc>
              <a:spcBef>
                <a:spcPts val="0"/>
              </a:spcBef>
              <a:spcAft>
                <a:spcPts val="0"/>
              </a:spcAft>
              <a:buNone/>
            </a:pPr>
            <a:r>
              <a:rPr lang="en-US" sz="1600" dirty="0"/>
              <a:t> could improve by naming strategies </a:t>
            </a:r>
          </a:p>
          <a:p>
            <a:pPr marL="0" indent="0" algn="ctr">
              <a:lnSpc>
                <a:spcPct val="95000"/>
              </a:lnSpc>
              <a:spcBef>
                <a:spcPts val="600"/>
              </a:spcBef>
              <a:spcAft>
                <a:spcPts val="0"/>
              </a:spcAft>
              <a:buNone/>
            </a:pPr>
            <a:endParaRPr lang="en-US" sz="2000" dirty="0"/>
          </a:p>
          <a:p>
            <a:pPr marL="0" indent="0" algn="ctr">
              <a:lnSpc>
                <a:spcPct val="95000"/>
              </a:lnSpc>
              <a:spcBef>
                <a:spcPts val="0"/>
              </a:spcBef>
              <a:spcAft>
                <a:spcPts val="0"/>
              </a:spcAft>
              <a:buNone/>
            </a:pPr>
            <a:r>
              <a:rPr lang="en-US" sz="2000" dirty="0"/>
              <a:t>No</a:t>
            </a:r>
          </a:p>
          <a:p>
            <a:pPr marL="0" indent="0" algn="ctr">
              <a:lnSpc>
                <a:spcPct val="95000"/>
              </a:lnSpc>
              <a:spcBef>
                <a:spcPts val="0"/>
              </a:spcBef>
              <a:spcAft>
                <a:spcPts val="0"/>
              </a:spcAft>
              <a:buNone/>
            </a:pPr>
            <a:r>
              <a:rPr lang="en-US" sz="1600" dirty="0"/>
              <a:t>Too many to measure, not student specific</a:t>
            </a:r>
          </a:p>
          <a:p>
            <a:pPr marL="0" indent="0" algn="ctr">
              <a:spcBef>
                <a:spcPts val="600"/>
              </a:spcBef>
              <a:spcAft>
                <a:spcPts val="0"/>
              </a:spcAft>
              <a:buNone/>
            </a:pPr>
            <a:endParaRPr lang="en-US" dirty="0"/>
          </a:p>
        </p:txBody>
      </p:sp>
      <p:sp>
        <p:nvSpPr>
          <p:cNvPr id="2" name="Title 1"/>
          <p:cNvSpPr>
            <a:spLocks noGrp="1"/>
          </p:cNvSpPr>
          <p:nvPr>
            <p:ph type="title"/>
          </p:nvPr>
        </p:nvSpPr>
        <p:spPr/>
        <p:txBody>
          <a:bodyPr>
            <a:normAutofit fontScale="90000"/>
          </a:bodyPr>
          <a:lstStyle/>
          <a:p>
            <a:r>
              <a:rPr lang="en-US" dirty="0"/>
              <a:t>Measurable or Not Measurable?</a:t>
            </a:r>
            <a:br>
              <a:rPr lang="en-US" dirty="0"/>
            </a:br>
            <a:r>
              <a:rPr lang="en-US" i="1" dirty="0"/>
              <a:t>Suggested Answer Key </a:t>
            </a:r>
          </a:p>
        </p:txBody>
      </p:sp>
      <p:sp>
        <p:nvSpPr>
          <p:cNvPr id="6" name="Slide Number Placeholder 5"/>
          <p:cNvSpPr>
            <a:spLocks noGrp="1"/>
          </p:cNvSpPr>
          <p:nvPr>
            <p:ph type="sldNum" sz="quarter" idx="11"/>
          </p:nvPr>
        </p:nvSpPr>
        <p:spPr/>
        <p:txBody>
          <a:bodyPr/>
          <a:lstStyle/>
          <a:p>
            <a:fld id="{453CC3A6-4BBE-4722-963B-0F2471C635E5}" type="slidenum">
              <a:rPr lang="en-US" smtClean="0"/>
              <a:pPr/>
              <a:t>30</a:t>
            </a:fld>
            <a:endParaRPr lang="en-US" dirty="0"/>
          </a:p>
        </p:txBody>
      </p:sp>
      <p:pic>
        <p:nvPicPr>
          <p:cNvPr id="3" name="Picture 2"/>
          <p:cNvPicPr>
            <a:picLocks noChangeAspect="1"/>
          </p:cNvPicPr>
          <p:nvPr/>
        </p:nvPicPr>
        <p:blipFill>
          <a:blip r:embed="rId3"/>
          <a:stretch>
            <a:fillRect/>
          </a:stretch>
        </p:blipFill>
        <p:spPr>
          <a:xfrm>
            <a:off x="7665070" y="464457"/>
            <a:ext cx="1181370" cy="393790"/>
          </a:xfrm>
          <a:prstGeom prst="rect">
            <a:avLst/>
          </a:prstGeom>
        </p:spPr>
      </p:pic>
      <p:sp>
        <p:nvSpPr>
          <p:cNvPr id="8" name="Date Placeholder 7"/>
          <p:cNvSpPr>
            <a:spLocks noGrp="1"/>
          </p:cNvSpPr>
          <p:nvPr>
            <p:ph type="dt" sz="half" idx="10"/>
          </p:nvPr>
        </p:nvSpPr>
        <p:spPr/>
        <p:txBody>
          <a:bodyPr/>
          <a:lstStyle/>
          <a:p>
            <a:endParaRPr lang="en-US" dirty="0"/>
          </a:p>
        </p:txBody>
      </p:sp>
      <p:pic>
        <p:nvPicPr>
          <p:cNvPr id="10" name="Picture 9"/>
          <p:cNvPicPr>
            <a:picLocks noChangeAspect="1"/>
          </p:cNvPicPr>
          <p:nvPr/>
        </p:nvPicPr>
        <p:blipFill>
          <a:blip r:embed="rId4"/>
          <a:stretch>
            <a:fillRect/>
          </a:stretch>
        </p:blipFill>
        <p:spPr>
          <a:xfrm rot="20645790">
            <a:off x="361966" y="187661"/>
            <a:ext cx="599878" cy="599878"/>
          </a:xfrm>
          <a:prstGeom prst="rect">
            <a:avLst/>
          </a:prstGeom>
        </p:spPr>
      </p:pic>
    </p:spTree>
    <p:extLst>
      <p:ext uri="{BB962C8B-B14F-4D97-AF65-F5344CB8AC3E}">
        <p14:creationId xmlns:p14="http://schemas.microsoft.com/office/powerpoint/2010/main" val="872074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Progress Monitoring of IEP Goals</a:t>
            </a:r>
            <a:endParaRPr lang="en-US" sz="3100" i="1" dirty="0"/>
          </a:p>
        </p:txBody>
      </p:sp>
      <p:sp>
        <p:nvSpPr>
          <p:cNvPr id="3" name="Content Placeholder 2"/>
          <p:cNvSpPr>
            <a:spLocks noGrp="1"/>
          </p:cNvSpPr>
          <p:nvPr>
            <p:ph idx="1"/>
          </p:nvPr>
        </p:nvSpPr>
        <p:spPr>
          <a:xfrm>
            <a:off x="778215" y="921658"/>
            <a:ext cx="7626487" cy="3962576"/>
          </a:xfrm>
        </p:spPr>
        <p:txBody>
          <a:bodyPr/>
          <a:lstStyle/>
          <a:p>
            <a:pPr marL="0" indent="0">
              <a:spcBef>
                <a:spcPts val="0"/>
              </a:spcBef>
              <a:buNone/>
            </a:pPr>
            <a:endParaRPr lang="en-US" dirty="0"/>
          </a:p>
          <a:p>
            <a:pPr marL="0" indent="0" algn="ctr">
              <a:spcBef>
                <a:spcPts val="0"/>
              </a:spcBef>
              <a:buNone/>
            </a:pPr>
            <a:r>
              <a:rPr lang="en-US" b="1" dirty="0"/>
              <a:t>Baseline</a:t>
            </a:r>
            <a:r>
              <a:rPr lang="en-US" dirty="0"/>
              <a:t> and </a:t>
            </a:r>
            <a:r>
              <a:rPr lang="en-US" b="1" dirty="0"/>
              <a:t>Level of Attainment </a:t>
            </a:r>
            <a:r>
              <a:rPr lang="en-US" dirty="0"/>
              <a:t>(LOA)</a:t>
            </a:r>
          </a:p>
          <a:p>
            <a:pPr marL="0" indent="0">
              <a:spcBef>
                <a:spcPts val="600"/>
              </a:spcBef>
              <a:buNone/>
            </a:pPr>
            <a:r>
              <a:rPr lang="en-US" dirty="0"/>
              <a:t>Student’s expected level of performance (LOA) at the end of the IEP period</a:t>
            </a:r>
            <a:r>
              <a:rPr lang="en-US" sz="2400" dirty="0"/>
              <a:t> </a:t>
            </a:r>
            <a:r>
              <a:rPr lang="en-US" sz="1800" dirty="0"/>
              <a:t>(or other time frame, if specified)</a:t>
            </a:r>
          </a:p>
          <a:p>
            <a:pPr lvl="1"/>
            <a:r>
              <a:rPr lang="en-US" dirty="0"/>
              <a:t>Must be consistent with baseline measure</a:t>
            </a:r>
            <a:r>
              <a:rPr lang="en-US" dirty="0">
                <a:solidFill>
                  <a:srgbClr val="C00000"/>
                </a:solidFill>
              </a:rPr>
              <a:t> </a:t>
            </a:r>
          </a:p>
          <a:p>
            <a:pPr lvl="1"/>
            <a:r>
              <a:rPr lang="en-US" dirty="0"/>
              <a:t>Must reflect progress </a:t>
            </a:r>
            <a:r>
              <a:rPr lang="en-US" u="sng" dirty="0"/>
              <a:t>in the target </a:t>
            </a:r>
            <a:r>
              <a:rPr lang="en-US" dirty="0"/>
              <a:t>skill</a:t>
            </a:r>
            <a:r>
              <a:rPr lang="en-US" b="1" dirty="0"/>
              <a:t> </a:t>
            </a:r>
            <a:r>
              <a:rPr lang="en-US" dirty="0"/>
              <a:t>from stated baseline</a:t>
            </a:r>
          </a:p>
          <a:p>
            <a:pPr lvl="1">
              <a:spcBef>
                <a:spcPts val="450"/>
              </a:spcBef>
            </a:pPr>
            <a:r>
              <a:rPr lang="en-US" dirty="0"/>
              <a:t>Should reflect ambitious and achievable progress</a:t>
            </a:r>
          </a:p>
          <a:p>
            <a:pPr lvl="1">
              <a:spcBef>
                <a:spcPts val="450"/>
              </a:spcBef>
            </a:pPr>
            <a:r>
              <a:rPr lang="en-US" dirty="0"/>
              <a:t>Will be linked to the method of measuring progress</a:t>
            </a:r>
          </a:p>
        </p:txBody>
      </p:sp>
      <p:sp>
        <p:nvSpPr>
          <p:cNvPr id="6" name="Rectangle 5"/>
          <p:cNvSpPr/>
          <p:nvPr/>
        </p:nvSpPr>
        <p:spPr>
          <a:xfrm>
            <a:off x="4340249" y="921657"/>
            <a:ext cx="457200" cy="457200"/>
          </a:xfrm>
          <a:prstGeom prst="rect">
            <a:avLst/>
          </a:prstGeom>
          <a:noFill/>
          <a:ln>
            <a:solidFill>
              <a:schemeClr val="bg2">
                <a:lumMod val="10000"/>
              </a:schemeClr>
            </a:solidFill>
          </a:ln>
        </p:spPr>
        <p:txBody>
          <a:bodyPr wrap="square" lIns="0" tIns="0" rIns="0" bIns="0" anchor="ctr" anchorCtr="0">
            <a:spAutoFit/>
          </a:bodyPr>
          <a:lstStyle/>
          <a:p>
            <a:pPr algn="ctr"/>
            <a:r>
              <a:rPr lang="en-US" sz="3600" b="1" dirty="0">
                <a:ln w="13462">
                  <a:solidFill>
                    <a:schemeClr val="bg1"/>
                  </a:solidFill>
                  <a:prstDash val="solid"/>
                </a:ln>
                <a:solidFill>
                  <a:schemeClr val="tx1">
                    <a:lumMod val="50000"/>
                  </a:schemeClr>
                </a:solidFill>
                <a:effectLst>
                  <a:outerShdw dist="38100" dir="2700000" algn="bl" rotWithShape="0">
                    <a:schemeClr val="accent5"/>
                  </a:outerShdw>
                </a:effectLst>
              </a:rPr>
              <a:t>2</a:t>
            </a:r>
            <a:endParaRPr lang="en-US" sz="3600" b="1" dirty="0">
              <a:ln w="12700">
                <a:solidFill>
                  <a:schemeClr val="tx2">
                    <a:lumMod val="75000"/>
                  </a:schemeClr>
                </a:solidFill>
                <a:prstDash val="solid"/>
              </a:ln>
              <a:solidFill>
                <a:schemeClr val="tx1">
                  <a:lumMod val="50000"/>
                </a:schemeClr>
              </a:solidFill>
              <a:effectLst>
                <a:outerShdw dist="38100" dir="2640000" algn="bl" rotWithShape="0">
                  <a:schemeClr val="tx2">
                    <a:lumMod val="75000"/>
                  </a:schemeClr>
                </a:outerShdw>
              </a:effectLst>
            </a:endParaRPr>
          </a:p>
        </p:txBody>
      </p:sp>
      <p:sp>
        <p:nvSpPr>
          <p:cNvPr id="5" name="Slide Number Placeholder 4"/>
          <p:cNvSpPr>
            <a:spLocks noGrp="1"/>
          </p:cNvSpPr>
          <p:nvPr>
            <p:ph type="sldNum" sz="quarter" idx="12"/>
          </p:nvPr>
        </p:nvSpPr>
        <p:spPr/>
        <p:txBody>
          <a:bodyPr/>
          <a:lstStyle/>
          <a:p>
            <a:fld id="{D4F18224-5991-4127-B709-5703E2F4AF56}" type="slidenum">
              <a:rPr lang="en-US" smtClean="0"/>
              <a:t>31</a:t>
            </a:fld>
            <a:endParaRPr lang="en-US" dirty="0"/>
          </a:p>
        </p:txBody>
      </p:sp>
      <p:pic>
        <p:nvPicPr>
          <p:cNvPr id="4" name="Picture 3"/>
          <p:cNvPicPr>
            <a:picLocks noChangeAspect="1"/>
          </p:cNvPicPr>
          <p:nvPr/>
        </p:nvPicPr>
        <p:blipFill>
          <a:blip r:embed="rId3"/>
          <a:stretch>
            <a:fillRect/>
          </a:stretch>
        </p:blipFill>
        <p:spPr>
          <a:xfrm>
            <a:off x="3601658" y="1037471"/>
            <a:ext cx="627942" cy="225572"/>
          </a:xfrm>
          <a:prstGeom prst="rect">
            <a:avLst/>
          </a:prstGeom>
        </p:spPr>
      </p:pic>
      <p:sp>
        <p:nvSpPr>
          <p:cNvPr id="7" name="Date Placeholder 6"/>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38821888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What will you be progress monitoring? </a:t>
            </a:r>
            <a:endParaRPr lang="en-US" dirty="0"/>
          </a:p>
        </p:txBody>
      </p:sp>
      <p:sp>
        <p:nvSpPr>
          <p:cNvPr id="3" name="Content Placeholder 2"/>
          <p:cNvSpPr>
            <a:spLocks noGrp="1"/>
          </p:cNvSpPr>
          <p:nvPr>
            <p:ph idx="1"/>
          </p:nvPr>
        </p:nvSpPr>
        <p:spPr/>
        <p:txBody>
          <a:bodyPr/>
          <a:lstStyle/>
          <a:p>
            <a:pPr marL="0" indent="0">
              <a:buNone/>
            </a:pPr>
            <a:r>
              <a:rPr lang="en-US" dirty="0"/>
              <a:t>Goal statement with baseline and LOA</a:t>
            </a:r>
          </a:p>
          <a:p>
            <a:pPr marL="0" indent="0">
              <a:buNone/>
            </a:pPr>
            <a:r>
              <a:rPr lang="en-US" dirty="0"/>
              <a:t>The student will improve reading fluency and decoding accuracy as measured by increasing reading speed and the number of words read correctly in 4th grade level passage from X to X  </a:t>
            </a:r>
            <a:r>
              <a:rPr lang="en-US" sz="2400" i="1" dirty="0"/>
              <a:t>(so they can more independently complete classwork)</a:t>
            </a:r>
          </a:p>
          <a:p>
            <a:pPr marL="0" indent="0">
              <a:buNone/>
            </a:pPr>
            <a:endParaRPr lang="en-US" dirty="0"/>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D4F18224-5991-4127-B709-5703E2F4AF56}" type="slidenum">
              <a:rPr lang="en-US" smtClean="0"/>
              <a:pPr/>
              <a:t>32</a:t>
            </a:fld>
            <a:endParaRPr lang="en-US"/>
          </a:p>
        </p:txBody>
      </p:sp>
    </p:spTree>
    <p:extLst>
      <p:ext uri="{BB962C8B-B14F-4D97-AF65-F5344CB8AC3E}">
        <p14:creationId xmlns:p14="http://schemas.microsoft.com/office/powerpoint/2010/main" val="38361877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will you be progress monitoring? </a:t>
            </a:r>
          </a:p>
        </p:txBody>
      </p:sp>
      <p:sp>
        <p:nvSpPr>
          <p:cNvPr id="3" name="Content Placeholder 2"/>
          <p:cNvSpPr>
            <a:spLocks noGrp="1"/>
          </p:cNvSpPr>
          <p:nvPr>
            <p:ph idx="1"/>
          </p:nvPr>
        </p:nvSpPr>
        <p:spPr>
          <a:xfrm>
            <a:off x="625499" y="921658"/>
            <a:ext cx="8025206" cy="3718438"/>
          </a:xfrm>
        </p:spPr>
        <p:txBody>
          <a:bodyPr/>
          <a:lstStyle/>
          <a:p>
            <a:pPr marL="0" indent="0">
              <a:buNone/>
            </a:pPr>
            <a:r>
              <a:rPr lang="en-US" sz="2000" dirty="0"/>
              <a:t>The student will improve anxiety and frustration management so to increase time engaged in academic instruction </a:t>
            </a:r>
            <a:r>
              <a:rPr lang="en-US" sz="2000" dirty="0">
                <a:solidFill>
                  <a:schemeClr val="tx2">
                    <a:lumMod val="75000"/>
                  </a:schemeClr>
                </a:solidFill>
              </a:rPr>
              <a:t>from </a:t>
            </a:r>
            <a:r>
              <a:rPr lang="en-US" sz="2000" dirty="0"/>
              <a:t>an avg. of </a:t>
            </a:r>
            <a:r>
              <a:rPr lang="en-US" sz="2000" i="1" dirty="0">
                <a:solidFill>
                  <a:schemeClr val="tx1">
                    <a:lumMod val="75000"/>
                  </a:schemeClr>
                </a:solidFill>
              </a:rPr>
              <a:t>X</a:t>
            </a:r>
            <a:r>
              <a:rPr lang="en-US" sz="2000" dirty="0">
                <a:solidFill>
                  <a:schemeClr val="tx1">
                    <a:lumMod val="75000"/>
                  </a:schemeClr>
                </a:solidFill>
              </a:rPr>
              <a:t> min. to </a:t>
            </a:r>
            <a:r>
              <a:rPr lang="en-US" sz="2000" i="1" dirty="0">
                <a:solidFill>
                  <a:schemeClr val="tx1">
                    <a:lumMod val="75000"/>
                  </a:schemeClr>
                </a:solidFill>
              </a:rPr>
              <a:t>x</a:t>
            </a:r>
            <a:r>
              <a:rPr lang="en-US" sz="2000" dirty="0">
                <a:solidFill>
                  <a:schemeClr val="tx1">
                    <a:lumMod val="75000"/>
                  </a:schemeClr>
                </a:solidFill>
              </a:rPr>
              <a:t> min. per class </a:t>
            </a:r>
            <a:r>
              <a:rPr lang="en-US" sz="2000" dirty="0"/>
              <a:t>by demonstrating the following: </a:t>
            </a:r>
          </a:p>
          <a:p>
            <a:pPr marL="745046" lvl="1" indent="-342900"/>
            <a:r>
              <a:rPr lang="en-US" sz="2000" dirty="0"/>
              <a:t>Increase accurate identification of sensory and emotional triggers before escalation from 0 to 70% of the time when prompted.   </a:t>
            </a:r>
          </a:p>
          <a:p>
            <a:pPr marL="745046" lvl="1" indent="-342900"/>
            <a:r>
              <a:rPr lang="en-US" sz="2000" dirty="0"/>
              <a:t>learn strategies to manage anxiety and frustration by independently and accurately selecting and demonstrating at least two possible strategies from a list of 10 strategies during simulation exercises two times per week. </a:t>
            </a:r>
          </a:p>
          <a:p>
            <a:pPr marL="745046" lvl="1" indent="-342900"/>
            <a:r>
              <a:rPr lang="en-US" sz="2000" dirty="0"/>
              <a:t>Use the management strategies to remain/reengage in general education classroom activities with reduced prompts from an average of 4 to 1 prompt per incident by 4th quarter. </a:t>
            </a:r>
          </a:p>
          <a:p>
            <a:endParaRPr lang="en-US" dirty="0"/>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D4F18224-5991-4127-B709-5703E2F4AF56}" type="slidenum">
              <a:rPr lang="en-US" smtClean="0"/>
              <a:t>33</a:t>
            </a:fld>
            <a:endParaRPr lang="en-US"/>
          </a:p>
        </p:txBody>
      </p:sp>
    </p:spTree>
    <p:extLst>
      <p:ext uri="{BB962C8B-B14F-4D97-AF65-F5344CB8AC3E}">
        <p14:creationId xmlns:p14="http://schemas.microsoft.com/office/powerpoint/2010/main" val="14901634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a:t>What will you be progress monitoring? </a:t>
            </a:r>
          </a:p>
        </p:txBody>
      </p:sp>
      <p:sp>
        <p:nvSpPr>
          <p:cNvPr id="3" name="Content Placeholder 2"/>
          <p:cNvSpPr>
            <a:spLocks noGrp="1"/>
          </p:cNvSpPr>
          <p:nvPr>
            <p:ph idx="1"/>
          </p:nvPr>
        </p:nvSpPr>
        <p:spPr/>
        <p:txBody>
          <a:bodyPr/>
          <a:lstStyle/>
          <a:p>
            <a:pPr marL="0" indent="0">
              <a:buNone/>
            </a:pPr>
            <a:r>
              <a:rPr lang="en-US" sz="2400" dirty="0"/>
              <a:t>The student will improve reading comprehension as demonstrated by, after reading a fifth grade level passage, identifying the main idea and answering 10 recall questions with 90% accuracy on five consecutive trials </a:t>
            </a:r>
          </a:p>
        </p:txBody>
      </p:sp>
      <p:sp>
        <p:nvSpPr>
          <p:cNvPr id="5" name="Slide Number Placeholder 4"/>
          <p:cNvSpPr>
            <a:spLocks noGrp="1"/>
          </p:cNvSpPr>
          <p:nvPr>
            <p:ph type="sldNum" sz="quarter" idx="12"/>
          </p:nvPr>
        </p:nvSpPr>
        <p:spPr/>
        <p:txBody>
          <a:bodyPr/>
          <a:lstStyle/>
          <a:p>
            <a:fld id="{D4F18224-5991-4127-B709-5703E2F4AF56}" type="slidenum">
              <a:rPr lang="en-US" smtClean="0"/>
              <a:t>34</a:t>
            </a:fld>
            <a:endParaRPr lang="en-US"/>
          </a:p>
        </p:txBody>
      </p:sp>
      <p:sp>
        <p:nvSpPr>
          <p:cNvPr id="4" name="Date Placeholder 3"/>
          <p:cNvSpPr>
            <a:spLocks noGrp="1"/>
          </p:cNvSpPr>
          <p:nvPr>
            <p:ph type="dt" sz="half" idx="10"/>
          </p:nvPr>
        </p:nvSpPr>
        <p:spPr/>
        <p:txBody>
          <a:bodyPr/>
          <a:lstStyle/>
          <a:p>
            <a:endParaRPr lang="en-US" dirty="0"/>
          </a:p>
        </p:txBody>
      </p:sp>
      <p:pic>
        <p:nvPicPr>
          <p:cNvPr id="6" name="Picture 5"/>
          <p:cNvPicPr>
            <a:picLocks noChangeAspect="1"/>
          </p:cNvPicPr>
          <p:nvPr/>
        </p:nvPicPr>
        <p:blipFill>
          <a:blip r:embed="rId3"/>
          <a:stretch>
            <a:fillRect/>
          </a:stretch>
        </p:blipFill>
        <p:spPr>
          <a:xfrm rot="1382919">
            <a:off x="8199018" y="153822"/>
            <a:ext cx="626362" cy="621269"/>
          </a:xfrm>
          <a:prstGeom prst="rect">
            <a:avLst/>
          </a:prstGeom>
        </p:spPr>
      </p:pic>
      <p:sp>
        <p:nvSpPr>
          <p:cNvPr id="7" name="Content Placeholder 2"/>
          <p:cNvSpPr txBox="1">
            <a:spLocks/>
          </p:cNvSpPr>
          <p:nvPr/>
        </p:nvSpPr>
        <p:spPr>
          <a:xfrm>
            <a:off x="778215" y="3078708"/>
            <a:ext cx="4069080" cy="1561387"/>
          </a:xfrm>
          <a:prstGeom prst="rect">
            <a:avLst/>
          </a:prstGeom>
        </p:spPr>
        <p:txBody>
          <a:bodyPr vert="horz" lIns="0" tIns="0" rIns="0" bIns="0" rtlCol="0">
            <a:noAutofit/>
          </a:bodyPr>
          <a:lstStyle>
            <a:lvl1pPr marL="164592" indent="-164592" algn="l" defTabSz="685800" rtl="0" eaLnBrk="1" latinLnBrk="0" hangingPunct="1">
              <a:lnSpc>
                <a:spcPct val="100000"/>
              </a:lnSpc>
              <a:spcBef>
                <a:spcPts val="1200"/>
              </a:spcBef>
              <a:spcAft>
                <a:spcPts val="0"/>
              </a:spcAft>
              <a:buFont typeface="Arial"/>
              <a:buChar char="•"/>
              <a:defRPr sz="2800" b="0" kern="1200">
                <a:solidFill>
                  <a:schemeClr val="tx2">
                    <a:lumMod val="50000"/>
                  </a:schemeClr>
                </a:solidFill>
                <a:latin typeface="Lato" panose="020F0502020204030203" pitchFamily="34" charset="0"/>
                <a:ea typeface="+mn-ea"/>
                <a:cs typeface="+mn-cs"/>
              </a:defRPr>
            </a:lvl1pPr>
            <a:lvl2pPr marL="566738" indent="-223838" algn="l" defTabSz="685800" rtl="0" eaLnBrk="1" latinLnBrk="0" hangingPunct="1">
              <a:lnSpc>
                <a:spcPct val="95000"/>
              </a:lnSpc>
              <a:spcBef>
                <a:spcPts val="600"/>
              </a:spcBef>
              <a:spcAft>
                <a:spcPts val="0"/>
              </a:spcAft>
              <a:buSzPct val="90000"/>
              <a:buFont typeface="Courier New" panose="02070309020205020404" pitchFamily="49" charset="0"/>
              <a:buChar char="o"/>
              <a:defRPr sz="2400" kern="1200">
                <a:solidFill>
                  <a:schemeClr val="tx2">
                    <a:lumMod val="50000"/>
                  </a:schemeClr>
                </a:solidFill>
                <a:latin typeface="Lato" panose="020F0502020204030203" pitchFamily="34" charset="0"/>
                <a:ea typeface="+mn-ea"/>
                <a:cs typeface="+mn-cs"/>
              </a:defRPr>
            </a:lvl2pPr>
            <a:lvl3pPr marL="857250" indent="-171450" algn="l" defTabSz="685800" rtl="0" eaLnBrk="1" latinLnBrk="0" hangingPunct="1">
              <a:lnSpc>
                <a:spcPct val="90000"/>
              </a:lnSpc>
              <a:spcBef>
                <a:spcPts val="400"/>
              </a:spcBef>
              <a:spcAft>
                <a:spcPts val="0"/>
              </a:spcAft>
              <a:buFont typeface="Calibri" panose="020F0502020204030204" pitchFamily="34" charset="0"/>
              <a:buChar char="−"/>
              <a:defRPr sz="2000" kern="1200">
                <a:solidFill>
                  <a:schemeClr val="tx2">
                    <a:lumMod val="50000"/>
                  </a:schemeClr>
                </a:solidFill>
                <a:latin typeface="Lato" panose="020F0502020204030203" pitchFamily="34" charset="0"/>
                <a:ea typeface="+mn-ea"/>
                <a:cs typeface="+mn-cs"/>
              </a:defRPr>
            </a:lvl3pPr>
            <a:lvl4pPr marL="1200150" indent="-171450" algn="l" defTabSz="685800" rtl="0" eaLnBrk="1" latinLnBrk="0" hangingPunct="1">
              <a:lnSpc>
                <a:spcPct val="90000"/>
              </a:lnSpc>
              <a:spcBef>
                <a:spcPts val="0"/>
              </a:spcBef>
              <a:spcAft>
                <a:spcPts val="400"/>
              </a:spcAft>
              <a:buFont typeface="Arial" panose="020B0604020202020204" pitchFamily="34" charset="0"/>
              <a:buChar char="•"/>
              <a:defRPr sz="2000" kern="1200">
                <a:solidFill>
                  <a:schemeClr val="tx2">
                    <a:lumMod val="50000"/>
                  </a:schemeClr>
                </a:solidFill>
                <a:latin typeface="Lato" panose="020F0502020204030203"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chemeClr val="tx2">
                    <a:lumMod val="50000"/>
                  </a:schemeClr>
                </a:solidFill>
                <a:latin typeface="Lato" panose="020F05020202040302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14350" indent="-514350">
              <a:spcBef>
                <a:spcPts val="600"/>
              </a:spcBef>
              <a:buFont typeface="+mj-lt"/>
              <a:buAutoNum type="alphaUcPeriod"/>
            </a:pPr>
            <a:r>
              <a:rPr lang="en-US" sz="2000" dirty="0"/>
              <a:t>Reading comprehension</a:t>
            </a:r>
          </a:p>
          <a:p>
            <a:pPr marL="514350" indent="-514350">
              <a:spcBef>
                <a:spcPts val="600"/>
              </a:spcBef>
              <a:buFont typeface="+mj-lt"/>
              <a:buAutoNum type="alphaUcPeriod"/>
            </a:pPr>
            <a:r>
              <a:rPr lang="en-US" sz="2000" dirty="0"/>
              <a:t>Identifying main idea</a:t>
            </a:r>
          </a:p>
          <a:p>
            <a:pPr marL="514350" indent="-514350">
              <a:spcBef>
                <a:spcPts val="600"/>
              </a:spcBef>
              <a:buFont typeface="+mj-lt"/>
              <a:buAutoNum type="alphaUcPeriod"/>
            </a:pPr>
            <a:r>
              <a:rPr lang="en-US" sz="2000" dirty="0"/>
              <a:t>Reading 5</a:t>
            </a:r>
            <a:r>
              <a:rPr lang="en-US" sz="2000" baseline="30000" dirty="0"/>
              <a:t>th</a:t>
            </a:r>
            <a:r>
              <a:rPr lang="en-US" sz="2000" dirty="0"/>
              <a:t> grade text fluently</a:t>
            </a:r>
          </a:p>
          <a:p>
            <a:pPr marL="514350" indent="-514350">
              <a:spcBef>
                <a:spcPts val="600"/>
              </a:spcBef>
              <a:buFont typeface="+mj-lt"/>
              <a:buAutoNum type="alphaUcPeriod"/>
            </a:pPr>
            <a:r>
              <a:rPr lang="en-US" sz="2000" dirty="0"/>
              <a:t>Answering recall questions</a:t>
            </a:r>
          </a:p>
          <a:p>
            <a:endParaRPr lang="en-US" dirty="0"/>
          </a:p>
        </p:txBody>
      </p:sp>
      <p:sp>
        <p:nvSpPr>
          <p:cNvPr id="8" name="Content Placeholder 5"/>
          <p:cNvSpPr txBox="1">
            <a:spLocks/>
          </p:cNvSpPr>
          <p:nvPr/>
        </p:nvSpPr>
        <p:spPr>
          <a:xfrm>
            <a:off x="4982463" y="3078708"/>
            <a:ext cx="3279452" cy="1524000"/>
          </a:xfrm>
          <a:prstGeom prst="rect">
            <a:avLst/>
          </a:prstGeom>
        </p:spPr>
        <p:txBody>
          <a:bodyPr/>
          <a:lstStyle>
            <a:lvl1pPr marL="164592" indent="-164592" algn="l" defTabSz="685800" rtl="0" eaLnBrk="1" latinLnBrk="0" hangingPunct="1">
              <a:lnSpc>
                <a:spcPct val="100000"/>
              </a:lnSpc>
              <a:spcBef>
                <a:spcPts val="1200"/>
              </a:spcBef>
              <a:spcAft>
                <a:spcPts val="0"/>
              </a:spcAft>
              <a:buFont typeface="Arial"/>
              <a:buChar char="•"/>
              <a:defRPr sz="2800" b="0" kern="1200">
                <a:solidFill>
                  <a:schemeClr val="tx2">
                    <a:lumMod val="50000"/>
                  </a:schemeClr>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457200">
              <a:buFont typeface="+mj-lt"/>
              <a:buAutoNum type="alphaUcPeriod" startAt="5"/>
            </a:pPr>
            <a:r>
              <a:rPr lang="en-US" sz="2000" dirty="0"/>
              <a:t>A and C</a:t>
            </a:r>
          </a:p>
          <a:p>
            <a:pPr marL="457200" indent="-457200">
              <a:buFont typeface="+mj-lt"/>
              <a:buAutoNum type="alphaUcPeriod" startAt="5"/>
            </a:pPr>
            <a:r>
              <a:rPr lang="en-US" sz="2000" dirty="0"/>
              <a:t>B and D</a:t>
            </a:r>
          </a:p>
          <a:p>
            <a:pPr marL="457200" indent="-457200">
              <a:buFont typeface="+mj-lt"/>
              <a:buAutoNum type="alphaUcPeriod" startAt="5"/>
            </a:pPr>
            <a:r>
              <a:rPr lang="en-US" sz="2000" dirty="0"/>
              <a:t>All of the above</a:t>
            </a:r>
          </a:p>
          <a:p>
            <a:endParaRPr lang="en-US" dirty="0"/>
          </a:p>
        </p:txBody>
      </p:sp>
    </p:spTree>
    <p:extLst>
      <p:ext uri="{BB962C8B-B14F-4D97-AF65-F5344CB8AC3E}">
        <p14:creationId xmlns:p14="http://schemas.microsoft.com/office/powerpoint/2010/main" val="5339723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will you be Progress Monitoring</a:t>
            </a:r>
            <a:br>
              <a:rPr lang="en-US" dirty="0"/>
            </a:br>
            <a:r>
              <a:rPr lang="en-US" dirty="0"/>
              <a:t>Suggested Answer Key</a:t>
            </a:r>
          </a:p>
        </p:txBody>
      </p:sp>
      <p:sp>
        <p:nvSpPr>
          <p:cNvPr id="3" name="Content Placeholder 2"/>
          <p:cNvSpPr>
            <a:spLocks noGrp="1"/>
          </p:cNvSpPr>
          <p:nvPr>
            <p:ph idx="1"/>
          </p:nvPr>
        </p:nvSpPr>
        <p:spPr/>
        <p:txBody>
          <a:bodyPr/>
          <a:lstStyle/>
          <a:p>
            <a:pPr marL="0" indent="0">
              <a:buNone/>
            </a:pPr>
            <a:r>
              <a:rPr lang="en-US" sz="2400" dirty="0"/>
              <a:t>The student will improve reading comprehension as demonstrated by, after reading a fifth grade level passage, identifying the main idea and answering 10 recall questions with 90% accuracy on five consecutive trials </a:t>
            </a:r>
          </a:p>
          <a:p>
            <a:r>
              <a:rPr lang="en-US" dirty="0"/>
              <a:t>Answer is B &amp; D-  Identifying main idea and answering recall questions after reading 5</a:t>
            </a:r>
            <a:r>
              <a:rPr lang="en-US" baseline="30000" dirty="0"/>
              <a:t>th</a:t>
            </a:r>
            <a:r>
              <a:rPr lang="en-US" dirty="0"/>
              <a:t> grade text</a:t>
            </a:r>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D4F18224-5991-4127-B709-5703E2F4AF56}" type="slidenum">
              <a:rPr lang="en-US" smtClean="0"/>
              <a:t>35</a:t>
            </a:fld>
            <a:endParaRPr lang="en-US"/>
          </a:p>
        </p:txBody>
      </p:sp>
      <p:pic>
        <p:nvPicPr>
          <p:cNvPr id="6" name="Picture 5"/>
          <p:cNvPicPr>
            <a:picLocks noChangeAspect="1"/>
          </p:cNvPicPr>
          <p:nvPr/>
        </p:nvPicPr>
        <p:blipFill>
          <a:blip r:embed="rId3"/>
          <a:stretch>
            <a:fillRect/>
          </a:stretch>
        </p:blipFill>
        <p:spPr>
          <a:xfrm>
            <a:off x="7993186" y="162212"/>
            <a:ext cx="823031" cy="823031"/>
          </a:xfrm>
          <a:prstGeom prst="rect">
            <a:avLst/>
          </a:prstGeom>
        </p:spPr>
      </p:pic>
    </p:spTree>
    <p:extLst>
      <p:ext uri="{BB962C8B-B14F-4D97-AF65-F5344CB8AC3E}">
        <p14:creationId xmlns:p14="http://schemas.microsoft.com/office/powerpoint/2010/main" val="17866248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Monitoring IEP Goal Progress</a:t>
            </a:r>
          </a:p>
        </p:txBody>
      </p:sp>
      <p:sp>
        <p:nvSpPr>
          <p:cNvPr id="3" name="Content Placeholder 2"/>
          <p:cNvSpPr>
            <a:spLocks noGrp="1"/>
          </p:cNvSpPr>
          <p:nvPr>
            <p:ph idx="1"/>
          </p:nvPr>
        </p:nvSpPr>
        <p:spPr>
          <a:xfrm>
            <a:off x="625499" y="936232"/>
            <a:ext cx="7973971" cy="3570051"/>
          </a:xfrm>
        </p:spPr>
        <p:txBody>
          <a:bodyPr/>
          <a:lstStyle/>
          <a:p>
            <a:pPr marL="0" lvl="0" indent="0" algn="ctr" defTabSz="816350">
              <a:spcBef>
                <a:spcPts val="0"/>
              </a:spcBef>
              <a:buNone/>
            </a:pPr>
            <a:endParaRPr lang="en-US" sz="3400" b="1"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latin typeface="Lato"/>
            </a:endParaRPr>
          </a:p>
          <a:p>
            <a:pPr marL="0" indent="0">
              <a:spcBef>
                <a:spcPts val="0"/>
              </a:spcBef>
              <a:buNone/>
            </a:pPr>
            <a:r>
              <a:rPr lang="en-US" dirty="0"/>
              <a:t>Progress Monitoring Procedures, Methods &amp; Tools</a:t>
            </a:r>
          </a:p>
          <a:p>
            <a:pPr lvl="1"/>
            <a:r>
              <a:rPr lang="en-US" sz="2200" dirty="0"/>
              <a:t>Methods directly measure goal target skill</a:t>
            </a:r>
          </a:p>
          <a:p>
            <a:pPr lvl="1"/>
            <a:r>
              <a:rPr lang="en-US" sz="2200" dirty="0"/>
              <a:t>Allow for ongoing data collection</a:t>
            </a:r>
          </a:p>
          <a:p>
            <a:pPr lvl="1"/>
            <a:r>
              <a:rPr lang="en-US" sz="2200" dirty="0"/>
              <a:t>Provide sufficient and reliable data for analysis and reporting</a:t>
            </a:r>
          </a:p>
          <a:p>
            <a:pPr lvl="1"/>
            <a:r>
              <a:rPr lang="en-US" sz="2200" dirty="0"/>
              <a:t>Are efficient; To the greatest extent possible, data can be collected in context of typical teaching/learning activities</a:t>
            </a:r>
          </a:p>
          <a:p>
            <a:pPr lvl="1"/>
            <a:r>
              <a:rPr lang="en-US" sz="2200" dirty="0"/>
              <a:t>ARE PLANNED</a:t>
            </a:r>
          </a:p>
        </p:txBody>
      </p:sp>
      <p:sp>
        <p:nvSpPr>
          <p:cNvPr id="5" name="Slide Number Placeholder 4"/>
          <p:cNvSpPr>
            <a:spLocks noGrp="1"/>
          </p:cNvSpPr>
          <p:nvPr>
            <p:ph type="sldNum" sz="quarter" idx="12"/>
          </p:nvPr>
        </p:nvSpPr>
        <p:spPr/>
        <p:txBody>
          <a:bodyPr/>
          <a:lstStyle/>
          <a:p>
            <a:fld id="{D4F18224-5991-4127-B709-5703E2F4AF56}" type="slidenum">
              <a:rPr lang="en-US" smtClean="0"/>
              <a:t>36</a:t>
            </a:fld>
            <a:endParaRPr lang="en-US"/>
          </a:p>
        </p:txBody>
      </p:sp>
      <p:sp>
        <p:nvSpPr>
          <p:cNvPr id="6" name="Rectangle 5"/>
          <p:cNvSpPr/>
          <p:nvPr/>
        </p:nvSpPr>
        <p:spPr>
          <a:xfrm>
            <a:off x="4383884" y="989005"/>
            <a:ext cx="457200" cy="553998"/>
          </a:xfrm>
          <a:prstGeom prst="rect">
            <a:avLst/>
          </a:prstGeom>
          <a:noFill/>
          <a:ln>
            <a:solidFill>
              <a:schemeClr val="bg2">
                <a:lumMod val="10000"/>
              </a:schemeClr>
            </a:solidFill>
          </a:ln>
        </p:spPr>
        <p:txBody>
          <a:bodyPr wrap="square" lIns="0" tIns="0" rIns="0" bIns="0" anchor="ctr" anchorCtr="0">
            <a:spAutoFit/>
          </a:bodyPr>
          <a:lstStyle/>
          <a:p>
            <a:pPr algn="ctr"/>
            <a:r>
              <a:rPr lang="en-US" sz="3600" b="1" dirty="0">
                <a:ln w="13462">
                  <a:solidFill>
                    <a:schemeClr val="bg1"/>
                  </a:solidFill>
                  <a:prstDash val="solid"/>
                </a:ln>
                <a:solidFill>
                  <a:schemeClr val="tx1">
                    <a:lumMod val="50000"/>
                  </a:schemeClr>
                </a:solidFill>
                <a:effectLst>
                  <a:outerShdw dist="38100" dir="2700000" algn="bl" rotWithShape="0">
                    <a:schemeClr val="accent5"/>
                  </a:outerShdw>
                </a:effectLst>
              </a:rPr>
              <a:t>3</a:t>
            </a:r>
            <a:endParaRPr lang="en-US" sz="3600" b="1" dirty="0">
              <a:ln w="12700">
                <a:solidFill>
                  <a:schemeClr val="tx2">
                    <a:lumMod val="75000"/>
                  </a:schemeClr>
                </a:solidFill>
                <a:prstDash val="solid"/>
              </a:ln>
              <a:solidFill>
                <a:schemeClr val="tx1">
                  <a:lumMod val="50000"/>
                </a:schemeClr>
              </a:solidFill>
              <a:effectLst>
                <a:outerShdw dist="38100" dir="2640000" algn="bl" rotWithShape="0">
                  <a:schemeClr val="tx2">
                    <a:lumMod val="75000"/>
                  </a:schemeClr>
                </a:outerShdw>
              </a:effectLst>
            </a:endParaRPr>
          </a:p>
        </p:txBody>
      </p:sp>
      <p:sp>
        <p:nvSpPr>
          <p:cNvPr id="4" name="Date Placeholder 3"/>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32392677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Progress Monitoring Process Steps</a:t>
            </a:r>
            <a:br>
              <a:rPr lang="en-US" dirty="0"/>
            </a:br>
            <a:r>
              <a:rPr lang="en-US" sz="2700" dirty="0"/>
              <a:t>Develop progress monitoring procedures for each goal</a:t>
            </a:r>
          </a:p>
        </p:txBody>
      </p:sp>
      <p:sp>
        <p:nvSpPr>
          <p:cNvPr id="3" name="Content Placeholder 2"/>
          <p:cNvSpPr>
            <a:spLocks noGrp="1"/>
          </p:cNvSpPr>
          <p:nvPr>
            <p:ph idx="1"/>
          </p:nvPr>
        </p:nvSpPr>
        <p:spPr>
          <a:xfrm>
            <a:off x="477329" y="988935"/>
            <a:ext cx="8338868" cy="3603033"/>
          </a:xfrm>
        </p:spPr>
        <p:txBody>
          <a:bodyPr/>
          <a:lstStyle/>
          <a:p>
            <a:pPr marL="285750" indent="-285750">
              <a:lnSpc>
                <a:spcPct val="95000"/>
              </a:lnSpc>
              <a:spcBef>
                <a:spcPts val="0"/>
              </a:spcBef>
              <a:buFont typeface="+mj-lt"/>
              <a:buAutoNum type="arabicPeriod"/>
            </a:pPr>
            <a:r>
              <a:rPr lang="en-US" sz="2000" dirty="0"/>
              <a:t>Verify target target(s) in IEP goal</a:t>
            </a:r>
          </a:p>
          <a:p>
            <a:pPr marL="285750" indent="-285750">
              <a:lnSpc>
                <a:spcPct val="95000"/>
              </a:lnSpc>
              <a:spcBef>
                <a:spcPts val="600"/>
              </a:spcBef>
              <a:buFont typeface="+mj-lt"/>
              <a:buAutoNum type="arabicPeriod"/>
            </a:pPr>
            <a:r>
              <a:rPr lang="en-US" sz="2000" dirty="0">
                <a:latin typeface="Lato"/>
              </a:rPr>
              <a:t>Identify progress monitoring methods &amp; data collection tools</a:t>
            </a:r>
            <a:r>
              <a:rPr lang="en-US" sz="1400" dirty="0">
                <a:latin typeface="Lato"/>
              </a:rPr>
              <a:t>(match target) </a:t>
            </a:r>
            <a:endParaRPr lang="en-US" sz="1400" dirty="0"/>
          </a:p>
          <a:p>
            <a:pPr marL="285750" indent="-285750">
              <a:lnSpc>
                <a:spcPct val="95000"/>
              </a:lnSpc>
              <a:spcBef>
                <a:spcPts val="600"/>
              </a:spcBef>
              <a:buFont typeface="+mj-lt"/>
              <a:buAutoNum type="arabicPeriod"/>
            </a:pPr>
            <a:r>
              <a:rPr lang="en-US" sz="2000" dirty="0"/>
              <a:t>Determine progress monitoring schedule and data collection details </a:t>
            </a:r>
          </a:p>
          <a:p>
            <a:pPr marL="566420" lvl="1" indent="-223520">
              <a:lnSpc>
                <a:spcPct val="90000"/>
              </a:lnSpc>
              <a:spcBef>
                <a:spcPts val="0"/>
              </a:spcBef>
            </a:pPr>
            <a:r>
              <a:rPr lang="en-US" sz="1800" dirty="0">
                <a:latin typeface="Lato"/>
              </a:rPr>
              <a:t>Who will collect data</a:t>
            </a:r>
            <a:endParaRPr lang="en-US" sz="1800" dirty="0"/>
          </a:p>
          <a:p>
            <a:pPr marL="566420" lvl="1" indent="-223520">
              <a:lnSpc>
                <a:spcPct val="90000"/>
              </a:lnSpc>
              <a:spcBef>
                <a:spcPts val="0"/>
              </a:spcBef>
            </a:pPr>
            <a:r>
              <a:rPr lang="en-US" sz="1800" dirty="0"/>
              <a:t>How data will be recorded</a:t>
            </a:r>
          </a:p>
          <a:p>
            <a:pPr marL="566420" lvl="1" indent="-223520">
              <a:lnSpc>
                <a:spcPct val="90000"/>
              </a:lnSpc>
              <a:spcBef>
                <a:spcPts val="0"/>
              </a:spcBef>
            </a:pPr>
            <a:r>
              <a:rPr lang="en-US" sz="1800" dirty="0"/>
              <a:t>How often and where will data be collected</a:t>
            </a:r>
          </a:p>
          <a:p>
            <a:pPr marL="566420" lvl="1" indent="-223520">
              <a:lnSpc>
                <a:spcPct val="90000"/>
              </a:lnSpc>
              <a:spcBef>
                <a:spcPts val="0"/>
              </a:spcBef>
            </a:pPr>
            <a:r>
              <a:rPr lang="en-US" sz="1800" dirty="0"/>
              <a:t>How often will data be analyzed</a:t>
            </a:r>
          </a:p>
          <a:p>
            <a:pPr marL="566420" lvl="1" indent="-223520">
              <a:lnSpc>
                <a:spcPct val="90000"/>
              </a:lnSpc>
              <a:spcBef>
                <a:spcPts val="0"/>
              </a:spcBef>
            </a:pPr>
            <a:r>
              <a:rPr lang="en-US" sz="1800" dirty="0">
                <a:latin typeface="Lato"/>
              </a:rPr>
              <a:t>How data will be readily available and explained to families &amp; students</a:t>
            </a:r>
          </a:p>
          <a:p>
            <a:pPr marL="566420" lvl="1" indent="-223520">
              <a:lnSpc>
                <a:spcPct val="90000"/>
              </a:lnSpc>
              <a:spcBef>
                <a:spcPts val="0"/>
              </a:spcBef>
            </a:pPr>
            <a:r>
              <a:rPr lang="en-US" sz="1800" dirty="0">
                <a:latin typeface="Lato"/>
              </a:rPr>
              <a:t>How and when will data be used to make decisions</a:t>
            </a:r>
            <a:endParaRPr lang="en-US" dirty="0">
              <a:latin typeface="Lato"/>
            </a:endParaRPr>
          </a:p>
          <a:p>
            <a:pPr marL="566420" lvl="1" indent="-223520">
              <a:lnSpc>
                <a:spcPct val="90000"/>
              </a:lnSpc>
              <a:spcBef>
                <a:spcPts val="0"/>
              </a:spcBef>
            </a:pPr>
            <a:r>
              <a:rPr lang="en-US" sz="1800" dirty="0"/>
              <a:t>How and when progress will be reported</a:t>
            </a:r>
          </a:p>
          <a:p>
            <a:pPr marL="285750" indent="-285750">
              <a:lnSpc>
                <a:spcPct val="95000"/>
              </a:lnSpc>
              <a:spcBef>
                <a:spcPts val="600"/>
              </a:spcBef>
              <a:buFont typeface="+mj-lt"/>
              <a:buAutoNum type="arabicPeriod"/>
            </a:pPr>
            <a:r>
              <a:rPr lang="en-US" sz="2000" dirty="0"/>
              <a:t>Begin monitoring progress according to plan </a:t>
            </a:r>
          </a:p>
          <a:p>
            <a:pPr marL="285750" indent="-285750">
              <a:lnSpc>
                <a:spcPct val="95000"/>
              </a:lnSpc>
              <a:spcBef>
                <a:spcPts val="600"/>
              </a:spcBef>
              <a:buFont typeface="+mj-lt"/>
              <a:buAutoNum type="arabicPeriod"/>
            </a:pPr>
            <a:r>
              <a:rPr lang="en-US" sz="2000" dirty="0">
                <a:latin typeface="Lato"/>
              </a:rPr>
              <a:t>Compile and analyze data</a:t>
            </a:r>
          </a:p>
          <a:p>
            <a:pPr marL="285750" indent="-285750">
              <a:lnSpc>
                <a:spcPct val="95000"/>
              </a:lnSpc>
              <a:spcBef>
                <a:spcPts val="400"/>
              </a:spcBef>
              <a:buFont typeface="+mj-lt"/>
              <a:buAutoNum type="arabicPeriod"/>
            </a:pPr>
            <a:r>
              <a:rPr lang="en-US" sz="2000" dirty="0"/>
              <a:t>Use data for decision making</a:t>
            </a:r>
            <a:endParaRPr lang="en-US" sz="1800" dirty="0"/>
          </a:p>
        </p:txBody>
      </p:sp>
      <p:sp>
        <p:nvSpPr>
          <p:cNvPr id="5" name="Slide Number Placeholder 4"/>
          <p:cNvSpPr>
            <a:spLocks noGrp="1"/>
          </p:cNvSpPr>
          <p:nvPr>
            <p:ph type="sldNum" sz="quarter" idx="12"/>
          </p:nvPr>
        </p:nvSpPr>
        <p:spPr/>
        <p:txBody>
          <a:bodyPr/>
          <a:lstStyle/>
          <a:p>
            <a:fld id="{D4F18224-5991-4127-B709-5703E2F4AF56}" type="slidenum">
              <a:rPr lang="en-US" smtClean="0"/>
              <a:t>37</a:t>
            </a:fld>
            <a:endParaRPr lang="en-US"/>
          </a:p>
        </p:txBody>
      </p:sp>
      <p:sp>
        <p:nvSpPr>
          <p:cNvPr id="4" name="Date Placeholder 3"/>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23168058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Characteristics of Effective IEP Progress Monitoring Procedures and Tools</a:t>
            </a:r>
            <a:endParaRPr lang="en-US" dirty="0">
              <a:solidFill>
                <a:srgbClr val="C00000"/>
              </a:solidFill>
            </a:endParaRPr>
          </a:p>
        </p:txBody>
      </p:sp>
      <p:sp>
        <p:nvSpPr>
          <p:cNvPr id="3" name="Content Placeholder 2"/>
          <p:cNvSpPr>
            <a:spLocks noGrp="1"/>
          </p:cNvSpPr>
          <p:nvPr>
            <p:ph idx="1"/>
          </p:nvPr>
        </p:nvSpPr>
        <p:spPr>
          <a:xfrm>
            <a:off x="778215" y="1070044"/>
            <a:ext cx="7733984" cy="3570051"/>
          </a:xfrm>
        </p:spPr>
        <p:txBody>
          <a:bodyPr/>
          <a:lstStyle/>
          <a:p>
            <a:pPr>
              <a:lnSpc>
                <a:spcPct val="95000"/>
              </a:lnSpc>
              <a:spcBef>
                <a:spcPts val="900"/>
              </a:spcBef>
            </a:pPr>
            <a:r>
              <a:rPr lang="en-US" sz="2400" b="1" dirty="0"/>
              <a:t>Accurate</a:t>
            </a:r>
            <a:r>
              <a:rPr lang="en-US" sz="2400" dirty="0"/>
              <a:t> (</a:t>
            </a:r>
            <a:r>
              <a:rPr lang="en-US" sz="2400" dirty="0" err="1"/>
              <a:t>valid+reliable</a:t>
            </a:r>
            <a:r>
              <a:rPr lang="en-US" sz="2400" dirty="0"/>
              <a:t>): Consistently measures target </a:t>
            </a:r>
            <a:r>
              <a:rPr lang="en-US" sz="2400" dirty="0" err="1"/>
              <a:t>target</a:t>
            </a:r>
            <a:r>
              <a:rPr lang="en-US" sz="2400" dirty="0"/>
              <a:t> outlined in the goal</a:t>
            </a:r>
          </a:p>
          <a:p>
            <a:pPr>
              <a:lnSpc>
                <a:spcPct val="95000"/>
              </a:lnSpc>
              <a:spcBef>
                <a:spcPts val="900"/>
              </a:spcBef>
            </a:pPr>
            <a:r>
              <a:rPr lang="en-US" sz="2400" b="1" dirty="0"/>
              <a:t>Sensitive</a:t>
            </a:r>
            <a:r>
              <a:rPr lang="en-US" sz="2400" dirty="0"/>
              <a:t>: Tools used are sensitive to growth;  small changes in performance</a:t>
            </a:r>
          </a:p>
          <a:p>
            <a:pPr>
              <a:lnSpc>
                <a:spcPct val="95000"/>
              </a:lnSpc>
              <a:spcBef>
                <a:spcPts val="900"/>
              </a:spcBef>
            </a:pPr>
            <a:r>
              <a:rPr lang="en-US" sz="2400" b="1" dirty="0"/>
              <a:t>Frequent</a:t>
            </a:r>
            <a:r>
              <a:rPr lang="en-US" sz="2400" dirty="0"/>
              <a:t>: Regular and frequent data collection</a:t>
            </a:r>
          </a:p>
          <a:p>
            <a:pPr>
              <a:lnSpc>
                <a:spcPct val="95000"/>
              </a:lnSpc>
              <a:spcBef>
                <a:spcPts val="900"/>
              </a:spcBef>
            </a:pPr>
            <a:r>
              <a:rPr lang="en-US" sz="2400" b="1" dirty="0"/>
              <a:t>Simple</a:t>
            </a:r>
            <a:r>
              <a:rPr lang="en-US" sz="2400" dirty="0"/>
              <a:t>: Easy to implement, quick to administer, easy to “score”</a:t>
            </a:r>
          </a:p>
          <a:p>
            <a:pPr>
              <a:lnSpc>
                <a:spcPct val="95000"/>
              </a:lnSpc>
              <a:spcBef>
                <a:spcPts val="900"/>
              </a:spcBef>
            </a:pPr>
            <a:r>
              <a:rPr lang="en-US" sz="2400" b="1" dirty="0"/>
              <a:t>Brief</a:t>
            </a:r>
            <a:r>
              <a:rPr lang="en-US" sz="2400" dirty="0"/>
              <a:t>: Takes only a short amount of time or embedded in instruction</a:t>
            </a:r>
          </a:p>
          <a:p>
            <a:endParaRPr lang="en-US" dirty="0"/>
          </a:p>
          <a:p>
            <a:pPr marL="0" indent="0">
              <a:buNone/>
            </a:pPr>
            <a:endParaRPr lang="en-US" dirty="0"/>
          </a:p>
        </p:txBody>
      </p:sp>
      <p:sp>
        <p:nvSpPr>
          <p:cNvPr id="4" name="Date Placeholder 3"/>
          <p:cNvSpPr>
            <a:spLocks noGrp="1"/>
          </p:cNvSpPr>
          <p:nvPr>
            <p:ph type="dt" sz="half" idx="10"/>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D4F18224-5991-4127-B709-5703E2F4AF56}" type="slidenum">
              <a:rPr lang="en-US" smtClean="0"/>
              <a:t>38</a:t>
            </a:fld>
            <a:endParaRPr lang="en-US"/>
          </a:p>
        </p:txBody>
      </p:sp>
      <p:sp>
        <p:nvSpPr>
          <p:cNvPr id="7" name="Action Button: Document 6">
            <a:hlinkClick r:id="rId3" highlightClick="1"/>
          </p:cNvPr>
          <p:cNvSpPr/>
          <p:nvPr/>
        </p:nvSpPr>
        <p:spPr>
          <a:xfrm>
            <a:off x="8328989" y="334656"/>
            <a:ext cx="366419" cy="494246"/>
          </a:xfrm>
          <a:prstGeom prst="actionButtonDocumen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52867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Which of these should not be used to monitor IEP goal progress? </a:t>
            </a:r>
          </a:p>
        </p:txBody>
      </p:sp>
      <p:sp>
        <p:nvSpPr>
          <p:cNvPr id="3" name="Content Placeholder 2"/>
          <p:cNvSpPr>
            <a:spLocks noGrp="1"/>
          </p:cNvSpPr>
          <p:nvPr>
            <p:ph idx="1"/>
          </p:nvPr>
        </p:nvSpPr>
        <p:spPr>
          <a:xfrm>
            <a:off x="778215" y="921658"/>
            <a:ext cx="7626487" cy="3718438"/>
          </a:xfrm>
        </p:spPr>
        <p:txBody>
          <a:bodyPr/>
          <a:lstStyle/>
          <a:p>
            <a:pPr marL="0" indent="0" algn="ctr">
              <a:spcBef>
                <a:spcPts val="600"/>
              </a:spcBef>
              <a:buNone/>
            </a:pPr>
            <a:r>
              <a:rPr lang="en-US" sz="2600" b="1" i="1" dirty="0"/>
              <a:t>Yes, No, Maybe</a:t>
            </a:r>
          </a:p>
          <a:p>
            <a:pPr>
              <a:spcBef>
                <a:spcPts val="600"/>
              </a:spcBef>
            </a:pPr>
            <a:r>
              <a:rPr lang="en-US" sz="2600" dirty="0"/>
              <a:t>Daily behavior checklist</a:t>
            </a:r>
          </a:p>
          <a:p>
            <a:pPr>
              <a:spcBef>
                <a:spcPts val="600"/>
              </a:spcBef>
            </a:pPr>
            <a:r>
              <a:rPr lang="en-US" sz="2600" dirty="0"/>
              <a:t>Annual statewide achievement exam</a:t>
            </a:r>
          </a:p>
          <a:p>
            <a:pPr>
              <a:spcBef>
                <a:spcPts val="600"/>
              </a:spcBef>
            </a:pPr>
            <a:r>
              <a:rPr lang="en-US" sz="2600" dirty="0"/>
              <a:t>Unit quizzes from grade level curriculum </a:t>
            </a:r>
          </a:p>
          <a:p>
            <a:pPr>
              <a:spcBef>
                <a:spcPts val="600"/>
              </a:spcBef>
            </a:pPr>
            <a:r>
              <a:rPr lang="en-US" sz="2600" dirty="0"/>
              <a:t>Grade-level screener administered 1-3x per </a:t>
            </a:r>
            <a:r>
              <a:rPr lang="en-US" sz="2600" dirty="0" err="1"/>
              <a:t>yr</a:t>
            </a:r>
            <a:endParaRPr lang="en-US" sz="2600" dirty="0"/>
          </a:p>
          <a:p>
            <a:pPr>
              <a:spcBef>
                <a:spcPts val="600"/>
              </a:spcBef>
            </a:pPr>
            <a:r>
              <a:rPr lang="en-US" sz="2600" dirty="0"/>
              <a:t>Writing rubric scores </a:t>
            </a:r>
          </a:p>
          <a:p>
            <a:pPr>
              <a:spcBef>
                <a:spcPts val="600"/>
              </a:spcBef>
            </a:pPr>
            <a:r>
              <a:rPr lang="en-US" sz="2600" dirty="0"/>
              <a:t>Published CBM probes administered weekly</a:t>
            </a:r>
          </a:p>
          <a:p>
            <a:pPr>
              <a:spcBef>
                <a:spcPts val="600"/>
              </a:spcBef>
            </a:pPr>
            <a:r>
              <a:rPr lang="en-US" sz="2600" dirty="0"/>
              <a:t>Running records</a:t>
            </a:r>
          </a:p>
        </p:txBody>
      </p:sp>
      <p:sp>
        <p:nvSpPr>
          <p:cNvPr id="5" name="Slide Number Placeholder 4"/>
          <p:cNvSpPr>
            <a:spLocks noGrp="1"/>
          </p:cNvSpPr>
          <p:nvPr>
            <p:ph type="sldNum" sz="quarter" idx="12"/>
          </p:nvPr>
        </p:nvSpPr>
        <p:spPr/>
        <p:txBody>
          <a:bodyPr/>
          <a:lstStyle/>
          <a:p>
            <a:fld id="{D4F18224-5991-4127-B709-5703E2F4AF56}" type="slidenum">
              <a:rPr lang="en-US" smtClean="0"/>
              <a:t>39</a:t>
            </a:fld>
            <a:endParaRPr lang="en-US"/>
          </a:p>
        </p:txBody>
      </p:sp>
      <p:pic>
        <p:nvPicPr>
          <p:cNvPr id="4" name="Picture 3"/>
          <p:cNvPicPr>
            <a:picLocks noChangeAspect="1"/>
          </p:cNvPicPr>
          <p:nvPr/>
        </p:nvPicPr>
        <p:blipFill>
          <a:blip r:embed="rId3"/>
          <a:stretch>
            <a:fillRect/>
          </a:stretch>
        </p:blipFill>
        <p:spPr>
          <a:xfrm>
            <a:off x="337882" y="706659"/>
            <a:ext cx="1516413" cy="505471"/>
          </a:xfrm>
          <a:prstGeom prst="rect">
            <a:avLst/>
          </a:prstGeom>
        </p:spPr>
      </p:pic>
      <p:sp>
        <p:nvSpPr>
          <p:cNvPr id="7" name="Date Placeholder 6"/>
          <p:cNvSpPr>
            <a:spLocks noGrp="1"/>
          </p:cNvSpPr>
          <p:nvPr>
            <p:ph type="dt" sz="half" idx="10"/>
          </p:nvPr>
        </p:nvSpPr>
        <p:spPr/>
        <p:txBody>
          <a:bodyPr/>
          <a:lstStyle/>
          <a:p>
            <a:endParaRPr lang="en-US" dirty="0"/>
          </a:p>
        </p:txBody>
      </p:sp>
      <p:pic>
        <p:nvPicPr>
          <p:cNvPr id="8" name="Picture 7"/>
          <p:cNvPicPr>
            <a:picLocks noChangeAspect="1"/>
          </p:cNvPicPr>
          <p:nvPr/>
        </p:nvPicPr>
        <p:blipFill>
          <a:blip r:embed="rId4"/>
          <a:stretch>
            <a:fillRect/>
          </a:stretch>
        </p:blipFill>
        <p:spPr>
          <a:xfrm>
            <a:off x="7823594" y="437412"/>
            <a:ext cx="841321" cy="841321"/>
          </a:xfrm>
          <a:prstGeom prst="rect">
            <a:avLst/>
          </a:prstGeom>
        </p:spPr>
      </p:pic>
    </p:spTree>
    <p:extLst>
      <p:ext uri="{BB962C8B-B14F-4D97-AF65-F5344CB8AC3E}">
        <p14:creationId xmlns:p14="http://schemas.microsoft.com/office/powerpoint/2010/main" val="3073349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Caveat Emptor</a:t>
            </a:r>
          </a:p>
        </p:txBody>
      </p:sp>
      <p:sp>
        <p:nvSpPr>
          <p:cNvPr id="3" name="Content Placeholder 2"/>
          <p:cNvSpPr>
            <a:spLocks noGrp="1"/>
          </p:cNvSpPr>
          <p:nvPr>
            <p:ph idx="1"/>
          </p:nvPr>
        </p:nvSpPr>
        <p:spPr>
          <a:xfrm>
            <a:off x="778215" y="1055078"/>
            <a:ext cx="7626487" cy="3585018"/>
          </a:xfrm>
        </p:spPr>
        <p:txBody>
          <a:bodyPr/>
          <a:lstStyle/>
          <a:p>
            <a:pPr marL="0" indent="0">
              <a:buNone/>
            </a:pPr>
            <a:r>
              <a:rPr lang="en-US" sz="2800" dirty="0"/>
              <a:t>This session will </a:t>
            </a:r>
            <a:r>
              <a:rPr lang="en-US" sz="2800" u="sng" dirty="0"/>
              <a:t>not </a:t>
            </a:r>
            <a:r>
              <a:rPr lang="en-US" sz="2800" dirty="0"/>
              <a:t>address: </a:t>
            </a:r>
          </a:p>
          <a:p>
            <a:pPr>
              <a:spcBef>
                <a:spcPts val="600"/>
              </a:spcBef>
            </a:pPr>
            <a:r>
              <a:rPr lang="en-US" sz="2800" dirty="0"/>
              <a:t>Assessment </a:t>
            </a:r>
            <a:r>
              <a:rPr lang="en-US" sz="2800" dirty="0" smtClean="0"/>
              <a:t>Literacy</a:t>
            </a:r>
            <a:endParaRPr lang="en-US" sz="2800" dirty="0"/>
          </a:p>
          <a:p>
            <a:pPr>
              <a:spcBef>
                <a:spcPts val="600"/>
              </a:spcBef>
            </a:pPr>
            <a:r>
              <a:rPr lang="en-US" sz="2800" dirty="0"/>
              <a:t>How to implement measurement methods used to monitor progress</a:t>
            </a:r>
          </a:p>
          <a:p>
            <a:pPr>
              <a:spcBef>
                <a:spcPts val="600"/>
              </a:spcBef>
            </a:pPr>
            <a:r>
              <a:rPr lang="en-US" sz="2800" dirty="0"/>
              <a:t>How to organize, analyze, display, or share progress data</a:t>
            </a:r>
          </a:p>
          <a:p>
            <a:pPr>
              <a:spcBef>
                <a:spcPts val="600"/>
              </a:spcBef>
            </a:pPr>
            <a:r>
              <a:rPr lang="en-US" dirty="0"/>
              <a:t>Using progress data to make instructional and IEP review/revision decisions</a:t>
            </a:r>
            <a:endParaRPr lang="en-US" sz="2800" dirty="0"/>
          </a:p>
        </p:txBody>
      </p:sp>
      <p:sp>
        <p:nvSpPr>
          <p:cNvPr id="5" name="Slide Number Placeholder 4"/>
          <p:cNvSpPr>
            <a:spLocks noGrp="1"/>
          </p:cNvSpPr>
          <p:nvPr>
            <p:ph type="sldNum" sz="quarter" idx="12"/>
          </p:nvPr>
        </p:nvSpPr>
        <p:spPr/>
        <p:txBody>
          <a:bodyPr/>
          <a:lstStyle/>
          <a:p>
            <a:fld id="{D4F18224-5991-4127-B709-5703E2F4AF56}" type="slidenum">
              <a:rPr lang="en-US" smtClean="0"/>
              <a:t>4</a:t>
            </a:fld>
            <a:endParaRPr lang="en-US"/>
          </a:p>
        </p:txBody>
      </p:sp>
      <p:sp>
        <p:nvSpPr>
          <p:cNvPr id="4" name="Date Placeholder 3"/>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11914268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519935" y="1034654"/>
            <a:ext cx="3061465" cy="3681413"/>
          </a:xfrm>
        </p:spPr>
        <p:txBody>
          <a:bodyPr/>
          <a:lstStyle/>
          <a:p>
            <a:pPr>
              <a:spcBef>
                <a:spcPts val="600"/>
              </a:spcBef>
            </a:pPr>
            <a:r>
              <a:rPr lang="en-US" sz="1800" b="1" dirty="0"/>
              <a:t>Daily</a:t>
            </a:r>
            <a:r>
              <a:rPr lang="en-US" sz="1800" dirty="0"/>
              <a:t> behavior checklist</a:t>
            </a:r>
          </a:p>
          <a:p>
            <a:pPr>
              <a:spcBef>
                <a:spcPts val="600"/>
              </a:spcBef>
            </a:pPr>
            <a:r>
              <a:rPr lang="en-US" sz="1800" dirty="0"/>
              <a:t>Annual statewide achievement exam</a:t>
            </a:r>
          </a:p>
          <a:p>
            <a:pPr>
              <a:spcBef>
                <a:spcPts val="600"/>
              </a:spcBef>
            </a:pPr>
            <a:r>
              <a:rPr lang="en-US" sz="1800" dirty="0"/>
              <a:t>Unit quizzes from grade level curriculum</a:t>
            </a:r>
          </a:p>
          <a:p>
            <a:pPr>
              <a:spcBef>
                <a:spcPts val="600"/>
              </a:spcBef>
            </a:pPr>
            <a:r>
              <a:rPr lang="en-US" sz="1800" dirty="0"/>
              <a:t>Grade-level screener administered 1-3x per yr.</a:t>
            </a:r>
          </a:p>
          <a:p>
            <a:pPr>
              <a:spcBef>
                <a:spcPts val="600"/>
              </a:spcBef>
            </a:pPr>
            <a:r>
              <a:rPr lang="en-US" sz="1800" dirty="0"/>
              <a:t>Writing rubric scores </a:t>
            </a:r>
          </a:p>
          <a:p>
            <a:pPr>
              <a:spcBef>
                <a:spcPts val="600"/>
              </a:spcBef>
            </a:pPr>
            <a:r>
              <a:rPr lang="en-US" sz="1800" dirty="0"/>
              <a:t>Published CBM probes administered weekly</a:t>
            </a:r>
          </a:p>
          <a:p>
            <a:pPr>
              <a:spcBef>
                <a:spcPts val="600"/>
              </a:spcBef>
            </a:pPr>
            <a:r>
              <a:rPr lang="en-US" sz="1800" dirty="0"/>
              <a:t>Running records</a:t>
            </a:r>
          </a:p>
        </p:txBody>
      </p:sp>
      <p:sp>
        <p:nvSpPr>
          <p:cNvPr id="8" name="Content Placeholder 7"/>
          <p:cNvSpPr>
            <a:spLocks noGrp="1"/>
          </p:cNvSpPr>
          <p:nvPr>
            <p:ph sz="half" idx="2"/>
          </p:nvPr>
        </p:nvSpPr>
        <p:spPr>
          <a:xfrm>
            <a:off x="3581400" y="1034654"/>
            <a:ext cx="5108252" cy="3681413"/>
          </a:xfrm>
        </p:spPr>
        <p:txBody>
          <a:bodyPr/>
          <a:lstStyle/>
          <a:p>
            <a:pPr>
              <a:spcBef>
                <a:spcPts val="0"/>
              </a:spcBef>
            </a:pPr>
            <a:r>
              <a:rPr lang="en-US" sz="1800" dirty="0"/>
              <a:t>Maybe, if includes target(s)</a:t>
            </a:r>
          </a:p>
          <a:p>
            <a:pPr>
              <a:spcBef>
                <a:spcPts val="600"/>
              </a:spcBef>
            </a:pPr>
            <a:r>
              <a:rPr lang="en-US" sz="1800" dirty="0"/>
              <a:t>No, not sensitive, frequent or brief</a:t>
            </a:r>
          </a:p>
          <a:p>
            <a:pPr>
              <a:spcBef>
                <a:spcPts val="0"/>
              </a:spcBef>
            </a:pPr>
            <a:endParaRPr lang="en-US" sz="1800" dirty="0"/>
          </a:p>
          <a:p>
            <a:pPr>
              <a:spcBef>
                <a:spcPts val="0"/>
              </a:spcBef>
            </a:pPr>
            <a:r>
              <a:rPr lang="en-US" sz="1800" dirty="0"/>
              <a:t>Maybe, if enough items measure target and frequently enough- hard to control content</a:t>
            </a:r>
          </a:p>
          <a:p>
            <a:pPr>
              <a:spcBef>
                <a:spcPts val="1200"/>
              </a:spcBef>
            </a:pPr>
            <a:r>
              <a:rPr lang="en-US" sz="1800" dirty="0"/>
              <a:t>No, not frequent, not likely sensitive enough</a:t>
            </a:r>
          </a:p>
          <a:p>
            <a:pPr>
              <a:spcBef>
                <a:spcPts val="0"/>
              </a:spcBef>
            </a:pPr>
            <a:endParaRPr lang="en-US" sz="1800" dirty="0"/>
          </a:p>
          <a:p>
            <a:pPr>
              <a:spcBef>
                <a:spcPts val="600"/>
              </a:spcBef>
            </a:pPr>
            <a:r>
              <a:rPr lang="en-US" sz="1800" dirty="0"/>
              <a:t>Maybe, if includes target(s)/ used frequently </a:t>
            </a:r>
          </a:p>
          <a:p>
            <a:pPr>
              <a:spcBef>
                <a:spcPts val="1200"/>
              </a:spcBef>
            </a:pPr>
            <a:r>
              <a:rPr lang="en-US" sz="1800" dirty="0"/>
              <a:t>Maybe, must measure target and use frequently</a:t>
            </a:r>
          </a:p>
          <a:p>
            <a:pPr>
              <a:spcBef>
                <a:spcPts val="1200"/>
              </a:spcBef>
            </a:pPr>
            <a:r>
              <a:rPr lang="en-US" sz="1800" dirty="0"/>
              <a:t>Maybe, if target(s) recorded, frequent, controlled text at reading level appropriate to LOA</a:t>
            </a:r>
          </a:p>
        </p:txBody>
      </p:sp>
      <p:sp>
        <p:nvSpPr>
          <p:cNvPr id="4" name="Date Placeholder 3"/>
          <p:cNvSpPr>
            <a:spLocks noGrp="1"/>
          </p:cNvSpPr>
          <p:nvPr>
            <p:ph type="dt" sz="half" idx="10"/>
          </p:nvPr>
        </p:nvSpPr>
        <p:spPr/>
        <p:txBody>
          <a:bodyPr/>
          <a:lstStyle/>
          <a:p>
            <a:endParaRPr lang="en-US" dirty="0"/>
          </a:p>
        </p:txBody>
      </p:sp>
      <p:sp>
        <p:nvSpPr>
          <p:cNvPr id="2" name="Title 1"/>
          <p:cNvSpPr>
            <a:spLocks noGrp="1"/>
          </p:cNvSpPr>
          <p:nvPr>
            <p:ph type="title"/>
          </p:nvPr>
        </p:nvSpPr>
        <p:spPr/>
        <p:txBody>
          <a:bodyPr>
            <a:normAutofit fontScale="90000"/>
          </a:bodyPr>
          <a:lstStyle/>
          <a:p>
            <a:r>
              <a:rPr lang="en-US" dirty="0"/>
              <a:t>Can these be used to monitor IEP goal progress?  Suggested Answer Key</a:t>
            </a:r>
          </a:p>
        </p:txBody>
      </p:sp>
      <p:sp>
        <p:nvSpPr>
          <p:cNvPr id="5" name="Slide Number Placeholder 4"/>
          <p:cNvSpPr>
            <a:spLocks noGrp="1"/>
          </p:cNvSpPr>
          <p:nvPr>
            <p:ph type="sldNum" sz="quarter" idx="4294967295"/>
          </p:nvPr>
        </p:nvSpPr>
        <p:spPr>
          <a:xfrm>
            <a:off x="7086600" y="4767263"/>
            <a:ext cx="2057400" cy="274637"/>
          </a:xfrm>
        </p:spPr>
        <p:txBody>
          <a:bodyPr/>
          <a:lstStyle/>
          <a:p>
            <a:fld id="{D4F18224-5991-4127-B709-5703E2F4AF56}" type="slidenum">
              <a:rPr lang="en-US" smtClean="0"/>
              <a:t>40</a:t>
            </a:fld>
            <a:endParaRPr lang="en-US"/>
          </a:p>
        </p:txBody>
      </p:sp>
      <p:pic>
        <p:nvPicPr>
          <p:cNvPr id="6" name="Picture 5"/>
          <p:cNvPicPr>
            <a:picLocks noChangeAspect="1"/>
          </p:cNvPicPr>
          <p:nvPr/>
        </p:nvPicPr>
        <p:blipFill>
          <a:blip r:embed="rId3"/>
          <a:stretch>
            <a:fillRect/>
          </a:stretch>
        </p:blipFill>
        <p:spPr>
          <a:xfrm>
            <a:off x="8047054" y="106809"/>
            <a:ext cx="715295" cy="715295"/>
          </a:xfrm>
          <a:prstGeom prst="rect">
            <a:avLst/>
          </a:prstGeom>
        </p:spPr>
      </p:pic>
    </p:spTree>
    <p:extLst>
      <p:ext uri="{BB962C8B-B14F-4D97-AF65-F5344CB8AC3E}">
        <p14:creationId xmlns:p14="http://schemas.microsoft.com/office/powerpoint/2010/main" val="30625457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Some Progress Monitoring Methods</a:t>
            </a:r>
          </a:p>
        </p:txBody>
      </p:sp>
      <p:sp>
        <p:nvSpPr>
          <p:cNvPr id="3" name="Content Placeholder 2"/>
          <p:cNvSpPr>
            <a:spLocks noGrp="1"/>
          </p:cNvSpPr>
          <p:nvPr>
            <p:ph idx="1"/>
          </p:nvPr>
        </p:nvSpPr>
        <p:spPr>
          <a:xfrm>
            <a:off x="778215" y="921657"/>
            <a:ext cx="7626487" cy="3984639"/>
          </a:xfrm>
        </p:spPr>
        <p:txBody>
          <a:bodyPr/>
          <a:lstStyle/>
          <a:p>
            <a:pPr>
              <a:lnSpc>
                <a:spcPct val="95000"/>
              </a:lnSpc>
              <a:spcBef>
                <a:spcPts val="600"/>
              </a:spcBef>
            </a:pPr>
            <a:r>
              <a:rPr lang="en-US" sz="2200" dirty="0"/>
              <a:t>Structured observation using tally, duration recording, interval recording, time on task</a:t>
            </a:r>
          </a:p>
          <a:p>
            <a:pPr>
              <a:lnSpc>
                <a:spcPct val="95000"/>
              </a:lnSpc>
              <a:spcBef>
                <a:spcPts val="600"/>
              </a:spcBef>
            </a:pPr>
            <a:r>
              <a:rPr lang="en-US" sz="2200" dirty="0"/>
              <a:t>Structured work samples, task or behavior analysis using checklists, rating rubrics, running records, etc.  </a:t>
            </a:r>
          </a:p>
          <a:p>
            <a:pPr>
              <a:lnSpc>
                <a:spcPct val="95000"/>
              </a:lnSpc>
              <a:spcBef>
                <a:spcPts val="600"/>
              </a:spcBef>
            </a:pPr>
            <a:r>
              <a:rPr lang="en-US" sz="2200" dirty="0"/>
              <a:t>Curriculum-Based Assessment</a:t>
            </a:r>
          </a:p>
          <a:p>
            <a:pPr lvl="1">
              <a:spcBef>
                <a:spcPts val="300"/>
              </a:spcBef>
            </a:pPr>
            <a:r>
              <a:rPr lang="en-US" sz="2000" dirty="0"/>
              <a:t>Formative curriculum-based assessments including  teacher-made or published quizzes/tests from curriculum in use</a:t>
            </a:r>
          </a:p>
          <a:p>
            <a:pPr lvl="1">
              <a:spcBef>
                <a:spcPts val="300"/>
              </a:spcBef>
            </a:pPr>
            <a:r>
              <a:rPr lang="en-US" sz="2000" dirty="0"/>
              <a:t>Curriculum Based Measures (CBMs)</a:t>
            </a:r>
          </a:p>
          <a:p>
            <a:pPr>
              <a:lnSpc>
                <a:spcPct val="95000"/>
              </a:lnSpc>
              <a:spcBef>
                <a:spcPts val="600"/>
              </a:spcBef>
            </a:pPr>
            <a:r>
              <a:rPr lang="en-US" sz="2200" dirty="0"/>
              <a:t>Probes</a:t>
            </a:r>
          </a:p>
          <a:p>
            <a:pPr>
              <a:lnSpc>
                <a:spcPct val="95000"/>
              </a:lnSpc>
              <a:spcBef>
                <a:spcPts val="600"/>
              </a:spcBef>
            </a:pPr>
            <a:r>
              <a:rPr lang="en-US" sz="2200" dirty="0"/>
              <a:t>Other: Attendance data, disciplinary removals, etc.</a:t>
            </a:r>
          </a:p>
          <a:p>
            <a:pPr marL="0" indent="0">
              <a:lnSpc>
                <a:spcPct val="90000"/>
              </a:lnSpc>
              <a:spcBef>
                <a:spcPts val="600"/>
              </a:spcBef>
              <a:buNone/>
            </a:pPr>
            <a:r>
              <a:rPr lang="en-US" sz="1800" i="1" dirty="0"/>
              <a:t> Note: when a student has a BIP, data collection will likely be aligned and used to monitor effectiveness of positive behavior supports as well as related IEP goals</a:t>
            </a:r>
          </a:p>
        </p:txBody>
      </p:sp>
      <p:sp>
        <p:nvSpPr>
          <p:cNvPr id="5" name="Slide Number Placeholder 4"/>
          <p:cNvSpPr>
            <a:spLocks noGrp="1"/>
          </p:cNvSpPr>
          <p:nvPr>
            <p:ph type="sldNum" sz="quarter" idx="12"/>
          </p:nvPr>
        </p:nvSpPr>
        <p:spPr/>
        <p:txBody>
          <a:bodyPr/>
          <a:lstStyle/>
          <a:p>
            <a:fld id="{D4F18224-5991-4127-B709-5703E2F4AF56}" type="slidenum">
              <a:rPr lang="en-US" smtClean="0"/>
              <a:t>41</a:t>
            </a:fld>
            <a:endParaRPr lang="en-US"/>
          </a:p>
        </p:txBody>
      </p:sp>
      <p:sp>
        <p:nvSpPr>
          <p:cNvPr id="4" name="Date Placeholder 3"/>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29138595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Keep in mind</a:t>
            </a:r>
            <a:endParaRPr lang="en-US" dirty="0">
              <a:solidFill>
                <a:srgbClr val="C00000"/>
              </a:solidFill>
            </a:endParaRPr>
          </a:p>
        </p:txBody>
      </p:sp>
      <p:sp>
        <p:nvSpPr>
          <p:cNvPr id="3" name="Content Placeholder 2"/>
          <p:cNvSpPr>
            <a:spLocks noGrp="1"/>
          </p:cNvSpPr>
          <p:nvPr>
            <p:ph idx="1"/>
          </p:nvPr>
        </p:nvSpPr>
        <p:spPr/>
        <p:txBody>
          <a:bodyPr/>
          <a:lstStyle/>
          <a:p>
            <a:r>
              <a:rPr lang="en-US" dirty="0"/>
              <a:t>When developing goals, IEP teams should consider the method of measurement used to determine the baseline performance and the expected level of attainment  </a:t>
            </a:r>
          </a:p>
          <a:p>
            <a:r>
              <a:rPr lang="en-US" dirty="0"/>
              <a:t>The method of measurement used for the baseline and goal criterion will determine the data collection methods used for progress monitoring</a:t>
            </a:r>
          </a:p>
        </p:txBody>
      </p:sp>
      <p:sp>
        <p:nvSpPr>
          <p:cNvPr id="5" name="Slide Number Placeholder 4"/>
          <p:cNvSpPr>
            <a:spLocks noGrp="1"/>
          </p:cNvSpPr>
          <p:nvPr>
            <p:ph type="sldNum" sz="quarter" idx="12"/>
          </p:nvPr>
        </p:nvSpPr>
        <p:spPr/>
        <p:txBody>
          <a:bodyPr/>
          <a:lstStyle/>
          <a:p>
            <a:fld id="{D4F18224-5991-4127-B709-5703E2F4AF56}" type="slidenum">
              <a:rPr lang="en-US" smtClean="0"/>
              <a:t>42</a:t>
            </a:fld>
            <a:endParaRPr lang="en-US"/>
          </a:p>
        </p:txBody>
      </p:sp>
      <p:sp>
        <p:nvSpPr>
          <p:cNvPr id="4" name="Date Placeholder 3"/>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7695686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2"/>
          <p:cNvSpPr txBox="1">
            <a:spLocks noGrp="1"/>
          </p:cNvSpPr>
          <p:nvPr>
            <p:ph type="title"/>
          </p:nvPr>
        </p:nvSpPr>
        <p:spPr>
          <a:xfrm>
            <a:off x="1146777" y="481263"/>
            <a:ext cx="7162312" cy="2174428"/>
          </a:xfrm>
        </p:spPr>
        <p:txBody>
          <a:bodyPr>
            <a:normAutofit/>
          </a:bodyPr>
          <a:lstStyle/>
          <a:p>
            <a:pPr lvl="0">
              <a:spcBef>
                <a:spcPts val="600"/>
              </a:spcBef>
            </a:pPr>
            <a:r>
              <a:rPr lang="en-US" dirty="0"/>
              <a:t>Itinerant Teacher Example	</a:t>
            </a:r>
            <a:br>
              <a:rPr lang="en-US" dirty="0"/>
            </a:br>
            <a:r>
              <a:rPr lang="en-US" sz="3100" b="0" dirty="0"/>
              <a:t>Writing Collaborate Goals with Progress Monitoring from an Orientation and Mobility Perspective </a:t>
            </a:r>
            <a:r>
              <a:rPr lang="en-US" dirty="0"/>
              <a:t>	</a:t>
            </a:r>
          </a:p>
        </p:txBody>
      </p:sp>
      <p:sp>
        <p:nvSpPr>
          <p:cNvPr id="75" name="Google Shape;75;p12"/>
          <p:cNvSpPr txBox="1">
            <a:spLocks noGrp="1"/>
          </p:cNvSpPr>
          <p:nvPr>
            <p:ph type="subTitle" idx="4294967295"/>
          </p:nvPr>
        </p:nvSpPr>
        <p:spPr>
          <a:xfrm>
            <a:off x="240632" y="2768251"/>
            <a:ext cx="8521700" cy="1490597"/>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dirty="0"/>
              <a:t>Micaela Smith, TVI/COMS/TI</a:t>
            </a:r>
          </a:p>
          <a:p>
            <a:pPr marL="0" lvl="0" indent="0" algn="ctr" rtl="0">
              <a:spcBef>
                <a:spcPts val="600"/>
              </a:spcBef>
              <a:spcAft>
                <a:spcPts val="0"/>
              </a:spcAft>
              <a:buNone/>
            </a:pPr>
            <a:endParaRPr lang="en" dirty="0"/>
          </a:p>
        </p:txBody>
      </p:sp>
      <p:sp>
        <p:nvSpPr>
          <p:cNvPr id="5" name="Date Placeholder 4"/>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D4F18224-5991-4127-B709-5703E2F4AF56}" type="slidenum">
              <a:rPr lang="en-US" smtClean="0"/>
              <a:pPr/>
              <a:t>43</a:t>
            </a:fld>
            <a:endParaRPr lang="en-US" dirty="0"/>
          </a:p>
        </p:txBody>
      </p:sp>
    </p:spTree>
    <p:extLst>
      <p:ext uri="{BB962C8B-B14F-4D97-AF65-F5344CB8AC3E}">
        <p14:creationId xmlns:p14="http://schemas.microsoft.com/office/powerpoint/2010/main" val="11625759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tx1">
                    <a:lumMod val="50000"/>
                  </a:schemeClr>
                </a:solidFill>
              </a:rPr>
              <a:t>Here’s the story</a:t>
            </a:r>
            <a:r>
              <a:rPr lang="en" b="0" dirty="0">
                <a:solidFill>
                  <a:schemeClr val="tx1">
                    <a:lumMod val="50000"/>
                  </a:schemeClr>
                </a:solidFill>
              </a:rPr>
              <a:t>	</a:t>
            </a:r>
            <a:endParaRPr b="0" dirty="0">
              <a:solidFill>
                <a:schemeClr val="tx1">
                  <a:lumMod val="50000"/>
                </a:schemeClr>
              </a:solidFill>
            </a:endParaRPr>
          </a:p>
        </p:txBody>
      </p:sp>
      <p:sp>
        <p:nvSpPr>
          <p:cNvPr id="81" name="Google Shape;81;p13"/>
          <p:cNvSpPr txBox="1">
            <a:spLocks noGrp="1"/>
          </p:cNvSpPr>
          <p:nvPr>
            <p:ph type="body" idx="1"/>
          </p:nvPr>
        </p:nvSpPr>
        <p:spPr>
          <a:prstGeom prst="rect">
            <a:avLst/>
          </a:prstGeom>
        </p:spPr>
        <p:txBody>
          <a:bodyPr spcFirstLastPara="1" wrap="square" lIns="91425" tIns="91425" rIns="91425" bIns="91425" anchor="t" anchorCtr="0">
            <a:noAutofit/>
          </a:bodyPr>
          <a:lstStyle/>
          <a:p>
            <a:r>
              <a:rPr lang="en" dirty="0"/>
              <a:t>5th grade student with multiple areas of need</a:t>
            </a:r>
            <a:endParaRPr dirty="0"/>
          </a:p>
          <a:p>
            <a:pPr>
              <a:spcBef>
                <a:spcPts val="0"/>
              </a:spcBef>
            </a:pPr>
            <a:r>
              <a:rPr lang="en" dirty="0"/>
              <a:t>SPED team: </a:t>
            </a:r>
            <a:r>
              <a:rPr lang="en-US" dirty="0"/>
              <a:t>5th gr. teacher, cross-cat, parents,  DHH, OT,  PT, S/L therapist, VI, O&amp;M (I’m the O&amp;M), &amp; building principal</a:t>
            </a:r>
            <a:endParaRPr dirty="0"/>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44</a:t>
            </a:fld>
            <a:endParaRPr lang="en"/>
          </a:p>
        </p:txBody>
      </p:sp>
    </p:spTree>
    <p:extLst>
      <p:ext uri="{BB962C8B-B14F-4D97-AF65-F5344CB8AC3E}">
        <p14:creationId xmlns:p14="http://schemas.microsoft.com/office/powerpoint/2010/main" val="28469300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rot="161729">
            <a:off x="995386" y="749256"/>
            <a:ext cx="7029878" cy="76013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IEP Driven Discussion</a:t>
            </a:r>
            <a:endParaRPr/>
          </a:p>
        </p:txBody>
      </p:sp>
      <p:sp>
        <p:nvSpPr>
          <p:cNvPr id="87" name="Google Shape;87;p14"/>
          <p:cNvSpPr txBox="1">
            <a:spLocks noGrp="1"/>
          </p:cNvSpPr>
          <p:nvPr>
            <p:ph type="body" idx="1"/>
          </p:nvPr>
        </p:nvSpPr>
        <p:spPr>
          <a:xfrm>
            <a:off x="828125" y="1262175"/>
            <a:ext cx="7364400" cy="3587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u="sng" dirty="0"/>
              <a:t>During IEP meeting, a common thread emerged……</a:t>
            </a:r>
            <a:endParaRPr sz="2400" u="sng" dirty="0"/>
          </a:p>
          <a:p>
            <a:pPr marL="457200" lvl="0" indent="-355600" algn="l" rtl="0">
              <a:spcBef>
                <a:spcPts val="600"/>
              </a:spcBef>
              <a:spcAft>
                <a:spcPts val="0"/>
              </a:spcAft>
              <a:buSzPts val="2000"/>
              <a:buChar char="➔"/>
            </a:pPr>
            <a:r>
              <a:rPr lang="en" sz="2000" dirty="0"/>
              <a:t>Parents said refusals, yelling and self-injurious behaviors are </a:t>
            </a:r>
            <a:r>
              <a:rPr lang="en" sz="2000" dirty="0">
                <a:highlight>
                  <a:srgbClr val="FFFF00"/>
                </a:highlight>
              </a:rPr>
              <a:t>more frequent and lasting longer</a:t>
            </a:r>
            <a:r>
              <a:rPr lang="en" sz="2000" dirty="0"/>
              <a:t> when they are in unfamiliar areas. </a:t>
            </a:r>
            <a:endParaRPr sz="2000" dirty="0"/>
          </a:p>
          <a:p>
            <a:pPr marL="457200" lvl="0" indent="-355600" algn="l" rtl="0">
              <a:spcBef>
                <a:spcPts val="0"/>
              </a:spcBef>
              <a:spcAft>
                <a:spcPts val="0"/>
              </a:spcAft>
              <a:buSzPts val="2000"/>
              <a:buChar char="➔"/>
            </a:pPr>
            <a:r>
              <a:rPr lang="en" sz="2000" dirty="0"/>
              <a:t>SPED teacher stated student </a:t>
            </a:r>
            <a:r>
              <a:rPr lang="en" sz="2000" dirty="0">
                <a:highlight>
                  <a:srgbClr val="FFFF00"/>
                </a:highlight>
              </a:rPr>
              <a:t>refuses to travel outside</a:t>
            </a:r>
            <a:r>
              <a:rPr lang="en" sz="2000" dirty="0"/>
              <a:t> of classroom. </a:t>
            </a:r>
            <a:endParaRPr sz="2000" dirty="0"/>
          </a:p>
          <a:p>
            <a:pPr marL="457200" lvl="0" indent="-355600" algn="l" rtl="0">
              <a:spcBef>
                <a:spcPts val="0"/>
              </a:spcBef>
              <a:spcAft>
                <a:spcPts val="0"/>
              </a:spcAft>
              <a:buSzPts val="2000"/>
              <a:buChar char="➔"/>
            </a:pPr>
            <a:r>
              <a:rPr lang="en" sz="2000" dirty="0"/>
              <a:t>Service providers contribute that  </a:t>
            </a:r>
            <a:r>
              <a:rPr lang="en" sz="2000" dirty="0">
                <a:highlight>
                  <a:srgbClr val="FFFF00"/>
                </a:highlight>
              </a:rPr>
              <a:t>behaviors affect the student’s ability to participate in school activities</a:t>
            </a:r>
            <a:r>
              <a:rPr lang="en" sz="2000" dirty="0"/>
              <a:t> due to the </a:t>
            </a:r>
            <a:r>
              <a:rPr lang="en" sz="2000" dirty="0">
                <a:highlight>
                  <a:srgbClr val="F9CB9C"/>
                </a:highlight>
              </a:rPr>
              <a:t>high frequency and time away from curriculum learning. </a:t>
            </a:r>
            <a:endParaRPr sz="2000" dirty="0">
              <a:highlight>
                <a:srgbClr val="F9CB9C"/>
              </a:highlight>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45</a:t>
            </a:fld>
            <a:endParaRPr lang="en"/>
          </a:p>
        </p:txBody>
      </p:sp>
    </p:spTree>
    <p:extLst>
      <p:ext uri="{BB962C8B-B14F-4D97-AF65-F5344CB8AC3E}">
        <p14:creationId xmlns:p14="http://schemas.microsoft.com/office/powerpoint/2010/main" val="9708673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p67"/>
          <p:cNvSpPr txBox="1">
            <a:spLocks noGrp="1"/>
          </p:cNvSpPr>
          <p:nvPr>
            <p:ph type="body" idx="1"/>
          </p:nvPr>
        </p:nvSpPr>
        <p:spPr>
          <a:xfrm>
            <a:off x="2905800" y="2161800"/>
            <a:ext cx="3332400" cy="8199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600"/>
              </a:spcBef>
              <a:spcAft>
                <a:spcPts val="0"/>
              </a:spcAft>
              <a:buSzPts val="2400"/>
              <a:buNone/>
            </a:pPr>
            <a:r>
              <a:rPr lang="en-US"/>
              <a:t>But Why??</a:t>
            </a:r>
            <a:endParaRPr/>
          </a:p>
          <a:p>
            <a:pPr marL="0" lvl="0" indent="0" algn="ctr" rtl="0">
              <a:lnSpc>
                <a:spcPct val="100000"/>
              </a:lnSpc>
              <a:spcBef>
                <a:spcPts val="600"/>
              </a:spcBef>
              <a:spcAft>
                <a:spcPts val="0"/>
              </a:spcAft>
              <a:buSzPts val="2400"/>
              <a:buNone/>
            </a:pPr>
            <a:r>
              <a:rPr lang="en-US"/>
              <a:t>Links to the student’s disability</a:t>
            </a:r>
            <a:endParaRPr/>
          </a:p>
          <a:p>
            <a:pPr marL="0" lvl="0" indent="0" algn="ctr" rtl="0">
              <a:lnSpc>
                <a:spcPct val="100000"/>
              </a:lnSpc>
              <a:spcBef>
                <a:spcPts val="600"/>
              </a:spcBef>
              <a:spcAft>
                <a:spcPts val="0"/>
              </a:spcAft>
              <a:buSzPts val="2400"/>
              <a:buNone/>
            </a:pPr>
            <a:r>
              <a:rPr lang="en-US"/>
              <a:t>(Root Cause Analysis)</a:t>
            </a:r>
            <a:endParaRPr/>
          </a:p>
        </p:txBody>
      </p:sp>
      <p:sp>
        <p:nvSpPr>
          <p:cNvPr id="752" name="Google Shape;752;p67"/>
          <p:cNvSpPr/>
          <p:nvPr/>
        </p:nvSpPr>
        <p:spPr>
          <a:xfrm>
            <a:off x="24811" y="1637296"/>
            <a:ext cx="2240278" cy="1868907"/>
          </a:xfrm>
          <a:prstGeom prst="irregularSeal1">
            <a:avLst/>
          </a:prstGeom>
          <a:solidFill>
            <a:srgbClr val="F1C232"/>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486" dirty="0">
                <a:solidFill>
                  <a:srgbClr val="171616"/>
                </a:solidFill>
                <a:latin typeface="Lato"/>
                <a:ea typeface="Lato"/>
                <a:cs typeface="Lato"/>
                <a:sym typeface="Lato"/>
              </a:rPr>
              <a:t>Family: Student doesn’t want to</a:t>
            </a:r>
            <a:endParaRPr sz="1486" dirty="0">
              <a:solidFill>
                <a:schemeClr val="dk1"/>
              </a:solidFill>
              <a:latin typeface="Lato"/>
              <a:ea typeface="Lato"/>
              <a:cs typeface="Lato"/>
              <a:sym typeface="Lato"/>
            </a:endParaRPr>
          </a:p>
        </p:txBody>
      </p:sp>
      <p:sp>
        <p:nvSpPr>
          <p:cNvPr id="753" name="Google Shape;753;p67"/>
          <p:cNvSpPr/>
          <p:nvPr/>
        </p:nvSpPr>
        <p:spPr>
          <a:xfrm>
            <a:off x="6164833" y="296605"/>
            <a:ext cx="3197878" cy="2467650"/>
          </a:xfrm>
          <a:prstGeom prst="irregularSeal1">
            <a:avLst/>
          </a:prstGeom>
          <a:solidFill>
            <a:srgbClr val="6AA84F"/>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80000"/>
              </a:lnSpc>
              <a:spcBef>
                <a:spcPts val="0"/>
              </a:spcBef>
              <a:spcAft>
                <a:spcPts val="0"/>
              </a:spcAft>
              <a:buNone/>
            </a:pPr>
            <a:r>
              <a:rPr lang="en-US" sz="1365">
                <a:solidFill>
                  <a:srgbClr val="171616"/>
                </a:solidFill>
                <a:latin typeface="Lato"/>
                <a:ea typeface="Lato"/>
                <a:cs typeface="Lato"/>
                <a:sym typeface="Lato"/>
              </a:rPr>
              <a:t>SLP:  Limited receptive &amp; expressive communication to understand travel and express needs</a:t>
            </a:r>
            <a:endParaRPr sz="1365">
              <a:solidFill>
                <a:srgbClr val="171616"/>
              </a:solidFill>
              <a:latin typeface="Lato"/>
              <a:ea typeface="Lato"/>
              <a:cs typeface="Lato"/>
              <a:sym typeface="Lato"/>
            </a:endParaRPr>
          </a:p>
        </p:txBody>
      </p:sp>
      <p:sp>
        <p:nvSpPr>
          <p:cNvPr id="754" name="Google Shape;754;p67"/>
          <p:cNvSpPr/>
          <p:nvPr/>
        </p:nvSpPr>
        <p:spPr>
          <a:xfrm>
            <a:off x="1242043" y="4"/>
            <a:ext cx="2080728" cy="1996434"/>
          </a:xfrm>
          <a:prstGeom prst="irregularSeal1">
            <a:avLst/>
          </a:prstGeom>
          <a:solidFill>
            <a:srgbClr val="F4B081"/>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7">
                <a:solidFill>
                  <a:srgbClr val="171616"/>
                </a:solidFill>
                <a:latin typeface="Lato"/>
                <a:ea typeface="Lato"/>
                <a:cs typeface="Lato"/>
                <a:sym typeface="Lato"/>
              </a:rPr>
              <a:t>PT &amp; OT: fear of falling</a:t>
            </a:r>
            <a:endParaRPr sz="1607">
              <a:solidFill>
                <a:srgbClr val="171616"/>
              </a:solidFill>
              <a:latin typeface="Lato"/>
              <a:ea typeface="Lato"/>
              <a:cs typeface="Lato"/>
              <a:sym typeface="Lato"/>
            </a:endParaRPr>
          </a:p>
        </p:txBody>
      </p:sp>
      <p:sp>
        <p:nvSpPr>
          <p:cNvPr id="755" name="Google Shape;755;p67"/>
          <p:cNvSpPr/>
          <p:nvPr/>
        </p:nvSpPr>
        <p:spPr>
          <a:xfrm>
            <a:off x="6100909" y="2795162"/>
            <a:ext cx="3043091" cy="2348338"/>
          </a:xfrm>
          <a:prstGeom prst="irregularSeal1">
            <a:avLst/>
          </a:prstGeom>
          <a:solidFill>
            <a:schemeClr val="accent5"/>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US" sz="1486">
                <a:solidFill>
                  <a:srgbClr val="171616"/>
                </a:solidFill>
                <a:latin typeface="Lato"/>
                <a:ea typeface="Lato"/>
                <a:cs typeface="Lato"/>
                <a:sym typeface="Lato"/>
              </a:rPr>
              <a:t>VI/OM: Fear /anxiety because of limited understanding of environment</a:t>
            </a:r>
            <a:endParaRPr sz="1486">
              <a:solidFill>
                <a:srgbClr val="171616"/>
              </a:solidFill>
              <a:latin typeface="Lato"/>
              <a:ea typeface="Lato"/>
              <a:cs typeface="Lato"/>
              <a:sym typeface="Lato"/>
            </a:endParaRPr>
          </a:p>
        </p:txBody>
      </p:sp>
      <p:sp>
        <p:nvSpPr>
          <p:cNvPr id="756" name="Google Shape;756;p67"/>
          <p:cNvSpPr/>
          <p:nvPr/>
        </p:nvSpPr>
        <p:spPr>
          <a:xfrm>
            <a:off x="1043364" y="3147048"/>
            <a:ext cx="2071332" cy="1999134"/>
          </a:xfrm>
          <a:prstGeom prst="irregularSeal1">
            <a:avLst/>
          </a:prstGeom>
          <a:solidFill>
            <a:srgbClr val="8296B0"/>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80000"/>
              </a:lnSpc>
              <a:spcBef>
                <a:spcPts val="0"/>
              </a:spcBef>
              <a:spcAft>
                <a:spcPts val="0"/>
              </a:spcAft>
              <a:buNone/>
            </a:pPr>
            <a:r>
              <a:rPr lang="en-US" sz="1295" b="1" dirty="0">
                <a:solidFill>
                  <a:srgbClr val="171616"/>
                </a:solidFill>
                <a:latin typeface="Lato"/>
                <a:ea typeface="Lato"/>
                <a:cs typeface="Lato"/>
                <a:sym typeface="Lato"/>
              </a:rPr>
              <a:t>5th gr. teacher: </a:t>
            </a:r>
            <a:r>
              <a:rPr lang="en-US" sz="1295" dirty="0">
                <a:solidFill>
                  <a:srgbClr val="171616"/>
                </a:solidFill>
                <a:latin typeface="Lato"/>
                <a:ea typeface="Lato"/>
                <a:cs typeface="Lato"/>
                <a:sym typeface="Lato"/>
              </a:rPr>
              <a:t>Student behavior impacts participation</a:t>
            </a:r>
            <a:endParaRPr sz="1486" dirty="0">
              <a:solidFill>
                <a:srgbClr val="171616"/>
              </a:solidFill>
              <a:latin typeface="Lato"/>
              <a:ea typeface="Lato"/>
              <a:cs typeface="Lato"/>
              <a:sym typeface="Lato"/>
            </a:endParaRPr>
          </a:p>
        </p:txBody>
      </p:sp>
      <p:sp>
        <p:nvSpPr>
          <p:cNvPr id="757" name="Google Shape;757;p6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rgbClr val="323F4F"/>
              </a:buClr>
              <a:buSzPts val="1200"/>
              <a:buFont typeface="Bangers"/>
              <a:buNone/>
            </a:pPr>
            <a:fld id="{00000000-1234-1234-1234-123412341234}" type="slidenum">
              <a:rPr lang="en-US"/>
              <a:t>46</a:t>
            </a:fld>
            <a:endParaRPr/>
          </a:p>
        </p:txBody>
      </p:sp>
    </p:spTree>
    <p:extLst>
      <p:ext uri="{BB962C8B-B14F-4D97-AF65-F5344CB8AC3E}">
        <p14:creationId xmlns:p14="http://schemas.microsoft.com/office/powerpoint/2010/main" val="10081526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txBox="1">
            <a:spLocks noGrp="1"/>
          </p:cNvSpPr>
          <p:nvPr>
            <p:ph type="body" idx="1"/>
          </p:nvPr>
        </p:nvSpPr>
        <p:spPr>
          <a:xfrm>
            <a:off x="770274" y="1091525"/>
            <a:ext cx="2849747" cy="3515400"/>
          </a:xfrm>
          <a:prstGeom prst="rect">
            <a:avLst/>
          </a:prstGeom>
          <a:solidFill>
            <a:srgbClr val="FFE599"/>
          </a:solidFill>
          <a:ln w="9525" cap="flat" cmpd="sng">
            <a:solidFill>
              <a:schemeClr val="accent2"/>
            </a:solidFill>
            <a:prstDash val="solid"/>
            <a:round/>
            <a:headEnd type="none" w="sm" len="sm"/>
            <a:tailEnd type="none" w="sm" len="sm"/>
          </a:ln>
        </p:spPr>
        <p:txBody>
          <a:bodyPr spcFirstLastPara="1" wrap="square" lIns="45720" tIns="0" rIns="45720" bIns="0" anchor="t" anchorCtr="0">
            <a:noAutofit/>
          </a:bodyPr>
          <a:lstStyle/>
          <a:p>
            <a:pPr marL="0" lvl="0" indent="0" algn="l" rtl="0">
              <a:spcBef>
                <a:spcPts val="600"/>
              </a:spcBef>
              <a:spcAft>
                <a:spcPts val="0"/>
              </a:spcAft>
              <a:buNone/>
            </a:pPr>
            <a:r>
              <a:rPr lang="en" sz="1400" b="1" dirty="0"/>
              <a:t>DISABILITY RELATED NEEDS</a:t>
            </a:r>
            <a:endParaRPr sz="1400" b="1" dirty="0"/>
          </a:p>
          <a:p>
            <a:pPr marL="174625" lvl="0" indent="-174625" algn="l" rtl="0">
              <a:spcBef>
                <a:spcPts val="300"/>
              </a:spcBef>
              <a:spcAft>
                <a:spcPts val="0"/>
              </a:spcAft>
              <a:buSzPts val="1100"/>
              <a:buFont typeface="+mj-lt"/>
              <a:buAutoNum type="arabicPeriod"/>
            </a:pPr>
            <a:r>
              <a:rPr lang="en" sz="1500" b="1" i="1" dirty="0">
                <a:latin typeface="Calibri"/>
                <a:ea typeface="Calibri"/>
                <a:cs typeface="Calibri"/>
                <a:sym typeface="Calibri"/>
              </a:rPr>
              <a:t>Student needs to become aware of receptive communication modes </a:t>
            </a:r>
            <a:r>
              <a:rPr lang="en" sz="1400" i="1" dirty="0">
                <a:solidFill>
                  <a:schemeClr val="tx2">
                    <a:lumMod val="75000"/>
                  </a:schemeClr>
                </a:solidFill>
                <a:latin typeface="Calibri"/>
                <a:ea typeface="Calibri"/>
                <a:cs typeface="Calibri"/>
                <a:sym typeface="Calibri"/>
              </a:rPr>
              <a:t>so they understand where they are going and the activity</a:t>
            </a:r>
            <a:endParaRPr sz="1400" i="1" dirty="0">
              <a:solidFill>
                <a:schemeClr val="tx2">
                  <a:lumMod val="75000"/>
                </a:schemeClr>
              </a:solidFill>
              <a:latin typeface="Calibri"/>
              <a:ea typeface="Calibri"/>
              <a:cs typeface="Calibri"/>
              <a:sym typeface="Calibri"/>
            </a:endParaRPr>
          </a:p>
          <a:p>
            <a:pPr marL="174625" lvl="0" indent="-174625" algn="l" rtl="0">
              <a:spcBef>
                <a:spcPts val="300"/>
              </a:spcBef>
              <a:spcAft>
                <a:spcPts val="0"/>
              </a:spcAft>
              <a:buSzPts val="1100"/>
              <a:buFont typeface="+mj-lt"/>
              <a:buAutoNum type="arabicPeriod"/>
            </a:pPr>
            <a:r>
              <a:rPr lang="en" sz="1500" b="1" i="1" dirty="0">
                <a:latin typeface="Calibri"/>
                <a:ea typeface="Calibri"/>
                <a:cs typeface="Calibri"/>
                <a:sym typeface="Calibri"/>
              </a:rPr>
              <a:t>Student needs to improve travel </a:t>
            </a:r>
            <a:r>
              <a:rPr lang="en" sz="1400" i="1" dirty="0">
                <a:solidFill>
                  <a:schemeClr val="tx2">
                    <a:lumMod val="75000"/>
                  </a:schemeClr>
                </a:solidFill>
                <a:latin typeface="Calibri"/>
                <a:ea typeface="Calibri"/>
                <a:cs typeface="Calibri"/>
                <a:sym typeface="Calibri"/>
              </a:rPr>
              <a:t>so increase instructional time</a:t>
            </a:r>
            <a:endParaRPr sz="1400" i="1" dirty="0">
              <a:solidFill>
                <a:schemeClr val="tx2">
                  <a:lumMod val="75000"/>
                </a:schemeClr>
              </a:solidFill>
              <a:latin typeface="Calibri"/>
              <a:ea typeface="Calibri"/>
              <a:cs typeface="Calibri"/>
              <a:sym typeface="Calibri"/>
            </a:endParaRPr>
          </a:p>
          <a:p>
            <a:pPr marL="174625" lvl="0" indent="-174625" algn="l" rtl="0">
              <a:spcBef>
                <a:spcPts val="300"/>
              </a:spcBef>
              <a:spcAft>
                <a:spcPts val="0"/>
              </a:spcAft>
              <a:buSzPts val="1100"/>
              <a:buFont typeface="Calibri"/>
              <a:buAutoNum type="arabicPeriod"/>
            </a:pPr>
            <a:r>
              <a:rPr lang="en" sz="1500" b="1" i="1" dirty="0">
                <a:latin typeface="Calibri"/>
                <a:ea typeface="Calibri"/>
                <a:cs typeface="Calibri"/>
                <a:sym typeface="Calibri"/>
              </a:rPr>
              <a:t>Student needs to increase regulated behaviors </a:t>
            </a:r>
            <a:r>
              <a:rPr lang="en" sz="1400" i="1" dirty="0">
                <a:solidFill>
                  <a:schemeClr val="tx2">
                    <a:lumMod val="75000"/>
                  </a:schemeClr>
                </a:solidFill>
                <a:latin typeface="Calibri"/>
                <a:ea typeface="Calibri"/>
                <a:cs typeface="Calibri"/>
                <a:sym typeface="Calibri"/>
              </a:rPr>
              <a:t>so barriers to participation  in instruction and school activities are reduced</a:t>
            </a:r>
            <a:endParaRPr sz="1400" i="1" dirty="0">
              <a:solidFill>
                <a:schemeClr val="tx2">
                  <a:lumMod val="75000"/>
                </a:schemeClr>
              </a:solidFill>
              <a:latin typeface="Calibri"/>
              <a:ea typeface="Calibri"/>
              <a:cs typeface="Calibri"/>
              <a:sym typeface="Calibri"/>
            </a:endParaRPr>
          </a:p>
          <a:p>
            <a:pPr marL="174625" lvl="0" indent="-174625" algn="l" rtl="0">
              <a:spcBef>
                <a:spcPts val="300"/>
              </a:spcBef>
              <a:spcAft>
                <a:spcPts val="0"/>
              </a:spcAft>
              <a:buSzPts val="1100"/>
              <a:buFont typeface="Calibri"/>
              <a:buAutoNum type="arabicPeriod"/>
            </a:pPr>
            <a:r>
              <a:rPr lang="en" sz="1500" b="1" i="1" dirty="0">
                <a:latin typeface="Calibri"/>
                <a:ea typeface="Calibri"/>
                <a:cs typeface="Calibri"/>
                <a:sym typeface="Calibri"/>
              </a:rPr>
              <a:t>Student needs to use support tools </a:t>
            </a:r>
            <a:r>
              <a:rPr lang="en" sz="1400" i="1" dirty="0">
                <a:solidFill>
                  <a:schemeClr val="tx2">
                    <a:lumMod val="75000"/>
                  </a:schemeClr>
                </a:solidFill>
                <a:latin typeface="Calibri"/>
                <a:ea typeface="Calibri"/>
                <a:cs typeface="Calibri"/>
                <a:sym typeface="Calibri"/>
              </a:rPr>
              <a:t>so physical needs and safety needs are met</a:t>
            </a:r>
            <a:endParaRPr sz="1400" i="1" dirty="0">
              <a:solidFill>
                <a:schemeClr val="tx2">
                  <a:lumMod val="75000"/>
                </a:schemeClr>
              </a:solidFill>
              <a:latin typeface="Calibri"/>
              <a:ea typeface="Calibri"/>
              <a:cs typeface="Calibri"/>
              <a:sym typeface="Calibri"/>
            </a:endParaRPr>
          </a:p>
          <a:p>
            <a:pPr marL="0" lvl="0" indent="0" algn="l" rtl="0">
              <a:spcBef>
                <a:spcPts val="600"/>
              </a:spcBef>
              <a:spcAft>
                <a:spcPts val="0"/>
              </a:spcAft>
              <a:buNone/>
            </a:pPr>
            <a:r>
              <a:rPr lang="en" sz="1000" dirty="0"/>
              <a:t>	</a:t>
            </a:r>
            <a:endParaRPr sz="1000" dirty="0"/>
          </a:p>
        </p:txBody>
      </p:sp>
      <p:sp>
        <p:nvSpPr>
          <p:cNvPr id="109" name="Google Shape;109;p16"/>
          <p:cNvSpPr txBox="1">
            <a:spLocks noGrp="1"/>
          </p:cNvSpPr>
          <p:nvPr>
            <p:ph type="body" idx="2"/>
          </p:nvPr>
        </p:nvSpPr>
        <p:spPr>
          <a:xfrm>
            <a:off x="3720230" y="1152875"/>
            <a:ext cx="4487170" cy="3340200"/>
          </a:xfrm>
          <a:prstGeom prst="rect">
            <a:avLst/>
          </a:prstGeom>
          <a:solidFill>
            <a:srgbClr val="F1C232"/>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500" b="1" dirty="0"/>
              <a:t>COLLABORATIVE GOAL</a:t>
            </a:r>
            <a:endParaRPr sz="1500" b="1" dirty="0"/>
          </a:p>
          <a:p>
            <a:pPr marL="0" lvl="0" indent="0">
              <a:buNone/>
            </a:pPr>
            <a:r>
              <a:rPr lang="en" sz="1500" dirty="0"/>
              <a:t>The student will improve </a:t>
            </a:r>
            <a:r>
              <a:rPr lang="en" sz="1500" b="1" dirty="0"/>
              <a:t>receptive communication and travel</a:t>
            </a:r>
            <a:r>
              <a:rPr lang="en" sz="1500" dirty="0"/>
              <a:t> by </a:t>
            </a:r>
            <a:r>
              <a:rPr lang="en" sz="1500" b="1" dirty="0"/>
              <a:t>responding to cues and increasing distance traveled</a:t>
            </a:r>
            <a:r>
              <a:rPr lang="en" sz="1500" dirty="0"/>
              <a:t> outside classroom with fewer refusals, yelling, or self-injurious behavior </a:t>
            </a:r>
            <a:r>
              <a:rPr lang="en" sz="1500" i="1" dirty="0"/>
              <a:t>so that barriers to participation </a:t>
            </a:r>
            <a:r>
              <a:rPr lang="en-US" sz="1500" i="1" dirty="0"/>
              <a:t>are reduced </a:t>
            </a:r>
            <a:r>
              <a:rPr lang="en" sz="1500" i="1" dirty="0"/>
              <a:t>and access to instruction and activities are increased</a:t>
            </a:r>
            <a:endParaRPr sz="1500" i="1" dirty="0"/>
          </a:p>
          <a:p>
            <a:pPr marL="0" lvl="0" indent="0" algn="l" rtl="0">
              <a:spcBef>
                <a:spcPts val="600"/>
              </a:spcBef>
              <a:spcAft>
                <a:spcPts val="0"/>
              </a:spcAft>
              <a:buNone/>
            </a:pPr>
            <a:r>
              <a:rPr lang="en" sz="1500" u="sng" dirty="0"/>
              <a:t>Baseline</a:t>
            </a:r>
            <a:r>
              <a:rPr lang="en" sz="1500" dirty="0"/>
              <a:t>: responds to 0 communication strategies: travels 30 feet w/ avg. 5 behavior stops</a:t>
            </a:r>
            <a:endParaRPr sz="1500" dirty="0"/>
          </a:p>
          <a:p>
            <a:pPr marL="0" lvl="0" indent="0" algn="l" rtl="0">
              <a:spcBef>
                <a:spcPts val="600"/>
              </a:spcBef>
              <a:spcAft>
                <a:spcPts val="0"/>
              </a:spcAft>
              <a:buNone/>
            </a:pPr>
            <a:r>
              <a:rPr lang="en" sz="1500" u="sng" dirty="0"/>
              <a:t>LOA</a:t>
            </a:r>
            <a:r>
              <a:rPr lang="en" sz="1500" dirty="0"/>
              <a:t>: Responds to tactile sign or visual cues 2 times (communicate start/finish of travel) during 50 feet with no more than 1 behavior stop</a:t>
            </a:r>
            <a:endParaRPr sz="1500" dirty="0"/>
          </a:p>
        </p:txBody>
      </p:sp>
      <p:sp>
        <p:nvSpPr>
          <p:cNvPr id="110" name="Google Shape;110;p16"/>
          <p:cNvSpPr txBox="1">
            <a:spLocks noGrp="1"/>
          </p:cNvSpPr>
          <p:nvPr>
            <p:ph type="title"/>
          </p:nvPr>
        </p:nvSpPr>
        <p:spPr>
          <a:xfrm rot="398">
            <a:off x="1518649" y="489578"/>
            <a:ext cx="5186700" cy="76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Bringing it together</a:t>
            </a:r>
            <a:endParaRPr dirty="0"/>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47</a:t>
            </a:fld>
            <a:endParaRPr lang="en"/>
          </a:p>
        </p:txBody>
      </p:sp>
    </p:spTree>
    <p:extLst>
      <p:ext uri="{BB962C8B-B14F-4D97-AF65-F5344CB8AC3E}">
        <p14:creationId xmlns:p14="http://schemas.microsoft.com/office/powerpoint/2010/main" val="19110406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7"/>
          <p:cNvSpPr txBox="1">
            <a:spLocks noGrp="1"/>
          </p:cNvSpPr>
          <p:nvPr>
            <p:ph type="title"/>
          </p:nvPr>
        </p:nvSpPr>
        <p:spPr>
          <a:xfrm rot="161729">
            <a:off x="945311" y="629206"/>
            <a:ext cx="7029878" cy="76013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How to measure: Break it down</a:t>
            </a:r>
            <a:endParaRPr/>
          </a:p>
        </p:txBody>
      </p:sp>
      <p:sp>
        <p:nvSpPr>
          <p:cNvPr id="116" name="Google Shape;116;p17"/>
          <p:cNvSpPr txBox="1">
            <a:spLocks noGrp="1"/>
          </p:cNvSpPr>
          <p:nvPr>
            <p:ph type="body" idx="1"/>
          </p:nvPr>
        </p:nvSpPr>
        <p:spPr>
          <a:xfrm>
            <a:off x="1041725" y="1249350"/>
            <a:ext cx="7218600" cy="3117698"/>
          </a:xfrm>
          <a:prstGeom prst="rect">
            <a:avLst/>
          </a:prstGeom>
        </p:spPr>
        <p:txBody>
          <a:bodyPr spcFirstLastPara="1" wrap="square" lIns="91425" tIns="91425" rIns="91425" bIns="91425" anchor="t" anchorCtr="0">
            <a:noAutofit/>
          </a:bodyPr>
          <a:lstStyle/>
          <a:p>
            <a:pPr marL="457200" lvl="0" indent="0" algn="l" rtl="0">
              <a:spcBef>
                <a:spcPts val="600"/>
              </a:spcBef>
              <a:spcAft>
                <a:spcPts val="0"/>
              </a:spcAft>
              <a:buNone/>
            </a:pPr>
            <a:r>
              <a:rPr lang="en" sz="2400" u="sng" dirty="0"/>
              <a:t>Need to document:</a:t>
            </a:r>
            <a:endParaRPr sz="2400" u="sng" dirty="0"/>
          </a:p>
          <a:p>
            <a:pPr marL="457200" lvl="0" indent="-381000" algn="l" rtl="0">
              <a:spcBef>
                <a:spcPts val="600"/>
              </a:spcBef>
              <a:spcAft>
                <a:spcPts val="0"/>
              </a:spcAft>
              <a:buSzPts val="2400"/>
              <a:buChar char="❏"/>
            </a:pPr>
            <a:r>
              <a:rPr lang="en" sz="2400" dirty="0"/>
              <a:t>Communication Strategies</a:t>
            </a:r>
            <a:endParaRPr sz="2400" dirty="0"/>
          </a:p>
          <a:p>
            <a:pPr marL="457200" lvl="0" indent="-381000" algn="l" rtl="0">
              <a:spcBef>
                <a:spcPts val="0"/>
              </a:spcBef>
              <a:spcAft>
                <a:spcPts val="0"/>
              </a:spcAft>
              <a:buSzPts val="2400"/>
              <a:buChar char="❏"/>
            </a:pPr>
            <a:r>
              <a:rPr lang="en" sz="2400" dirty="0"/>
              <a:t>Communication </a:t>
            </a:r>
            <a:r>
              <a:rPr lang="en-US" sz="2400" dirty="0"/>
              <a:t>Responses</a:t>
            </a:r>
            <a:endParaRPr sz="2400" dirty="0"/>
          </a:p>
          <a:p>
            <a:pPr marL="457200" lvl="0" indent="-381000" algn="l" rtl="0">
              <a:spcBef>
                <a:spcPts val="0"/>
              </a:spcBef>
              <a:spcAft>
                <a:spcPts val="0"/>
              </a:spcAft>
              <a:buSzPts val="2400"/>
              <a:buChar char="❏"/>
            </a:pPr>
            <a:r>
              <a:rPr lang="en" sz="2400" dirty="0"/>
              <a:t>Location of travel</a:t>
            </a:r>
            <a:endParaRPr sz="2400" dirty="0"/>
          </a:p>
          <a:p>
            <a:pPr marL="457200" lvl="0" indent="-381000" algn="l" rtl="0">
              <a:spcBef>
                <a:spcPts val="0"/>
              </a:spcBef>
              <a:spcAft>
                <a:spcPts val="0"/>
              </a:spcAft>
              <a:buSzPts val="2400"/>
              <a:buChar char="❏"/>
            </a:pPr>
            <a:r>
              <a:rPr lang="en" sz="2400" dirty="0"/>
              <a:t>Distance traveled </a:t>
            </a:r>
            <a:endParaRPr sz="2400" dirty="0"/>
          </a:p>
          <a:p>
            <a:pPr marL="457200" lvl="0" indent="-381000" algn="l" rtl="0">
              <a:spcBef>
                <a:spcPts val="0"/>
              </a:spcBef>
              <a:spcAft>
                <a:spcPts val="0"/>
              </a:spcAft>
              <a:buSzPts val="2400"/>
              <a:buChar char="❏"/>
            </a:pPr>
            <a:r>
              <a:rPr lang="en" sz="2400" dirty="0"/>
              <a:t>Number of behaviors</a:t>
            </a:r>
            <a:endParaRPr sz="2400" dirty="0"/>
          </a:p>
          <a:p>
            <a:pPr marL="457200" lvl="0" indent="0" algn="l" rtl="0">
              <a:spcBef>
                <a:spcPts val="600"/>
              </a:spcBef>
              <a:spcAft>
                <a:spcPts val="0"/>
              </a:spcAft>
              <a:buNone/>
            </a:pPr>
            <a:r>
              <a:rPr lang="en" sz="2400" dirty="0">
                <a:solidFill>
                  <a:srgbClr val="FF0000"/>
                </a:solidFill>
              </a:rPr>
              <a:t>CHART IT!</a:t>
            </a:r>
            <a:endParaRPr sz="2400" dirty="0">
              <a:solidFill>
                <a:srgbClr val="FF0000"/>
              </a:solidFil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48</a:t>
            </a:fld>
            <a:endParaRPr lang="en"/>
          </a:p>
        </p:txBody>
      </p:sp>
      <p:sp>
        <p:nvSpPr>
          <p:cNvPr id="3" name="TextBox 2">
            <a:extLst>
              <a:ext uri="{FF2B5EF4-FFF2-40B4-BE49-F238E27FC236}">
                <a16:creationId xmlns:a16="http://schemas.microsoft.com/office/drawing/2014/main" id="{DA72D63C-E2C1-B14C-9F30-DD84CB540548}"/>
              </a:ext>
            </a:extLst>
          </p:cNvPr>
          <p:cNvSpPr txBox="1"/>
          <p:nvPr/>
        </p:nvSpPr>
        <p:spPr>
          <a:xfrm>
            <a:off x="6166885" y="1554225"/>
            <a:ext cx="2389899" cy="2070823"/>
          </a:xfrm>
          <a:prstGeom prst="rect">
            <a:avLst/>
          </a:prstGeom>
          <a:noFill/>
          <a:ln>
            <a:solidFill>
              <a:schemeClr val="accent1"/>
            </a:solidFill>
          </a:ln>
        </p:spPr>
        <p:txBody>
          <a:bodyPr wrap="square" rtlCol="0">
            <a:spAutoFit/>
          </a:bodyPr>
          <a:lstStyle/>
          <a:p>
            <a:endParaRPr lang="en-US" b="1" i="1" dirty="0">
              <a:solidFill>
                <a:srgbClr val="222A35"/>
              </a:solidFill>
              <a:ea typeface="Lato"/>
              <a:cs typeface="Lato"/>
              <a:sym typeface="Lato"/>
            </a:endParaRPr>
          </a:p>
          <a:p>
            <a:r>
              <a:rPr lang="en-US" b="1" i="1" dirty="0">
                <a:solidFill>
                  <a:srgbClr val="222A35"/>
                </a:solidFill>
                <a:ea typeface="Lato"/>
                <a:cs typeface="Lato"/>
                <a:sym typeface="Lato"/>
              </a:rPr>
              <a:t>Disability related need</a:t>
            </a:r>
          </a:p>
          <a:p>
            <a:endParaRPr lang="en-US" b="1" i="1" dirty="0">
              <a:solidFill>
                <a:srgbClr val="222A35"/>
              </a:solidFill>
              <a:ea typeface="Lato"/>
              <a:cs typeface="Lato"/>
              <a:sym typeface="Lato"/>
            </a:endParaRPr>
          </a:p>
          <a:p>
            <a:r>
              <a:rPr lang="en-US" b="1" i="1" dirty="0">
                <a:solidFill>
                  <a:srgbClr val="222A35"/>
                </a:solidFill>
                <a:ea typeface="Lato"/>
                <a:cs typeface="Lato"/>
                <a:sym typeface="Lato"/>
              </a:rPr>
              <a:t>The target skills related to the need </a:t>
            </a:r>
          </a:p>
          <a:p>
            <a:endParaRPr lang="en-US" b="1" i="1" dirty="0">
              <a:solidFill>
                <a:srgbClr val="222A35"/>
              </a:solidFill>
              <a:ea typeface="Lato"/>
              <a:cs typeface="Lato"/>
              <a:sym typeface="Lato"/>
            </a:endParaRPr>
          </a:p>
          <a:p>
            <a:r>
              <a:rPr lang="en-US" b="1" i="1" dirty="0">
                <a:solidFill>
                  <a:srgbClr val="222A35"/>
                </a:solidFill>
                <a:ea typeface="Lato"/>
                <a:cs typeface="Lato"/>
                <a:sym typeface="Lato"/>
              </a:rPr>
              <a:t>The effect of the disability</a:t>
            </a:r>
          </a:p>
          <a:p>
            <a:endParaRPr lang="en-US" b="1" dirty="0"/>
          </a:p>
        </p:txBody>
      </p:sp>
      <p:cxnSp>
        <p:nvCxnSpPr>
          <p:cNvPr id="5" name="Straight Arrow Connector 4">
            <a:extLst>
              <a:ext uri="{FF2B5EF4-FFF2-40B4-BE49-F238E27FC236}">
                <a16:creationId xmlns:a16="http://schemas.microsoft.com/office/drawing/2014/main" id="{CA527DDD-4BEC-494D-9EC4-F44E82303CA0}"/>
              </a:ext>
            </a:extLst>
          </p:cNvPr>
          <p:cNvCxnSpPr>
            <a:cxnSpLocks/>
          </p:cNvCxnSpPr>
          <p:nvPr/>
        </p:nvCxnSpPr>
        <p:spPr>
          <a:xfrm flipH="1">
            <a:off x="4933508" y="1956391"/>
            <a:ext cx="123337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274B541-E009-DB4E-9269-93D8FC3D7172}"/>
              </a:ext>
            </a:extLst>
          </p:cNvPr>
          <p:cNvCxnSpPr>
            <a:cxnSpLocks/>
          </p:cNvCxnSpPr>
          <p:nvPr/>
        </p:nvCxnSpPr>
        <p:spPr>
          <a:xfrm flipH="1">
            <a:off x="4933508" y="2406502"/>
            <a:ext cx="1233376" cy="0"/>
          </a:xfrm>
          <a:prstGeom prst="straightConnector1">
            <a:avLst/>
          </a:prstGeom>
          <a:ln>
            <a:solidFill>
              <a:srgbClr val="333399"/>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2C35570-8FD1-7E4F-BF57-94105C617615}"/>
              </a:ext>
            </a:extLst>
          </p:cNvPr>
          <p:cNvCxnSpPr>
            <a:cxnSpLocks/>
          </p:cNvCxnSpPr>
          <p:nvPr/>
        </p:nvCxnSpPr>
        <p:spPr>
          <a:xfrm flipH="1">
            <a:off x="4082903" y="2406502"/>
            <a:ext cx="2083981" cy="698205"/>
          </a:xfrm>
          <a:prstGeom prst="straightConnector1">
            <a:avLst/>
          </a:prstGeom>
          <a:ln>
            <a:solidFill>
              <a:srgbClr val="262087"/>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D93914C-81D2-CB43-82BD-7124397CA63E}"/>
              </a:ext>
            </a:extLst>
          </p:cNvPr>
          <p:cNvCxnSpPr>
            <a:cxnSpLocks/>
          </p:cNvCxnSpPr>
          <p:nvPr/>
        </p:nvCxnSpPr>
        <p:spPr>
          <a:xfrm flipH="1">
            <a:off x="4359350" y="3104707"/>
            <a:ext cx="1807534" cy="361507"/>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5D1BDBF-D32A-674F-90CE-B652A607B7AC}"/>
              </a:ext>
            </a:extLst>
          </p:cNvPr>
          <p:cNvCxnSpPr>
            <a:cxnSpLocks/>
          </p:cNvCxnSpPr>
          <p:nvPr/>
        </p:nvCxnSpPr>
        <p:spPr>
          <a:xfrm flipH="1">
            <a:off x="4082902" y="1956391"/>
            <a:ext cx="2083984" cy="829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60D039F-8D9D-3747-B119-12DBFAE51255}"/>
              </a:ext>
            </a:extLst>
          </p:cNvPr>
          <p:cNvCxnSpPr>
            <a:cxnSpLocks/>
          </p:cNvCxnSpPr>
          <p:nvPr/>
        </p:nvCxnSpPr>
        <p:spPr>
          <a:xfrm flipH="1" flipV="1">
            <a:off x="4986669" y="2485921"/>
            <a:ext cx="1180215" cy="618786"/>
          </a:xfrm>
          <a:prstGeom prst="straightConnector1">
            <a:avLst/>
          </a:prstGeom>
          <a:ln>
            <a:solidFill>
              <a:srgbClr val="0066C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79364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9"/>
          <p:cNvSpPr txBox="1">
            <a:spLocks noGrp="1"/>
          </p:cNvSpPr>
          <p:nvPr>
            <p:ph type="ctrTitle"/>
          </p:nvPr>
        </p:nvSpPr>
        <p:spPr>
          <a:xfrm>
            <a:off x="4101125" y="1166648"/>
            <a:ext cx="3767400" cy="230176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What’s the Frequency of Data Collection and Analysis??</a:t>
            </a:r>
            <a:endParaRPr dirty="0"/>
          </a:p>
        </p:txBody>
      </p:sp>
      <p:sp>
        <p:nvSpPr>
          <p:cNvPr id="139" name="Google Shape;139;p19"/>
          <p:cNvSpPr/>
          <p:nvPr/>
        </p:nvSpPr>
        <p:spPr>
          <a:xfrm>
            <a:off x="283450" y="1659550"/>
            <a:ext cx="3088800" cy="3020300"/>
          </a:xfrm>
          <a:prstGeom prst="wedgeRoundRectCallout">
            <a:avLst>
              <a:gd name="adj1" fmla="val -20833"/>
              <a:gd name="adj2" fmla="val 62500"/>
              <a:gd name="adj3" fmla="val 0"/>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r>
              <a:rPr lang="en-US" sz="1800" dirty="0">
                <a:solidFill>
                  <a:schemeClr val="tx1">
                    <a:lumMod val="50000"/>
                  </a:schemeClr>
                </a:solidFill>
                <a:latin typeface="Lato" panose="020F0502020204030203" pitchFamily="34" charset="0"/>
              </a:rPr>
              <a:t>Data collected 3x per week on individualized chart by school staff supporting routine travel (i.e.. specials) </a:t>
            </a:r>
          </a:p>
          <a:p>
            <a:pPr lvl="0"/>
            <a:endParaRPr lang="en-US" sz="1800" dirty="0">
              <a:solidFill>
                <a:schemeClr val="tx1">
                  <a:lumMod val="50000"/>
                </a:schemeClr>
              </a:solidFill>
              <a:latin typeface="Lato" panose="020F0502020204030203" pitchFamily="34" charset="0"/>
            </a:endParaRPr>
          </a:p>
          <a:p>
            <a:pPr lvl="0"/>
            <a:r>
              <a:rPr lang="en-US" sz="1800" dirty="0">
                <a:solidFill>
                  <a:schemeClr val="tx1">
                    <a:lumMod val="50000"/>
                  </a:schemeClr>
                </a:solidFill>
                <a:latin typeface="Lato" panose="020F0502020204030203" pitchFamily="34" charset="0"/>
              </a:rPr>
              <a:t>Data analyzed every 6 weeks and at end of each trimester.  Progress reports shared with family 3x per school year including the IEP meeting.</a:t>
            </a: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49</a:t>
            </a:fld>
            <a:endParaRPr lang="en"/>
          </a:p>
        </p:txBody>
      </p:sp>
    </p:spTree>
    <p:extLst>
      <p:ext uri="{BB962C8B-B14F-4D97-AF65-F5344CB8AC3E}">
        <p14:creationId xmlns:p14="http://schemas.microsoft.com/office/powerpoint/2010/main" val="2777386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Caveat Emptor</a:t>
            </a:r>
          </a:p>
        </p:txBody>
      </p:sp>
      <p:sp>
        <p:nvSpPr>
          <p:cNvPr id="3" name="Content Placeholder 2"/>
          <p:cNvSpPr>
            <a:spLocks noGrp="1"/>
          </p:cNvSpPr>
          <p:nvPr>
            <p:ph idx="1"/>
          </p:nvPr>
        </p:nvSpPr>
        <p:spPr/>
        <p:txBody>
          <a:bodyPr/>
          <a:lstStyle/>
          <a:p>
            <a:pPr marL="0" indent="0">
              <a:buNone/>
            </a:pPr>
            <a:r>
              <a:rPr lang="en-US" dirty="0"/>
              <a:t>We will </a:t>
            </a:r>
            <a:r>
              <a:rPr lang="en-US" u="sng" dirty="0"/>
              <a:t>not</a:t>
            </a:r>
            <a:r>
              <a:rPr lang="en-US" dirty="0"/>
              <a:t> address the use of “progress monitoring” to determine: </a:t>
            </a:r>
          </a:p>
          <a:p>
            <a:pPr marL="745046" lvl="1" indent="-342900"/>
            <a:r>
              <a:rPr lang="en-US" dirty="0"/>
              <a:t>Response to interventions outside the IEP; i.e. the effectiveness of universal instruction not directly related to target skills addressed by IEP goals</a:t>
            </a:r>
          </a:p>
          <a:p>
            <a:pPr marL="745046" lvl="1" indent="-342900"/>
            <a:r>
              <a:rPr lang="en-US" dirty="0"/>
              <a:t>Special education eligibility, including, but not limited to </a:t>
            </a:r>
            <a:r>
              <a:rPr lang="en-US" b="1" dirty="0"/>
              <a:t>initial</a:t>
            </a:r>
            <a:r>
              <a:rPr lang="en-US" dirty="0"/>
              <a:t> identification of specific learning disabilities (SLD) </a:t>
            </a:r>
          </a:p>
          <a:p>
            <a:pPr marL="402146" lvl="1" indent="0">
              <a:buNone/>
            </a:pPr>
            <a:endParaRPr lang="en-US" dirty="0"/>
          </a:p>
        </p:txBody>
      </p:sp>
      <p:sp>
        <p:nvSpPr>
          <p:cNvPr id="4" name="Slide Number Placeholder 3"/>
          <p:cNvSpPr>
            <a:spLocks noGrp="1"/>
          </p:cNvSpPr>
          <p:nvPr>
            <p:ph type="sldNum" sz="quarter" idx="12"/>
          </p:nvPr>
        </p:nvSpPr>
        <p:spPr/>
        <p:txBody>
          <a:bodyPr/>
          <a:lstStyle/>
          <a:p>
            <a:fld id="{D4F18224-5991-4127-B709-5703E2F4AF56}" type="slidenum">
              <a:rPr lang="en-US" smtClean="0"/>
              <a:t>5</a:t>
            </a:fld>
            <a:endParaRPr lang="en-US"/>
          </a:p>
        </p:txBody>
      </p:sp>
      <p:sp>
        <p:nvSpPr>
          <p:cNvPr id="5" name="Date Placeholder 4"/>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28803952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18"/>
          <p:cNvPicPr preferRelativeResize="0"/>
          <p:nvPr/>
        </p:nvPicPr>
        <p:blipFill>
          <a:blip r:embed="rId3">
            <a:alphaModFix/>
          </a:blip>
          <a:stretch>
            <a:fillRect/>
          </a:stretch>
        </p:blipFill>
        <p:spPr>
          <a:xfrm>
            <a:off x="571075" y="46850"/>
            <a:ext cx="6654024" cy="5012125"/>
          </a:xfrm>
          <a:prstGeom prst="rect">
            <a:avLst/>
          </a:prstGeom>
          <a:noFill/>
          <a:ln>
            <a:noFill/>
          </a:ln>
        </p:spPr>
      </p:pic>
      <p:sp>
        <p:nvSpPr>
          <p:cNvPr id="122" name="Google Shape;122;p18"/>
          <p:cNvSpPr txBox="1">
            <a:spLocks noGrp="1"/>
          </p:cNvSpPr>
          <p:nvPr>
            <p:ph type="body" idx="4294967295"/>
          </p:nvPr>
        </p:nvSpPr>
        <p:spPr>
          <a:xfrm rot="5400699">
            <a:off x="6286150" y="1875400"/>
            <a:ext cx="4426800" cy="8301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2800"/>
              <a:t>Data Chart created </a:t>
            </a:r>
            <a:endParaRPr/>
          </a:p>
        </p:txBody>
      </p:sp>
      <p:sp>
        <p:nvSpPr>
          <p:cNvPr id="123" name="Google Shape;123;p18"/>
          <p:cNvSpPr/>
          <p:nvPr/>
        </p:nvSpPr>
        <p:spPr>
          <a:xfrm>
            <a:off x="975650" y="462325"/>
            <a:ext cx="1128600" cy="2646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8"/>
          <p:cNvSpPr/>
          <p:nvPr/>
        </p:nvSpPr>
        <p:spPr>
          <a:xfrm>
            <a:off x="2104350" y="508200"/>
            <a:ext cx="854100" cy="2646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8"/>
          <p:cNvSpPr/>
          <p:nvPr/>
        </p:nvSpPr>
        <p:spPr>
          <a:xfrm>
            <a:off x="4920475" y="462325"/>
            <a:ext cx="854100" cy="2646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8"/>
          <p:cNvSpPr txBox="1"/>
          <p:nvPr/>
        </p:nvSpPr>
        <p:spPr>
          <a:xfrm>
            <a:off x="4851600" y="937075"/>
            <a:ext cx="393000" cy="13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Sniglet"/>
              <a:ea typeface="Sniglet"/>
              <a:cs typeface="Sniglet"/>
              <a:sym typeface="Sniglet"/>
            </a:endParaRPr>
          </a:p>
        </p:txBody>
      </p:sp>
      <p:sp>
        <p:nvSpPr>
          <p:cNvPr id="127" name="Google Shape;127;p18"/>
          <p:cNvSpPr txBox="1"/>
          <p:nvPr/>
        </p:nvSpPr>
        <p:spPr>
          <a:xfrm>
            <a:off x="4365750" y="540500"/>
            <a:ext cx="412500" cy="26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rgbClr val="FF0000"/>
                </a:solidFill>
                <a:latin typeface="Sniglet"/>
                <a:ea typeface="Sniglet"/>
                <a:cs typeface="Sniglet"/>
                <a:sym typeface="Sniglet"/>
              </a:rPr>
              <a:t>II</a:t>
            </a:r>
            <a:endParaRPr>
              <a:solidFill>
                <a:srgbClr val="FF0000"/>
              </a:solidFill>
              <a:latin typeface="Sniglet"/>
              <a:ea typeface="Sniglet"/>
              <a:cs typeface="Sniglet"/>
              <a:sym typeface="Sniglet"/>
            </a:endParaRPr>
          </a:p>
          <a:p>
            <a:pPr marL="0" lvl="0" indent="0" algn="l" rtl="0">
              <a:spcBef>
                <a:spcPts val="0"/>
              </a:spcBef>
              <a:spcAft>
                <a:spcPts val="0"/>
              </a:spcAft>
              <a:buNone/>
            </a:pPr>
            <a:endParaRPr>
              <a:solidFill>
                <a:srgbClr val="FF0000"/>
              </a:solidFill>
              <a:latin typeface="Sniglet"/>
              <a:ea typeface="Sniglet"/>
              <a:cs typeface="Sniglet"/>
              <a:sym typeface="Sniglet"/>
            </a:endParaRPr>
          </a:p>
        </p:txBody>
      </p:sp>
      <p:sp>
        <p:nvSpPr>
          <p:cNvPr id="128" name="Google Shape;128;p18"/>
          <p:cNvSpPr txBox="1"/>
          <p:nvPr/>
        </p:nvSpPr>
        <p:spPr>
          <a:xfrm>
            <a:off x="6222900" y="540500"/>
            <a:ext cx="638100" cy="26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00"/>
                </a:solidFill>
                <a:latin typeface="Sniglet"/>
                <a:ea typeface="Sniglet"/>
                <a:cs typeface="Sniglet"/>
                <a:sym typeface="Sniglet"/>
              </a:rPr>
              <a:t>MS</a:t>
            </a:r>
            <a:endParaRPr>
              <a:solidFill>
                <a:srgbClr val="FF0000"/>
              </a:solidFill>
              <a:latin typeface="Sniglet"/>
              <a:ea typeface="Sniglet"/>
              <a:cs typeface="Sniglet"/>
              <a:sym typeface="Sniglet"/>
            </a:endParaRPr>
          </a:p>
          <a:p>
            <a:pPr marL="0" lvl="0" indent="0" algn="l" rtl="0">
              <a:spcBef>
                <a:spcPts val="0"/>
              </a:spcBef>
              <a:spcAft>
                <a:spcPts val="0"/>
              </a:spcAft>
              <a:buNone/>
            </a:pPr>
            <a:endParaRPr>
              <a:solidFill>
                <a:srgbClr val="FF0000"/>
              </a:solidFill>
              <a:latin typeface="Sniglet"/>
              <a:ea typeface="Sniglet"/>
              <a:cs typeface="Sniglet"/>
              <a:sym typeface="Sniglet"/>
            </a:endParaRPr>
          </a:p>
        </p:txBody>
      </p:sp>
      <p:sp>
        <p:nvSpPr>
          <p:cNvPr id="129" name="Google Shape;129;p18"/>
          <p:cNvSpPr txBox="1"/>
          <p:nvPr/>
        </p:nvSpPr>
        <p:spPr>
          <a:xfrm>
            <a:off x="2898175" y="594200"/>
            <a:ext cx="538800" cy="26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rgbClr val="FF0000"/>
                </a:solidFill>
                <a:latin typeface="Sniglet"/>
                <a:ea typeface="Sniglet"/>
                <a:cs typeface="Sniglet"/>
                <a:sym typeface="Sniglet"/>
              </a:rPr>
              <a:t>Music</a:t>
            </a:r>
            <a:endParaRPr sz="1100">
              <a:solidFill>
                <a:srgbClr val="FF0000"/>
              </a:solidFill>
              <a:latin typeface="Sniglet"/>
              <a:ea typeface="Sniglet"/>
              <a:cs typeface="Sniglet"/>
              <a:sym typeface="Sniglet"/>
            </a:endParaRPr>
          </a:p>
          <a:p>
            <a:pPr marL="0" lvl="0" indent="0" algn="l" rtl="0">
              <a:spcBef>
                <a:spcPts val="0"/>
              </a:spcBef>
              <a:spcAft>
                <a:spcPts val="0"/>
              </a:spcAft>
              <a:buNone/>
            </a:pPr>
            <a:endParaRPr>
              <a:solidFill>
                <a:srgbClr val="FF0000"/>
              </a:solidFill>
              <a:latin typeface="Sniglet"/>
              <a:ea typeface="Sniglet"/>
              <a:cs typeface="Sniglet"/>
              <a:sym typeface="Sniglet"/>
            </a:endParaRPr>
          </a:p>
        </p:txBody>
      </p:sp>
      <p:sp>
        <p:nvSpPr>
          <p:cNvPr id="130" name="Google Shape;130;p18"/>
          <p:cNvSpPr txBox="1"/>
          <p:nvPr/>
        </p:nvSpPr>
        <p:spPr>
          <a:xfrm>
            <a:off x="2866675" y="1268450"/>
            <a:ext cx="601800" cy="26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00"/>
                </a:solidFill>
                <a:latin typeface="Sniglet"/>
                <a:ea typeface="Sniglet"/>
                <a:cs typeface="Sniglet"/>
                <a:sym typeface="Sniglet"/>
              </a:rPr>
              <a:t>25 ft</a:t>
            </a:r>
            <a:endParaRPr>
              <a:solidFill>
                <a:srgbClr val="FF0000"/>
              </a:solidFill>
              <a:latin typeface="Sniglet"/>
              <a:ea typeface="Sniglet"/>
              <a:cs typeface="Sniglet"/>
              <a:sym typeface="Sniglet"/>
            </a:endParaRPr>
          </a:p>
          <a:p>
            <a:pPr marL="0" lvl="0" indent="0" algn="l" rtl="0">
              <a:spcBef>
                <a:spcPts val="0"/>
              </a:spcBef>
              <a:spcAft>
                <a:spcPts val="0"/>
              </a:spcAft>
              <a:buNone/>
            </a:pPr>
            <a:endParaRPr>
              <a:solidFill>
                <a:srgbClr val="FF0000"/>
              </a:solidFill>
              <a:latin typeface="Sniglet"/>
              <a:ea typeface="Sniglet"/>
              <a:cs typeface="Sniglet"/>
              <a:sym typeface="Sniglet"/>
            </a:endParaRPr>
          </a:p>
        </p:txBody>
      </p:sp>
      <p:sp>
        <p:nvSpPr>
          <p:cNvPr id="131" name="Google Shape;131;p18"/>
          <p:cNvSpPr txBox="1"/>
          <p:nvPr/>
        </p:nvSpPr>
        <p:spPr>
          <a:xfrm>
            <a:off x="481425" y="872725"/>
            <a:ext cx="723300" cy="26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00"/>
                </a:solidFill>
                <a:latin typeface="Sniglet"/>
                <a:ea typeface="Sniglet"/>
                <a:cs typeface="Sniglet"/>
                <a:sym typeface="Sniglet"/>
              </a:rPr>
              <a:t>  10/10</a:t>
            </a:r>
            <a:endParaRPr>
              <a:solidFill>
                <a:srgbClr val="FF0000"/>
              </a:solidFill>
              <a:latin typeface="Sniglet"/>
              <a:ea typeface="Sniglet"/>
              <a:cs typeface="Sniglet"/>
              <a:sym typeface="Sniglet"/>
            </a:endParaRPr>
          </a:p>
          <a:p>
            <a:pPr marL="0" lvl="0" indent="0" algn="l" rtl="0">
              <a:spcBef>
                <a:spcPts val="0"/>
              </a:spcBef>
              <a:spcAft>
                <a:spcPts val="0"/>
              </a:spcAft>
              <a:buNone/>
            </a:pPr>
            <a:endParaRPr>
              <a:solidFill>
                <a:srgbClr val="FF0000"/>
              </a:solidFill>
              <a:latin typeface="Sniglet"/>
              <a:ea typeface="Sniglet"/>
              <a:cs typeface="Sniglet"/>
              <a:sym typeface="Sniglet"/>
            </a:endParaRPr>
          </a:p>
        </p:txBody>
      </p:sp>
      <p:sp>
        <p:nvSpPr>
          <p:cNvPr id="132" name="Google Shape;132;p18"/>
          <p:cNvSpPr/>
          <p:nvPr/>
        </p:nvSpPr>
        <p:spPr>
          <a:xfrm>
            <a:off x="1136400" y="1472900"/>
            <a:ext cx="854100" cy="2646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55878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aphicFrame>
        <p:nvGraphicFramePr>
          <p:cNvPr id="145" name="Google Shape;145;p20"/>
          <p:cNvGraphicFramePr/>
          <p:nvPr/>
        </p:nvGraphicFramePr>
        <p:xfrm>
          <a:off x="989235" y="967144"/>
          <a:ext cx="7629277" cy="3707180"/>
        </p:xfrm>
        <a:graphic>
          <a:graphicData uri="http://schemas.openxmlformats.org/drawingml/2006/table">
            <a:tbl>
              <a:tblPr>
                <a:noFill/>
              </a:tblPr>
              <a:tblGrid>
                <a:gridCol w="7629277">
                  <a:extLst>
                    <a:ext uri="{9D8B030D-6E8A-4147-A177-3AD203B41FA5}">
                      <a16:colId xmlns:a16="http://schemas.microsoft.com/office/drawing/2014/main" val="20000"/>
                    </a:ext>
                  </a:extLst>
                </a:gridCol>
              </a:tblGrid>
              <a:tr h="889122">
                <a:tc>
                  <a:txBody>
                    <a:bodyPr/>
                    <a:lstStyle/>
                    <a:p>
                      <a:pPr marL="0" lvl="0" indent="0" algn="l" rtl="0">
                        <a:spcBef>
                          <a:spcPts val="200"/>
                        </a:spcBef>
                        <a:spcAft>
                          <a:spcPts val="0"/>
                        </a:spcAft>
                        <a:buClr>
                          <a:schemeClr val="dk1"/>
                        </a:buClr>
                        <a:buSzPts val="1100"/>
                        <a:buFont typeface="Arial"/>
                        <a:buNone/>
                      </a:pPr>
                      <a:r>
                        <a:rPr lang="en" sz="1600" b="1" dirty="0">
                          <a:solidFill>
                            <a:schemeClr val="dk1"/>
                          </a:solidFill>
                          <a:latin typeface="Lato" panose="020F0502020204030203" pitchFamily="34" charset="0"/>
                          <a:ea typeface="Sniglet"/>
                          <a:cs typeface="Sniglet"/>
                          <a:sym typeface="Sniglet"/>
                        </a:rPr>
                        <a:t>The student will improve receptive communication and travel by responding to cues and increasing distance traveled outside classroom with fewer refusals, yelling, or self-injurious behavior so that barriers to participation in instruction and activities are reduced. (I-4 B.)</a:t>
                      </a:r>
                      <a:endParaRPr sz="1600" dirty="0">
                        <a:latin typeface="Lato" panose="020F0502020204030203" pitchFamily="34" charset="0"/>
                      </a:endParaRPr>
                    </a:p>
                  </a:txBody>
                  <a:tcPr marL="45720" marR="45720">
                    <a:solidFill>
                      <a:srgbClr val="F4CCCC"/>
                    </a:solidFill>
                  </a:tcPr>
                </a:tc>
                <a:extLst>
                  <a:ext uri="{0D108BD9-81ED-4DB2-BD59-A6C34878D82A}">
                    <a16:rowId xmlns:a16="http://schemas.microsoft.com/office/drawing/2014/main" val="10000"/>
                  </a:ext>
                </a:extLst>
              </a:tr>
              <a:tr h="978687">
                <a:tc>
                  <a:txBody>
                    <a:bodyPr/>
                    <a:lstStyle/>
                    <a:p>
                      <a:pPr marL="0" lvl="0" indent="0" algn="l" rtl="0">
                        <a:spcBef>
                          <a:spcPts val="200"/>
                        </a:spcBef>
                        <a:spcAft>
                          <a:spcPts val="0"/>
                        </a:spcAft>
                        <a:buClr>
                          <a:schemeClr val="dk1"/>
                        </a:buClr>
                        <a:buSzPts val="1100"/>
                        <a:buFont typeface="Arial"/>
                        <a:buNone/>
                      </a:pPr>
                      <a:r>
                        <a:rPr lang="en" sz="1600" u="sng" dirty="0">
                          <a:solidFill>
                            <a:schemeClr val="dk1"/>
                          </a:solidFill>
                          <a:latin typeface="Lato" panose="020F0502020204030203" pitchFamily="34" charset="0"/>
                          <a:ea typeface="Sniglet"/>
                          <a:cs typeface="Sniglet"/>
                          <a:sym typeface="Sniglet"/>
                        </a:rPr>
                        <a:t>Baseline</a:t>
                      </a:r>
                      <a:r>
                        <a:rPr lang="en" sz="1600" dirty="0">
                          <a:solidFill>
                            <a:schemeClr val="dk1"/>
                          </a:solidFill>
                          <a:latin typeface="Lato" panose="020F0502020204030203" pitchFamily="34" charset="0"/>
                          <a:ea typeface="Sniglet"/>
                          <a:cs typeface="Sniglet"/>
                          <a:sym typeface="Sniglet"/>
                        </a:rPr>
                        <a:t>: responds to 0 communication strategies: travels 30 feet w/ avg. 5 behavior stops (I-4a.)</a:t>
                      </a:r>
                    </a:p>
                    <a:p>
                      <a:pPr marL="0" lvl="0" indent="0" algn="l" rtl="0">
                        <a:spcBef>
                          <a:spcPts val="600"/>
                        </a:spcBef>
                        <a:spcAft>
                          <a:spcPts val="0"/>
                        </a:spcAft>
                        <a:buClr>
                          <a:schemeClr val="dk1"/>
                        </a:buClr>
                        <a:buSzPts val="1100"/>
                        <a:buFont typeface="Arial"/>
                        <a:buNone/>
                      </a:pPr>
                      <a:r>
                        <a:rPr lang="en-US" sz="1600" u="sng" dirty="0">
                          <a:solidFill>
                            <a:schemeClr val="dk1"/>
                          </a:solidFill>
                          <a:latin typeface="Lato" panose="020F0502020204030203" pitchFamily="34" charset="0"/>
                          <a:ea typeface="Sniglet"/>
                          <a:cs typeface="Sniglet"/>
                          <a:sym typeface="Sniglet"/>
                        </a:rPr>
                        <a:t>LOA</a:t>
                      </a:r>
                      <a:r>
                        <a:rPr lang="en-US" sz="1600" dirty="0">
                          <a:solidFill>
                            <a:schemeClr val="dk1"/>
                          </a:solidFill>
                          <a:latin typeface="Lato" panose="020F0502020204030203" pitchFamily="34" charset="0"/>
                          <a:ea typeface="Sniglet"/>
                          <a:cs typeface="Sniglet"/>
                          <a:sym typeface="Sniglet"/>
                        </a:rPr>
                        <a:t> : responds to tactile sign or visual cues 2 times (communicate start/finish of travel) during 50 feet with no more than 1 behavior stop (I-4 b.)</a:t>
                      </a:r>
                      <a:endParaRPr sz="1600" dirty="0">
                        <a:solidFill>
                          <a:schemeClr val="dk1"/>
                        </a:solidFill>
                        <a:latin typeface="Lato" panose="020F0502020204030203" pitchFamily="34" charset="0"/>
                        <a:ea typeface="Sniglet"/>
                        <a:cs typeface="Sniglet"/>
                        <a:sym typeface="Sniglet"/>
                      </a:endParaRPr>
                    </a:p>
                  </a:txBody>
                  <a:tcPr marL="91425" marR="91425" marT="91425" marB="91425">
                    <a:solidFill>
                      <a:srgbClr val="FCE5CD"/>
                    </a:solidFill>
                  </a:tcPr>
                </a:tc>
                <a:extLst>
                  <a:ext uri="{0D108BD9-81ED-4DB2-BD59-A6C34878D82A}">
                    <a16:rowId xmlns:a16="http://schemas.microsoft.com/office/drawing/2014/main" val="10001"/>
                  </a:ext>
                </a:extLst>
              </a:tr>
              <a:tr h="702985">
                <a:tc>
                  <a:txBody>
                    <a:bodyPr/>
                    <a:lstStyle/>
                    <a:p>
                      <a:pPr marL="0" lvl="0" indent="0" algn="l" rtl="0">
                        <a:spcBef>
                          <a:spcPts val="600"/>
                        </a:spcBef>
                        <a:spcAft>
                          <a:spcPts val="0"/>
                        </a:spcAft>
                        <a:buClr>
                          <a:schemeClr val="dk1"/>
                        </a:buClr>
                        <a:buSzPts val="1100"/>
                        <a:buFont typeface="Arial"/>
                        <a:buNone/>
                      </a:pPr>
                      <a:r>
                        <a:rPr lang="en" sz="1600" dirty="0">
                          <a:solidFill>
                            <a:schemeClr val="dk1"/>
                          </a:solidFill>
                          <a:latin typeface="Lato" panose="020F0502020204030203" pitchFamily="34" charset="0"/>
                          <a:ea typeface="Sniglet"/>
                          <a:cs typeface="Sniglet"/>
                          <a:sym typeface="Sniglet"/>
                        </a:rPr>
                        <a:t>As measured by charted data collected 3x per week by School Staff  supporting routine travel (ie. specials) (I-4 4.)</a:t>
                      </a:r>
                      <a:endParaRPr sz="1600" dirty="0">
                        <a:solidFill>
                          <a:schemeClr val="dk1"/>
                        </a:solidFill>
                        <a:latin typeface="Lato" panose="020F0502020204030203" pitchFamily="34" charset="0"/>
                        <a:ea typeface="Sniglet"/>
                        <a:cs typeface="Sniglet"/>
                        <a:sym typeface="Sniglet"/>
                      </a:endParaRPr>
                    </a:p>
                  </a:txBody>
                  <a:tcPr marL="91425" marR="91425" marT="91425" marB="91425">
                    <a:solidFill>
                      <a:srgbClr val="B6D7A8"/>
                    </a:solidFill>
                  </a:tcPr>
                </a:tc>
                <a:extLst>
                  <a:ext uri="{0D108BD9-81ED-4DB2-BD59-A6C34878D82A}">
                    <a16:rowId xmlns:a16="http://schemas.microsoft.com/office/drawing/2014/main" val="10003"/>
                  </a:ext>
                </a:extLst>
              </a:tr>
              <a:tr h="702985">
                <a:tc>
                  <a:txBody>
                    <a:bodyPr/>
                    <a:lstStyle/>
                    <a:p>
                      <a:pPr marL="0" lvl="0" indent="0" algn="l" rtl="0">
                        <a:spcBef>
                          <a:spcPts val="600"/>
                        </a:spcBef>
                        <a:spcAft>
                          <a:spcPts val="0"/>
                        </a:spcAft>
                        <a:buClr>
                          <a:schemeClr val="dk1"/>
                        </a:buClr>
                        <a:buSzPts val="1100"/>
                        <a:buFont typeface="Arial"/>
                        <a:buNone/>
                      </a:pPr>
                      <a:r>
                        <a:rPr lang="en" sz="1600" dirty="0">
                          <a:solidFill>
                            <a:schemeClr val="dk1"/>
                          </a:solidFill>
                          <a:latin typeface="Lato" panose="020F0502020204030203" pitchFamily="34" charset="0"/>
                          <a:ea typeface="Sniglet"/>
                          <a:cs typeface="Sniglet"/>
                          <a:sym typeface="Sniglet"/>
                        </a:rPr>
                        <a:t>Data to be analyzed every</a:t>
                      </a:r>
                      <a:r>
                        <a:rPr lang="en" sz="1600" baseline="0" dirty="0">
                          <a:solidFill>
                            <a:schemeClr val="dk1"/>
                          </a:solidFill>
                          <a:latin typeface="Lato" panose="020F0502020204030203" pitchFamily="34" charset="0"/>
                          <a:ea typeface="Sniglet"/>
                          <a:cs typeface="Sniglet"/>
                          <a:sym typeface="Sniglet"/>
                        </a:rPr>
                        <a:t> 6 wks &amp;</a:t>
                      </a:r>
                      <a:r>
                        <a:rPr lang="en" sz="1600" dirty="0">
                          <a:solidFill>
                            <a:schemeClr val="dk1"/>
                          </a:solidFill>
                          <a:latin typeface="Lato" panose="020F0502020204030203" pitchFamily="34" charset="0"/>
                          <a:ea typeface="Sniglet"/>
                          <a:cs typeface="Sniglet"/>
                          <a:sym typeface="Sniglet"/>
                        </a:rPr>
                        <a:t> end of each trimester and shared with family 3x per school year including the</a:t>
                      </a:r>
                      <a:r>
                        <a:rPr lang="en" sz="1600" baseline="0" dirty="0">
                          <a:solidFill>
                            <a:schemeClr val="dk1"/>
                          </a:solidFill>
                          <a:latin typeface="Lato" panose="020F0502020204030203" pitchFamily="34" charset="0"/>
                          <a:ea typeface="Sniglet"/>
                          <a:cs typeface="Sniglet"/>
                          <a:sym typeface="Sniglet"/>
                        </a:rPr>
                        <a:t> </a:t>
                      </a:r>
                      <a:r>
                        <a:rPr lang="en" sz="1600" dirty="0">
                          <a:solidFill>
                            <a:schemeClr val="dk1"/>
                          </a:solidFill>
                          <a:latin typeface="Lato" panose="020F0502020204030203" pitchFamily="34" charset="0"/>
                          <a:ea typeface="Sniglet"/>
                          <a:cs typeface="Sniglet"/>
                          <a:sym typeface="Sniglet"/>
                        </a:rPr>
                        <a:t>IEP meeting (I-4 5.)</a:t>
                      </a:r>
                      <a:endParaRPr sz="1600" dirty="0">
                        <a:latin typeface="Lato" panose="020F0502020204030203" pitchFamily="34" charset="0"/>
                      </a:endParaRPr>
                    </a:p>
                  </a:txBody>
                  <a:tcPr marL="91425" marR="91425" marT="91425" marB="91425">
                    <a:solidFill>
                      <a:srgbClr val="A4C2F4"/>
                    </a:solidFill>
                  </a:tcPr>
                </a:tc>
                <a:extLst>
                  <a:ext uri="{0D108BD9-81ED-4DB2-BD59-A6C34878D82A}">
                    <a16:rowId xmlns:a16="http://schemas.microsoft.com/office/drawing/2014/main" val="10004"/>
                  </a:ext>
                </a:extLst>
              </a:tr>
            </a:tbl>
          </a:graphicData>
        </a:graphic>
      </p:graphicFrame>
      <p:sp>
        <p:nvSpPr>
          <p:cNvPr id="146" name="Google Shape;146;p20"/>
          <p:cNvSpPr txBox="1">
            <a:spLocks noGrp="1"/>
          </p:cNvSpPr>
          <p:nvPr>
            <p:ph type="title"/>
          </p:nvPr>
        </p:nvSpPr>
        <p:spPr>
          <a:xfrm rot="161729">
            <a:off x="892861" y="445185"/>
            <a:ext cx="7029878" cy="76013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Final Goal</a:t>
            </a:r>
            <a:endParaRPr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51</a:t>
            </a:fld>
            <a:endParaRPr lang="en"/>
          </a:p>
        </p:txBody>
      </p:sp>
    </p:spTree>
    <p:extLst>
      <p:ext uri="{BB962C8B-B14F-4D97-AF65-F5344CB8AC3E}">
        <p14:creationId xmlns:p14="http://schemas.microsoft.com/office/powerpoint/2010/main" val="3259694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1"/>
          <p:cNvSpPr txBox="1">
            <a:spLocks noGrp="1"/>
          </p:cNvSpPr>
          <p:nvPr>
            <p:ph type="body" idx="1"/>
          </p:nvPr>
        </p:nvSpPr>
        <p:spPr>
          <a:xfrm>
            <a:off x="1052049" y="1331825"/>
            <a:ext cx="7272143" cy="3101100"/>
          </a:xfrm>
          <a:prstGeom prst="rect">
            <a:avLst/>
          </a:prstGeom>
        </p:spPr>
        <p:txBody>
          <a:bodyPr spcFirstLastPara="1" wrap="square" lIns="91425" tIns="91425" rIns="91425" bIns="91425" anchor="t" anchorCtr="0">
            <a:noAutofit/>
          </a:bodyPr>
          <a:lstStyle/>
          <a:p>
            <a:pPr marL="457200" lvl="0" indent="0" algn="l" rtl="0">
              <a:spcBef>
                <a:spcPts val="600"/>
              </a:spcBef>
              <a:spcAft>
                <a:spcPts val="0"/>
              </a:spcAft>
              <a:buClr>
                <a:schemeClr val="dk1"/>
              </a:buClr>
              <a:buSzPts val="1100"/>
              <a:buFont typeface="Arial"/>
              <a:buNone/>
            </a:pPr>
            <a:endParaRPr sz="1800" dirty="0"/>
          </a:p>
          <a:p>
            <a:pPr marL="457200" lvl="0" indent="0" algn="l" rtl="0">
              <a:spcBef>
                <a:spcPts val="600"/>
              </a:spcBef>
              <a:spcAft>
                <a:spcPts val="0"/>
              </a:spcAft>
              <a:buClr>
                <a:schemeClr val="dk1"/>
              </a:buClr>
              <a:buSzPts val="1100"/>
              <a:buFont typeface="Arial"/>
              <a:buNone/>
            </a:pPr>
            <a:endParaRPr sz="1800" dirty="0"/>
          </a:p>
          <a:p>
            <a:pPr marL="0" lvl="0" indent="0" algn="l" rtl="0">
              <a:spcBef>
                <a:spcPts val="600"/>
              </a:spcBef>
              <a:spcAft>
                <a:spcPts val="0"/>
              </a:spcAft>
              <a:buClr>
                <a:schemeClr val="dk1"/>
              </a:buClr>
              <a:buSzPts val="1100"/>
              <a:buFont typeface="Arial"/>
              <a:buNone/>
            </a:pPr>
            <a:r>
              <a:rPr lang="en" sz="1900" dirty="0"/>
              <a:t>1.  By end of 1st trimester, responds to 1 communication strategy and travel 30 feet with an average of 1 behavior stop</a:t>
            </a:r>
            <a:endParaRPr sz="1900" dirty="0"/>
          </a:p>
          <a:p>
            <a:pPr marL="0" lvl="0" indent="0" algn="l" rtl="0">
              <a:spcBef>
                <a:spcPts val="600"/>
              </a:spcBef>
              <a:spcAft>
                <a:spcPts val="0"/>
              </a:spcAft>
              <a:buClr>
                <a:schemeClr val="dk1"/>
              </a:buClr>
              <a:buSzPts val="1100"/>
              <a:buFont typeface="Arial"/>
              <a:buNone/>
            </a:pPr>
            <a:r>
              <a:rPr lang="en" sz="1900" dirty="0"/>
              <a:t>2. By end of 2nd trimester, responds to 2 communication strategies and travel 40 feet with an average of 1 behavior stop</a:t>
            </a:r>
            <a:endParaRPr sz="1900" dirty="0"/>
          </a:p>
          <a:p>
            <a:pPr marL="0" lvl="0" indent="0" algn="l" rtl="0">
              <a:spcBef>
                <a:spcPts val="600"/>
              </a:spcBef>
              <a:spcAft>
                <a:spcPts val="0"/>
              </a:spcAft>
              <a:buClr>
                <a:schemeClr val="dk1"/>
              </a:buClr>
              <a:buSzPts val="1100"/>
              <a:buFont typeface="Arial"/>
              <a:buNone/>
            </a:pPr>
            <a:r>
              <a:rPr lang="en" sz="1900" dirty="0"/>
              <a:t>3. By end of 3rd trimester, responds to 2 communication strategies and travel 50 feet with an average 1 behavior stop or less</a:t>
            </a:r>
            <a:endParaRPr sz="1900" dirty="0"/>
          </a:p>
          <a:p>
            <a:pPr marL="0" lvl="0" indent="0" algn="l" rtl="0">
              <a:spcBef>
                <a:spcPts val="600"/>
              </a:spcBef>
              <a:spcAft>
                <a:spcPts val="0"/>
              </a:spcAft>
              <a:buClr>
                <a:schemeClr val="dk1"/>
              </a:buClr>
              <a:buSzPts val="1100"/>
              <a:buFont typeface="Arial"/>
              <a:buNone/>
            </a:pPr>
            <a:endParaRPr sz="1800" dirty="0"/>
          </a:p>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0"/>
              </a:spcAft>
              <a:buClr>
                <a:schemeClr val="dk1"/>
              </a:buClr>
              <a:buSzPts val="1100"/>
              <a:buFont typeface="Arial"/>
              <a:buNone/>
            </a:pPr>
            <a:endParaRPr sz="1400" dirty="0"/>
          </a:p>
          <a:p>
            <a:pPr marL="0" lvl="0" indent="0" algn="l" rtl="0">
              <a:spcBef>
                <a:spcPts val="600"/>
              </a:spcBef>
              <a:spcAft>
                <a:spcPts val="0"/>
              </a:spcAft>
              <a:buNone/>
            </a:pPr>
            <a:endParaRPr dirty="0"/>
          </a:p>
        </p:txBody>
      </p:sp>
      <p:sp>
        <p:nvSpPr>
          <p:cNvPr id="152" name="Google Shape;152;p21"/>
          <p:cNvSpPr txBox="1">
            <a:spLocks noGrp="1"/>
          </p:cNvSpPr>
          <p:nvPr>
            <p:ph type="title"/>
          </p:nvPr>
        </p:nvSpPr>
        <p:spPr>
          <a:xfrm rot="161729">
            <a:off x="923670" y="842246"/>
            <a:ext cx="2947771" cy="979157"/>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Benchmarks/Objectives</a:t>
            </a:r>
            <a:endParaRPr dirty="0"/>
          </a:p>
        </p:txBody>
      </p:sp>
      <p:sp>
        <p:nvSpPr>
          <p:cNvPr id="153" name="Google Shape;153;p21"/>
          <p:cNvSpPr txBox="1"/>
          <p:nvPr/>
        </p:nvSpPr>
        <p:spPr>
          <a:xfrm>
            <a:off x="3774597" y="551995"/>
            <a:ext cx="4920090" cy="1559658"/>
          </a:xfrm>
          <a:prstGeom prst="rect">
            <a:avLst/>
          </a:prstGeom>
          <a:solidFill>
            <a:srgbClr val="FFE599"/>
          </a:solidFill>
          <a:ln>
            <a:noFill/>
          </a:ln>
        </p:spPr>
        <p:txBody>
          <a:bodyPr spcFirstLastPara="1" wrap="square" lIns="45720" tIns="45720" rIns="45720" bIns="45720" anchor="t" anchorCtr="0">
            <a:noAutofit/>
          </a:bodyPr>
          <a:lstStyle/>
          <a:p>
            <a:pPr marL="0" lvl="0" indent="0" algn="l" rtl="0">
              <a:spcBef>
                <a:spcPts val="200"/>
              </a:spcBef>
              <a:spcAft>
                <a:spcPts val="0"/>
              </a:spcAft>
              <a:buClr>
                <a:schemeClr val="dk1"/>
              </a:buClr>
              <a:buSzPts val="1100"/>
              <a:buFont typeface="Arial"/>
              <a:buNone/>
            </a:pPr>
            <a:r>
              <a:rPr lang="en" sz="1800" dirty="0">
                <a:solidFill>
                  <a:schemeClr val="dk1"/>
                </a:solidFill>
                <a:latin typeface="Lato" panose="020F0502020204030203" pitchFamily="34" charset="0"/>
                <a:ea typeface="Sniglet"/>
                <a:cs typeface="Sniglet"/>
                <a:sym typeface="Sniglet"/>
              </a:rPr>
              <a:t>From baseline: responds to 0 communication strategies: travels 30 ft. w/ avg. 5 behavior stops</a:t>
            </a:r>
            <a:endParaRPr sz="1800" dirty="0">
              <a:solidFill>
                <a:schemeClr val="dk1"/>
              </a:solidFill>
              <a:latin typeface="Lato" panose="020F0502020204030203" pitchFamily="34" charset="0"/>
              <a:ea typeface="Sniglet"/>
              <a:cs typeface="Sniglet"/>
              <a:sym typeface="Sniglet"/>
            </a:endParaRPr>
          </a:p>
          <a:p>
            <a:pPr marL="0" lvl="0" indent="0" algn="l" rtl="0">
              <a:spcBef>
                <a:spcPts val="200"/>
              </a:spcBef>
              <a:spcAft>
                <a:spcPts val="0"/>
              </a:spcAft>
              <a:buClr>
                <a:schemeClr val="dk1"/>
              </a:buClr>
              <a:buSzPts val="1100"/>
              <a:buFont typeface="Arial"/>
              <a:buNone/>
            </a:pPr>
            <a:r>
              <a:rPr lang="en" sz="1800" dirty="0">
                <a:solidFill>
                  <a:schemeClr val="dk1"/>
                </a:solidFill>
                <a:latin typeface="Lato" panose="020F0502020204030203" pitchFamily="34" charset="0"/>
                <a:ea typeface="Sniglet"/>
                <a:cs typeface="Sniglet"/>
                <a:sym typeface="Sniglet"/>
              </a:rPr>
              <a:t>To LOA: responds to tactile sign or visual cues 2 times (communicate start/finish of travel) during 50 feet with no more than 1 behavior stop</a:t>
            </a:r>
            <a:endParaRPr sz="1800" dirty="0">
              <a:solidFill>
                <a:schemeClr val="dk1"/>
              </a:solidFill>
              <a:latin typeface="Lato" panose="020F0502020204030203" pitchFamily="34" charset="0"/>
              <a:ea typeface="Sniglet"/>
              <a:cs typeface="Sniglet"/>
              <a:sym typeface="Sniglet"/>
            </a:endParaRPr>
          </a:p>
          <a:p>
            <a:pPr marL="0" lvl="0" indent="0" algn="l" rtl="0">
              <a:spcBef>
                <a:spcPts val="0"/>
              </a:spcBef>
              <a:spcAft>
                <a:spcPts val="0"/>
              </a:spcAft>
              <a:buNone/>
            </a:pPr>
            <a:endParaRPr dirty="0">
              <a:latin typeface="Sniglet"/>
              <a:ea typeface="Sniglet"/>
              <a:cs typeface="Sniglet"/>
              <a:sym typeface="Sniglet"/>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52</a:t>
            </a:fld>
            <a:endParaRPr lang="en"/>
          </a:p>
        </p:txBody>
      </p:sp>
    </p:spTree>
    <p:extLst>
      <p:ext uri="{BB962C8B-B14F-4D97-AF65-F5344CB8AC3E}">
        <p14:creationId xmlns:p14="http://schemas.microsoft.com/office/powerpoint/2010/main" val="3114831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2"/>
          <p:cNvSpPr txBox="1">
            <a:spLocks noGrp="1"/>
          </p:cNvSpPr>
          <p:nvPr>
            <p:ph type="title"/>
          </p:nvPr>
        </p:nvSpPr>
        <p:spPr>
          <a:xfrm rot="161729">
            <a:off x="2061621" y="44357"/>
            <a:ext cx="7029878" cy="76013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dirty="0">
                <a:solidFill>
                  <a:schemeClr val="bg1"/>
                </a:solidFill>
              </a:rPr>
              <a:t>OUTCOMES at Trimester 1</a:t>
            </a:r>
            <a:endParaRPr sz="3200" dirty="0">
              <a:solidFill>
                <a:schemeClr val="bg1"/>
              </a:solidFill>
            </a:endParaRPr>
          </a:p>
        </p:txBody>
      </p:sp>
      <p:sp>
        <p:nvSpPr>
          <p:cNvPr id="159" name="Google Shape;159;p22"/>
          <p:cNvSpPr txBox="1">
            <a:spLocks noGrp="1"/>
          </p:cNvSpPr>
          <p:nvPr>
            <p:ph type="body" idx="1"/>
          </p:nvPr>
        </p:nvSpPr>
        <p:spPr>
          <a:xfrm>
            <a:off x="1073624" y="969376"/>
            <a:ext cx="3876747" cy="3246749"/>
          </a:xfrm>
          <a:prstGeom prst="rect">
            <a:avLst/>
          </a:prstGeom>
        </p:spPr>
        <p:txBody>
          <a:bodyPr spcFirstLastPara="1" wrap="square" lIns="91425" tIns="91425" rIns="91425" bIns="91425" anchor="t" anchorCtr="0">
            <a:noAutofit/>
          </a:bodyPr>
          <a:lstStyle/>
          <a:p>
            <a:pPr marL="236538" indent="-236538">
              <a:lnSpc>
                <a:spcPct val="95000"/>
              </a:lnSpc>
              <a:spcBef>
                <a:spcPts val="0"/>
              </a:spcBef>
              <a:buSzPts val="1800"/>
            </a:pPr>
            <a:r>
              <a:rPr lang="en" sz="2000" dirty="0"/>
              <a:t>After communication, using of tactile cue, and sign, student</a:t>
            </a:r>
            <a:r>
              <a:rPr lang="en" sz="2000" u="sng" dirty="0"/>
              <a:t> initiated</a:t>
            </a:r>
            <a:r>
              <a:rPr lang="en" sz="2000" dirty="0"/>
              <a:t> use of walker to travel</a:t>
            </a:r>
            <a:endParaRPr sz="2000" dirty="0"/>
          </a:p>
          <a:p>
            <a:pPr marL="236538" indent="-236538">
              <a:lnSpc>
                <a:spcPct val="95000"/>
              </a:lnSpc>
              <a:buSzPts val="1800"/>
            </a:pPr>
            <a:r>
              <a:rPr lang="en" sz="2000" dirty="0"/>
              <a:t>Student</a:t>
            </a:r>
            <a:r>
              <a:rPr lang="en" sz="2000" u="sng" dirty="0"/>
              <a:t> increased desired travel skills</a:t>
            </a:r>
            <a:r>
              <a:rPr lang="en" sz="2000" dirty="0"/>
              <a:t> first trimester as demonstrated by traveling 25 ft with 1-2 behaviors.</a:t>
            </a:r>
          </a:p>
          <a:p>
            <a:pPr marL="0" indent="0">
              <a:lnSpc>
                <a:spcPct val="95000"/>
              </a:lnSpc>
              <a:buSzPts val="1800"/>
              <a:buNone/>
            </a:pPr>
            <a:r>
              <a:rPr lang="en" sz="2000" b="1" dirty="0"/>
              <a:t>The team continued with plan!</a:t>
            </a:r>
            <a:endParaRPr sz="2000" b="1" dirty="0"/>
          </a:p>
          <a:p>
            <a:pPr marL="457200" lvl="0" indent="0" algn="l" rtl="0">
              <a:spcBef>
                <a:spcPts val="600"/>
              </a:spcBef>
              <a:spcAft>
                <a:spcPts val="0"/>
              </a:spcAft>
              <a:buNone/>
            </a:pPr>
            <a:endParaRPr sz="1800" dirty="0"/>
          </a:p>
          <a:p>
            <a:pPr marL="457200" lvl="0" indent="0" algn="l" rtl="0">
              <a:spcBef>
                <a:spcPts val="600"/>
              </a:spcBef>
              <a:spcAft>
                <a:spcPts val="0"/>
              </a:spcAft>
              <a:buNone/>
            </a:pPr>
            <a:r>
              <a:rPr lang="en-US" sz="1800" dirty="0"/>
              <a:t>Link to example of a </a:t>
            </a:r>
            <a:r>
              <a:rPr lang="en-US" sz="1800" dirty="0">
                <a:hlinkClick r:id="rId3"/>
              </a:rPr>
              <a:t>Google Form </a:t>
            </a:r>
            <a:r>
              <a:rPr lang="en-US" sz="1800" dirty="0"/>
              <a:t>Data Recording Tool</a:t>
            </a:r>
            <a:endParaRPr sz="1800" dirty="0"/>
          </a:p>
        </p:txBody>
      </p:sp>
      <p:sp>
        <p:nvSpPr>
          <p:cNvPr id="160" name="Google Shape;160;p22"/>
          <p:cNvSpPr txBox="1">
            <a:spLocks noGrp="1"/>
          </p:cNvSpPr>
          <p:nvPr>
            <p:ph type="body" idx="2"/>
          </p:nvPr>
        </p:nvSpPr>
        <p:spPr>
          <a:xfrm>
            <a:off x="4950371" y="969376"/>
            <a:ext cx="3045054" cy="2947274"/>
          </a:xfrm>
          <a:prstGeom prst="rect">
            <a:avLst/>
          </a:prstGeom>
        </p:spPr>
        <p:txBody>
          <a:bodyPr spcFirstLastPara="1" wrap="square" lIns="91425" tIns="91425" rIns="91425" bIns="91425" anchor="t" anchorCtr="0">
            <a:noAutofit/>
          </a:bodyPr>
          <a:lstStyle/>
          <a:p>
            <a:pPr marL="236538" indent="-125413">
              <a:lnSpc>
                <a:spcPct val="95000"/>
              </a:lnSpc>
              <a:buSzPts val="1800"/>
            </a:pPr>
            <a:r>
              <a:rPr lang="en" sz="1800" dirty="0"/>
              <a:t>Locations with highest </a:t>
            </a:r>
            <a:r>
              <a:rPr lang="en" sz="1800" u="sng" dirty="0"/>
              <a:t>increase of participation </a:t>
            </a:r>
            <a:r>
              <a:rPr lang="en" sz="1800" dirty="0"/>
              <a:t>were the pool and cooking.  Student preferred tasks.</a:t>
            </a:r>
            <a:endParaRPr sz="1800" dirty="0"/>
          </a:p>
          <a:p>
            <a:pPr marL="236538" indent="0">
              <a:spcBef>
                <a:spcPts val="1200"/>
              </a:spcBef>
              <a:buNone/>
            </a:pPr>
            <a:r>
              <a:rPr lang="en" sz="2000" b="1" dirty="0">
                <a:solidFill>
                  <a:srgbClr val="FF0000"/>
                </a:solidFill>
              </a:rPr>
              <a:t>YES! Increased student engagement due to  improved communication and fewer behaviors!</a:t>
            </a:r>
            <a:endParaRPr sz="2000" b="1" dirty="0">
              <a:solidFill>
                <a:srgbClr val="FF0000"/>
              </a:solidFill>
            </a:endParaRPr>
          </a:p>
          <a:p>
            <a:pPr marL="457200" lvl="0" indent="0" algn="l" rtl="0">
              <a:spcBef>
                <a:spcPts val="600"/>
              </a:spcBef>
              <a:spcAft>
                <a:spcPts val="0"/>
              </a:spcAft>
              <a:buNone/>
            </a:pPr>
            <a:endParaRPr sz="1800" dirty="0"/>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53</a:t>
            </a:fld>
            <a:endParaRPr lang="en"/>
          </a:p>
        </p:txBody>
      </p:sp>
    </p:spTree>
    <p:extLst>
      <p:ext uri="{BB962C8B-B14F-4D97-AF65-F5344CB8AC3E}">
        <p14:creationId xmlns:p14="http://schemas.microsoft.com/office/powerpoint/2010/main" val="370445478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E11FFC-F2E7-814C-B000-6D5B01AD4B4A}"/>
              </a:ext>
            </a:extLst>
          </p:cNvPr>
          <p:cNvSpPr>
            <a:spLocks noGrp="1"/>
          </p:cNvSpPr>
          <p:nvPr>
            <p:ph type="dt" sz="half" idx="10"/>
          </p:nvPr>
        </p:nvSpPr>
        <p:spPr/>
        <p:txBody>
          <a:bodyPr/>
          <a:lstStyle/>
          <a:p>
            <a:endParaRPr lang="en-US" dirty="0"/>
          </a:p>
        </p:txBody>
      </p:sp>
      <p:sp>
        <p:nvSpPr>
          <p:cNvPr id="3" name="Slide Number Placeholder 2">
            <a:extLst>
              <a:ext uri="{FF2B5EF4-FFF2-40B4-BE49-F238E27FC236}">
                <a16:creationId xmlns:a16="http://schemas.microsoft.com/office/drawing/2014/main" id="{6B701659-0A47-DB4F-A19A-517415468FD4}"/>
              </a:ext>
            </a:extLst>
          </p:cNvPr>
          <p:cNvSpPr>
            <a:spLocks noGrp="1"/>
          </p:cNvSpPr>
          <p:nvPr>
            <p:ph type="sldNum" sz="quarter" idx="12"/>
          </p:nvPr>
        </p:nvSpPr>
        <p:spPr/>
        <p:txBody>
          <a:bodyPr/>
          <a:lstStyle/>
          <a:p>
            <a:fld id="{D4F18224-5991-4127-B709-5703E2F4AF56}" type="slidenum">
              <a:rPr lang="en-US" smtClean="0"/>
              <a:pPr/>
              <a:t>54</a:t>
            </a:fld>
            <a:endParaRPr lang="en-US" dirty="0"/>
          </a:p>
        </p:txBody>
      </p:sp>
      <p:sp>
        <p:nvSpPr>
          <p:cNvPr id="4" name="Title 3">
            <a:extLst>
              <a:ext uri="{FF2B5EF4-FFF2-40B4-BE49-F238E27FC236}">
                <a16:creationId xmlns:a16="http://schemas.microsoft.com/office/drawing/2014/main" id="{A7952C27-75E1-7549-927C-D36E637CCAC6}"/>
              </a:ext>
            </a:extLst>
          </p:cNvPr>
          <p:cNvSpPr>
            <a:spLocks noGrp="1"/>
          </p:cNvSpPr>
          <p:nvPr>
            <p:ph type="title"/>
          </p:nvPr>
        </p:nvSpPr>
        <p:spPr>
          <a:xfrm>
            <a:off x="1179559" y="172279"/>
            <a:ext cx="7162312" cy="914400"/>
          </a:xfrm>
        </p:spPr>
        <p:txBody>
          <a:bodyPr>
            <a:normAutofit fontScale="90000"/>
          </a:bodyPr>
          <a:lstStyle/>
          <a:p>
            <a:r>
              <a:rPr lang="en-US" dirty="0"/>
              <a:t>How Progress was Documented and Reported</a:t>
            </a:r>
          </a:p>
        </p:txBody>
      </p:sp>
      <p:pic>
        <p:nvPicPr>
          <p:cNvPr id="5" name="Picture 4">
            <a:extLst>
              <a:ext uri="{FF2B5EF4-FFF2-40B4-BE49-F238E27FC236}">
                <a16:creationId xmlns:a16="http://schemas.microsoft.com/office/drawing/2014/main" id="{C4DC4250-772C-9344-BFB7-A4750AF068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9390" y="1273283"/>
            <a:ext cx="5894846" cy="3105674"/>
          </a:xfrm>
          <a:prstGeom prst="rect">
            <a:avLst/>
          </a:prstGeom>
          <a:ln w="25400">
            <a:solidFill>
              <a:schemeClr val="accent1"/>
            </a:solidFill>
          </a:ln>
        </p:spPr>
      </p:pic>
      <p:sp>
        <p:nvSpPr>
          <p:cNvPr id="6" name="Rectangle 5">
            <a:extLst>
              <a:ext uri="{FF2B5EF4-FFF2-40B4-BE49-F238E27FC236}">
                <a16:creationId xmlns:a16="http://schemas.microsoft.com/office/drawing/2014/main" id="{266FD620-F2B5-F849-8F46-50393C3A4A63}"/>
              </a:ext>
            </a:extLst>
          </p:cNvPr>
          <p:cNvSpPr/>
          <p:nvPr/>
        </p:nvSpPr>
        <p:spPr>
          <a:xfrm>
            <a:off x="162394" y="801463"/>
            <a:ext cx="2986996" cy="4247317"/>
          </a:xfrm>
          <a:prstGeom prst="rect">
            <a:avLst/>
          </a:prstGeom>
          <a:solidFill>
            <a:srgbClr val="DBECCC"/>
          </a:solidFill>
          <a:ln>
            <a:solidFill>
              <a:srgbClr val="03819B"/>
            </a:solidFill>
          </a:ln>
        </p:spPr>
        <p:txBody>
          <a:bodyPr wrap="square">
            <a:spAutoFit/>
          </a:bodyPr>
          <a:lstStyle/>
          <a:p>
            <a:r>
              <a:rPr lang="en-US" sz="1800" dirty="0">
                <a:solidFill>
                  <a:srgbClr val="262087"/>
                </a:solidFill>
              </a:rPr>
              <a:t>Student responds to both tactile sign and tactile communication cues.  Highest responses demonstrated by reaching for cue and moving towards classroom exit.  Average travel distance is 24.5 feet with average # behavior stops of 1.9. Data reflects 29 data points during first trimester</a:t>
            </a:r>
            <a:r>
              <a:rPr lang="en-US" sz="1400" dirty="0">
                <a:solidFill>
                  <a:srgbClr val="262087"/>
                </a:solidFill>
              </a:rPr>
              <a:t>.  </a:t>
            </a:r>
            <a:r>
              <a:rPr lang="en-US" sz="1800" dirty="0">
                <a:solidFill>
                  <a:srgbClr val="262087"/>
                </a:solidFill>
              </a:rPr>
              <a:t>Data reflects pattern of increased distance traveled and decreased behavior stops.</a:t>
            </a:r>
          </a:p>
        </p:txBody>
      </p:sp>
      <p:cxnSp>
        <p:nvCxnSpPr>
          <p:cNvPr id="8" name="Straight Arrow Connector 7">
            <a:extLst>
              <a:ext uri="{FF2B5EF4-FFF2-40B4-BE49-F238E27FC236}">
                <a16:creationId xmlns:a16="http://schemas.microsoft.com/office/drawing/2014/main" id="{D632B7A3-74DE-8A4F-8F21-35DEDEC176CB}"/>
              </a:ext>
            </a:extLst>
          </p:cNvPr>
          <p:cNvCxnSpPr/>
          <p:nvPr/>
        </p:nvCxnSpPr>
        <p:spPr>
          <a:xfrm>
            <a:off x="2822713" y="2199861"/>
            <a:ext cx="2252870" cy="1683026"/>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75131CF-1559-F74F-BE1A-777B64A4E89D}"/>
              </a:ext>
            </a:extLst>
          </p:cNvPr>
          <p:cNvSpPr txBox="1"/>
          <p:nvPr/>
        </p:nvSpPr>
        <p:spPr>
          <a:xfrm>
            <a:off x="5732607" y="3713064"/>
            <a:ext cx="269186" cy="339645"/>
          </a:xfrm>
          <a:prstGeom prst="rect">
            <a:avLst/>
          </a:prstGeom>
          <a:noFill/>
        </p:spPr>
        <p:txBody>
          <a:bodyPr wrap="square" rtlCol="0">
            <a:spAutoFit/>
          </a:bodyPr>
          <a:lstStyle/>
          <a:p>
            <a:r>
              <a:rPr lang="en-US" dirty="0">
                <a:solidFill>
                  <a:srgbClr val="C00000"/>
                </a:solidFill>
              </a:rPr>
              <a:t>X</a:t>
            </a:r>
          </a:p>
        </p:txBody>
      </p:sp>
      <p:sp>
        <p:nvSpPr>
          <p:cNvPr id="7" name="TextBox 6"/>
          <p:cNvSpPr txBox="1"/>
          <p:nvPr/>
        </p:nvSpPr>
        <p:spPr>
          <a:xfrm>
            <a:off x="7876300" y="3733804"/>
            <a:ext cx="931141" cy="553998"/>
          </a:xfrm>
          <a:prstGeom prst="rect">
            <a:avLst/>
          </a:prstGeom>
          <a:solidFill>
            <a:srgbClr val="00B050">
              <a:alpha val="32000"/>
            </a:srgbClr>
          </a:solidFill>
        </p:spPr>
        <p:txBody>
          <a:bodyPr wrap="square" lIns="0" tIns="0" rIns="0" bIns="0" rtlCol="0">
            <a:spAutoFit/>
          </a:bodyPr>
          <a:lstStyle/>
          <a:p>
            <a:r>
              <a:rPr lang="en-US" sz="1200" dirty="0">
                <a:latin typeface="Lato" panose="020F0502020204030203" pitchFamily="34" charset="0"/>
              </a:rPr>
              <a:t>11/15 w/ attached data charts</a:t>
            </a:r>
          </a:p>
        </p:txBody>
      </p:sp>
    </p:spTree>
    <p:extLst>
      <p:ext uri="{BB962C8B-B14F-4D97-AF65-F5344CB8AC3E}">
        <p14:creationId xmlns:p14="http://schemas.microsoft.com/office/powerpoint/2010/main" val="12965615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3"/>
          <p:cNvSpPr txBox="1">
            <a:spLocks noGrp="1"/>
          </p:cNvSpPr>
          <p:nvPr>
            <p:ph type="title"/>
          </p:nvPr>
        </p:nvSpPr>
        <p:spPr>
          <a:xfrm rot="161729">
            <a:off x="930386" y="680406"/>
            <a:ext cx="7029878" cy="76013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Continued Planning...</a:t>
            </a:r>
            <a:endParaRPr dirty="0"/>
          </a:p>
        </p:txBody>
      </p:sp>
      <p:sp>
        <p:nvSpPr>
          <p:cNvPr id="166" name="Google Shape;166;p23"/>
          <p:cNvSpPr txBox="1">
            <a:spLocks noGrp="1"/>
          </p:cNvSpPr>
          <p:nvPr>
            <p:ph type="body" idx="1"/>
          </p:nvPr>
        </p:nvSpPr>
        <p:spPr>
          <a:xfrm>
            <a:off x="1073625" y="1550125"/>
            <a:ext cx="3396300" cy="2666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a:p>
          <a:p>
            <a:pPr marL="0" lvl="0" indent="0" algn="l" rtl="0">
              <a:spcBef>
                <a:spcPts val="600"/>
              </a:spcBef>
              <a:spcAft>
                <a:spcPts val="0"/>
              </a:spcAft>
              <a:buNone/>
            </a:pPr>
            <a:endParaRPr/>
          </a:p>
        </p:txBody>
      </p:sp>
      <p:sp>
        <p:nvSpPr>
          <p:cNvPr id="167" name="Google Shape;167;p23"/>
          <p:cNvSpPr txBox="1">
            <a:spLocks noGrp="1"/>
          </p:cNvSpPr>
          <p:nvPr>
            <p:ph type="body" idx="2"/>
          </p:nvPr>
        </p:nvSpPr>
        <p:spPr>
          <a:xfrm>
            <a:off x="819975" y="1154100"/>
            <a:ext cx="7250700" cy="3339072"/>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sz="2000" dirty="0"/>
              <a:t>Potential Needs extending from goal and data collection:</a:t>
            </a:r>
            <a:endParaRPr sz="2000" dirty="0"/>
          </a:p>
          <a:p>
            <a:pPr marL="284163" indent="-220663">
              <a:lnSpc>
                <a:spcPct val="95000"/>
              </a:lnSpc>
              <a:spcBef>
                <a:spcPts val="300"/>
              </a:spcBef>
              <a:buSzPts val="1500"/>
            </a:pPr>
            <a:r>
              <a:rPr lang="en" sz="2000" dirty="0"/>
              <a:t>Increase orientation and independent travel skills with reduced adult supports</a:t>
            </a:r>
            <a:endParaRPr sz="2000" dirty="0"/>
          </a:p>
          <a:p>
            <a:pPr marL="284163" indent="-220663">
              <a:lnSpc>
                <a:spcPct val="95000"/>
              </a:lnSpc>
              <a:spcBef>
                <a:spcPts val="300"/>
              </a:spcBef>
              <a:buSzPts val="1500"/>
            </a:pPr>
            <a:r>
              <a:rPr lang="en" sz="2000" dirty="0"/>
              <a:t>Increase school environmental vocabulary</a:t>
            </a:r>
            <a:endParaRPr sz="2000" dirty="0"/>
          </a:p>
          <a:p>
            <a:pPr marL="284163" indent="-220663">
              <a:lnSpc>
                <a:spcPct val="95000"/>
              </a:lnSpc>
              <a:spcBef>
                <a:spcPts val="300"/>
              </a:spcBef>
              <a:buSzPts val="1500"/>
            </a:pPr>
            <a:r>
              <a:rPr lang="en" sz="2000" dirty="0"/>
              <a:t>Develop </a:t>
            </a:r>
            <a:r>
              <a:rPr lang="en" sz="2000" u="sng" dirty="0"/>
              <a:t>expressive</a:t>
            </a:r>
            <a:r>
              <a:rPr lang="en" sz="2000" dirty="0"/>
              <a:t> communication skills with tactile sign and cues</a:t>
            </a:r>
            <a:endParaRPr sz="2000" dirty="0"/>
          </a:p>
          <a:p>
            <a:pPr marL="284163" indent="-220663">
              <a:lnSpc>
                <a:spcPct val="95000"/>
              </a:lnSpc>
              <a:spcBef>
                <a:spcPts val="300"/>
              </a:spcBef>
              <a:buSzPts val="1500"/>
            </a:pPr>
            <a:r>
              <a:rPr lang="en" sz="2000" dirty="0"/>
              <a:t>Provide resources/supports to best unite the home setting with school setting</a:t>
            </a:r>
            <a:endParaRPr sz="2000" dirty="0"/>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55</a:t>
            </a:fld>
            <a:endParaRPr lang="en"/>
          </a:p>
        </p:txBody>
      </p:sp>
    </p:spTree>
    <p:extLst>
      <p:ext uri="{BB962C8B-B14F-4D97-AF65-F5344CB8AC3E}">
        <p14:creationId xmlns:p14="http://schemas.microsoft.com/office/powerpoint/2010/main" val="30866259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Slide Number Placeholder 2"/>
          <p:cNvSpPr>
            <a:spLocks noGrp="1"/>
          </p:cNvSpPr>
          <p:nvPr>
            <p:ph type="sldNum" sz="quarter" idx="12"/>
          </p:nvPr>
        </p:nvSpPr>
        <p:spPr/>
        <p:txBody>
          <a:bodyPr/>
          <a:lstStyle/>
          <a:p>
            <a:fld id="{D4F18224-5991-4127-B709-5703E2F4AF56}" type="slidenum">
              <a:rPr lang="en-US" smtClean="0"/>
              <a:pPr/>
              <a:t>56</a:t>
            </a:fld>
            <a:endParaRPr lang="en-US" dirty="0"/>
          </a:p>
        </p:txBody>
      </p:sp>
      <p:sp>
        <p:nvSpPr>
          <p:cNvPr id="4" name="Title 3"/>
          <p:cNvSpPr>
            <a:spLocks noGrp="1"/>
          </p:cNvSpPr>
          <p:nvPr>
            <p:ph type="title"/>
          </p:nvPr>
        </p:nvSpPr>
        <p:spPr/>
        <p:txBody>
          <a:bodyPr/>
          <a:lstStyle/>
          <a:p>
            <a:r>
              <a:rPr lang="en-US" dirty="0"/>
              <a:t>Final Thoughts and Resources</a:t>
            </a:r>
          </a:p>
        </p:txBody>
      </p:sp>
    </p:spTree>
    <p:extLst>
      <p:ext uri="{BB962C8B-B14F-4D97-AF65-F5344CB8AC3E}">
        <p14:creationId xmlns:p14="http://schemas.microsoft.com/office/powerpoint/2010/main" val="16977799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Final Thoughts</a:t>
            </a:r>
            <a:endParaRPr lang="en-US" dirty="0"/>
          </a:p>
        </p:txBody>
      </p:sp>
      <p:sp>
        <p:nvSpPr>
          <p:cNvPr id="3" name="Content Placeholder 2"/>
          <p:cNvSpPr>
            <a:spLocks noGrp="1"/>
          </p:cNvSpPr>
          <p:nvPr>
            <p:ph idx="1"/>
          </p:nvPr>
        </p:nvSpPr>
        <p:spPr/>
        <p:txBody>
          <a:bodyPr/>
          <a:lstStyle/>
          <a:p>
            <a:r>
              <a:rPr lang="en-US" sz="2700" dirty="0"/>
              <a:t>Monitoring IEP progress is a process; not an event</a:t>
            </a:r>
          </a:p>
          <a:p>
            <a:r>
              <a:rPr lang="en-US" sz="2700" dirty="0"/>
              <a:t>The ultimate reason we must make a commitment to systematically monitor progress is so we can know if instruction and supports we are providing to students is having the desired results: access, engagement and progress in general education instruction, environments and other activities</a:t>
            </a:r>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D4F18224-5991-4127-B709-5703E2F4AF56}" type="slidenum">
              <a:rPr lang="en-US" smtClean="0"/>
              <a:pPr/>
              <a:t>57</a:t>
            </a:fld>
            <a:endParaRPr lang="en-US"/>
          </a:p>
        </p:txBody>
      </p:sp>
    </p:spTree>
    <p:extLst>
      <p:ext uri="{BB962C8B-B14F-4D97-AF65-F5344CB8AC3E}">
        <p14:creationId xmlns:p14="http://schemas.microsoft.com/office/powerpoint/2010/main" val="42423663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Monitoring IEP Goal Progress </a:t>
            </a:r>
            <a:br>
              <a:rPr lang="en-US" dirty="0"/>
            </a:br>
            <a:r>
              <a:rPr lang="en-US" dirty="0"/>
              <a:t>Things to come…</a:t>
            </a:r>
            <a:endParaRPr lang="en-US" sz="2700" dirty="0"/>
          </a:p>
        </p:txBody>
      </p:sp>
      <p:sp>
        <p:nvSpPr>
          <p:cNvPr id="3" name="Content Placeholder 2"/>
          <p:cNvSpPr>
            <a:spLocks noGrp="1"/>
          </p:cNvSpPr>
          <p:nvPr>
            <p:ph idx="1"/>
          </p:nvPr>
        </p:nvSpPr>
        <p:spPr>
          <a:xfrm>
            <a:off x="755605" y="1070811"/>
            <a:ext cx="7626487" cy="3597442"/>
          </a:xfrm>
        </p:spPr>
        <p:txBody>
          <a:bodyPr/>
          <a:lstStyle/>
          <a:p>
            <a:pPr>
              <a:spcBef>
                <a:spcPts val="0"/>
              </a:spcBef>
            </a:pPr>
            <a:r>
              <a:rPr lang="en-US" dirty="0"/>
              <a:t>Digging Deeper: Level 2 Modules being planned</a:t>
            </a:r>
          </a:p>
          <a:p>
            <a:pPr lvl="1"/>
            <a:r>
              <a:rPr lang="en-US" dirty="0"/>
              <a:t>Matching measurement methods to target skills</a:t>
            </a:r>
          </a:p>
          <a:p>
            <a:pPr lvl="1"/>
            <a:r>
              <a:rPr lang="en-US" dirty="0"/>
              <a:t>Selecting measurement tools</a:t>
            </a:r>
          </a:p>
          <a:p>
            <a:pPr lvl="1"/>
            <a:r>
              <a:rPr lang="en-US" dirty="0"/>
              <a:t>Data recording methods</a:t>
            </a:r>
          </a:p>
          <a:p>
            <a:pPr lvl="1"/>
            <a:r>
              <a:rPr lang="en-US" dirty="0"/>
              <a:t>Compiling and Analyzing Data</a:t>
            </a:r>
          </a:p>
          <a:p>
            <a:pPr lvl="1"/>
            <a:r>
              <a:rPr lang="en-US" dirty="0"/>
              <a:t>Data display, sharing and reporting </a:t>
            </a:r>
          </a:p>
          <a:p>
            <a:pPr lvl="1"/>
            <a:r>
              <a:rPr lang="en-US" dirty="0"/>
              <a:t>Using IEP progress data to make instructional and IEP decisions </a:t>
            </a:r>
            <a:endParaRPr lang="en-US" sz="1400" dirty="0"/>
          </a:p>
        </p:txBody>
      </p:sp>
      <p:sp>
        <p:nvSpPr>
          <p:cNvPr id="4" name="Slide Number Placeholder 3"/>
          <p:cNvSpPr>
            <a:spLocks noGrp="1"/>
          </p:cNvSpPr>
          <p:nvPr>
            <p:ph type="sldNum" sz="quarter" idx="12"/>
          </p:nvPr>
        </p:nvSpPr>
        <p:spPr/>
        <p:txBody>
          <a:bodyPr/>
          <a:lstStyle/>
          <a:p>
            <a:fld id="{D4F18224-5991-4127-B709-5703E2F4AF56}" type="slidenum">
              <a:rPr lang="en-US" smtClean="0"/>
              <a:t>58</a:t>
            </a:fld>
            <a:endParaRPr lang="en-US"/>
          </a:p>
        </p:txBody>
      </p:sp>
      <p:sp>
        <p:nvSpPr>
          <p:cNvPr id="5" name="Date Placeholder 4"/>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39095689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87313" y="63500"/>
            <a:ext cx="9056687" cy="857250"/>
          </a:xfrm>
        </p:spPr>
        <p:txBody>
          <a:bodyPr/>
          <a:lstStyle/>
          <a:p>
            <a:pPr algn="ctr"/>
            <a:r>
              <a:rPr lang="en-US" sz="4950" dirty="0">
                <a:solidFill>
                  <a:schemeClr val="tx2">
                    <a:lumMod val="50000"/>
                  </a:schemeClr>
                </a:solidFill>
              </a:rPr>
              <a:t>Resources</a:t>
            </a:r>
          </a:p>
        </p:txBody>
      </p:sp>
      <p:pic>
        <p:nvPicPr>
          <p:cNvPr id="10" name="Picture 9"/>
          <p:cNvPicPr>
            <a:picLocks noChangeAspect="1"/>
          </p:cNvPicPr>
          <p:nvPr/>
        </p:nvPicPr>
        <p:blipFill>
          <a:blip r:embed="rId3"/>
          <a:stretch>
            <a:fillRect/>
          </a:stretch>
        </p:blipFill>
        <p:spPr>
          <a:xfrm>
            <a:off x="3077369" y="1060963"/>
            <a:ext cx="3076574" cy="3076574"/>
          </a:xfrm>
          <a:prstGeom prst="rect">
            <a:avLst/>
          </a:prstGeom>
        </p:spPr>
      </p:pic>
    </p:spTree>
    <p:extLst>
      <p:ext uri="{BB962C8B-B14F-4D97-AF65-F5344CB8AC3E}">
        <p14:creationId xmlns:p14="http://schemas.microsoft.com/office/powerpoint/2010/main" val="36367490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53CC3A6-4BBE-4722-963B-0F2471C635E5}" type="slidenum">
              <a:rPr lang="en-US" smtClean="0"/>
              <a:pPr/>
              <a:t>6</a:t>
            </a:fld>
            <a:endParaRPr lang="en-US" dirty="0"/>
          </a:p>
        </p:txBody>
      </p:sp>
      <p:sp>
        <p:nvSpPr>
          <p:cNvPr id="5" name="Title 4"/>
          <p:cNvSpPr>
            <a:spLocks noGrp="1"/>
          </p:cNvSpPr>
          <p:nvPr>
            <p:ph type="title"/>
          </p:nvPr>
        </p:nvSpPr>
        <p:spPr/>
        <p:txBody>
          <a:bodyPr>
            <a:normAutofit fontScale="90000"/>
          </a:bodyPr>
          <a:lstStyle/>
          <a:p>
            <a:r>
              <a:rPr lang="en-US" dirty="0"/>
              <a:t>Legal Foundations </a:t>
            </a:r>
            <a:br>
              <a:rPr lang="en-US" dirty="0"/>
            </a:br>
            <a:r>
              <a:rPr lang="en-US" dirty="0"/>
              <a:t>and </a:t>
            </a:r>
            <a:br>
              <a:rPr lang="en-US" dirty="0"/>
            </a:br>
            <a:r>
              <a:rPr lang="en-US" dirty="0"/>
              <a:t>Linkages to CCR- IEP Process</a:t>
            </a:r>
          </a:p>
        </p:txBody>
      </p:sp>
      <p:sp>
        <p:nvSpPr>
          <p:cNvPr id="2" name="Date Placeholder 1"/>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238693594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Further Thought</a:t>
            </a:r>
          </a:p>
        </p:txBody>
      </p:sp>
      <p:sp>
        <p:nvSpPr>
          <p:cNvPr id="3" name="Content Placeholder 2"/>
          <p:cNvSpPr>
            <a:spLocks noGrp="1"/>
          </p:cNvSpPr>
          <p:nvPr>
            <p:ph idx="1"/>
          </p:nvPr>
        </p:nvSpPr>
        <p:spPr>
          <a:xfrm>
            <a:off x="778215" y="1070044"/>
            <a:ext cx="7626487" cy="3697223"/>
          </a:xfrm>
        </p:spPr>
        <p:txBody>
          <a:bodyPr/>
          <a:lstStyle/>
          <a:p>
            <a:pPr marL="0" indent="0">
              <a:buNone/>
            </a:pPr>
            <a:r>
              <a:rPr lang="en-US" dirty="0"/>
              <a:t>How might you engage various</a:t>
            </a:r>
            <a:r>
              <a:rPr lang="en-US" b="1" dirty="0"/>
              <a:t> educators</a:t>
            </a:r>
            <a:r>
              <a:rPr lang="en-US" dirty="0"/>
              <a:t> in monitoring IEP goal progress?</a:t>
            </a:r>
          </a:p>
          <a:p>
            <a:r>
              <a:rPr lang="en-US" sz="2600" dirty="0"/>
              <a:t>Think of the student’s learning environments, and the various educators who work with the student </a:t>
            </a:r>
          </a:p>
          <a:p>
            <a:r>
              <a:rPr lang="en-US" sz="2600" dirty="0"/>
              <a:t>How might some of these educators be actively involved in collecting, analyzing, and/or sharing progress data? </a:t>
            </a:r>
          </a:p>
        </p:txBody>
      </p:sp>
      <p:sp>
        <p:nvSpPr>
          <p:cNvPr id="5" name="Slide Number Placeholder 4"/>
          <p:cNvSpPr>
            <a:spLocks noGrp="1"/>
          </p:cNvSpPr>
          <p:nvPr>
            <p:ph type="sldNum" sz="quarter" idx="12"/>
          </p:nvPr>
        </p:nvSpPr>
        <p:spPr/>
        <p:txBody>
          <a:bodyPr/>
          <a:lstStyle/>
          <a:p>
            <a:fld id="{D4F18224-5991-4127-B709-5703E2F4AF56}" type="slidenum">
              <a:rPr lang="en-US" smtClean="0"/>
              <a:pPr/>
              <a:t>60</a:t>
            </a:fld>
            <a:endParaRPr lang="en-US"/>
          </a:p>
        </p:txBody>
      </p:sp>
      <p:pic>
        <p:nvPicPr>
          <p:cNvPr id="4" name="Picture 3"/>
          <p:cNvPicPr>
            <a:picLocks noChangeAspect="1"/>
          </p:cNvPicPr>
          <p:nvPr/>
        </p:nvPicPr>
        <p:blipFill>
          <a:blip r:embed="rId3"/>
          <a:stretch>
            <a:fillRect/>
          </a:stretch>
        </p:blipFill>
        <p:spPr>
          <a:xfrm>
            <a:off x="7001355" y="-190457"/>
            <a:ext cx="2255379" cy="1971728"/>
          </a:xfrm>
          <a:prstGeom prst="rect">
            <a:avLst/>
          </a:prstGeom>
        </p:spPr>
      </p:pic>
      <p:sp>
        <p:nvSpPr>
          <p:cNvPr id="6" name="Date Placeholder 5"/>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404044707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For Further Thought</a:t>
            </a:r>
            <a:endParaRPr lang="en-US" dirty="0"/>
          </a:p>
        </p:txBody>
      </p:sp>
      <p:sp>
        <p:nvSpPr>
          <p:cNvPr id="3" name="Content Placeholder 2"/>
          <p:cNvSpPr>
            <a:spLocks noGrp="1"/>
          </p:cNvSpPr>
          <p:nvPr>
            <p:ph idx="1"/>
          </p:nvPr>
        </p:nvSpPr>
        <p:spPr/>
        <p:txBody>
          <a:bodyPr/>
          <a:lstStyle/>
          <a:p>
            <a:pPr marL="0" indent="0">
              <a:buNone/>
            </a:pPr>
            <a:r>
              <a:rPr lang="en-US" dirty="0"/>
              <a:t>How might you engage </a:t>
            </a:r>
            <a:r>
              <a:rPr lang="en-US" b="1" dirty="0"/>
              <a:t>students</a:t>
            </a:r>
            <a:r>
              <a:rPr lang="en-US" dirty="0"/>
              <a:t> in monitoring their progress toward goal achievement (LOA)?</a:t>
            </a:r>
          </a:p>
          <a:p>
            <a:r>
              <a:rPr lang="en-US" dirty="0"/>
              <a:t>Think of a student and one of the student’s goals</a:t>
            </a:r>
          </a:p>
          <a:p>
            <a:r>
              <a:rPr lang="en-US" dirty="0"/>
              <a:t>How might they be actively involved in collecting, analyzing, and sharing their IEP progress data? </a:t>
            </a:r>
          </a:p>
        </p:txBody>
      </p:sp>
      <p:sp>
        <p:nvSpPr>
          <p:cNvPr id="5" name="Slide Number Placeholder 4"/>
          <p:cNvSpPr>
            <a:spLocks noGrp="1"/>
          </p:cNvSpPr>
          <p:nvPr>
            <p:ph type="sldNum" sz="quarter" idx="12"/>
          </p:nvPr>
        </p:nvSpPr>
        <p:spPr/>
        <p:txBody>
          <a:bodyPr/>
          <a:lstStyle/>
          <a:p>
            <a:fld id="{D4F18224-5991-4127-B709-5703E2F4AF56}" type="slidenum">
              <a:rPr lang="en-US" smtClean="0"/>
              <a:pPr/>
              <a:t>61</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40896">
            <a:off x="7562497" y="245290"/>
            <a:ext cx="1242134" cy="934526"/>
          </a:xfrm>
          <a:prstGeom prst="rect">
            <a:avLst/>
          </a:prstGeom>
          <a:ln>
            <a:noFill/>
          </a:ln>
          <a:effectLst>
            <a:outerShdw blurRad="292100" dist="139700" dir="2700000" algn="tl" rotWithShape="0">
              <a:srgbClr val="333333">
                <a:alpha val="65000"/>
              </a:srgbClr>
            </a:outerShdw>
          </a:effectLst>
        </p:spPr>
      </p:pic>
      <p:sp>
        <p:nvSpPr>
          <p:cNvPr id="4" name="Date Placeholder 3"/>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399080464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For Further Thought</a:t>
            </a:r>
            <a:endParaRPr lang="en-US" dirty="0"/>
          </a:p>
        </p:txBody>
      </p:sp>
      <p:sp>
        <p:nvSpPr>
          <p:cNvPr id="3" name="Content Placeholder 2"/>
          <p:cNvSpPr>
            <a:spLocks noGrp="1"/>
          </p:cNvSpPr>
          <p:nvPr>
            <p:ph idx="1"/>
          </p:nvPr>
        </p:nvSpPr>
        <p:spPr/>
        <p:txBody>
          <a:bodyPr/>
          <a:lstStyle/>
          <a:p>
            <a:pPr marL="0" indent="0">
              <a:buNone/>
            </a:pPr>
            <a:r>
              <a:rPr lang="en-US" dirty="0">
                <a:latin typeface="Lato"/>
              </a:rPr>
              <a:t>How might you engage </a:t>
            </a:r>
            <a:r>
              <a:rPr lang="en-US" b="1" dirty="0">
                <a:latin typeface="Lato"/>
              </a:rPr>
              <a:t>family members</a:t>
            </a:r>
            <a:r>
              <a:rPr lang="en-US" dirty="0">
                <a:latin typeface="Lato"/>
              </a:rPr>
              <a:t> in the progress monitoring process?</a:t>
            </a:r>
          </a:p>
          <a:p>
            <a:pPr fontAlgn="base"/>
            <a:r>
              <a:rPr lang="en-US" dirty="0"/>
              <a:t>Think about how families could learn about and understand the different ways progress will be monitored or tools used.  </a:t>
            </a:r>
          </a:p>
          <a:p>
            <a:pPr fontAlgn="base"/>
            <a:r>
              <a:rPr lang="en-US" dirty="0"/>
              <a:t>How might a family be actively engaged in the discussion of monitoring progress on IEP goals?</a:t>
            </a:r>
          </a:p>
        </p:txBody>
      </p:sp>
      <p:sp>
        <p:nvSpPr>
          <p:cNvPr id="5" name="Slide Number Placeholder 4"/>
          <p:cNvSpPr>
            <a:spLocks noGrp="1"/>
          </p:cNvSpPr>
          <p:nvPr>
            <p:ph type="sldNum" sz="quarter" idx="12"/>
          </p:nvPr>
        </p:nvSpPr>
        <p:spPr/>
        <p:txBody>
          <a:bodyPr/>
          <a:lstStyle/>
          <a:p>
            <a:fld id="{D4F18224-5991-4127-B709-5703E2F4AF56}" type="slidenum">
              <a:rPr lang="en-US" smtClean="0"/>
              <a:pPr/>
              <a:t>62</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40896">
            <a:off x="7562497" y="245290"/>
            <a:ext cx="1242134" cy="934526"/>
          </a:xfrm>
          <a:prstGeom prst="rect">
            <a:avLst/>
          </a:prstGeom>
          <a:ln>
            <a:noFill/>
          </a:ln>
          <a:effectLst>
            <a:outerShdw blurRad="292100" dist="139700" dir="2700000" algn="tl" rotWithShape="0">
              <a:srgbClr val="333333">
                <a:alpha val="65000"/>
              </a:srgbClr>
            </a:outerShdw>
          </a:effectLst>
        </p:spPr>
      </p:pic>
      <p:sp>
        <p:nvSpPr>
          <p:cNvPr id="4" name="Date Placeholder 3"/>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124203609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Further Thought</a:t>
            </a:r>
          </a:p>
        </p:txBody>
      </p:sp>
      <p:sp>
        <p:nvSpPr>
          <p:cNvPr id="3" name="Content Placeholder 2"/>
          <p:cNvSpPr>
            <a:spLocks noGrp="1"/>
          </p:cNvSpPr>
          <p:nvPr>
            <p:ph idx="1"/>
          </p:nvPr>
        </p:nvSpPr>
        <p:spPr>
          <a:xfrm>
            <a:off x="569343" y="1070044"/>
            <a:ext cx="7835359" cy="3697223"/>
          </a:xfrm>
        </p:spPr>
        <p:txBody>
          <a:bodyPr anchor="ctr"/>
          <a:lstStyle/>
          <a:p>
            <a:pPr marL="0" lvl="0" indent="0" algn="ctr">
              <a:buNone/>
            </a:pPr>
            <a:r>
              <a:rPr lang="en-US" dirty="0">
                <a:solidFill>
                  <a:srgbClr val="44546A">
                    <a:lumMod val="50000"/>
                  </a:srgbClr>
                </a:solidFill>
              </a:rPr>
              <a:t>For those in leadership roles </a:t>
            </a:r>
          </a:p>
          <a:p>
            <a:pPr marL="0" lvl="0" indent="0">
              <a:buNone/>
            </a:pPr>
            <a:r>
              <a:rPr lang="en-US" dirty="0">
                <a:solidFill>
                  <a:srgbClr val="44546A">
                    <a:lumMod val="50000"/>
                  </a:srgbClr>
                </a:solidFill>
              </a:rPr>
              <a:t>What are the most important things you do (or can do), in your district, to support the capacity to</a:t>
            </a:r>
          </a:p>
          <a:p>
            <a:pPr marL="349250" lvl="0" indent="-180975">
              <a:spcBef>
                <a:spcPts val="600"/>
              </a:spcBef>
            </a:pPr>
            <a:r>
              <a:rPr lang="en-US" dirty="0">
                <a:solidFill>
                  <a:srgbClr val="44546A">
                    <a:lumMod val="50000"/>
                  </a:srgbClr>
                </a:solidFill>
              </a:rPr>
              <a:t>systematically monitor IEP goal progress, </a:t>
            </a:r>
          </a:p>
          <a:p>
            <a:pPr marL="349250" lvl="0" indent="-180975">
              <a:spcBef>
                <a:spcPts val="600"/>
              </a:spcBef>
            </a:pPr>
            <a:r>
              <a:rPr lang="en-US" dirty="0">
                <a:solidFill>
                  <a:srgbClr val="44546A">
                    <a:lumMod val="50000"/>
                  </a:srgbClr>
                </a:solidFill>
              </a:rPr>
              <a:t>analyze and share progress data, and</a:t>
            </a:r>
          </a:p>
          <a:p>
            <a:pPr marL="349250" lvl="0" indent="-180975">
              <a:spcBef>
                <a:spcPts val="600"/>
              </a:spcBef>
            </a:pPr>
            <a:r>
              <a:rPr lang="en-US" dirty="0">
                <a:solidFill>
                  <a:srgbClr val="44546A">
                    <a:lumMod val="50000"/>
                  </a:srgbClr>
                </a:solidFill>
              </a:rPr>
              <a:t>make instructional and IEP decisions in response to measurement of student progress? </a:t>
            </a:r>
          </a:p>
        </p:txBody>
      </p:sp>
      <p:sp>
        <p:nvSpPr>
          <p:cNvPr id="6" name="Date Placeholder 5"/>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D4F18224-5991-4127-B709-5703E2F4AF56}" type="slidenum">
              <a:rPr lang="en-US" smtClean="0"/>
              <a:pPr/>
              <a:t>63</a:t>
            </a:fld>
            <a:endParaRPr lang="en-US"/>
          </a:p>
        </p:txBody>
      </p:sp>
      <p:pic>
        <p:nvPicPr>
          <p:cNvPr id="4" name="Picture 3"/>
          <p:cNvPicPr>
            <a:picLocks noChangeAspect="1"/>
          </p:cNvPicPr>
          <p:nvPr/>
        </p:nvPicPr>
        <p:blipFill>
          <a:blip r:embed="rId3"/>
          <a:stretch>
            <a:fillRect/>
          </a:stretch>
        </p:blipFill>
        <p:spPr>
          <a:xfrm>
            <a:off x="7001355" y="-190457"/>
            <a:ext cx="2255379" cy="1971728"/>
          </a:xfrm>
          <a:prstGeom prst="rect">
            <a:avLst/>
          </a:prstGeom>
        </p:spPr>
      </p:pic>
    </p:spTree>
    <p:extLst>
      <p:ext uri="{BB962C8B-B14F-4D97-AF65-F5344CB8AC3E}">
        <p14:creationId xmlns:p14="http://schemas.microsoft.com/office/powerpoint/2010/main" val="10861993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Example of Disability-Related Needs</a:t>
            </a:r>
            <a:br>
              <a:rPr lang="en-US" dirty="0"/>
            </a:br>
            <a:r>
              <a:rPr lang="en-US" sz="1800" dirty="0"/>
              <a:t>(Social Emotional Behavior Focus, refined with link to effects)</a:t>
            </a:r>
          </a:p>
        </p:txBody>
      </p:sp>
      <p:graphicFrame>
        <p:nvGraphicFramePr>
          <p:cNvPr id="6" name="Content Placeholder 5"/>
          <p:cNvGraphicFramePr>
            <a:graphicFrameLocks noGrp="1"/>
          </p:cNvGraphicFramePr>
          <p:nvPr>
            <p:ph sz="half" idx="4294967295"/>
            <p:extLst>
              <p:ext uri="{D42A27DB-BD31-4B8C-83A1-F6EECF244321}">
                <p14:modId xmlns:p14="http://schemas.microsoft.com/office/powerpoint/2010/main" val="2618840741"/>
              </p:ext>
            </p:extLst>
          </p:nvPr>
        </p:nvGraphicFramePr>
        <p:xfrm>
          <a:off x="339048" y="947359"/>
          <a:ext cx="8445356" cy="4079323"/>
        </p:xfrm>
        <a:graphic>
          <a:graphicData uri="http://schemas.openxmlformats.org/drawingml/2006/table">
            <a:tbl>
              <a:tblPr firstRow="1" bandRow="1">
                <a:tableStyleId>{5C22544A-7EE6-4342-B048-85BDC9FD1C3A}</a:tableStyleId>
              </a:tblPr>
              <a:tblGrid>
                <a:gridCol w="5841199">
                  <a:extLst>
                    <a:ext uri="{9D8B030D-6E8A-4147-A177-3AD203B41FA5}">
                      <a16:colId xmlns:a16="http://schemas.microsoft.com/office/drawing/2014/main" val="20000"/>
                    </a:ext>
                  </a:extLst>
                </a:gridCol>
                <a:gridCol w="2604157">
                  <a:extLst>
                    <a:ext uri="{9D8B030D-6E8A-4147-A177-3AD203B41FA5}">
                      <a16:colId xmlns:a16="http://schemas.microsoft.com/office/drawing/2014/main" val="20001"/>
                    </a:ext>
                  </a:extLst>
                </a:gridCol>
              </a:tblGrid>
              <a:tr h="604269">
                <a:tc>
                  <a:txBody>
                    <a:bodyPr/>
                    <a:lstStyle/>
                    <a:p>
                      <a:pPr marL="0" marR="0" algn="ctr">
                        <a:lnSpc>
                          <a:spcPct val="107000"/>
                        </a:lnSpc>
                        <a:spcBef>
                          <a:spcPts val="0"/>
                        </a:spcBef>
                        <a:spcAft>
                          <a:spcPts val="0"/>
                        </a:spcAft>
                      </a:pPr>
                      <a:r>
                        <a:rPr lang="en-US" sz="1800" b="0" kern="1200" dirty="0">
                          <a:effectLst/>
                          <a:latin typeface="Lato" panose="020F0502020204030203" pitchFamily="34" charset="0"/>
                        </a:rPr>
                        <a:t>Effect and Root Cause Analysis</a:t>
                      </a:r>
                    </a:p>
                    <a:p>
                      <a:pPr marL="0" marR="0" algn="ctr">
                        <a:lnSpc>
                          <a:spcPct val="107000"/>
                        </a:lnSpc>
                        <a:spcBef>
                          <a:spcPts val="0"/>
                        </a:spcBef>
                        <a:spcAft>
                          <a:spcPts val="0"/>
                        </a:spcAft>
                      </a:pPr>
                      <a:r>
                        <a:rPr lang="en-US" sz="1500" b="0" kern="1200" dirty="0">
                          <a:effectLst/>
                          <a:latin typeface="Lato" panose="020F0502020204030203" pitchFamily="34" charset="0"/>
                        </a:rPr>
                        <a:t>“What”</a:t>
                      </a:r>
                      <a:r>
                        <a:rPr lang="en-US" sz="1500" b="0" kern="1200" baseline="0" dirty="0">
                          <a:effectLst/>
                          <a:latin typeface="Lato" panose="020F0502020204030203" pitchFamily="34" charset="0"/>
                        </a:rPr>
                        <a:t> and </a:t>
                      </a:r>
                      <a:r>
                        <a:rPr lang="en-US" sz="1500" b="0" kern="1200" dirty="0">
                          <a:effectLst/>
                          <a:latin typeface="Lato" panose="020F0502020204030203" pitchFamily="34" charset="0"/>
                        </a:rPr>
                        <a:t>“Why”</a:t>
                      </a:r>
                      <a:endParaRPr lang="en-US" sz="1500" b="0" dirty="0">
                        <a:effectLst/>
                        <a:latin typeface="Lato" panose="020F0502020204030203" pitchFamily="34" charset="0"/>
                      </a:endParaRPr>
                    </a:p>
                  </a:txBody>
                  <a:tcPr marL="44762" marR="44762" marT="34284" marB="34284"/>
                </a:tc>
                <a:tc>
                  <a:txBody>
                    <a:bodyPr/>
                    <a:lstStyle/>
                    <a:p>
                      <a:pPr marL="0" marR="0" algn="ctr">
                        <a:lnSpc>
                          <a:spcPct val="107000"/>
                        </a:lnSpc>
                        <a:spcBef>
                          <a:spcPts val="0"/>
                        </a:spcBef>
                        <a:spcAft>
                          <a:spcPts val="0"/>
                        </a:spcAft>
                      </a:pPr>
                      <a:r>
                        <a:rPr lang="en-US" sz="1800" b="0" kern="1200" dirty="0">
                          <a:effectLst/>
                          <a:latin typeface="Lato" panose="020F0502020204030203" pitchFamily="34" charset="0"/>
                        </a:rPr>
                        <a:t>Disability-Related Needs</a:t>
                      </a:r>
                    </a:p>
                    <a:p>
                      <a:pPr marL="0" marR="0" algn="ctr">
                        <a:lnSpc>
                          <a:spcPct val="107000"/>
                        </a:lnSpc>
                        <a:spcBef>
                          <a:spcPts val="0"/>
                        </a:spcBef>
                        <a:spcAft>
                          <a:spcPts val="0"/>
                        </a:spcAft>
                      </a:pPr>
                      <a:r>
                        <a:rPr lang="en-US" sz="1500" b="0" kern="1200" dirty="0">
                          <a:effectLst/>
                          <a:latin typeface="Lato" panose="020F0502020204030203" pitchFamily="34" charset="0"/>
                        </a:rPr>
                        <a:t>“Summarize” </a:t>
                      </a:r>
                      <a:endParaRPr lang="en-US" sz="800" b="0" dirty="0">
                        <a:effectLst/>
                        <a:latin typeface="Lato" panose="020F0502020204030203" pitchFamily="34" charset="0"/>
                      </a:endParaRPr>
                    </a:p>
                  </a:txBody>
                  <a:tcPr marL="33569" marR="33569" marT="34284" marB="34284"/>
                </a:tc>
                <a:extLst>
                  <a:ext uri="{0D108BD9-81ED-4DB2-BD59-A6C34878D82A}">
                    <a16:rowId xmlns:a16="http://schemas.microsoft.com/office/drawing/2014/main" val="10000"/>
                  </a:ext>
                </a:extLst>
              </a:tr>
              <a:tr h="3472656">
                <a:tc>
                  <a:txBody>
                    <a:bodyPr/>
                    <a:lstStyle/>
                    <a:p>
                      <a:pPr marL="0" marR="0" indent="0" defTabSz="182880">
                        <a:lnSpc>
                          <a:spcPct val="95000"/>
                        </a:lnSpc>
                        <a:spcBef>
                          <a:spcPts val="600"/>
                        </a:spcBef>
                        <a:spcAft>
                          <a:spcPts val="0"/>
                        </a:spcAft>
                        <a:buFont typeface="Arial" panose="020B0604020202020204" pitchFamily="34" charset="0"/>
                        <a:buNone/>
                        <a:tabLst>
                          <a:tab pos="182880" algn="l"/>
                        </a:tabLst>
                      </a:pPr>
                      <a:r>
                        <a:rPr lang="en-US" sz="1800" kern="1200" baseline="0" dirty="0">
                          <a:solidFill>
                            <a:schemeClr val="tx2">
                              <a:lumMod val="50000"/>
                            </a:schemeClr>
                          </a:solidFill>
                          <a:effectLst/>
                          <a:latin typeface="Lato" panose="020F0502020204030203" pitchFamily="34" charset="0"/>
                        </a:rPr>
                        <a:t>Effect: Student leaves or is removed from class and misses instruction for short periods of time </a:t>
                      </a:r>
                      <a:r>
                        <a:rPr lang="en-US" sz="1600" kern="1200" baseline="0" dirty="0">
                          <a:solidFill>
                            <a:schemeClr val="tx2">
                              <a:lumMod val="50000"/>
                            </a:schemeClr>
                          </a:solidFill>
                          <a:effectLst/>
                          <a:latin typeface="Lato" panose="020F0502020204030203" pitchFamily="34" charset="0"/>
                        </a:rPr>
                        <a:t>(1-5x daily for up to 15 min. each time)</a:t>
                      </a:r>
                      <a:r>
                        <a:rPr lang="en-US" sz="1800" kern="1200" baseline="0" dirty="0">
                          <a:solidFill>
                            <a:schemeClr val="tx2">
                              <a:lumMod val="50000"/>
                            </a:schemeClr>
                          </a:solidFill>
                          <a:effectLst/>
                          <a:latin typeface="Lato" panose="020F0502020204030203" pitchFamily="34" charset="0"/>
                        </a:rPr>
                        <a:t>… </a:t>
                      </a:r>
                      <a:r>
                        <a:rPr lang="en-US" sz="1800" b="1" kern="1200" baseline="0" dirty="0">
                          <a:solidFill>
                            <a:schemeClr val="tx2">
                              <a:lumMod val="50000"/>
                            </a:schemeClr>
                          </a:solidFill>
                          <a:effectLst/>
                          <a:latin typeface="Lato" panose="020F0502020204030203" pitchFamily="34" charset="0"/>
                        </a:rPr>
                        <a:t>WHY?</a:t>
                      </a:r>
                      <a:r>
                        <a:rPr lang="en-US" sz="1800" kern="1200" baseline="0" dirty="0">
                          <a:solidFill>
                            <a:schemeClr val="tx2">
                              <a:lumMod val="50000"/>
                            </a:schemeClr>
                          </a:solidFill>
                          <a:effectLst/>
                          <a:latin typeface="Lato" panose="020F0502020204030203" pitchFamily="34" charset="0"/>
                        </a:rPr>
                        <a:t> </a:t>
                      </a:r>
                    </a:p>
                    <a:p>
                      <a:pPr marL="285750" marR="0" indent="-285750" defTabSz="182880">
                        <a:lnSpc>
                          <a:spcPct val="100000"/>
                        </a:lnSpc>
                        <a:spcBef>
                          <a:spcPts val="600"/>
                        </a:spcBef>
                        <a:spcAft>
                          <a:spcPts val="0"/>
                        </a:spcAft>
                        <a:buFont typeface="Arial" panose="020B0604020202020204" pitchFamily="34" charset="0"/>
                        <a:buChar char="•"/>
                        <a:tabLst>
                          <a:tab pos="182880" algn="l"/>
                        </a:tabLst>
                      </a:pPr>
                      <a:r>
                        <a:rPr lang="en-US" sz="1600" kern="1200" baseline="0" dirty="0">
                          <a:solidFill>
                            <a:schemeClr val="tx2">
                              <a:lumMod val="50000"/>
                            </a:schemeClr>
                          </a:solidFill>
                          <a:effectLst/>
                          <a:latin typeface="Lato" panose="020F0502020204030203" pitchFamily="34" charset="0"/>
                        </a:rPr>
                        <a:t>Student often does not respond to questions during lg. group instruction and puts head down, plays with fidgets, or gets up and walks around room </a:t>
                      </a:r>
                      <a:r>
                        <a:rPr lang="en-US" sz="1400" kern="1200" baseline="0" dirty="0">
                          <a:solidFill>
                            <a:schemeClr val="tx2">
                              <a:lumMod val="50000"/>
                            </a:schemeClr>
                          </a:solidFill>
                          <a:effectLst/>
                          <a:latin typeface="Lato" panose="020F0502020204030203" pitchFamily="34" charset="0"/>
                        </a:rPr>
                        <a:t>(academic skills are at or near gr. level) </a:t>
                      </a:r>
                    </a:p>
                    <a:p>
                      <a:pPr marL="285750" marR="0" indent="-285750" defTabSz="182880">
                        <a:lnSpc>
                          <a:spcPct val="100000"/>
                        </a:lnSpc>
                        <a:spcBef>
                          <a:spcPts val="600"/>
                        </a:spcBef>
                        <a:spcAft>
                          <a:spcPts val="0"/>
                        </a:spcAft>
                        <a:buFont typeface="Arial" panose="020B0604020202020204" pitchFamily="34" charset="0"/>
                        <a:buChar char="•"/>
                        <a:tabLst>
                          <a:tab pos="182880" algn="l"/>
                        </a:tabLst>
                      </a:pPr>
                      <a:r>
                        <a:rPr lang="en-US" sz="1600" kern="1200" baseline="0" dirty="0">
                          <a:solidFill>
                            <a:schemeClr val="tx2">
                              <a:lumMod val="50000"/>
                            </a:schemeClr>
                          </a:solidFill>
                          <a:effectLst/>
                          <a:latin typeface="Lato" panose="020F0502020204030203" pitchFamily="34" charset="0"/>
                        </a:rPr>
                        <a:t>When prompted to respond or sit down, student verbally expresses frustration/anger and, if prompted again, escalates and may throw objects or leave room</a:t>
                      </a:r>
                    </a:p>
                    <a:p>
                      <a:pPr marL="285750" marR="0" indent="-285750" defTabSz="182880">
                        <a:lnSpc>
                          <a:spcPct val="100000"/>
                        </a:lnSpc>
                        <a:spcBef>
                          <a:spcPts val="600"/>
                        </a:spcBef>
                        <a:spcAft>
                          <a:spcPts val="0"/>
                        </a:spcAft>
                        <a:buFont typeface="Arial" panose="020B0604020202020204" pitchFamily="34" charset="0"/>
                        <a:buChar char="•"/>
                        <a:tabLst>
                          <a:tab pos="182880" algn="l"/>
                        </a:tabLst>
                      </a:pPr>
                      <a:r>
                        <a:rPr lang="en-US" sz="1600" kern="1200" baseline="0" dirty="0">
                          <a:solidFill>
                            <a:schemeClr val="tx2">
                              <a:lumMod val="50000"/>
                            </a:schemeClr>
                          </a:solidFill>
                          <a:effectLst/>
                          <a:latin typeface="Lato" panose="020F0502020204030203" pitchFamily="34" charset="0"/>
                        </a:rPr>
                        <a:t>Student has difficultly modulating sensory information &amp; becomes overwhelmed and anxious in large groups and high stimulus settings when demands are put on them</a:t>
                      </a:r>
                    </a:p>
                  </a:txBody>
                  <a:tcPr marL="44762" marR="44762" marT="34284" marB="34284"/>
                </a:tc>
                <a:tc>
                  <a:txBody>
                    <a:bodyPr/>
                    <a:lstStyle/>
                    <a:p>
                      <a:pPr marL="0" marR="0" indent="0">
                        <a:lnSpc>
                          <a:spcPct val="90000"/>
                        </a:lnSpc>
                        <a:spcBef>
                          <a:spcPts val="600"/>
                        </a:spcBef>
                        <a:spcAft>
                          <a:spcPts val="0"/>
                        </a:spcAft>
                        <a:buFont typeface="Arial" panose="020B0604020202020204" pitchFamily="34" charset="0"/>
                        <a:buNone/>
                      </a:pPr>
                      <a:r>
                        <a:rPr lang="en-US" sz="1600" i="0" dirty="0">
                          <a:solidFill>
                            <a:schemeClr val="bg2">
                              <a:lumMod val="10000"/>
                            </a:schemeClr>
                          </a:solidFill>
                          <a:effectLst/>
                          <a:latin typeface="Lato" panose="020F0502020204030203" pitchFamily="34" charset="0"/>
                          <a:ea typeface="Calibri" panose="020F0502020204030204" pitchFamily="34" charset="0"/>
                          <a:cs typeface="Times New Roman" panose="02020603050405020304" pitchFamily="18" charset="0"/>
                        </a:rPr>
                        <a:t>Student needs to increase</a:t>
                      </a:r>
                      <a:r>
                        <a:rPr lang="en-US" sz="1600" i="0" baseline="0" dirty="0">
                          <a:solidFill>
                            <a:schemeClr val="bg2">
                              <a:lumMod val="10000"/>
                            </a:schemeClr>
                          </a:solidFill>
                          <a:effectLst/>
                          <a:latin typeface="Lato" panose="020F0502020204030203" pitchFamily="34" charset="0"/>
                          <a:ea typeface="Calibri" panose="020F0502020204030204" pitchFamily="34" charset="0"/>
                          <a:cs typeface="Times New Roman" panose="02020603050405020304" pitchFamily="18" charset="0"/>
                        </a:rPr>
                        <a:t> awareness of sensory triggers, </a:t>
                      </a:r>
                      <a:r>
                        <a:rPr lang="en-US" sz="1600" i="0" dirty="0">
                          <a:solidFill>
                            <a:schemeClr val="bg2">
                              <a:lumMod val="10000"/>
                            </a:schemeClr>
                          </a:solidFill>
                          <a:effectLst/>
                          <a:latin typeface="Lato" panose="020F0502020204030203" pitchFamily="34" charset="0"/>
                          <a:ea typeface="Calibri" panose="020F0502020204030204" pitchFamily="34" charset="0"/>
                          <a:cs typeface="Times New Roman" panose="02020603050405020304" pitchFamily="18" charset="0"/>
                        </a:rPr>
                        <a:t>develop and increase use of strategies to manage anxiety</a:t>
                      </a:r>
                      <a:r>
                        <a:rPr lang="en-US" sz="1600" i="0" baseline="0" dirty="0">
                          <a:solidFill>
                            <a:schemeClr val="bg2">
                              <a:lumMod val="10000"/>
                            </a:schemeClr>
                          </a:solidFill>
                          <a:effectLst/>
                          <a:latin typeface="Lato" panose="020F0502020204030203" pitchFamily="34" charset="0"/>
                          <a:ea typeface="Calibri" panose="020F0502020204030204" pitchFamily="34" charset="0"/>
                          <a:cs typeface="Times New Roman" panose="02020603050405020304" pitchFamily="18" charset="0"/>
                        </a:rPr>
                        <a:t> and </a:t>
                      </a:r>
                      <a:r>
                        <a:rPr lang="en-US" sz="1600" i="0" dirty="0">
                          <a:solidFill>
                            <a:schemeClr val="bg2">
                              <a:lumMod val="10000"/>
                            </a:schemeClr>
                          </a:solidFill>
                          <a:effectLst/>
                          <a:latin typeface="Lato" panose="020F0502020204030203" pitchFamily="34" charset="0"/>
                          <a:ea typeface="Calibri" panose="020F0502020204030204" pitchFamily="34" charset="0"/>
                          <a:cs typeface="Times New Roman" panose="02020603050405020304" pitchFamily="18" charset="0"/>
                        </a:rPr>
                        <a:t>frustration, and increase  effectiveness</a:t>
                      </a:r>
                      <a:r>
                        <a:rPr lang="en-US" sz="1600" i="0" baseline="0" dirty="0">
                          <a:solidFill>
                            <a:schemeClr val="bg2">
                              <a:lumMod val="10000"/>
                            </a:schemeClr>
                          </a:solidFill>
                          <a:effectLst/>
                          <a:latin typeface="Lato" panose="020F0502020204030203" pitchFamily="34" charset="0"/>
                          <a:ea typeface="Calibri" panose="020F0502020204030204" pitchFamily="34" charset="0"/>
                          <a:cs typeface="Times New Roman" panose="02020603050405020304" pitchFamily="18" charset="0"/>
                        </a:rPr>
                        <a:t> with which they communicating their needs, and</a:t>
                      </a:r>
                      <a:r>
                        <a:rPr lang="en-US" sz="1600" i="0" dirty="0">
                          <a:solidFill>
                            <a:schemeClr val="bg2">
                              <a:lumMod val="10000"/>
                            </a:schemeClr>
                          </a:solidFill>
                          <a:effectLst/>
                          <a:latin typeface="Lato" panose="020F0502020204030203" pitchFamily="34" charset="0"/>
                          <a:ea typeface="Calibri" panose="020F0502020204030204" pitchFamily="34" charset="0"/>
                          <a:cs typeface="Times New Roman" panose="02020603050405020304" pitchFamily="18" charset="0"/>
                        </a:rPr>
                        <a:t> request and accept support and assistance (</a:t>
                      </a:r>
                      <a:r>
                        <a:rPr lang="en-US" sz="1600" i="0" dirty="0">
                          <a:solidFill>
                            <a:schemeClr val="accent1">
                              <a:lumMod val="75000"/>
                            </a:schemeClr>
                          </a:solidFill>
                          <a:effectLst/>
                          <a:latin typeface="Lato" panose="020F0502020204030203" pitchFamily="34" charset="0"/>
                          <a:ea typeface="Calibri" panose="020F0502020204030204" pitchFamily="34" charset="0"/>
                          <a:cs typeface="Times New Roman" panose="02020603050405020304" pitchFamily="18" charset="0"/>
                        </a:rPr>
                        <a:t>so they can</a:t>
                      </a:r>
                      <a:r>
                        <a:rPr lang="en-US" sz="1600" i="0" baseline="0" dirty="0">
                          <a:solidFill>
                            <a:schemeClr val="accent1">
                              <a:lumMod val="75000"/>
                            </a:schemeClr>
                          </a:solidFill>
                          <a:effectLst/>
                          <a:latin typeface="Lato" panose="020F0502020204030203" pitchFamily="34" charset="0"/>
                          <a:ea typeface="Calibri" panose="020F0502020204030204" pitchFamily="34" charset="0"/>
                          <a:cs typeface="Times New Roman" panose="02020603050405020304" pitchFamily="18" charset="0"/>
                        </a:rPr>
                        <a:t> access and engage in general education classroom instruction and activities)</a:t>
                      </a:r>
                      <a:endParaRPr lang="en-US" sz="1600" i="0" dirty="0">
                        <a:solidFill>
                          <a:schemeClr val="bg2">
                            <a:lumMod val="10000"/>
                          </a:schemeClr>
                        </a:solidFill>
                        <a:effectLst/>
                        <a:latin typeface="Lato" panose="020F0502020204030203" pitchFamily="34" charset="0"/>
                        <a:ea typeface="Calibri" panose="020F0502020204030204" pitchFamily="34" charset="0"/>
                        <a:cs typeface="Times New Roman" panose="02020603050405020304" pitchFamily="18" charset="0"/>
                      </a:endParaRPr>
                    </a:p>
                  </a:txBody>
                  <a:tcPr marL="33569" marR="33569" marT="34284" marB="34284"/>
                </a:tc>
                <a:extLst>
                  <a:ext uri="{0D108BD9-81ED-4DB2-BD59-A6C34878D82A}">
                    <a16:rowId xmlns:a16="http://schemas.microsoft.com/office/drawing/2014/main" val="10001"/>
                  </a:ext>
                </a:extLst>
              </a:tr>
            </a:tbl>
          </a:graphicData>
        </a:graphic>
      </p:graphicFrame>
      <p:sp>
        <p:nvSpPr>
          <p:cNvPr id="7" name="Rectangle 1"/>
          <p:cNvSpPr>
            <a:spLocks noChangeArrowheads="1"/>
          </p:cNvSpPr>
          <p:nvPr/>
        </p:nvSpPr>
        <p:spPr bwMode="auto">
          <a:xfrm>
            <a:off x="1143007" y="32959"/>
            <a:ext cx="138564" cy="277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1" rIns="68580" bIns="34291" numCol="1" anchor="ctr" anchorCtr="0" compatLnSpc="1">
            <a:prstTxWarp prst="textNoShape">
              <a:avLst/>
            </a:prstTxWarp>
            <a:spAutoFit/>
          </a:bodyPr>
          <a:lstStyle/>
          <a:p>
            <a:pPr defTabSz="685800" fontAlgn="base">
              <a:spcBef>
                <a:spcPct val="0"/>
              </a:spcBef>
              <a:spcAft>
                <a:spcPct val="0"/>
              </a:spcAft>
            </a:pPr>
            <a:endParaRPr lang="en-US" sz="1350">
              <a:solidFill>
                <a:srgbClr val="FFFFFF"/>
              </a:solidFill>
              <a:latin typeface="Arial" charset="0"/>
              <a:cs typeface="Arial" charset="0"/>
            </a:endParaRPr>
          </a:p>
        </p:txBody>
      </p:sp>
      <p:sp>
        <p:nvSpPr>
          <p:cNvPr id="4" name="Slide Number Placeholder 3"/>
          <p:cNvSpPr>
            <a:spLocks noGrp="1"/>
          </p:cNvSpPr>
          <p:nvPr>
            <p:ph type="sldNum" sz="quarter" idx="11"/>
          </p:nvPr>
        </p:nvSpPr>
        <p:spPr/>
        <p:txBody>
          <a:bodyPr/>
          <a:lstStyle/>
          <a:p>
            <a:fld id="{453CC3A6-4BBE-4722-963B-0F2471C635E5}" type="slidenum">
              <a:rPr lang="en-US" smtClean="0"/>
              <a:pPr/>
              <a:t>64</a:t>
            </a:fld>
            <a:endParaRPr lang="en-US" dirty="0"/>
          </a:p>
        </p:txBody>
      </p:sp>
      <p:sp>
        <p:nvSpPr>
          <p:cNvPr id="2" name="Date Placeholder 1"/>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415304003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Examples of Goal Statements Linked Directly to DRN </a:t>
            </a:r>
            <a:r>
              <a:rPr lang="en-US" sz="2700" dirty="0"/>
              <a:t>(social emotional behavior focus) </a:t>
            </a:r>
          </a:p>
        </p:txBody>
      </p:sp>
      <p:sp>
        <p:nvSpPr>
          <p:cNvPr id="3" name="Content Placeholder 2"/>
          <p:cNvSpPr>
            <a:spLocks noGrp="1"/>
          </p:cNvSpPr>
          <p:nvPr>
            <p:ph idx="1"/>
          </p:nvPr>
        </p:nvSpPr>
        <p:spPr/>
        <p:txBody>
          <a:bodyPr/>
          <a:lstStyle/>
          <a:p>
            <a:pPr marL="0" indent="0">
              <a:buNone/>
            </a:pPr>
            <a:r>
              <a:rPr lang="en-US" sz="2400" dirty="0"/>
              <a:t>The student will improve anxiety and frustration management to increase the amount of time engaged in classroom instruction by demonstrating the following: </a:t>
            </a:r>
          </a:p>
          <a:p>
            <a:pPr lvl="1"/>
            <a:r>
              <a:rPr lang="en-US" dirty="0"/>
              <a:t>Increase accurate identification of sensory and emotional triggers</a:t>
            </a:r>
          </a:p>
          <a:p>
            <a:pPr lvl="1"/>
            <a:r>
              <a:rPr lang="en-US" dirty="0"/>
              <a:t>Develop strategies to manage anxiety and frustration</a:t>
            </a:r>
          </a:p>
          <a:p>
            <a:pPr lvl="1"/>
            <a:r>
              <a:rPr lang="en-US" dirty="0"/>
              <a:t>Use anxiety and frustration management strategies to remain/reengage in general education classroom activities with reduced prompts</a:t>
            </a:r>
          </a:p>
          <a:p>
            <a:pPr lvl="1"/>
            <a:endParaRPr lang="en-US" dirty="0"/>
          </a:p>
          <a:p>
            <a:endParaRPr lang="en-US" dirty="0"/>
          </a:p>
        </p:txBody>
      </p:sp>
      <p:sp>
        <p:nvSpPr>
          <p:cNvPr id="5" name="Slide Number Placeholder 4"/>
          <p:cNvSpPr>
            <a:spLocks noGrp="1"/>
          </p:cNvSpPr>
          <p:nvPr>
            <p:ph type="sldNum" sz="quarter" idx="12"/>
          </p:nvPr>
        </p:nvSpPr>
        <p:spPr/>
        <p:txBody>
          <a:bodyPr/>
          <a:lstStyle/>
          <a:p>
            <a:fld id="{D4F18224-5991-4127-B709-5703E2F4AF56}" type="slidenum">
              <a:rPr lang="en-US" smtClean="0"/>
              <a:pPr/>
              <a:t>65</a:t>
            </a:fld>
            <a:endParaRPr lang="en-US"/>
          </a:p>
        </p:txBody>
      </p:sp>
      <p:sp>
        <p:nvSpPr>
          <p:cNvPr id="4" name="Date Placeholder 3"/>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1682335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Recommended Follow-Up Activity</a:t>
            </a:r>
            <a:br>
              <a:rPr lang="en-US" dirty="0"/>
            </a:br>
            <a:r>
              <a:rPr lang="en-US" dirty="0"/>
              <a:t>Application to Your IEP</a:t>
            </a:r>
          </a:p>
        </p:txBody>
      </p:sp>
      <p:sp>
        <p:nvSpPr>
          <p:cNvPr id="3" name="Content Placeholder 2"/>
          <p:cNvSpPr>
            <a:spLocks noGrp="1"/>
          </p:cNvSpPr>
          <p:nvPr>
            <p:ph idx="1"/>
          </p:nvPr>
        </p:nvSpPr>
        <p:spPr>
          <a:xfrm>
            <a:off x="778215" y="1010654"/>
            <a:ext cx="7872490" cy="4132846"/>
          </a:xfrm>
        </p:spPr>
        <p:txBody>
          <a:bodyPr/>
          <a:lstStyle/>
          <a:p>
            <a:pPr marL="0" indent="0">
              <a:lnSpc>
                <a:spcPct val="95000"/>
              </a:lnSpc>
              <a:spcBef>
                <a:spcPts val="600"/>
              </a:spcBef>
              <a:buNone/>
            </a:pPr>
            <a:r>
              <a:rPr lang="en-US" sz="2400" dirty="0"/>
              <a:t>Look at your IEP goals.  For each goal ask yourself:  </a:t>
            </a:r>
          </a:p>
          <a:p>
            <a:pPr>
              <a:lnSpc>
                <a:spcPct val="95000"/>
              </a:lnSpc>
              <a:spcBef>
                <a:spcPts val="600"/>
              </a:spcBef>
            </a:pPr>
            <a:r>
              <a:rPr lang="en-US" sz="2400" dirty="0"/>
              <a:t>If we follow the </a:t>
            </a:r>
            <a:r>
              <a:rPr lang="en-US" sz="2400" i="1" dirty="0"/>
              <a:t>“procedures for measuring the student’s progress toward meeting the annual goal….” </a:t>
            </a:r>
            <a:r>
              <a:rPr lang="en-US" sz="2400" dirty="0"/>
              <a:t>as written</a:t>
            </a:r>
            <a:r>
              <a:rPr lang="en-US" sz="2400" i="1" dirty="0"/>
              <a:t>,  </a:t>
            </a:r>
            <a:r>
              <a:rPr lang="en-US" sz="2400" dirty="0"/>
              <a:t>will we know if the student has made sufficient progress, and be able to report the degree of progress </a:t>
            </a:r>
            <a:r>
              <a:rPr lang="en-US" sz="2400" b="1" dirty="0"/>
              <a:t>during each reporting period</a:t>
            </a:r>
            <a:r>
              <a:rPr lang="en-US" sz="2400" dirty="0"/>
              <a:t>?</a:t>
            </a:r>
          </a:p>
          <a:p>
            <a:pPr>
              <a:lnSpc>
                <a:spcPct val="95000"/>
              </a:lnSpc>
              <a:spcBef>
                <a:spcPts val="600"/>
              </a:spcBef>
            </a:pPr>
            <a:r>
              <a:rPr lang="en-US" sz="2400" dirty="0"/>
              <a:t>If we were to develop this IEP again, how might we revise the goal statement or stated progress measurement procedures to more effectively monitor ongoing progress toward IEP goal attainment? </a:t>
            </a:r>
          </a:p>
        </p:txBody>
      </p:sp>
      <p:sp>
        <p:nvSpPr>
          <p:cNvPr id="4" name="Slide Number Placeholder 3"/>
          <p:cNvSpPr>
            <a:spLocks noGrp="1"/>
          </p:cNvSpPr>
          <p:nvPr>
            <p:ph type="sldNum" sz="quarter" idx="12"/>
          </p:nvPr>
        </p:nvSpPr>
        <p:spPr/>
        <p:txBody>
          <a:bodyPr/>
          <a:lstStyle/>
          <a:p>
            <a:fld id="{D4F18224-5991-4127-B709-5703E2F4AF56}" type="slidenum">
              <a:rPr lang="en-US" smtClean="0"/>
              <a:pPr/>
              <a:t>66</a:t>
            </a:fld>
            <a:endParaRPr lang="en-US"/>
          </a:p>
        </p:txBody>
      </p:sp>
      <p:sp>
        <p:nvSpPr>
          <p:cNvPr id="5" name="Date Placeholder 4"/>
          <p:cNvSpPr>
            <a:spLocks noGrp="1"/>
          </p:cNvSpPr>
          <p:nvPr>
            <p:ph type="dt" sz="half" idx="10"/>
          </p:nvPr>
        </p:nvSpPr>
        <p:spPr/>
        <p:txBody>
          <a:bodyPr/>
          <a:lstStyle/>
          <a:p>
            <a:endParaRPr lang="en-US" dirty="0"/>
          </a:p>
        </p:txBody>
      </p:sp>
      <p:pic>
        <p:nvPicPr>
          <p:cNvPr id="6" name="Picture 5"/>
          <p:cNvPicPr>
            <a:picLocks noChangeAspect="1"/>
          </p:cNvPicPr>
          <p:nvPr/>
        </p:nvPicPr>
        <p:blipFill>
          <a:blip r:embed="rId3"/>
          <a:stretch>
            <a:fillRect/>
          </a:stretch>
        </p:blipFill>
        <p:spPr>
          <a:xfrm>
            <a:off x="7530658" y="155926"/>
            <a:ext cx="981541" cy="981541"/>
          </a:xfrm>
          <a:prstGeom prst="rect">
            <a:avLst/>
          </a:prstGeom>
        </p:spPr>
      </p:pic>
    </p:spTree>
    <p:extLst>
      <p:ext uri="{BB962C8B-B14F-4D97-AF65-F5344CB8AC3E}">
        <p14:creationId xmlns:p14="http://schemas.microsoft.com/office/powerpoint/2010/main" val="16487952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499" y="7257"/>
            <a:ext cx="7779203" cy="914400"/>
          </a:xfrm>
        </p:spPr>
        <p:txBody>
          <a:bodyPr>
            <a:normAutofit fontScale="90000"/>
          </a:bodyPr>
          <a:lstStyle/>
          <a:p>
            <a:r>
              <a:rPr lang="en-US" dirty="0"/>
              <a:t>Resources: Monitoring IEP Goal Progress</a:t>
            </a:r>
          </a:p>
        </p:txBody>
      </p:sp>
      <p:sp>
        <p:nvSpPr>
          <p:cNvPr id="3" name="Content Placeholder 2"/>
          <p:cNvSpPr>
            <a:spLocks noGrp="1"/>
          </p:cNvSpPr>
          <p:nvPr>
            <p:ph idx="1"/>
          </p:nvPr>
        </p:nvSpPr>
        <p:spPr>
          <a:xfrm>
            <a:off x="778215" y="1003611"/>
            <a:ext cx="7626487" cy="3603032"/>
          </a:xfrm>
        </p:spPr>
        <p:txBody>
          <a:bodyPr/>
          <a:lstStyle/>
          <a:p>
            <a:r>
              <a:rPr lang="en-US" sz="1600" dirty="0"/>
              <a:t>DPI </a:t>
            </a:r>
            <a:r>
              <a:rPr lang="en-US" sz="1600" dirty="0">
                <a:hlinkClick r:id="rId3"/>
              </a:rPr>
              <a:t>CCR IEP Learning Resources</a:t>
            </a:r>
            <a:endParaRPr lang="en-US" sz="1600" dirty="0"/>
          </a:p>
          <a:p>
            <a:r>
              <a:rPr lang="en-US" sz="1600" u="sng" dirty="0">
                <a:hlinkClick r:id="rId4"/>
              </a:rPr>
              <a:t>IRIS Center</a:t>
            </a:r>
            <a:r>
              <a:rPr lang="en-US" sz="1600" dirty="0"/>
              <a:t> Links to a large number of valuable resources for improving education outcomes for all children, especially those with disabilities</a:t>
            </a:r>
          </a:p>
          <a:p>
            <a:pPr lvl="0"/>
            <a:r>
              <a:rPr lang="en-US" sz="1600"/>
              <a:t>IRIS </a:t>
            </a:r>
            <a:r>
              <a:rPr lang="en-US" sz="1600" smtClean="0"/>
              <a:t>Center </a:t>
            </a:r>
            <a:r>
              <a:rPr lang="en-US" sz="1600" u="sng" dirty="0">
                <a:hlinkClick r:id="rId5"/>
              </a:rPr>
              <a:t>Resource Locator</a:t>
            </a:r>
            <a:r>
              <a:rPr lang="en-US" sz="1600" dirty="0"/>
              <a:t>  (Select “Assessment” for modules and other resources related to progress monitoring)</a:t>
            </a:r>
          </a:p>
          <a:p>
            <a:pPr>
              <a:spcBef>
                <a:spcPts val="900"/>
              </a:spcBef>
            </a:pPr>
            <a:r>
              <a:rPr lang="en-US" sz="1600" dirty="0" smtClean="0"/>
              <a:t>Wisconsin RtI Center</a:t>
            </a:r>
          </a:p>
          <a:p>
            <a:pPr lvl="1">
              <a:spcBef>
                <a:spcPts val="0"/>
              </a:spcBef>
            </a:pPr>
            <a:r>
              <a:rPr lang="en-US" sz="1600" dirty="0" smtClean="0">
                <a:hlinkClick r:id="rId6"/>
              </a:rPr>
              <a:t>Screening </a:t>
            </a:r>
            <a:r>
              <a:rPr lang="en-US" sz="1600" dirty="0">
                <a:hlinkClick r:id="rId6"/>
              </a:rPr>
              <a:t>and Progress Monitoring </a:t>
            </a:r>
            <a:r>
              <a:rPr lang="en-US" sz="1600" dirty="0"/>
              <a:t>(WI RtI Center)</a:t>
            </a:r>
          </a:p>
          <a:p>
            <a:pPr lvl="1">
              <a:spcBef>
                <a:spcPts val="0"/>
              </a:spcBef>
            </a:pPr>
            <a:r>
              <a:rPr lang="en-US" sz="1600" dirty="0"/>
              <a:t>Additional links to </a:t>
            </a:r>
            <a:r>
              <a:rPr lang="en-US" sz="1600" dirty="0">
                <a:hlinkClick r:id="rId7"/>
              </a:rPr>
              <a:t>Resources</a:t>
            </a:r>
            <a:r>
              <a:rPr lang="en-US" sz="1600" dirty="0"/>
              <a:t>  </a:t>
            </a:r>
          </a:p>
          <a:p>
            <a:pPr>
              <a:spcBef>
                <a:spcPts val="900"/>
              </a:spcBef>
            </a:pPr>
            <a:r>
              <a:rPr lang="en-US" sz="1600" dirty="0"/>
              <a:t>National Center for Response to Intervention </a:t>
            </a:r>
            <a:r>
              <a:rPr lang="en-US" sz="1600" dirty="0">
                <a:hlinkClick r:id="rId8"/>
              </a:rPr>
              <a:t>Progress Monitoring page</a:t>
            </a:r>
            <a:r>
              <a:rPr lang="en-US" sz="1600" dirty="0"/>
              <a:t>- Includes links to Academic and Behavior Progress Monitoring Tools, Related Guidance and Training Modules</a:t>
            </a:r>
          </a:p>
          <a:p>
            <a:pPr>
              <a:spcBef>
                <a:spcPts val="900"/>
              </a:spcBef>
            </a:pPr>
            <a:r>
              <a:rPr lang="en-US" sz="1600" dirty="0">
                <a:solidFill>
                  <a:schemeClr val="tx1">
                    <a:lumMod val="75000"/>
                  </a:schemeClr>
                </a:solidFill>
              </a:rPr>
              <a:t>Iowa Department of Education, </a:t>
            </a:r>
            <a:r>
              <a:rPr lang="en-US" sz="1600" i="1" dirty="0">
                <a:solidFill>
                  <a:schemeClr val="tx1">
                    <a:lumMod val="75000"/>
                  </a:schemeClr>
                </a:solidFill>
                <a:hlinkClick r:id="rId9"/>
              </a:rPr>
              <a:t>Progress Monitoring </a:t>
            </a:r>
            <a:r>
              <a:rPr lang="en-US" sz="1600" i="1" dirty="0" smtClean="0">
                <a:solidFill>
                  <a:schemeClr val="tx1">
                    <a:lumMod val="75000"/>
                  </a:schemeClr>
                </a:solidFill>
                <a:hlinkClick r:id="rId9"/>
              </a:rPr>
              <a:t>Procedures</a:t>
            </a:r>
            <a:endParaRPr lang="en-US" sz="1600" dirty="0"/>
          </a:p>
          <a:p>
            <a:pPr marL="0" indent="0">
              <a:buNone/>
            </a:pPr>
            <a:endParaRPr lang="en-US" sz="1600" dirty="0"/>
          </a:p>
        </p:txBody>
      </p:sp>
      <p:sp>
        <p:nvSpPr>
          <p:cNvPr id="5" name="Slide Number Placeholder 4"/>
          <p:cNvSpPr>
            <a:spLocks noGrp="1"/>
          </p:cNvSpPr>
          <p:nvPr>
            <p:ph type="sldNum" sz="quarter" idx="12"/>
          </p:nvPr>
        </p:nvSpPr>
        <p:spPr/>
        <p:txBody>
          <a:bodyPr/>
          <a:lstStyle/>
          <a:p>
            <a:fld id="{D4F18224-5991-4127-B709-5703E2F4AF56}" type="slidenum">
              <a:rPr lang="en-US" smtClean="0"/>
              <a:t>67</a:t>
            </a:fld>
            <a:endParaRPr lang="en-US"/>
          </a:p>
        </p:txBody>
      </p:sp>
      <p:sp>
        <p:nvSpPr>
          <p:cNvPr id="4" name="Date Placeholder 3"/>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183493207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Additional Resources</a:t>
            </a:r>
          </a:p>
        </p:txBody>
      </p:sp>
      <p:sp>
        <p:nvSpPr>
          <p:cNvPr id="3" name="Content Placeholder 2"/>
          <p:cNvSpPr>
            <a:spLocks noGrp="1"/>
          </p:cNvSpPr>
          <p:nvPr>
            <p:ph idx="1"/>
          </p:nvPr>
        </p:nvSpPr>
        <p:spPr/>
        <p:txBody>
          <a:bodyPr/>
          <a:lstStyle/>
          <a:p>
            <a:r>
              <a:rPr lang="en-US" sz="2400" dirty="0"/>
              <a:t>National Center on Intensive intervention: </a:t>
            </a:r>
            <a:r>
              <a:rPr lang="en-US" sz="2400" dirty="0">
                <a:hlinkClick r:id="rId3"/>
              </a:rPr>
              <a:t>https://intensiveintervention.org/</a:t>
            </a:r>
            <a:r>
              <a:rPr lang="en-US" sz="2400" dirty="0"/>
              <a:t> </a:t>
            </a:r>
          </a:p>
          <a:p>
            <a:r>
              <a:rPr lang="en-US" sz="2400" dirty="0">
                <a:hlinkClick r:id="rId4"/>
              </a:rPr>
              <a:t>Wisconsin's Framework for Equitable Multi-Level Systems of Supports</a:t>
            </a:r>
            <a:r>
              <a:rPr lang="en-US" sz="2400" dirty="0"/>
              <a:t> (MLSS) –includes links to resources</a:t>
            </a:r>
            <a:endParaRPr lang="en-US" sz="2400" dirty="0">
              <a:hlinkClick r:id="rId5"/>
            </a:endParaRPr>
          </a:p>
          <a:p>
            <a:r>
              <a:rPr lang="en-US" sz="2400" dirty="0">
                <a:hlinkClick r:id="rId5"/>
              </a:rPr>
              <a:t>Culturally Responsive Practices- </a:t>
            </a:r>
            <a:r>
              <a:rPr lang="en-US" sz="2400" dirty="0"/>
              <a:t>Student Services Team Resources</a:t>
            </a:r>
          </a:p>
          <a:p>
            <a:r>
              <a:rPr lang="en-US" sz="2400" dirty="0">
                <a:hlinkClick r:id="rId6"/>
              </a:rPr>
              <a:t>Wisconsin's Strategic Assessment Systems </a:t>
            </a:r>
            <a:r>
              <a:rPr lang="en-US" sz="2400" dirty="0"/>
              <a:t>(SAS)</a:t>
            </a:r>
          </a:p>
          <a:p>
            <a:endParaRPr lang="en-US" dirty="0"/>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D4F18224-5991-4127-B709-5703E2F4AF56}" type="slidenum">
              <a:rPr lang="en-US" smtClean="0"/>
              <a:t>68</a:t>
            </a:fld>
            <a:endParaRPr lang="en-US"/>
          </a:p>
        </p:txBody>
      </p:sp>
    </p:spTree>
    <p:extLst>
      <p:ext uri="{BB962C8B-B14F-4D97-AF65-F5344CB8AC3E}">
        <p14:creationId xmlns:p14="http://schemas.microsoft.com/office/powerpoint/2010/main" val="25502796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Related DPI Sample Forms</a:t>
            </a:r>
          </a:p>
        </p:txBody>
      </p:sp>
      <p:sp>
        <p:nvSpPr>
          <p:cNvPr id="3" name="Content Placeholder 2"/>
          <p:cNvSpPr>
            <a:spLocks noGrp="1"/>
          </p:cNvSpPr>
          <p:nvPr>
            <p:ph idx="1"/>
          </p:nvPr>
        </p:nvSpPr>
        <p:spPr>
          <a:xfrm>
            <a:off x="778215" y="1003138"/>
            <a:ext cx="7733984" cy="3570051"/>
          </a:xfrm>
        </p:spPr>
        <p:txBody>
          <a:bodyPr/>
          <a:lstStyle/>
          <a:p>
            <a:r>
              <a:rPr lang="en-US" sz="2600" dirty="0"/>
              <a:t>DPI </a:t>
            </a:r>
            <a:r>
              <a:rPr lang="en-US" sz="2600" dirty="0">
                <a:hlinkClick r:id="rId3"/>
              </a:rPr>
              <a:t>Forms Page </a:t>
            </a:r>
            <a:r>
              <a:rPr lang="en-US" sz="2600" dirty="0"/>
              <a:t>with links to sample forms and related guidance</a:t>
            </a:r>
          </a:p>
          <a:p>
            <a:pPr lvl="1"/>
            <a:r>
              <a:rPr lang="en-US" dirty="0"/>
              <a:t>DPI Sample Form </a:t>
            </a:r>
            <a:r>
              <a:rPr lang="en-US" dirty="0">
                <a:hlinkClick r:id="rId4"/>
              </a:rPr>
              <a:t>I-4</a:t>
            </a:r>
            <a:r>
              <a:rPr lang="en-US" dirty="0"/>
              <a:t>- Linking Present Levels, Needs, Goals, and Services Form</a:t>
            </a:r>
            <a:r>
              <a:rPr lang="en-US" sz="2200" dirty="0"/>
              <a:t> </a:t>
            </a:r>
            <a:r>
              <a:rPr lang="en-US" sz="1600" dirty="0"/>
              <a:t>(Section IV- Measurable Annual Goals)  </a:t>
            </a:r>
          </a:p>
          <a:p>
            <a:pPr lvl="1">
              <a:spcBef>
                <a:spcPts val="1200"/>
              </a:spcBef>
            </a:pPr>
            <a:r>
              <a:rPr lang="en-US" dirty="0"/>
              <a:t>DPI sample forms to assist IEP teams with goal reviews: </a:t>
            </a:r>
          </a:p>
          <a:p>
            <a:pPr lvl="2">
              <a:spcBef>
                <a:spcPts val="0"/>
              </a:spcBef>
            </a:pPr>
            <a:r>
              <a:rPr lang="en-US" sz="2400" dirty="0"/>
              <a:t>Interim Review of IEP Goals  (</a:t>
            </a:r>
            <a:r>
              <a:rPr lang="en-US" sz="2400" dirty="0">
                <a:hlinkClick r:id="rId5"/>
              </a:rPr>
              <a:t>I-6</a:t>
            </a:r>
            <a:r>
              <a:rPr lang="en-US" sz="2400" dirty="0"/>
              <a:t>)</a:t>
            </a:r>
          </a:p>
          <a:p>
            <a:pPr lvl="2">
              <a:spcBef>
                <a:spcPts val="0"/>
              </a:spcBef>
            </a:pPr>
            <a:r>
              <a:rPr lang="en-US" sz="2400" dirty="0"/>
              <a:t>Annual Review of IEP Goals (</a:t>
            </a:r>
            <a:r>
              <a:rPr lang="en-US" sz="2400" dirty="0">
                <a:hlinkClick r:id="rId6"/>
              </a:rPr>
              <a:t>I-5</a:t>
            </a:r>
            <a:r>
              <a:rPr lang="en-US" sz="2400" dirty="0"/>
              <a:t>)</a:t>
            </a:r>
          </a:p>
        </p:txBody>
      </p:sp>
      <p:sp>
        <p:nvSpPr>
          <p:cNvPr id="5" name="Slide Number Placeholder 4"/>
          <p:cNvSpPr>
            <a:spLocks noGrp="1"/>
          </p:cNvSpPr>
          <p:nvPr>
            <p:ph type="sldNum" sz="quarter" idx="12"/>
          </p:nvPr>
        </p:nvSpPr>
        <p:spPr/>
        <p:txBody>
          <a:bodyPr/>
          <a:lstStyle/>
          <a:p>
            <a:fld id="{D4F18224-5991-4127-B709-5703E2F4AF56}" type="slidenum">
              <a:rPr lang="en-US" smtClean="0"/>
              <a:t>69</a:t>
            </a:fld>
            <a:endParaRPr lang="en-US"/>
          </a:p>
        </p:txBody>
      </p:sp>
      <p:sp>
        <p:nvSpPr>
          <p:cNvPr id="4" name="Date Placeholder 3"/>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9302966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CCR IEP 5 Step Process </a:t>
            </a:r>
            <a:endParaRPr lang="en-US" dirty="0"/>
          </a:p>
        </p:txBody>
      </p:sp>
      <p:pic>
        <p:nvPicPr>
          <p:cNvPr id="22" name="Content Placeholder 21"/>
          <p:cNvPicPr>
            <a:picLocks noGrp="1" noChangeAspect="1"/>
          </p:cNvPicPr>
          <p:nvPr>
            <p:ph idx="1"/>
          </p:nvPr>
        </p:nvPicPr>
        <p:blipFill>
          <a:blip r:embed="rId3"/>
          <a:stretch>
            <a:fillRect/>
          </a:stretch>
        </p:blipFill>
        <p:spPr>
          <a:xfrm>
            <a:off x="1649293" y="1069975"/>
            <a:ext cx="5883513" cy="3570288"/>
          </a:xfrm>
          <a:prstGeom prst="rect">
            <a:avLst/>
          </a:prstGeom>
        </p:spPr>
      </p:pic>
      <p:sp>
        <p:nvSpPr>
          <p:cNvPr id="3" name="Date Placeholder 2"/>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453CC3A6-4BBE-4722-963B-0F2471C635E5}" type="slidenum">
              <a:rPr lang="en-US" smtClean="0"/>
              <a:pPr/>
              <a:t>7</a:t>
            </a:fld>
            <a:endParaRPr lang="en-US" dirty="0"/>
          </a:p>
        </p:txBody>
      </p:sp>
      <p:sp>
        <p:nvSpPr>
          <p:cNvPr id="6" name="Action Button: Information 5">
            <a:hlinkClick r:id="rId4" highlightClick="1"/>
          </p:cNvPr>
          <p:cNvSpPr/>
          <p:nvPr/>
        </p:nvSpPr>
        <p:spPr>
          <a:xfrm>
            <a:off x="7789279" y="227670"/>
            <a:ext cx="536574" cy="473573"/>
          </a:xfrm>
          <a:prstGeom prst="actionButtonInformation">
            <a:avLst/>
          </a:prstGeom>
          <a:solidFill>
            <a:srgbClr val="00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126688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a:t>Related Statewide Initiatives</a:t>
            </a:r>
            <a:endParaRPr lang="en-US" dirty="0">
              <a:solidFill>
                <a:srgbClr val="FF0000"/>
              </a:solidFill>
            </a:endParaRPr>
          </a:p>
        </p:txBody>
      </p:sp>
      <p:sp>
        <p:nvSpPr>
          <p:cNvPr id="3" name="Text Placeholder 2"/>
          <p:cNvSpPr>
            <a:spLocks noGrp="1"/>
          </p:cNvSpPr>
          <p:nvPr>
            <p:ph type="body" sz="quarter" idx="4294967295"/>
          </p:nvPr>
        </p:nvSpPr>
        <p:spPr>
          <a:xfrm>
            <a:off x="1143001" y="1593056"/>
            <a:ext cx="5070872" cy="2486025"/>
          </a:xfrm>
        </p:spPr>
        <p:txBody>
          <a:bodyPr>
            <a:normAutofit/>
          </a:bodyPr>
          <a:lstStyle/>
          <a:p>
            <a:pPr marL="123444" indent="-130302">
              <a:lnSpc>
                <a:spcPct val="120000"/>
              </a:lnSpc>
              <a:spcAft>
                <a:spcPts val="450"/>
              </a:spcAft>
              <a:buFont typeface="Arial" panose="020B0604020202020204" pitchFamily="34" charset="0"/>
              <a:buChar char="•"/>
            </a:pPr>
            <a:endParaRPr lang="en-US" sz="1725"/>
          </a:p>
          <a:p>
            <a:pPr marL="123444" indent="-130302">
              <a:lnSpc>
                <a:spcPct val="120000"/>
              </a:lnSpc>
              <a:spcAft>
                <a:spcPts val="450"/>
              </a:spcAft>
              <a:buFont typeface="Arial" panose="020B0604020202020204" pitchFamily="34" charset="0"/>
              <a:buChar char="•"/>
            </a:pPr>
            <a:endParaRPr lang="en-US" dirty="0"/>
          </a:p>
        </p:txBody>
      </p:sp>
      <p:pic>
        <p:nvPicPr>
          <p:cNvPr id="2" name="Picture 1">
            <a:hlinkClick r:id="rId3"/>
          </p:cNvPr>
          <p:cNvPicPr>
            <a:picLocks noChangeAspect="1"/>
          </p:cNvPicPr>
          <p:nvPr/>
        </p:nvPicPr>
        <p:blipFill>
          <a:blip r:embed="rId4"/>
          <a:stretch>
            <a:fillRect/>
          </a:stretch>
        </p:blipFill>
        <p:spPr>
          <a:xfrm>
            <a:off x="349304" y="1392356"/>
            <a:ext cx="2846360" cy="3150578"/>
          </a:xfrm>
          <a:prstGeom prst="rect">
            <a:avLst/>
          </a:prstGeom>
        </p:spPr>
      </p:pic>
      <p:pic>
        <p:nvPicPr>
          <p:cNvPr id="8" name="Picture 7">
            <a:hlinkClick r:id="rId5"/>
          </p:cNvPr>
          <p:cNvPicPr>
            <a:picLocks noChangeAspect="1"/>
          </p:cNvPicPr>
          <p:nvPr/>
        </p:nvPicPr>
        <p:blipFill>
          <a:blip r:embed="rId6">
            <a:clrChange>
              <a:clrFrom>
                <a:srgbClr val="FFFFFF"/>
              </a:clrFrom>
              <a:clrTo>
                <a:srgbClr val="FFFFFF">
                  <a:alpha val="0"/>
                </a:srgbClr>
              </a:clrTo>
            </a:clrChange>
          </a:blip>
          <a:stretch>
            <a:fillRect/>
          </a:stretch>
        </p:blipFill>
        <p:spPr>
          <a:xfrm>
            <a:off x="6268393" y="932616"/>
            <a:ext cx="2875607" cy="2809878"/>
          </a:xfrm>
          <a:prstGeom prst="rect">
            <a:avLst/>
          </a:prstGeom>
        </p:spPr>
      </p:pic>
      <p:sp>
        <p:nvSpPr>
          <p:cNvPr id="6" name="Slide Number Placeholder 5"/>
          <p:cNvSpPr>
            <a:spLocks noGrp="1"/>
          </p:cNvSpPr>
          <p:nvPr>
            <p:ph type="sldNum" sz="quarter" idx="11"/>
          </p:nvPr>
        </p:nvSpPr>
        <p:spPr/>
        <p:txBody>
          <a:bodyPr/>
          <a:lstStyle/>
          <a:p>
            <a:fld id="{453CC3A6-4BBE-4722-963B-0F2471C635E5}" type="slidenum">
              <a:rPr lang="en-US" smtClean="0"/>
              <a:pPr/>
              <a:t>70</a:t>
            </a:fld>
            <a:endParaRPr lang="en-US" dirty="0"/>
          </a:p>
        </p:txBody>
      </p:sp>
      <p:sp>
        <p:nvSpPr>
          <p:cNvPr id="4" name="Date Placeholder 3"/>
          <p:cNvSpPr>
            <a:spLocks noGrp="1"/>
          </p:cNvSpPr>
          <p:nvPr>
            <p:ph type="dt" sz="half" idx="10"/>
          </p:nvPr>
        </p:nvSpPr>
        <p:spPr/>
        <p:txBody>
          <a:bodyPr/>
          <a:lstStyle/>
          <a:p>
            <a:endParaRPr lang="en-US" dirty="0"/>
          </a:p>
        </p:txBody>
      </p:sp>
      <p:pic>
        <p:nvPicPr>
          <p:cNvPr id="5" name="Picture 4">
            <a:hlinkClick r:id="rId7"/>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08096" y="2403791"/>
            <a:ext cx="2578332" cy="2577743"/>
          </a:xfrm>
          <a:prstGeom prst="rect">
            <a:avLst/>
          </a:prstGeom>
        </p:spPr>
      </p:pic>
      <p:pic>
        <p:nvPicPr>
          <p:cNvPr id="7" name="Picture 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96355" y="1165133"/>
            <a:ext cx="2001813" cy="1165278"/>
          </a:xfrm>
          <a:prstGeom prst="rect">
            <a:avLst/>
          </a:prstGeom>
        </p:spPr>
      </p:pic>
      <p:pic>
        <p:nvPicPr>
          <p:cNvPr id="11" name="Picture 10">
            <a:hlinkClick r:id="rId11"/>
          </p:cNvPr>
          <p:cNvPicPr>
            <a:picLocks noChangeAspect="1"/>
          </p:cNvPicPr>
          <p:nvPr/>
        </p:nvPicPr>
        <p:blipFill>
          <a:blip r:embed="rId12"/>
          <a:stretch>
            <a:fillRect/>
          </a:stretch>
        </p:blipFill>
        <p:spPr>
          <a:xfrm>
            <a:off x="6158228" y="3570025"/>
            <a:ext cx="1415865" cy="1411509"/>
          </a:xfrm>
          <a:prstGeom prst="rect">
            <a:avLst/>
          </a:prstGeom>
        </p:spPr>
      </p:pic>
    </p:spTree>
    <p:extLst>
      <p:ext uri="{BB962C8B-B14F-4D97-AF65-F5344CB8AC3E}">
        <p14:creationId xmlns:p14="http://schemas.microsoft.com/office/powerpoint/2010/main" val="374370146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jongleurs.com/wp-content/uploads/2013/05/Thank-You-message2_edited-1.png"/>
          <p:cNvPicPr>
            <a:picLocks noChangeAspect="1" noChangeArrowheads="1"/>
          </p:cNvPicPr>
          <p:nvPr/>
        </p:nvPicPr>
        <p:blipFill>
          <a:blip r:embed="rId3" cstate="print"/>
          <a:srcRect/>
          <a:stretch>
            <a:fillRect/>
          </a:stretch>
        </p:blipFill>
        <p:spPr bwMode="auto">
          <a:xfrm>
            <a:off x="1215190" y="797745"/>
            <a:ext cx="6858000" cy="3371850"/>
          </a:xfrm>
          <a:prstGeom prst="rect">
            <a:avLst/>
          </a:prstGeom>
          <a:noFill/>
        </p:spPr>
      </p:pic>
    </p:spTree>
    <p:extLst>
      <p:ext uri="{BB962C8B-B14F-4D97-AF65-F5344CB8AC3E}">
        <p14:creationId xmlns:p14="http://schemas.microsoft.com/office/powerpoint/2010/main" val="35459966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Progress Monitoring is Required</a:t>
            </a:r>
            <a:br>
              <a:rPr lang="en-US"/>
            </a:br>
            <a:r>
              <a:rPr lang="en-US" sz="2700"/>
              <a:t>(CCR IEP Step 3)</a:t>
            </a:r>
            <a:endParaRPr lang="en-US" sz="2700" dirty="0"/>
          </a:p>
        </p:txBody>
      </p:sp>
      <p:sp>
        <p:nvSpPr>
          <p:cNvPr id="3" name="Content Placeholder 2"/>
          <p:cNvSpPr>
            <a:spLocks noGrp="1"/>
          </p:cNvSpPr>
          <p:nvPr>
            <p:ph idx="1"/>
          </p:nvPr>
        </p:nvSpPr>
        <p:spPr/>
        <p:txBody>
          <a:bodyPr/>
          <a:lstStyle/>
          <a:p>
            <a:pPr marL="0" indent="0">
              <a:buNone/>
            </a:pPr>
            <a:r>
              <a:rPr lang="en-US" dirty="0"/>
              <a:t> The IEP must include a description of</a:t>
            </a:r>
          </a:p>
          <a:p>
            <a:r>
              <a:rPr lang="en-US" sz="2400" dirty="0"/>
              <a:t>How the (student's) progress toward meeting the annual goals will be measured; and</a:t>
            </a:r>
          </a:p>
          <a:p>
            <a:r>
              <a:rPr lang="en-US" sz="2400" dirty="0"/>
              <a:t>When periodic reports on the progress the (student) is making toward meeting the annual goals (such as through the use of quarterly or other periodic reports, concurrent with the issuance of report cards) will be provided (to parents)</a:t>
            </a:r>
          </a:p>
          <a:p>
            <a:pPr marL="4918075" lvl="2" indent="-346075"/>
            <a:r>
              <a:rPr lang="en-US" dirty="0"/>
              <a:t>34 CFR 300.320 (a)(3)</a:t>
            </a:r>
          </a:p>
        </p:txBody>
      </p:sp>
      <p:sp>
        <p:nvSpPr>
          <p:cNvPr id="5" name="Slide Number Placeholder 4"/>
          <p:cNvSpPr>
            <a:spLocks noGrp="1"/>
          </p:cNvSpPr>
          <p:nvPr>
            <p:ph type="sldNum" sz="quarter" idx="12"/>
          </p:nvPr>
        </p:nvSpPr>
        <p:spPr/>
        <p:txBody>
          <a:bodyPr/>
          <a:lstStyle/>
          <a:p>
            <a:fld id="{D4F18224-5991-4127-B709-5703E2F4AF56}" type="slidenum">
              <a:rPr lang="en-US" smtClean="0"/>
              <a:pPr/>
              <a:t>8</a:t>
            </a:fld>
            <a:endParaRPr lang="en-US"/>
          </a:p>
        </p:txBody>
      </p:sp>
      <p:sp>
        <p:nvSpPr>
          <p:cNvPr id="4" name="Date Placeholder 3"/>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23358490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Progress Monitoring is Required</a:t>
            </a:r>
            <a:br>
              <a:rPr lang="en-US"/>
            </a:br>
            <a:r>
              <a:rPr lang="en-US" sz="2700"/>
              <a:t>(CCR IEP Step 5)</a:t>
            </a:r>
            <a:endParaRPr lang="en-US" sz="2700" dirty="0"/>
          </a:p>
        </p:txBody>
      </p:sp>
      <p:sp>
        <p:nvSpPr>
          <p:cNvPr id="3" name="Content Placeholder 2"/>
          <p:cNvSpPr>
            <a:spLocks noGrp="1"/>
          </p:cNvSpPr>
          <p:nvPr>
            <p:ph idx="1"/>
          </p:nvPr>
        </p:nvSpPr>
        <p:spPr>
          <a:xfrm>
            <a:off x="778215" y="1070044"/>
            <a:ext cx="7863980" cy="3570051"/>
          </a:xfrm>
        </p:spPr>
        <p:txBody>
          <a:bodyPr/>
          <a:lstStyle/>
          <a:p>
            <a:pPr marL="0" indent="0">
              <a:buNone/>
            </a:pPr>
            <a:r>
              <a:rPr lang="en-US" sz="2400" dirty="0"/>
              <a:t>IEP must be reviewed periodically.  At least annually, IEP team must meet to formally review progress toward all IEP goals and revise IEP as appropriate to address (in part):  </a:t>
            </a:r>
          </a:p>
          <a:p>
            <a:pPr lvl="1">
              <a:spcBef>
                <a:spcPts val="1200"/>
              </a:spcBef>
            </a:pPr>
            <a:r>
              <a:rPr lang="en-US" sz="2400" dirty="0"/>
              <a:t>The student’s disability-related needs </a:t>
            </a:r>
          </a:p>
          <a:p>
            <a:pPr lvl="1"/>
            <a:r>
              <a:rPr lang="en-US" sz="2400" dirty="0"/>
              <a:t>Any lack of expected progress toward IEP goals </a:t>
            </a:r>
          </a:p>
          <a:p>
            <a:pPr lvl="1"/>
            <a:r>
              <a:rPr lang="en-US" sz="2400" dirty="0"/>
              <a:t>Any lack of expected progress in the general education curriculum </a:t>
            </a:r>
          </a:p>
          <a:p>
            <a:pPr lvl="1"/>
            <a:r>
              <a:rPr lang="en-US" sz="2400" dirty="0"/>
              <a:t>How IEP goals and services support student progress</a:t>
            </a:r>
          </a:p>
          <a:p>
            <a:pPr marL="4683125" lvl="2" indent="-222250"/>
            <a:r>
              <a:rPr lang="en-US" dirty="0"/>
              <a:t>34 CFR 300.324 (b)</a:t>
            </a:r>
          </a:p>
          <a:p>
            <a:pPr lvl="1"/>
            <a:endParaRPr lang="en-US" dirty="0"/>
          </a:p>
        </p:txBody>
      </p:sp>
      <p:sp>
        <p:nvSpPr>
          <p:cNvPr id="5" name="Slide Number Placeholder 4"/>
          <p:cNvSpPr>
            <a:spLocks noGrp="1"/>
          </p:cNvSpPr>
          <p:nvPr>
            <p:ph type="sldNum" sz="quarter" idx="12"/>
          </p:nvPr>
        </p:nvSpPr>
        <p:spPr/>
        <p:txBody>
          <a:bodyPr/>
          <a:lstStyle/>
          <a:p>
            <a:fld id="{D4F18224-5991-4127-B709-5703E2F4AF56}" type="slidenum">
              <a:rPr lang="en-US" smtClean="0"/>
              <a:pPr/>
              <a:t>9</a:t>
            </a:fld>
            <a:endParaRPr lang="en-US"/>
          </a:p>
        </p:txBody>
      </p:sp>
      <p:sp>
        <p:nvSpPr>
          <p:cNvPr id="4" name="Date Placeholder 3"/>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41796430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4">
      <a:dk1>
        <a:srgbClr val="44546A"/>
      </a:dk1>
      <a:lt1>
        <a:sysClr val="window" lastClr="FFFFFF"/>
      </a:lt1>
      <a:dk2>
        <a:srgbClr val="44546A"/>
      </a:dk2>
      <a:lt2>
        <a:srgbClr val="E7E6E6"/>
      </a:lt2>
      <a:accent1>
        <a:srgbClr val="009939"/>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ato Custom 1">
      <a:majorFont>
        <a:latin typeface="Lato"/>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lumMod val="60000"/>
            <a:lumOff val="40000"/>
          </a:schemeClr>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8A410778942D643BF9FEF08E8F691A5" ma:contentTypeVersion="10" ma:contentTypeDescription="Create a new document." ma:contentTypeScope="" ma:versionID="4a1a6bb72a5bba8135325cd3737c7264">
  <xsd:schema xmlns:xsd="http://www.w3.org/2001/XMLSchema" xmlns:xs="http://www.w3.org/2001/XMLSchema" xmlns:p="http://schemas.microsoft.com/office/2006/metadata/properties" xmlns:ns3="8ec5df5b-d96f-4cb5-a2a6-fc815263eda5" xmlns:ns4="af98f9e0-ac6c-4e84-8ade-63a3a7734c55" targetNamespace="http://schemas.microsoft.com/office/2006/metadata/properties" ma:root="true" ma:fieldsID="e92a35ae9184ccfa583977d564a224d2" ns3:_="" ns4:_="">
    <xsd:import namespace="8ec5df5b-d96f-4cb5-a2a6-fc815263eda5"/>
    <xsd:import namespace="af98f9e0-ac6c-4e84-8ade-63a3a7734c5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c5df5b-d96f-4cb5-a2a6-fc815263ed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f98f9e0-ac6c-4e84-8ade-63a3a7734c5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64556B-0EF0-445D-9B91-33A68154AF4E}">
  <ds:schemaRefs>
    <ds:schemaRef ds:uri="http://purl.org/dc/terms/"/>
    <ds:schemaRef ds:uri="http://schemas.openxmlformats.org/package/2006/metadata/core-properties"/>
    <ds:schemaRef ds:uri="af98f9e0-ac6c-4e84-8ade-63a3a7734c55"/>
    <ds:schemaRef ds:uri="http://schemas.microsoft.com/office/2006/documentManagement/types"/>
    <ds:schemaRef ds:uri="8ec5df5b-d96f-4cb5-a2a6-fc815263eda5"/>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BD4C6559-A74C-4784-B7D1-6EA352E953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c5df5b-d96f-4cb5-a2a6-fc815263eda5"/>
    <ds:schemaRef ds:uri="af98f9e0-ac6c-4e84-8ade-63a3a7734c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E1D4DBE-3EAA-4A9D-9EAE-5525BB2627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20884</TotalTime>
  <Words>18540</Words>
  <Application>Microsoft Office PowerPoint</Application>
  <PresentationFormat>On-screen Show (16:9)</PresentationFormat>
  <Paragraphs>1273</Paragraphs>
  <Slides>71</Slides>
  <Notes>71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71</vt:i4>
      </vt:variant>
    </vt:vector>
  </HeadingPairs>
  <TitlesOfParts>
    <vt:vector size="82" baseType="lpstr">
      <vt:lpstr>Arial</vt:lpstr>
      <vt:lpstr>Bangers</vt:lpstr>
      <vt:lpstr>Calibri</vt:lpstr>
      <vt:lpstr>Courier New</vt:lpstr>
      <vt:lpstr>Gadget</vt:lpstr>
      <vt:lpstr>Lato</vt:lpstr>
      <vt:lpstr>Lato Black</vt:lpstr>
      <vt:lpstr>Sniglet</vt:lpstr>
      <vt:lpstr>Times New Roman</vt:lpstr>
      <vt:lpstr>Wingdings</vt:lpstr>
      <vt:lpstr>Office Theme</vt:lpstr>
      <vt:lpstr>PowerPoint Presentation</vt:lpstr>
      <vt:lpstr>Slide Icons used in this presentation</vt:lpstr>
      <vt:lpstr>Learning Objectives</vt:lpstr>
      <vt:lpstr>Caveat Emptor</vt:lpstr>
      <vt:lpstr>Caveat Emptor</vt:lpstr>
      <vt:lpstr>Legal Foundations  and  Linkages to CCR- IEP Process</vt:lpstr>
      <vt:lpstr>CCR IEP 5 Step Process </vt:lpstr>
      <vt:lpstr>Progress Monitoring is Required (CCR IEP Step 3)</vt:lpstr>
      <vt:lpstr>Progress Monitoring is Required (CCR IEP Step 5)</vt:lpstr>
      <vt:lpstr>Interpretation of Federal Law Endrew F. v Douglas County</vt:lpstr>
      <vt:lpstr>CCR IEP 5 Beliefs</vt:lpstr>
      <vt:lpstr>Engaging Families and Students</vt:lpstr>
      <vt:lpstr>Definitions</vt:lpstr>
      <vt:lpstr>Monitoring Progress,  Progress Monitoring What is the Difference?</vt:lpstr>
      <vt:lpstr>What is Progress Monitoring? Wisconsin Definitions</vt:lpstr>
      <vt:lpstr>Monitoring IEP goal progress fits within an Equitable MLSS using Strategic Assessment Systems</vt:lpstr>
      <vt:lpstr>Screening vs. Progress Monitoring</vt:lpstr>
      <vt:lpstr>So… WHY do we collect  data to monitor progress ?</vt:lpstr>
      <vt:lpstr>Challenges</vt:lpstr>
      <vt:lpstr>Pause and Reflect</vt:lpstr>
      <vt:lpstr>Planning for Monitoring IEP Goal Progress KEY CONSIDERATIONS</vt:lpstr>
      <vt:lpstr>Measurable Annual Goals</vt:lpstr>
      <vt:lpstr>Quick Reminder</vt:lpstr>
      <vt:lpstr>Monitoring Progress of IEP Goals</vt:lpstr>
      <vt:lpstr>Effect     Root Cause    DRN    Goal</vt:lpstr>
      <vt:lpstr>PowerPoint Presentation</vt:lpstr>
      <vt:lpstr>Example of Disability-Related Needs (refined with link to effects)</vt:lpstr>
      <vt:lpstr>Examples of Goal Statements Linked Directly to DRN</vt:lpstr>
      <vt:lpstr>Measurable or Not Measurable? </vt:lpstr>
      <vt:lpstr>Measurable or Not Measurable? Suggested Answer Key </vt:lpstr>
      <vt:lpstr>Progress Monitoring of IEP Goals</vt:lpstr>
      <vt:lpstr>What will you be progress monitoring? </vt:lpstr>
      <vt:lpstr>What will you be progress monitoring? </vt:lpstr>
      <vt:lpstr>What will you be progress monitoring? </vt:lpstr>
      <vt:lpstr>What will you be Progress Monitoring Suggested Answer Key</vt:lpstr>
      <vt:lpstr>Monitoring IEP Goal Progress</vt:lpstr>
      <vt:lpstr>Progress Monitoring Process Steps Develop progress monitoring procedures for each goal</vt:lpstr>
      <vt:lpstr>Characteristics of Effective IEP Progress Monitoring Procedures and Tools</vt:lpstr>
      <vt:lpstr>Which of these should not be used to monitor IEP goal progress? </vt:lpstr>
      <vt:lpstr>Can these be used to monitor IEP goal progress?  Suggested Answer Key</vt:lpstr>
      <vt:lpstr>Some Progress Monitoring Methods</vt:lpstr>
      <vt:lpstr>Keep in mind</vt:lpstr>
      <vt:lpstr>Itinerant Teacher Example  Writing Collaborate Goals with Progress Monitoring from an Orientation and Mobility Perspective  </vt:lpstr>
      <vt:lpstr>Here’s the story </vt:lpstr>
      <vt:lpstr>IEP Driven Discussion</vt:lpstr>
      <vt:lpstr>PowerPoint Presentation</vt:lpstr>
      <vt:lpstr>Bringing it together</vt:lpstr>
      <vt:lpstr>How to measure: Break it down</vt:lpstr>
      <vt:lpstr>What’s the Frequency of Data Collection and Analysis??</vt:lpstr>
      <vt:lpstr>PowerPoint Presentation</vt:lpstr>
      <vt:lpstr>Final Goal</vt:lpstr>
      <vt:lpstr>Benchmarks/Objectives</vt:lpstr>
      <vt:lpstr>OUTCOMES at Trimester 1</vt:lpstr>
      <vt:lpstr>How Progress was Documented and Reported</vt:lpstr>
      <vt:lpstr>Continued Planning...</vt:lpstr>
      <vt:lpstr>Final Thoughts and Resources</vt:lpstr>
      <vt:lpstr>Final Thoughts</vt:lpstr>
      <vt:lpstr>Monitoring IEP Goal Progress  Things to come…</vt:lpstr>
      <vt:lpstr>Resources</vt:lpstr>
      <vt:lpstr>For Further Thought</vt:lpstr>
      <vt:lpstr>For Further Thought</vt:lpstr>
      <vt:lpstr>For Further Thought</vt:lpstr>
      <vt:lpstr>For Further Thought</vt:lpstr>
      <vt:lpstr>Example of Disability-Related Needs (Social Emotional Behavior Focus, refined with link to effects)</vt:lpstr>
      <vt:lpstr>Examples of Goal Statements Linked Directly to DRN (social emotional behavior focus) </vt:lpstr>
      <vt:lpstr>Recommended Follow-Up Activity Application to Your IEP</vt:lpstr>
      <vt:lpstr>Resources: Monitoring IEP Goal Progress</vt:lpstr>
      <vt:lpstr>Additional Resources</vt:lpstr>
      <vt:lpstr>Related DPI Sample Forms</vt:lpstr>
      <vt:lpstr>Related Statewide Initiatives</vt:lpstr>
      <vt:lpstr>PowerPoint Presentation</vt:lpstr>
    </vt:vector>
  </TitlesOfParts>
  <Manager>Paula.Volpiansky@dpi.wi.gov</Manager>
  <Company>Department of Public Instruction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Paula.Volpiansky@dpi.wi.gov;Gail.Anderson@dpi.wi.gov;Timothy.Peerenboom@dpi.wi.gov;Daniel.Parker@dpi.wi.gov;Barbara.Novak@dpi.wi.gov;micaela.c.smith@gmail.com</dc:creator>
  <cp:keywords>Special Education, CCR IEP, Progress Monitoring</cp:keywords>
  <cp:lastModifiedBy>Parker, Daniel E.   DPI</cp:lastModifiedBy>
  <cp:revision>1326</cp:revision>
  <cp:lastPrinted>2019-12-10T20:29:29Z</cp:lastPrinted>
  <dcterms:created xsi:type="dcterms:W3CDTF">2016-02-23T19:34:17Z</dcterms:created>
  <dcterms:modified xsi:type="dcterms:W3CDTF">2020-04-29T20:25:42Z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y fmtid="{D5CDD505-2E9C-101B-9397-08002B2CF9AE}" pid="7" name="ContentTypeId">
    <vt:lpwstr>0x01010048A410778942D643BF9FEF08E8F691A5</vt:lpwstr>
  </property>
</Properties>
</file>