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 id="2147483700" r:id="rId2"/>
  </p:sldMasterIdLst>
  <p:notesMasterIdLst>
    <p:notesMasterId r:id="rId44"/>
  </p:notesMasterIdLst>
  <p:sldIdLst>
    <p:sldId id="301" r:id="rId3"/>
    <p:sldId id="302" r:id="rId4"/>
    <p:sldId id="303" r:id="rId5"/>
    <p:sldId id="265" r:id="rId6"/>
    <p:sldId id="267" r:id="rId7"/>
    <p:sldId id="270" r:id="rId8"/>
    <p:sldId id="268" r:id="rId9"/>
    <p:sldId id="271" r:id="rId10"/>
    <p:sldId id="272" r:id="rId11"/>
    <p:sldId id="273" r:id="rId12"/>
    <p:sldId id="274" r:id="rId13"/>
    <p:sldId id="275" r:id="rId14"/>
    <p:sldId id="276" r:id="rId15"/>
    <p:sldId id="277" r:id="rId16"/>
    <p:sldId id="278" r:id="rId17"/>
    <p:sldId id="279" r:id="rId18"/>
    <p:sldId id="280" r:id="rId19"/>
    <p:sldId id="281" r:id="rId20"/>
    <p:sldId id="306" r:id="rId21"/>
    <p:sldId id="282" r:id="rId22"/>
    <p:sldId id="283" r:id="rId23"/>
    <p:sldId id="284" r:id="rId24"/>
    <p:sldId id="285" r:id="rId25"/>
    <p:sldId id="286" r:id="rId26"/>
    <p:sldId id="287" r:id="rId27"/>
    <p:sldId id="304" r:id="rId28"/>
    <p:sldId id="305" r:id="rId29"/>
    <p:sldId id="288" r:id="rId30"/>
    <p:sldId id="289" r:id="rId31"/>
    <p:sldId id="290" r:id="rId32"/>
    <p:sldId id="291" r:id="rId33"/>
    <p:sldId id="292" r:id="rId34"/>
    <p:sldId id="299" r:id="rId35"/>
    <p:sldId id="298" r:id="rId36"/>
    <p:sldId id="307" r:id="rId37"/>
    <p:sldId id="308" r:id="rId38"/>
    <p:sldId id="309" r:id="rId39"/>
    <p:sldId id="295" r:id="rId40"/>
    <p:sldId id="296" r:id="rId41"/>
    <p:sldId id="297" r:id="rId42"/>
    <p:sldId id="300" r:id="rId43"/>
  </p:sldIdLst>
  <p:sldSz cx="9144000" cy="5143500" type="screen16x9"/>
  <p:notesSz cx="6858000" cy="9144000"/>
  <p:defaultTex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358" userDrawn="1">
          <p15:clr>
            <a:srgbClr val="A4A3A4"/>
          </p15:clr>
        </p15:guide>
        <p15:guide id="4" orient="horz" pos="2868">
          <p15:clr>
            <a:srgbClr val="A4A3A4"/>
          </p15:clr>
        </p15:guide>
        <p15:guide id="5" pos="2863">
          <p15:clr>
            <a:srgbClr val="A4A3A4"/>
          </p15:clr>
        </p15:guide>
        <p15:guide id="6" orient="horz" pos="3239">
          <p15:clr>
            <a:srgbClr val="A4A3A4"/>
          </p15:clr>
        </p15:guide>
        <p15:guide id="7" pos="288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1A5651"/>
    <a:srgbClr val="000090"/>
    <a:srgbClr val="000063"/>
    <a:srgbClr val="F2F8EC"/>
    <a:srgbClr val="DBECCC"/>
    <a:srgbClr val="262087"/>
    <a:srgbClr val="0066CC"/>
    <a:srgbClr val="0099CC"/>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496" autoAdjust="0"/>
  </p:normalViewPr>
  <p:slideViewPr>
    <p:cSldViewPr snapToGrid="0">
      <p:cViewPr varScale="1">
        <p:scale>
          <a:sx n="124" d="100"/>
          <a:sy n="124" d="100"/>
        </p:scale>
        <p:origin x="96" y="96"/>
      </p:cViewPr>
      <p:guideLst>
        <p:guide pos="2880"/>
        <p:guide orient="horz" pos="2358"/>
        <p:guide orient="horz" pos="2868"/>
        <p:guide pos="2863"/>
        <p:guide orient="horz" pos="3239"/>
        <p:guide pos="2889"/>
      </p:guideLst>
    </p:cSldViewPr>
  </p:slideViewPr>
  <p:outlineViewPr>
    <p:cViewPr>
      <p:scale>
        <a:sx n="33" d="100"/>
        <a:sy n="33" d="100"/>
      </p:scale>
      <p:origin x="0" y="-24372"/>
    </p:cViewPr>
  </p:outlineViewPr>
  <p:notesTextViewPr>
    <p:cViewPr>
      <p:scale>
        <a:sx n="3" d="2"/>
        <a:sy n="3" d="2"/>
      </p:scale>
      <p:origin x="0" y="0"/>
    </p:cViewPr>
  </p:notesTextViewPr>
  <p:sorterViewPr>
    <p:cViewPr varScale="1">
      <p:scale>
        <a:sx n="1" d="1"/>
        <a:sy n="1" d="1"/>
      </p:scale>
      <p:origin x="0" y="0"/>
    </p:cViewPr>
  </p:sorterViewPr>
  <p:notesViewPr>
    <p:cSldViewPr snapToGrid="0">
      <p:cViewPr>
        <p:scale>
          <a:sx n="60" d="100"/>
          <a:sy n="60" d="100"/>
        </p:scale>
        <p:origin x="2682" y="-12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174ACF-C703-4829-9794-5F7719AD1F2B}" type="datetimeFigureOut">
              <a:rPr lang="en-US" smtClean="0"/>
              <a:t>5/17/2018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C5B47E-C246-4C74-AF0C-4E8A995B6C3C}" type="slidenum">
              <a:rPr lang="en-US" smtClean="0"/>
              <a:t>‹#›</a:t>
            </a:fld>
            <a:endParaRPr lang="en-US"/>
          </a:p>
        </p:txBody>
      </p:sp>
    </p:spTree>
    <p:extLst>
      <p:ext uri="{BB962C8B-B14F-4D97-AF65-F5344CB8AC3E}">
        <p14:creationId xmlns:p14="http://schemas.microsoft.com/office/powerpoint/2010/main" val="2735753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pi.wi.gov/sped/college-and-career-ready-ieps/learning-resource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pi.wi.gov/sped/college-and-career-ready-ieps/learning-resource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BEQvq99PZwo"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pi.wi.gov/sites/default/files/imce/sped/pdf/ccr-iep-overview-guide.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pi.wi.gov/sites/default/files/imce/sped/pdf/rda-ccr-iep-five-beliefs.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dpi.wi.gov/sped/college-and-career-ready-ieps/discussion-tool"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livebinders.com/play/play?id=2191148"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pi.wi.gov/sites/default/files/imce/sped/pdf/rda-ccr-iep-five-step-process.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pi.wi.gov/sped/college-and-career-ready-ieps/learning-resources/5-step-proces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second of a series of webinars on the 5 Step Process for developing College and Career Ready IEPs or CCR IEPs. During Step two the IEP team identifies effects of disability and disability-related needs based on information and discussion of the student’s present levels of academic and functional performance.</a:t>
            </a:r>
          </a:p>
          <a:p>
            <a:endParaRPr lang="en-US" dirty="0" smtClean="0"/>
          </a:p>
          <a:p>
            <a:r>
              <a:rPr lang="en-US" dirty="0" smtClean="0"/>
              <a:t>Step 2 serves as a bridge between the student’s present levels of academic achievement and functional performance (Step 1) and the development of goals development (Step 3) and services (Step 4)</a:t>
            </a:r>
          </a:p>
          <a:p>
            <a:endParaRPr lang="en-US" dirty="0" smtClean="0"/>
          </a:p>
          <a:p>
            <a:r>
              <a:rPr lang="en-US" dirty="0" smtClean="0"/>
              <a:t>A version of this slide deck was presented as a webinar in April 2018 by Daniel Parker, Assistant Director of Special Education, WI DPI, Paula Volpiansky, Anita Castro, &amp; Deb Heiss, Consultants on the Special Education Team, WI DPI and Caroline Rossing, WSPEI</a:t>
            </a:r>
          </a:p>
          <a:p>
            <a:endParaRPr lang="en-US" dirty="0" smtClean="0"/>
          </a:p>
          <a:p>
            <a:r>
              <a:rPr lang="en-US" dirty="0" smtClean="0"/>
              <a:t>The webinar was recorded and is accessible through the CCR IEP learning resources / CCR IEP Five Step Process / Step 2 web page.  </a:t>
            </a:r>
            <a:r>
              <a:rPr lang="en-US" dirty="0" smtClean="0">
                <a:hlinkClick r:id="rId3"/>
              </a:rPr>
              <a:t>https://dpi.wi.gov/sped/college-and-career-ready-ieps/learning-resources</a:t>
            </a:r>
            <a:r>
              <a:rPr lang="en-US" dirty="0" smtClean="0"/>
              <a:t> </a:t>
            </a:r>
            <a:endParaRPr lang="en-US" dirty="0"/>
          </a:p>
        </p:txBody>
      </p:sp>
      <p:sp>
        <p:nvSpPr>
          <p:cNvPr id="4" name="Slide Number Placeholder 3"/>
          <p:cNvSpPr>
            <a:spLocks noGrp="1"/>
          </p:cNvSpPr>
          <p:nvPr>
            <p:ph type="sldNum" sz="quarter" idx="10"/>
          </p:nvPr>
        </p:nvSpPr>
        <p:spPr/>
        <p:txBody>
          <a:bodyPr/>
          <a:lstStyle/>
          <a:p>
            <a:fld id="{20020B7E-2356-463E-A0CE-0516EF3B1264}" type="slidenum">
              <a:rPr lang="en-US" smtClean="0"/>
              <a:t>1</a:t>
            </a:fld>
            <a:endParaRPr lang="en-US"/>
          </a:p>
        </p:txBody>
      </p:sp>
    </p:spTree>
    <p:extLst>
      <p:ext uri="{BB962C8B-B14F-4D97-AF65-F5344CB8AC3E}">
        <p14:creationId xmlns:p14="http://schemas.microsoft.com/office/powerpoint/2010/main" val="2988827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10000"/>
              </a:lnSpc>
              <a:spcBef>
                <a:spcPts val="600"/>
              </a:spcBef>
              <a:spcAft>
                <a:spcPct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Part 1-  EFFECTS- During this first part, the team describes “how” the student’s disability affects access, engagement, and progress in the early childhood/grade level standards based curriculum, instruction and environments by sharing observations to answer this question,</a:t>
            </a: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“In what ways do the characteristics or nature of the student’s disability affect the student’s ability to meet early childhood or grade-level academic standards and functional expectations? </a:t>
            </a:r>
          </a:p>
          <a:p>
            <a:pPr marL="114300" marR="0" lvl="0" indent="-114300" algn="l" defTabSz="914400" rtl="0" eaLnBrk="0" fontAlgn="base" latinLnBrk="0" hangingPunct="0">
              <a:lnSpc>
                <a:spcPct val="110000"/>
              </a:lnSpc>
              <a:spcBef>
                <a:spcPts val="40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Begin by reviewing </a:t>
            </a: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what is understood about the student’s current levels </a:t>
            </a: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of academic achievement and functional performance from Step 1. </a:t>
            </a:r>
          </a:p>
          <a:p>
            <a:pPr marL="114300" marR="0" lvl="0" indent="-114300" algn="l" defTabSz="914400" rtl="0" eaLnBrk="0" fontAlgn="base" latinLnBrk="0" hangingPunct="0">
              <a:lnSpc>
                <a:spcPct val="110000"/>
              </a:lnSpc>
              <a:spcBef>
                <a:spcPts val="40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Also </a:t>
            </a: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review any special factors</a:t>
            </a: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that may affect access, engagement, and progress (such as does the student’s behavior impede learning, does the student have communication needs, is the student an English Language Learner?). </a:t>
            </a:r>
          </a:p>
          <a:p>
            <a:pPr marL="114300" marR="0" lvl="0" indent="-114300" algn="l" defTabSz="914400" rtl="0" eaLnBrk="0" fontAlgn="base" latinLnBrk="0" hangingPunct="0">
              <a:lnSpc>
                <a:spcPct val="110000"/>
              </a:lnSpc>
              <a:spcBef>
                <a:spcPts val="40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Make sure you elicit and consider observations and concerns of the </a:t>
            </a: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student or family</a:t>
            </a: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p>
          <a:p>
            <a:pPr marL="114300" marR="0" lvl="0" indent="-114300" algn="l" defTabSz="914400" rtl="0" eaLnBrk="0" fontAlgn="base" latinLnBrk="0" hangingPunct="0">
              <a:lnSpc>
                <a:spcPct val="110000"/>
              </a:lnSpc>
              <a:spcBef>
                <a:spcPts val="40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The primary focus is on areas the student </a:t>
            </a: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is not </a:t>
            </a: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meeting standards and expectations,  </a:t>
            </a: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Ask, “What do you see related to the current levels?</a:t>
            </a: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 </a:t>
            </a: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“How do you see or hear the student’s disability in relation to the current levels”?</a:t>
            </a:r>
          </a:p>
          <a:p>
            <a:pPr marL="365760" marR="0" lvl="1" indent="0" algn="l" defTabSz="914400" rtl="0" eaLnBrk="0" fontAlgn="base" latinLnBrk="0" hangingPunct="0">
              <a:lnSpc>
                <a:spcPct val="110000"/>
              </a:lnSpc>
              <a:spcBef>
                <a:spcPts val="0"/>
              </a:spcBef>
              <a:spcAft>
                <a:spcPct val="0"/>
              </a:spcAft>
              <a:buClrTx/>
              <a:buSzTx/>
              <a:buFont typeface="Arial" panose="020B0604020202020204" pitchFamily="34" charset="0"/>
              <a:buNone/>
              <a:tabLst/>
              <a:defRPr/>
            </a:pPr>
            <a:r>
              <a:rPr kumimoji="0" lang="en-US" sz="1300" b="0" i="0" u="none" strike="noStrike" kern="1200" cap="none" spc="0" normalizeH="0" baseline="0" noProof="0" dirty="0" smtClean="0">
                <a:ln>
                  <a:noFill/>
                </a:ln>
                <a:solidFill>
                  <a:prstClr val="black"/>
                </a:solidFill>
                <a:effectLst/>
                <a:uLnTx/>
                <a:uFillTx/>
                <a:latin typeface="Arial"/>
                <a:ea typeface="+mn-ea"/>
                <a:cs typeface="Arial" panose="020B0604020202020204" pitchFamily="34" charset="0"/>
              </a:rPr>
              <a:t>For example, . if the student is not meeting reading standards, ask </a:t>
            </a:r>
            <a:r>
              <a:rPr kumimoji="0" lang="en-US" sz="1300" b="1" i="0" u="none" strike="noStrike" kern="1200" cap="none" spc="0" normalizeH="0" baseline="0" noProof="0" dirty="0" smtClean="0">
                <a:ln>
                  <a:noFill/>
                </a:ln>
                <a:solidFill>
                  <a:prstClr val="black"/>
                </a:solidFill>
                <a:effectLst/>
                <a:uLnTx/>
                <a:uFillTx/>
                <a:latin typeface="Arial"/>
                <a:ea typeface="+mn-ea"/>
                <a:cs typeface="Arial" panose="020B0604020202020204" pitchFamily="34" charset="0"/>
              </a:rPr>
              <a:t>“What do we see…</a:t>
            </a:r>
          </a:p>
          <a:p>
            <a:pPr marL="457200" marR="0" lvl="1" indent="-91440" algn="l" defTabSz="914400" rtl="0" eaLnBrk="0" fontAlgn="base" latinLnBrk="0" hangingPunct="0">
              <a:lnSpc>
                <a:spcPct val="110000"/>
              </a:lnSpc>
              <a:spcBef>
                <a:spcPts val="0"/>
              </a:spcBef>
              <a:spcAft>
                <a:spcPct val="0"/>
              </a:spcAft>
              <a:buClrTx/>
              <a:buSzTx/>
              <a:buFont typeface="Arial" panose="020B0604020202020204" pitchFamily="34" charset="0"/>
              <a:buChar char="•"/>
              <a:tabLst/>
              <a:defRPr/>
            </a:pPr>
            <a:r>
              <a:rPr kumimoji="0" lang="en-US" sz="1300" b="0" i="0" u="none" strike="noStrike" kern="1200" cap="none" spc="0" normalizeH="0" baseline="0" noProof="0" dirty="0" smtClean="0">
                <a:ln>
                  <a:noFill/>
                </a:ln>
                <a:solidFill>
                  <a:prstClr val="black"/>
                </a:solidFill>
                <a:effectLst/>
                <a:uLnTx/>
                <a:uFillTx/>
                <a:latin typeface="Arial"/>
                <a:ea typeface="+mn-ea"/>
                <a:cs typeface="Arial" panose="020B0604020202020204" pitchFamily="34" charset="0"/>
              </a:rPr>
              <a:t> when the student is involved in reading instruction?;</a:t>
            </a:r>
          </a:p>
          <a:p>
            <a:pPr marL="457200" marR="0" lvl="1" indent="-91440" algn="l" defTabSz="914400" rtl="0" eaLnBrk="0" fontAlgn="base" latinLnBrk="0" hangingPunct="0">
              <a:lnSpc>
                <a:spcPct val="110000"/>
              </a:lnSpc>
              <a:spcBef>
                <a:spcPts val="0"/>
              </a:spcBef>
              <a:spcAft>
                <a:spcPct val="0"/>
              </a:spcAft>
              <a:buClrTx/>
              <a:buSzTx/>
              <a:buFont typeface="Arial" panose="020B0604020202020204" pitchFamily="34" charset="0"/>
              <a:buChar char="•"/>
              <a:tabLst/>
              <a:defRPr/>
            </a:pPr>
            <a:r>
              <a:rPr kumimoji="0" lang="en-US" sz="1300" b="0" i="0" u="none" strike="noStrike" kern="1200" cap="none" spc="0" normalizeH="0" baseline="0" noProof="0" dirty="0" smtClean="0">
                <a:ln>
                  <a:noFill/>
                </a:ln>
                <a:solidFill>
                  <a:prstClr val="black"/>
                </a:solidFill>
                <a:effectLst/>
                <a:uLnTx/>
                <a:uFillTx/>
                <a:latin typeface="Arial"/>
                <a:ea typeface="+mn-ea"/>
                <a:cs typeface="Arial" panose="020B0604020202020204" pitchFamily="34" charset="0"/>
              </a:rPr>
              <a:t> when the student is completing text based assignments?, </a:t>
            </a:r>
          </a:p>
          <a:p>
            <a:pPr marL="457200" marR="0" lvl="1" indent="-91440" algn="l" defTabSz="914400" rtl="0" eaLnBrk="0" fontAlgn="base" latinLnBrk="0" hangingPunct="0">
              <a:lnSpc>
                <a:spcPct val="110000"/>
              </a:lnSpc>
              <a:spcBef>
                <a:spcPts val="0"/>
              </a:spcBef>
              <a:spcAft>
                <a:spcPct val="0"/>
              </a:spcAft>
              <a:buClrTx/>
              <a:buSzTx/>
              <a:buFont typeface="Arial" panose="020B0604020202020204" pitchFamily="34" charset="0"/>
              <a:buChar char="•"/>
              <a:tabLst/>
              <a:defRPr/>
            </a:pPr>
            <a:r>
              <a:rPr kumimoji="0" lang="en-US" sz="1300" b="0" i="0" u="none" strike="noStrike" kern="1200" cap="none" spc="0" normalizeH="0" baseline="0" noProof="0" dirty="0" smtClean="0">
                <a:ln>
                  <a:noFill/>
                </a:ln>
                <a:solidFill>
                  <a:prstClr val="black"/>
                </a:solidFill>
                <a:effectLst/>
                <a:uLnTx/>
                <a:uFillTx/>
                <a:latin typeface="Arial"/>
                <a:ea typeface="+mn-ea"/>
                <a:cs typeface="Arial" panose="020B0604020202020204" pitchFamily="34" charset="0"/>
              </a:rPr>
              <a:t>and when the student is in classes where significant amounts of reading is expected?</a:t>
            </a:r>
          </a:p>
          <a:p>
            <a:pPr marL="114300" marR="0" lvl="0" indent="-114300" algn="l" defTabSz="914400" rtl="0" eaLnBrk="0" fontAlgn="base" latinLnBrk="0" hangingPunct="0">
              <a:lnSpc>
                <a:spcPct val="110000"/>
              </a:lnSpc>
              <a:spcBef>
                <a:spcPts val="40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When exploring effects, the team should also consider student strengths and characteristics that may be capitalized upon across environments to bring about success. </a:t>
            </a: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Ask, “in what subject areas or environments is the student successful?” </a:t>
            </a: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Are there any classes or environments in which the student is not struggling, is actively engaged…</a:t>
            </a: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p>
          <a:p>
            <a:pPr marL="457200" marR="0" lvl="1" indent="-91440" algn="l" defTabSz="914400" rtl="0" eaLnBrk="0" fontAlgn="base" latinLnBrk="0" hangingPunct="0">
              <a:lnSpc>
                <a:spcPct val="110000"/>
              </a:lnSpc>
              <a:spcBef>
                <a:spcPts val="400"/>
              </a:spcBef>
              <a:spcAft>
                <a:spcPct val="0"/>
              </a:spcAft>
              <a:buClrTx/>
              <a:buSzTx/>
              <a:buFont typeface="Arial" panose="020B0604020202020204" pitchFamily="34" charset="0"/>
              <a:buChar char="•"/>
              <a:tabLst/>
              <a:defRPr/>
            </a:pPr>
            <a:r>
              <a:rPr kumimoji="0" lang="en-US" sz="1300" b="0" i="0" u="none" strike="noStrike" kern="1200" cap="none" spc="0" normalizeH="0" baseline="0" noProof="0" dirty="0" smtClean="0">
                <a:ln>
                  <a:noFill/>
                </a:ln>
                <a:solidFill>
                  <a:prstClr val="black"/>
                </a:solidFill>
                <a:effectLst/>
                <a:uLnTx/>
                <a:uFillTx/>
                <a:latin typeface="Arial"/>
                <a:ea typeface="+mn-ea"/>
                <a:cs typeface="Arial" panose="020B0604020202020204" pitchFamily="34" charset="0"/>
              </a:rPr>
              <a:t>When documenting “how the disability affects access, engagement and progress,” it is best practice to describe conditions when, where, and how frequently the effect of the disability occurs (or does not occur). </a:t>
            </a:r>
          </a:p>
          <a:p>
            <a:pPr marL="0" marR="0" lvl="0" indent="0" algn="l" defTabSz="914400" rtl="0" eaLnBrk="0" fontAlgn="base" latinLnBrk="0" hangingPunct="0">
              <a:lnSpc>
                <a:spcPct val="110000"/>
              </a:lnSpc>
              <a:spcBef>
                <a:spcPts val="0"/>
              </a:spcBef>
              <a:spcAft>
                <a:spcPct val="0"/>
              </a:spcAft>
              <a:buClrTx/>
              <a:buSzTx/>
              <a:buFontTx/>
              <a:buNone/>
              <a:tabLst/>
              <a:defRPr/>
            </a:pPr>
            <a:r>
              <a:rPr kumimoji="0" lang="en-US"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The IEP team must always determine if the student’s disability has an adverse affect on the student’s ability to meet grade-level reading standards, or for preschoolers, if the student’s language development, communication, or early literacy skills are affected. This is a “Yes” or “</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No” question that gets documented in the IEP Form</a:t>
            </a:r>
          </a:p>
          <a:p>
            <a:pPr marL="457200" marR="0" lvl="1" indent="-91440" algn="l" defTabSz="914400" rtl="0" eaLnBrk="0" fontAlgn="base" latinLnBrk="0" hangingPunct="0">
              <a:lnSpc>
                <a:spcPct val="110000"/>
              </a:lnSpc>
              <a:spcBef>
                <a:spcPts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Arial"/>
                <a:ea typeface="+mn-ea"/>
                <a:cs typeface="Arial" panose="020B0604020202020204" pitchFamily="34" charset="0"/>
              </a:rPr>
              <a:t>If “Yes, the IEP team must include a specific description of how the student’s disability affects access, engagement and progress in the general education reading (or, for preschool students, early literacy) curriculum</a:t>
            </a:r>
          </a:p>
          <a:p>
            <a:pPr marL="457200" marR="0" lvl="1" indent="-91440" algn="l" defTabSz="914400" rtl="0" eaLnBrk="0" fontAlgn="base" latinLnBrk="0" hangingPunct="0">
              <a:lnSpc>
                <a:spcPct val="110000"/>
              </a:lnSpc>
              <a:spcBef>
                <a:spcPts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Arial"/>
                <a:ea typeface="+mn-ea"/>
                <a:cs typeface="Arial" panose="020B0604020202020204" pitchFamily="34" charset="0"/>
              </a:rPr>
              <a:t>If “No,” the IEP team must still describe how the student’s disability affects access, engagement and progress in other areas of the general education curriculum and environment, or age-appropriate activities for preschool children. </a:t>
            </a:r>
          </a:p>
        </p:txBody>
      </p:sp>
      <p:sp>
        <p:nvSpPr>
          <p:cNvPr id="4" name="Slide Number Placeholder 3"/>
          <p:cNvSpPr>
            <a:spLocks noGrp="1"/>
          </p:cNvSpPr>
          <p:nvPr>
            <p:ph type="sldNum" sz="quarter" idx="10"/>
          </p:nvPr>
        </p:nvSpPr>
        <p:spPr/>
        <p:txBody>
          <a:bodyPr/>
          <a:lstStyle/>
          <a:p>
            <a:fld id="{B1C5B47E-C246-4C74-AF0C-4E8A995B6C3C}" type="slidenum">
              <a:rPr lang="en-US" smtClean="0"/>
              <a:t>10</a:t>
            </a:fld>
            <a:endParaRPr lang="en-US"/>
          </a:p>
        </p:txBody>
      </p:sp>
    </p:spTree>
    <p:extLst>
      <p:ext uri="{BB962C8B-B14F-4D97-AF65-F5344CB8AC3E}">
        <p14:creationId xmlns:p14="http://schemas.microsoft.com/office/powerpoint/2010/main" val="3921069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try walking through this first part of Step 2:Identifying the Effects of the Disability </a:t>
            </a:r>
          </a:p>
          <a:p>
            <a:pPr lvl="1"/>
            <a:r>
              <a:rPr lang="en-US" dirty="0" smtClean="0"/>
              <a:t>Remember, the effect of disability is the nature, characteristics or result of the disability. </a:t>
            </a:r>
          </a:p>
          <a:p>
            <a:pPr lvl="1"/>
            <a:r>
              <a:rPr lang="en-US" dirty="0" smtClean="0"/>
              <a:t>The effects of the disability is what is observed. </a:t>
            </a:r>
          </a:p>
          <a:p>
            <a:pPr lvl="0"/>
            <a:r>
              <a:rPr lang="en-US" dirty="0" smtClean="0"/>
              <a:t>Here is an example of what an effect of disability might look like based on some selected current level of performance information for a student. </a:t>
            </a:r>
          </a:p>
          <a:p>
            <a:pPr lvl="1"/>
            <a:r>
              <a:rPr lang="en-US" dirty="0" smtClean="0"/>
              <a:t>Please keep in mind that we have excerpted these data pieces from the current level section on the IEP. In the actual document we would see more explanation of what the data means so that parents understand. </a:t>
            </a:r>
          </a:p>
          <a:p>
            <a:r>
              <a:rPr lang="en-US" dirty="0" smtClean="0"/>
              <a:t>In this example, the student’s disability is affecting the student’s ability to read grade-level materials and complete assignments when reading is involved. This is also noted by the parents at home, when the student is doing homework. The student is also exhibiting off-task and disruptive behavior when asked to read on their own. When asked if there were any subject areas, conditions/situations or environments where the student does not struggle with reading or engagement, the team noted that the student does not struggle as much or exhibit of-task and disruptive behaviors when text is read or in classes that do not have a heavy text load.  This helped clarify the effects of the disability were those listed. </a:t>
            </a:r>
          </a:p>
        </p:txBody>
      </p:sp>
      <p:sp>
        <p:nvSpPr>
          <p:cNvPr id="4" name="Slide Number Placeholder 3"/>
          <p:cNvSpPr>
            <a:spLocks noGrp="1"/>
          </p:cNvSpPr>
          <p:nvPr>
            <p:ph type="sldNum" sz="quarter" idx="10"/>
          </p:nvPr>
        </p:nvSpPr>
        <p:spPr/>
        <p:txBody>
          <a:bodyPr/>
          <a:lstStyle/>
          <a:p>
            <a:fld id="{B1C5B47E-C246-4C74-AF0C-4E8A995B6C3C}" type="slidenum">
              <a:rPr lang="en-US" smtClean="0"/>
              <a:t>11</a:t>
            </a:fld>
            <a:endParaRPr lang="en-US"/>
          </a:p>
        </p:txBody>
      </p:sp>
    </p:spTree>
    <p:extLst>
      <p:ext uri="{BB962C8B-B14F-4D97-AF65-F5344CB8AC3E}">
        <p14:creationId xmlns:p14="http://schemas.microsoft.com/office/powerpoint/2010/main" val="46827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developed one page documents that highlight important concepts of each step in the 5-Step Process of CCR IEP development. Each At-a-Glance document include a step-check. The purpose of the step check is to review key components of the step before proceeding.  </a:t>
            </a:r>
          </a:p>
          <a:p>
            <a:r>
              <a:rPr lang="en-US" dirty="0" smtClean="0"/>
              <a:t>During this part of Step 2 it’s important to consider…</a:t>
            </a:r>
          </a:p>
          <a:p>
            <a:r>
              <a:rPr lang="en-US" dirty="0" smtClean="0"/>
              <a:t>The Step 2 At-A-Glance document is found on our CCR IEP Learning Resources webpage </a:t>
            </a:r>
            <a:r>
              <a:rPr lang="en-US" dirty="0"/>
              <a:t>(</a:t>
            </a:r>
            <a:r>
              <a:rPr lang="en-US" dirty="0">
                <a:hlinkClick r:id="rId3"/>
              </a:rPr>
              <a:t>https://</a:t>
            </a:r>
            <a:r>
              <a:rPr lang="en-US" dirty="0" smtClean="0">
                <a:hlinkClick r:id="rId3"/>
              </a:rPr>
              <a:t>dpi.wi.gov/sped/college-and-career-ready-ieps/learning-resources</a:t>
            </a:r>
            <a:r>
              <a:rPr lang="en-US" dirty="0" smtClean="0"/>
              <a:t>). </a:t>
            </a:r>
          </a:p>
          <a:p>
            <a:r>
              <a:rPr lang="en-US" dirty="0" smtClean="0"/>
              <a:t>During the IEP review, you will use this step-check to help determine the effects of your student’s disability.</a:t>
            </a:r>
          </a:p>
          <a:p>
            <a:r>
              <a:rPr lang="en-US" dirty="0" smtClean="0"/>
              <a:t>There is a link to a survey on the CCR IEP resource page.  Please feel free to provide WI DPI Special</a:t>
            </a:r>
            <a:r>
              <a:rPr lang="en-US" baseline="0" dirty="0" smtClean="0"/>
              <a:t> Education team</a:t>
            </a:r>
            <a:r>
              <a:rPr lang="en-US" dirty="0" smtClean="0"/>
              <a:t> with your input on this and any other of the At a Glance one pagers. </a:t>
            </a:r>
          </a:p>
          <a:p>
            <a:endParaRPr lang="en-US" dirty="0" smtClean="0"/>
          </a:p>
        </p:txBody>
      </p:sp>
      <p:sp>
        <p:nvSpPr>
          <p:cNvPr id="4" name="Slide Number Placeholder 3"/>
          <p:cNvSpPr>
            <a:spLocks noGrp="1"/>
          </p:cNvSpPr>
          <p:nvPr>
            <p:ph type="sldNum" sz="quarter" idx="10"/>
          </p:nvPr>
        </p:nvSpPr>
        <p:spPr/>
        <p:txBody>
          <a:bodyPr/>
          <a:lstStyle/>
          <a:p>
            <a:fld id="{B1C5B47E-C246-4C74-AF0C-4E8A995B6C3C}" type="slidenum">
              <a:rPr lang="en-US" smtClean="0"/>
              <a:t>12</a:t>
            </a:fld>
            <a:endParaRPr lang="en-US"/>
          </a:p>
        </p:txBody>
      </p:sp>
    </p:spTree>
    <p:extLst>
      <p:ext uri="{BB962C8B-B14F-4D97-AF65-F5344CB8AC3E}">
        <p14:creationId xmlns:p14="http://schemas.microsoft.com/office/powerpoint/2010/main" val="2111214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Now, let’s move from the discussion of </a:t>
            </a:r>
            <a:r>
              <a:rPr lang="en-US" b="1" dirty="0" smtClean="0"/>
              <a:t>observing</a:t>
            </a:r>
            <a:r>
              <a:rPr lang="en-US" dirty="0" smtClean="0"/>
              <a:t> effects and identifying the “how” to </a:t>
            </a:r>
            <a:r>
              <a:rPr lang="en-US" b="1" dirty="0" smtClean="0"/>
              <a:t>analyzing</a:t>
            </a:r>
            <a:r>
              <a:rPr lang="en-US" dirty="0" smtClean="0"/>
              <a:t> the root cause and discussing the “why”.</a:t>
            </a:r>
          </a:p>
          <a:p>
            <a:endParaRPr lang="en-US" dirty="0"/>
          </a:p>
        </p:txBody>
      </p:sp>
      <p:sp>
        <p:nvSpPr>
          <p:cNvPr id="4" name="Slide Number Placeholder 3"/>
          <p:cNvSpPr>
            <a:spLocks noGrp="1"/>
          </p:cNvSpPr>
          <p:nvPr>
            <p:ph type="sldNum" sz="quarter" idx="10"/>
          </p:nvPr>
        </p:nvSpPr>
        <p:spPr/>
        <p:txBody>
          <a:bodyPr/>
          <a:lstStyle/>
          <a:p>
            <a:fld id="{B1C5B47E-C246-4C74-AF0C-4E8A995B6C3C}" type="slidenum">
              <a:rPr lang="en-US" smtClean="0"/>
              <a:t>13</a:t>
            </a:fld>
            <a:endParaRPr lang="en-US"/>
          </a:p>
        </p:txBody>
      </p:sp>
    </p:spTree>
    <p:extLst>
      <p:ext uri="{BB962C8B-B14F-4D97-AF65-F5344CB8AC3E}">
        <p14:creationId xmlns:p14="http://schemas.microsoft.com/office/powerpoint/2010/main" val="3345760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video provides a good example of how to conduct a root cause analysis using the 5 Whys. </a:t>
            </a:r>
            <a:r>
              <a:rPr lang="en-US" dirty="0">
                <a:hlinkClick r:id="rId3"/>
              </a:rPr>
              <a:t>https://</a:t>
            </a:r>
            <a:r>
              <a:rPr lang="en-US" dirty="0" smtClean="0">
                <a:hlinkClick r:id="rId3"/>
              </a:rPr>
              <a:t>www.youtube.com/watch?v=BEQvq99PZwo</a:t>
            </a:r>
            <a:r>
              <a:rPr lang="en-US" dirty="0" smtClean="0"/>
              <a:t> </a:t>
            </a:r>
          </a:p>
          <a:p>
            <a:endParaRPr lang="en-US" dirty="0" smtClean="0"/>
          </a:p>
          <a:p>
            <a:r>
              <a:rPr lang="en-US" dirty="0" smtClean="0"/>
              <a:t>Lets watch it before we apply this strategy to the IEP process. </a:t>
            </a:r>
          </a:p>
          <a:p>
            <a:r>
              <a:rPr lang="en-US" dirty="0" smtClean="0"/>
              <a:t>Think about this question as you watch: </a:t>
            </a:r>
            <a:r>
              <a:rPr lang="en-US" b="1" dirty="0" smtClean="0"/>
              <a:t>How does asking “Why?” multiple times help drill down from higher-level symptoms to the underlying root cause(s) of a problem.  </a:t>
            </a:r>
          </a:p>
          <a:p>
            <a:endParaRPr lang="en-US" dirty="0" smtClean="0"/>
          </a:p>
          <a:p>
            <a:pPr lvl="1"/>
            <a:r>
              <a:rPr lang="en-US" i="1" dirty="0" smtClean="0"/>
              <a:t>Possible answer: by repeating “why” five times, the nature of the problem as well as its solution becomes clear.”</a:t>
            </a:r>
            <a:endParaRPr lang="en-US" dirty="0"/>
          </a:p>
        </p:txBody>
      </p:sp>
      <p:sp>
        <p:nvSpPr>
          <p:cNvPr id="4" name="Slide Number Placeholder 3"/>
          <p:cNvSpPr>
            <a:spLocks noGrp="1"/>
          </p:cNvSpPr>
          <p:nvPr>
            <p:ph type="sldNum" sz="quarter" idx="10"/>
          </p:nvPr>
        </p:nvSpPr>
        <p:spPr/>
        <p:txBody>
          <a:bodyPr/>
          <a:lstStyle/>
          <a:p>
            <a:fld id="{B1C5B47E-C246-4C74-AF0C-4E8A995B6C3C}" type="slidenum">
              <a:rPr lang="en-US" smtClean="0"/>
              <a:t>14</a:t>
            </a:fld>
            <a:endParaRPr lang="en-US"/>
          </a:p>
        </p:txBody>
      </p:sp>
    </p:spTree>
    <p:extLst>
      <p:ext uri="{BB962C8B-B14F-4D97-AF65-F5344CB8AC3E}">
        <p14:creationId xmlns:p14="http://schemas.microsoft.com/office/powerpoint/2010/main" val="1248652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already mentioned, the IEP team plays the role of a </a:t>
            </a:r>
            <a:r>
              <a:rPr lang="en-US" b="1" dirty="0" smtClean="0"/>
              <a:t>detective or analyst </a:t>
            </a:r>
            <a:r>
              <a:rPr lang="en-US" dirty="0" smtClean="0"/>
              <a:t>during root cause analysis. The IEP </a:t>
            </a:r>
            <a:r>
              <a:rPr lang="en-US" b="1" dirty="0" smtClean="0"/>
              <a:t>team analyzes “why</a:t>
            </a:r>
            <a:r>
              <a:rPr lang="en-US" dirty="0" smtClean="0"/>
              <a:t>” the student is likely having difficulty accessing, engaging in, or making progress in the general education curriculum, instruction or environments, or for preschool aged children, in age-appropriate activities.</a:t>
            </a:r>
          </a:p>
          <a:p>
            <a:r>
              <a:rPr lang="en-US" dirty="0" smtClean="0"/>
              <a:t>To conduct a root cause analysis:</a:t>
            </a:r>
          </a:p>
          <a:p>
            <a:pPr lvl="1"/>
            <a:r>
              <a:rPr lang="en-US" sz="1400" dirty="0" smtClean="0"/>
              <a:t>Select one area of concern to address. This is one of effects of the disability you just identified.</a:t>
            </a:r>
          </a:p>
          <a:p>
            <a:pPr lvl="1"/>
            <a:r>
              <a:rPr lang="en-US" sz="1400" dirty="0" smtClean="0"/>
              <a:t>Check for consensus that this is an area of concern</a:t>
            </a:r>
          </a:p>
          <a:p>
            <a:pPr lvl="1"/>
            <a:r>
              <a:rPr lang="en-US" sz="1400" dirty="0" smtClean="0"/>
              <a:t>Ask the first question “why”. “Why is this or does this happen?” Why is the student experiencing this struggle</a:t>
            </a:r>
            <a:r>
              <a:rPr lang="en-US" sz="1400" i="1" dirty="0" smtClean="0"/>
              <a:t>?   (As you have the “why discussion” it may be helpful to revisit data and observations that illustrate the concern).</a:t>
            </a:r>
          </a:p>
          <a:p>
            <a:pPr lvl="1"/>
            <a:r>
              <a:rPr lang="en-US" sz="1400" dirty="0" smtClean="0"/>
              <a:t>Generate possible reasons.</a:t>
            </a:r>
          </a:p>
          <a:p>
            <a:pPr lvl="1"/>
            <a:r>
              <a:rPr lang="en-US" sz="1400" dirty="0" smtClean="0"/>
              <a:t>Continue to ask the second “why” and so on.</a:t>
            </a:r>
          </a:p>
          <a:p>
            <a:pPr lvl="1"/>
            <a:r>
              <a:rPr lang="en-US" sz="1400" dirty="0" smtClean="0"/>
              <a:t>Also ask “why” about areas or environments in which the student is more successful.  This will help you dig deeper into the cause  </a:t>
            </a:r>
          </a:p>
          <a:p>
            <a:pPr lvl="2"/>
            <a:r>
              <a:rPr lang="en-US" dirty="0" smtClean="0"/>
              <a:t>For example, why is this less of a problem in some classes or environments,  What seems to improve access, engagement or progress related to the area/skill or concern?  This is important because there may be student skills or responses to specific instructional strategies and supports that can be capitalized upon and transferred to other subjects or environments. In our example, are there any circumstances when the student does not struggle with independent reading,  </a:t>
            </a:r>
          </a:p>
          <a:p>
            <a:r>
              <a:rPr lang="en-US" dirty="0" smtClean="0"/>
              <a:t>It is important to follow a “why” string systematically to it’s conclusion to identify the root cause. During the “Why” discussion, IEP team members may suggest what may seem like unrelated to the area of concern being discussed. If this happens, jot the ideas down. They may provide a branch to two or more root causes of related effects. However, to refine root causes, it’s important to dig deeper into </a:t>
            </a:r>
            <a:r>
              <a:rPr lang="en-US" b="1" dirty="0" smtClean="0"/>
              <a:t>one</a:t>
            </a:r>
            <a:r>
              <a:rPr lang="en-US" dirty="0" smtClean="0"/>
              <a:t> effect and reason at a time.  A facilitator should help keep the IEP team on track to drill down into a root cause and then come back to possible branching ideas and conduct other root cause analyses.</a:t>
            </a:r>
          </a:p>
          <a:p>
            <a:r>
              <a:rPr lang="en-US" dirty="0" smtClean="0"/>
              <a:t>Always revisit and consider information you have already reviewed from the current levels, special factors and discussion of context (activities, environments, staff) when analyzing the root cause.</a:t>
            </a:r>
          </a:p>
          <a:p>
            <a:r>
              <a:rPr lang="en-US" dirty="0" smtClean="0"/>
              <a:t>Sometimes the discussion about root causes may lead to a need for additional information in the current levels or lead you to identify new or different effects of disability statements. That’s OK.  The IEP team should be free to add additional information and edit the information that will be included in the final IEP document. </a:t>
            </a:r>
          </a:p>
        </p:txBody>
      </p:sp>
      <p:sp>
        <p:nvSpPr>
          <p:cNvPr id="4" name="Slide Number Placeholder 3"/>
          <p:cNvSpPr>
            <a:spLocks noGrp="1"/>
          </p:cNvSpPr>
          <p:nvPr>
            <p:ph type="sldNum" sz="quarter" idx="10"/>
          </p:nvPr>
        </p:nvSpPr>
        <p:spPr/>
        <p:txBody>
          <a:bodyPr/>
          <a:lstStyle/>
          <a:p>
            <a:fld id="{B1C5B47E-C246-4C74-AF0C-4E8A995B6C3C}" type="slidenum">
              <a:rPr lang="en-US" smtClean="0"/>
              <a:t>15</a:t>
            </a:fld>
            <a:endParaRPr lang="en-US"/>
          </a:p>
        </p:txBody>
      </p:sp>
    </p:spTree>
    <p:extLst>
      <p:ext uri="{BB962C8B-B14F-4D97-AF65-F5344CB8AC3E}">
        <p14:creationId xmlns:p14="http://schemas.microsoft.com/office/powerpoint/2010/main" val="1742899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apply this to our example. </a:t>
            </a:r>
          </a:p>
          <a:p>
            <a:r>
              <a:rPr lang="en-US" dirty="0" smtClean="0"/>
              <a:t>In our example, the IEP team identified 3 effects related to the selected present level data. </a:t>
            </a:r>
          </a:p>
          <a:p>
            <a:r>
              <a:rPr lang="en-US" dirty="0" smtClean="0"/>
              <a:t>Lets pick the first effect, “Does not independently read grade-level materials”,  to focus our first root cause analysis.  Of course, the IEP team would repeat this analysis on the other effects as well. </a:t>
            </a:r>
          </a:p>
        </p:txBody>
      </p:sp>
      <p:sp>
        <p:nvSpPr>
          <p:cNvPr id="4" name="Slide Number Placeholder 3"/>
          <p:cNvSpPr>
            <a:spLocks noGrp="1"/>
          </p:cNvSpPr>
          <p:nvPr>
            <p:ph type="sldNum" sz="quarter" idx="10"/>
          </p:nvPr>
        </p:nvSpPr>
        <p:spPr/>
        <p:txBody>
          <a:bodyPr/>
          <a:lstStyle/>
          <a:p>
            <a:fld id="{B1C5B47E-C246-4C74-AF0C-4E8A995B6C3C}" type="slidenum">
              <a:rPr lang="en-US" smtClean="0"/>
              <a:t>16</a:t>
            </a:fld>
            <a:endParaRPr lang="en-US"/>
          </a:p>
        </p:txBody>
      </p:sp>
    </p:spTree>
    <p:extLst>
      <p:ext uri="{BB962C8B-B14F-4D97-AF65-F5344CB8AC3E}">
        <p14:creationId xmlns:p14="http://schemas.microsoft.com/office/powerpoint/2010/main" val="2852270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conduct a root cause analysis of this effect, the team starts by asking, “Why doesn’t the student independently read grade-level materials”?</a:t>
            </a:r>
          </a:p>
          <a:p>
            <a:pPr lvl="1"/>
            <a:r>
              <a:rPr lang="en-US" dirty="0" smtClean="0"/>
              <a:t>First response- </a:t>
            </a:r>
            <a:r>
              <a:rPr lang="en-US" i="1" dirty="0" smtClean="0"/>
              <a:t>because the student gets anxious or frustrated when required to read independently and avoids reading</a:t>
            </a:r>
            <a:r>
              <a:rPr lang="en-US" dirty="0" smtClean="0"/>
              <a:t>.  In exploring this more (are there times when this does not happen?) , it is also noted that the student doesn’t have as much difficulty when text is read to the student or when the student uses text reading software. </a:t>
            </a:r>
          </a:p>
          <a:p>
            <a:r>
              <a:rPr lang="en-US" dirty="0" smtClean="0"/>
              <a:t>The next “why”,  Why does the student get frustrated? </a:t>
            </a:r>
          </a:p>
          <a:p>
            <a:pPr lvl="1"/>
            <a:r>
              <a:rPr lang="en-US" dirty="0" smtClean="0"/>
              <a:t>Response: </a:t>
            </a:r>
            <a:r>
              <a:rPr lang="en-US" i="1" dirty="0" smtClean="0"/>
              <a:t>Because the student doesn’t understand what they are reading when they have to read grade level text on his own, without help</a:t>
            </a:r>
          </a:p>
          <a:p>
            <a:pPr lvl="2"/>
            <a:r>
              <a:rPr lang="en-US" dirty="0" smtClean="0"/>
              <a:t>At this point, the team may decide anxiety and frustration is a related concern, but should be addressed as a separate branch because it is not likely the root cause of why the student can not independently read. The team would return to this “why: when discussing other effects (such as the effect the student’s reading skill may have on functional skills of attention and behavior across content areas or the effect the student’s attention and behavior have on learning certain content or in certain environments). </a:t>
            </a:r>
          </a:p>
          <a:p>
            <a:r>
              <a:rPr lang="en-US" dirty="0" smtClean="0"/>
              <a:t>The next why- Why does the student have trouble understanding what they are reading?</a:t>
            </a:r>
          </a:p>
          <a:p>
            <a:pPr lvl="1"/>
            <a:r>
              <a:rPr lang="en-US" dirty="0" smtClean="0"/>
              <a:t>We know reading fluency is directly related to reading comprehension.  Specific to this student,  </a:t>
            </a:r>
            <a:r>
              <a:rPr lang="en-US" i="1" dirty="0" smtClean="0"/>
              <a:t>“based on benchmark test scores and running records, we  know the student’s reading fluency is not meeting grade level benchmark expectations (meets 3rd vs. 5th grade fluency benchmark and at 3rd gr. independent reading level) and this makes it difficult for the student to read on their own when given grade level text. </a:t>
            </a:r>
          </a:p>
          <a:p>
            <a:r>
              <a:rPr lang="en-US" dirty="0" smtClean="0"/>
              <a:t>Why is reading fluency insufficient? </a:t>
            </a:r>
          </a:p>
          <a:p>
            <a:pPr lvl="1"/>
            <a:r>
              <a:rPr lang="en-US" dirty="0" smtClean="0"/>
              <a:t>We know from running records and teacher observation that the student’s fluency is affected by decoding problems. </a:t>
            </a:r>
            <a:r>
              <a:rPr lang="en-US" i="1" dirty="0" smtClean="0"/>
              <a:t>Because the student doesn’t efficiently decode, it makes it hard for the student to efficiently read and gain meaning from text and thus affects the student’s ability to independently read grade level text. </a:t>
            </a:r>
          </a:p>
          <a:p>
            <a:r>
              <a:rPr lang="en-US" dirty="0" smtClean="0"/>
              <a:t>Why does the student have trouble with decoding? </a:t>
            </a:r>
          </a:p>
          <a:p>
            <a:pPr lvl="1"/>
            <a:r>
              <a:rPr lang="en-US" dirty="0" smtClean="0"/>
              <a:t>We also know from information in the Current Level section that </a:t>
            </a:r>
            <a:r>
              <a:rPr lang="en-US" i="1" dirty="0" smtClean="0"/>
              <a:t>the student’s fluency is also affected by phonological processing, one of the foundational skills related to reading decoding.. </a:t>
            </a:r>
          </a:p>
          <a:p>
            <a:r>
              <a:rPr lang="en-US" dirty="0" smtClean="0"/>
              <a:t>The team may delve deeper by asking, Is there other student information related to reading and understand text that may support decoding and phonological skill as a root cause? </a:t>
            </a:r>
          </a:p>
          <a:p>
            <a:pPr lvl="1"/>
            <a:r>
              <a:rPr lang="en-US" dirty="0" smtClean="0"/>
              <a:t>Based on assessment information and classroom observation, we know the student’s </a:t>
            </a:r>
            <a:r>
              <a:rPr lang="en-US" i="1" dirty="0" smtClean="0"/>
              <a:t>language comprehension meets grade level standards and expectations </a:t>
            </a:r>
            <a:r>
              <a:rPr lang="en-US" dirty="0" smtClean="0"/>
              <a:t>and the student is </a:t>
            </a:r>
            <a:r>
              <a:rPr lang="en-US" i="1" dirty="0" smtClean="0"/>
              <a:t>able to understand grade level text and written materials when it is at a level at which the student can decode, or when text is read to the student.  We also know the student can use a text reader to help read and understand text. </a:t>
            </a:r>
          </a:p>
          <a:p>
            <a:r>
              <a:rPr lang="en-US" dirty="0" smtClean="0"/>
              <a:t>The team would repeat this analysis for the other effects. In this particular case it is likely there will be some relationship and overlap between the effects of the student’s disability and root causes related to the student’s challenge with reading fluency. </a:t>
            </a:r>
          </a:p>
        </p:txBody>
      </p:sp>
      <p:sp>
        <p:nvSpPr>
          <p:cNvPr id="4" name="Slide Number Placeholder 3"/>
          <p:cNvSpPr>
            <a:spLocks noGrp="1"/>
          </p:cNvSpPr>
          <p:nvPr>
            <p:ph type="sldNum" sz="quarter" idx="10"/>
          </p:nvPr>
        </p:nvSpPr>
        <p:spPr/>
        <p:txBody>
          <a:bodyPr/>
          <a:lstStyle/>
          <a:p>
            <a:fld id="{B1C5B47E-C246-4C74-AF0C-4E8A995B6C3C}" type="slidenum">
              <a:rPr lang="en-US" smtClean="0"/>
              <a:t>17</a:t>
            </a:fld>
            <a:endParaRPr lang="en-US"/>
          </a:p>
        </p:txBody>
      </p:sp>
    </p:spTree>
    <p:extLst>
      <p:ext uri="{BB962C8B-B14F-4D97-AF65-F5344CB8AC3E}">
        <p14:creationId xmlns:p14="http://schemas.microsoft.com/office/powerpoint/2010/main" val="9353209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step-check questions for this part of Step 2. </a:t>
            </a:r>
          </a:p>
          <a:p>
            <a:r>
              <a:rPr lang="en-US" dirty="0" smtClean="0"/>
              <a:t>Read slide.</a:t>
            </a:r>
          </a:p>
          <a:p>
            <a:endParaRPr lang="en-US" dirty="0" smtClean="0"/>
          </a:p>
          <a:p>
            <a:r>
              <a:rPr lang="en-US" dirty="0" smtClean="0"/>
              <a:t>Has the IEP team…. </a:t>
            </a:r>
          </a:p>
          <a:p>
            <a:pPr lvl="1"/>
            <a:r>
              <a:rPr lang="en-US" dirty="0" smtClean="0"/>
              <a:t>identified “why” student has difficulty meeting academic standards or functional expectations? </a:t>
            </a:r>
          </a:p>
          <a:p>
            <a:pPr lvl="1"/>
            <a:r>
              <a:rPr lang="en-US" dirty="0" smtClean="0"/>
              <a:t>explored reasons related to the effect of the disability on access, engagement and progress in general education curriculum, instruction and environments? </a:t>
            </a:r>
          </a:p>
          <a:p>
            <a:pPr lvl="1"/>
            <a:r>
              <a:rPr lang="en-US" dirty="0" smtClean="0"/>
              <a:t>considered why the student may have less difficulty in certain classes or under certain conditions? </a:t>
            </a:r>
          </a:p>
          <a:p>
            <a:r>
              <a:rPr lang="en-US" dirty="0" smtClean="0"/>
              <a:t>Does the analysis go beyond impairment category?</a:t>
            </a:r>
          </a:p>
          <a:p>
            <a:endParaRPr lang="en-US" dirty="0" smtClean="0"/>
          </a:p>
          <a:p>
            <a:endParaRPr lang="en-US" dirty="0" smtClean="0"/>
          </a:p>
          <a:p>
            <a:r>
              <a:rPr lang="en-US" dirty="0" smtClean="0"/>
              <a:t>We recommend you use these when developing and reviewing IEP statements about disability related need.</a:t>
            </a:r>
          </a:p>
        </p:txBody>
      </p:sp>
      <p:sp>
        <p:nvSpPr>
          <p:cNvPr id="4" name="Slide Number Placeholder 3"/>
          <p:cNvSpPr>
            <a:spLocks noGrp="1"/>
          </p:cNvSpPr>
          <p:nvPr>
            <p:ph type="sldNum" sz="quarter" idx="10"/>
          </p:nvPr>
        </p:nvSpPr>
        <p:spPr/>
        <p:txBody>
          <a:bodyPr/>
          <a:lstStyle/>
          <a:p>
            <a:fld id="{B1C5B47E-C246-4C74-AF0C-4E8A995B6C3C}" type="slidenum">
              <a:rPr lang="en-US" smtClean="0"/>
              <a:t>18</a:t>
            </a:fld>
            <a:endParaRPr lang="en-US"/>
          </a:p>
        </p:txBody>
      </p:sp>
    </p:spTree>
    <p:extLst>
      <p:ext uri="{BB962C8B-B14F-4D97-AF65-F5344CB8AC3E}">
        <p14:creationId xmlns:p14="http://schemas.microsoft.com/office/powerpoint/2010/main" val="3799043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0525" y="231775"/>
            <a:ext cx="3749675" cy="2109788"/>
          </a:xfrm>
          <a:prstGeom prst="rect">
            <a:avLst/>
          </a:prstGeom>
        </p:spPr>
      </p:sp>
      <p:sp>
        <p:nvSpPr>
          <p:cNvPr id="3" name="Notes Placeholder 2"/>
          <p:cNvSpPr>
            <a:spLocks noGrp="1"/>
          </p:cNvSpPr>
          <p:nvPr>
            <p:ph type="body" idx="1"/>
          </p:nvPr>
        </p:nvSpPr>
        <p:spPr>
          <a:xfrm>
            <a:off x="152401" y="2442950"/>
            <a:ext cx="6702215" cy="6548650"/>
          </a:xfrm>
          <a:prstGeom prst="rect">
            <a:avLst/>
          </a:prstGeom>
        </p:spPr>
        <p:txBody>
          <a:bodyPr/>
          <a:lstStyle/>
          <a:p>
            <a:pPr defTabSz="457200"/>
            <a:r>
              <a:rPr lang="en-US" dirty="0"/>
              <a:t>Analyzing root causes can help you clarify and refine your understanding </a:t>
            </a:r>
            <a:r>
              <a:rPr lang="en-US" dirty="0" smtClean="0"/>
              <a:t>both of </a:t>
            </a:r>
            <a:r>
              <a:rPr lang="en-US" dirty="0"/>
              <a:t>the effects of the student’s </a:t>
            </a:r>
            <a:r>
              <a:rPr lang="en-US" dirty="0" smtClean="0"/>
              <a:t>disability, and why the student may be demonstrating current levels of academic (or early academic for EC)  and functional performance.  </a:t>
            </a:r>
            <a:endParaRPr lang="en-US" dirty="0"/>
          </a:p>
          <a:p>
            <a:pPr defTabSz="457200"/>
            <a:r>
              <a:rPr lang="en-US" dirty="0" smtClean="0"/>
              <a:t>We </a:t>
            </a:r>
            <a:r>
              <a:rPr lang="en-US" dirty="0"/>
              <a:t>have been asked </a:t>
            </a:r>
            <a:r>
              <a:rPr lang="en-US" dirty="0" smtClean="0"/>
              <a:t>how and where </a:t>
            </a:r>
            <a:r>
              <a:rPr lang="en-US" dirty="0"/>
              <a:t>teams </a:t>
            </a:r>
            <a:r>
              <a:rPr lang="en-US" dirty="0" smtClean="0"/>
              <a:t>might </a:t>
            </a:r>
            <a:r>
              <a:rPr lang="en-US" dirty="0"/>
              <a:t>document their root cause </a:t>
            </a:r>
            <a:r>
              <a:rPr lang="en-US" dirty="0" smtClean="0"/>
              <a:t>analysis on the IEP forms. </a:t>
            </a:r>
            <a:r>
              <a:rPr lang="en-US" dirty="0"/>
              <a:t>Here is what we came up </a:t>
            </a:r>
            <a:r>
              <a:rPr lang="en-US" dirty="0" smtClean="0"/>
              <a:t>with in </a:t>
            </a:r>
            <a:r>
              <a:rPr lang="en-US" dirty="0"/>
              <a:t>collaboration with district level participants </a:t>
            </a:r>
            <a:r>
              <a:rPr lang="en-US" dirty="0" smtClean="0"/>
              <a:t>from one of our earlier workshops:   </a:t>
            </a:r>
            <a:endParaRPr lang="en-US" dirty="0"/>
          </a:p>
          <a:p>
            <a:pPr defTabSz="457200"/>
            <a:r>
              <a:rPr lang="en-US" b="1" dirty="0" smtClean="0"/>
              <a:t>Teams can efficiently document the root cause analysis on the IEP form, by going back and </a:t>
            </a:r>
            <a:r>
              <a:rPr lang="en-US" b="1" baseline="0" dirty="0" smtClean="0"/>
              <a:t>refining the effect statements </a:t>
            </a:r>
            <a:r>
              <a:rPr lang="en-US" baseline="0" dirty="0" smtClean="0"/>
              <a:t>(Section</a:t>
            </a:r>
            <a:r>
              <a:rPr lang="en-US" dirty="0" smtClean="0"/>
              <a:t> 1 E on DPI sample I-4 form) </a:t>
            </a:r>
            <a:r>
              <a:rPr lang="en-US" baseline="0" dirty="0" smtClean="0"/>
              <a:t> </a:t>
            </a:r>
          </a:p>
          <a:p>
            <a:pPr defTabSz="457200"/>
            <a:r>
              <a:rPr lang="en-US" dirty="0" smtClean="0"/>
              <a:t>You might find this sentence stem helpful:  </a:t>
            </a:r>
            <a:r>
              <a:rPr lang="en-US" b="1" dirty="0" smtClean="0"/>
              <a:t>The student (observed effects) because…. .</a:t>
            </a:r>
          </a:p>
          <a:p>
            <a:pPr defTabSz="457200"/>
            <a:r>
              <a:rPr lang="en-US" dirty="0" smtClean="0"/>
              <a:t>This helps connect the root cause and the effect. </a:t>
            </a:r>
          </a:p>
          <a:p>
            <a:pPr defTabSz="457200"/>
            <a:endParaRPr lang="en-US" dirty="0" smtClean="0"/>
          </a:p>
          <a:p>
            <a:pPr defTabSz="457200"/>
            <a:endParaRPr lang="en-US" dirty="0" smtClean="0"/>
          </a:p>
          <a:p>
            <a:pPr defTabSz="457200"/>
            <a:endParaRPr lang="en-US" baseline="0" dirty="0"/>
          </a:p>
          <a:p>
            <a:pPr marL="914400" indent="-914400" defTabSz="457200"/>
            <a:endParaRPr lang="en-US" i="1" dirty="0"/>
          </a:p>
          <a:p>
            <a:pPr marL="914400" indent="-914400" defTabSz="457200"/>
            <a:endParaRPr lang="en-US" i="1" dirty="0"/>
          </a:p>
          <a:p>
            <a:endParaRPr lang="en-US" dirty="0"/>
          </a:p>
        </p:txBody>
      </p:sp>
      <p:sp>
        <p:nvSpPr>
          <p:cNvPr id="12" name="Date Placeholder 11"/>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charset="0"/>
                <a:ea typeface="+mn-ea"/>
                <a:cs typeface="Arial" charset="0"/>
              </a:rPr>
              <a:t>April 2018</a:t>
            </a:r>
            <a:endParaRPr kumimoji="0" 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13" name="Footer Placeholder 1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t>Wisconsin Department of Public Instruction</a:t>
            </a:r>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4" name="Slide Number Placeholder 1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4D1FE89-6336-4D40-8888-FEE536696E1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5" name="Header Placeholder 14"/>
          <p:cNvSpPr>
            <a:spLocks noGrp="1"/>
          </p:cNvSpPr>
          <p:nvPr>
            <p:ph type="hdr" sz="quarter" idx="1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t>CCR IEPs</a:t>
            </a:r>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503743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CCR IEP stands for College and Career Ready Individualized Education Program. </a:t>
            </a:r>
          </a:p>
          <a:p>
            <a:r>
              <a:rPr lang="en-US" dirty="0" smtClean="0"/>
              <a:t>A CCR-IEP is an Individualized Education Program (IEP) developed to meet the unique disability-related needs of the student and help ensure the student graduates ready for further education and the workplace.</a:t>
            </a:r>
          </a:p>
          <a:p>
            <a:r>
              <a:rPr lang="en-US" dirty="0" smtClean="0"/>
              <a:t>CCR IEPs are for all students in public school programs ages 3 through 21 who receive special education services. Thus, CCR IEPs are not just intended for high school students. Rather, CCR IEPs build knowledge, skills, and habits throughout a student’s public school experience, so when they graduate, they are college and career ready. This important foundation begins in early childhood. </a:t>
            </a:r>
          </a:p>
          <a:p>
            <a:endParaRPr lang="en-US" dirty="0" smtClean="0"/>
          </a:p>
          <a:p>
            <a:r>
              <a:rPr lang="en-US" dirty="0" smtClean="0"/>
              <a:t>Handout: </a:t>
            </a:r>
            <a:r>
              <a:rPr lang="en-US" dirty="0" smtClean="0">
                <a:hlinkClick r:id="rId3"/>
              </a:rPr>
              <a:t>https://dpi.wi.gov/sites/default/files/imce/sped/pdf/ccr-iep-overview-guide.pdf</a:t>
            </a:r>
            <a:r>
              <a:rPr lang="en-US" dirty="0" smtClean="0"/>
              <a:t>- link on slide </a:t>
            </a:r>
          </a:p>
          <a:p>
            <a:endParaRPr lang="en-US" dirty="0"/>
          </a:p>
        </p:txBody>
      </p:sp>
      <p:sp>
        <p:nvSpPr>
          <p:cNvPr id="4" name="Slide Number Placeholder 3"/>
          <p:cNvSpPr>
            <a:spLocks noGrp="1"/>
          </p:cNvSpPr>
          <p:nvPr>
            <p:ph type="sldNum" sz="quarter" idx="10"/>
          </p:nvPr>
        </p:nvSpPr>
        <p:spPr/>
        <p:txBody>
          <a:bodyPr/>
          <a:lstStyle/>
          <a:p>
            <a:fld id="{66386874-2E51-4B7B-A64C-E21965EEF8B2}" type="slidenum">
              <a:rPr lang="en-US" smtClean="0"/>
              <a:t>2</a:t>
            </a:fld>
            <a:endParaRPr lang="en-US"/>
          </a:p>
        </p:txBody>
      </p:sp>
    </p:spTree>
    <p:extLst>
      <p:ext uri="{BB962C8B-B14F-4D97-AF65-F5344CB8AC3E}">
        <p14:creationId xmlns:p14="http://schemas.microsoft.com/office/powerpoint/2010/main" val="1516307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move from the discussion of </a:t>
            </a:r>
            <a:r>
              <a:rPr lang="en-US" b="1" dirty="0" smtClean="0"/>
              <a:t>analyzing</a:t>
            </a:r>
            <a:r>
              <a:rPr lang="en-US" dirty="0" smtClean="0"/>
              <a:t> the root cause and discussing the “why” to </a:t>
            </a:r>
            <a:r>
              <a:rPr lang="en-US" b="1" dirty="0" smtClean="0"/>
              <a:t>synthesizing and summarizing </a:t>
            </a:r>
            <a:r>
              <a:rPr lang="en-US" dirty="0" smtClean="0"/>
              <a:t>the student’s unique disability-related needs.</a:t>
            </a:r>
          </a:p>
          <a:p>
            <a:endParaRPr lang="en-US" dirty="0" smtClean="0"/>
          </a:p>
          <a:p>
            <a:r>
              <a:rPr lang="en-US" dirty="0" smtClean="0"/>
              <a:t>Step 2 of the IEP development process is complete when the IEP team synthesizes the discussion of the root cause analysis of the effects of the student’ disability to outline the individualized disability-related needs of the student. </a:t>
            </a:r>
          </a:p>
        </p:txBody>
      </p:sp>
      <p:sp>
        <p:nvSpPr>
          <p:cNvPr id="4" name="Slide Number Placeholder 3"/>
          <p:cNvSpPr>
            <a:spLocks noGrp="1"/>
          </p:cNvSpPr>
          <p:nvPr>
            <p:ph type="sldNum" sz="quarter" idx="10"/>
          </p:nvPr>
        </p:nvSpPr>
        <p:spPr/>
        <p:txBody>
          <a:bodyPr/>
          <a:lstStyle/>
          <a:p>
            <a:fld id="{B1C5B47E-C246-4C74-AF0C-4E8A995B6C3C}" type="slidenum">
              <a:rPr lang="en-US" smtClean="0"/>
              <a:t>20</a:t>
            </a:fld>
            <a:endParaRPr lang="en-US"/>
          </a:p>
        </p:txBody>
      </p:sp>
    </p:spTree>
    <p:extLst>
      <p:ext uri="{BB962C8B-B14F-4D97-AF65-F5344CB8AC3E}">
        <p14:creationId xmlns:p14="http://schemas.microsoft.com/office/powerpoint/2010/main" val="14333553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During the final part of Step 2, the IEP team takes on the role of a synthesizer, not to make music, but to take complex information and distill it down into clear, succinct and actionable thoughts. The disability-related needs are identified as a result of this synthesis. This step helps to build consensus while informing solutions and evolves directly from the root cause analysis. It is the process of root cause analysis that leads to the identification of the disability-related needs. If the disability-related needs are later addressed, then the concerns that were identified should be resolved. </a:t>
            </a:r>
          </a:p>
          <a:p>
            <a:pPr lvl="0"/>
            <a:r>
              <a:rPr lang="en-US" dirty="0" smtClean="0"/>
              <a:t>To synthesize the disability-related needs, review the conclusions from the root cause analysis.  Based on these root causes, ask what skill areas need to be addressed so the effects of the disability will be addressed so the student will be better able to meet preschool/grade level content standards and functional expectations. These disability-related need summary statements are then listed on the IEP Linking Form (I-4).  These statements will serve as the foundation for goal development during the next step.  On the form, the needs are numbered for the purpose of easy reference, not prioritization. </a:t>
            </a:r>
          </a:p>
          <a:p>
            <a:pPr lvl="0"/>
            <a:r>
              <a:rPr lang="en-US" dirty="0" smtClean="0"/>
              <a:t>It is recommended that what is listed in the IEP form summary section “Disability-Related Needs” are statements listing or briefly describing the areas the student will need to develop or improve so the effects of disability are addressed and the student is able to make gains in access, engagement, and progress in early childhood/ grade level general education curriculum, instruction, and environments. </a:t>
            </a:r>
          </a:p>
          <a:p>
            <a:pPr lvl="0"/>
            <a:r>
              <a:rPr lang="en-US" dirty="0" smtClean="0"/>
              <a:t>A helpful sentence stem for thinking about this is, : </a:t>
            </a:r>
            <a:r>
              <a:rPr lang="en-US" i="1" dirty="0" smtClean="0"/>
              <a:t>“If the student develops/improves </a:t>
            </a:r>
            <a:r>
              <a:rPr lang="en-US" i="1" u="sng" dirty="0" smtClean="0"/>
              <a:t>X skill/area of behavior </a:t>
            </a:r>
            <a:r>
              <a:rPr lang="en-US" i="1" dirty="0" smtClean="0"/>
              <a:t>then the student will be better able to </a:t>
            </a:r>
            <a:r>
              <a:rPr lang="en-US" i="1" u="sng" dirty="0" smtClean="0"/>
              <a:t>Y (Y is area of effect of disability or standard/expectation )</a:t>
            </a:r>
          </a:p>
        </p:txBody>
      </p:sp>
      <p:sp>
        <p:nvSpPr>
          <p:cNvPr id="4" name="Slide Number Placeholder 3"/>
          <p:cNvSpPr>
            <a:spLocks noGrp="1"/>
          </p:cNvSpPr>
          <p:nvPr>
            <p:ph type="sldNum" sz="quarter" idx="10"/>
          </p:nvPr>
        </p:nvSpPr>
        <p:spPr/>
        <p:txBody>
          <a:bodyPr/>
          <a:lstStyle/>
          <a:p>
            <a:fld id="{B1C5B47E-C246-4C74-AF0C-4E8A995B6C3C}" type="slidenum">
              <a:rPr lang="en-US" smtClean="0"/>
              <a:t>21</a:t>
            </a:fld>
            <a:endParaRPr lang="en-US"/>
          </a:p>
        </p:txBody>
      </p:sp>
    </p:spTree>
    <p:extLst>
      <p:ext uri="{BB962C8B-B14F-4D97-AF65-F5344CB8AC3E}">
        <p14:creationId xmlns:p14="http://schemas.microsoft.com/office/powerpoint/2010/main" val="12843906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 of a summary of our student’s disability-related needs. In this example, the IEP team determined, based on the root cause analysis, that the student needs to improve phonology and decoding skills and develop and use strategies that will allow the student to better access text and reduce frustration. </a:t>
            </a:r>
          </a:p>
          <a:p>
            <a:r>
              <a:rPr lang="en-US" dirty="0" smtClean="0"/>
              <a:t>Based on the root cause analysis, The IEP team decided if the student is able to develop phonology and decoding skills, then there is a high likelihood the student’s reading fluency and comprehension will improve and the student will make accelerated progress toward meeting grade level reading standards. </a:t>
            </a:r>
          </a:p>
          <a:p>
            <a:r>
              <a:rPr lang="en-US" dirty="0" smtClean="0"/>
              <a:t>However, because the student’s struggle with reading is causing behavior concerns, the IEP team has decided it is also important for the student to develop and use strategies so that frustration can be minimized and the student is able to gain information from text and better access curriculum content and classroom instruction. </a:t>
            </a:r>
          </a:p>
          <a:p>
            <a:r>
              <a:rPr lang="en-US" dirty="0" smtClean="0"/>
              <a:t>To summarize, during the synthesis, the IEP team reviews the answers to the 5-Whys (the root causes we talked about a few minutes ago ) and summarizes the student’s disability related needs.</a:t>
            </a:r>
          </a:p>
          <a:p>
            <a:r>
              <a:rPr lang="en-US" dirty="0" smtClean="0"/>
              <a:t>If these needs are addressed, then the student will be better able to independently access grade level reading materials and gain meaning from the text. </a:t>
            </a:r>
          </a:p>
        </p:txBody>
      </p:sp>
      <p:sp>
        <p:nvSpPr>
          <p:cNvPr id="4" name="Slide Number Placeholder 3"/>
          <p:cNvSpPr>
            <a:spLocks noGrp="1"/>
          </p:cNvSpPr>
          <p:nvPr>
            <p:ph type="sldNum" sz="quarter" idx="10"/>
          </p:nvPr>
        </p:nvSpPr>
        <p:spPr/>
        <p:txBody>
          <a:bodyPr/>
          <a:lstStyle/>
          <a:p>
            <a:fld id="{B1C5B47E-C246-4C74-AF0C-4E8A995B6C3C}" type="slidenum">
              <a:rPr lang="en-US" smtClean="0"/>
              <a:t>22</a:t>
            </a:fld>
            <a:endParaRPr lang="en-US"/>
          </a:p>
        </p:txBody>
      </p:sp>
    </p:spTree>
    <p:extLst>
      <p:ext uri="{BB962C8B-B14F-4D97-AF65-F5344CB8AC3E}">
        <p14:creationId xmlns:p14="http://schemas.microsoft.com/office/powerpoint/2010/main" val="17001260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step-check questions to consider during this final part of Step 2. </a:t>
            </a:r>
          </a:p>
          <a:p>
            <a:r>
              <a:rPr lang="en-US" dirty="0" smtClean="0"/>
              <a:t>Read slide.</a:t>
            </a:r>
          </a:p>
          <a:p>
            <a:pPr lvl="1"/>
            <a:r>
              <a:rPr lang="en-US" sz="1400" dirty="0" smtClean="0"/>
              <a:t>Do the disability related need statements directly relate to one or more effect and address one or more root cause  -  i.e. addressing these needs will improve the student’s access, engagement, achievement (link to effects and Step 1)</a:t>
            </a:r>
          </a:p>
          <a:p>
            <a:pPr lvl="1"/>
            <a:r>
              <a:rPr lang="en-US" sz="1400" dirty="0" smtClean="0"/>
              <a:t>Will the identified disability‐related need(s) lead to specific, clear, and measurable IEP goal(s) and/or  services?</a:t>
            </a:r>
          </a:p>
          <a:p>
            <a:pPr lvl="1"/>
            <a:r>
              <a:rPr lang="en-US" sz="1400" dirty="0" smtClean="0"/>
              <a:t>Are they student-centered? (about skills not services)</a:t>
            </a:r>
          </a:p>
          <a:p>
            <a:endParaRPr lang="en-US" dirty="0" smtClean="0"/>
          </a:p>
          <a:p>
            <a:r>
              <a:rPr lang="en-US" dirty="0" smtClean="0"/>
              <a:t>In this example, the student will need to improve phonology and decoding skills in order to improve reading fluency and comprehension.  In addition, the student also needs to develop and use strategies and supports (both academic and functional skill related) to access, engage, and make progress in the general education level curriculum. </a:t>
            </a:r>
          </a:p>
        </p:txBody>
      </p:sp>
      <p:sp>
        <p:nvSpPr>
          <p:cNvPr id="4" name="Slide Number Placeholder 3"/>
          <p:cNvSpPr>
            <a:spLocks noGrp="1"/>
          </p:cNvSpPr>
          <p:nvPr>
            <p:ph type="sldNum" sz="quarter" idx="10"/>
          </p:nvPr>
        </p:nvSpPr>
        <p:spPr/>
        <p:txBody>
          <a:bodyPr/>
          <a:lstStyle/>
          <a:p>
            <a:fld id="{B1C5B47E-C246-4C74-AF0C-4E8A995B6C3C}" type="slidenum">
              <a:rPr lang="en-US" smtClean="0"/>
              <a:t>23</a:t>
            </a:fld>
            <a:endParaRPr lang="en-US"/>
          </a:p>
        </p:txBody>
      </p:sp>
    </p:spTree>
    <p:extLst>
      <p:ext uri="{BB962C8B-B14F-4D97-AF65-F5344CB8AC3E}">
        <p14:creationId xmlns:p14="http://schemas.microsoft.com/office/powerpoint/2010/main" val="1610369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of our At a Glance documents also includes examples of what we would expect to see in practice and what to avoid in practice.</a:t>
            </a:r>
          </a:p>
          <a:p>
            <a:r>
              <a:rPr lang="en-US" dirty="0" smtClean="0"/>
              <a:t>Read slide.</a:t>
            </a:r>
          </a:p>
          <a:p>
            <a:r>
              <a:rPr lang="en-US" i="1" dirty="0" smtClean="0"/>
              <a:t>Highlight the following example:</a:t>
            </a:r>
          </a:p>
          <a:p>
            <a:r>
              <a:rPr lang="en-US" dirty="0" smtClean="0"/>
              <a:t>Do: The Disability-related need statements reflect the reasons why a student is not meeting grade level reading standards. (i.e. root causes)</a:t>
            </a:r>
          </a:p>
          <a:p>
            <a:r>
              <a:rPr lang="en-US" dirty="0" smtClean="0"/>
              <a:t>Don’t: Disability-related need is stated as the inability to read at grade-level or as a service that will improve reading.</a:t>
            </a:r>
          </a:p>
        </p:txBody>
      </p:sp>
      <p:sp>
        <p:nvSpPr>
          <p:cNvPr id="4" name="Slide Number Placeholder 3"/>
          <p:cNvSpPr>
            <a:spLocks noGrp="1"/>
          </p:cNvSpPr>
          <p:nvPr>
            <p:ph type="sldNum" sz="quarter" idx="10"/>
          </p:nvPr>
        </p:nvSpPr>
        <p:spPr/>
        <p:txBody>
          <a:bodyPr/>
          <a:lstStyle/>
          <a:p>
            <a:fld id="{B1C5B47E-C246-4C74-AF0C-4E8A995B6C3C}" type="slidenum">
              <a:rPr lang="en-US" smtClean="0"/>
              <a:t>24</a:t>
            </a:fld>
            <a:endParaRPr lang="en-US"/>
          </a:p>
        </p:txBody>
      </p:sp>
    </p:spTree>
    <p:extLst>
      <p:ext uri="{BB962C8B-B14F-4D97-AF65-F5344CB8AC3E}">
        <p14:creationId xmlns:p14="http://schemas.microsoft.com/office/powerpoint/2010/main" val="7794832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At a Glance documents also include tips.</a:t>
            </a:r>
          </a:p>
          <a:p>
            <a:r>
              <a:rPr lang="en-US" dirty="0" smtClean="0"/>
              <a:t>Highlight a few.</a:t>
            </a:r>
          </a:p>
          <a:p>
            <a:r>
              <a:rPr lang="en-US" dirty="0" smtClean="0"/>
              <a:t>For example, </a:t>
            </a:r>
          </a:p>
          <a:p>
            <a:pPr marL="285750" indent="-285750">
              <a:buFont typeface="Arial" panose="020B0604020202020204" pitchFamily="34" charset="0"/>
              <a:buChar char="•"/>
            </a:pPr>
            <a:r>
              <a:rPr lang="en-US" dirty="0" smtClean="0"/>
              <a:t>During this, as in all steps, it is important to ensure family, and as appropriate, student,  observations and  concerns are considered and addressed. </a:t>
            </a:r>
          </a:p>
          <a:p>
            <a:pPr marL="285750" indent="-285750">
              <a:buFont typeface="Arial" panose="020B0604020202020204" pitchFamily="34" charset="0"/>
              <a:buChar char="•"/>
            </a:pPr>
            <a:r>
              <a:rPr lang="en-US" dirty="0" smtClean="0"/>
              <a:t>There is a tendency to want to move ahead and discuss needed services during this step.  It is important for the IEP team facilitate to help the team resist this urge and remain focused on the areas of student need that should be addressed before talking about goals and services.  Teams will find that when the Step 2 guidelines are followed, the IEP goals and services will usually be much easier to develop.  </a:t>
            </a:r>
          </a:p>
        </p:txBody>
      </p:sp>
      <p:sp>
        <p:nvSpPr>
          <p:cNvPr id="4" name="Slide Number Placeholder 3"/>
          <p:cNvSpPr>
            <a:spLocks noGrp="1"/>
          </p:cNvSpPr>
          <p:nvPr>
            <p:ph type="sldNum" sz="quarter" idx="10"/>
          </p:nvPr>
        </p:nvSpPr>
        <p:spPr/>
        <p:txBody>
          <a:bodyPr/>
          <a:lstStyle/>
          <a:p>
            <a:fld id="{B1C5B47E-C246-4C74-AF0C-4E8A995B6C3C}" type="slidenum">
              <a:rPr lang="en-US" smtClean="0"/>
              <a:t>25</a:t>
            </a:fld>
            <a:endParaRPr lang="en-US"/>
          </a:p>
        </p:txBody>
      </p:sp>
    </p:spTree>
    <p:extLst>
      <p:ext uri="{BB962C8B-B14F-4D97-AF65-F5344CB8AC3E}">
        <p14:creationId xmlns:p14="http://schemas.microsoft.com/office/powerpoint/2010/main" val="1321666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10"/>
          <p:cNvSpPr>
            <a:spLocks noGrp="1"/>
          </p:cNvSpPr>
          <p:nvPr>
            <p:ph type="dt" idx="10"/>
          </p:nvPr>
        </p:nvSpPr>
        <p:spPr>
          <a:xfrm>
            <a:off x="3971925" y="0"/>
            <a:ext cx="3038475" cy="4667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charset="0"/>
                <a:ea typeface="+mn-ea"/>
                <a:cs typeface="Arial" charset="0"/>
              </a:rPr>
              <a:t>April 2018</a:t>
            </a:r>
            <a:endParaRPr kumimoji="0" 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12" name="Footer Placeholder 11"/>
          <p:cNvSpPr>
            <a:spLocks noGrp="1"/>
          </p:cNvSpPr>
          <p:nvPr>
            <p:ph type="ftr" sz="quarter" idx="11"/>
          </p:nvPr>
        </p:nvSpPr>
        <p:spPr>
          <a:xfrm>
            <a:off x="0" y="8975725"/>
            <a:ext cx="3505200" cy="32067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t>Wisconsin Department of Public Instruction</a:t>
            </a:r>
            <a:endParaRPr kumimoji="0" 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13" name="Slide Number Placeholder 12"/>
          <p:cNvSpPr>
            <a:spLocks noGrp="1"/>
          </p:cNvSpPr>
          <p:nvPr>
            <p:ph type="sldNum" sz="quarter" idx="12"/>
          </p:nvPr>
        </p:nvSpPr>
        <p:spPr>
          <a:xfrm>
            <a:off x="5640388" y="8829675"/>
            <a:ext cx="1370012" cy="4667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8DB3C69-16F6-466A-B3B3-DB0E2089E12C}"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14" name="Header Placeholder 13"/>
          <p:cNvSpPr>
            <a:spLocks noGrp="1"/>
          </p:cNvSpPr>
          <p:nvPr>
            <p:ph type="hdr" sz="quarter" idx="1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t>CCR IEPs</a:t>
            </a:r>
            <a:endParaRPr kumimoji="0" 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5" name="Slide Image Placeholder 4"/>
          <p:cNvSpPr>
            <a:spLocks noGrp="1" noRot="1" noChangeAspect="1"/>
          </p:cNvSpPr>
          <p:nvPr>
            <p:ph type="sldImg"/>
          </p:nvPr>
        </p:nvSpPr>
        <p:spPr>
          <a:xfrm>
            <a:off x="2057400" y="228600"/>
            <a:ext cx="3175000" cy="1785938"/>
          </a:xfrm>
        </p:spPr>
      </p:sp>
      <p:sp>
        <p:nvSpPr>
          <p:cNvPr id="6" name="Notes Placeholder 5"/>
          <p:cNvSpPr>
            <a:spLocks noGrp="1"/>
          </p:cNvSpPr>
          <p:nvPr>
            <p:ph type="body" idx="1"/>
          </p:nvPr>
        </p:nvSpPr>
        <p:spPr/>
        <p:txBody>
          <a:bodyPr/>
          <a:lstStyle/>
          <a:p>
            <a:r>
              <a:rPr lang="en-US" dirty="0"/>
              <a:t>IEP teams must always consider whether the student’s disability affects reading achievement. (Early literacy skills are considered for EC age students.)  </a:t>
            </a:r>
          </a:p>
          <a:p>
            <a:r>
              <a:rPr lang="en-US" dirty="0"/>
              <a:t>We have been frequently asked to clarify what we mean by a DRN “affecting” reading.  </a:t>
            </a:r>
          </a:p>
          <a:p>
            <a:r>
              <a:rPr lang="en-US" dirty="0"/>
              <a:t>A DRN AFFECTING reading may have root cause related to reading skill attainment OR functional skills that affect access and engagement in text based earning activities OR both.  </a:t>
            </a:r>
          </a:p>
          <a:p>
            <a:endParaRPr lang="en-US" dirty="0" smtClean="0"/>
          </a:p>
          <a:p>
            <a:endParaRPr lang="en-US" dirty="0"/>
          </a:p>
        </p:txBody>
      </p:sp>
    </p:spTree>
    <p:extLst>
      <p:ext uri="{BB962C8B-B14F-4D97-AF65-F5344CB8AC3E}">
        <p14:creationId xmlns:p14="http://schemas.microsoft.com/office/powerpoint/2010/main" val="23459192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4"/>
        <p:cNvGrpSpPr/>
        <p:nvPr/>
      </p:nvGrpSpPr>
      <p:grpSpPr>
        <a:xfrm>
          <a:off x="0" y="0"/>
          <a:ext cx="0" cy="0"/>
          <a:chOff x="0" y="0"/>
          <a:chExt cx="0" cy="0"/>
        </a:xfrm>
      </p:grpSpPr>
      <p:sp>
        <p:nvSpPr>
          <p:cNvPr id="8" name="Slide Image Placeholder 7"/>
          <p:cNvSpPr>
            <a:spLocks noGrp="1" noRot="1" noChangeAspect="1"/>
          </p:cNvSpPr>
          <p:nvPr>
            <p:ph type="sldImg"/>
          </p:nvPr>
        </p:nvSpPr>
        <p:spPr>
          <a:xfrm>
            <a:off x="1858963" y="152400"/>
            <a:ext cx="3292475" cy="1852613"/>
          </a:xfrm>
          <a:prstGeom prst="rect">
            <a:avLst/>
          </a:prstGeom>
        </p:spPr>
      </p:sp>
      <p:sp>
        <p:nvSpPr>
          <p:cNvPr id="9" name="Notes Placeholder 8"/>
          <p:cNvSpPr>
            <a:spLocks noGrp="1"/>
          </p:cNvSpPr>
          <p:nvPr>
            <p:ph type="body" idx="1"/>
          </p:nvPr>
        </p:nvSpPr>
        <p:spPr>
          <a:xfrm>
            <a:off x="152402" y="2004940"/>
            <a:ext cx="6702215" cy="7062860"/>
          </a:xfrm>
          <a:prstGeom prst="rect">
            <a:avLst/>
          </a:prstGeom>
        </p:spPr>
        <p:txBody>
          <a:bodyPr/>
          <a:lstStyle/>
          <a:p>
            <a:pPr lvl="0">
              <a:lnSpc>
                <a:spcPct val="95000"/>
              </a:lnSpc>
            </a:pPr>
            <a:r>
              <a:rPr lang="en-US" dirty="0" smtClean="0">
                <a:solidFill>
                  <a:prstClr val="black"/>
                </a:solidFill>
              </a:rPr>
              <a:t>While not required, we suggest a well- developed disability </a:t>
            </a:r>
            <a:r>
              <a:rPr lang="en-US" dirty="0">
                <a:solidFill>
                  <a:prstClr val="black"/>
                </a:solidFill>
              </a:rPr>
              <a:t>related need </a:t>
            </a:r>
            <a:r>
              <a:rPr lang="en-US" b="1" dirty="0">
                <a:solidFill>
                  <a:prstClr val="black"/>
                </a:solidFill>
              </a:rPr>
              <a:t>incorporates both the effect </a:t>
            </a:r>
            <a:r>
              <a:rPr lang="en-US" b="1" i="1" dirty="0">
                <a:solidFill>
                  <a:prstClr val="black"/>
                </a:solidFill>
              </a:rPr>
              <a:t>(the how) </a:t>
            </a:r>
            <a:r>
              <a:rPr lang="en-US" b="1" dirty="0">
                <a:solidFill>
                  <a:prstClr val="black"/>
                </a:solidFill>
              </a:rPr>
              <a:t>and the root cause </a:t>
            </a:r>
            <a:r>
              <a:rPr lang="en-US" b="1" i="1" dirty="0">
                <a:solidFill>
                  <a:prstClr val="black"/>
                </a:solidFill>
              </a:rPr>
              <a:t>(the why)</a:t>
            </a:r>
            <a:r>
              <a:rPr lang="en-US" i="1" dirty="0">
                <a:solidFill>
                  <a:prstClr val="black"/>
                </a:solidFill>
              </a:rPr>
              <a:t>.</a:t>
            </a:r>
          </a:p>
          <a:p>
            <a:pPr lvl="0">
              <a:lnSpc>
                <a:spcPct val="95000"/>
              </a:lnSpc>
            </a:pPr>
            <a:r>
              <a:rPr lang="en-US" dirty="0">
                <a:solidFill>
                  <a:prstClr val="black"/>
                </a:solidFill>
              </a:rPr>
              <a:t>If the disability related need is addressed: </a:t>
            </a:r>
          </a:p>
          <a:p>
            <a:pPr lvl="1">
              <a:lnSpc>
                <a:spcPct val="95000"/>
              </a:lnSpc>
              <a:spcBef>
                <a:spcPts val="0"/>
              </a:spcBef>
            </a:pPr>
            <a:r>
              <a:rPr lang="en-US" sz="1300" dirty="0">
                <a:solidFill>
                  <a:prstClr val="black"/>
                </a:solidFill>
              </a:rPr>
              <a:t>the </a:t>
            </a:r>
            <a:r>
              <a:rPr lang="en-US" dirty="0" smtClean="0">
                <a:solidFill>
                  <a:prstClr val="black"/>
                </a:solidFill>
              </a:rPr>
              <a:t>identified </a:t>
            </a:r>
            <a:r>
              <a:rPr lang="en-US" b="1" dirty="0" smtClean="0">
                <a:solidFill>
                  <a:prstClr val="black"/>
                </a:solidFill>
              </a:rPr>
              <a:t>concerns (effect) </a:t>
            </a:r>
            <a:r>
              <a:rPr lang="en-US" dirty="0" smtClean="0">
                <a:solidFill>
                  <a:prstClr val="black"/>
                </a:solidFill>
              </a:rPr>
              <a:t>related to the student’s </a:t>
            </a:r>
            <a:r>
              <a:rPr lang="en-US" sz="1300" dirty="0" smtClean="0">
                <a:solidFill>
                  <a:prstClr val="black"/>
                </a:solidFill>
              </a:rPr>
              <a:t>disability </a:t>
            </a:r>
            <a:r>
              <a:rPr lang="en-US" sz="1300" b="1" dirty="0">
                <a:solidFill>
                  <a:prstClr val="black"/>
                </a:solidFill>
              </a:rPr>
              <a:t>will be </a:t>
            </a:r>
            <a:r>
              <a:rPr lang="en-US" sz="1300" b="1" dirty="0" smtClean="0">
                <a:solidFill>
                  <a:prstClr val="black"/>
                </a:solidFill>
              </a:rPr>
              <a:t>addressed</a:t>
            </a:r>
            <a:r>
              <a:rPr lang="en-US" sz="1300" dirty="0" smtClean="0">
                <a:solidFill>
                  <a:prstClr val="black"/>
                </a:solidFill>
              </a:rPr>
              <a:t>, </a:t>
            </a:r>
            <a:r>
              <a:rPr lang="en-US" sz="1300" b="1" dirty="0" smtClean="0">
                <a:solidFill>
                  <a:prstClr val="black"/>
                </a:solidFill>
              </a:rPr>
              <a:t>barriers will be diminished </a:t>
            </a:r>
            <a:r>
              <a:rPr lang="en-US" sz="1300" b="1" dirty="0">
                <a:solidFill>
                  <a:prstClr val="black"/>
                </a:solidFill>
              </a:rPr>
              <a:t>or </a:t>
            </a:r>
            <a:r>
              <a:rPr lang="en-US" sz="1300" b="1" dirty="0" smtClean="0">
                <a:solidFill>
                  <a:prstClr val="black"/>
                </a:solidFill>
              </a:rPr>
              <a:t>removed </a:t>
            </a:r>
            <a:r>
              <a:rPr lang="en-US" sz="1300" dirty="0" smtClean="0">
                <a:solidFill>
                  <a:prstClr val="black"/>
                </a:solidFill>
              </a:rPr>
              <a:t>(think about the 3</a:t>
            </a:r>
            <a:r>
              <a:rPr lang="en-US" sz="1300" baseline="30000" dirty="0" smtClean="0">
                <a:solidFill>
                  <a:prstClr val="black"/>
                </a:solidFill>
              </a:rPr>
              <a:t>rd</a:t>
            </a:r>
            <a:r>
              <a:rPr lang="en-US" sz="1300" dirty="0" smtClean="0">
                <a:solidFill>
                  <a:prstClr val="black"/>
                </a:solidFill>
              </a:rPr>
              <a:t> scenario in beliefs picture), </a:t>
            </a:r>
            <a:r>
              <a:rPr lang="en-US" dirty="0" smtClean="0">
                <a:solidFill>
                  <a:prstClr val="black"/>
                </a:solidFill>
              </a:rPr>
              <a:t>AND</a:t>
            </a:r>
          </a:p>
          <a:p>
            <a:pPr lvl="1">
              <a:lnSpc>
                <a:spcPct val="95000"/>
              </a:lnSpc>
              <a:spcBef>
                <a:spcPts val="0"/>
              </a:spcBef>
            </a:pPr>
            <a:r>
              <a:rPr lang="en-US" dirty="0" smtClean="0">
                <a:solidFill>
                  <a:prstClr val="black"/>
                </a:solidFill>
              </a:rPr>
              <a:t> </a:t>
            </a:r>
            <a:r>
              <a:rPr lang="en-US" dirty="0" smtClean="0"/>
              <a:t>we </a:t>
            </a:r>
            <a:r>
              <a:rPr lang="en-US" dirty="0"/>
              <a:t>should see a </a:t>
            </a:r>
            <a:r>
              <a:rPr lang="en-US" b="1" dirty="0"/>
              <a:t>positive change in student outcomes </a:t>
            </a:r>
            <a:r>
              <a:rPr lang="en-US" dirty="0"/>
              <a:t>(</a:t>
            </a:r>
            <a:r>
              <a:rPr lang="en-US" b="1" dirty="0"/>
              <a:t>current levels</a:t>
            </a:r>
            <a:r>
              <a:rPr lang="en-US" dirty="0"/>
              <a:t>)  </a:t>
            </a:r>
            <a:r>
              <a:rPr lang="en-US" dirty="0" smtClean="0"/>
              <a:t>i.e. </a:t>
            </a:r>
            <a:r>
              <a:rPr lang="en-US" sz="1300" dirty="0" smtClean="0">
                <a:solidFill>
                  <a:prstClr val="black"/>
                </a:solidFill>
              </a:rPr>
              <a:t>gaps </a:t>
            </a:r>
            <a:r>
              <a:rPr lang="en-US" sz="1300" dirty="0">
                <a:solidFill>
                  <a:prstClr val="black"/>
                </a:solidFill>
              </a:rPr>
              <a:t>between expected and current </a:t>
            </a:r>
            <a:r>
              <a:rPr lang="en-US" sz="1300" dirty="0" smtClean="0">
                <a:solidFill>
                  <a:prstClr val="black"/>
                </a:solidFill>
              </a:rPr>
              <a:t>levels will </a:t>
            </a:r>
            <a:r>
              <a:rPr lang="en-US" sz="1300" dirty="0">
                <a:solidFill>
                  <a:prstClr val="black"/>
                </a:solidFill>
              </a:rPr>
              <a:t>be reduced or eliminated </a:t>
            </a:r>
            <a:endParaRPr lang="en-US" dirty="0">
              <a:solidFill>
                <a:prstClr val="black"/>
              </a:solidFill>
            </a:endParaRPr>
          </a:p>
          <a:p>
            <a:pPr lvl="0">
              <a:lnSpc>
                <a:spcPct val="95000"/>
              </a:lnSpc>
            </a:pPr>
            <a:r>
              <a:rPr lang="en-US" sz="1300" dirty="0" smtClean="0">
                <a:solidFill>
                  <a:prstClr val="black"/>
                </a:solidFill>
              </a:rPr>
              <a:t>A </a:t>
            </a:r>
            <a:r>
              <a:rPr lang="en-US" sz="1300" dirty="0">
                <a:solidFill>
                  <a:prstClr val="black"/>
                </a:solidFill>
              </a:rPr>
              <a:t>helpful sentence stem for </a:t>
            </a:r>
            <a:r>
              <a:rPr lang="en-US" sz="1300" b="1" i="1" dirty="0">
                <a:solidFill>
                  <a:prstClr val="black"/>
                </a:solidFill>
              </a:rPr>
              <a:t>thinking</a:t>
            </a:r>
            <a:r>
              <a:rPr lang="en-US" sz="1300" dirty="0">
                <a:solidFill>
                  <a:prstClr val="black"/>
                </a:solidFill>
              </a:rPr>
              <a:t> about might be, “</a:t>
            </a:r>
            <a:r>
              <a:rPr lang="en-US" sz="1300" b="1" i="1" dirty="0" smtClean="0">
                <a:solidFill>
                  <a:prstClr val="black"/>
                </a:solidFill>
              </a:rPr>
              <a:t>If </a:t>
            </a:r>
            <a:r>
              <a:rPr lang="en-US" sz="1300" b="1" i="1" dirty="0">
                <a:solidFill>
                  <a:prstClr val="black"/>
                </a:solidFill>
              </a:rPr>
              <a:t>the student develops or improves the skills/behaviors related to root causes, then the effect of their disability on access, engagement and progress needed to meet preschool/grade level standards and expectations will be diminished or resolved</a:t>
            </a:r>
            <a:r>
              <a:rPr lang="en-US" sz="1300" dirty="0">
                <a:solidFill>
                  <a:prstClr val="black"/>
                </a:solidFill>
              </a:rPr>
              <a:t>. </a:t>
            </a:r>
          </a:p>
          <a:p>
            <a:pPr lvl="0">
              <a:lnSpc>
                <a:spcPct val="95000"/>
              </a:lnSpc>
            </a:pPr>
            <a:r>
              <a:rPr lang="en-US" dirty="0">
                <a:solidFill>
                  <a:prstClr val="black"/>
                </a:solidFill>
              </a:rPr>
              <a:t>A helpful sentence stem for potentially </a:t>
            </a:r>
            <a:r>
              <a:rPr lang="en-US" b="1" dirty="0">
                <a:solidFill>
                  <a:prstClr val="black"/>
                </a:solidFill>
              </a:rPr>
              <a:t>documenting </a:t>
            </a:r>
            <a:r>
              <a:rPr lang="en-US" dirty="0">
                <a:solidFill>
                  <a:prstClr val="black"/>
                </a:solidFill>
              </a:rPr>
              <a:t>this might be (refer to slide): </a:t>
            </a:r>
            <a:r>
              <a:rPr lang="en-US" b="1" dirty="0">
                <a:solidFill>
                  <a:prstClr val="black"/>
                </a:solidFill>
              </a:rPr>
              <a:t>The student needs to develop/improve/increase, X </a:t>
            </a:r>
            <a:r>
              <a:rPr lang="en-US" dirty="0">
                <a:solidFill>
                  <a:prstClr val="black"/>
                </a:solidFill>
              </a:rPr>
              <a:t>(target area/skill/behavior related to the root cause), </a:t>
            </a:r>
            <a:r>
              <a:rPr lang="en-US" b="1" dirty="0">
                <a:solidFill>
                  <a:prstClr val="black"/>
                </a:solidFill>
              </a:rPr>
              <a:t>so the student can Y </a:t>
            </a:r>
            <a:r>
              <a:rPr lang="en-US" dirty="0">
                <a:solidFill>
                  <a:prstClr val="black"/>
                </a:solidFill>
              </a:rPr>
              <a:t>(Y= effect that will be addressed re: access, engagement, progress)</a:t>
            </a:r>
          </a:p>
          <a:p>
            <a:pPr marL="365760" lvl="1" indent="0">
              <a:lnSpc>
                <a:spcPct val="95000"/>
              </a:lnSpc>
              <a:buNone/>
            </a:pPr>
            <a:r>
              <a:rPr lang="en-US" sz="1500" dirty="0">
                <a:solidFill>
                  <a:prstClr val="black"/>
                </a:solidFill>
              </a:rPr>
              <a:t>Example:</a:t>
            </a:r>
          </a:p>
          <a:p>
            <a:pPr marL="685800" lvl="1" indent="-114300">
              <a:lnSpc>
                <a:spcPct val="95000"/>
              </a:lnSpc>
            </a:pPr>
            <a:r>
              <a:rPr lang="en-US" sz="1300" u="sng" dirty="0">
                <a:solidFill>
                  <a:prstClr val="black"/>
                </a:solidFill>
              </a:rPr>
              <a:t>Effect</a:t>
            </a:r>
            <a:r>
              <a:rPr lang="en-US" sz="1300" dirty="0">
                <a:solidFill>
                  <a:prstClr val="black"/>
                </a:solidFill>
              </a:rPr>
              <a:t> (Y= how the disability effects access, engagement or progress): </a:t>
            </a:r>
            <a:r>
              <a:rPr lang="en-US" sz="1300" b="1" dirty="0">
                <a:solidFill>
                  <a:prstClr val="black"/>
                </a:solidFill>
              </a:rPr>
              <a:t>The student does not fluently read grade-level text  </a:t>
            </a:r>
          </a:p>
          <a:p>
            <a:pPr marL="685800" lvl="1" indent="-114300">
              <a:lnSpc>
                <a:spcPct val="95000"/>
              </a:lnSpc>
            </a:pPr>
            <a:r>
              <a:rPr lang="en-US" sz="1300" u="sng" dirty="0">
                <a:solidFill>
                  <a:prstClr val="black"/>
                </a:solidFill>
              </a:rPr>
              <a:t>Root Cause </a:t>
            </a:r>
            <a:r>
              <a:rPr lang="en-US" sz="1300" dirty="0">
                <a:solidFill>
                  <a:prstClr val="black"/>
                </a:solidFill>
              </a:rPr>
              <a:t>(X= why we see the effect): … </a:t>
            </a:r>
            <a:r>
              <a:rPr lang="en-US" sz="1300" b="1" dirty="0">
                <a:solidFill>
                  <a:prstClr val="black"/>
                </a:solidFill>
              </a:rPr>
              <a:t>because of inefficient decoding skills</a:t>
            </a:r>
          </a:p>
          <a:p>
            <a:pPr lvl="1">
              <a:lnSpc>
                <a:spcPct val="95000"/>
              </a:lnSpc>
            </a:pPr>
            <a:r>
              <a:rPr lang="en-US" sz="1500" u="sng" dirty="0">
                <a:solidFill>
                  <a:prstClr val="black"/>
                </a:solidFill>
              </a:rPr>
              <a:t>Disability-related need</a:t>
            </a:r>
            <a:r>
              <a:rPr lang="en-US" sz="1500" dirty="0">
                <a:solidFill>
                  <a:prstClr val="black"/>
                </a:solidFill>
              </a:rPr>
              <a:t>: </a:t>
            </a:r>
            <a:r>
              <a:rPr lang="en-US" sz="1500" b="1" dirty="0">
                <a:solidFill>
                  <a:prstClr val="black"/>
                </a:solidFill>
              </a:rPr>
              <a:t>The student needs to improve decoding skills </a:t>
            </a:r>
            <a:r>
              <a:rPr lang="en-US" sz="1500" dirty="0">
                <a:solidFill>
                  <a:prstClr val="black"/>
                </a:solidFill>
              </a:rPr>
              <a:t>(root cause) </a:t>
            </a:r>
            <a:r>
              <a:rPr lang="en-US" sz="1500" b="1" dirty="0">
                <a:solidFill>
                  <a:prstClr val="black"/>
                </a:solidFill>
              </a:rPr>
              <a:t>so the student can fluently read grade-level text </a:t>
            </a:r>
            <a:r>
              <a:rPr lang="en-US" sz="1500" dirty="0">
                <a:solidFill>
                  <a:prstClr val="black"/>
                </a:solidFill>
              </a:rPr>
              <a:t>(effect)</a:t>
            </a:r>
          </a:p>
          <a:p>
            <a:pPr lvl="0">
              <a:lnSpc>
                <a:spcPct val="95000"/>
              </a:lnSpc>
            </a:pPr>
            <a:r>
              <a:rPr lang="en-US" dirty="0">
                <a:solidFill>
                  <a:prstClr val="black"/>
                </a:solidFill>
              </a:rPr>
              <a:t>Other Examples of DRNs: </a:t>
            </a:r>
          </a:p>
          <a:p>
            <a:pPr marL="285750" lvl="0" indent="-285750">
              <a:lnSpc>
                <a:spcPct val="95000"/>
              </a:lnSpc>
              <a:spcBef>
                <a:spcPts val="0"/>
              </a:spcBef>
              <a:buFont typeface="Arial" panose="020B0604020202020204" pitchFamily="34" charset="0"/>
              <a:buChar char="•"/>
            </a:pPr>
            <a:r>
              <a:rPr lang="en-US" dirty="0">
                <a:solidFill>
                  <a:prstClr val="black"/>
                </a:solidFill>
              </a:rPr>
              <a:t>Improve reading fluency (so student can more independently read grade level text based assignments)</a:t>
            </a:r>
          </a:p>
          <a:p>
            <a:pPr marL="285750" lvl="0" indent="-285750">
              <a:lnSpc>
                <a:spcPct val="95000"/>
              </a:lnSpc>
              <a:buFont typeface="Arial" panose="020B0604020202020204" pitchFamily="34" charset="0"/>
              <a:buChar char="•"/>
            </a:pPr>
            <a:r>
              <a:rPr lang="en-US" dirty="0">
                <a:solidFill>
                  <a:prstClr val="black"/>
                </a:solidFill>
              </a:rPr>
              <a:t>Improve reading fluency (so anxiety and frustration about schoolwork is reduced; attention to reading tasks is improved, and the student remains in class to complete work</a:t>
            </a:r>
            <a:r>
              <a:rPr lang="en-US" dirty="0" smtClean="0">
                <a:solidFill>
                  <a:prstClr val="black"/>
                </a:solidFill>
              </a:rPr>
              <a:t>)</a:t>
            </a:r>
          </a:p>
          <a:p>
            <a:pPr marL="285750" lvl="0" indent="-285750">
              <a:lnSpc>
                <a:spcPct val="95000"/>
              </a:lnSpc>
              <a:buFont typeface="Arial" panose="020B0604020202020204" pitchFamily="34" charset="0"/>
              <a:buChar char="•"/>
            </a:pPr>
            <a:r>
              <a:rPr lang="en-US" dirty="0" smtClean="0">
                <a:solidFill>
                  <a:prstClr val="black"/>
                </a:solidFill>
              </a:rPr>
              <a:t>Increase independent use of anxiety reduction strategies so social and academic stressors are reduced and the student remains in class and engaged in instruction or social activities with other students. </a:t>
            </a:r>
            <a:endParaRPr lang="en-US" dirty="0">
              <a:solidFill>
                <a:prstClr val="black"/>
              </a:solidFill>
            </a:endParaRPr>
          </a:p>
        </p:txBody>
      </p:sp>
      <p:sp>
        <p:nvSpPr>
          <p:cNvPr id="10" name="Date Placeholder 9"/>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charset="0"/>
                <a:ea typeface="+mn-ea"/>
                <a:cs typeface="Arial" charset="0"/>
              </a:rPr>
              <a:t>April 2018</a:t>
            </a:r>
            <a:endParaRPr kumimoji="0" 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12" name="Footer Placeholder 11"/>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t>Wisconsin Department of Public Instruction</a:t>
            </a:r>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3" name="Slide Number Placeholder 1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4D1FE89-6336-4D40-8888-FEE536696E1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4" name="Header Placeholder 13"/>
          <p:cNvSpPr>
            <a:spLocks noGrp="1"/>
          </p:cNvSpPr>
          <p:nvPr>
            <p:ph type="hdr" sz="quarter" idx="1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t>CCR IEPs</a:t>
            </a:r>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989882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Involving students in the development of their IEPs leads to greater student ownership and understanding of their educational program and its outcomes.   </a:t>
            </a:r>
            <a:endParaRPr lang="en-US" baseline="0" dirty="0" smtClean="0"/>
          </a:p>
          <a:p>
            <a:r>
              <a:rPr lang="en-US" baseline="0" dirty="0" smtClean="0"/>
              <a:t>This applies to students of all ages and development levels. All</a:t>
            </a:r>
            <a:r>
              <a:rPr lang="en-US" dirty="0" smtClean="0"/>
              <a:t> students can and should have some role in their IEP. </a:t>
            </a:r>
          </a:p>
          <a:p>
            <a:r>
              <a:rPr lang="en-US" dirty="0" smtClean="0"/>
              <a:t>Preparing students to participate in their IEP meeting can begin in seemingly small ways.  For example, the student’s case manager or teacher can have the student be prepared to share one skill the student is good at and/or one thing they would really like to get better at when prompted during the meeting. </a:t>
            </a:r>
          </a:p>
          <a:p>
            <a:r>
              <a:rPr lang="en-US" dirty="0" smtClean="0"/>
              <a:t>Here are a few ideas for engaging students in Step 2, can you think of others? </a:t>
            </a:r>
          </a:p>
        </p:txBody>
      </p:sp>
      <p:sp>
        <p:nvSpPr>
          <p:cNvPr id="4" name="Slide Number Placeholder 3"/>
          <p:cNvSpPr>
            <a:spLocks noGrp="1"/>
          </p:cNvSpPr>
          <p:nvPr>
            <p:ph type="sldNum" sz="quarter" idx="10"/>
          </p:nvPr>
        </p:nvSpPr>
        <p:spPr/>
        <p:txBody>
          <a:bodyPr/>
          <a:lstStyle/>
          <a:p>
            <a:fld id="{B1C5B47E-C246-4C74-AF0C-4E8A995B6C3C}" type="slidenum">
              <a:rPr lang="en-US" smtClean="0"/>
              <a:t>28</a:t>
            </a:fld>
            <a:endParaRPr lang="en-US"/>
          </a:p>
        </p:txBody>
      </p:sp>
    </p:spTree>
    <p:extLst>
      <p:ext uri="{BB962C8B-B14F-4D97-AF65-F5344CB8AC3E}">
        <p14:creationId xmlns:p14="http://schemas.microsoft.com/office/powerpoint/2010/main" val="26769241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sym typeface="Calibri"/>
              </a:rPr>
              <a:t>An integral piece in the philosophy around College &amp; Career Ready IEP development is families and their participation.  So how do we prepare families to participate?  First, families need to know that the present level, as discussed in Step 1, will be used as a starting point for the </a:t>
            </a:r>
            <a:r>
              <a:rPr lang="en-US" dirty="0" smtClean="0"/>
              <a:t>discussion</a:t>
            </a:r>
            <a:r>
              <a:rPr lang="en-US" dirty="0" smtClean="0">
                <a:sym typeface="Calibri"/>
              </a:rPr>
              <a:t> in Step 2, so that they can begin to understand the connections between the steps in the process. Another thing that they  need to know is that the purpose for the </a:t>
            </a:r>
            <a:r>
              <a:rPr lang="en-US" dirty="0" smtClean="0"/>
              <a:t>discussion</a:t>
            </a:r>
            <a:r>
              <a:rPr lang="en-US" dirty="0" smtClean="0">
                <a:sym typeface="Calibri"/>
              </a:rPr>
              <a:t> in Step 2 is to determine the effect of the disability and to summarize the disability related need of the child related to access, engagement, and progress in curriculum, instruction, and the environment. </a:t>
            </a:r>
          </a:p>
          <a:p>
            <a:pPr marL="285750" lvl="0" indent="-285750">
              <a:buFont typeface="Arial" panose="020B0604020202020204" pitchFamily="34" charset="0"/>
              <a:buChar char="•"/>
            </a:pPr>
            <a:r>
              <a:rPr lang="en-US" dirty="0" smtClean="0">
                <a:sym typeface="Calibri"/>
              </a:rPr>
              <a:t>In order to participate effectively, families will need a definition of terms used in the discussion and on the IEP forms.  Gaining an understanding of the terms access, engage, and progress will help the family to identify what the effects of the disability are and to help determine the disability related needs while working with the team.  </a:t>
            </a:r>
          </a:p>
          <a:p>
            <a:pPr marL="285750" lvl="0" indent="-285750">
              <a:buFont typeface="Arial" panose="020B0604020202020204" pitchFamily="34" charset="0"/>
              <a:buChar char="•"/>
            </a:pPr>
            <a:r>
              <a:rPr lang="en-US" dirty="0" smtClean="0">
                <a:sym typeface="Calibri"/>
              </a:rPr>
              <a:t>An explanation of the </a:t>
            </a:r>
            <a:r>
              <a:rPr lang="en-US" dirty="0" smtClean="0"/>
              <a:t>Step 2</a:t>
            </a:r>
            <a:r>
              <a:rPr lang="en-US" dirty="0" smtClean="0">
                <a:sym typeface="Calibri"/>
              </a:rPr>
              <a:t> discussion</a:t>
            </a:r>
            <a:r>
              <a:rPr lang="en-US" dirty="0" smtClean="0"/>
              <a:t>,</a:t>
            </a:r>
            <a:r>
              <a:rPr lang="en-US" dirty="0" smtClean="0">
                <a:sym typeface="Calibri"/>
              </a:rPr>
              <a:t> and how it relates back to the present level will help families to participate effectively. Some examples of questions that could be asked of the family during Step 2 to help them better participate would include:  “What do you </a:t>
            </a:r>
            <a:r>
              <a:rPr lang="en-US" dirty="0" smtClean="0"/>
              <a:t>see or hear that may be why you </a:t>
            </a:r>
            <a:r>
              <a:rPr lang="en-US" dirty="0" smtClean="0">
                <a:sym typeface="Calibri"/>
              </a:rPr>
              <a:t>child has</a:t>
            </a:r>
            <a:r>
              <a:rPr lang="en-US" dirty="0" smtClean="0"/>
              <a:t> </a:t>
            </a:r>
            <a:r>
              <a:rPr lang="en-US" dirty="0" smtClean="0">
                <a:sym typeface="Calibri"/>
              </a:rPr>
              <a:t>difficulty or </a:t>
            </a:r>
            <a:r>
              <a:rPr lang="en-US" dirty="0" smtClean="0"/>
              <a:t>challenges?”</a:t>
            </a:r>
            <a:r>
              <a:rPr lang="en-US" dirty="0" smtClean="0">
                <a:sym typeface="Calibri"/>
              </a:rPr>
              <a:t>  </a:t>
            </a:r>
          </a:p>
          <a:p>
            <a:pPr marL="285750" lvl="0" indent="-285750">
              <a:buFont typeface="Arial" panose="020B0604020202020204" pitchFamily="34" charset="0"/>
              <a:buChar char="•"/>
            </a:pPr>
            <a:r>
              <a:rPr lang="en-US" dirty="0" smtClean="0">
                <a:sym typeface="Calibri"/>
              </a:rPr>
              <a:t>Again, in order for the family to give effective insight into the </a:t>
            </a:r>
            <a:r>
              <a:rPr lang="en-US" dirty="0" smtClean="0"/>
              <a:t>discussi</a:t>
            </a:r>
            <a:r>
              <a:rPr lang="en-US" dirty="0" smtClean="0">
                <a:sym typeface="Calibri"/>
              </a:rPr>
              <a:t>on, they must understand what the terms access, engage, and progress mean in relation to the </a:t>
            </a:r>
            <a:r>
              <a:rPr lang="en-US" dirty="0" smtClean="0"/>
              <a:t>Step 2 </a:t>
            </a:r>
            <a:r>
              <a:rPr lang="en-US" dirty="0" smtClean="0">
                <a:sym typeface="Calibri"/>
              </a:rPr>
              <a:t>discussion, to the effects of disability, and to the disability related needs.  The staff can offer suggestions or explanations about how a child’s disability can affect performance around grade level standards in order to give families a starting point or basis for </a:t>
            </a:r>
            <a:r>
              <a:rPr lang="en-US" dirty="0" smtClean="0"/>
              <a:t>discussion</a:t>
            </a:r>
            <a:r>
              <a:rPr lang="en-US" dirty="0" smtClean="0">
                <a:sym typeface="Calibri"/>
              </a:rPr>
              <a:t>.</a:t>
            </a:r>
          </a:p>
          <a:p>
            <a:pPr marL="285750" lvl="0" indent="-285750">
              <a:buFont typeface="Arial" panose="020B0604020202020204" pitchFamily="34" charset="0"/>
              <a:buChar char="•"/>
            </a:pPr>
            <a:r>
              <a:rPr lang="en-US" dirty="0" smtClean="0">
                <a:sym typeface="Calibri"/>
              </a:rPr>
              <a:t>Just as important as what we just talked about is that families need to know that their contributions are acknowledged and valued.  We will discuss further in a later slide about how to engage families in the discussion.   </a:t>
            </a:r>
          </a:p>
        </p:txBody>
      </p:sp>
      <p:sp>
        <p:nvSpPr>
          <p:cNvPr id="4" name="Slide Number Placeholder 3"/>
          <p:cNvSpPr>
            <a:spLocks noGrp="1"/>
          </p:cNvSpPr>
          <p:nvPr>
            <p:ph type="sldNum" sz="quarter" idx="10"/>
          </p:nvPr>
        </p:nvSpPr>
        <p:spPr/>
        <p:txBody>
          <a:bodyPr/>
          <a:lstStyle/>
          <a:p>
            <a:fld id="{B1C5B47E-C246-4C74-AF0C-4E8A995B6C3C}" type="slidenum">
              <a:rPr lang="en-US" smtClean="0"/>
              <a:t>29</a:t>
            </a:fld>
            <a:endParaRPr lang="en-US"/>
          </a:p>
        </p:txBody>
      </p:sp>
    </p:spTree>
    <p:extLst>
      <p:ext uri="{BB962C8B-B14F-4D97-AF65-F5344CB8AC3E}">
        <p14:creationId xmlns:p14="http://schemas.microsoft.com/office/powerpoint/2010/main" val="3825389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continue, I want to briefly mention the 5 Beliefs that are at the core of the CCR-IEP process</a:t>
            </a:r>
            <a:r>
              <a:rPr lang="en-US" dirty="0">
                <a:solidFill>
                  <a:srgbClr val="00863D"/>
                </a:solidFill>
              </a:rPr>
              <a:t>.</a:t>
            </a:r>
            <a:endParaRPr lang="en-US" dirty="0"/>
          </a:p>
          <a:p>
            <a:r>
              <a:rPr lang="en-US" dirty="0"/>
              <a:t>The 5 core Beliefs are essential to developing IEPs that promote college and career readiness. The 5 Beliefs can have an important impact on the success of students with IEPs. Districts and IEP teams, including families, should consider and discuss these beliefs.</a:t>
            </a:r>
          </a:p>
          <a:p>
            <a:r>
              <a:rPr lang="en-US" dirty="0"/>
              <a:t>It is important to keep the 5 Beliefs in mind when completing each step of the IEP development process:</a:t>
            </a:r>
          </a:p>
          <a:p>
            <a:pPr lvl="1"/>
            <a:r>
              <a:rPr lang="en-US" b="1" dirty="0"/>
              <a:t>High Expectations/</a:t>
            </a:r>
            <a:r>
              <a:rPr lang="en-US" dirty="0"/>
              <a:t>believing students with disabilities can meet  early childhood/grade level academic standards and functional expectations or, for students with most significantly cognitive disabilities, alternate achievement standards aligned with grade level standards; </a:t>
            </a:r>
          </a:p>
          <a:p>
            <a:pPr lvl="1"/>
            <a:r>
              <a:rPr lang="en-US" b="1" dirty="0"/>
              <a:t>Culturally Responsive </a:t>
            </a:r>
            <a:r>
              <a:rPr lang="en-US" dirty="0"/>
              <a:t>practices to honor and engage students;</a:t>
            </a:r>
          </a:p>
          <a:p>
            <a:pPr lvl="1"/>
            <a:r>
              <a:rPr lang="en-US" b="1" dirty="0"/>
              <a:t>Positive Student Relationships</a:t>
            </a:r>
            <a:r>
              <a:rPr lang="en-US" dirty="0"/>
              <a:t>; </a:t>
            </a:r>
          </a:p>
          <a:p>
            <a:pPr lvl="1"/>
            <a:r>
              <a:rPr lang="en-US" b="1" dirty="0"/>
              <a:t>Family and Community Engagement</a:t>
            </a:r>
            <a:r>
              <a:rPr lang="en-US" dirty="0"/>
              <a:t>;</a:t>
            </a:r>
            <a:r>
              <a:rPr lang="en-US" b="1" dirty="0"/>
              <a:t> </a:t>
            </a:r>
            <a:r>
              <a:rPr lang="en-US" dirty="0"/>
              <a:t>and,</a:t>
            </a:r>
          </a:p>
          <a:p>
            <a:pPr lvl="1"/>
            <a:r>
              <a:rPr lang="en-US" b="1" dirty="0"/>
              <a:t>Collective Responsibility </a:t>
            </a:r>
            <a:r>
              <a:rPr lang="en-US" dirty="0"/>
              <a:t>for working together to support each student in addressing needs and achieving their IEP goals. </a:t>
            </a:r>
          </a:p>
          <a:p>
            <a:r>
              <a:rPr lang="en-US" dirty="0"/>
              <a:t>For more information on the 5 Beliefs, please visit our CCR IEP Resources webpage.</a:t>
            </a:r>
          </a:p>
          <a:p>
            <a:endParaRPr lang="en-US" dirty="0"/>
          </a:p>
          <a:p>
            <a:r>
              <a:rPr lang="en-US" dirty="0"/>
              <a:t>Handout- A handout of the 5 beliefs is available on the DPI website at - </a:t>
            </a:r>
            <a:r>
              <a:rPr lang="en-US" dirty="0">
                <a:hlinkClick r:id="rId3"/>
              </a:rPr>
              <a:t>https://dpi.wi.gov/sites/default/files/imce/sped/pdf/rda-ccr-iep-five-beliefs.pdf</a:t>
            </a:r>
            <a:r>
              <a:rPr lang="en-US" dirty="0"/>
              <a:t>  (link on slide)   </a:t>
            </a:r>
          </a:p>
          <a:p>
            <a:endParaRPr lang="en-US" dirty="0"/>
          </a:p>
        </p:txBody>
      </p:sp>
      <p:sp>
        <p:nvSpPr>
          <p:cNvPr id="4" name="Slide Number Placeholder 3"/>
          <p:cNvSpPr>
            <a:spLocks noGrp="1"/>
          </p:cNvSpPr>
          <p:nvPr>
            <p:ph type="sldNum" sz="quarter" idx="10"/>
          </p:nvPr>
        </p:nvSpPr>
        <p:spPr/>
        <p:txBody>
          <a:bodyPr/>
          <a:lstStyle/>
          <a:p>
            <a:fld id="{20020B7E-2356-463E-A0CE-0516EF3B1264}" type="slidenum">
              <a:rPr lang="en-US" smtClean="0"/>
              <a:t>3</a:t>
            </a:fld>
            <a:endParaRPr lang="en-US"/>
          </a:p>
        </p:txBody>
      </p:sp>
    </p:spTree>
    <p:extLst>
      <p:ext uri="{BB962C8B-B14F-4D97-AF65-F5344CB8AC3E}">
        <p14:creationId xmlns:p14="http://schemas.microsoft.com/office/powerpoint/2010/main" val="8693194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sym typeface="Calibri"/>
              </a:rPr>
              <a:t>Wh</a:t>
            </a:r>
            <a:r>
              <a:rPr lang="en-US" dirty="0" smtClean="0">
                <a:sym typeface="Arial"/>
              </a:rPr>
              <a:t>at questions can we ask families to help them understand the effects of their child’s disability, and in turn, the disability-related needs? After gaining this understanding, they will be better prepared to share pertinent information with the team.  The following questions will allow families to contribute to the discussion and what is shared can be linked to the disability-related needs.</a:t>
            </a:r>
          </a:p>
          <a:p>
            <a:pPr marL="285750" lvl="0" indent="-285750">
              <a:buFont typeface="Arial" panose="020B0604020202020204" pitchFamily="34" charset="0"/>
              <a:buChar char="•"/>
            </a:pPr>
            <a:r>
              <a:rPr lang="en-US" dirty="0" smtClean="0">
                <a:sym typeface="Arial"/>
              </a:rPr>
              <a:t>How does the student’s disability affect performance in each academic or extracurricular area?  This helps the team to identify the reasons that the child is not achieving, progressing, or participating at the expected levels in academics and extracurricular activities.</a:t>
            </a:r>
          </a:p>
          <a:p>
            <a:pPr marL="285750" lvl="0" indent="-285750">
              <a:buFont typeface="Arial" panose="020B0604020202020204" pitchFamily="34" charset="0"/>
              <a:buChar char="•"/>
            </a:pPr>
            <a:r>
              <a:rPr lang="en-US" dirty="0" smtClean="0">
                <a:sym typeface="Arial"/>
              </a:rPr>
              <a:t>How does the student's disability affect access to peers and positive peer relationships? This helps the team to understand what social and emotional aspects may be impacting the child’s ability to build positive and productive relationships </a:t>
            </a:r>
          </a:p>
          <a:p>
            <a:pPr marL="285750" lvl="0" indent="-285750">
              <a:buFont typeface="Arial" panose="020B0604020202020204" pitchFamily="34" charset="0"/>
              <a:buChar char="•"/>
            </a:pPr>
            <a:r>
              <a:rPr lang="en-US" dirty="0" smtClean="0">
                <a:sym typeface="Arial"/>
              </a:rPr>
              <a:t>How does the student’s disability affect independence in the home and community?  This question helps teams to identify barriers that may prohibit the child from full participation in their home and community.  . </a:t>
            </a:r>
          </a:p>
          <a:p>
            <a:pPr marL="285750" lvl="0" indent="-285750">
              <a:buFont typeface="Arial" panose="020B0604020202020204" pitchFamily="34" charset="0"/>
              <a:buChar char="•"/>
            </a:pPr>
            <a:r>
              <a:rPr lang="en-US" dirty="0" smtClean="0">
                <a:sym typeface="Arial"/>
              </a:rPr>
              <a:t>How does an understanding and appreciation for the student’s culture help to identify the effects of the student’s disability on meeting </a:t>
            </a:r>
            <a:r>
              <a:rPr lang="en-US" dirty="0" smtClean="0">
                <a:solidFill>
                  <a:srgbClr val="7030A0"/>
                </a:solidFill>
                <a:sym typeface="Arial"/>
              </a:rPr>
              <a:t>early</a:t>
            </a:r>
            <a:r>
              <a:rPr lang="en-US" baseline="0" dirty="0" smtClean="0">
                <a:solidFill>
                  <a:srgbClr val="7030A0"/>
                </a:solidFill>
                <a:sym typeface="Arial"/>
              </a:rPr>
              <a:t> childhood/</a:t>
            </a:r>
            <a:r>
              <a:rPr lang="en-US" dirty="0" smtClean="0">
                <a:sym typeface="Arial"/>
              </a:rPr>
              <a:t>grade-level content standards and functional expectations?  Building a trusting and reciprocal relationship with the student and family is a foundational piece to developing an effective IEP.  Understanding the family’s culture is a very important starting point in understanding the family, and contributes to understanding the whole child. </a:t>
            </a:r>
          </a:p>
          <a:p>
            <a:pPr marL="285750" lvl="0" indent="-285750">
              <a:buFont typeface="Arial" panose="020B0604020202020204" pitchFamily="34" charset="0"/>
              <a:buChar char="•"/>
            </a:pPr>
            <a:r>
              <a:rPr lang="en-US" dirty="0" smtClean="0">
                <a:sym typeface="Arial"/>
              </a:rPr>
              <a:t>What, if any, concerns does the parent/family/student have about the student’s progress in school?  This question address any special factors that should be considered by the team to include behavior, communication skills and needs, English as a second language, visual impairments, or the need for assistive technology.  Any of these could effect the student’s ability to access, engage, and make progress. </a:t>
            </a:r>
          </a:p>
        </p:txBody>
      </p:sp>
      <p:sp>
        <p:nvSpPr>
          <p:cNvPr id="4" name="Slide Number Placeholder 3"/>
          <p:cNvSpPr>
            <a:spLocks noGrp="1"/>
          </p:cNvSpPr>
          <p:nvPr>
            <p:ph type="sldNum" sz="quarter" idx="10"/>
          </p:nvPr>
        </p:nvSpPr>
        <p:spPr/>
        <p:txBody>
          <a:bodyPr/>
          <a:lstStyle/>
          <a:p>
            <a:fld id="{B1C5B47E-C246-4C74-AF0C-4E8A995B6C3C}" type="slidenum">
              <a:rPr lang="en-US" smtClean="0"/>
              <a:t>30</a:t>
            </a:fld>
            <a:endParaRPr lang="en-US"/>
          </a:p>
        </p:txBody>
      </p:sp>
    </p:spTree>
    <p:extLst>
      <p:ext uri="{BB962C8B-B14F-4D97-AF65-F5344CB8AC3E}">
        <p14:creationId xmlns:p14="http://schemas.microsoft.com/office/powerpoint/2010/main" val="35161572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talk about tips for school staff to help families participate productively in the Step 2 discussion .  In particular we’ll talk about how to engage with families..</a:t>
            </a:r>
          </a:p>
          <a:p>
            <a:r>
              <a:rPr lang="en-US" dirty="0" smtClean="0"/>
              <a:t>When engaging with families, it is important to always be sensitive to their comfort level. When discussing and explaining the “whys” and when “digging deeper” in the discussion, it is important to watch for signs of discomfort from the family or a lack of clarity in their role.  Talking directly about academic and functional skill gaps and about the effects of a student’s disability may be difficult for some families.  Being culturally responsive, acknowledging and valuing the family’s input, and providing constructive feedback in interactions with families will help build a trusting relationship that can become the basis for successful IEP development.   </a:t>
            </a:r>
          </a:p>
          <a:p>
            <a:r>
              <a:rPr lang="en-US" dirty="0" smtClean="0"/>
              <a:t>Striving to understand the whole child will enable the team to realize those characteristics that may complete the picture of the child, so that what is seen or heard as an effect of the disability at school is validated by what the family sees in the home and community.  </a:t>
            </a:r>
          </a:p>
          <a:p>
            <a:r>
              <a:rPr lang="en-US" dirty="0" smtClean="0"/>
              <a:t>Ask staff and families to not focus on the disability label.  Instead, ask them to describe what they see and why they think the student does what he or she does.  Ask and look for specific descriptors such as angry, frustrated, hates school,  etc.  Ask why for each one of the descriptors.  Why is the student frustrated or hates school?  Is it because the student has difficulty with skills required to meet the teacher’s expectations, or because of the way the student responds to the classroom environment,  or is it something else?  Through the discussion everyone will learn from each other and will begin to see connections between what is happening at school and what is happening in the home and community.  Effects of the disability will become more clear, as will the disability related needs.  </a:t>
            </a:r>
          </a:p>
          <a:p>
            <a:r>
              <a:rPr lang="en-US" dirty="0" smtClean="0"/>
              <a:t>Through discussion, the student or family may disclose information about what the family sees, that will  help staff to understand more about the effects of the disability as it pertains to  what they see or hear in school.  It is important for staff and families to understand the relationship between what each of them sees and hears with regard to  the student’s ability to access, engage, and progress, and also which has a direct link to a disability-related need.    For example, when a student has difficulty focusing, which could be a potential effect of the disability,  the family may also see related behavior at home or in the community that may directly relate to what the staff see or hear within the school around the student’s difficulty with this functional skill.  This additional information can help more accurately identify and analyze the effect of the disability, and in turn, help identify the disability related needs that when addressed, will likely improve access, engagement and progress.  </a:t>
            </a:r>
          </a:p>
          <a:p>
            <a:r>
              <a:rPr lang="en-US" dirty="0" smtClean="0"/>
              <a:t>Be an active listener. The family’s expertise becomes evident when there is an understanding of the relationship between school experience and the home experience.  Staff needs the parents’ contribution of home experiences as they relate to the disability related need. Families are their children’s experts when given the opportunity to collaborate with school staff around the needs of the child.  Ask families about something they learned or wonder about.  Show appreciation and celebration.  Truly engaging with families will require active listening.</a:t>
            </a:r>
          </a:p>
        </p:txBody>
      </p:sp>
      <p:sp>
        <p:nvSpPr>
          <p:cNvPr id="4" name="Slide Number Placeholder 3"/>
          <p:cNvSpPr>
            <a:spLocks noGrp="1"/>
          </p:cNvSpPr>
          <p:nvPr>
            <p:ph type="sldNum" sz="quarter" idx="10"/>
          </p:nvPr>
        </p:nvSpPr>
        <p:spPr/>
        <p:txBody>
          <a:bodyPr/>
          <a:lstStyle/>
          <a:p>
            <a:fld id="{B1C5B47E-C246-4C74-AF0C-4E8A995B6C3C}" type="slidenum">
              <a:rPr lang="en-US" smtClean="0"/>
              <a:t>31</a:t>
            </a:fld>
            <a:endParaRPr lang="en-US"/>
          </a:p>
        </p:txBody>
      </p:sp>
    </p:spTree>
    <p:extLst>
      <p:ext uri="{BB962C8B-B14F-4D97-AF65-F5344CB8AC3E}">
        <p14:creationId xmlns:p14="http://schemas.microsoft.com/office/powerpoint/2010/main" val="40043499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For further discussion or training activity: </a:t>
            </a:r>
          </a:p>
          <a:p>
            <a:r>
              <a:rPr lang="en-US" dirty="0" smtClean="0"/>
              <a:t>Look over the UDL Guidelines.  Review them with the lens of the students you work with and the guidelines as potential barriers (or supports) that may relate to the effect of a student’s disability.   </a:t>
            </a:r>
          </a:p>
          <a:p>
            <a:r>
              <a:rPr lang="en-US" dirty="0" smtClean="0"/>
              <a:t>How might exploring these potential barriers lead to an improved understanding about the effect of the student’s disability on access, engagement and progress in curriculum, instruction and other activities across educational environments</a:t>
            </a:r>
          </a:p>
          <a:p>
            <a:pPr lvl="1"/>
            <a:r>
              <a:rPr lang="en-US" dirty="0" smtClean="0"/>
              <a:t>For example, how might a student’s disability affect their ability to self-regulate during certain types of activities or in certain environments?  How might their disability affect how well they understand grade level text used during certain classes or under specific conditions?  </a:t>
            </a:r>
          </a:p>
          <a:p>
            <a:r>
              <a:rPr lang="en-US" dirty="0" smtClean="0"/>
              <a:t>How might this exploration help when exploring root causes of observed effects of the student’s disability? </a:t>
            </a:r>
          </a:p>
          <a:p>
            <a:r>
              <a:rPr lang="en-US" dirty="0" smtClean="0"/>
              <a:t>How might it then lead to the identification of disability related needs that when addressed will result in improved learning outcomes? </a:t>
            </a:r>
          </a:p>
          <a:p>
            <a:r>
              <a:rPr lang="en-US" dirty="0" smtClean="0"/>
              <a:t>Keep in mind, this exploration can also lead to the identification of services and supports that will be required to address the effects of the student’s disability and the student’s disability related needs, but that will need to wait for Step 4. </a:t>
            </a:r>
          </a:p>
        </p:txBody>
      </p:sp>
      <p:sp>
        <p:nvSpPr>
          <p:cNvPr id="4" name="Slide Number Placeholder 3"/>
          <p:cNvSpPr>
            <a:spLocks noGrp="1"/>
          </p:cNvSpPr>
          <p:nvPr>
            <p:ph type="sldNum" sz="quarter" idx="10"/>
          </p:nvPr>
        </p:nvSpPr>
        <p:spPr/>
        <p:txBody>
          <a:bodyPr/>
          <a:lstStyle/>
          <a:p>
            <a:fld id="{B1C5B47E-C246-4C74-AF0C-4E8A995B6C3C}" type="slidenum">
              <a:rPr lang="en-US" smtClean="0"/>
              <a:t>32</a:t>
            </a:fld>
            <a:endParaRPr lang="en-US"/>
          </a:p>
        </p:txBody>
      </p:sp>
    </p:spTree>
    <p:extLst>
      <p:ext uri="{BB962C8B-B14F-4D97-AF65-F5344CB8AC3E}">
        <p14:creationId xmlns:p14="http://schemas.microsoft.com/office/powerpoint/2010/main" val="14665750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NOTE When using this slide presentation as part of a face to face training, you may use the next two slides for a table activity (groups of 2-4 work well)  as follows. You may chose to do the activities either before or after sharing resources: </a:t>
            </a:r>
          </a:p>
          <a:p>
            <a:r>
              <a:rPr lang="en-US" b="1" dirty="0" smtClean="0"/>
              <a:t>Use the CCR IEP Discussion Chart or flip chart paper for notetaking. </a:t>
            </a:r>
          </a:p>
          <a:p>
            <a:r>
              <a:rPr lang="en-US" dirty="0" smtClean="0"/>
              <a:t>Now let’s practice getting to the root cause of a common effect of disability for a student who is frequently removed from the classroom causing them to miss instruction for short periods of time.  </a:t>
            </a:r>
          </a:p>
          <a:p>
            <a:pPr lvl="1"/>
            <a:r>
              <a:rPr lang="en-US" dirty="0" smtClean="0"/>
              <a:t>Note: for students who have more significant removals, a functional behavior assessment is advised and may be required if there is a pattern of disciplinary removals.  </a:t>
            </a:r>
          </a:p>
          <a:p>
            <a:pPr lvl="1"/>
            <a:r>
              <a:rPr lang="en-US" dirty="0" smtClean="0"/>
              <a:t>Remember, even short removals, if frequent, can have a significant impact on a student’s ability to make progress in school. </a:t>
            </a:r>
          </a:p>
          <a:p>
            <a:pPr marL="342900" indent="-342900">
              <a:buFont typeface="+mj-lt"/>
              <a:buAutoNum type="arabicPeriod"/>
            </a:pPr>
            <a:r>
              <a:rPr lang="en-US" i="1" dirty="0" smtClean="0"/>
              <a:t>Provide 2-3 minutes quiet before starting group activity-  </a:t>
            </a:r>
            <a:r>
              <a:rPr lang="en-US" dirty="0" smtClean="0"/>
              <a:t>Individually, To your self, think about a student that you have known who has experienced this type of disciplinary removal. Think of the student’s academic and functional skills and special factors.  Think of  what you see and hear before, during, and after the removals. Think of what may help or make this effect of the student’s disability worse. </a:t>
            </a:r>
          </a:p>
          <a:p>
            <a:pPr marL="342900" indent="-342900">
              <a:buFont typeface="+mj-lt"/>
              <a:buAutoNum type="arabicPeriod"/>
            </a:pPr>
            <a:r>
              <a:rPr lang="en-US" dirty="0" smtClean="0"/>
              <a:t>Start with “Why is this student being removed from the classroom?”.</a:t>
            </a:r>
          </a:p>
          <a:p>
            <a:pPr marL="342900" indent="-342900">
              <a:buFont typeface="+mj-lt"/>
              <a:buAutoNum type="arabicPeriod"/>
            </a:pPr>
            <a:r>
              <a:rPr lang="en-US" dirty="0" smtClean="0"/>
              <a:t>Someone in your group provides a possible answer.</a:t>
            </a:r>
          </a:p>
          <a:p>
            <a:pPr marL="342900" indent="-342900">
              <a:buFont typeface="+mj-lt"/>
              <a:buAutoNum type="arabicPeriod"/>
            </a:pPr>
            <a:r>
              <a:rPr lang="en-US" dirty="0" smtClean="0"/>
              <a:t>Then rephrase that answer into another  “why” question.</a:t>
            </a:r>
          </a:p>
          <a:p>
            <a:pPr marL="342900" indent="-342900">
              <a:buFont typeface="+mj-lt"/>
              <a:buAutoNum type="arabicPeriod"/>
            </a:pPr>
            <a:r>
              <a:rPr lang="en-US" dirty="0" smtClean="0"/>
              <a:t>Repeat at least 5 times.</a:t>
            </a:r>
          </a:p>
          <a:p>
            <a:pPr marL="342900" indent="-342900">
              <a:buFont typeface="+mj-lt"/>
              <a:buAutoNum type="arabicPeriod"/>
            </a:pPr>
            <a:r>
              <a:rPr lang="en-US" dirty="0" smtClean="0"/>
              <a:t>For each answer to “why” write your answers to the “why” questions. </a:t>
            </a:r>
          </a:p>
          <a:p>
            <a:endParaRPr lang="en-US" i="1" dirty="0" smtClean="0"/>
          </a:p>
          <a:p>
            <a:r>
              <a:rPr lang="en-US" b="1" i="1" dirty="0" smtClean="0"/>
              <a:t>When using presentation as part of training, share different groups’ analyses  and debrief</a:t>
            </a:r>
          </a:p>
          <a:p>
            <a:r>
              <a:rPr lang="en-US" b="1" i="1" dirty="0" smtClean="0"/>
              <a:t>Then continue with Part 2 of Activity- Synthesize/summarize Disability Related needs on next slide</a:t>
            </a:r>
          </a:p>
          <a:p>
            <a:endParaRPr lang="en-US" dirty="0"/>
          </a:p>
        </p:txBody>
      </p:sp>
      <p:sp>
        <p:nvSpPr>
          <p:cNvPr id="4" name="Slide Number Placeholder 3"/>
          <p:cNvSpPr>
            <a:spLocks noGrp="1"/>
          </p:cNvSpPr>
          <p:nvPr>
            <p:ph type="sldNum" sz="quarter" idx="10"/>
          </p:nvPr>
        </p:nvSpPr>
        <p:spPr/>
        <p:txBody>
          <a:bodyPr/>
          <a:lstStyle/>
          <a:p>
            <a:fld id="{B1C5B47E-C246-4C74-AF0C-4E8A995B6C3C}" type="slidenum">
              <a:rPr lang="en-US" smtClean="0"/>
              <a:t>33</a:t>
            </a:fld>
            <a:endParaRPr lang="en-US"/>
          </a:p>
        </p:txBody>
      </p:sp>
    </p:spTree>
    <p:extLst>
      <p:ext uri="{BB962C8B-B14F-4D97-AF65-F5344CB8AC3E}">
        <p14:creationId xmlns:p14="http://schemas.microsoft.com/office/powerpoint/2010/main" val="34453327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Activity, part 2 </a:t>
            </a:r>
          </a:p>
          <a:p>
            <a:endParaRPr lang="en-US" dirty="0" smtClean="0"/>
          </a:p>
          <a:p>
            <a:r>
              <a:rPr lang="en-US" dirty="0" smtClean="0"/>
              <a:t>Now discuss the questions on the left side of this slide as the next part of this Step 2 practice activity:  </a:t>
            </a:r>
            <a:r>
              <a:rPr lang="en-US" b="1" dirty="0" smtClean="0"/>
              <a:t>Based on what your small group wrote for your “5 whys”, summarize what could be the disability-related need(s) that would address the root cause(s) related to the effect of the student’s disability, resulting in being removed from class” ? </a:t>
            </a:r>
          </a:p>
          <a:p>
            <a:endParaRPr lang="en-US" b="1" dirty="0" smtClean="0"/>
          </a:p>
          <a:p>
            <a:r>
              <a:rPr lang="en-US" b="1" dirty="0" smtClean="0"/>
              <a:t>Debrief: </a:t>
            </a:r>
          </a:p>
          <a:p>
            <a:r>
              <a:rPr lang="en-US" dirty="0" smtClean="0"/>
              <a:t>How many groups found 1 root cause? </a:t>
            </a:r>
          </a:p>
          <a:p>
            <a:r>
              <a:rPr lang="en-US" dirty="0" smtClean="0"/>
              <a:t>How many found more than one possible root cause for this effect</a:t>
            </a:r>
          </a:p>
          <a:p>
            <a:r>
              <a:rPr lang="en-US" dirty="0" smtClean="0"/>
              <a:t>What disability related needs were identified?  </a:t>
            </a:r>
          </a:p>
          <a:p>
            <a:pPr lvl="1"/>
            <a:r>
              <a:rPr lang="en-US" dirty="0" smtClean="0"/>
              <a:t>Check- if the need(s) are addresses is it likely to improve the student’s access, engagement and progress in the general education curriculum and setting? </a:t>
            </a:r>
          </a:p>
          <a:p>
            <a:endParaRPr lang="en-US" dirty="0"/>
          </a:p>
        </p:txBody>
      </p:sp>
      <p:sp>
        <p:nvSpPr>
          <p:cNvPr id="4" name="Slide Number Placeholder 3"/>
          <p:cNvSpPr>
            <a:spLocks noGrp="1"/>
          </p:cNvSpPr>
          <p:nvPr>
            <p:ph type="sldNum" sz="quarter" idx="10"/>
          </p:nvPr>
        </p:nvSpPr>
        <p:spPr/>
        <p:txBody>
          <a:bodyPr/>
          <a:lstStyle/>
          <a:p>
            <a:fld id="{B1C5B47E-C246-4C74-AF0C-4E8A995B6C3C}" type="slidenum">
              <a:rPr lang="en-US" smtClean="0"/>
              <a:t>34</a:t>
            </a:fld>
            <a:endParaRPr lang="en-US"/>
          </a:p>
        </p:txBody>
      </p:sp>
    </p:spTree>
    <p:extLst>
      <p:ext uri="{BB962C8B-B14F-4D97-AF65-F5344CB8AC3E}">
        <p14:creationId xmlns:p14="http://schemas.microsoft.com/office/powerpoint/2010/main" val="6759319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Image Placeholder 11"/>
          <p:cNvSpPr>
            <a:spLocks noGrp="1" noRot="1" noChangeAspect="1"/>
          </p:cNvSpPr>
          <p:nvPr>
            <p:ph type="sldImg"/>
          </p:nvPr>
        </p:nvSpPr>
        <p:spPr>
          <a:xfrm>
            <a:off x="1844675" y="231775"/>
            <a:ext cx="3749675" cy="2109788"/>
          </a:xfrm>
          <a:prstGeom prst="rect">
            <a:avLst/>
          </a:prstGeom>
        </p:spPr>
      </p:sp>
      <p:sp>
        <p:nvSpPr>
          <p:cNvPr id="13" name="Notes Placeholder 12"/>
          <p:cNvSpPr>
            <a:spLocks noGrp="1"/>
          </p:cNvSpPr>
          <p:nvPr>
            <p:ph type="body" idx="1"/>
          </p:nvPr>
        </p:nvSpPr>
        <p:spPr>
          <a:xfrm>
            <a:off x="152401" y="2442950"/>
            <a:ext cx="6702215" cy="6548650"/>
          </a:xfrm>
          <a:prstGeom prst="rect">
            <a:avLst/>
          </a:prstGeom>
        </p:spPr>
        <p:txBody>
          <a:bodyPr/>
          <a:lstStyle/>
          <a:p>
            <a:r>
              <a:rPr lang="en-US" dirty="0"/>
              <a:t>On this page, you will find links to all DPI CCR-IEP resources.  Please check this page often as we </a:t>
            </a:r>
            <a:r>
              <a:rPr lang="en-US" dirty="0" smtClean="0"/>
              <a:t>will </a:t>
            </a:r>
            <a:r>
              <a:rPr lang="en-US" dirty="0"/>
              <a:t>be adding new resources </a:t>
            </a:r>
            <a:r>
              <a:rPr lang="en-US" dirty="0" smtClean="0"/>
              <a:t>regularly</a:t>
            </a:r>
            <a:endParaRPr lang="en-US" dirty="0"/>
          </a:p>
          <a:p>
            <a:endParaRPr lang="en-US" dirty="0"/>
          </a:p>
          <a:p>
            <a:endParaRPr lang="en-US" dirty="0"/>
          </a:p>
        </p:txBody>
      </p:sp>
      <p:sp>
        <p:nvSpPr>
          <p:cNvPr id="10" name="Date Placeholder 9"/>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charset="0"/>
                <a:ea typeface="+mn-ea"/>
                <a:cs typeface="Arial" charset="0"/>
              </a:rPr>
              <a:t>April 2018</a:t>
            </a:r>
            <a:endParaRPr kumimoji="0" 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11" name="Footer Placeholder 10"/>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t>Wisconsin Department of Public Instruction</a:t>
            </a:r>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4" name="Slide Number Placeholder 1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4D1FE89-6336-4D40-8888-FEE536696E1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5" name="Header Placeholder 14"/>
          <p:cNvSpPr>
            <a:spLocks noGrp="1"/>
          </p:cNvSpPr>
          <p:nvPr>
            <p:ph type="hdr" sz="quarter" idx="1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t>CCR IEPs</a:t>
            </a:r>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42404617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Image Placeholder 19"/>
          <p:cNvSpPr>
            <a:spLocks noGrp="1" noRot="1" noChangeAspect="1"/>
          </p:cNvSpPr>
          <p:nvPr>
            <p:ph type="sldImg"/>
          </p:nvPr>
        </p:nvSpPr>
        <p:spPr>
          <a:xfrm>
            <a:off x="1628775" y="231775"/>
            <a:ext cx="3749675" cy="2109788"/>
          </a:xfrm>
          <a:prstGeom prst="rect">
            <a:avLst/>
          </a:prstGeom>
        </p:spPr>
      </p:sp>
      <p:sp>
        <p:nvSpPr>
          <p:cNvPr id="21" name="Notes Placeholder 20"/>
          <p:cNvSpPr>
            <a:spLocks noGrp="1"/>
          </p:cNvSpPr>
          <p:nvPr>
            <p:ph type="body" idx="1"/>
          </p:nvPr>
        </p:nvSpPr>
        <p:spPr>
          <a:xfrm>
            <a:off x="152401" y="2442950"/>
            <a:ext cx="6702215" cy="6548650"/>
          </a:xfrm>
          <a:prstGeom prst="rect">
            <a:avLst/>
          </a:prstGeom>
        </p:spPr>
        <p:txBody>
          <a:bodyPr/>
          <a:lstStyle/>
          <a:p>
            <a:r>
              <a:rPr lang="en-US" dirty="0" smtClean="0"/>
              <a:t>We have developed an online discussion tool to help IEP teams prepare to develop a CCR IEP. This tool also supports the 5 step process. It provides guiding questions to consider when identifying the effects of disability, the root cause analysis and the summary of disability-related needs.   We encourage you to explore this tool as you prepare for IEP team meetings. For example, some of the questions in the tool will be  helpful to discuss during a specific student’s IEP meeting. </a:t>
            </a:r>
          </a:p>
          <a:p>
            <a:endParaRPr lang="en-US" dirty="0" smtClean="0"/>
          </a:p>
          <a:p>
            <a:r>
              <a:rPr lang="en-US" dirty="0" smtClean="0"/>
              <a:t>A link to the online tool is found on our website under CCR IEPs at </a:t>
            </a:r>
            <a:r>
              <a:rPr lang="en-US" dirty="0" smtClean="0">
                <a:hlinkClick r:id="rId3"/>
              </a:rPr>
              <a:t>https://dpi.wi.gov/sped/college-and-career-ready-ieps/discussion-tool</a:t>
            </a:r>
            <a:r>
              <a:rPr lang="en-US" dirty="0" smtClean="0"/>
              <a:t> </a:t>
            </a:r>
          </a:p>
          <a:p>
            <a:endParaRPr lang="en-US" dirty="0" smtClean="0"/>
          </a:p>
          <a:p>
            <a:r>
              <a:rPr lang="en-US" i="1" dirty="0" smtClean="0"/>
              <a:t>Presenter Note:  Remind participants that this tool is intended to be used individually in preparation for a meeting or during an IEP team meeting. School staff should not meet as a group without the parent to draft the IEP prior to the IEP team meeting.  If staff meet to substantively develop/draft parts of the IEP together as a group,  it is considered an IEP team meeting and the parent should be invited.</a:t>
            </a:r>
          </a:p>
        </p:txBody>
      </p:sp>
      <p:sp>
        <p:nvSpPr>
          <p:cNvPr id="6" name="Date Placeholder 5"/>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charset="0"/>
                <a:ea typeface="+mn-ea"/>
                <a:cs typeface="Arial" charset="0"/>
              </a:rPr>
              <a:t>April 2018</a:t>
            </a:r>
            <a:endParaRPr kumimoji="0" 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7" name="Footer Placeholder 6"/>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t>Wisconsin Department of Public Instruction</a:t>
            </a:r>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8" name="Slide Number Placeholder 7"/>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4D1FE89-6336-4D40-8888-FEE536696E1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9" name="Header Placeholder 8"/>
          <p:cNvSpPr>
            <a:spLocks noGrp="1"/>
          </p:cNvSpPr>
          <p:nvPr>
            <p:ph type="hdr" sz="quarter" idx="1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t>CCR IEPs</a:t>
            </a:r>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8586417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73" name="Shape 973"/>
          <p:cNvSpPr txBox="1">
            <a:spLocks noGrp="1"/>
          </p:cNvSpPr>
          <p:nvPr>
            <p:ph type="ftr" idx="11"/>
          </p:nvPr>
        </p:nvSpPr>
        <p:spPr>
          <a:xfrm>
            <a:off x="0" y="8829675"/>
            <a:ext cx="3038475" cy="465138"/>
          </a:xfrm>
          <a:prstGeom prst="rect">
            <a:avLst/>
          </a:prstGeom>
          <a:noFill/>
          <a:ln>
            <a:noFill/>
          </a:ln>
        </p:spPr>
        <p:txBody>
          <a:bodyPr wrap="square" lIns="91400" tIns="45700" rIns="91400" bIns="45700" anchor="b" anchorCtr="0">
            <a:noAutofit/>
          </a:bodyPr>
          <a:lstStyle/>
          <a:p>
            <a:pPr marL="0" marR="0" lvl="0" indent="0" algn="l" defTabSz="914400" rtl="0" eaLnBrk="1" fontAlgn="base" latinLnBrk="0" hangingPunct="1">
              <a:lnSpc>
                <a:spcPct val="100000"/>
              </a:lnSpc>
              <a:spcBef>
                <a:spcPts val="0"/>
              </a:spcBef>
              <a:spcAft>
                <a:spcPts val="0"/>
              </a:spcAft>
              <a:buClrTx/>
              <a:buSzPct val="25000"/>
              <a:buFontTx/>
              <a:buNone/>
              <a:tabLst/>
              <a:defRPr/>
            </a:pPr>
            <a:r>
              <a:rPr kumimoji="0" lang="en-US" sz="1100" b="0" i="0" u="none" strike="noStrike" kern="1200" cap="none" spc="0" normalizeH="0" baseline="0" noProof="0">
                <a:ln>
                  <a:noFill/>
                </a:ln>
                <a:solidFill>
                  <a:prstClr val="black"/>
                </a:solidFill>
                <a:effectLst/>
                <a:uLnTx/>
                <a:uFillTx/>
                <a:latin typeface="Arial"/>
                <a:ea typeface="Arial"/>
                <a:cs typeface="Arial"/>
                <a:sym typeface="Arial"/>
              </a:rPr>
              <a:t>Wisconsin Department of Public Instruction</a:t>
            </a:r>
          </a:p>
        </p:txBody>
      </p:sp>
      <p:sp>
        <p:nvSpPr>
          <p:cNvPr id="974" name="Shape 974"/>
          <p:cNvSpPr txBox="1">
            <a:spLocks noGrp="1"/>
          </p:cNvSpPr>
          <p:nvPr>
            <p:ph type="sldNum" idx="12"/>
          </p:nvPr>
        </p:nvSpPr>
        <p:spPr>
          <a:xfrm>
            <a:off x="3971925" y="8829675"/>
            <a:ext cx="3038475" cy="465138"/>
          </a:xfrm>
          <a:prstGeom prst="rect">
            <a:avLst/>
          </a:prstGeom>
          <a:noFill/>
          <a:ln>
            <a:noFill/>
          </a:ln>
        </p:spPr>
        <p:txBody>
          <a:bodyPr wrap="square" lIns="91400" tIns="45700" rIns="91400" bIns="45700" anchor="b" anchorCtr="0">
            <a:noAutofit/>
          </a:bodyPr>
          <a:lstStyle/>
          <a:p>
            <a:pPr marL="0" marR="0" lvl="0" indent="0" algn="r" defTabSz="914400" rtl="0" eaLnBrk="1" fontAlgn="base" latinLnBrk="0" hangingPunct="1">
              <a:lnSpc>
                <a:spcPct val="100000"/>
              </a:lnSpc>
              <a:spcBef>
                <a:spcPts val="0"/>
              </a:spcBef>
              <a:spcAft>
                <a:spcPts val="0"/>
              </a:spcAft>
              <a:buClrTx/>
              <a:buSzPct val="25000"/>
              <a:buFontTx/>
              <a:buNone/>
              <a:tabLst/>
              <a:defRPr/>
            </a:pPr>
            <a:fld id="{00000000-1234-1234-1234-123412341234}" type="slidenum">
              <a:rPr kumimoji="0" lang="en-US" sz="1100" b="0" i="0" u="none" strike="noStrike" kern="1200" cap="none" spc="0" normalizeH="0" baseline="0" noProof="0">
                <a:ln>
                  <a:noFill/>
                </a:ln>
                <a:solidFill>
                  <a:prstClr val="black"/>
                </a:solidFill>
                <a:effectLst/>
                <a:uLnTx/>
                <a:uFillTx/>
                <a:latin typeface="Arial"/>
                <a:ea typeface="Arial"/>
                <a:cs typeface="Arial"/>
                <a:sym typeface="Arial"/>
              </a:rPr>
              <a:pPr marL="0" marR="0" lvl="0" indent="0" algn="r" defTabSz="914400" rtl="0" eaLnBrk="1" fontAlgn="base" latinLnBrk="0" hangingPunct="1">
                <a:lnSpc>
                  <a:spcPct val="100000"/>
                </a:lnSpc>
                <a:spcBef>
                  <a:spcPts val="0"/>
                </a:spcBef>
                <a:spcAft>
                  <a:spcPts val="0"/>
                </a:spcAft>
                <a:buClrTx/>
                <a:buSzPct val="25000"/>
                <a:buFontTx/>
                <a:buNone/>
                <a:tabLst/>
                <a:defRPr/>
              </a:pPr>
              <a:t>37</a:t>
            </a:fld>
            <a:endParaRPr kumimoji="0" lang="en-US" sz="11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4" name="Slide Image Placeholder 3"/>
          <p:cNvSpPr>
            <a:spLocks noGrp="1" noRot="1" noChangeAspect="1"/>
          </p:cNvSpPr>
          <p:nvPr>
            <p:ph type="sldImg"/>
          </p:nvPr>
        </p:nvSpPr>
        <p:spPr>
          <a:xfrm>
            <a:off x="2057400" y="228600"/>
            <a:ext cx="3175000" cy="1785938"/>
          </a:xfrm>
        </p:spPr>
      </p:sp>
      <p:sp>
        <p:nvSpPr>
          <p:cNvPr id="5" name="Notes Placeholder 4"/>
          <p:cNvSpPr>
            <a:spLocks noGrp="1"/>
          </p:cNvSpPr>
          <p:nvPr>
            <p:ph type="body" idx="1"/>
          </p:nvPr>
        </p:nvSpPr>
        <p:spPr/>
        <p:txBody>
          <a:bodyPr/>
          <a:lstStyle/>
          <a:p>
            <a:r>
              <a:rPr lang="en-US" dirty="0" smtClean="0">
                <a:solidFill>
                  <a:schemeClr val="dk1"/>
                </a:solidFill>
                <a:latin typeface="Arial"/>
                <a:ea typeface="Arial"/>
                <a:cs typeface="Arial"/>
                <a:sym typeface="Arial"/>
              </a:rPr>
              <a:t>We have a</a:t>
            </a:r>
            <a:r>
              <a:rPr lang="en-US" baseline="0" dirty="0" smtClean="0">
                <a:solidFill>
                  <a:schemeClr val="dk1"/>
                </a:solidFill>
                <a:latin typeface="Arial"/>
                <a:ea typeface="Arial"/>
                <a:cs typeface="Arial"/>
                <a:sym typeface="Arial"/>
              </a:rPr>
              <a:t> 5 minute video that describes the CCR IEP 5 Step Process at </a:t>
            </a:r>
            <a:r>
              <a:rPr lang="en-US" dirty="0" smtClean="0">
                <a:solidFill>
                  <a:schemeClr val="dk1"/>
                </a:solidFill>
                <a:latin typeface="Arial"/>
                <a:ea typeface="Arial"/>
                <a:cs typeface="Arial"/>
                <a:sym typeface="Arial"/>
              </a:rPr>
              <a:t>https</a:t>
            </a:r>
            <a:r>
              <a:rPr lang="en-US" dirty="0">
                <a:solidFill>
                  <a:schemeClr val="dk1"/>
                </a:solidFill>
                <a:latin typeface="Arial"/>
                <a:ea typeface="Arial"/>
                <a:cs typeface="Arial"/>
                <a:sym typeface="Arial"/>
              </a:rPr>
              <a:t>://youtu.be/wRIyZoiHRdQ</a:t>
            </a:r>
          </a:p>
          <a:p>
            <a:endParaRPr lang="en-US" dirty="0"/>
          </a:p>
        </p:txBody>
      </p:sp>
    </p:spTree>
    <p:extLst>
      <p:ext uri="{BB962C8B-B14F-4D97-AF65-F5344CB8AC3E}">
        <p14:creationId xmlns:p14="http://schemas.microsoft.com/office/powerpoint/2010/main" val="35382009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Here are a few resources specific to Step 2.  You can find links to these resources on Special Education Team Website. </a:t>
            </a:r>
          </a:p>
          <a:p>
            <a:endParaRPr lang="en-US" dirty="0"/>
          </a:p>
        </p:txBody>
      </p:sp>
      <p:sp>
        <p:nvSpPr>
          <p:cNvPr id="4" name="Slide Number Placeholder 3"/>
          <p:cNvSpPr>
            <a:spLocks noGrp="1"/>
          </p:cNvSpPr>
          <p:nvPr>
            <p:ph type="sldNum" sz="quarter" idx="10"/>
          </p:nvPr>
        </p:nvSpPr>
        <p:spPr/>
        <p:txBody>
          <a:bodyPr/>
          <a:lstStyle/>
          <a:p>
            <a:fld id="{B1C5B47E-C246-4C74-AF0C-4E8A995B6C3C}" type="slidenum">
              <a:rPr lang="en-US" smtClean="0"/>
              <a:t>38</a:t>
            </a:fld>
            <a:endParaRPr lang="en-US"/>
          </a:p>
        </p:txBody>
      </p:sp>
    </p:spTree>
    <p:extLst>
      <p:ext uri="{BB962C8B-B14F-4D97-AF65-F5344CB8AC3E}">
        <p14:creationId xmlns:p14="http://schemas.microsoft.com/office/powerpoint/2010/main" val="6901615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sym typeface="Calibri"/>
              </a:rPr>
              <a:t>Here are a few additional resources for engaging families in the discussion around the effects of the disability and the disability related needs.</a:t>
            </a:r>
          </a:p>
          <a:p>
            <a:r>
              <a:rPr lang="en-US" dirty="0">
                <a:solidFill>
                  <a:prstClr val="black"/>
                </a:solidFill>
              </a:rPr>
              <a:t>The link to the WSPEI </a:t>
            </a:r>
            <a:r>
              <a:rPr lang="en-US" dirty="0" err="1">
                <a:solidFill>
                  <a:prstClr val="black"/>
                </a:solidFill>
              </a:rPr>
              <a:t>livebinder</a:t>
            </a:r>
            <a:r>
              <a:rPr lang="en-US" dirty="0">
                <a:solidFill>
                  <a:prstClr val="black"/>
                </a:solidFill>
              </a:rPr>
              <a:t> is on this slide: </a:t>
            </a:r>
            <a:r>
              <a:rPr lang="en-US" dirty="0">
                <a:solidFill>
                  <a:prstClr val="black"/>
                </a:solidFill>
                <a:hlinkClick r:id="rId3"/>
              </a:rPr>
              <a:t>http://www.livebinders.com/play/play?id=2191148</a:t>
            </a:r>
            <a:r>
              <a:rPr lang="en-US" dirty="0">
                <a:solidFill>
                  <a:prstClr val="black"/>
                </a:solidFill>
              </a:rPr>
              <a:t> </a:t>
            </a:r>
          </a:p>
          <a:p>
            <a:pPr lvl="0"/>
            <a:endParaRPr lang="en-US" dirty="0" smtClean="0">
              <a:sym typeface="Calibri"/>
            </a:endParaRPr>
          </a:p>
          <a:p>
            <a:pPr lvl="0"/>
            <a:r>
              <a:rPr lang="en-US" dirty="0" smtClean="0">
                <a:sym typeface="Calibri"/>
              </a:rPr>
              <a:t>The Parents Guides to Success from the National PTA is a good resource for school staff to share with families.  Guides for Kindergarten through 8th grade contain examples of standards that students would be working toward in ELA and Math.  Each Guide contains conversation tips for families when they meet with teachers during conferences as well as home-based strategies that families could do at home to reinforce or practice the standards identified.  There is a high school guide for ELA and Math as well.  The high school guides are focused on college and career readiness .It is important that families understand the grade level standards in order to understand their child’s needs.</a:t>
            </a:r>
          </a:p>
          <a:p>
            <a:pPr lvl="0"/>
            <a:r>
              <a:rPr lang="en-US" dirty="0" smtClean="0">
                <a:sym typeface="Calibri"/>
              </a:rPr>
              <a:t>CDC Milestone Moments - The Milestone Moments published by the Center for Disease Control provides detailed information of what to expect at each milestone in your child’s development from birth to age 5. </a:t>
            </a:r>
          </a:p>
          <a:p>
            <a:pPr lvl="0"/>
            <a:r>
              <a:rPr lang="en-US" dirty="0" smtClean="0">
                <a:sym typeface="Calibri"/>
              </a:rPr>
              <a:t>List of organizations – </a:t>
            </a:r>
            <a:r>
              <a:rPr lang="en-US" dirty="0" smtClean="0"/>
              <a:t>Another resource is a list of organizations </a:t>
            </a:r>
            <a:r>
              <a:rPr lang="en-US" dirty="0" smtClean="0">
                <a:sym typeface="Calibri"/>
              </a:rPr>
              <a:t>on the DPI website under For Families</a:t>
            </a:r>
            <a:r>
              <a:rPr lang="en-US" dirty="0" smtClean="0"/>
              <a:t>.</a:t>
            </a:r>
            <a:r>
              <a:rPr lang="en-US" dirty="0" smtClean="0">
                <a:sym typeface="Calibri"/>
              </a:rPr>
              <a:t>. </a:t>
            </a:r>
          </a:p>
          <a:p>
            <a:pPr lvl="0"/>
            <a:r>
              <a:rPr lang="en-US" dirty="0" smtClean="0">
                <a:sym typeface="Calibri"/>
              </a:rPr>
              <a:t>The Acronym List from DPI contains frequently used special education terms and acronyms.  Schools may want to use this as a starting point and add your own school district’s acronyms and terms to the list.  Definitions might be helpful as well.</a:t>
            </a:r>
          </a:p>
          <a:p>
            <a:pPr lvl="0"/>
            <a:r>
              <a:rPr lang="en-US" dirty="0" smtClean="0">
                <a:sym typeface="Calibri"/>
              </a:rPr>
              <a:t>The last resource liste</a:t>
            </a:r>
            <a:r>
              <a:rPr lang="en-US" dirty="0" smtClean="0"/>
              <a:t>d on this slide is the most beneficial for parents at this stage.  The </a:t>
            </a:r>
            <a:r>
              <a:rPr lang="en-US" dirty="0" smtClean="0">
                <a:sym typeface="Calibri"/>
              </a:rPr>
              <a:t>Universal Design for Learning (UDL) Parent Brief is a resource for families to learn more about access, engagement, and progress at it relates to student achievement.</a:t>
            </a:r>
          </a:p>
        </p:txBody>
      </p:sp>
      <p:sp>
        <p:nvSpPr>
          <p:cNvPr id="4" name="Slide Number Placeholder 3"/>
          <p:cNvSpPr>
            <a:spLocks noGrp="1"/>
          </p:cNvSpPr>
          <p:nvPr>
            <p:ph type="sldNum" sz="quarter" idx="10"/>
          </p:nvPr>
        </p:nvSpPr>
        <p:spPr/>
        <p:txBody>
          <a:bodyPr/>
          <a:lstStyle/>
          <a:p>
            <a:fld id="{B1C5B47E-C246-4C74-AF0C-4E8A995B6C3C}" type="slidenum">
              <a:rPr lang="en-US" smtClean="0"/>
              <a:t>39</a:t>
            </a:fld>
            <a:endParaRPr lang="en-US"/>
          </a:p>
        </p:txBody>
      </p:sp>
    </p:spTree>
    <p:extLst>
      <p:ext uri="{BB962C8B-B14F-4D97-AF65-F5344CB8AC3E}">
        <p14:creationId xmlns:p14="http://schemas.microsoft.com/office/powerpoint/2010/main" val="1185857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College and Career Ready IEPs are developed through a cyclical 5 Step Process in which each step informs the next. It is important to start at the beginning of the cycle with understanding the student’s present levels of performance.</a:t>
            </a:r>
          </a:p>
          <a:p>
            <a:r>
              <a:rPr lang="en-US" sz="1400" dirty="0" smtClean="0"/>
              <a:t>As we go through the presentation today, keep in mind that the 5 Step Process is not about how to fill out an IEP form, but rather, provides a framework for having IEP team discussion about improving student outcomes while operationalizing special education legal (IDEA) requirements. </a:t>
            </a:r>
          </a:p>
          <a:p>
            <a:r>
              <a:rPr lang="en-US" sz="1400" dirty="0" smtClean="0"/>
              <a:t> The outcome of the IEP team’s conversation and analysis using the 5 Step Process for developing CCR IEPs is documented on DPI’s sample IEP Linking Form (Form I-4). An online CCR IEP Discussion Tool has also been developed to help IEP team members prepare for these important conversations. More information about these and other resources is provided at the end of the presentation.</a:t>
            </a:r>
          </a:p>
          <a:p>
            <a:r>
              <a:rPr lang="en-US" sz="1400" dirty="0" smtClean="0"/>
              <a:t>To learn more about all  5 steps, please refer to the resources on our CCR IEP Resources webpage.  The link is on this slide and at the end of the presentation. </a:t>
            </a:r>
          </a:p>
          <a:p>
            <a:r>
              <a:rPr lang="en-US" sz="1400" dirty="0" smtClean="0"/>
              <a:t>Handout- A handout on 5 Step Process is available on the DPI website at </a:t>
            </a:r>
            <a:r>
              <a:rPr lang="en-US" sz="1400" dirty="0" smtClean="0">
                <a:hlinkClick r:id="rId3"/>
              </a:rPr>
              <a:t>https://dpi.wi.gov/sites/default/files/imce/sped/pdf/rda-ccr-iep-five-step-process.pdf</a:t>
            </a:r>
            <a:r>
              <a:rPr lang="en-US" sz="1400" baseline="0" dirty="0" smtClean="0"/>
              <a:t> </a:t>
            </a:r>
            <a:r>
              <a:rPr lang="en-US" sz="1400" dirty="0" smtClean="0"/>
              <a:t>(link on slide)</a:t>
            </a:r>
          </a:p>
        </p:txBody>
      </p:sp>
      <p:sp>
        <p:nvSpPr>
          <p:cNvPr id="4" name="Slide Number Placeholder 3"/>
          <p:cNvSpPr>
            <a:spLocks noGrp="1"/>
          </p:cNvSpPr>
          <p:nvPr>
            <p:ph type="sldNum" sz="quarter" idx="10"/>
          </p:nvPr>
        </p:nvSpPr>
        <p:spPr/>
        <p:txBody>
          <a:bodyPr/>
          <a:lstStyle/>
          <a:p>
            <a:fld id="{B1C5B47E-C246-4C74-AF0C-4E8A995B6C3C}" type="slidenum">
              <a:rPr lang="en-US" smtClean="0"/>
              <a:t>4</a:t>
            </a:fld>
            <a:endParaRPr lang="en-US"/>
          </a:p>
        </p:txBody>
      </p:sp>
    </p:spTree>
    <p:extLst>
      <p:ext uri="{BB962C8B-B14F-4D97-AF65-F5344CB8AC3E}">
        <p14:creationId xmlns:p14="http://schemas.microsoft.com/office/powerpoint/2010/main" val="13284561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Closing: </a:t>
            </a:r>
          </a:p>
          <a:p>
            <a:endParaRPr lang="en-US" dirty="0"/>
          </a:p>
          <a:p>
            <a:r>
              <a:rPr lang="en-US" dirty="0"/>
              <a:t>Remember the 5 Step Process for Developing IEPs is a framework for the IEP team process.  </a:t>
            </a:r>
          </a:p>
          <a:p>
            <a:r>
              <a:rPr lang="en-US" dirty="0"/>
              <a:t>The primary focus is on the content and structure of IEP team conversation, rather than on completing IEP forms.</a:t>
            </a:r>
          </a:p>
          <a:p>
            <a:r>
              <a:rPr lang="en-US" dirty="0"/>
              <a:t>The conversation drives the IEP documentation, not vice versa. </a:t>
            </a:r>
          </a:p>
          <a:p>
            <a:r>
              <a:rPr lang="en-US" dirty="0"/>
              <a:t>What is documented on the IEP form should reflect the conversation. </a:t>
            </a:r>
          </a:p>
          <a:p>
            <a:r>
              <a:rPr lang="en-US" dirty="0"/>
              <a:t>The best way to ensure that there will be sufficient information in the student’s written IEP is to follow the 5 Step Process when preparing for and conducting IEP team meetings and for documenting discussion and IEP team decisions.</a:t>
            </a:r>
          </a:p>
          <a:p>
            <a:endParaRPr lang="en-US" dirty="0"/>
          </a:p>
        </p:txBody>
      </p:sp>
      <p:sp>
        <p:nvSpPr>
          <p:cNvPr id="4" name="Slide Number Placeholder 3"/>
          <p:cNvSpPr>
            <a:spLocks noGrp="1"/>
          </p:cNvSpPr>
          <p:nvPr>
            <p:ph type="sldNum" sz="quarter" idx="10"/>
          </p:nvPr>
        </p:nvSpPr>
        <p:spPr/>
        <p:txBody>
          <a:bodyPr/>
          <a:lstStyle/>
          <a:p>
            <a:fld id="{B1C5B47E-C246-4C74-AF0C-4E8A995B6C3C}" type="slidenum">
              <a:rPr lang="en-US" smtClean="0"/>
              <a:t>40</a:t>
            </a:fld>
            <a:endParaRPr lang="en-US"/>
          </a:p>
        </p:txBody>
      </p:sp>
    </p:spTree>
    <p:extLst>
      <p:ext uri="{BB962C8B-B14F-4D97-AF65-F5344CB8AC3E}">
        <p14:creationId xmlns:p14="http://schemas.microsoft.com/office/powerpoint/2010/main" val="30401626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C5B47E-C246-4C74-AF0C-4E8A995B6C3C}" type="slidenum">
              <a:rPr lang="en-US" smtClean="0"/>
              <a:t>41</a:t>
            </a:fld>
            <a:endParaRPr lang="en-US"/>
          </a:p>
        </p:txBody>
      </p:sp>
    </p:spTree>
    <p:extLst>
      <p:ext uri="{BB962C8B-B14F-4D97-AF65-F5344CB8AC3E}">
        <p14:creationId xmlns:p14="http://schemas.microsoft.com/office/powerpoint/2010/main" val="798972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5221" y="4400550"/>
            <a:ext cx="6031832" cy="3600450"/>
          </a:xfrm>
        </p:spPr>
        <p:txBody>
          <a:bodyPr/>
          <a:lstStyle/>
          <a:p>
            <a:pPr lvl="0"/>
            <a:r>
              <a:rPr lang="en-US" sz="1000" dirty="0">
                <a:solidFill>
                  <a:prstClr val="black"/>
                </a:solidFill>
              </a:rPr>
              <a:t>This chart was developed to help clarify the main purposes and linkages between the steps in the 5 step process as well as to highlight the roles IEP team participants play during each step.  </a:t>
            </a:r>
          </a:p>
          <a:p>
            <a:pPr lvl="0"/>
            <a:endParaRPr lang="en-US" sz="1000" b="1" dirty="0">
              <a:solidFill>
                <a:prstClr val="black"/>
              </a:solidFill>
            </a:endParaRPr>
          </a:p>
          <a:p>
            <a:pPr lvl="0"/>
            <a:r>
              <a:rPr lang="en-US" sz="1000" b="1" dirty="0">
                <a:solidFill>
                  <a:prstClr val="black"/>
                </a:solidFill>
              </a:rPr>
              <a:t>On the CCR IEP Learning Resources page, </a:t>
            </a:r>
            <a:r>
              <a:rPr lang="en-US" sz="1000" dirty="0">
                <a:solidFill>
                  <a:prstClr val="black"/>
                </a:solidFill>
              </a:rPr>
              <a:t>you can download a CCR IEP Process chart with descriptions of each step on one side and a blank copy on the other. The chart can be used both as a training tool when explaining the steps as well as a place to take notes when developing or reviewing IEPs. </a:t>
            </a:r>
          </a:p>
          <a:p>
            <a:pPr lvl="0"/>
            <a:r>
              <a:rPr lang="en-US" sz="1000" dirty="0">
                <a:solidFill>
                  <a:prstClr val="black"/>
                </a:solidFill>
                <a:hlinkClick r:id="rId3"/>
              </a:rPr>
              <a:t>https://dpi.wi.gov/sped/college-and-career-ready-ieps/learning-resources/5-step-process</a:t>
            </a:r>
            <a:r>
              <a:rPr lang="en-US" sz="1000" dirty="0">
                <a:solidFill>
                  <a:prstClr val="black"/>
                </a:solidFill>
              </a:rPr>
              <a:t> </a:t>
            </a:r>
          </a:p>
          <a:p>
            <a:pPr lvl="0"/>
            <a:endParaRPr lang="en-US" sz="1000" dirty="0">
              <a:solidFill>
                <a:prstClr val="black"/>
              </a:solidFill>
            </a:endParaRPr>
          </a:p>
          <a:p>
            <a:pPr lvl="0"/>
            <a:r>
              <a:rPr lang="en-US" sz="1000" dirty="0">
                <a:solidFill>
                  <a:prstClr val="black"/>
                </a:solidFill>
              </a:rPr>
              <a:t>In </a:t>
            </a:r>
            <a:r>
              <a:rPr lang="en-US" sz="1000" b="1" dirty="0">
                <a:solidFill>
                  <a:prstClr val="black"/>
                </a:solidFill>
              </a:rPr>
              <a:t>Step 1</a:t>
            </a:r>
            <a:r>
              <a:rPr lang="en-US" sz="1000" dirty="0">
                <a:solidFill>
                  <a:prstClr val="black"/>
                </a:solidFill>
              </a:rPr>
              <a:t> the IEP team’s </a:t>
            </a:r>
            <a:r>
              <a:rPr lang="en-US" sz="1000" b="1" dirty="0">
                <a:solidFill>
                  <a:prstClr val="black"/>
                </a:solidFill>
              </a:rPr>
              <a:t>Understanding</a:t>
            </a:r>
            <a:r>
              <a:rPr lang="en-US" sz="1000" dirty="0">
                <a:solidFill>
                  <a:prstClr val="black"/>
                </a:solidFill>
              </a:rPr>
              <a:t> of the student’s current levels of academic and functional performance </a:t>
            </a:r>
            <a:r>
              <a:rPr lang="en-US" sz="1000" b="1" dirty="0">
                <a:solidFill>
                  <a:prstClr val="black"/>
                </a:solidFill>
              </a:rPr>
              <a:t>reported</a:t>
            </a:r>
            <a:r>
              <a:rPr lang="en-US" sz="1000" dirty="0">
                <a:solidFill>
                  <a:prstClr val="black"/>
                </a:solidFill>
              </a:rPr>
              <a:t> during </a:t>
            </a:r>
            <a:r>
              <a:rPr lang="en-US" sz="1000" b="1" dirty="0">
                <a:solidFill>
                  <a:prstClr val="black"/>
                </a:solidFill>
              </a:rPr>
              <a:t>Step 1</a:t>
            </a:r>
            <a:r>
              <a:rPr lang="en-US" sz="1000" dirty="0">
                <a:solidFill>
                  <a:prstClr val="black"/>
                </a:solidFill>
              </a:rPr>
              <a:t> provides IEP teams with quantitative information about the student’s skill and behavior at the time, or “the </a:t>
            </a:r>
            <a:r>
              <a:rPr lang="en-US" sz="1000" b="1" dirty="0">
                <a:solidFill>
                  <a:prstClr val="black"/>
                </a:solidFill>
              </a:rPr>
              <a:t>what</a:t>
            </a:r>
            <a:r>
              <a:rPr lang="en-US" sz="1000" dirty="0">
                <a:solidFill>
                  <a:prstClr val="black"/>
                </a:solidFill>
              </a:rPr>
              <a:t>” that is the basis for discussion in Step 2. </a:t>
            </a:r>
          </a:p>
          <a:p>
            <a:pPr lvl="0"/>
            <a:endParaRPr lang="en-US" sz="1000" dirty="0">
              <a:solidFill>
                <a:prstClr val="black"/>
              </a:solidFill>
            </a:endParaRPr>
          </a:p>
          <a:p>
            <a:pPr lvl="0"/>
            <a:r>
              <a:rPr lang="en-US" sz="1000" dirty="0">
                <a:solidFill>
                  <a:prstClr val="black"/>
                </a:solidFill>
              </a:rPr>
              <a:t>During </a:t>
            </a:r>
            <a:r>
              <a:rPr lang="en-US" sz="1000" b="1" dirty="0">
                <a:solidFill>
                  <a:prstClr val="black"/>
                </a:solidFill>
              </a:rPr>
              <a:t>Step 2</a:t>
            </a:r>
            <a:r>
              <a:rPr lang="en-US" sz="1000" dirty="0">
                <a:solidFill>
                  <a:prstClr val="black"/>
                </a:solidFill>
              </a:rPr>
              <a:t>, IEP team reflects on the current level and special factor information (if any) and </a:t>
            </a:r>
            <a:r>
              <a:rPr lang="en-US" sz="1000" b="1" dirty="0">
                <a:solidFill>
                  <a:prstClr val="black"/>
                </a:solidFill>
              </a:rPr>
              <a:t>Identifies</a:t>
            </a:r>
            <a:r>
              <a:rPr lang="en-US" sz="1000" dirty="0">
                <a:solidFill>
                  <a:prstClr val="black"/>
                </a:solidFill>
              </a:rPr>
              <a:t> </a:t>
            </a:r>
            <a:r>
              <a:rPr lang="en-US" sz="1000" b="1" dirty="0">
                <a:solidFill>
                  <a:prstClr val="black"/>
                </a:solidFill>
              </a:rPr>
              <a:t>how</a:t>
            </a:r>
            <a:r>
              <a:rPr lang="en-US" sz="1000" dirty="0">
                <a:solidFill>
                  <a:prstClr val="black"/>
                </a:solidFill>
              </a:rPr>
              <a:t> the disability affects the student’s access, engagement and progress based on </a:t>
            </a:r>
            <a:r>
              <a:rPr lang="en-US" sz="1000" b="1" dirty="0">
                <a:solidFill>
                  <a:prstClr val="black"/>
                </a:solidFill>
              </a:rPr>
              <a:t>observations</a:t>
            </a:r>
            <a:r>
              <a:rPr lang="en-US" sz="1000" dirty="0">
                <a:solidFill>
                  <a:prstClr val="black"/>
                </a:solidFill>
              </a:rPr>
              <a:t>, </a:t>
            </a:r>
            <a:r>
              <a:rPr lang="en-US" sz="1000" b="1" dirty="0">
                <a:solidFill>
                  <a:prstClr val="black"/>
                </a:solidFill>
              </a:rPr>
              <a:t>analyzes</a:t>
            </a:r>
            <a:r>
              <a:rPr lang="en-US" sz="1000" dirty="0">
                <a:solidFill>
                  <a:prstClr val="black"/>
                </a:solidFill>
              </a:rPr>
              <a:t> root causes of these affects (i.e. </a:t>
            </a:r>
            <a:r>
              <a:rPr lang="en-US" sz="1000" b="1" dirty="0">
                <a:solidFill>
                  <a:prstClr val="black"/>
                </a:solidFill>
              </a:rPr>
              <a:t>why</a:t>
            </a:r>
            <a:r>
              <a:rPr lang="en-US" sz="1000" dirty="0">
                <a:solidFill>
                  <a:prstClr val="black"/>
                </a:solidFill>
              </a:rPr>
              <a:t> the student has difficulty meeting standards and expectations), and finally </a:t>
            </a:r>
            <a:r>
              <a:rPr lang="en-US" sz="1000" b="1" dirty="0">
                <a:solidFill>
                  <a:prstClr val="black"/>
                </a:solidFill>
              </a:rPr>
              <a:t>synthesizes</a:t>
            </a:r>
            <a:r>
              <a:rPr lang="en-US" sz="1000" dirty="0">
                <a:solidFill>
                  <a:prstClr val="black"/>
                </a:solidFill>
              </a:rPr>
              <a:t> this information into </a:t>
            </a:r>
            <a:r>
              <a:rPr lang="en-US" sz="1000" b="1" dirty="0">
                <a:solidFill>
                  <a:prstClr val="black"/>
                </a:solidFill>
              </a:rPr>
              <a:t>summary</a:t>
            </a:r>
            <a:r>
              <a:rPr lang="en-US" sz="1000" dirty="0">
                <a:solidFill>
                  <a:prstClr val="black"/>
                </a:solidFill>
              </a:rPr>
              <a:t> statements clearly describing the student’s disability-related need(s).  The student’s </a:t>
            </a:r>
            <a:r>
              <a:rPr lang="en-US" sz="1000" b="1" dirty="0">
                <a:solidFill>
                  <a:prstClr val="black"/>
                </a:solidFill>
              </a:rPr>
              <a:t>disability-related needs </a:t>
            </a:r>
            <a:r>
              <a:rPr lang="en-US" sz="1000" dirty="0">
                <a:solidFill>
                  <a:prstClr val="black"/>
                </a:solidFill>
              </a:rPr>
              <a:t>represent the areas or skills that should be addressed to address the effects of the disability and improve the student’s access, engagement and progress in general education curriculum, instruction, activities and environments.  </a:t>
            </a:r>
          </a:p>
          <a:p>
            <a:pPr lvl="0"/>
            <a:endParaRPr lang="en-US" sz="1000" dirty="0">
              <a:solidFill>
                <a:prstClr val="black"/>
              </a:solidFill>
            </a:endParaRPr>
          </a:p>
          <a:p>
            <a:pPr lvl="0"/>
            <a:r>
              <a:rPr lang="en-US" sz="1000" dirty="0">
                <a:solidFill>
                  <a:prstClr val="black"/>
                </a:solidFill>
              </a:rPr>
              <a:t>These needs are the basis for </a:t>
            </a:r>
            <a:r>
              <a:rPr lang="en-US" sz="1000" b="1" dirty="0">
                <a:solidFill>
                  <a:prstClr val="black"/>
                </a:solidFill>
              </a:rPr>
              <a:t>Developing</a:t>
            </a:r>
            <a:r>
              <a:rPr lang="en-US" sz="1000" dirty="0">
                <a:solidFill>
                  <a:prstClr val="black"/>
                </a:solidFill>
              </a:rPr>
              <a:t> measurable annual </a:t>
            </a:r>
            <a:r>
              <a:rPr lang="en-US" sz="1000" b="1" dirty="0">
                <a:solidFill>
                  <a:prstClr val="black"/>
                </a:solidFill>
              </a:rPr>
              <a:t>IEP goals</a:t>
            </a:r>
            <a:r>
              <a:rPr lang="en-US" sz="1000" dirty="0">
                <a:solidFill>
                  <a:prstClr val="black"/>
                </a:solidFill>
              </a:rPr>
              <a:t> that are ambitious and achievable during </a:t>
            </a:r>
            <a:r>
              <a:rPr lang="en-US" sz="1000" b="1" dirty="0">
                <a:solidFill>
                  <a:prstClr val="black"/>
                </a:solidFill>
              </a:rPr>
              <a:t>Step 3</a:t>
            </a:r>
            <a:r>
              <a:rPr lang="en-US" sz="1000" dirty="0">
                <a:solidFill>
                  <a:prstClr val="black"/>
                </a:solidFill>
              </a:rPr>
              <a:t>.  </a:t>
            </a:r>
          </a:p>
          <a:p>
            <a:pPr lvl="0"/>
            <a:endParaRPr lang="en-US" sz="1000" dirty="0">
              <a:solidFill>
                <a:prstClr val="black"/>
              </a:solidFill>
            </a:endParaRPr>
          </a:p>
          <a:p>
            <a:pPr lvl="0"/>
            <a:r>
              <a:rPr lang="en-US" sz="1000" dirty="0">
                <a:solidFill>
                  <a:prstClr val="black"/>
                </a:solidFill>
              </a:rPr>
              <a:t>During</a:t>
            </a:r>
            <a:r>
              <a:rPr lang="en-US" sz="1000" b="1" dirty="0">
                <a:solidFill>
                  <a:prstClr val="black"/>
                </a:solidFill>
              </a:rPr>
              <a:t> Step 4 </a:t>
            </a:r>
            <a:r>
              <a:rPr lang="en-US" sz="1000" dirty="0">
                <a:solidFill>
                  <a:prstClr val="black"/>
                </a:solidFill>
              </a:rPr>
              <a:t>the IEP team </a:t>
            </a:r>
            <a:r>
              <a:rPr lang="en-US" sz="1000" b="1" dirty="0">
                <a:solidFill>
                  <a:prstClr val="black"/>
                </a:solidFill>
              </a:rPr>
              <a:t>Aligns IEP Services </a:t>
            </a:r>
            <a:r>
              <a:rPr lang="en-US" sz="1000" dirty="0">
                <a:solidFill>
                  <a:prstClr val="black"/>
                </a:solidFill>
              </a:rPr>
              <a:t>that are directly linked to IEP goals and disability-related needs.  </a:t>
            </a:r>
          </a:p>
          <a:p>
            <a:pPr lvl="0"/>
            <a:endParaRPr lang="en-US" sz="1000" b="1" dirty="0">
              <a:solidFill>
                <a:prstClr val="black"/>
              </a:solidFill>
            </a:endParaRPr>
          </a:p>
          <a:p>
            <a:pPr lvl="0"/>
            <a:r>
              <a:rPr lang="en-US" sz="1000" dirty="0">
                <a:solidFill>
                  <a:prstClr val="black"/>
                </a:solidFill>
              </a:rPr>
              <a:t>In </a:t>
            </a:r>
            <a:r>
              <a:rPr lang="en-US" sz="1000" b="1" dirty="0">
                <a:solidFill>
                  <a:prstClr val="black"/>
                </a:solidFill>
              </a:rPr>
              <a:t>Step 5</a:t>
            </a:r>
            <a:r>
              <a:rPr lang="en-US" sz="1000" dirty="0">
                <a:solidFill>
                  <a:prstClr val="black"/>
                </a:solidFill>
              </a:rPr>
              <a:t>, the IEP team </a:t>
            </a:r>
            <a:r>
              <a:rPr lang="en-US" sz="1000" b="1" dirty="0">
                <a:solidFill>
                  <a:prstClr val="black"/>
                </a:solidFill>
              </a:rPr>
              <a:t>Analyzes</a:t>
            </a:r>
            <a:r>
              <a:rPr lang="en-US" sz="1000" dirty="0">
                <a:solidFill>
                  <a:prstClr val="black"/>
                </a:solidFill>
              </a:rPr>
              <a:t> </a:t>
            </a:r>
            <a:r>
              <a:rPr lang="en-US" sz="1000" b="1" dirty="0">
                <a:solidFill>
                  <a:prstClr val="black"/>
                </a:solidFill>
              </a:rPr>
              <a:t>Progress</a:t>
            </a:r>
            <a:r>
              <a:rPr lang="en-US" sz="1000" dirty="0">
                <a:solidFill>
                  <a:prstClr val="black"/>
                </a:solidFill>
              </a:rPr>
              <a:t> of IEP goals to determine how IEP goals are supporting the student’s disability-related needs and improving the students present level of academic achievement and functional performance and addresses what works and what may need to change to close achievement gaps.  </a:t>
            </a:r>
          </a:p>
        </p:txBody>
      </p:sp>
      <p:sp>
        <p:nvSpPr>
          <p:cNvPr id="4" name="Slide Number Placeholder 3"/>
          <p:cNvSpPr>
            <a:spLocks noGrp="1"/>
          </p:cNvSpPr>
          <p:nvPr>
            <p:ph type="sldNum" sz="quarter" idx="10"/>
          </p:nvPr>
        </p:nvSpPr>
        <p:spPr/>
        <p:txBody>
          <a:bodyPr/>
          <a:lstStyle/>
          <a:p>
            <a:fld id="{B1C5B47E-C246-4C74-AF0C-4E8A995B6C3C}" type="slidenum">
              <a:rPr lang="en-US" smtClean="0"/>
              <a:t>5</a:t>
            </a:fld>
            <a:endParaRPr lang="en-US"/>
          </a:p>
        </p:txBody>
      </p:sp>
    </p:spTree>
    <p:extLst>
      <p:ext uri="{BB962C8B-B14F-4D97-AF65-F5344CB8AC3E}">
        <p14:creationId xmlns:p14="http://schemas.microsoft.com/office/powerpoint/2010/main" val="4282409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 of Step 2 is to engage in deeper conversations to identify how the student’s disability affects academic achievement and functional performance. IEP teams are encouraged to pause and reflect during this step. This is because deeper level discussions of “why” a student may not be meeting grade-level academic standards and functional expectations will lead to the identification of the student’s disability-related needs and the development of IEP goals and services to address the needs. </a:t>
            </a:r>
          </a:p>
          <a:p>
            <a:r>
              <a:rPr lang="en-US" dirty="0" smtClean="0"/>
              <a:t>Thus, in Step 2, the IEP team reflects on the data and information about the student’s current levels of academic achievement and functional performance shared during Step 1 to make observations about the effects of the disability, analyze the root causes of why the student is struggling, and finally synthesize this analysis to summarize the disability-related needs of the student.   </a:t>
            </a:r>
          </a:p>
          <a:p>
            <a:endParaRPr lang="en-US" dirty="0" smtClean="0"/>
          </a:p>
          <a:p>
            <a:r>
              <a:rPr lang="en-US" dirty="0" smtClean="0"/>
              <a:t>Note: Reminder related to Step 1 For preschool children, academic achievement generally refers to knowledge and skills such as early language development/communication, early literacy, cognition and general knowledge. </a:t>
            </a:r>
          </a:p>
          <a:p>
            <a:r>
              <a:rPr lang="en-US" dirty="0" smtClean="0"/>
              <a:t>For students with the most significant cognitive disabilities, alternate achievement standards aligned with preschool or grade level standards are used as determined by the IEP team.</a:t>
            </a:r>
          </a:p>
          <a:p>
            <a:endParaRPr lang="en-US" dirty="0" smtClean="0"/>
          </a:p>
        </p:txBody>
      </p:sp>
      <p:sp>
        <p:nvSpPr>
          <p:cNvPr id="4" name="Slide Number Placeholder 3"/>
          <p:cNvSpPr>
            <a:spLocks noGrp="1"/>
          </p:cNvSpPr>
          <p:nvPr>
            <p:ph type="sldNum" sz="quarter" idx="10"/>
          </p:nvPr>
        </p:nvSpPr>
        <p:spPr/>
        <p:txBody>
          <a:bodyPr/>
          <a:lstStyle/>
          <a:p>
            <a:fld id="{B1C5B47E-C246-4C74-AF0C-4E8A995B6C3C}" type="slidenum">
              <a:rPr lang="en-US" smtClean="0"/>
              <a:t>6</a:t>
            </a:fld>
            <a:endParaRPr lang="en-US"/>
          </a:p>
        </p:txBody>
      </p:sp>
    </p:spTree>
    <p:extLst>
      <p:ext uri="{BB962C8B-B14F-4D97-AF65-F5344CB8AC3E}">
        <p14:creationId xmlns:p14="http://schemas.microsoft.com/office/powerpoint/2010/main" val="290681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There are 3 parts to Step 2: </a:t>
            </a:r>
          </a:p>
          <a:p>
            <a:pPr lvl="0"/>
            <a:r>
              <a:rPr lang="en-US" dirty="0" smtClean="0"/>
              <a:t>1.) Identifying the effects of disability:</a:t>
            </a:r>
          </a:p>
          <a:p>
            <a:pPr lvl="1"/>
            <a:r>
              <a:rPr lang="en-US" dirty="0" smtClean="0"/>
              <a:t>What the IEP team sees or hears as a result of the student having difficulty accessing, engaging, and achieving preschool or grade-level academic standards and functional expectations.</a:t>
            </a:r>
          </a:p>
          <a:p>
            <a:pPr lvl="0"/>
            <a:r>
              <a:rPr lang="en-US" dirty="0" smtClean="0"/>
              <a:t>2.) Conducting a root cause analysis:</a:t>
            </a:r>
          </a:p>
          <a:p>
            <a:pPr lvl="1"/>
            <a:r>
              <a:rPr lang="en-US" dirty="0" smtClean="0"/>
              <a:t>The IEP team asks “why” 5 times and explores additional factors to dig deep into the causes of difficulty in accessing, engaging, and achieving preschool or grade-level standards and expectations.</a:t>
            </a:r>
          </a:p>
          <a:p>
            <a:pPr lvl="0"/>
            <a:r>
              <a:rPr lang="en-US" dirty="0" smtClean="0"/>
              <a:t>3.) Summarizing the disability-related needs:</a:t>
            </a:r>
          </a:p>
          <a:p>
            <a:pPr lvl="0"/>
            <a:r>
              <a:rPr lang="en-US" dirty="0" smtClean="0"/>
              <a:t>Synthesize the discussion from parts 1 and 2 to summarize areas of academic skill and/or functional behavior that will address the effects of the disability and improve access, engagement, and progress in general education curriculum, instruction, and environments. The summary should reflect the  “why”.</a:t>
            </a:r>
          </a:p>
          <a:p>
            <a:pPr lvl="0"/>
            <a:endParaRPr lang="en-US" dirty="0" smtClean="0"/>
          </a:p>
          <a:p>
            <a:r>
              <a:rPr lang="en-US" dirty="0" smtClean="0"/>
              <a:t>We will provide an example of each part, describe how to complete each component, and provide an opportunity for practicing each part with an IEP or case study activity.</a:t>
            </a:r>
          </a:p>
        </p:txBody>
      </p:sp>
      <p:sp>
        <p:nvSpPr>
          <p:cNvPr id="4" name="Slide Number Placeholder 3"/>
          <p:cNvSpPr>
            <a:spLocks noGrp="1"/>
          </p:cNvSpPr>
          <p:nvPr>
            <p:ph type="sldNum" sz="quarter" idx="10"/>
          </p:nvPr>
        </p:nvSpPr>
        <p:spPr/>
        <p:txBody>
          <a:bodyPr/>
          <a:lstStyle/>
          <a:p>
            <a:fld id="{B1C5B47E-C246-4C74-AF0C-4E8A995B6C3C}" type="slidenum">
              <a:rPr lang="en-US" smtClean="0"/>
              <a:t>7</a:t>
            </a:fld>
            <a:endParaRPr lang="en-US"/>
          </a:p>
        </p:txBody>
      </p:sp>
    </p:spTree>
    <p:extLst>
      <p:ext uri="{BB962C8B-B14F-4D97-AF65-F5344CB8AC3E}">
        <p14:creationId xmlns:p14="http://schemas.microsoft.com/office/powerpoint/2010/main" val="2984299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90000"/>
              </a:lnSpc>
              <a:spcBef>
                <a:spcPts val="600"/>
              </a:spcBef>
              <a:spcAft>
                <a:spcPts val="0"/>
              </a:spcAft>
              <a:buSzPct val="25000"/>
              <a:buNone/>
            </a:pPr>
            <a:r>
              <a:rPr lang="en-US" sz="1200" b="1" dirty="0" smtClean="0">
                <a:solidFill>
                  <a:srgbClr val="000000"/>
                </a:solidFill>
              </a:rPr>
              <a:t>During</a:t>
            </a:r>
            <a:r>
              <a:rPr lang="en-US" sz="1200" b="1" i="0" u="none" strike="noStrike" cap="none" dirty="0" smtClean="0">
                <a:solidFill>
                  <a:srgbClr val="000000"/>
                </a:solidFill>
                <a:latin typeface="Arial"/>
                <a:ea typeface="Arial"/>
                <a:cs typeface="Arial"/>
                <a:sym typeface="Arial"/>
              </a:rPr>
              <a:t> Step 2</a:t>
            </a:r>
            <a:r>
              <a:rPr lang="en-US" sz="1200" b="0" i="0" u="none" strike="noStrike" cap="none" dirty="0" smtClean="0">
                <a:solidFill>
                  <a:srgbClr val="000000"/>
                </a:solidFill>
                <a:latin typeface="Arial"/>
                <a:ea typeface="Arial"/>
                <a:cs typeface="Arial"/>
                <a:sym typeface="Arial"/>
              </a:rPr>
              <a:t>, the conversation begins with identifying </a:t>
            </a:r>
            <a:r>
              <a:rPr lang="en-US" sz="1200" b="1" i="0" u="none" strike="noStrike" cap="none" dirty="0" smtClean="0">
                <a:solidFill>
                  <a:srgbClr val="000000"/>
                </a:solidFill>
                <a:latin typeface="Arial"/>
                <a:ea typeface="Arial"/>
                <a:cs typeface="Arial"/>
                <a:sym typeface="Arial"/>
              </a:rPr>
              <a:t>HOW the disability affects </a:t>
            </a:r>
            <a:r>
              <a:rPr lang="en-US" sz="1200" b="0" i="0" u="none" strike="noStrike" cap="none" dirty="0" smtClean="0">
                <a:solidFill>
                  <a:srgbClr val="000000"/>
                </a:solidFill>
                <a:latin typeface="Arial"/>
                <a:ea typeface="Arial"/>
                <a:cs typeface="Arial"/>
                <a:sym typeface="Arial"/>
              </a:rPr>
              <a:t>performance by asking the IEP team to describe </a:t>
            </a:r>
            <a:r>
              <a:rPr lang="en-US" sz="1200" b="1" i="0" u="none" strike="noStrike" cap="none" dirty="0" smtClean="0">
                <a:solidFill>
                  <a:srgbClr val="000000"/>
                </a:solidFill>
              </a:rPr>
              <a:t>observed</a:t>
            </a:r>
            <a:r>
              <a:rPr lang="en-US" sz="1200" b="0" i="0" u="none" strike="noStrike" cap="none" dirty="0" smtClean="0">
                <a:solidFill>
                  <a:srgbClr val="000000"/>
                </a:solidFill>
                <a:latin typeface="Arial"/>
                <a:ea typeface="Arial"/>
                <a:cs typeface="Arial"/>
                <a:sym typeface="Arial"/>
              </a:rPr>
              <a:t> effects of the student’s disability on access, engagement, and progress in general education curriculum, instruction, and environments. Consideration of Special factors and parent input are integrated into this part of the conversation. </a:t>
            </a:r>
            <a:r>
              <a:rPr lang="en-US" sz="1200" b="1" i="0" u="none" strike="noStrike" cap="none" dirty="0" smtClean="0">
                <a:solidFill>
                  <a:srgbClr val="000000"/>
                </a:solidFill>
                <a:latin typeface="Arial"/>
                <a:ea typeface="Arial"/>
                <a:cs typeface="Arial"/>
                <a:sym typeface="Arial"/>
              </a:rPr>
              <a:t>The observations expand our understanding of the student’s current levels of academic achievement and functional performance, by providing student specific examples. </a:t>
            </a:r>
          </a:p>
          <a:p>
            <a:pPr marL="0" marR="0" lvl="0" indent="0" algn="l" rtl="0">
              <a:lnSpc>
                <a:spcPct val="90000"/>
              </a:lnSpc>
              <a:spcBef>
                <a:spcPts val="600"/>
              </a:spcBef>
              <a:spcAft>
                <a:spcPts val="0"/>
              </a:spcAft>
              <a:buSzPct val="25000"/>
              <a:buNone/>
            </a:pPr>
            <a:r>
              <a:rPr lang="en-US" sz="1200" b="0" i="0" u="none" strike="noStrike" cap="none" dirty="0" smtClean="0">
                <a:solidFill>
                  <a:srgbClr val="000000"/>
                </a:solidFill>
                <a:latin typeface="Arial"/>
                <a:ea typeface="Arial"/>
                <a:cs typeface="Arial"/>
                <a:sym typeface="Arial"/>
              </a:rPr>
              <a:t>Once the observations </a:t>
            </a:r>
            <a:r>
              <a:rPr lang="en-US" sz="1200" dirty="0" smtClean="0">
                <a:solidFill>
                  <a:srgbClr val="000000"/>
                </a:solidFill>
              </a:rPr>
              <a:t>of </a:t>
            </a:r>
            <a:r>
              <a:rPr lang="en-US" sz="1200" b="0" i="0" u="none" strike="noStrike" cap="none" dirty="0" smtClean="0">
                <a:solidFill>
                  <a:srgbClr val="000000"/>
                </a:solidFill>
                <a:latin typeface="Arial"/>
                <a:ea typeface="Arial"/>
                <a:cs typeface="Arial"/>
                <a:sym typeface="Arial"/>
              </a:rPr>
              <a:t> </a:t>
            </a:r>
            <a:r>
              <a:rPr lang="en-US" sz="1200" dirty="0" smtClean="0">
                <a:solidFill>
                  <a:srgbClr val="000000"/>
                </a:solidFill>
              </a:rPr>
              <a:t>“</a:t>
            </a:r>
            <a:r>
              <a:rPr lang="en-US" sz="1200" b="0" i="0" u="none" strike="noStrike" cap="none" dirty="0" smtClean="0">
                <a:solidFill>
                  <a:srgbClr val="000000"/>
                </a:solidFill>
                <a:latin typeface="Arial"/>
                <a:ea typeface="Arial"/>
                <a:cs typeface="Arial"/>
                <a:sym typeface="Arial"/>
              </a:rPr>
              <a:t>effects of disability</a:t>
            </a:r>
            <a:r>
              <a:rPr lang="en-US" sz="1200" dirty="0" smtClean="0">
                <a:solidFill>
                  <a:srgbClr val="000000"/>
                </a:solidFill>
              </a:rPr>
              <a:t>”</a:t>
            </a:r>
            <a:r>
              <a:rPr lang="en-US" sz="1200" b="0" i="0" u="none" strike="noStrike" cap="none" dirty="0" smtClean="0">
                <a:solidFill>
                  <a:srgbClr val="000000"/>
                </a:solidFill>
                <a:latin typeface="Arial"/>
                <a:ea typeface="Arial"/>
                <a:cs typeface="Arial"/>
                <a:sym typeface="Arial"/>
              </a:rPr>
              <a:t> are recorded, Step 2 continues with the IEP team </a:t>
            </a:r>
            <a:r>
              <a:rPr lang="en-US" sz="1200" b="1" i="0" u="none" strike="noStrike" cap="none" dirty="0" smtClean="0">
                <a:solidFill>
                  <a:srgbClr val="000000"/>
                </a:solidFill>
                <a:latin typeface="Arial"/>
                <a:ea typeface="Arial"/>
                <a:cs typeface="Arial"/>
                <a:sym typeface="Arial"/>
              </a:rPr>
              <a:t>analyzing root causes </a:t>
            </a:r>
            <a:r>
              <a:rPr lang="en-US" sz="1200" b="0" i="0" u="none" strike="noStrike" cap="none" dirty="0" smtClean="0">
                <a:solidFill>
                  <a:srgbClr val="000000"/>
                </a:solidFill>
                <a:latin typeface="Arial"/>
                <a:ea typeface="Arial"/>
                <a:cs typeface="Arial"/>
                <a:sym typeface="Arial"/>
              </a:rPr>
              <a:t>of </a:t>
            </a:r>
            <a:r>
              <a:rPr lang="en-US" sz="1200" b="1" i="0" u="none" strike="noStrike" cap="none" dirty="0" smtClean="0">
                <a:solidFill>
                  <a:srgbClr val="000000"/>
                </a:solidFill>
              </a:rPr>
              <a:t>WHY </a:t>
            </a:r>
            <a:r>
              <a:rPr lang="en-US" sz="1200" b="0" i="0" u="none" strike="noStrike" cap="none" dirty="0" smtClean="0">
                <a:solidFill>
                  <a:srgbClr val="000000"/>
                </a:solidFill>
                <a:latin typeface="Arial"/>
                <a:ea typeface="Arial"/>
                <a:cs typeface="Arial"/>
                <a:sym typeface="Arial"/>
              </a:rPr>
              <a:t>the student is likely having difficulty with access, engagement, and progress in early childhood/grade level curriculum, instruction, and environments.  i.e. </a:t>
            </a:r>
            <a:r>
              <a:rPr lang="en-US" sz="1200" b="1" i="0" u="none" strike="noStrike" cap="none" dirty="0" smtClean="0">
                <a:solidFill>
                  <a:srgbClr val="000000"/>
                </a:solidFill>
              </a:rPr>
              <a:t>why </a:t>
            </a:r>
            <a:r>
              <a:rPr lang="en-US" sz="1200" b="1" dirty="0" smtClean="0">
                <a:solidFill>
                  <a:srgbClr val="000000"/>
                </a:solidFill>
              </a:rPr>
              <a:t>we see the effects and why the student demonstrates the current levels </a:t>
            </a:r>
          </a:p>
          <a:p>
            <a:pPr marL="0" marR="0" lvl="0" indent="0" algn="l" rtl="0">
              <a:lnSpc>
                <a:spcPct val="90000"/>
              </a:lnSpc>
              <a:spcBef>
                <a:spcPts val="600"/>
              </a:spcBef>
              <a:spcAft>
                <a:spcPts val="0"/>
              </a:spcAft>
              <a:buSzPct val="25000"/>
              <a:buNone/>
            </a:pPr>
            <a:r>
              <a:rPr lang="en-US" sz="1200" b="1" dirty="0" smtClean="0">
                <a:solidFill>
                  <a:srgbClr val="000000"/>
                </a:solidFill>
              </a:rPr>
              <a:t>Finally, </a:t>
            </a:r>
            <a:r>
              <a:rPr lang="en-US" sz="1200" b="0" i="0" u="none" strike="noStrike" cap="none" dirty="0" smtClean="0">
                <a:solidFill>
                  <a:srgbClr val="000000"/>
                </a:solidFill>
                <a:latin typeface="Arial"/>
                <a:ea typeface="Arial"/>
                <a:cs typeface="Arial"/>
                <a:sym typeface="Arial"/>
              </a:rPr>
              <a:t>the IEP team </a:t>
            </a:r>
            <a:r>
              <a:rPr lang="en-US" sz="1200" b="1" i="0" u="none" strike="noStrike" cap="none" dirty="0" smtClean="0">
                <a:solidFill>
                  <a:srgbClr val="000000"/>
                </a:solidFill>
                <a:latin typeface="Arial"/>
                <a:ea typeface="Arial"/>
                <a:cs typeface="Arial"/>
                <a:sym typeface="Arial"/>
              </a:rPr>
              <a:t>synthesizes</a:t>
            </a:r>
            <a:r>
              <a:rPr lang="en-US" sz="1200" b="0" i="0" u="none" strike="noStrike" cap="none" dirty="0" smtClean="0">
                <a:solidFill>
                  <a:srgbClr val="000000"/>
                </a:solidFill>
                <a:latin typeface="Arial"/>
                <a:ea typeface="Arial"/>
                <a:cs typeface="Arial"/>
                <a:sym typeface="Arial"/>
              </a:rPr>
              <a:t> the discussion about effects and root causes to outline the student’s disability-related needs. </a:t>
            </a:r>
            <a:r>
              <a:rPr lang="en-US" sz="1200" dirty="0" smtClean="0">
                <a:solidFill>
                  <a:srgbClr val="000000"/>
                </a:solidFill>
                <a:latin typeface="Arial"/>
                <a:ea typeface="Arial"/>
                <a:cs typeface="Arial"/>
                <a:sym typeface="Arial"/>
              </a:rPr>
              <a:t>This summary of needs forms the basis for the development of goals and alignment of services. </a:t>
            </a:r>
            <a:endParaRPr lang="en-US" sz="1200" b="0" i="0" u="none" strike="noStrike" cap="none" dirty="0" smtClean="0">
              <a:solidFill>
                <a:srgbClr val="000000"/>
              </a:solidFill>
              <a:latin typeface="Arial"/>
              <a:ea typeface="Arial"/>
              <a:cs typeface="Arial"/>
              <a:sym typeface="Arial"/>
            </a:endParaRPr>
          </a:p>
          <a:p>
            <a:pPr marL="0" marR="0" lvl="0" indent="0" algn="l" rtl="0">
              <a:lnSpc>
                <a:spcPct val="90000"/>
              </a:lnSpc>
              <a:spcBef>
                <a:spcPts val="600"/>
              </a:spcBef>
              <a:spcAft>
                <a:spcPts val="0"/>
              </a:spcAft>
              <a:buSzPct val="25000"/>
              <a:buNone/>
            </a:pPr>
            <a:r>
              <a:rPr lang="en-US" sz="1200" b="0" i="0" u="none" strike="noStrike" cap="none" dirty="0" smtClean="0">
                <a:solidFill>
                  <a:srgbClr val="000000"/>
                </a:solidFill>
                <a:latin typeface="Arial"/>
                <a:ea typeface="Arial"/>
                <a:cs typeface="Arial"/>
                <a:sym typeface="Arial"/>
              </a:rPr>
              <a:t>Another way to think of the three parts of Step 2 is to think of IEP team members as </a:t>
            </a:r>
            <a:r>
              <a:rPr lang="en-US" sz="1200" b="1" i="0" u="none" strike="noStrike" cap="none" dirty="0" smtClean="0">
                <a:solidFill>
                  <a:srgbClr val="000000"/>
                </a:solidFill>
                <a:latin typeface="Arial"/>
                <a:ea typeface="Arial"/>
                <a:cs typeface="Arial"/>
                <a:sym typeface="Arial"/>
              </a:rPr>
              <a:t>“observers” </a:t>
            </a:r>
            <a:r>
              <a:rPr lang="en-US" sz="1200" b="0" i="0" u="none" strike="noStrike" cap="none" dirty="0" smtClean="0">
                <a:solidFill>
                  <a:srgbClr val="000000"/>
                </a:solidFill>
                <a:latin typeface="Arial"/>
                <a:ea typeface="Arial"/>
                <a:cs typeface="Arial"/>
                <a:sym typeface="Arial"/>
              </a:rPr>
              <a:t>of the effect of disability, </a:t>
            </a:r>
            <a:r>
              <a:rPr lang="en-US" sz="1200" b="1" i="0" u="none" strike="noStrike" cap="none" dirty="0" smtClean="0">
                <a:solidFill>
                  <a:srgbClr val="000000"/>
                </a:solidFill>
                <a:latin typeface="Arial"/>
                <a:ea typeface="Arial"/>
                <a:cs typeface="Arial"/>
                <a:sym typeface="Arial"/>
              </a:rPr>
              <a:t>“analysts</a:t>
            </a:r>
            <a:r>
              <a:rPr lang="en-US" sz="1200" b="0" i="0" u="none" strike="noStrike" cap="none" dirty="0" smtClean="0">
                <a:solidFill>
                  <a:srgbClr val="000000"/>
                </a:solidFill>
                <a:latin typeface="Arial"/>
                <a:ea typeface="Arial"/>
                <a:cs typeface="Arial"/>
                <a:sym typeface="Arial"/>
              </a:rPr>
              <a:t>” of root causes for “why” the student is having difficulty in identified areas, and finally, </a:t>
            </a:r>
            <a:r>
              <a:rPr lang="en-US" sz="1200" b="1" i="0" u="none" strike="noStrike" cap="none" dirty="0" smtClean="0">
                <a:solidFill>
                  <a:srgbClr val="000000"/>
                </a:solidFill>
                <a:latin typeface="Arial"/>
                <a:ea typeface="Arial"/>
                <a:cs typeface="Arial"/>
                <a:sym typeface="Arial"/>
              </a:rPr>
              <a:t>“synthesizers” </a:t>
            </a:r>
            <a:r>
              <a:rPr lang="en-US" sz="1200" b="0" i="0" u="none" strike="noStrike" cap="none" dirty="0" smtClean="0">
                <a:solidFill>
                  <a:srgbClr val="000000"/>
                </a:solidFill>
                <a:latin typeface="Arial"/>
                <a:ea typeface="Arial"/>
                <a:cs typeface="Arial"/>
                <a:sym typeface="Arial"/>
              </a:rPr>
              <a:t>of the conversation to clearly identify the student’s disability-related needs that will lead the team to develop individualized IEP goals and services.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B1C5B47E-C246-4C74-AF0C-4E8A995B6C3C}" type="slidenum">
              <a:rPr lang="en-US" smtClean="0"/>
              <a:t>8</a:t>
            </a:fld>
            <a:endParaRPr lang="en-US"/>
          </a:p>
        </p:txBody>
      </p:sp>
    </p:spTree>
    <p:extLst>
      <p:ext uri="{BB962C8B-B14F-4D97-AF65-F5344CB8AC3E}">
        <p14:creationId xmlns:p14="http://schemas.microsoft.com/office/powerpoint/2010/main" val="445558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Now, let’s dig deeper into each of these three parts of Step 2 beginning with the discussion of how to move from Current Levels in Step 1 to Effects of Disability in Step 2.</a:t>
            </a:r>
          </a:p>
          <a:p>
            <a:endParaRPr lang="en-US" dirty="0"/>
          </a:p>
        </p:txBody>
      </p:sp>
      <p:sp>
        <p:nvSpPr>
          <p:cNvPr id="4" name="Slide Number Placeholder 3"/>
          <p:cNvSpPr>
            <a:spLocks noGrp="1"/>
          </p:cNvSpPr>
          <p:nvPr>
            <p:ph type="sldNum" sz="quarter" idx="10"/>
          </p:nvPr>
        </p:nvSpPr>
        <p:spPr/>
        <p:txBody>
          <a:bodyPr/>
          <a:lstStyle/>
          <a:p>
            <a:fld id="{B1C5B47E-C246-4C74-AF0C-4E8A995B6C3C}" type="slidenum">
              <a:rPr lang="en-US" smtClean="0"/>
              <a:t>9</a:t>
            </a:fld>
            <a:endParaRPr lang="en-US"/>
          </a:p>
        </p:txBody>
      </p:sp>
    </p:spTree>
    <p:extLst>
      <p:ext uri="{BB962C8B-B14F-4D97-AF65-F5344CB8AC3E}">
        <p14:creationId xmlns:p14="http://schemas.microsoft.com/office/powerpoint/2010/main" val="2875066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file://localhost/Users/anninmp/Documents/Jobs%20In%20Progress/%20LOGOS/%20DPI%20Logos/dpi_logo_horizSS-REV.emf"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file://localhost/Users/anninmp/Documents/Jobs%20In%20Progress/%20LOGOS/%20DPI%20Logos/dpi_logo_horizSS-REV.emf"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6" name="Title 4"/>
          <p:cNvSpPr txBox="1">
            <a:spLocks/>
          </p:cNvSpPr>
          <p:nvPr userDrawn="1"/>
        </p:nvSpPr>
        <p:spPr bwMode="auto">
          <a:xfrm>
            <a:off x="-6304" y="0"/>
            <a:ext cx="9150304" cy="921657"/>
          </a:xfrm>
          <a:prstGeom prst="rect">
            <a:avLst/>
          </a:prstGeom>
          <a:solidFill>
            <a:srgbClr val="262087"/>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smtClean="0"/>
              <a:t>Sample Text Slide</a:t>
            </a:r>
            <a:endParaRPr lang="en-US" dirty="0"/>
          </a:p>
        </p:txBody>
      </p:sp>
      <p:sp>
        <p:nvSpPr>
          <p:cNvPr id="12" name="Text Placeholder 11"/>
          <p:cNvSpPr>
            <a:spLocks noGrp="1"/>
          </p:cNvSpPr>
          <p:nvPr>
            <p:ph type="body" sz="quarter" idx="14"/>
          </p:nvPr>
        </p:nvSpPr>
        <p:spPr>
          <a:xfrm>
            <a:off x="2052028" y="1197429"/>
            <a:ext cx="5046877" cy="2512779"/>
          </a:xfrm>
        </p:spPr>
        <p:txBody>
          <a:bodyPr>
            <a:normAutofit/>
          </a:bodyPr>
          <a:lstStyle>
            <a:lvl1pPr marL="342900" indent="-342900">
              <a:lnSpc>
                <a:spcPct val="150000"/>
              </a:lnSpc>
              <a:spcAft>
                <a:spcPts val="439"/>
              </a:spcAft>
              <a:buFont typeface="Arial"/>
              <a:buChar char="•"/>
              <a:defRPr sz="2400" b="1"/>
            </a:lvl1pPr>
            <a:lvl2pPr marL="342789" indent="0">
              <a:buNone/>
              <a:defRPr sz="1758"/>
            </a:lvl2pPr>
            <a:lvl3pPr marL="685578" indent="0">
              <a:buNone/>
              <a:defRPr sz="1758"/>
            </a:lvl3pPr>
            <a:lvl4pPr marL="1028368" indent="0">
              <a:buNone/>
              <a:defRPr sz="1758"/>
            </a:lvl4pPr>
            <a:lvl5pPr marL="1371157" indent="0">
              <a:buNone/>
              <a:defRPr sz="1758"/>
            </a:lvl5pPr>
          </a:lstStyle>
          <a:p>
            <a:pPr lvl="0"/>
            <a:endParaRPr lang="en-US" dirty="0"/>
          </a:p>
        </p:txBody>
      </p:sp>
    </p:spTree>
    <p:extLst>
      <p:ext uri="{BB962C8B-B14F-4D97-AF65-F5344CB8AC3E}">
        <p14:creationId xmlns:p14="http://schemas.microsoft.com/office/powerpoint/2010/main" val="11850368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883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ideo only">
    <p:spTree>
      <p:nvGrpSpPr>
        <p:cNvPr id="1" name=""/>
        <p:cNvGrpSpPr/>
        <p:nvPr/>
      </p:nvGrpSpPr>
      <p:grpSpPr>
        <a:xfrm>
          <a:off x="0" y="0"/>
          <a:ext cx="0" cy="0"/>
          <a:chOff x="0" y="0"/>
          <a:chExt cx="0" cy="0"/>
        </a:xfrm>
      </p:grpSpPr>
      <p:sp>
        <p:nvSpPr>
          <p:cNvPr id="6" name="Title 4"/>
          <p:cNvSpPr txBox="1">
            <a:spLocks/>
          </p:cNvSpPr>
          <p:nvPr userDrawn="1"/>
        </p:nvSpPr>
        <p:spPr bwMode="auto">
          <a:xfrm>
            <a:off x="-6304" y="0"/>
            <a:ext cx="9150304" cy="921657"/>
          </a:xfrm>
          <a:prstGeom prst="rect">
            <a:avLst/>
          </a:prstGeom>
          <a:solidFill>
            <a:srgbClr val="262087"/>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smtClean="0"/>
              <a:t>Sample Video Slide</a:t>
            </a:r>
            <a:endParaRPr lang="en-US" dirty="0"/>
          </a:p>
        </p:txBody>
      </p:sp>
      <p:sp>
        <p:nvSpPr>
          <p:cNvPr id="3" name="Media Placeholder 2"/>
          <p:cNvSpPr>
            <a:spLocks noGrp="1"/>
          </p:cNvSpPr>
          <p:nvPr>
            <p:ph type="media" sz="quarter" idx="15"/>
          </p:nvPr>
        </p:nvSpPr>
        <p:spPr>
          <a:xfrm>
            <a:off x="2042012" y="1304873"/>
            <a:ext cx="5045075" cy="2530475"/>
          </a:xfrm>
        </p:spPr>
        <p:txBody>
          <a:bodyPr/>
          <a:lstStyle/>
          <a:p>
            <a:endParaRPr lang="en-US"/>
          </a:p>
        </p:txBody>
      </p:sp>
    </p:spTree>
    <p:extLst>
      <p:ext uri="{BB962C8B-B14F-4D97-AF65-F5344CB8AC3E}">
        <p14:creationId xmlns:p14="http://schemas.microsoft.com/office/powerpoint/2010/main" val="4085839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Text Placeholder 14"/>
          <p:cNvSpPr>
            <a:spLocks noGrp="1"/>
          </p:cNvSpPr>
          <p:nvPr>
            <p:ph type="body" sz="quarter" idx="10" hasCustomPrompt="1"/>
          </p:nvPr>
        </p:nvSpPr>
        <p:spPr>
          <a:xfrm>
            <a:off x="1364321" y="1293834"/>
            <a:ext cx="6311370" cy="1262666"/>
          </a:xfrm>
          <a:prstGeom prst="rect">
            <a:avLst/>
          </a:prstGeom>
        </p:spPr>
        <p:txBody>
          <a:bodyPr>
            <a:noAutofit/>
          </a:bodyPr>
          <a:lstStyle>
            <a:lvl1pPr marL="0" indent="0" algn="ctr">
              <a:lnSpc>
                <a:spcPts val="3820"/>
              </a:lnSpc>
              <a:buNone/>
              <a:defRPr sz="3600" baseline="0">
                <a:solidFill>
                  <a:srgbClr val="333399"/>
                </a:solidFill>
                <a:latin typeface="Lato Black" panose="020F0A02020204030203" pitchFamily="34" charset="0"/>
              </a:defRPr>
            </a:lvl1pPr>
            <a:lvl2pPr>
              <a:defRPr sz="2637">
                <a:solidFill>
                  <a:srgbClr val="333399"/>
                </a:solidFill>
                <a:latin typeface="+mj-lt"/>
              </a:defRPr>
            </a:lvl2pPr>
            <a:lvl3pPr>
              <a:defRPr sz="2637">
                <a:solidFill>
                  <a:srgbClr val="333399"/>
                </a:solidFill>
                <a:latin typeface="+mj-lt"/>
              </a:defRPr>
            </a:lvl3pPr>
            <a:lvl4pPr>
              <a:defRPr sz="2637">
                <a:solidFill>
                  <a:srgbClr val="333399"/>
                </a:solidFill>
                <a:latin typeface="+mj-lt"/>
              </a:defRPr>
            </a:lvl4pPr>
            <a:lvl5pPr>
              <a:defRPr sz="2637">
                <a:solidFill>
                  <a:srgbClr val="333399"/>
                </a:solidFill>
                <a:latin typeface="+mj-lt"/>
              </a:defRPr>
            </a:lvl5pPr>
          </a:lstStyle>
          <a:p>
            <a:pPr lvl="0"/>
            <a:r>
              <a:rPr lang="en-US" dirty="0" smtClean="0"/>
              <a:t>Presentation Title</a:t>
            </a:r>
            <a:br>
              <a:rPr lang="en-US" dirty="0" smtClean="0"/>
            </a:br>
            <a:r>
              <a:rPr lang="en-US" dirty="0" smtClean="0"/>
              <a:t>Slide Master</a:t>
            </a:r>
            <a:endParaRPr lang="en-US" dirty="0"/>
          </a:p>
        </p:txBody>
      </p:sp>
      <p:sp>
        <p:nvSpPr>
          <p:cNvPr id="12" name="Text Placeholder 16"/>
          <p:cNvSpPr>
            <a:spLocks noGrp="1"/>
          </p:cNvSpPr>
          <p:nvPr>
            <p:ph type="body" sz="quarter" idx="11" hasCustomPrompt="1"/>
          </p:nvPr>
        </p:nvSpPr>
        <p:spPr>
          <a:xfrm>
            <a:off x="5458013" y="3035370"/>
            <a:ext cx="2228771" cy="1123872"/>
          </a:xfrm>
          <a:prstGeom prst="rect">
            <a:avLst/>
          </a:prstGeom>
        </p:spPr>
        <p:txBody>
          <a:bodyPr>
            <a:normAutofit/>
          </a:bodyPr>
          <a:lstStyle>
            <a:lvl1pPr marL="0" indent="0" algn="l">
              <a:lnSpc>
                <a:spcPct val="100000"/>
              </a:lnSpc>
              <a:buNone/>
              <a:defRPr sz="1800"/>
            </a:lvl1pPr>
            <a:lvl2pPr marL="342789" indent="0">
              <a:lnSpc>
                <a:spcPct val="100000"/>
              </a:lnSpc>
              <a:buNone/>
              <a:defRPr sz="1465"/>
            </a:lvl2pPr>
            <a:lvl3pPr marL="685578" indent="0">
              <a:lnSpc>
                <a:spcPct val="100000"/>
              </a:lnSpc>
              <a:buNone/>
              <a:defRPr sz="1465"/>
            </a:lvl3pPr>
            <a:lvl4pPr marL="1028367" indent="0">
              <a:lnSpc>
                <a:spcPct val="100000"/>
              </a:lnSpc>
              <a:buNone/>
              <a:defRPr sz="1465"/>
            </a:lvl4pPr>
            <a:lvl5pPr marL="1371156" indent="0">
              <a:lnSpc>
                <a:spcPct val="100000"/>
              </a:lnSpc>
              <a:buNone/>
              <a:defRPr sz="1465"/>
            </a:lvl5pPr>
          </a:lstStyle>
          <a:p>
            <a:pPr lvl="0"/>
            <a:r>
              <a:rPr lang="en-US" dirty="0" smtClean="0"/>
              <a:t>Name of Presenter</a:t>
            </a:r>
            <a:br>
              <a:rPr lang="en-US" dirty="0" smtClean="0"/>
            </a:br>
            <a:r>
              <a:rPr lang="en-US" dirty="0" smtClean="0"/>
              <a:t>Title</a:t>
            </a:r>
            <a:br>
              <a:rPr lang="en-US" dirty="0" smtClean="0"/>
            </a:br>
            <a:r>
              <a:rPr lang="en-US" dirty="0" smtClean="0"/>
              <a:t>Date</a:t>
            </a:r>
          </a:p>
        </p:txBody>
      </p:sp>
      <p:grpSp>
        <p:nvGrpSpPr>
          <p:cNvPr id="2" name="Group 1"/>
          <p:cNvGrpSpPr/>
          <p:nvPr userDrawn="1"/>
        </p:nvGrpSpPr>
        <p:grpSpPr>
          <a:xfrm>
            <a:off x="-1" y="3248879"/>
            <a:ext cx="9144058" cy="1896438"/>
            <a:chOff x="-1" y="3248879"/>
            <a:chExt cx="9144058" cy="1896438"/>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206" t="7103" r="1" b="14555"/>
            <a:stretch/>
          </p:blipFill>
          <p:spPr>
            <a:xfrm>
              <a:off x="-1" y="3248879"/>
              <a:ext cx="9144058" cy="1896438"/>
            </a:xfrm>
            <a:prstGeom prst="rect">
              <a:avLst/>
            </a:prstGeom>
          </p:spPr>
        </p:pic>
        <p:pic>
          <p:nvPicPr>
            <p:cNvPr id="3" name="dpi_logo_horizSS-REV.emf" descr="/Users/anninmp/Documents/Jobs In Progress/ LOGOS/ DPI Logos/dpi_logo_horizSS-REV.emf"/>
            <p:cNvPicPr>
              <a:picLocks noChangeAspect="1"/>
            </p:cNvPicPr>
            <p:nvPr userDrawn="1"/>
          </p:nvPicPr>
          <p:blipFill>
            <a:blip r:embed="rId3" r:link="rId4" cstate="print">
              <a:extLst>
                <a:ext uri="{28A0092B-C50C-407E-A947-70E740481C1C}">
                  <a14:useLocalDpi xmlns:a14="http://schemas.microsoft.com/office/drawing/2010/main" val="0"/>
                </a:ext>
              </a:extLst>
            </a:blip>
            <a:stretch>
              <a:fillRect/>
            </a:stretch>
          </p:blipFill>
          <p:spPr>
            <a:xfrm>
              <a:off x="3417957" y="4481264"/>
              <a:ext cx="2246156" cy="461674"/>
            </a:xfrm>
            <a:prstGeom prst="rect">
              <a:avLst/>
            </a:prstGeom>
          </p:spPr>
        </p:pic>
      </p:grpSp>
    </p:spTree>
    <p:extLst>
      <p:ext uri="{BB962C8B-B14F-4D97-AF65-F5344CB8AC3E}">
        <p14:creationId xmlns:p14="http://schemas.microsoft.com/office/powerpoint/2010/main" val="180067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750"/>
                                        <p:tgtEl>
                                          <p:spTgt spid="11">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750"/>
                                        <p:tgtEl>
                                          <p:spTgt spid="12">
                                            <p:txEl>
                                              <p:pRg st="0" end="0"/>
                                            </p:txEl>
                                          </p:spTgt>
                                        </p:tgtEl>
                                      </p:cBhvr>
                                    </p:animEffect>
                                  </p:childTnLst>
                                </p:cTn>
                              </p:par>
                              <p:par>
                                <p:cTn id="12" presetID="22" presetClass="entr" presetSubtype="8"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allAtOnce">
        <p:tmplLst>
          <p:tmpl lvl="1">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75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750"/>
                        <p:tgtEl>
                          <p:spTgt spid="12"/>
                        </p:tgtEl>
                      </p:cBhvr>
                    </p:animEffect>
                  </p:childTnLst>
                </p:cTn>
              </p:par>
            </p:tnLst>
          </p:tmpl>
        </p:tmplLst>
      </p:bldP>
    </p:bldLst>
  </p:timing>
  <p:extLst mod="1">
    <p:ext uri="{DCECCB84-F9BA-43D5-87BE-67443E8EF086}">
      <p15:sldGuideLst xmlns:p15="http://schemas.microsoft.com/office/powerpoint/2012/main">
        <p15:guide id="1" orient="horz" pos="1620">
          <p15:clr>
            <a:srgbClr val="FBAE40"/>
          </p15:clr>
        </p15:guide>
        <p15:guide id="2" pos="300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ext with image">
    <p:spTree>
      <p:nvGrpSpPr>
        <p:cNvPr id="1" name=""/>
        <p:cNvGrpSpPr/>
        <p:nvPr/>
      </p:nvGrpSpPr>
      <p:grpSpPr>
        <a:xfrm>
          <a:off x="0" y="0"/>
          <a:ext cx="0" cy="0"/>
          <a:chOff x="0" y="0"/>
          <a:chExt cx="0" cy="0"/>
        </a:xfrm>
      </p:grpSpPr>
      <p:sp>
        <p:nvSpPr>
          <p:cNvPr id="10"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smtClean="0"/>
              <a:t>Sample Slide with Image</a:t>
            </a:r>
            <a:endParaRPr lang="en-US" dirty="0"/>
          </a:p>
        </p:txBody>
      </p:sp>
      <p:sp>
        <p:nvSpPr>
          <p:cNvPr id="6" name="Text Placeholder 5"/>
          <p:cNvSpPr>
            <a:spLocks noGrp="1"/>
          </p:cNvSpPr>
          <p:nvPr>
            <p:ph type="body" sz="quarter" idx="14"/>
          </p:nvPr>
        </p:nvSpPr>
        <p:spPr>
          <a:xfrm>
            <a:off x="942822" y="1277258"/>
            <a:ext cx="3993459" cy="2329521"/>
          </a:xfrm>
        </p:spPr>
        <p:txBody>
          <a:bodyPr>
            <a:normAutofit/>
          </a:bodyPr>
          <a:lstStyle>
            <a:lvl1pPr marL="342900" indent="-342900">
              <a:lnSpc>
                <a:spcPct val="150000"/>
              </a:lnSpc>
              <a:spcAft>
                <a:spcPts val="439"/>
              </a:spcAft>
              <a:buFont typeface="Arial"/>
              <a:buChar char="•"/>
              <a:defRPr sz="2400" b="1"/>
            </a:lvl1pPr>
            <a:lvl2pPr marL="342789" indent="0">
              <a:lnSpc>
                <a:spcPct val="150000"/>
              </a:lnSpc>
              <a:buNone/>
              <a:defRPr/>
            </a:lvl2pPr>
            <a:lvl3pPr marL="685578" indent="0">
              <a:lnSpc>
                <a:spcPct val="150000"/>
              </a:lnSpc>
              <a:buNone/>
              <a:defRPr/>
            </a:lvl3pPr>
            <a:lvl4pPr marL="1028368" indent="0">
              <a:lnSpc>
                <a:spcPct val="150000"/>
              </a:lnSpc>
              <a:buNone/>
              <a:defRPr/>
            </a:lvl4pPr>
            <a:lvl5pPr marL="1371157" indent="0">
              <a:lnSpc>
                <a:spcPct val="150000"/>
              </a:lnSpc>
              <a:buNone/>
              <a:defRPr/>
            </a:lvl5pPr>
          </a:lstStyle>
          <a:p>
            <a:pPr lvl="0"/>
            <a:endParaRPr lang="en-US" dirty="0"/>
          </a:p>
        </p:txBody>
      </p:sp>
      <p:sp>
        <p:nvSpPr>
          <p:cNvPr id="13" name="Picture Placeholder 12"/>
          <p:cNvSpPr>
            <a:spLocks noGrp="1"/>
          </p:cNvSpPr>
          <p:nvPr>
            <p:ph type="pic" sz="quarter" idx="15" hasCustomPrompt="1"/>
          </p:nvPr>
        </p:nvSpPr>
        <p:spPr>
          <a:xfrm>
            <a:off x="5262429" y="1291773"/>
            <a:ext cx="3420446" cy="3090606"/>
          </a:xfrm>
        </p:spPr>
        <p:txBody>
          <a:bodyPr/>
          <a:lstStyle>
            <a:lvl1pPr marL="0" indent="0">
              <a:buNone/>
              <a:defRPr baseline="0">
                <a:solidFill>
                  <a:schemeClr val="bg2"/>
                </a:solidFill>
              </a:defRPr>
            </a:lvl1pPr>
          </a:lstStyle>
          <a:p>
            <a:r>
              <a:rPr lang="en-US" dirty="0" smtClean="0"/>
              <a:t>Insert picture here</a:t>
            </a:r>
            <a:endParaRPr lang="en-US" dirty="0"/>
          </a:p>
        </p:txBody>
      </p:sp>
    </p:spTree>
    <p:extLst>
      <p:ext uri="{BB962C8B-B14F-4D97-AF65-F5344CB8AC3E}">
        <p14:creationId xmlns:p14="http://schemas.microsoft.com/office/powerpoint/2010/main" val="7001757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1" name="Text Placeholder 14"/>
          <p:cNvSpPr>
            <a:spLocks noGrp="1"/>
          </p:cNvSpPr>
          <p:nvPr>
            <p:ph type="body" sz="quarter" idx="10" hasCustomPrompt="1"/>
          </p:nvPr>
        </p:nvSpPr>
        <p:spPr>
          <a:xfrm>
            <a:off x="1364321" y="944109"/>
            <a:ext cx="6311370" cy="1262666"/>
          </a:xfrm>
          <a:prstGeom prst="rect">
            <a:avLst/>
          </a:prstGeom>
        </p:spPr>
        <p:txBody>
          <a:bodyPr>
            <a:noAutofit/>
          </a:bodyPr>
          <a:lstStyle>
            <a:lvl1pPr marL="0" indent="0" algn="ctr">
              <a:lnSpc>
                <a:spcPts val="2865"/>
              </a:lnSpc>
              <a:buNone/>
              <a:defRPr sz="2700" baseline="0">
                <a:solidFill>
                  <a:srgbClr val="333399"/>
                </a:solidFill>
                <a:latin typeface="Lato" panose="020F0502020204030203" pitchFamily="34" charset="0"/>
              </a:defRPr>
            </a:lvl1pPr>
            <a:lvl2pPr>
              <a:defRPr sz="1978">
                <a:solidFill>
                  <a:srgbClr val="333399"/>
                </a:solidFill>
                <a:latin typeface="+mj-lt"/>
              </a:defRPr>
            </a:lvl2pPr>
            <a:lvl3pPr>
              <a:defRPr sz="1978">
                <a:solidFill>
                  <a:srgbClr val="333399"/>
                </a:solidFill>
                <a:latin typeface="+mj-lt"/>
              </a:defRPr>
            </a:lvl3pPr>
            <a:lvl4pPr>
              <a:defRPr sz="1978">
                <a:solidFill>
                  <a:srgbClr val="333399"/>
                </a:solidFill>
                <a:latin typeface="+mj-lt"/>
              </a:defRPr>
            </a:lvl4pPr>
            <a:lvl5pPr>
              <a:defRPr sz="1978">
                <a:solidFill>
                  <a:srgbClr val="333399"/>
                </a:solidFill>
                <a:latin typeface="+mj-lt"/>
              </a:defRPr>
            </a:lvl5pPr>
          </a:lstStyle>
          <a:p>
            <a:pPr lvl="0"/>
            <a:r>
              <a:rPr lang="en-US" dirty="0" smtClean="0"/>
              <a:t>Presentation Title</a:t>
            </a:r>
            <a:br>
              <a:rPr lang="en-US" dirty="0" smtClean="0"/>
            </a:br>
            <a:r>
              <a:rPr lang="en-US" dirty="0" smtClean="0"/>
              <a:t>Slide Master</a:t>
            </a:r>
            <a:endParaRPr lang="en-US" dirty="0"/>
          </a:p>
        </p:txBody>
      </p:sp>
      <p:sp>
        <p:nvSpPr>
          <p:cNvPr id="12" name="Text Placeholder 16"/>
          <p:cNvSpPr>
            <a:spLocks noGrp="1"/>
          </p:cNvSpPr>
          <p:nvPr>
            <p:ph type="body" sz="quarter" idx="11" hasCustomPrompt="1"/>
          </p:nvPr>
        </p:nvSpPr>
        <p:spPr>
          <a:xfrm>
            <a:off x="4520007" y="2902227"/>
            <a:ext cx="3326129" cy="1232848"/>
          </a:xfrm>
          <a:prstGeom prst="rect">
            <a:avLst/>
          </a:prstGeom>
        </p:spPr>
        <p:txBody>
          <a:bodyPr>
            <a:normAutofit/>
          </a:bodyPr>
          <a:lstStyle>
            <a:lvl1pPr marL="0" indent="0" algn="l">
              <a:lnSpc>
                <a:spcPct val="100000"/>
              </a:lnSpc>
              <a:spcBef>
                <a:spcPts val="450"/>
              </a:spcBef>
              <a:buNone/>
              <a:defRPr sz="1800"/>
            </a:lvl1pPr>
            <a:lvl2pPr marL="257092" indent="0">
              <a:lnSpc>
                <a:spcPct val="100000"/>
              </a:lnSpc>
              <a:buNone/>
              <a:defRPr sz="1099"/>
            </a:lvl2pPr>
            <a:lvl3pPr marL="514184" indent="0">
              <a:lnSpc>
                <a:spcPct val="100000"/>
              </a:lnSpc>
              <a:buNone/>
              <a:defRPr sz="1099"/>
            </a:lvl3pPr>
            <a:lvl4pPr marL="771275" indent="0">
              <a:lnSpc>
                <a:spcPct val="100000"/>
              </a:lnSpc>
              <a:buNone/>
              <a:defRPr sz="1099"/>
            </a:lvl4pPr>
            <a:lvl5pPr marL="1028367" indent="0">
              <a:lnSpc>
                <a:spcPct val="100000"/>
              </a:lnSpc>
              <a:buNone/>
              <a:defRPr sz="1099"/>
            </a:lvl5pPr>
          </a:lstStyle>
          <a:p>
            <a:pPr lvl="0"/>
            <a:r>
              <a:rPr lang="en-US" dirty="0" smtClean="0"/>
              <a:t>Name of Presenter</a:t>
            </a:r>
            <a:br>
              <a:rPr lang="en-US" dirty="0" smtClean="0"/>
            </a:br>
            <a:r>
              <a:rPr lang="en-US" dirty="0" smtClean="0"/>
              <a:t>Title</a:t>
            </a:r>
            <a:br>
              <a:rPr lang="en-US" dirty="0" smtClean="0"/>
            </a:br>
            <a:r>
              <a:rPr lang="en-US" dirty="0" smtClean="0"/>
              <a:t>Date</a:t>
            </a:r>
          </a:p>
        </p:txBody>
      </p:sp>
      <p:grpSp>
        <p:nvGrpSpPr>
          <p:cNvPr id="2" name="Group 1"/>
          <p:cNvGrpSpPr/>
          <p:nvPr userDrawn="1"/>
        </p:nvGrpSpPr>
        <p:grpSpPr>
          <a:xfrm>
            <a:off x="0" y="3248879"/>
            <a:ext cx="9144059" cy="1896437"/>
            <a:chOff x="-1" y="3248879"/>
            <a:chExt cx="9144058" cy="1896438"/>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206" t="7103" r="1" b="14555"/>
            <a:stretch/>
          </p:blipFill>
          <p:spPr>
            <a:xfrm>
              <a:off x="-1" y="3248879"/>
              <a:ext cx="9144058" cy="1896438"/>
            </a:xfrm>
            <a:prstGeom prst="rect">
              <a:avLst/>
            </a:prstGeom>
          </p:spPr>
        </p:pic>
        <p:pic>
          <p:nvPicPr>
            <p:cNvPr id="3" name="dpi_logo_horizSS-REV.emf" descr="/Users/anninmp/Documents/Jobs In Progress/ LOGOS/ DPI Logos/dpi_logo_horizSS-REV.emf"/>
            <p:cNvPicPr>
              <a:picLocks noChangeAspect="1"/>
            </p:cNvPicPr>
            <p:nvPr userDrawn="1"/>
          </p:nvPicPr>
          <p:blipFill>
            <a:blip r:embed="rId3" r:link="rId4" cstate="print">
              <a:extLst>
                <a:ext uri="{28A0092B-C50C-407E-A947-70E740481C1C}">
                  <a14:useLocalDpi xmlns:a14="http://schemas.microsoft.com/office/drawing/2010/main" val="0"/>
                </a:ext>
              </a:extLst>
            </a:blip>
            <a:stretch>
              <a:fillRect/>
            </a:stretch>
          </p:blipFill>
          <p:spPr>
            <a:xfrm>
              <a:off x="3417957" y="4481264"/>
              <a:ext cx="2246156" cy="461674"/>
            </a:xfrm>
            <a:prstGeom prst="rect">
              <a:avLst/>
            </a:prstGeom>
          </p:spPr>
        </p:pic>
      </p:grpSp>
    </p:spTree>
    <p:extLst>
      <p:ext uri="{BB962C8B-B14F-4D97-AF65-F5344CB8AC3E}">
        <p14:creationId xmlns:p14="http://schemas.microsoft.com/office/powerpoint/2010/main" val="7403820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1620">
          <p15:clr>
            <a:srgbClr val="FBAE40"/>
          </p15:clr>
        </p15:guide>
        <p15:guide id="2" pos="400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97155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5" dirty="0">
              <a:solidFill>
                <a:srgbClr val="1F2264"/>
              </a:solidFill>
            </a:endParaRP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954157" y="1023731"/>
            <a:ext cx="7394713" cy="3697356"/>
          </a:xfrm>
        </p:spPr>
        <p:txBody>
          <a:bodyPr/>
          <a:lstStyle>
            <a:lvl1pPr>
              <a:spcBef>
                <a:spcPts val="900"/>
              </a:spcBef>
              <a:defRPr>
                <a:solidFill>
                  <a:schemeClr val="bg1">
                    <a:lumMod val="75000"/>
                    <a:lumOff val="25000"/>
                  </a:schemeClr>
                </a:solidFill>
              </a:defRPr>
            </a:lvl1pPr>
            <a:lvl2pPr>
              <a:defRPr>
                <a:solidFill>
                  <a:schemeClr val="bg1">
                    <a:lumMod val="75000"/>
                    <a:lumOff val="25000"/>
                  </a:schemeClr>
                </a:solidFill>
              </a:defRPr>
            </a:lvl2pPr>
            <a:lvl3pPr>
              <a:defRPr>
                <a:solidFill>
                  <a:schemeClr val="bg1">
                    <a:lumMod val="75000"/>
                    <a:lumOff val="25000"/>
                  </a:schemeClr>
                </a:solidFill>
              </a:defRPr>
            </a:lvl3pPr>
            <a:lvl4pPr>
              <a:defRPr>
                <a:solidFill>
                  <a:schemeClr val="bg1">
                    <a:lumMod val="75000"/>
                    <a:lumOff val="25000"/>
                  </a:schemeClr>
                </a:solidFill>
              </a:defRPr>
            </a:lvl4pPr>
            <a:lvl5pPr>
              <a:defRPr>
                <a:solidFill>
                  <a:schemeClr val="bg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dirty="0" smtClean="0"/>
              <a:t>April 2018</a:t>
            </a:r>
            <a:endParaRPr lang="en-US" dirty="0"/>
          </a:p>
        </p:txBody>
      </p:sp>
      <p:sp>
        <p:nvSpPr>
          <p:cNvPr id="5" name="Slide Number Placeholder 4"/>
          <p:cNvSpPr>
            <a:spLocks noGrp="1"/>
          </p:cNvSpPr>
          <p:nvPr>
            <p:ph type="sldNum" sz="quarter" idx="11"/>
          </p:nvPr>
        </p:nvSpPr>
        <p:spPr/>
        <p:txBody>
          <a:bodyPr/>
          <a:lstStyle/>
          <a:p>
            <a:fld id="{453CC3A6-4BBE-4722-963B-0F2471C635E5}" type="slidenum">
              <a:rPr lang="en-US" smtClean="0"/>
              <a:pPr/>
              <a:t>‹#›</a:t>
            </a:fld>
            <a:endParaRPr lang="en-US" dirty="0"/>
          </a:p>
        </p:txBody>
      </p:sp>
    </p:spTree>
    <p:extLst>
      <p:ext uri="{BB962C8B-B14F-4D97-AF65-F5344CB8AC3E}">
        <p14:creationId xmlns:p14="http://schemas.microsoft.com/office/powerpoint/2010/main" val="961803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4706" y="1486025"/>
            <a:ext cx="7772400" cy="1021556"/>
          </a:xfrm>
        </p:spPr>
        <p:txBody>
          <a:bodyPr anchor="t"/>
          <a:lstStyle>
            <a:lvl1pPr algn="ctr">
              <a:defRPr sz="3000" b="0" cap="all">
                <a:solidFill>
                  <a:schemeClr val="bg1">
                    <a:lumMod val="75000"/>
                    <a:lumOff val="2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507581"/>
            <a:ext cx="7772400" cy="1125140"/>
          </a:xfrm>
        </p:spPr>
        <p:txBody>
          <a:bodyPr anchor="b"/>
          <a:lstStyle>
            <a:lvl1pPr marL="0" indent="0" algn="ctr">
              <a:buNone/>
              <a:defRPr sz="2100">
                <a:solidFill>
                  <a:schemeClr val="bg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r>
              <a:rPr lang="en-US" dirty="0" smtClean="0"/>
              <a:t>April 2018</a:t>
            </a:r>
            <a:endParaRPr lang="en-US" dirty="0"/>
          </a:p>
        </p:txBody>
      </p:sp>
      <p:sp>
        <p:nvSpPr>
          <p:cNvPr id="7" name="Slide Number Placeholder 6"/>
          <p:cNvSpPr>
            <a:spLocks noGrp="1"/>
          </p:cNvSpPr>
          <p:nvPr>
            <p:ph type="sldNum" sz="quarter" idx="11"/>
          </p:nvPr>
        </p:nvSpPr>
        <p:spPr/>
        <p:txBody>
          <a:bodyPr/>
          <a:lstStyle/>
          <a:p>
            <a:fld id="{453CC3A6-4BBE-4722-963B-0F2471C635E5}" type="slidenum">
              <a:rPr lang="en-US" smtClean="0"/>
              <a:pPr/>
              <a:t>‹#›</a:t>
            </a:fld>
            <a:endParaRPr lang="en-US" dirty="0"/>
          </a:p>
        </p:txBody>
      </p:sp>
    </p:spTree>
    <p:extLst>
      <p:ext uri="{BB962C8B-B14F-4D97-AF65-F5344CB8AC3E}">
        <p14:creationId xmlns:p14="http://schemas.microsoft.com/office/powerpoint/2010/main" val="1462747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p:cNvSpPr/>
          <p:nvPr userDrawn="1"/>
        </p:nvSpPr>
        <p:spPr>
          <a:xfrm>
            <a:off x="0" y="0"/>
            <a:ext cx="9144000" cy="97155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5" dirty="0">
              <a:solidFill>
                <a:srgbClr val="1F2264"/>
              </a:solidFill>
            </a:endParaRPr>
          </a:p>
        </p:txBody>
      </p:sp>
      <p:sp>
        <p:nvSpPr>
          <p:cNvPr id="3" name="Content Placeholder 2"/>
          <p:cNvSpPr>
            <a:spLocks noGrp="1"/>
          </p:cNvSpPr>
          <p:nvPr>
            <p:ph sz="half" idx="1"/>
          </p:nvPr>
        </p:nvSpPr>
        <p:spPr>
          <a:xfrm>
            <a:off x="519935" y="1034654"/>
            <a:ext cx="4035006" cy="3681413"/>
          </a:xfrm>
        </p:spPr>
        <p:txBody>
          <a:bodyPr/>
          <a:lstStyle>
            <a:lvl1pPr>
              <a:spcBef>
                <a:spcPts val="675"/>
              </a:spcBef>
              <a:defRPr sz="2100"/>
            </a:lvl1pPr>
            <a:lvl2pPr>
              <a:lnSpc>
                <a:spcPct val="95000"/>
              </a:lnSpc>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95884" y="1034654"/>
            <a:ext cx="4093768" cy="3681413"/>
          </a:xfrm>
        </p:spPr>
        <p:txBody>
          <a:bodyPr/>
          <a:lstStyle>
            <a:lvl1pPr>
              <a:spcBef>
                <a:spcPts val="675"/>
              </a:spcBef>
              <a:defRPr sz="2100"/>
            </a:lvl1pPr>
            <a:lvl2pPr>
              <a:lnSpc>
                <a:spcPct val="95000"/>
              </a:lnSpc>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5"/>
          <p:cNvSpPr>
            <a:spLocks noGrp="1"/>
          </p:cNvSpPr>
          <p:nvPr>
            <p:ph type="dt" sz="half" idx="10"/>
          </p:nvPr>
        </p:nvSpPr>
        <p:spPr/>
        <p:txBody>
          <a:bodyPr/>
          <a:lstStyle/>
          <a:p>
            <a:r>
              <a:rPr lang="en-US" dirty="0" smtClean="0"/>
              <a:t>April 2018</a:t>
            </a:r>
            <a:endParaRPr lang="en-US" dirty="0"/>
          </a:p>
        </p:txBody>
      </p:sp>
      <p:sp>
        <p:nvSpPr>
          <p:cNvPr id="9" name="Slide Number Placeholder 8"/>
          <p:cNvSpPr>
            <a:spLocks noGrp="1"/>
          </p:cNvSpPr>
          <p:nvPr>
            <p:ph type="sldNum" sz="quarter" idx="11"/>
          </p:nvPr>
        </p:nvSpPr>
        <p:spPr/>
        <p:txBody>
          <a:bodyPr/>
          <a:lstStyle/>
          <a:p>
            <a:fld id="{453CC3A6-4BBE-4722-963B-0F2471C635E5}" type="slidenum">
              <a:rPr lang="en-US" smtClean="0"/>
              <a:pPr/>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07678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0"/>
            <a:ext cx="9144000" cy="97155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5" dirty="0">
              <a:solidFill>
                <a:srgbClr val="1F2264"/>
              </a:solidFill>
            </a:endParaRPr>
          </a:p>
        </p:txBody>
      </p:sp>
      <p:sp>
        <p:nvSpPr>
          <p:cNvPr id="4" name="Date Placeholder 3"/>
          <p:cNvSpPr>
            <a:spLocks noGrp="1"/>
          </p:cNvSpPr>
          <p:nvPr>
            <p:ph type="dt" sz="half" idx="10"/>
          </p:nvPr>
        </p:nvSpPr>
        <p:spPr/>
        <p:txBody>
          <a:bodyPr/>
          <a:lstStyle/>
          <a:p>
            <a:r>
              <a:rPr lang="en-US" dirty="0" smtClean="0"/>
              <a:t>April 2018</a:t>
            </a:r>
            <a:endParaRPr lang="en-US" dirty="0"/>
          </a:p>
        </p:txBody>
      </p:sp>
      <p:sp>
        <p:nvSpPr>
          <p:cNvPr id="7" name="Slide Number Placeholder 6"/>
          <p:cNvSpPr>
            <a:spLocks noGrp="1"/>
          </p:cNvSpPr>
          <p:nvPr>
            <p:ph type="sldNum" sz="quarter" idx="11"/>
          </p:nvPr>
        </p:nvSpPr>
        <p:spPr/>
        <p:txBody>
          <a:bodyPr/>
          <a:lstStyle/>
          <a:p>
            <a:fld id="{453CC3A6-4BBE-4722-963B-0F2471C635E5}" type="slidenum">
              <a:rPr lang="en-US" smtClean="0"/>
              <a:pPr/>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275857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tiff"/><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alphaModFix amt="73000"/>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84116" y="1364104"/>
            <a:ext cx="4762552" cy="2478963"/>
          </a:xfrm>
          <a:prstGeom prst="rect">
            <a:avLst/>
          </a:prstGeom>
        </p:spPr>
        <p:txBody>
          <a:bodyPr vert="horz" lIns="91440" tIns="45720" rIns="91440" bIns="45720" rtlCol="0">
            <a:normAutofit/>
          </a:bodyPr>
          <a:lstStyle/>
          <a:p>
            <a:pPr lvl="0"/>
            <a:r>
              <a:rPr lang="en-US" dirty="0" smtClean="0"/>
              <a:t>Click to edit Master text styles</a:t>
            </a:r>
          </a:p>
        </p:txBody>
      </p:sp>
      <p:sp>
        <p:nvSpPr>
          <p:cNvPr id="5" name="Title 4"/>
          <p:cNvSpPr txBox="1">
            <a:spLocks/>
          </p:cNvSpPr>
          <p:nvPr userDrawn="1"/>
        </p:nvSpPr>
        <p:spPr bwMode="auto">
          <a:xfrm>
            <a:off x="-6304" y="0"/>
            <a:ext cx="9150304" cy="921657"/>
          </a:xfrm>
          <a:prstGeom prst="rect">
            <a:avLst/>
          </a:prstGeom>
          <a:solidFill>
            <a:srgbClr val="262087"/>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2" name="Title Placeholder 1"/>
          <p:cNvSpPr>
            <a:spLocks noGrp="1"/>
          </p:cNvSpPr>
          <p:nvPr>
            <p:ph type="title"/>
          </p:nvPr>
        </p:nvSpPr>
        <p:spPr>
          <a:xfrm>
            <a:off x="616258" y="0"/>
            <a:ext cx="7886700" cy="914400"/>
          </a:xfrm>
          <a:prstGeom prst="rect">
            <a:avLst/>
          </a:prstGeom>
        </p:spPr>
        <p:txBody>
          <a:bodyPr vert="horz" lIns="91440" tIns="45720" rIns="91440" bIns="45720" rtlCol="0" anchor="ctr">
            <a:normAutofit/>
          </a:bodyPr>
          <a:lstStyle/>
          <a:p>
            <a:r>
              <a:rPr lang="en-US" dirty="0" smtClean="0"/>
              <a:t>Text Slide Master</a:t>
            </a:r>
            <a:endParaRPr lang="en-US" dirty="0"/>
          </a:p>
        </p:txBody>
      </p:sp>
    </p:spTree>
    <p:extLst>
      <p:ext uri="{BB962C8B-B14F-4D97-AF65-F5344CB8AC3E}">
        <p14:creationId xmlns:p14="http://schemas.microsoft.com/office/powerpoint/2010/main" val="1963821010"/>
      </p:ext>
    </p:extLst>
  </p:cSld>
  <p:clrMap bg1="lt1" tx1="dk1" bg2="lt2" tx2="dk2" accent1="accent1" accent2="accent2" accent3="accent3" accent4="accent4" accent5="accent5" accent6="accent6" hlink="hlink" folHlink="folHlink"/>
  <p:sldLayoutIdLst>
    <p:sldLayoutId id="2147483694" r:id="rId1"/>
    <p:sldLayoutId id="2147483697" r:id="rId2"/>
    <p:sldLayoutId id="2147483698" r:id="rId3"/>
    <p:sldLayoutId id="2147483699" r:id="rId4"/>
  </p:sldLayoutIdLst>
  <p:timing>
    <p:tnLst>
      <p:par>
        <p:cTn id="1" dur="indefinite" restart="never" nodeType="tmRoot"/>
      </p:par>
    </p:tnLst>
  </p:timing>
  <p:txStyles>
    <p:titleStyle>
      <a:lvl1pPr algn="ctr" defTabSz="685800" rtl="0" eaLnBrk="1" latinLnBrk="0" hangingPunct="1">
        <a:lnSpc>
          <a:spcPct val="90000"/>
        </a:lnSpc>
        <a:spcBef>
          <a:spcPct val="0"/>
        </a:spcBef>
        <a:buNone/>
        <a:defRPr sz="3600" kern="1200">
          <a:solidFill>
            <a:schemeClr val="bg1"/>
          </a:solidFill>
          <a:latin typeface="Lato Black" panose="020F0A02020204030203" pitchFamily="34" charset="0"/>
          <a:ea typeface="+mj-ea"/>
          <a:cs typeface="+mj-cs"/>
        </a:defRPr>
      </a:lvl1pPr>
    </p:titleStyle>
    <p:body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print">
            <a:alphaModFix amt="76000"/>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1" y="63104"/>
            <a:ext cx="828675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983975" y="920354"/>
            <a:ext cx="6867939" cy="38007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 name="Date Placeholder 1"/>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bg1">
                    <a:lumMod val="90000"/>
                    <a:lumOff val="10000"/>
                  </a:schemeClr>
                </a:solidFill>
                <a:latin typeface="Lato" panose="020F0502020204030203" pitchFamily="34" charset="0"/>
              </a:defRPr>
            </a:lvl1pPr>
          </a:lstStyle>
          <a:p>
            <a:r>
              <a:rPr lang="en-US" dirty="0" smtClean="0"/>
              <a:t>April 2018</a:t>
            </a:r>
            <a:endParaRPr lang="en-US" dirty="0"/>
          </a:p>
        </p:txBody>
      </p:sp>
      <p:sp>
        <p:nvSpPr>
          <p:cNvPr id="3" name="Slide Number Placeholder 2"/>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1050">
                <a:solidFill>
                  <a:schemeClr val="bg1">
                    <a:lumMod val="90000"/>
                    <a:lumOff val="10000"/>
                  </a:schemeClr>
                </a:solidFill>
                <a:latin typeface="Lato" panose="020F0502020204030203" pitchFamily="34" charset="0"/>
              </a:defRPr>
            </a:lvl1pPr>
          </a:lstStyle>
          <a:p>
            <a:fld id="{453CC3A6-4BBE-4722-963B-0F2471C635E5}" type="slidenum">
              <a:rPr lang="en-US" smtClean="0"/>
              <a:pPr/>
              <a:t>‹#›</a:t>
            </a:fld>
            <a:endParaRPr lang="en-US" dirty="0"/>
          </a:p>
        </p:txBody>
      </p:sp>
    </p:spTree>
    <p:extLst>
      <p:ext uri="{BB962C8B-B14F-4D97-AF65-F5344CB8AC3E}">
        <p14:creationId xmlns:p14="http://schemas.microsoft.com/office/powerpoint/2010/main" val="2342588705"/>
      </p:ext>
    </p:extLst>
  </p:cSld>
  <p:clrMap bg1="dk1" tx1="lt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p:txStyles>
    <p:titleStyle>
      <a:lvl1pPr algn="ctr" rtl="0" eaLnBrk="1" fontAlgn="base" hangingPunct="1">
        <a:spcBef>
          <a:spcPct val="0"/>
        </a:spcBef>
        <a:spcAft>
          <a:spcPct val="0"/>
        </a:spcAft>
        <a:defRPr sz="3000" b="0" kern="1200">
          <a:solidFill>
            <a:schemeClr val="tx1"/>
          </a:solidFill>
          <a:latin typeface="Lato" panose="020F0502020204030203" pitchFamily="34" charset="0"/>
          <a:ea typeface="+mj-ea"/>
          <a:cs typeface="Lato" panose="020F0502020204030203" pitchFamily="34" charset="0"/>
        </a:defRPr>
      </a:lvl1pPr>
      <a:lvl2pPr algn="ctr" rtl="0" eaLnBrk="1" fontAlgn="base" hangingPunct="1">
        <a:spcBef>
          <a:spcPct val="0"/>
        </a:spcBef>
        <a:spcAft>
          <a:spcPct val="0"/>
        </a:spcAft>
        <a:defRPr sz="3300">
          <a:solidFill>
            <a:schemeClr val="tx1"/>
          </a:solidFill>
          <a:latin typeface="Garamond" pitchFamily="18" charset="0"/>
        </a:defRPr>
      </a:lvl2pPr>
      <a:lvl3pPr algn="ctr" rtl="0" eaLnBrk="1" fontAlgn="base" hangingPunct="1">
        <a:spcBef>
          <a:spcPct val="0"/>
        </a:spcBef>
        <a:spcAft>
          <a:spcPct val="0"/>
        </a:spcAft>
        <a:defRPr sz="3300">
          <a:solidFill>
            <a:schemeClr val="tx1"/>
          </a:solidFill>
          <a:latin typeface="Garamond" pitchFamily="18" charset="0"/>
        </a:defRPr>
      </a:lvl3pPr>
      <a:lvl4pPr algn="ctr" rtl="0" eaLnBrk="1" fontAlgn="base" hangingPunct="1">
        <a:spcBef>
          <a:spcPct val="0"/>
        </a:spcBef>
        <a:spcAft>
          <a:spcPct val="0"/>
        </a:spcAft>
        <a:defRPr sz="3300">
          <a:solidFill>
            <a:schemeClr val="tx1"/>
          </a:solidFill>
          <a:latin typeface="Garamond" pitchFamily="18" charset="0"/>
        </a:defRPr>
      </a:lvl4pPr>
      <a:lvl5pPr algn="ctr" rtl="0" eaLnBrk="1" fontAlgn="base" hangingPunct="1">
        <a:spcBef>
          <a:spcPct val="0"/>
        </a:spcBef>
        <a:spcAft>
          <a:spcPct val="0"/>
        </a:spcAft>
        <a:defRPr sz="3300">
          <a:solidFill>
            <a:schemeClr val="tx1"/>
          </a:solidFill>
          <a:latin typeface="Garamond" pitchFamily="18"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p:titleStyle>
    <p:bodyStyle>
      <a:lvl1pPr marL="205740" indent="-205740" algn="l" rtl="0" eaLnBrk="1" fontAlgn="base" hangingPunct="1">
        <a:spcBef>
          <a:spcPts val="900"/>
        </a:spcBef>
        <a:spcAft>
          <a:spcPct val="0"/>
        </a:spcAft>
        <a:buFont typeface="Arial" charset="0"/>
        <a:buChar char="•"/>
        <a:defRPr sz="2250" kern="1200">
          <a:solidFill>
            <a:schemeClr val="bg1">
              <a:lumMod val="75000"/>
              <a:lumOff val="25000"/>
            </a:schemeClr>
          </a:solidFill>
          <a:latin typeface="Lato" panose="020F0502020204030203" pitchFamily="34" charset="0"/>
          <a:ea typeface="+mn-ea"/>
          <a:cs typeface="+mn-cs"/>
        </a:defRPr>
      </a:lvl1pPr>
      <a:lvl2pPr marL="548640" indent="-205740" algn="l" rtl="0" eaLnBrk="1" fontAlgn="base" hangingPunct="1">
        <a:spcBef>
          <a:spcPts val="450"/>
        </a:spcBef>
        <a:spcAft>
          <a:spcPct val="0"/>
        </a:spcAft>
        <a:buFont typeface="Courier New" panose="02070309020205020404" pitchFamily="49" charset="0"/>
        <a:buChar char="o"/>
        <a:defRPr sz="2100" kern="1200">
          <a:solidFill>
            <a:schemeClr val="bg1">
              <a:lumMod val="75000"/>
              <a:lumOff val="25000"/>
            </a:schemeClr>
          </a:solidFill>
          <a:latin typeface="Lato" panose="020F0502020204030203" pitchFamily="34" charset="0"/>
          <a:ea typeface="+mn-ea"/>
          <a:cs typeface="+mn-cs"/>
        </a:defRPr>
      </a:lvl2pPr>
      <a:lvl3pPr marL="857250" indent="-171450" algn="l" rtl="0" eaLnBrk="1" fontAlgn="base" hangingPunct="1">
        <a:spcBef>
          <a:spcPts val="225"/>
        </a:spcBef>
        <a:spcAft>
          <a:spcPct val="0"/>
        </a:spcAft>
        <a:buFont typeface="Lato" panose="020F0502020204030203" pitchFamily="34" charset="0"/>
        <a:buChar char="−"/>
        <a:defRPr sz="1800" kern="1200">
          <a:solidFill>
            <a:schemeClr val="bg1">
              <a:lumMod val="75000"/>
              <a:lumOff val="25000"/>
            </a:schemeClr>
          </a:solidFill>
          <a:latin typeface="Lato" panose="020F0502020204030203" pitchFamily="34" charset="0"/>
          <a:ea typeface="+mn-ea"/>
          <a:cs typeface="+mn-cs"/>
        </a:defRPr>
      </a:lvl3pPr>
      <a:lvl4pPr marL="1200150" indent="-171450" algn="l" rtl="0" eaLnBrk="1" fontAlgn="base" hangingPunct="1">
        <a:spcBef>
          <a:spcPts val="225"/>
        </a:spcBef>
        <a:spcAft>
          <a:spcPct val="0"/>
        </a:spcAft>
        <a:buFont typeface="Wingdings" panose="05000000000000000000" pitchFamily="2" charset="2"/>
        <a:buChar char="§"/>
        <a:defRPr sz="1500" kern="1200">
          <a:solidFill>
            <a:schemeClr val="bg1">
              <a:lumMod val="75000"/>
              <a:lumOff val="25000"/>
            </a:schemeClr>
          </a:solidFill>
          <a:latin typeface="Lato" panose="020F0502020204030203" pitchFamily="34" charset="0"/>
          <a:ea typeface="+mn-ea"/>
          <a:cs typeface="+mn-cs"/>
        </a:defRPr>
      </a:lvl4pPr>
      <a:lvl5pPr marL="1543050" indent="-171450" algn="l" rtl="0" eaLnBrk="1" fontAlgn="base" hangingPunct="1">
        <a:spcBef>
          <a:spcPts val="225"/>
        </a:spcBef>
        <a:spcAft>
          <a:spcPct val="0"/>
        </a:spcAft>
        <a:buFont typeface="Arial" charset="0"/>
        <a:buChar char="»"/>
        <a:defRPr sz="1500" kern="1200">
          <a:solidFill>
            <a:schemeClr val="bg1">
              <a:lumMod val="75000"/>
              <a:lumOff val="25000"/>
            </a:schemeClr>
          </a:solidFill>
          <a:latin typeface="Lato" panose="020F0502020204030203"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dpi.wi.gov/sped/college-and-career-ready-ieps/learning-resources"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https://dpi.wi.gov/sites/default/files/imce/sped/pdf/ccr-step2.pdf"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BEQvq99PZwo"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dpi.wi.gov/sites/default/files/imce/sped/pdf/ccr-iep-overview-guide.pdf"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dpi.wi.gov/sped/college-and-career-ready-ieps/learning-resources/5-beliefs"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dpi.wi.gov/universal-design-learning"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9.xml"/><Relationship Id="rId4" Type="http://schemas.openxmlformats.org/officeDocument/2006/relationships/hyperlink" Target="https://dpi.wi.gov/sped/college-and-career-ready-ieps/discussion-tool"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hyperlink" Target="https://www.youtube.com/watch?v=vytSitGRCYA&amp;feature=youtu.be"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dpi.wi.gov/sites/default/files/imce/sped/pdf/ccr-step2.pdf" TargetMode="External"/><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hyperlink" Target="https://dpi.wi.gov/universal-design-learning" TargetMode="External"/><Relationship Id="rId5" Type="http://schemas.openxmlformats.org/officeDocument/2006/relationships/hyperlink" Target="http://www.imdetermined.org/" TargetMode="External"/><Relationship Id="rId4" Type="http://schemas.openxmlformats.org/officeDocument/2006/relationships/hyperlink" Target="https://www.youtube.com/watch?v=BEQvq99PZwo&amp;t=2s"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www.cpacinc.org/wp-content/uploads/2009/12/ParentsGuidetoUDL.pdf" TargetMode="External"/><Relationship Id="rId3" Type="http://schemas.openxmlformats.org/officeDocument/2006/relationships/hyperlink" Target="http://www.livebinders.com/play/play?id=2191148" TargetMode="External"/><Relationship Id="rId7" Type="http://schemas.openxmlformats.org/officeDocument/2006/relationships/hyperlink" Target="https://dpi.wi.gov/sped/about/acronyms" TargetMode="External"/><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hyperlink" Target="https://dpi.wi.gov/sped/families/agency" TargetMode="External"/><Relationship Id="rId5" Type="http://schemas.openxmlformats.org/officeDocument/2006/relationships/hyperlink" Target="https://www.cdc.gov/ncbddd/actearly/pdf/parents_pdfs/milestonemomentseng508.pdf" TargetMode="External"/><Relationship Id="rId4" Type="http://schemas.openxmlformats.org/officeDocument/2006/relationships/hyperlink" Target="http://www.pta.org/parentsguide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dpi.wi.gov/sites/default/files/imce/sped/pdf/rda-ccr-iep-five-step-process.pdf"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dpi.wi.gov/sites/default/files/imce/sped/pdf/ccr-iep-process-chart.pdf"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36816" y="1112294"/>
            <a:ext cx="6009013" cy="2183639"/>
          </a:xfrm>
        </p:spPr>
        <p:txBody>
          <a:bodyPr>
            <a:normAutofit fontScale="47500" lnSpcReduction="20000"/>
          </a:bodyPr>
          <a:lstStyle/>
          <a:p>
            <a:pPr algn="ctr">
              <a:lnSpc>
                <a:spcPct val="100000"/>
              </a:lnSpc>
              <a:spcBef>
                <a:spcPts val="600"/>
              </a:spcBef>
              <a:spcAft>
                <a:spcPts val="600"/>
              </a:spcAft>
            </a:pPr>
            <a:r>
              <a:rPr lang="en-US" sz="5000" dirty="0" smtClean="0"/>
              <a:t>College and Career Ready IEPs (CCR-IEPs)</a:t>
            </a:r>
          </a:p>
          <a:p>
            <a:pPr algn="ctr">
              <a:lnSpc>
                <a:spcPct val="100000"/>
              </a:lnSpc>
              <a:spcBef>
                <a:spcPts val="600"/>
              </a:spcBef>
              <a:spcAft>
                <a:spcPts val="600"/>
              </a:spcAft>
            </a:pPr>
            <a:r>
              <a:rPr lang="en-US" sz="3500" b="0" dirty="0" smtClean="0">
                <a:latin typeface="Lato" panose="020F0502020204030203" pitchFamily="34" charset="0"/>
              </a:rPr>
              <a:t>Improving Outcomes for Students Ages 3 through 21</a:t>
            </a:r>
            <a:endParaRPr lang="en-US" sz="3500" dirty="0" smtClean="0"/>
          </a:p>
          <a:p>
            <a:pPr algn="ctr">
              <a:lnSpc>
                <a:spcPct val="100000"/>
              </a:lnSpc>
              <a:spcBef>
                <a:spcPts val="600"/>
              </a:spcBef>
              <a:spcAft>
                <a:spcPts val="600"/>
              </a:spcAft>
            </a:pPr>
            <a:r>
              <a:rPr lang="en-US" sz="5900" dirty="0" smtClean="0"/>
              <a:t>The Five Step Process</a:t>
            </a:r>
          </a:p>
          <a:p>
            <a:pPr algn="ctr">
              <a:lnSpc>
                <a:spcPct val="100000"/>
              </a:lnSpc>
              <a:spcBef>
                <a:spcPts val="600"/>
              </a:spcBef>
              <a:spcAft>
                <a:spcPts val="600"/>
              </a:spcAft>
            </a:pPr>
            <a:r>
              <a:rPr lang="en-US" sz="5900" dirty="0" smtClean="0"/>
              <a:t>Step </a:t>
            </a:r>
            <a:r>
              <a:rPr lang="en-US" sz="5900" dirty="0"/>
              <a:t>2</a:t>
            </a:r>
            <a:r>
              <a:rPr lang="en-US" sz="5900" dirty="0" smtClean="0"/>
              <a:t>: Identify Effect of Disability and Disability-related Needs</a:t>
            </a:r>
            <a:endParaRPr lang="en-US" sz="5900" dirty="0"/>
          </a:p>
        </p:txBody>
      </p:sp>
      <p:sp>
        <p:nvSpPr>
          <p:cNvPr id="3" name="Text Placeholder 2"/>
          <p:cNvSpPr>
            <a:spLocks noGrp="1"/>
          </p:cNvSpPr>
          <p:nvPr>
            <p:ph type="body" sz="quarter" idx="11"/>
          </p:nvPr>
        </p:nvSpPr>
        <p:spPr>
          <a:xfrm>
            <a:off x="7213511" y="3295933"/>
            <a:ext cx="1984917" cy="1068417"/>
          </a:xfrm>
        </p:spPr>
        <p:txBody>
          <a:bodyPr>
            <a:noAutofit/>
          </a:bodyPr>
          <a:lstStyle/>
          <a:p>
            <a:pPr>
              <a:spcAft>
                <a:spcPts val="0"/>
              </a:spcAft>
            </a:pPr>
            <a:endParaRPr lang="en-US" sz="1400" b="0" dirty="0">
              <a:solidFill>
                <a:srgbClr val="262087"/>
              </a:solidFill>
            </a:endParaRPr>
          </a:p>
        </p:txBody>
      </p:sp>
      <p:sp>
        <p:nvSpPr>
          <p:cNvPr id="4" name="TextBox 3"/>
          <p:cNvSpPr txBox="1"/>
          <p:nvPr/>
        </p:nvSpPr>
        <p:spPr>
          <a:xfrm>
            <a:off x="8205970" y="914400"/>
            <a:ext cx="1198550" cy="276999"/>
          </a:xfrm>
          <a:prstGeom prst="rect">
            <a:avLst/>
          </a:prstGeom>
          <a:noFill/>
        </p:spPr>
        <p:txBody>
          <a:bodyPr wrap="square" rtlCol="0">
            <a:spAutoFit/>
          </a:bodyPr>
          <a:lstStyle/>
          <a:p>
            <a:r>
              <a:rPr lang="en-US" sz="1200" dirty="0" smtClean="0">
                <a:solidFill>
                  <a:srgbClr val="262087"/>
                </a:solidFill>
                <a:latin typeface="Lato" panose="020F0502020204030203" pitchFamily="34" charset="0"/>
              </a:rPr>
              <a:t>April 2018</a:t>
            </a:r>
            <a:endParaRPr lang="en-US" sz="1200" dirty="0">
              <a:solidFill>
                <a:srgbClr val="262087"/>
              </a:solidFill>
              <a:latin typeface="Lato" panose="020F0502020204030203" pitchFamily="34" charset="0"/>
            </a:endParaRPr>
          </a:p>
        </p:txBody>
      </p:sp>
    </p:spTree>
    <p:extLst>
      <p:ext uri="{BB962C8B-B14F-4D97-AF65-F5344CB8AC3E}">
        <p14:creationId xmlns:p14="http://schemas.microsoft.com/office/powerpoint/2010/main" val="29370639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Effects of Disability Observe</a:t>
            </a:r>
            <a:endParaRPr lang="en-US" dirty="0"/>
          </a:p>
        </p:txBody>
      </p:sp>
      <p:sp>
        <p:nvSpPr>
          <p:cNvPr id="3" name="Text Placeholder 2"/>
          <p:cNvSpPr>
            <a:spLocks noGrp="1"/>
          </p:cNvSpPr>
          <p:nvPr>
            <p:ph type="body" sz="quarter" idx="14"/>
          </p:nvPr>
        </p:nvSpPr>
        <p:spPr>
          <a:xfrm>
            <a:off x="1681325" y="1164478"/>
            <a:ext cx="5046877" cy="2512779"/>
          </a:xfrm>
        </p:spPr>
        <p:txBody>
          <a:bodyPr>
            <a:normAutofit fontScale="77500" lnSpcReduction="20000"/>
          </a:bodyPr>
          <a:lstStyle/>
          <a:p>
            <a:pPr>
              <a:spcBef>
                <a:spcPts val="1801"/>
              </a:spcBef>
              <a:buFont typeface="Wingdings" panose="05000000000000000000" pitchFamily="2" charset="2"/>
              <a:buChar char="Ø"/>
            </a:pPr>
            <a:r>
              <a:rPr lang="en-US" b="0" dirty="0">
                <a:solidFill>
                  <a:srgbClr val="333399"/>
                </a:solidFill>
              </a:rPr>
              <a:t>What do we see?</a:t>
            </a:r>
          </a:p>
          <a:p>
            <a:pPr>
              <a:spcBef>
                <a:spcPts val="1801"/>
              </a:spcBef>
              <a:buFont typeface="Wingdings" panose="05000000000000000000" pitchFamily="2" charset="2"/>
              <a:buChar char="Ø"/>
            </a:pPr>
            <a:r>
              <a:rPr lang="en-US" b="0" dirty="0">
                <a:solidFill>
                  <a:srgbClr val="333399"/>
                </a:solidFill>
              </a:rPr>
              <a:t>What are the results?</a:t>
            </a:r>
          </a:p>
          <a:p>
            <a:pPr>
              <a:spcBef>
                <a:spcPts val="1801"/>
              </a:spcBef>
              <a:buFont typeface="Wingdings" panose="05000000000000000000" pitchFamily="2" charset="2"/>
              <a:buChar char="Ø"/>
            </a:pPr>
            <a:r>
              <a:rPr lang="en-US" b="0" dirty="0">
                <a:solidFill>
                  <a:srgbClr val="333399"/>
                </a:solidFill>
              </a:rPr>
              <a:t>What are the concerns?</a:t>
            </a:r>
          </a:p>
          <a:p>
            <a:pPr>
              <a:spcBef>
                <a:spcPts val="1801"/>
              </a:spcBef>
              <a:buFont typeface="Wingdings" panose="05000000000000000000" pitchFamily="2" charset="2"/>
              <a:buChar char="Ø"/>
            </a:pPr>
            <a:r>
              <a:rPr lang="en-US" b="0" dirty="0">
                <a:solidFill>
                  <a:srgbClr val="333399"/>
                </a:solidFill>
              </a:rPr>
              <a:t>Does it occur everywhere? </a:t>
            </a:r>
          </a:p>
          <a:p>
            <a:endParaRPr lang="en-US" dirty="0"/>
          </a:p>
        </p:txBody>
      </p:sp>
      <p:pic>
        <p:nvPicPr>
          <p:cNvPr id="5" name="Picture 4" descr="Image result for graphic of observer"/>
          <p:cNvPicPr/>
          <p:nvPr/>
        </p:nvPicPr>
        <p:blipFill>
          <a:blip r:embed="rId3">
            <a:extLst>
              <a:ext uri="{28A0092B-C50C-407E-A947-70E740481C1C}">
                <a14:useLocalDpi xmlns:a14="http://schemas.microsoft.com/office/drawing/2010/main" val="0"/>
              </a:ext>
            </a:extLst>
          </a:blip>
          <a:srcRect/>
          <a:stretch>
            <a:fillRect/>
          </a:stretch>
        </p:blipFill>
        <p:spPr bwMode="auto">
          <a:xfrm>
            <a:off x="7224014" y="743845"/>
            <a:ext cx="1827531" cy="2567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4576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Example of Effects of Disability</a:t>
            </a:r>
            <a:endParaRPr lang="en-US" dirty="0"/>
          </a:p>
        </p:txBody>
      </p:sp>
      <p:graphicFrame>
        <p:nvGraphicFramePr>
          <p:cNvPr id="4" name="Content Placeholder 5"/>
          <p:cNvGraphicFramePr>
            <a:graphicFrameLocks/>
          </p:cNvGraphicFramePr>
          <p:nvPr>
            <p:extLst>
              <p:ext uri="{D42A27DB-BD31-4B8C-83A1-F6EECF244321}">
                <p14:modId xmlns:p14="http://schemas.microsoft.com/office/powerpoint/2010/main" val="3096941151"/>
              </p:ext>
            </p:extLst>
          </p:nvPr>
        </p:nvGraphicFramePr>
        <p:xfrm>
          <a:off x="8" y="789465"/>
          <a:ext cx="9143992" cy="4354035"/>
        </p:xfrm>
        <a:graphic>
          <a:graphicData uri="http://schemas.openxmlformats.org/drawingml/2006/table">
            <a:tbl>
              <a:tblPr firstRow="1" bandRow="1"/>
              <a:tblGrid>
                <a:gridCol w="5140403">
                  <a:extLst>
                    <a:ext uri="{9D8B030D-6E8A-4147-A177-3AD203B41FA5}">
                      <a16:colId xmlns:a16="http://schemas.microsoft.com/office/drawing/2014/main" val="20000"/>
                    </a:ext>
                  </a:extLst>
                </a:gridCol>
                <a:gridCol w="4003589">
                  <a:extLst>
                    <a:ext uri="{9D8B030D-6E8A-4147-A177-3AD203B41FA5}">
                      <a16:colId xmlns:a16="http://schemas.microsoft.com/office/drawing/2014/main" val="20001"/>
                    </a:ext>
                  </a:extLst>
                </a:gridCol>
              </a:tblGrid>
              <a:tr h="933600">
                <a:tc>
                  <a:txBody>
                    <a:bodyPr/>
                    <a:lstStyle>
                      <a:lvl1pPr marL="0" algn="l" defTabSz="685800" rtl="0" eaLnBrk="1" latinLnBrk="0" hangingPunct="1">
                        <a:defRPr sz="1350" b="1" kern="1200">
                          <a:solidFill>
                            <a:schemeClr val="lt1"/>
                          </a:solidFill>
                          <a:latin typeface="Futura Bk"/>
                        </a:defRPr>
                      </a:lvl1pPr>
                      <a:lvl2pPr marL="342900" algn="l" defTabSz="685800" rtl="0" eaLnBrk="1" latinLnBrk="0" hangingPunct="1">
                        <a:defRPr sz="1350" b="1" kern="1200">
                          <a:solidFill>
                            <a:schemeClr val="lt1"/>
                          </a:solidFill>
                          <a:latin typeface="Futura Bk"/>
                        </a:defRPr>
                      </a:lvl2pPr>
                      <a:lvl3pPr marL="685800" algn="l" defTabSz="685800" rtl="0" eaLnBrk="1" latinLnBrk="0" hangingPunct="1">
                        <a:defRPr sz="1350" b="1" kern="1200">
                          <a:solidFill>
                            <a:schemeClr val="lt1"/>
                          </a:solidFill>
                          <a:latin typeface="Futura Bk"/>
                        </a:defRPr>
                      </a:lvl3pPr>
                      <a:lvl4pPr marL="1028700" algn="l" defTabSz="685800" rtl="0" eaLnBrk="1" latinLnBrk="0" hangingPunct="1">
                        <a:defRPr sz="1350" b="1" kern="1200">
                          <a:solidFill>
                            <a:schemeClr val="lt1"/>
                          </a:solidFill>
                          <a:latin typeface="Futura Bk"/>
                        </a:defRPr>
                      </a:lvl4pPr>
                      <a:lvl5pPr marL="1371600" algn="l" defTabSz="685800" rtl="0" eaLnBrk="1" latinLnBrk="0" hangingPunct="1">
                        <a:defRPr sz="1350" b="1" kern="1200">
                          <a:solidFill>
                            <a:schemeClr val="lt1"/>
                          </a:solidFill>
                          <a:latin typeface="Futura Bk"/>
                        </a:defRPr>
                      </a:lvl5pPr>
                      <a:lvl6pPr marL="1714500" algn="l" defTabSz="685800" rtl="0" eaLnBrk="1" latinLnBrk="0" hangingPunct="1">
                        <a:defRPr sz="1350" b="1" kern="1200">
                          <a:solidFill>
                            <a:schemeClr val="lt1"/>
                          </a:solidFill>
                          <a:latin typeface="Futura Bk"/>
                        </a:defRPr>
                      </a:lvl6pPr>
                      <a:lvl7pPr marL="2057400" algn="l" defTabSz="685800" rtl="0" eaLnBrk="1" latinLnBrk="0" hangingPunct="1">
                        <a:defRPr sz="1350" b="1" kern="1200">
                          <a:solidFill>
                            <a:schemeClr val="lt1"/>
                          </a:solidFill>
                          <a:latin typeface="Futura Bk"/>
                        </a:defRPr>
                      </a:lvl7pPr>
                      <a:lvl8pPr marL="2400300" algn="l" defTabSz="685800" rtl="0" eaLnBrk="1" latinLnBrk="0" hangingPunct="1">
                        <a:defRPr sz="1350" b="1" kern="1200">
                          <a:solidFill>
                            <a:schemeClr val="lt1"/>
                          </a:solidFill>
                          <a:latin typeface="Futura Bk"/>
                        </a:defRPr>
                      </a:lvl8pPr>
                      <a:lvl9pPr marL="2743200" algn="l" defTabSz="685800" rtl="0" eaLnBrk="1" latinLnBrk="0" hangingPunct="1">
                        <a:defRPr sz="1350" b="1" kern="1200">
                          <a:solidFill>
                            <a:schemeClr val="lt1"/>
                          </a:solidFill>
                          <a:latin typeface="Futura Bk"/>
                        </a:defRPr>
                      </a:lvl9pPr>
                    </a:lstStyle>
                    <a:p>
                      <a:pPr marL="0" marR="0" algn="ctr">
                        <a:lnSpc>
                          <a:spcPct val="95000"/>
                        </a:lnSpc>
                        <a:spcBef>
                          <a:spcPts val="0"/>
                        </a:spcBef>
                        <a:spcAft>
                          <a:spcPts val="0"/>
                        </a:spcAft>
                      </a:pPr>
                      <a:r>
                        <a:rPr lang="en-US" sz="2000" dirty="0" smtClean="0">
                          <a:solidFill>
                            <a:schemeClr val="bg1"/>
                          </a:solidFill>
                          <a:effectLst/>
                          <a:latin typeface="Lato" panose="020F0502020204030203" pitchFamily="34" charset="0"/>
                          <a:ea typeface="Calibri" panose="020F0502020204030204" pitchFamily="34" charset="0"/>
                          <a:cs typeface="Times New Roman" panose="02020603050405020304" pitchFamily="18" charset="0"/>
                        </a:rPr>
                        <a:t>Information Current Levels- Step</a:t>
                      </a:r>
                      <a:r>
                        <a:rPr lang="en-US" sz="2000" baseline="0" dirty="0" smtClean="0">
                          <a:solidFill>
                            <a:schemeClr val="bg1"/>
                          </a:solidFill>
                          <a:effectLst/>
                          <a:latin typeface="Lato" panose="020F0502020204030203" pitchFamily="34" charset="0"/>
                          <a:ea typeface="Calibri" panose="020F0502020204030204" pitchFamily="34" charset="0"/>
                          <a:cs typeface="Times New Roman" panose="02020603050405020304" pitchFamily="18" charset="0"/>
                        </a:rPr>
                        <a:t> 1</a:t>
                      </a:r>
                      <a:endParaRPr lang="en-US" sz="2000" dirty="0" smtClean="0">
                        <a:solidFill>
                          <a:schemeClr val="bg1"/>
                        </a:solidFill>
                        <a:effectLst/>
                        <a:latin typeface="Lato" panose="020F0502020204030203" pitchFamily="34" charset="0"/>
                        <a:ea typeface="Calibri" panose="020F0502020204030204" pitchFamily="34" charset="0"/>
                        <a:cs typeface="Times New Roman" panose="02020603050405020304" pitchFamily="18" charset="0"/>
                      </a:endParaRPr>
                    </a:p>
                    <a:p>
                      <a:pPr marL="0" marR="0" algn="ctr">
                        <a:lnSpc>
                          <a:spcPct val="95000"/>
                        </a:lnSpc>
                        <a:spcBef>
                          <a:spcPts val="0"/>
                        </a:spcBef>
                        <a:spcAft>
                          <a:spcPts val="0"/>
                        </a:spcAft>
                      </a:pPr>
                      <a:r>
                        <a:rPr lang="en-US" sz="1800" dirty="0" smtClean="0">
                          <a:solidFill>
                            <a:schemeClr val="bg1"/>
                          </a:solidFill>
                          <a:effectLst/>
                          <a:latin typeface="Lato" panose="020F0502020204030203" pitchFamily="34" charset="0"/>
                          <a:ea typeface="Calibri" panose="020F0502020204030204" pitchFamily="34" charset="0"/>
                          <a:cs typeface="Times New Roman" panose="02020603050405020304" pitchFamily="18" charset="0"/>
                        </a:rPr>
                        <a:t>“What”</a:t>
                      </a:r>
                    </a:p>
                    <a:p>
                      <a:pPr marL="0" marR="0" algn="ctr">
                        <a:lnSpc>
                          <a:spcPct val="95000"/>
                        </a:lnSpc>
                        <a:spcBef>
                          <a:spcPts val="0"/>
                        </a:spcBef>
                        <a:spcAft>
                          <a:spcPts val="0"/>
                        </a:spcAft>
                      </a:pPr>
                      <a:r>
                        <a:rPr lang="en-US" sz="1800" dirty="0" smtClean="0">
                          <a:solidFill>
                            <a:schemeClr val="bg1"/>
                          </a:solidFill>
                          <a:effectLst/>
                          <a:latin typeface="Lato" panose="020F0502020204030203" pitchFamily="34" charset="0"/>
                          <a:ea typeface="Calibri" panose="020F0502020204030204" pitchFamily="34" charset="0"/>
                          <a:cs typeface="Times New Roman" panose="02020603050405020304" pitchFamily="18" charset="0"/>
                        </a:rPr>
                        <a:t>(Reporter)</a:t>
                      </a:r>
                      <a:endParaRPr lang="en-US" sz="1800" dirty="0">
                        <a:solidFill>
                          <a:schemeClr val="bg1"/>
                        </a:solidFill>
                        <a:effectLst/>
                        <a:latin typeface="Lato" panose="020F0502020204030203" pitchFamily="34" charset="0"/>
                        <a:ea typeface="Calibri" panose="020F0502020204030204" pitchFamily="34" charset="0"/>
                        <a:cs typeface="Times New Roman" panose="02020603050405020304" pitchFamily="18" charset="0"/>
                      </a:endParaRPr>
                    </a:p>
                  </a:txBody>
                  <a:tcPr marL="137148" marR="137148" marT="45712" marB="45712">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F1540">
                        <a:lumMod val="50000"/>
                        <a:lumOff val="50000"/>
                      </a:srgbClr>
                    </a:solidFill>
                  </a:tcPr>
                </a:tc>
                <a:tc>
                  <a:txBody>
                    <a:bodyPr/>
                    <a:lstStyle>
                      <a:lvl1pPr marL="0" algn="l" defTabSz="685800" rtl="0" eaLnBrk="1" latinLnBrk="0" hangingPunct="1">
                        <a:defRPr sz="1350" b="1" kern="1200">
                          <a:solidFill>
                            <a:schemeClr val="lt1"/>
                          </a:solidFill>
                          <a:latin typeface="Futura Bk"/>
                        </a:defRPr>
                      </a:lvl1pPr>
                      <a:lvl2pPr marL="342900" algn="l" defTabSz="685800" rtl="0" eaLnBrk="1" latinLnBrk="0" hangingPunct="1">
                        <a:defRPr sz="1350" b="1" kern="1200">
                          <a:solidFill>
                            <a:schemeClr val="lt1"/>
                          </a:solidFill>
                          <a:latin typeface="Futura Bk"/>
                        </a:defRPr>
                      </a:lvl2pPr>
                      <a:lvl3pPr marL="685800" algn="l" defTabSz="685800" rtl="0" eaLnBrk="1" latinLnBrk="0" hangingPunct="1">
                        <a:defRPr sz="1350" b="1" kern="1200">
                          <a:solidFill>
                            <a:schemeClr val="lt1"/>
                          </a:solidFill>
                          <a:latin typeface="Futura Bk"/>
                        </a:defRPr>
                      </a:lvl3pPr>
                      <a:lvl4pPr marL="1028700" algn="l" defTabSz="685800" rtl="0" eaLnBrk="1" latinLnBrk="0" hangingPunct="1">
                        <a:defRPr sz="1350" b="1" kern="1200">
                          <a:solidFill>
                            <a:schemeClr val="lt1"/>
                          </a:solidFill>
                          <a:latin typeface="Futura Bk"/>
                        </a:defRPr>
                      </a:lvl4pPr>
                      <a:lvl5pPr marL="1371600" algn="l" defTabSz="685800" rtl="0" eaLnBrk="1" latinLnBrk="0" hangingPunct="1">
                        <a:defRPr sz="1350" b="1" kern="1200">
                          <a:solidFill>
                            <a:schemeClr val="lt1"/>
                          </a:solidFill>
                          <a:latin typeface="Futura Bk"/>
                        </a:defRPr>
                      </a:lvl5pPr>
                      <a:lvl6pPr marL="1714500" algn="l" defTabSz="685800" rtl="0" eaLnBrk="1" latinLnBrk="0" hangingPunct="1">
                        <a:defRPr sz="1350" b="1" kern="1200">
                          <a:solidFill>
                            <a:schemeClr val="lt1"/>
                          </a:solidFill>
                          <a:latin typeface="Futura Bk"/>
                        </a:defRPr>
                      </a:lvl6pPr>
                      <a:lvl7pPr marL="2057400" algn="l" defTabSz="685800" rtl="0" eaLnBrk="1" latinLnBrk="0" hangingPunct="1">
                        <a:defRPr sz="1350" b="1" kern="1200">
                          <a:solidFill>
                            <a:schemeClr val="lt1"/>
                          </a:solidFill>
                          <a:latin typeface="Futura Bk"/>
                        </a:defRPr>
                      </a:lvl7pPr>
                      <a:lvl8pPr marL="2400300" algn="l" defTabSz="685800" rtl="0" eaLnBrk="1" latinLnBrk="0" hangingPunct="1">
                        <a:defRPr sz="1350" b="1" kern="1200">
                          <a:solidFill>
                            <a:schemeClr val="lt1"/>
                          </a:solidFill>
                          <a:latin typeface="Futura Bk"/>
                        </a:defRPr>
                      </a:lvl8pPr>
                      <a:lvl9pPr marL="2743200" algn="l" defTabSz="685800" rtl="0" eaLnBrk="1" latinLnBrk="0" hangingPunct="1">
                        <a:defRPr sz="1350" b="1" kern="1200">
                          <a:solidFill>
                            <a:schemeClr val="lt1"/>
                          </a:solidFill>
                          <a:latin typeface="Futura Bk"/>
                        </a:defRPr>
                      </a:lvl9pPr>
                    </a:lstStyle>
                    <a:p>
                      <a:pPr marL="0" marR="0" algn="ctr">
                        <a:lnSpc>
                          <a:spcPct val="95000"/>
                        </a:lnSpc>
                        <a:spcBef>
                          <a:spcPts val="0"/>
                        </a:spcBef>
                        <a:spcAft>
                          <a:spcPts val="0"/>
                        </a:spcAft>
                      </a:pPr>
                      <a:r>
                        <a:rPr lang="en-US" sz="2000" kern="1200" dirty="0">
                          <a:effectLst/>
                          <a:latin typeface="Lato" panose="020F0502020204030203" pitchFamily="34" charset="0"/>
                        </a:rPr>
                        <a:t>Effects of Disability </a:t>
                      </a:r>
                      <a:endParaRPr lang="en-US" sz="2000" kern="1200" dirty="0" smtClean="0">
                        <a:effectLst/>
                        <a:latin typeface="Lato" panose="020F0502020204030203" pitchFamily="34" charset="0"/>
                      </a:endParaRPr>
                    </a:p>
                    <a:p>
                      <a:pPr marL="0" marR="0" algn="ctr">
                        <a:lnSpc>
                          <a:spcPct val="95000"/>
                        </a:lnSpc>
                        <a:spcBef>
                          <a:spcPts val="0"/>
                        </a:spcBef>
                        <a:spcAft>
                          <a:spcPts val="0"/>
                        </a:spcAft>
                      </a:pPr>
                      <a:r>
                        <a:rPr lang="en-US" sz="1800" kern="1200" dirty="0" smtClean="0">
                          <a:effectLst/>
                          <a:latin typeface="Lato" panose="020F0502020204030203" pitchFamily="34" charset="0"/>
                        </a:rPr>
                        <a:t>“How”</a:t>
                      </a:r>
                      <a:endParaRPr lang="en-US" sz="1800" dirty="0">
                        <a:effectLst/>
                        <a:latin typeface="Lato" panose="020F0502020204030203" pitchFamily="34" charset="0"/>
                      </a:endParaRPr>
                    </a:p>
                    <a:p>
                      <a:pPr marL="0" marR="0" algn="ctr">
                        <a:lnSpc>
                          <a:spcPct val="95000"/>
                        </a:lnSpc>
                        <a:spcBef>
                          <a:spcPts val="0"/>
                        </a:spcBef>
                        <a:spcAft>
                          <a:spcPts val="0"/>
                        </a:spcAft>
                      </a:pPr>
                      <a:r>
                        <a:rPr lang="en-US" sz="1800" kern="1200" dirty="0">
                          <a:effectLst/>
                          <a:latin typeface="Lato" panose="020F0502020204030203" pitchFamily="34" charset="0"/>
                        </a:rPr>
                        <a:t>(Observer)</a:t>
                      </a:r>
                      <a:endParaRPr lang="en-US" sz="1800" dirty="0">
                        <a:effectLst/>
                        <a:latin typeface="Lato" panose="020F0502020204030203" pitchFamily="34" charset="0"/>
                        <a:ea typeface="Calibri" panose="020F0502020204030204" pitchFamily="34" charset="0"/>
                        <a:cs typeface="Times New Roman" panose="02020603050405020304" pitchFamily="18" charset="0"/>
                      </a:endParaRPr>
                    </a:p>
                  </a:txBody>
                  <a:tcPr marL="137148" marR="137148" marT="45712" marB="45712">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C631B"/>
                    </a:solidFill>
                  </a:tcPr>
                </a:tc>
                <a:extLst>
                  <a:ext uri="{0D108BD9-81ED-4DB2-BD59-A6C34878D82A}">
                    <a16:rowId xmlns:a16="http://schemas.microsoft.com/office/drawing/2014/main" val="10000"/>
                  </a:ext>
                </a:extLst>
              </a:tr>
              <a:tr h="3420435">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pPr marL="169863" marR="0" indent="-169863">
                        <a:lnSpc>
                          <a:spcPct val="90000"/>
                        </a:lnSpc>
                        <a:spcBef>
                          <a:spcPts val="900"/>
                        </a:spcBef>
                        <a:spcAft>
                          <a:spcPts val="0"/>
                        </a:spcAft>
                        <a:buFont typeface="Arial" panose="020B0604020202020204" pitchFamily="34" charset="0"/>
                        <a:buChar char="•"/>
                      </a:pPr>
                      <a:r>
                        <a:rPr lang="en-US" sz="1200" dirty="0" smtClean="0">
                          <a:effectLst/>
                          <a:latin typeface="Lato" panose="020F0502020204030203" pitchFamily="34" charset="0"/>
                          <a:ea typeface="Calibri" panose="020F0502020204030204" pitchFamily="34" charset="0"/>
                          <a:cs typeface="Times New Roman" panose="02020603050405020304" pitchFamily="18" charset="0"/>
                        </a:rPr>
                        <a:t>Reading fluency benchmark </a:t>
                      </a:r>
                      <a:r>
                        <a:rPr lang="en-US" sz="1200" baseline="0" dirty="0" smtClean="0">
                          <a:effectLst/>
                          <a:latin typeface="Lato" panose="020F0502020204030203" pitchFamily="34" charset="0"/>
                          <a:ea typeface="Calibri" panose="020F0502020204030204" pitchFamily="34" charset="0"/>
                          <a:cs typeface="Times New Roman" panose="02020603050405020304" pitchFamily="18" charset="0"/>
                        </a:rPr>
                        <a:t>=102, mid 3</a:t>
                      </a:r>
                      <a:r>
                        <a:rPr lang="en-US" sz="1200" baseline="30000" dirty="0" smtClean="0">
                          <a:effectLst/>
                          <a:latin typeface="Lato" panose="020F0502020204030203" pitchFamily="34" charset="0"/>
                          <a:ea typeface="Calibri" panose="020F0502020204030204" pitchFamily="34" charset="0"/>
                          <a:cs typeface="Times New Roman" panose="02020603050405020304" pitchFamily="18" charset="0"/>
                        </a:rPr>
                        <a:t>rd</a:t>
                      </a:r>
                      <a:r>
                        <a:rPr lang="en-US" sz="1200" baseline="0" dirty="0" smtClean="0">
                          <a:effectLst/>
                          <a:latin typeface="Lato" panose="020F0502020204030203" pitchFamily="34" charset="0"/>
                          <a:ea typeface="Calibri" panose="020F0502020204030204" pitchFamily="34" charset="0"/>
                          <a:cs typeface="Times New Roman" panose="02020603050405020304" pitchFamily="18" charset="0"/>
                        </a:rPr>
                        <a:t> grade (expected= 130, mid 5</a:t>
                      </a:r>
                      <a:r>
                        <a:rPr lang="en-US" sz="1200" baseline="30000" dirty="0" smtClean="0">
                          <a:effectLst/>
                          <a:latin typeface="Lato" panose="020F0502020204030203" pitchFamily="34" charset="0"/>
                          <a:ea typeface="Calibri" panose="020F0502020204030204" pitchFamily="34" charset="0"/>
                          <a:cs typeface="Times New Roman" panose="02020603050405020304" pitchFamily="18" charset="0"/>
                        </a:rPr>
                        <a:t>th</a:t>
                      </a:r>
                      <a:r>
                        <a:rPr lang="en-US" sz="1200" baseline="0" dirty="0" smtClean="0">
                          <a:effectLst/>
                          <a:latin typeface="Lato" panose="020F0502020204030203" pitchFamily="34" charset="0"/>
                          <a:ea typeface="Calibri" panose="020F0502020204030204" pitchFamily="34" charset="0"/>
                          <a:cs typeface="Times New Roman" panose="02020603050405020304" pitchFamily="18" charset="0"/>
                        </a:rPr>
                        <a:t>)</a:t>
                      </a:r>
                    </a:p>
                    <a:p>
                      <a:pPr marL="169863" marR="0" indent="-169863">
                        <a:lnSpc>
                          <a:spcPct val="90000"/>
                        </a:lnSpc>
                        <a:spcBef>
                          <a:spcPts val="900"/>
                        </a:spcBef>
                        <a:spcAft>
                          <a:spcPts val="0"/>
                        </a:spcAft>
                        <a:buFont typeface="Arial" panose="020B0604020202020204" pitchFamily="34" charset="0"/>
                        <a:buChar char="•"/>
                      </a:pPr>
                      <a:r>
                        <a:rPr lang="en-US" sz="1200" baseline="0" dirty="0" smtClean="0">
                          <a:effectLst/>
                          <a:latin typeface="Lato" panose="020F0502020204030203" pitchFamily="34" charset="0"/>
                          <a:ea typeface="Calibri" panose="020F0502020204030204" pitchFamily="34" charset="0"/>
                          <a:cs typeface="Times New Roman" panose="02020603050405020304" pitchFamily="18" charset="0"/>
                        </a:rPr>
                        <a:t>Running Record-Independent level M-end 2nd gr. (expected Level T- mid 5th)-Decoding and fluency miscues  </a:t>
                      </a:r>
                    </a:p>
                    <a:p>
                      <a:pPr marL="169863" marR="0" indent="-169863">
                        <a:lnSpc>
                          <a:spcPct val="90000"/>
                        </a:lnSpc>
                        <a:spcBef>
                          <a:spcPts val="900"/>
                        </a:spcBef>
                        <a:spcAft>
                          <a:spcPts val="0"/>
                        </a:spcAft>
                        <a:buFont typeface="Arial" panose="020B0604020202020204" pitchFamily="34" charset="0"/>
                        <a:buChar char="•"/>
                      </a:pPr>
                      <a:r>
                        <a:rPr lang="en-US" sz="1200" baseline="0" dirty="0" smtClean="0">
                          <a:effectLst/>
                          <a:latin typeface="Lato" panose="020F0502020204030203" pitchFamily="34" charset="0"/>
                          <a:ea typeface="Calibri" panose="020F0502020204030204" pitchFamily="34" charset="0"/>
                          <a:cs typeface="Times New Roman" panose="02020603050405020304" pitchFamily="18" charset="0"/>
                        </a:rPr>
                        <a:t>Comprehends grade level text when using text reader (listening comprehension)  </a:t>
                      </a:r>
                    </a:p>
                    <a:p>
                      <a:pPr marL="169863" marR="0" indent="-169863">
                        <a:lnSpc>
                          <a:spcPct val="90000"/>
                        </a:lnSpc>
                        <a:spcBef>
                          <a:spcPts val="900"/>
                        </a:spcBef>
                        <a:spcAft>
                          <a:spcPts val="0"/>
                        </a:spcAft>
                        <a:buFont typeface="Arial" panose="020B0604020202020204" pitchFamily="34" charset="0"/>
                        <a:buChar char="•"/>
                      </a:pPr>
                      <a:r>
                        <a:rPr lang="en-US" sz="1200" baseline="0" dirty="0" smtClean="0">
                          <a:effectLst/>
                          <a:latin typeface="Lato" panose="020F0502020204030203" pitchFamily="34" charset="0"/>
                          <a:ea typeface="Calibri" panose="020F0502020204030204" pitchFamily="34" charset="0"/>
                          <a:cs typeface="Times New Roman" panose="02020603050405020304" pitchFamily="18" charset="0"/>
                        </a:rPr>
                        <a:t>Oral language comprehension meets gr. level expectations</a:t>
                      </a:r>
                    </a:p>
                    <a:p>
                      <a:pPr marL="169863" marR="0" indent="-169863">
                        <a:lnSpc>
                          <a:spcPct val="90000"/>
                        </a:lnSpc>
                        <a:spcBef>
                          <a:spcPts val="900"/>
                        </a:spcBef>
                        <a:spcAft>
                          <a:spcPts val="0"/>
                        </a:spcAft>
                        <a:buFont typeface="Arial" panose="020B0604020202020204" pitchFamily="34" charset="0"/>
                        <a:buChar char="•"/>
                      </a:pPr>
                      <a:r>
                        <a:rPr lang="en-US" sz="1200" baseline="0" dirty="0" smtClean="0">
                          <a:effectLst/>
                          <a:latin typeface="Lato" panose="020F0502020204030203" pitchFamily="34" charset="0"/>
                          <a:ea typeface="Calibri" panose="020F0502020204030204" pitchFamily="34" charset="0"/>
                          <a:cs typeface="Times New Roman" panose="02020603050405020304" pitchFamily="18" charset="0"/>
                        </a:rPr>
                        <a:t> Avg. time on task during independent work= 68% of time vs. 95% average achieving peers</a:t>
                      </a:r>
                    </a:p>
                    <a:p>
                      <a:pPr marL="169863" marR="0" indent="-169863">
                        <a:lnSpc>
                          <a:spcPct val="90000"/>
                        </a:lnSpc>
                        <a:spcBef>
                          <a:spcPts val="900"/>
                        </a:spcBef>
                        <a:spcAft>
                          <a:spcPts val="0"/>
                        </a:spcAft>
                        <a:buFont typeface="Arial" panose="020B0604020202020204" pitchFamily="34" charset="0"/>
                        <a:buChar char="•"/>
                      </a:pPr>
                      <a:r>
                        <a:rPr lang="en-US" sz="1200" baseline="0" dirty="0" smtClean="0">
                          <a:effectLst/>
                          <a:latin typeface="Lato" panose="020F0502020204030203" pitchFamily="34" charset="0"/>
                          <a:ea typeface="Calibri" panose="020F0502020204030204" pitchFamily="34" charset="0"/>
                          <a:cs typeface="Times New Roman" panose="02020603050405020304" pitchFamily="18" charset="0"/>
                        </a:rPr>
                        <a:t>Behavior removals from academic classes &gt;15 minutes = 3 avg. per week vs. 0 expected</a:t>
                      </a:r>
                    </a:p>
                    <a:p>
                      <a:pPr marL="169863" marR="0" indent="-169863">
                        <a:lnSpc>
                          <a:spcPct val="90000"/>
                        </a:lnSpc>
                        <a:spcBef>
                          <a:spcPts val="900"/>
                        </a:spcBef>
                        <a:spcAft>
                          <a:spcPts val="0"/>
                        </a:spcAft>
                        <a:buFont typeface="Arial" panose="020B0604020202020204" pitchFamily="34" charset="0"/>
                        <a:buChar char="•"/>
                      </a:pPr>
                      <a:r>
                        <a:rPr lang="en-US" sz="1200" baseline="0" dirty="0" smtClean="0">
                          <a:effectLst/>
                          <a:latin typeface="Lato" panose="020F0502020204030203" pitchFamily="34" charset="0"/>
                          <a:ea typeface="Calibri" panose="020F0502020204030204" pitchFamily="34" charset="0"/>
                          <a:cs typeface="Times New Roman" panose="02020603050405020304" pitchFamily="18" charset="0"/>
                        </a:rPr>
                        <a:t>Excels in hands-on classes: computer class, science labs, specials</a:t>
                      </a:r>
                      <a:endParaRPr lang="en-US" sz="1100" baseline="0" dirty="0" smtClean="0">
                        <a:effectLst/>
                        <a:latin typeface="Lato" panose="020F0502020204030203" pitchFamily="34" charset="0"/>
                        <a:ea typeface="Calibri" panose="020F0502020204030204" pitchFamily="34" charset="0"/>
                        <a:cs typeface="Times New Roman" panose="02020603050405020304" pitchFamily="18" charset="0"/>
                      </a:endParaRPr>
                    </a:p>
                  </a:txBody>
                  <a:tcPr marL="137148" marR="137148" marT="45712" marB="45712">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C631B">
                        <a:tint val="40000"/>
                      </a:srgbClr>
                    </a:solidFill>
                  </a:tcPr>
                </a:tc>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pPr marL="0" marR="0">
                        <a:lnSpc>
                          <a:spcPct val="100000"/>
                        </a:lnSpc>
                        <a:spcBef>
                          <a:spcPts val="1200"/>
                        </a:spcBef>
                        <a:spcAft>
                          <a:spcPts val="0"/>
                        </a:spcAft>
                      </a:pPr>
                      <a:r>
                        <a:rPr lang="en-US" sz="1200" kern="1200" dirty="0" smtClean="0">
                          <a:effectLst/>
                          <a:latin typeface="Lato" panose="020F0502020204030203" pitchFamily="34" charset="0"/>
                        </a:rPr>
                        <a:t>Does not read </a:t>
                      </a:r>
                      <a:r>
                        <a:rPr lang="en-US" sz="1200" kern="1200" dirty="0">
                          <a:effectLst/>
                          <a:latin typeface="Lato" panose="020F0502020204030203" pitchFamily="34" charset="0"/>
                        </a:rPr>
                        <a:t>grade-level materials </a:t>
                      </a:r>
                      <a:r>
                        <a:rPr lang="en-US" sz="1200" kern="1200" dirty="0" smtClean="0">
                          <a:effectLst/>
                          <a:latin typeface="Lato" panose="020F0502020204030203" pitchFamily="34" charset="0"/>
                        </a:rPr>
                        <a:t>independently</a:t>
                      </a:r>
                    </a:p>
                    <a:p>
                      <a:pPr marL="620713" marR="0" lvl="1" indent="-223838">
                        <a:lnSpc>
                          <a:spcPct val="100000"/>
                        </a:lnSpc>
                        <a:spcBef>
                          <a:spcPts val="0"/>
                        </a:spcBef>
                        <a:spcAft>
                          <a:spcPts val="0"/>
                        </a:spcAft>
                        <a:buFont typeface="Arial" panose="020B0604020202020204" pitchFamily="34" charset="0"/>
                        <a:buChar char="•"/>
                      </a:pPr>
                      <a:r>
                        <a:rPr lang="en-US" sz="1200" kern="1200" dirty="0" smtClean="0">
                          <a:effectLst/>
                          <a:latin typeface="Lato" panose="020F0502020204030203" pitchFamily="34" charset="0"/>
                        </a:rPr>
                        <a:t>does not read with sufficient speed, accuracy and expression</a:t>
                      </a:r>
                    </a:p>
                    <a:p>
                      <a:pPr marL="0" marR="0">
                        <a:lnSpc>
                          <a:spcPct val="100000"/>
                        </a:lnSpc>
                        <a:spcBef>
                          <a:spcPts val="1200"/>
                        </a:spcBef>
                        <a:spcAft>
                          <a:spcPts val="0"/>
                        </a:spcAft>
                      </a:pPr>
                      <a:r>
                        <a:rPr lang="en-US" sz="1200" kern="1200" dirty="0" smtClean="0">
                          <a:effectLst/>
                          <a:latin typeface="Lato" panose="020F0502020204030203" pitchFamily="34" charset="0"/>
                        </a:rPr>
                        <a:t>Difficulty independently </a:t>
                      </a:r>
                      <a:r>
                        <a:rPr lang="en-US" sz="1200" kern="1200" dirty="0">
                          <a:effectLst/>
                          <a:latin typeface="Lato" panose="020F0502020204030203" pitchFamily="34" charset="0"/>
                        </a:rPr>
                        <a:t>completing </a:t>
                      </a:r>
                      <a:r>
                        <a:rPr lang="en-US" sz="1200" kern="1200" dirty="0" smtClean="0">
                          <a:effectLst/>
                          <a:latin typeface="Lato" panose="020F0502020204030203" pitchFamily="34" charset="0"/>
                        </a:rPr>
                        <a:t>assignments that involve reading in school and when doing homework</a:t>
                      </a:r>
                    </a:p>
                    <a:p>
                      <a:pPr marL="0" marR="0">
                        <a:lnSpc>
                          <a:spcPct val="100000"/>
                        </a:lnSpc>
                        <a:spcBef>
                          <a:spcPts val="1200"/>
                        </a:spcBef>
                        <a:spcAft>
                          <a:spcPts val="0"/>
                        </a:spcAft>
                      </a:pPr>
                      <a:r>
                        <a:rPr lang="en-US" sz="1200" kern="1200" dirty="0" smtClean="0">
                          <a:effectLst/>
                          <a:latin typeface="Lato" panose="020F0502020204030203" pitchFamily="34" charset="0"/>
                        </a:rPr>
                        <a:t>Off-task </a:t>
                      </a:r>
                      <a:r>
                        <a:rPr lang="en-US" sz="1200" kern="1200" dirty="0">
                          <a:effectLst/>
                          <a:latin typeface="Lato" panose="020F0502020204030203" pitchFamily="34" charset="0"/>
                        </a:rPr>
                        <a:t>and disruptive behavior when expected to </a:t>
                      </a:r>
                      <a:r>
                        <a:rPr lang="en-US" sz="1200" kern="1200" dirty="0" smtClean="0">
                          <a:effectLst/>
                          <a:latin typeface="Lato" panose="020F0502020204030203" pitchFamily="34" charset="0"/>
                        </a:rPr>
                        <a:t>read </a:t>
                      </a:r>
                      <a:r>
                        <a:rPr lang="en-US" sz="1200" kern="1200" dirty="0">
                          <a:effectLst/>
                          <a:latin typeface="Lato" panose="020F0502020204030203" pitchFamily="34" charset="0"/>
                        </a:rPr>
                        <a:t>silently or aloud in </a:t>
                      </a:r>
                      <a:r>
                        <a:rPr lang="en-US" sz="1200" kern="1200" dirty="0" smtClean="0">
                          <a:effectLst/>
                          <a:latin typeface="Lato" panose="020F0502020204030203" pitchFamily="34" charset="0"/>
                        </a:rPr>
                        <a:t>class</a:t>
                      </a:r>
                    </a:p>
                    <a:p>
                      <a:pPr marL="0" marR="0">
                        <a:lnSpc>
                          <a:spcPct val="100000"/>
                        </a:lnSpc>
                        <a:spcBef>
                          <a:spcPts val="1200"/>
                        </a:spcBef>
                        <a:spcAft>
                          <a:spcPts val="0"/>
                        </a:spcAft>
                      </a:pPr>
                      <a:endParaRPr lang="en-US" sz="1200" kern="1200" dirty="0" smtClean="0">
                        <a:effectLst/>
                        <a:latin typeface="+mn-lt"/>
                      </a:endParaRPr>
                    </a:p>
                    <a:p>
                      <a:pPr marL="0" marR="0">
                        <a:lnSpc>
                          <a:spcPct val="100000"/>
                        </a:lnSpc>
                        <a:spcBef>
                          <a:spcPts val="1200"/>
                        </a:spcBef>
                        <a:spcAft>
                          <a:spcPts val="0"/>
                        </a:spcAft>
                      </a:pPr>
                      <a:endParaRPr lang="en-US" sz="2000" kern="1200" dirty="0" smtClean="0">
                        <a:effectLst/>
                        <a:latin typeface="+mn-lt"/>
                      </a:endParaRPr>
                    </a:p>
                  </a:txBody>
                  <a:tcPr marL="137148" marR="137148" marT="45712" marB="45712">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C631B">
                        <a:tint val="4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5474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85000" lnSpcReduction="20000"/>
          </a:bodyPr>
          <a:lstStyle/>
          <a:p>
            <a:pPr>
              <a:spcAft>
                <a:spcPts val="0"/>
              </a:spcAft>
            </a:pPr>
            <a:r>
              <a:rPr lang="en-US" dirty="0" smtClean="0"/>
              <a:t>Effects of Disability </a:t>
            </a:r>
          </a:p>
          <a:p>
            <a:pPr marL="571500" indent="-571500">
              <a:spcAft>
                <a:spcPts val="0"/>
              </a:spcAft>
              <a:buFont typeface="Wingdings" panose="05000000000000000000" pitchFamily="2" charset="2"/>
              <a:buChar char="ü"/>
              <a:tabLst>
                <a:tab pos="3484563" algn="l"/>
              </a:tabLst>
            </a:pPr>
            <a:r>
              <a:rPr lang="en-US" dirty="0" smtClean="0"/>
              <a:t>Step-Check</a:t>
            </a:r>
            <a:endParaRPr lang="en-US" dirty="0"/>
          </a:p>
        </p:txBody>
      </p:sp>
      <p:sp>
        <p:nvSpPr>
          <p:cNvPr id="3" name="Text Placeholder 2"/>
          <p:cNvSpPr>
            <a:spLocks noGrp="1"/>
          </p:cNvSpPr>
          <p:nvPr>
            <p:ph type="body" sz="quarter" idx="14"/>
          </p:nvPr>
        </p:nvSpPr>
        <p:spPr>
          <a:xfrm>
            <a:off x="1058965" y="1090337"/>
            <a:ext cx="7026069" cy="3802939"/>
          </a:xfrm>
        </p:spPr>
        <p:txBody>
          <a:bodyPr>
            <a:normAutofit fontScale="77500" lnSpcReduction="20000"/>
          </a:bodyPr>
          <a:lstStyle/>
          <a:p>
            <a:pPr>
              <a:buFont typeface="Wingdings" panose="05000000000000000000" pitchFamily="2" charset="2"/>
              <a:buChar char="ü"/>
            </a:pPr>
            <a:r>
              <a:rPr lang="en-US" b="0" dirty="0">
                <a:solidFill>
                  <a:srgbClr val="333399"/>
                </a:solidFill>
              </a:rPr>
              <a:t>Do the effects of the student’s disability directly relate to the areas where the student is not meeting early childhood/grade-level standards or expectations?</a:t>
            </a:r>
          </a:p>
          <a:p>
            <a:pPr>
              <a:buFont typeface="Wingdings" panose="05000000000000000000" pitchFamily="2" charset="2"/>
              <a:buChar char="ü"/>
            </a:pPr>
            <a:r>
              <a:rPr lang="en-US" b="0" dirty="0">
                <a:solidFill>
                  <a:srgbClr val="333399"/>
                </a:solidFill>
              </a:rPr>
              <a:t>Do the effects statements describe what one can see or hear as a result (effect) of the student’s disability on access, engagement, and progress in general education?   </a:t>
            </a:r>
          </a:p>
          <a:p>
            <a:pPr>
              <a:buFont typeface="Wingdings" panose="05000000000000000000" pitchFamily="2" charset="2"/>
              <a:buChar char="ü"/>
            </a:pPr>
            <a:r>
              <a:rPr lang="en-US" b="0" dirty="0">
                <a:solidFill>
                  <a:srgbClr val="333399"/>
                </a:solidFill>
              </a:rPr>
              <a:t>Have special factors been considered? </a:t>
            </a:r>
          </a:p>
          <a:p>
            <a:pPr>
              <a:buFont typeface="Wingdings" panose="05000000000000000000" pitchFamily="2" charset="2"/>
              <a:buChar char="ü"/>
            </a:pPr>
            <a:r>
              <a:rPr lang="en-US" b="0" dirty="0">
                <a:solidFill>
                  <a:srgbClr val="333399"/>
                </a:solidFill>
              </a:rPr>
              <a:t>Have the observations and concerns of the family  and student been considered?</a:t>
            </a:r>
          </a:p>
          <a:p>
            <a:endParaRPr lang="en-US" dirty="0"/>
          </a:p>
        </p:txBody>
      </p:sp>
      <p:sp useBgFill="1">
        <p:nvSpPr>
          <p:cNvPr id="4" name="Action Button: Information 3">
            <a:hlinkClick r:id="rId3" highlightClick="1"/>
          </p:cNvPr>
          <p:cNvSpPr/>
          <p:nvPr/>
        </p:nvSpPr>
        <p:spPr>
          <a:xfrm>
            <a:off x="621444" y="242496"/>
            <a:ext cx="426149" cy="436661"/>
          </a:xfrm>
          <a:prstGeom prst="actionButtonInformation">
            <a:avLst/>
          </a:prstGeom>
          <a:solidFill>
            <a:srgbClr val="0C631B"/>
          </a:solidFill>
          <a:ln w="25400" cap="flat" cmpd="sng" algn="ctr">
            <a:solidFill>
              <a:srgbClr val="0C631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Futura Bk"/>
              <a:ea typeface="+mn-ea"/>
              <a:cs typeface="+mn-cs"/>
            </a:endParaRPr>
          </a:p>
        </p:txBody>
      </p:sp>
      <p:sp useBgFill="1">
        <p:nvSpPr>
          <p:cNvPr id="5" name="Action Button: Document 4">
            <a:hlinkClick r:id="rId4" highlightClick="1"/>
          </p:cNvPr>
          <p:cNvSpPr/>
          <p:nvPr/>
        </p:nvSpPr>
        <p:spPr>
          <a:xfrm>
            <a:off x="7867135" y="242497"/>
            <a:ext cx="459644" cy="436661"/>
          </a:xfrm>
          <a:prstGeom prst="actionButtonDocument">
            <a:avLst/>
          </a:prstGeom>
          <a:solidFill>
            <a:srgbClr val="0C631B"/>
          </a:solidFill>
          <a:ln w="25400" cap="flat" cmpd="sng" algn="ctr">
            <a:solidFill>
              <a:srgbClr val="0C631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Futura Bk"/>
              <a:ea typeface="+mn-ea"/>
              <a:cs typeface="+mn-cs"/>
            </a:endParaRPr>
          </a:p>
        </p:txBody>
      </p:sp>
    </p:spTree>
    <p:extLst>
      <p:ext uri="{BB962C8B-B14F-4D97-AF65-F5344CB8AC3E}">
        <p14:creationId xmlns:p14="http://schemas.microsoft.com/office/powerpoint/2010/main" val="19844524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Linking Steps 1 and 2</a:t>
            </a:r>
            <a:endParaRPr lang="en-US" dirty="0"/>
          </a:p>
        </p:txBody>
      </p:sp>
      <p:graphicFrame>
        <p:nvGraphicFramePr>
          <p:cNvPr id="4" name="Content Placeholder 11"/>
          <p:cNvGraphicFramePr>
            <a:graphicFrameLocks/>
          </p:cNvGraphicFramePr>
          <p:nvPr>
            <p:extLst>
              <p:ext uri="{D42A27DB-BD31-4B8C-83A1-F6EECF244321}">
                <p14:modId xmlns:p14="http://schemas.microsoft.com/office/powerpoint/2010/main" val="4084399631"/>
              </p:ext>
            </p:extLst>
          </p:nvPr>
        </p:nvGraphicFramePr>
        <p:xfrm>
          <a:off x="-3" y="921657"/>
          <a:ext cx="9144003" cy="4221843"/>
        </p:xfrm>
        <a:graphic>
          <a:graphicData uri="http://schemas.openxmlformats.org/drawingml/2006/table">
            <a:tbl>
              <a:tblPr firstRow="1" bandRow="1"/>
              <a:tblGrid>
                <a:gridCol w="2038328">
                  <a:extLst>
                    <a:ext uri="{9D8B030D-6E8A-4147-A177-3AD203B41FA5}">
                      <a16:colId xmlns:a16="http://schemas.microsoft.com/office/drawing/2014/main" val="20000"/>
                    </a:ext>
                  </a:extLst>
                </a:gridCol>
                <a:gridCol w="2479083">
                  <a:extLst>
                    <a:ext uri="{9D8B030D-6E8A-4147-A177-3AD203B41FA5}">
                      <a16:colId xmlns:a16="http://schemas.microsoft.com/office/drawing/2014/main" val="20001"/>
                    </a:ext>
                  </a:extLst>
                </a:gridCol>
                <a:gridCol w="2320119">
                  <a:extLst>
                    <a:ext uri="{9D8B030D-6E8A-4147-A177-3AD203B41FA5}">
                      <a16:colId xmlns:a16="http://schemas.microsoft.com/office/drawing/2014/main" val="20002"/>
                    </a:ext>
                  </a:extLst>
                </a:gridCol>
                <a:gridCol w="2306473">
                  <a:extLst>
                    <a:ext uri="{9D8B030D-6E8A-4147-A177-3AD203B41FA5}">
                      <a16:colId xmlns:a16="http://schemas.microsoft.com/office/drawing/2014/main" val="20003"/>
                    </a:ext>
                  </a:extLst>
                </a:gridCol>
              </a:tblGrid>
              <a:tr h="461942">
                <a:tc>
                  <a:txBody>
                    <a:bodyPr/>
                    <a:lstStyle>
                      <a:lvl1pPr marL="0" algn="l" defTabSz="685800" rtl="0" eaLnBrk="1" latinLnBrk="0" hangingPunct="1">
                        <a:defRPr sz="1350" b="1" kern="1200">
                          <a:solidFill>
                            <a:schemeClr val="lt1"/>
                          </a:solidFill>
                          <a:latin typeface="Futura Bk"/>
                        </a:defRPr>
                      </a:lvl1pPr>
                      <a:lvl2pPr marL="342900" algn="l" defTabSz="685800" rtl="0" eaLnBrk="1" latinLnBrk="0" hangingPunct="1">
                        <a:defRPr sz="1350" b="1" kern="1200">
                          <a:solidFill>
                            <a:schemeClr val="lt1"/>
                          </a:solidFill>
                          <a:latin typeface="Futura Bk"/>
                        </a:defRPr>
                      </a:lvl2pPr>
                      <a:lvl3pPr marL="685800" algn="l" defTabSz="685800" rtl="0" eaLnBrk="1" latinLnBrk="0" hangingPunct="1">
                        <a:defRPr sz="1350" b="1" kern="1200">
                          <a:solidFill>
                            <a:schemeClr val="lt1"/>
                          </a:solidFill>
                          <a:latin typeface="Futura Bk"/>
                        </a:defRPr>
                      </a:lvl3pPr>
                      <a:lvl4pPr marL="1028700" algn="l" defTabSz="685800" rtl="0" eaLnBrk="1" latinLnBrk="0" hangingPunct="1">
                        <a:defRPr sz="1350" b="1" kern="1200">
                          <a:solidFill>
                            <a:schemeClr val="lt1"/>
                          </a:solidFill>
                          <a:latin typeface="Futura Bk"/>
                        </a:defRPr>
                      </a:lvl4pPr>
                      <a:lvl5pPr marL="1371600" algn="l" defTabSz="685800" rtl="0" eaLnBrk="1" latinLnBrk="0" hangingPunct="1">
                        <a:defRPr sz="1350" b="1" kern="1200">
                          <a:solidFill>
                            <a:schemeClr val="lt1"/>
                          </a:solidFill>
                          <a:latin typeface="Futura Bk"/>
                        </a:defRPr>
                      </a:lvl5pPr>
                      <a:lvl6pPr marL="1714500" algn="l" defTabSz="685800" rtl="0" eaLnBrk="1" latinLnBrk="0" hangingPunct="1">
                        <a:defRPr sz="1350" b="1" kern="1200">
                          <a:solidFill>
                            <a:schemeClr val="lt1"/>
                          </a:solidFill>
                          <a:latin typeface="Futura Bk"/>
                        </a:defRPr>
                      </a:lvl6pPr>
                      <a:lvl7pPr marL="2057400" algn="l" defTabSz="685800" rtl="0" eaLnBrk="1" latinLnBrk="0" hangingPunct="1">
                        <a:defRPr sz="1350" b="1" kern="1200">
                          <a:solidFill>
                            <a:schemeClr val="lt1"/>
                          </a:solidFill>
                          <a:latin typeface="Futura Bk"/>
                        </a:defRPr>
                      </a:lvl7pPr>
                      <a:lvl8pPr marL="2400300" algn="l" defTabSz="685800" rtl="0" eaLnBrk="1" latinLnBrk="0" hangingPunct="1">
                        <a:defRPr sz="1350" b="1" kern="1200">
                          <a:solidFill>
                            <a:schemeClr val="lt1"/>
                          </a:solidFill>
                          <a:latin typeface="Futura Bk"/>
                        </a:defRPr>
                      </a:lvl8pPr>
                      <a:lvl9pPr marL="2743200" algn="l" defTabSz="685800" rtl="0" eaLnBrk="1" latinLnBrk="0" hangingPunct="1">
                        <a:defRPr sz="1350" b="1" kern="1200">
                          <a:solidFill>
                            <a:schemeClr val="lt1"/>
                          </a:solidFill>
                          <a:latin typeface="Futura Bk"/>
                        </a:defRPr>
                      </a:lvl9pPr>
                    </a:lstStyle>
                    <a:p>
                      <a:pPr algn="ctr"/>
                      <a:r>
                        <a:rPr lang="en-US" sz="2400" dirty="0" smtClean="0">
                          <a:latin typeface="Lato" panose="020F0502020204030203" pitchFamily="34" charset="0"/>
                        </a:rPr>
                        <a:t>Step 1</a:t>
                      </a:r>
                      <a:endParaRPr lang="en-US" sz="2400" dirty="0">
                        <a:latin typeface="Lato" panose="020F0502020204030203" pitchFamily="34" charset="0"/>
                      </a:endParaRPr>
                    </a:p>
                  </a:txBody>
                  <a:tcPr marT="45721" marB="45721">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F1540">
                        <a:lumMod val="50000"/>
                        <a:lumOff val="50000"/>
                      </a:srgbClr>
                    </a:solidFill>
                  </a:tcPr>
                </a:tc>
                <a:tc gridSpan="3">
                  <a:txBody>
                    <a:bodyPr/>
                    <a:lstStyle>
                      <a:lvl1pPr marL="0" algn="l" defTabSz="685800" rtl="0" eaLnBrk="1" latinLnBrk="0" hangingPunct="1">
                        <a:defRPr sz="1350" b="1" kern="1200">
                          <a:solidFill>
                            <a:schemeClr val="lt1"/>
                          </a:solidFill>
                          <a:latin typeface="Futura Bk"/>
                        </a:defRPr>
                      </a:lvl1pPr>
                      <a:lvl2pPr marL="342900" algn="l" defTabSz="685800" rtl="0" eaLnBrk="1" latinLnBrk="0" hangingPunct="1">
                        <a:defRPr sz="1350" b="1" kern="1200">
                          <a:solidFill>
                            <a:schemeClr val="lt1"/>
                          </a:solidFill>
                          <a:latin typeface="Futura Bk"/>
                        </a:defRPr>
                      </a:lvl2pPr>
                      <a:lvl3pPr marL="685800" algn="l" defTabSz="685800" rtl="0" eaLnBrk="1" latinLnBrk="0" hangingPunct="1">
                        <a:defRPr sz="1350" b="1" kern="1200">
                          <a:solidFill>
                            <a:schemeClr val="lt1"/>
                          </a:solidFill>
                          <a:latin typeface="Futura Bk"/>
                        </a:defRPr>
                      </a:lvl3pPr>
                      <a:lvl4pPr marL="1028700" algn="l" defTabSz="685800" rtl="0" eaLnBrk="1" latinLnBrk="0" hangingPunct="1">
                        <a:defRPr sz="1350" b="1" kern="1200">
                          <a:solidFill>
                            <a:schemeClr val="lt1"/>
                          </a:solidFill>
                          <a:latin typeface="Futura Bk"/>
                        </a:defRPr>
                      </a:lvl4pPr>
                      <a:lvl5pPr marL="1371600" algn="l" defTabSz="685800" rtl="0" eaLnBrk="1" latinLnBrk="0" hangingPunct="1">
                        <a:defRPr sz="1350" b="1" kern="1200">
                          <a:solidFill>
                            <a:schemeClr val="lt1"/>
                          </a:solidFill>
                          <a:latin typeface="Futura Bk"/>
                        </a:defRPr>
                      </a:lvl5pPr>
                      <a:lvl6pPr marL="1714500" algn="l" defTabSz="685800" rtl="0" eaLnBrk="1" latinLnBrk="0" hangingPunct="1">
                        <a:defRPr sz="1350" b="1" kern="1200">
                          <a:solidFill>
                            <a:schemeClr val="lt1"/>
                          </a:solidFill>
                          <a:latin typeface="Futura Bk"/>
                        </a:defRPr>
                      </a:lvl6pPr>
                      <a:lvl7pPr marL="2057400" algn="l" defTabSz="685800" rtl="0" eaLnBrk="1" latinLnBrk="0" hangingPunct="1">
                        <a:defRPr sz="1350" b="1" kern="1200">
                          <a:solidFill>
                            <a:schemeClr val="lt1"/>
                          </a:solidFill>
                          <a:latin typeface="Futura Bk"/>
                        </a:defRPr>
                      </a:lvl7pPr>
                      <a:lvl8pPr marL="2400300" algn="l" defTabSz="685800" rtl="0" eaLnBrk="1" latinLnBrk="0" hangingPunct="1">
                        <a:defRPr sz="1350" b="1" kern="1200">
                          <a:solidFill>
                            <a:schemeClr val="lt1"/>
                          </a:solidFill>
                          <a:latin typeface="Futura Bk"/>
                        </a:defRPr>
                      </a:lvl8pPr>
                      <a:lvl9pPr marL="2743200" algn="l" defTabSz="685800" rtl="0" eaLnBrk="1" latinLnBrk="0" hangingPunct="1">
                        <a:defRPr sz="1350" b="1" kern="1200">
                          <a:solidFill>
                            <a:schemeClr val="lt1"/>
                          </a:solidFill>
                          <a:latin typeface="Futura Bk"/>
                        </a:defRPr>
                      </a:lvl9pPr>
                    </a:lstStyle>
                    <a:p>
                      <a:pPr algn="ctr"/>
                      <a:r>
                        <a:rPr lang="en-US" sz="2400" dirty="0" smtClean="0">
                          <a:latin typeface="Lato" panose="020F0502020204030203" pitchFamily="34" charset="0"/>
                        </a:rPr>
                        <a:t>Step 2</a:t>
                      </a:r>
                      <a:endParaRPr lang="en-US" sz="2400" dirty="0">
                        <a:latin typeface="Lato" panose="020F0502020204030203" pitchFamily="34" charset="0"/>
                      </a:endParaRPr>
                    </a:p>
                  </a:txBody>
                  <a:tcPr marT="45721" marB="45721">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C631B"/>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769903">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pPr algn="ctr"/>
                      <a:r>
                        <a:rPr lang="en-US" sz="2200" dirty="0" smtClean="0">
                          <a:solidFill>
                            <a:schemeClr val="bg1"/>
                          </a:solidFill>
                          <a:latin typeface="Lato" panose="020F0502020204030203" pitchFamily="34" charset="0"/>
                        </a:rPr>
                        <a:t>Current Levels</a:t>
                      </a:r>
                      <a:endParaRPr lang="en-US" sz="2200" dirty="0">
                        <a:solidFill>
                          <a:schemeClr val="bg1"/>
                        </a:solidFill>
                        <a:latin typeface="Lato" panose="020F0502020204030203" pitchFamily="34" charset="0"/>
                      </a:endParaRPr>
                    </a:p>
                  </a:txBody>
                  <a:tcPr marT="45721" marB="45721">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F1540">
                        <a:lumMod val="50000"/>
                        <a:lumOff val="50000"/>
                      </a:srgbClr>
                    </a:solidFill>
                  </a:tcPr>
                </a:tc>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pPr algn="ctr"/>
                      <a:r>
                        <a:rPr lang="en-US" sz="2200" dirty="0" smtClean="0">
                          <a:solidFill>
                            <a:schemeClr val="bg1"/>
                          </a:solidFill>
                          <a:latin typeface="Lato" panose="020F0502020204030203" pitchFamily="34" charset="0"/>
                        </a:rPr>
                        <a:t>Effects</a:t>
                      </a:r>
                    </a:p>
                    <a:p>
                      <a:pPr algn="ctr"/>
                      <a:endParaRPr lang="en-US" sz="2000" dirty="0">
                        <a:solidFill>
                          <a:schemeClr val="tx1"/>
                        </a:solidFill>
                      </a:endParaRPr>
                    </a:p>
                  </a:txBody>
                  <a:tcPr marT="45721" marB="45721">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C631B"/>
                    </a:solidFill>
                  </a:tcPr>
                </a:tc>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pPr algn="ctr"/>
                      <a:r>
                        <a:rPr lang="en-US" sz="2200" dirty="0" smtClean="0">
                          <a:solidFill>
                            <a:schemeClr val="accent1">
                              <a:lumMod val="40000"/>
                              <a:lumOff val="60000"/>
                            </a:schemeClr>
                          </a:solidFill>
                          <a:latin typeface="Lato" panose="020F0502020204030203" pitchFamily="34" charset="0"/>
                        </a:rPr>
                        <a:t>Root</a:t>
                      </a:r>
                      <a:r>
                        <a:rPr lang="en-US" sz="2200" baseline="0" dirty="0" smtClean="0">
                          <a:solidFill>
                            <a:schemeClr val="accent1">
                              <a:lumMod val="40000"/>
                              <a:lumOff val="60000"/>
                            </a:schemeClr>
                          </a:solidFill>
                          <a:latin typeface="Lato" panose="020F0502020204030203" pitchFamily="34" charset="0"/>
                        </a:rPr>
                        <a:t> Cause Analysis</a:t>
                      </a:r>
                    </a:p>
                  </a:txBody>
                  <a:tcPr marT="45721" marB="45721">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C631B"/>
                    </a:solidFill>
                  </a:tcPr>
                </a:tc>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pPr algn="ctr"/>
                      <a:r>
                        <a:rPr lang="en-US" sz="2200" baseline="0" dirty="0" smtClean="0">
                          <a:solidFill>
                            <a:schemeClr val="bg1"/>
                          </a:solidFill>
                          <a:latin typeface="Lato" panose="020F0502020204030203" pitchFamily="34" charset="0"/>
                        </a:rPr>
                        <a:t>Disability Related Needs</a:t>
                      </a:r>
                      <a:endParaRPr lang="en-US" sz="2200" dirty="0">
                        <a:solidFill>
                          <a:schemeClr val="bg1"/>
                        </a:solidFill>
                        <a:latin typeface="Lato" panose="020F0502020204030203" pitchFamily="34" charset="0"/>
                      </a:endParaRPr>
                    </a:p>
                  </a:txBody>
                  <a:tcPr marT="45721" marB="45721">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C631B"/>
                    </a:solidFill>
                  </a:tcPr>
                </a:tc>
                <a:extLst>
                  <a:ext uri="{0D108BD9-81ED-4DB2-BD59-A6C34878D82A}">
                    <a16:rowId xmlns:a16="http://schemas.microsoft.com/office/drawing/2014/main" val="10001"/>
                  </a:ext>
                </a:extLst>
              </a:tr>
              <a:tr h="2989998">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pPr>
                        <a:lnSpc>
                          <a:spcPct val="95000"/>
                        </a:lnSpc>
                        <a:spcBef>
                          <a:spcPts val="900"/>
                        </a:spcBef>
                      </a:pPr>
                      <a:r>
                        <a:rPr lang="en-US" sz="1600" dirty="0" smtClean="0">
                          <a:latin typeface="Lato" panose="020F0502020204030203" pitchFamily="34" charset="0"/>
                        </a:rPr>
                        <a:t>What</a:t>
                      </a:r>
                      <a:r>
                        <a:rPr lang="en-US" sz="1600" baseline="0" dirty="0" smtClean="0">
                          <a:latin typeface="Lato" panose="020F0502020204030203" pitchFamily="34" charset="0"/>
                        </a:rPr>
                        <a:t> is t</a:t>
                      </a:r>
                      <a:r>
                        <a:rPr lang="en-US" sz="1600" dirty="0" smtClean="0">
                          <a:latin typeface="Lato" panose="020F0502020204030203" pitchFamily="34" charset="0"/>
                        </a:rPr>
                        <a:t>he</a:t>
                      </a:r>
                      <a:r>
                        <a:rPr lang="en-US" sz="1600" baseline="0" dirty="0" smtClean="0">
                          <a:latin typeface="Lato" panose="020F0502020204030203" pitchFamily="34" charset="0"/>
                        </a:rPr>
                        <a:t> student’s performance in relation to preschool/grade level academic achievement and functional expectations?</a:t>
                      </a:r>
                    </a:p>
                  </a:txBody>
                  <a:tcPr marT="45721" marB="4572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C631B">
                        <a:tint val="20000"/>
                      </a:srgbClr>
                    </a:solidFill>
                  </a:tcPr>
                </a:tc>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pPr>
                        <a:lnSpc>
                          <a:spcPct val="95000"/>
                        </a:lnSpc>
                        <a:spcBef>
                          <a:spcPts val="900"/>
                        </a:spcBef>
                      </a:pPr>
                      <a:r>
                        <a:rPr lang="en-US" sz="1600" dirty="0" smtClean="0">
                          <a:latin typeface="Lato" panose="020F0502020204030203" pitchFamily="34" charset="0"/>
                        </a:rPr>
                        <a:t>How is the disability observed in its effect on access, engagement,</a:t>
                      </a:r>
                      <a:r>
                        <a:rPr lang="en-US" sz="1600" baseline="0" dirty="0" smtClean="0">
                          <a:latin typeface="Lato" panose="020F0502020204030203" pitchFamily="34" charset="0"/>
                        </a:rPr>
                        <a:t> progress?</a:t>
                      </a:r>
                      <a:endParaRPr lang="en-US" sz="1600" dirty="0" smtClean="0">
                        <a:latin typeface="Lato" panose="020F0502020204030203" pitchFamily="34" charset="0"/>
                      </a:endParaRPr>
                    </a:p>
                    <a:p>
                      <a:pPr>
                        <a:lnSpc>
                          <a:spcPct val="95000"/>
                        </a:lnSpc>
                        <a:spcBef>
                          <a:spcPts val="900"/>
                        </a:spcBef>
                      </a:pPr>
                      <a:r>
                        <a:rPr lang="en-US" sz="1600" baseline="0" dirty="0" smtClean="0">
                          <a:latin typeface="Lato" panose="020F0502020204030203" pitchFamily="34" charset="0"/>
                        </a:rPr>
                        <a:t>Observations of the disability that may explain current levels</a:t>
                      </a:r>
                    </a:p>
                    <a:p>
                      <a:pPr>
                        <a:lnSpc>
                          <a:spcPct val="95000"/>
                        </a:lnSpc>
                        <a:spcBef>
                          <a:spcPts val="900"/>
                        </a:spcBef>
                      </a:pPr>
                      <a:r>
                        <a:rPr lang="en-US" sz="1600" dirty="0" smtClean="0">
                          <a:latin typeface="Lato" panose="020F0502020204030203" pitchFamily="34" charset="0"/>
                        </a:rPr>
                        <a:t>Includes review of special factors and parent concerns</a:t>
                      </a:r>
                      <a:endParaRPr lang="en-US" sz="1600" dirty="0">
                        <a:latin typeface="Lato" panose="020F0502020204030203" pitchFamily="34" charset="0"/>
                      </a:endParaRPr>
                    </a:p>
                  </a:txBody>
                  <a:tcPr marT="45721" marB="4572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C631B">
                        <a:tint val="20000"/>
                      </a:srgbClr>
                    </a:solidFill>
                  </a:tcPr>
                </a:tc>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pPr marL="0" marR="0" lvl="0" indent="0" algn="l" defTabSz="914400" rtl="0" eaLnBrk="1" fontAlgn="auto" latinLnBrk="0" hangingPunct="1">
                        <a:lnSpc>
                          <a:spcPct val="95000"/>
                        </a:lnSpc>
                        <a:spcBef>
                          <a:spcPts val="900"/>
                        </a:spcBef>
                        <a:spcAft>
                          <a:spcPts val="0"/>
                        </a:spcAft>
                        <a:buClrTx/>
                        <a:buSzTx/>
                        <a:buFontTx/>
                        <a:buNone/>
                        <a:tabLst/>
                        <a:defRPr/>
                      </a:pPr>
                      <a:r>
                        <a:rPr lang="en-US" sz="1600" baseline="0" dirty="0" smtClean="0">
                          <a:latin typeface="Lato" panose="020F0502020204030203" pitchFamily="34" charset="0"/>
                        </a:rPr>
                        <a:t>Why is the student having difficulty with access, engagement, progress? </a:t>
                      </a:r>
                    </a:p>
                    <a:p>
                      <a:pPr>
                        <a:lnSpc>
                          <a:spcPct val="95000"/>
                        </a:lnSpc>
                        <a:spcBef>
                          <a:spcPts val="900"/>
                        </a:spcBef>
                      </a:pPr>
                      <a:r>
                        <a:rPr lang="en-US" sz="1600" baseline="0" dirty="0" smtClean="0">
                          <a:latin typeface="Lato" panose="020F0502020204030203" pitchFamily="34" charset="0"/>
                        </a:rPr>
                        <a:t>Dig deeper-Explore effects</a:t>
                      </a:r>
                    </a:p>
                    <a:p>
                      <a:pPr>
                        <a:lnSpc>
                          <a:spcPct val="95000"/>
                        </a:lnSpc>
                        <a:spcBef>
                          <a:spcPts val="900"/>
                        </a:spcBef>
                      </a:pPr>
                      <a:r>
                        <a:rPr lang="en-US" sz="1600" baseline="0" dirty="0" smtClean="0">
                          <a:latin typeface="Lato" panose="020F0502020204030203" pitchFamily="34" charset="0"/>
                        </a:rPr>
                        <a:t>Clarify specific areas of concern</a:t>
                      </a:r>
                    </a:p>
                    <a:p>
                      <a:pPr marL="0" marR="0" lvl="0" indent="0" algn="l" defTabSz="914400" rtl="0" eaLnBrk="1" fontAlgn="auto" latinLnBrk="0" hangingPunct="1">
                        <a:lnSpc>
                          <a:spcPct val="95000"/>
                        </a:lnSpc>
                        <a:spcBef>
                          <a:spcPts val="900"/>
                        </a:spcBef>
                        <a:spcAft>
                          <a:spcPts val="0"/>
                        </a:spcAft>
                        <a:buClrTx/>
                        <a:buSzTx/>
                        <a:buFontTx/>
                        <a:buNone/>
                        <a:tabLst/>
                        <a:defRPr/>
                      </a:pPr>
                      <a:r>
                        <a:rPr lang="en-US" sz="1600" baseline="0" dirty="0" smtClean="0">
                          <a:latin typeface="Lato" panose="020F0502020204030203" pitchFamily="34" charset="0"/>
                        </a:rPr>
                        <a:t>Identify factors that influence the effects</a:t>
                      </a:r>
                    </a:p>
                  </a:txBody>
                  <a:tcPr marT="45721" marB="4572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C631B">
                        <a:tint val="20000"/>
                      </a:srgbClr>
                    </a:solidFill>
                  </a:tcPr>
                </a:tc>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pPr>
                        <a:lnSpc>
                          <a:spcPct val="95000"/>
                        </a:lnSpc>
                        <a:spcBef>
                          <a:spcPts val="900"/>
                        </a:spcBef>
                      </a:pPr>
                      <a:r>
                        <a:rPr lang="en-US" sz="1600" dirty="0" smtClean="0">
                          <a:latin typeface="Lato" panose="020F0502020204030203" pitchFamily="34" charset="0"/>
                        </a:rPr>
                        <a:t>Synthesize</a:t>
                      </a:r>
                      <a:r>
                        <a:rPr lang="en-US" sz="1600" baseline="0" dirty="0" smtClean="0">
                          <a:latin typeface="Lato" panose="020F0502020204030203" pitchFamily="34" charset="0"/>
                        </a:rPr>
                        <a:t> and </a:t>
                      </a:r>
                      <a:r>
                        <a:rPr lang="en-US" sz="1600" dirty="0" smtClean="0">
                          <a:latin typeface="Lato" panose="020F0502020204030203" pitchFamily="34" charset="0"/>
                        </a:rPr>
                        <a:t>Summarize</a:t>
                      </a:r>
                    </a:p>
                    <a:p>
                      <a:pPr>
                        <a:lnSpc>
                          <a:spcPct val="95000"/>
                        </a:lnSpc>
                        <a:spcBef>
                          <a:spcPts val="900"/>
                        </a:spcBef>
                      </a:pPr>
                      <a:r>
                        <a:rPr lang="en-US" sz="1600" dirty="0" smtClean="0">
                          <a:latin typeface="Lato" panose="020F0502020204030203" pitchFamily="34" charset="0"/>
                        </a:rPr>
                        <a:t>Areas/skills</a:t>
                      </a:r>
                      <a:r>
                        <a:rPr lang="en-US" sz="1600" baseline="0" dirty="0" smtClean="0">
                          <a:latin typeface="Lato" panose="020F0502020204030203" pitchFamily="34" charset="0"/>
                        </a:rPr>
                        <a:t> student will need to develop or improve so  effects of disability are addressed</a:t>
                      </a:r>
                    </a:p>
                    <a:p>
                      <a:pPr>
                        <a:lnSpc>
                          <a:spcPct val="95000"/>
                        </a:lnSpc>
                        <a:spcBef>
                          <a:spcPts val="900"/>
                        </a:spcBef>
                      </a:pPr>
                      <a:endParaRPr lang="en-US" sz="2000" baseline="0" dirty="0" smtClean="0"/>
                    </a:p>
                    <a:p>
                      <a:pPr>
                        <a:lnSpc>
                          <a:spcPct val="95000"/>
                        </a:lnSpc>
                        <a:spcBef>
                          <a:spcPts val="900"/>
                        </a:spcBef>
                      </a:pPr>
                      <a:endParaRPr lang="en-US" sz="2000" dirty="0" smtClean="0"/>
                    </a:p>
                  </a:txBody>
                  <a:tcPr marT="45721" marB="4572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C631B">
                        <a:tint val="20000"/>
                      </a:srgb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8741276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Root Cause Analysis</a:t>
            </a:r>
            <a:endParaRPr lang="en-US" dirty="0"/>
          </a:p>
        </p:txBody>
      </p:sp>
      <p:sp>
        <p:nvSpPr>
          <p:cNvPr id="4" name="Action Button: End 3">
            <a:hlinkClick r:id="rId3" highlightClick="1"/>
          </p:cNvPr>
          <p:cNvSpPr/>
          <p:nvPr/>
        </p:nvSpPr>
        <p:spPr>
          <a:xfrm>
            <a:off x="2505075" y="1493623"/>
            <a:ext cx="4133850" cy="1943100"/>
          </a:xfrm>
          <a:prstGeom prst="actionButtonEnd">
            <a:avLst/>
          </a:prstGeom>
          <a:solidFill>
            <a:srgbClr val="0C631B"/>
          </a:solidFill>
          <a:ln w="25400" cap="flat" cmpd="sng" algn="ctr">
            <a:solidFill>
              <a:srgbClr val="0C631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Futura Bk"/>
              <a:ea typeface="+mn-ea"/>
              <a:cs typeface="+mn-cs"/>
            </a:endParaRPr>
          </a:p>
        </p:txBody>
      </p:sp>
    </p:spTree>
    <p:extLst>
      <p:ext uri="{BB962C8B-B14F-4D97-AF65-F5344CB8AC3E}">
        <p14:creationId xmlns:p14="http://schemas.microsoft.com/office/powerpoint/2010/main" val="36736253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Root Cause Analysis</a:t>
            </a:r>
            <a:endParaRPr lang="en-US" dirty="0"/>
          </a:p>
        </p:txBody>
      </p:sp>
      <p:sp>
        <p:nvSpPr>
          <p:cNvPr id="3" name="Text Placeholder 2"/>
          <p:cNvSpPr>
            <a:spLocks noGrp="1"/>
          </p:cNvSpPr>
          <p:nvPr>
            <p:ph type="body" sz="quarter" idx="14"/>
          </p:nvPr>
        </p:nvSpPr>
        <p:spPr>
          <a:xfrm>
            <a:off x="1363765" y="1131527"/>
            <a:ext cx="6416469" cy="3547565"/>
          </a:xfrm>
        </p:spPr>
        <p:txBody>
          <a:bodyPr>
            <a:normAutofit fontScale="77500" lnSpcReduction="20000"/>
          </a:bodyPr>
          <a:lstStyle/>
          <a:p>
            <a:pPr marL="0" indent="0">
              <a:buNone/>
            </a:pPr>
            <a:r>
              <a:rPr lang="en-US" b="0" dirty="0">
                <a:solidFill>
                  <a:srgbClr val="333399"/>
                </a:solidFill>
              </a:rPr>
              <a:t>Analyze</a:t>
            </a:r>
          </a:p>
          <a:p>
            <a:pPr marL="173038" indent="-173038"/>
            <a:r>
              <a:rPr lang="en-US" b="0" dirty="0">
                <a:solidFill>
                  <a:srgbClr val="333399"/>
                </a:solidFill>
              </a:rPr>
              <a:t>Why is the student struggling to meet early childhood/grade-level academic standards?</a:t>
            </a:r>
          </a:p>
          <a:p>
            <a:pPr marL="173038" indent="-173038"/>
            <a:r>
              <a:rPr lang="en-US" b="0" dirty="0">
                <a:solidFill>
                  <a:srgbClr val="333399"/>
                </a:solidFill>
              </a:rPr>
              <a:t>Why is the student struggling to meet early childhood/grade-level functional expectations?</a:t>
            </a:r>
          </a:p>
          <a:p>
            <a:pPr marL="173038" indent="-173038"/>
            <a:r>
              <a:rPr lang="en-US" b="0" dirty="0">
                <a:solidFill>
                  <a:srgbClr val="333399"/>
                </a:solidFill>
              </a:rPr>
              <a:t>Ask why 5 times</a:t>
            </a:r>
          </a:p>
          <a:p>
            <a:pPr marL="173038" indent="-173038"/>
            <a:r>
              <a:rPr lang="en-US" b="0" dirty="0">
                <a:solidFill>
                  <a:srgbClr val="333399"/>
                </a:solidFill>
              </a:rPr>
              <a:t>Dig deep into the cause</a:t>
            </a:r>
          </a:p>
          <a:p>
            <a:pPr marL="173038" indent="-173038"/>
            <a:r>
              <a:rPr lang="en-US" b="0" dirty="0">
                <a:solidFill>
                  <a:srgbClr val="333399"/>
                </a:solidFill>
              </a:rPr>
              <a:t>Dig into one reason at a time</a:t>
            </a:r>
          </a:p>
          <a:p>
            <a:endParaRPr lang="en-US" dirty="0"/>
          </a:p>
        </p:txBody>
      </p:sp>
      <p:pic>
        <p:nvPicPr>
          <p:cNvPr id="4" name="Picture 2" descr="Image result for graphic of detectiv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2864" y="108456"/>
            <a:ext cx="2135093" cy="190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8713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Example of Root Causes</a:t>
            </a:r>
            <a:endParaRPr lang="en-US" dirty="0"/>
          </a:p>
        </p:txBody>
      </p:sp>
      <p:graphicFrame>
        <p:nvGraphicFramePr>
          <p:cNvPr id="4" name="Content Placeholder 5"/>
          <p:cNvGraphicFramePr>
            <a:graphicFrameLocks/>
          </p:cNvGraphicFramePr>
          <p:nvPr>
            <p:extLst>
              <p:ext uri="{D42A27DB-BD31-4B8C-83A1-F6EECF244321}">
                <p14:modId xmlns:p14="http://schemas.microsoft.com/office/powerpoint/2010/main" val="2509946509"/>
              </p:ext>
            </p:extLst>
          </p:nvPr>
        </p:nvGraphicFramePr>
        <p:xfrm>
          <a:off x="0" y="921656"/>
          <a:ext cx="9143992" cy="4221843"/>
        </p:xfrm>
        <a:graphic>
          <a:graphicData uri="http://schemas.openxmlformats.org/drawingml/2006/table">
            <a:tbl>
              <a:tblPr firstRow="1" bandRow="1"/>
              <a:tblGrid>
                <a:gridCol w="4819642">
                  <a:extLst>
                    <a:ext uri="{9D8B030D-6E8A-4147-A177-3AD203B41FA5}">
                      <a16:colId xmlns:a16="http://schemas.microsoft.com/office/drawing/2014/main" val="20000"/>
                    </a:ext>
                  </a:extLst>
                </a:gridCol>
                <a:gridCol w="4324350">
                  <a:extLst>
                    <a:ext uri="{9D8B030D-6E8A-4147-A177-3AD203B41FA5}">
                      <a16:colId xmlns:a16="http://schemas.microsoft.com/office/drawing/2014/main" val="20001"/>
                    </a:ext>
                  </a:extLst>
                </a:gridCol>
              </a:tblGrid>
              <a:tr h="979120">
                <a:tc>
                  <a:txBody>
                    <a:bodyPr/>
                    <a:lstStyle>
                      <a:lvl1pPr marL="0" algn="l" defTabSz="685800" rtl="0" eaLnBrk="1" latinLnBrk="0" hangingPunct="1">
                        <a:defRPr sz="1350" b="1" kern="1200">
                          <a:solidFill>
                            <a:schemeClr val="lt1"/>
                          </a:solidFill>
                          <a:latin typeface="Futura Bk"/>
                        </a:defRPr>
                      </a:lvl1pPr>
                      <a:lvl2pPr marL="342900" algn="l" defTabSz="685800" rtl="0" eaLnBrk="1" latinLnBrk="0" hangingPunct="1">
                        <a:defRPr sz="1350" b="1" kern="1200">
                          <a:solidFill>
                            <a:schemeClr val="lt1"/>
                          </a:solidFill>
                          <a:latin typeface="Futura Bk"/>
                        </a:defRPr>
                      </a:lvl2pPr>
                      <a:lvl3pPr marL="685800" algn="l" defTabSz="685800" rtl="0" eaLnBrk="1" latinLnBrk="0" hangingPunct="1">
                        <a:defRPr sz="1350" b="1" kern="1200">
                          <a:solidFill>
                            <a:schemeClr val="lt1"/>
                          </a:solidFill>
                          <a:latin typeface="Futura Bk"/>
                        </a:defRPr>
                      </a:lvl3pPr>
                      <a:lvl4pPr marL="1028700" algn="l" defTabSz="685800" rtl="0" eaLnBrk="1" latinLnBrk="0" hangingPunct="1">
                        <a:defRPr sz="1350" b="1" kern="1200">
                          <a:solidFill>
                            <a:schemeClr val="lt1"/>
                          </a:solidFill>
                          <a:latin typeface="Futura Bk"/>
                        </a:defRPr>
                      </a:lvl4pPr>
                      <a:lvl5pPr marL="1371600" algn="l" defTabSz="685800" rtl="0" eaLnBrk="1" latinLnBrk="0" hangingPunct="1">
                        <a:defRPr sz="1350" b="1" kern="1200">
                          <a:solidFill>
                            <a:schemeClr val="lt1"/>
                          </a:solidFill>
                          <a:latin typeface="Futura Bk"/>
                        </a:defRPr>
                      </a:lvl5pPr>
                      <a:lvl6pPr marL="1714500" algn="l" defTabSz="685800" rtl="0" eaLnBrk="1" latinLnBrk="0" hangingPunct="1">
                        <a:defRPr sz="1350" b="1" kern="1200">
                          <a:solidFill>
                            <a:schemeClr val="lt1"/>
                          </a:solidFill>
                          <a:latin typeface="Futura Bk"/>
                        </a:defRPr>
                      </a:lvl6pPr>
                      <a:lvl7pPr marL="2057400" algn="l" defTabSz="685800" rtl="0" eaLnBrk="1" latinLnBrk="0" hangingPunct="1">
                        <a:defRPr sz="1350" b="1" kern="1200">
                          <a:solidFill>
                            <a:schemeClr val="lt1"/>
                          </a:solidFill>
                          <a:latin typeface="Futura Bk"/>
                        </a:defRPr>
                      </a:lvl7pPr>
                      <a:lvl8pPr marL="2400300" algn="l" defTabSz="685800" rtl="0" eaLnBrk="1" latinLnBrk="0" hangingPunct="1">
                        <a:defRPr sz="1350" b="1" kern="1200">
                          <a:solidFill>
                            <a:schemeClr val="lt1"/>
                          </a:solidFill>
                          <a:latin typeface="Futura Bk"/>
                        </a:defRPr>
                      </a:lvl8pPr>
                      <a:lvl9pPr marL="2743200" algn="l" defTabSz="685800" rtl="0" eaLnBrk="1" latinLnBrk="0" hangingPunct="1">
                        <a:defRPr sz="1350" b="1" kern="1200">
                          <a:solidFill>
                            <a:schemeClr val="lt1"/>
                          </a:solidFill>
                          <a:latin typeface="Futura Bk"/>
                        </a:defRPr>
                      </a:lvl9pPr>
                    </a:lstStyle>
                    <a:p>
                      <a:pPr marL="0" marR="0" algn="ctr">
                        <a:lnSpc>
                          <a:spcPct val="107000"/>
                        </a:lnSpc>
                        <a:spcBef>
                          <a:spcPts val="0"/>
                        </a:spcBef>
                        <a:spcAft>
                          <a:spcPts val="0"/>
                        </a:spcAft>
                      </a:pPr>
                      <a:r>
                        <a:rPr lang="en-US" sz="1800" b="0" kern="1200" dirty="0" smtClean="0">
                          <a:effectLst/>
                          <a:latin typeface="Lato" panose="020F0502020204030203" pitchFamily="34" charset="0"/>
                        </a:rPr>
                        <a:t>Effects of Disability  </a:t>
                      </a:r>
                    </a:p>
                    <a:p>
                      <a:pPr marL="0" marR="0" algn="ctr">
                        <a:lnSpc>
                          <a:spcPct val="107000"/>
                        </a:lnSpc>
                        <a:spcBef>
                          <a:spcPts val="0"/>
                        </a:spcBef>
                        <a:spcAft>
                          <a:spcPts val="0"/>
                        </a:spcAft>
                      </a:pPr>
                      <a:r>
                        <a:rPr lang="en-US" sz="1800" b="0" kern="1200" dirty="0" smtClean="0">
                          <a:effectLst/>
                          <a:latin typeface="Lato" panose="020F0502020204030203" pitchFamily="34" charset="0"/>
                        </a:rPr>
                        <a:t>“How”</a:t>
                      </a:r>
                      <a:endParaRPr lang="en-US" sz="1800" b="0" dirty="0" smtClean="0">
                        <a:effectLst/>
                        <a:latin typeface="Lato" panose="020F0502020204030203" pitchFamily="34" charset="0"/>
                      </a:endParaRPr>
                    </a:p>
                    <a:p>
                      <a:pPr marL="0" marR="0" algn="ctr">
                        <a:lnSpc>
                          <a:spcPct val="107000"/>
                        </a:lnSpc>
                        <a:spcBef>
                          <a:spcPts val="0"/>
                        </a:spcBef>
                        <a:spcAft>
                          <a:spcPts val="0"/>
                        </a:spcAft>
                      </a:pPr>
                      <a:r>
                        <a:rPr lang="en-US" sz="1800" b="0" kern="1200" dirty="0" smtClean="0">
                          <a:effectLst/>
                          <a:latin typeface="Lato" panose="020F0502020204030203" pitchFamily="34" charset="0"/>
                        </a:rPr>
                        <a:t>(Observer)</a:t>
                      </a:r>
                      <a:r>
                        <a:rPr lang="en-US" sz="1800" b="0" kern="1200" baseline="0" dirty="0" smtClean="0">
                          <a:solidFill>
                            <a:srgbClr val="C00000"/>
                          </a:solidFill>
                          <a:effectLst/>
                          <a:latin typeface="Lato" panose="020F0502020204030203" pitchFamily="34" charset="0"/>
                          <a:ea typeface="Calibri" panose="020F0502020204030204" pitchFamily="34" charset="0"/>
                          <a:cs typeface="Times New Roman" panose="02020603050405020304" pitchFamily="18" charset="0"/>
                        </a:rPr>
                        <a:t>    </a:t>
                      </a:r>
                      <a:endParaRPr lang="en-US" sz="1800" b="0" dirty="0">
                        <a:solidFill>
                          <a:srgbClr val="C00000"/>
                        </a:solidFill>
                        <a:effectLst/>
                        <a:latin typeface="Lato" panose="020F0502020204030203" pitchFamily="34" charset="0"/>
                        <a:ea typeface="Calibri" panose="020F0502020204030204" pitchFamily="34" charset="0"/>
                        <a:cs typeface="Times New Roman" panose="02020603050405020304" pitchFamily="18" charset="0"/>
                      </a:endParaRPr>
                    </a:p>
                  </a:txBody>
                  <a:tcPr marL="121908" marR="121908" marT="45712" marB="45712">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C631B"/>
                    </a:solidFill>
                  </a:tcPr>
                </a:tc>
                <a:tc>
                  <a:txBody>
                    <a:bodyPr/>
                    <a:lstStyle>
                      <a:lvl1pPr marL="0" algn="l" defTabSz="685800" rtl="0" eaLnBrk="1" latinLnBrk="0" hangingPunct="1">
                        <a:defRPr sz="1350" b="1" kern="1200">
                          <a:solidFill>
                            <a:schemeClr val="lt1"/>
                          </a:solidFill>
                          <a:latin typeface="Futura Bk"/>
                        </a:defRPr>
                      </a:lvl1pPr>
                      <a:lvl2pPr marL="342900" algn="l" defTabSz="685800" rtl="0" eaLnBrk="1" latinLnBrk="0" hangingPunct="1">
                        <a:defRPr sz="1350" b="1" kern="1200">
                          <a:solidFill>
                            <a:schemeClr val="lt1"/>
                          </a:solidFill>
                          <a:latin typeface="Futura Bk"/>
                        </a:defRPr>
                      </a:lvl2pPr>
                      <a:lvl3pPr marL="685800" algn="l" defTabSz="685800" rtl="0" eaLnBrk="1" latinLnBrk="0" hangingPunct="1">
                        <a:defRPr sz="1350" b="1" kern="1200">
                          <a:solidFill>
                            <a:schemeClr val="lt1"/>
                          </a:solidFill>
                          <a:latin typeface="Futura Bk"/>
                        </a:defRPr>
                      </a:lvl3pPr>
                      <a:lvl4pPr marL="1028700" algn="l" defTabSz="685800" rtl="0" eaLnBrk="1" latinLnBrk="0" hangingPunct="1">
                        <a:defRPr sz="1350" b="1" kern="1200">
                          <a:solidFill>
                            <a:schemeClr val="lt1"/>
                          </a:solidFill>
                          <a:latin typeface="Futura Bk"/>
                        </a:defRPr>
                      </a:lvl4pPr>
                      <a:lvl5pPr marL="1371600" algn="l" defTabSz="685800" rtl="0" eaLnBrk="1" latinLnBrk="0" hangingPunct="1">
                        <a:defRPr sz="1350" b="1" kern="1200">
                          <a:solidFill>
                            <a:schemeClr val="lt1"/>
                          </a:solidFill>
                          <a:latin typeface="Futura Bk"/>
                        </a:defRPr>
                      </a:lvl5pPr>
                      <a:lvl6pPr marL="1714500" algn="l" defTabSz="685800" rtl="0" eaLnBrk="1" latinLnBrk="0" hangingPunct="1">
                        <a:defRPr sz="1350" b="1" kern="1200">
                          <a:solidFill>
                            <a:schemeClr val="lt1"/>
                          </a:solidFill>
                          <a:latin typeface="Futura Bk"/>
                        </a:defRPr>
                      </a:lvl6pPr>
                      <a:lvl7pPr marL="2057400" algn="l" defTabSz="685800" rtl="0" eaLnBrk="1" latinLnBrk="0" hangingPunct="1">
                        <a:defRPr sz="1350" b="1" kern="1200">
                          <a:solidFill>
                            <a:schemeClr val="lt1"/>
                          </a:solidFill>
                          <a:latin typeface="Futura Bk"/>
                        </a:defRPr>
                      </a:lvl7pPr>
                      <a:lvl8pPr marL="2400300" algn="l" defTabSz="685800" rtl="0" eaLnBrk="1" latinLnBrk="0" hangingPunct="1">
                        <a:defRPr sz="1350" b="1" kern="1200">
                          <a:solidFill>
                            <a:schemeClr val="lt1"/>
                          </a:solidFill>
                          <a:latin typeface="Futura Bk"/>
                        </a:defRPr>
                      </a:lvl8pPr>
                      <a:lvl9pPr marL="2743200" algn="l" defTabSz="685800" rtl="0" eaLnBrk="1" latinLnBrk="0" hangingPunct="1">
                        <a:defRPr sz="1350" b="1" kern="1200">
                          <a:solidFill>
                            <a:schemeClr val="lt1"/>
                          </a:solidFill>
                          <a:latin typeface="Futura Bk"/>
                        </a:defRPr>
                      </a:lvl9pPr>
                    </a:lstStyle>
                    <a:p>
                      <a:pPr marL="0" marR="0" algn="ctr">
                        <a:lnSpc>
                          <a:spcPct val="107000"/>
                        </a:lnSpc>
                        <a:spcBef>
                          <a:spcPts val="0"/>
                        </a:spcBef>
                        <a:spcAft>
                          <a:spcPts val="0"/>
                        </a:spcAft>
                      </a:pPr>
                      <a:r>
                        <a:rPr lang="en-US" sz="1800" b="0" kern="1200" dirty="0">
                          <a:solidFill>
                            <a:schemeClr val="accent1">
                              <a:lumMod val="40000"/>
                              <a:lumOff val="60000"/>
                            </a:schemeClr>
                          </a:solidFill>
                          <a:effectLst/>
                          <a:latin typeface="Lato" panose="020F0502020204030203" pitchFamily="34" charset="0"/>
                        </a:rPr>
                        <a:t>Root Cause </a:t>
                      </a:r>
                      <a:r>
                        <a:rPr lang="en-US" sz="1800" b="0" kern="1200" dirty="0" smtClean="0">
                          <a:solidFill>
                            <a:schemeClr val="accent1">
                              <a:lumMod val="40000"/>
                              <a:lumOff val="60000"/>
                            </a:schemeClr>
                          </a:solidFill>
                          <a:effectLst/>
                          <a:latin typeface="Lato" panose="020F0502020204030203" pitchFamily="34" charset="0"/>
                        </a:rPr>
                        <a:t>Analysis</a:t>
                      </a:r>
                    </a:p>
                    <a:p>
                      <a:pPr marL="0" marR="0" algn="ctr">
                        <a:lnSpc>
                          <a:spcPct val="107000"/>
                        </a:lnSpc>
                        <a:spcBef>
                          <a:spcPts val="0"/>
                        </a:spcBef>
                        <a:spcAft>
                          <a:spcPts val="0"/>
                        </a:spcAft>
                      </a:pPr>
                      <a:r>
                        <a:rPr lang="en-US" sz="1800" b="0" kern="1200" dirty="0" smtClean="0">
                          <a:effectLst/>
                          <a:latin typeface="Lato" panose="020F0502020204030203" pitchFamily="34" charset="0"/>
                        </a:rPr>
                        <a:t>“Why”</a:t>
                      </a:r>
                      <a:endParaRPr lang="en-US" sz="1800" b="0" dirty="0">
                        <a:effectLst/>
                        <a:latin typeface="Lato" panose="020F0502020204030203" pitchFamily="34" charset="0"/>
                      </a:endParaRPr>
                    </a:p>
                    <a:p>
                      <a:pPr marL="0" marR="0" algn="ctr">
                        <a:lnSpc>
                          <a:spcPct val="107000"/>
                        </a:lnSpc>
                        <a:spcBef>
                          <a:spcPts val="0"/>
                        </a:spcBef>
                        <a:spcAft>
                          <a:spcPts val="0"/>
                        </a:spcAft>
                      </a:pPr>
                      <a:r>
                        <a:rPr lang="en-US" sz="1800" b="0" kern="1200" dirty="0">
                          <a:effectLst/>
                          <a:latin typeface="Lato" panose="020F0502020204030203" pitchFamily="34" charset="0"/>
                        </a:rPr>
                        <a:t>(Detective/Analyst)</a:t>
                      </a:r>
                      <a:endParaRPr lang="en-US" sz="1800" b="0" dirty="0">
                        <a:effectLst/>
                        <a:latin typeface="Lato" panose="020F0502020204030203" pitchFamily="34" charset="0"/>
                        <a:ea typeface="Calibri" panose="020F0502020204030204" pitchFamily="34" charset="0"/>
                        <a:cs typeface="Times New Roman" panose="02020603050405020304" pitchFamily="18" charset="0"/>
                      </a:endParaRPr>
                    </a:p>
                  </a:txBody>
                  <a:tcPr marL="121908" marR="121908" marT="45712" marB="45712">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C631B"/>
                    </a:solidFill>
                  </a:tcPr>
                </a:tc>
                <a:extLst>
                  <a:ext uri="{0D108BD9-81ED-4DB2-BD59-A6C34878D82A}">
                    <a16:rowId xmlns:a16="http://schemas.microsoft.com/office/drawing/2014/main" val="10000"/>
                  </a:ext>
                </a:extLst>
              </a:tr>
              <a:tr h="3242723">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pPr marL="0" marR="0">
                        <a:lnSpc>
                          <a:spcPct val="100000"/>
                        </a:lnSpc>
                        <a:spcBef>
                          <a:spcPts val="1200"/>
                        </a:spcBef>
                        <a:spcAft>
                          <a:spcPts val="0"/>
                        </a:spcAft>
                      </a:pPr>
                      <a:r>
                        <a:rPr lang="en-US" sz="1600" dirty="0" smtClean="0">
                          <a:effectLst/>
                          <a:latin typeface="Lato" panose="020F0502020204030203" pitchFamily="34" charset="0"/>
                          <a:ea typeface="Calibri" panose="020F0502020204030204" pitchFamily="34" charset="0"/>
                          <a:cs typeface="Times New Roman" panose="02020603050405020304" pitchFamily="18" charset="0"/>
                        </a:rPr>
                        <a:t>Does not independently read grade-level text and written materials</a:t>
                      </a:r>
                    </a:p>
                    <a:p>
                      <a:pPr marL="0" marR="0">
                        <a:lnSpc>
                          <a:spcPct val="100000"/>
                        </a:lnSpc>
                        <a:spcBef>
                          <a:spcPts val="1200"/>
                        </a:spcBef>
                        <a:spcAft>
                          <a:spcPts val="0"/>
                        </a:spcAft>
                      </a:pPr>
                      <a:r>
                        <a:rPr lang="en-US" sz="1600" dirty="0" smtClean="0">
                          <a:effectLst/>
                          <a:latin typeface="Lato" panose="020F0502020204030203" pitchFamily="34" charset="0"/>
                          <a:ea typeface="Calibri" panose="020F0502020204030204" pitchFamily="34" charset="0"/>
                          <a:cs typeface="Times New Roman" panose="02020603050405020304" pitchFamily="18" charset="0"/>
                        </a:rPr>
                        <a:t>Difficulty completing assignments that involve reading in school and when doing homework</a:t>
                      </a:r>
                    </a:p>
                    <a:p>
                      <a:pPr marL="0" marR="0">
                        <a:lnSpc>
                          <a:spcPct val="100000"/>
                        </a:lnSpc>
                        <a:spcBef>
                          <a:spcPts val="1200"/>
                        </a:spcBef>
                        <a:spcAft>
                          <a:spcPts val="0"/>
                        </a:spcAft>
                      </a:pPr>
                      <a:r>
                        <a:rPr lang="en-US" sz="1600" dirty="0" smtClean="0">
                          <a:effectLst/>
                          <a:latin typeface="Lato" panose="020F0502020204030203" pitchFamily="34" charset="0"/>
                          <a:ea typeface="Calibri" panose="020F0502020204030204" pitchFamily="34" charset="0"/>
                          <a:cs typeface="Times New Roman" panose="02020603050405020304" pitchFamily="18" charset="0"/>
                        </a:rPr>
                        <a:t>Off-task and disruptive behavior when expected to read silently or aloud in class</a:t>
                      </a:r>
                      <a:endParaRPr lang="en-US" sz="1600" dirty="0">
                        <a:effectLst/>
                        <a:latin typeface="Lato" panose="020F0502020204030203" pitchFamily="34" charset="0"/>
                        <a:ea typeface="Calibri" panose="020F0502020204030204" pitchFamily="34" charset="0"/>
                        <a:cs typeface="Times New Roman" panose="02020603050405020304" pitchFamily="18" charset="0"/>
                      </a:endParaRPr>
                    </a:p>
                  </a:txBody>
                  <a:tcPr marL="121908" marR="121908" marT="45712" marB="45712">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C631B">
                        <a:tint val="40000"/>
                      </a:srgbClr>
                    </a:solidFill>
                  </a:tcPr>
                </a:tc>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21908" marR="121908" marT="45712" marB="45712">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C631B">
                        <a:tint val="4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393623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Example of Root Causes</a:t>
            </a:r>
            <a:endParaRPr lang="en-US" dirty="0"/>
          </a:p>
        </p:txBody>
      </p:sp>
      <p:graphicFrame>
        <p:nvGraphicFramePr>
          <p:cNvPr id="4" name="Content Placeholder 5"/>
          <p:cNvGraphicFramePr>
            <a:graphicFrameLocks/>
          </p:cNvGraphicFramePr>
          <p:nvPr>
            <p:extLst>
              <p:ext uri="{D42A27DB-BD31-4B8C-83A1-F6EECF244321}">
                <p14:modId xmlns:p14="http://schemas.microsoft.com/office/powerpoint/2010/main" val="420256719"/>
              </p:ext>
            </p:extLst>
          </p:nvPr>
        </p:nvGraphicFramePr>
        <p:xfrm>
          <a:off x="8" y="781050"/>
          <a:ext cx="9143992" cy="4362450"/>
        </p:xfrm>
        <a:graphic>
          <a:graphicData uri="http://schemas.openxmlformats.org/drawingml/2006/table">
            <a:tbl>
              <a:tblPr firstRow="1" bandRow="1"/>
              <a:tblGrid>
                <a:gridCol w="2686042">
                  <a:extLst>
                    <a:ext uri="{9D8B030D-6E8A-4147-A177-3AD203B41FA5}">
                      <a16:colId xmlns:a16="http://schemas.microsoft.com/office/drawing/2014/main" val="20000"/>
                    </a:ext>
                  </a:extLst>
                </a:gridCol>
                <a:gridCol w="6457950">
                  <a:extLst>
                    <a:ext uri="{9D8B030D-6E8A-4147-A177-3AD203B41FA5}">
                      <a16:colId xmlns:a16="http://schemas.microsoft.com/office/drawing/2014/main" val="20001"/>
                    </a:ext>
                  </a:extLst>
                </a:gridCol>
              </a:tblGrid>
              <a:tr h="932222">
                <a:tc>
                  <a:txBody>
                    <a:bodyPr/>
                    <a:lstStyle>
                      <a:lvl1pPr marL="0" algn="l" defTabSz="685800" rtl="0" eaLnBrk="1" latinLnBrk="0" hangingPunct="1">
                        <a:defRPr sz="1350" b="1" kern="1200">
                          <a:solidFill>
                            <a:schemeClr val="lt1"/>
                          </a:solidFill>
                          <a:latin typeface="Futura Bk"/>
                        </a:defRPr>
                      </a:lvl1pPr>
                      <a:lvl2pPr marL="342900" algn="l" defTabSz="685800" rtl="0" eaLnBrk="1" latinLnBrk="0" hangingPunct="1">
                        <a:defRPr sz="1350" b="1" kern="1200">
                          <a:solidFill>
                            <a:schemeClr val="lt1"/>
                          </a:solidFill>
                          <a:latin typeface="Futura Bk"/>
                        </a:defRPr>
                      </a:lvl2pPr>
                      <a:lvl3pPr marL="685800" algn="l" defTabSz="685800" rtl="0" eaLnBrk="1" latinLnBrk="0" hangingPunct="1">
                        <a:defRPr sz="1350" b="1" kern="1200">
                          <a:solidFill>
                            <a:schemeClr val="lt1"/>
                          </a:solidFill>
                          <a:latin typeface="Futura Bk"/>
                        </a:defRPr>
                      </a:lvl3pPr>
                      <a:lvl4pPr marL="1028700" algn="l" defTabSz="685800" rtl="0" eaLnBrk="1" latinLnBrk="0" hangingPunct="1">
                        <a:defRPr sz="1350" b="1" kern="1200">
                          <a:solidFill>
                            <a:schemeClr val="lt1"/>
                          </a:solidFill>
                          <a:latin typeface="Futura Bk"/>
                        </a:defRPr>
                      </a:lvl4pPr>
                      <a:lvl5pPr marL="1371600" algn="l" defTabSz="685800" rtl="0" eaLnBrk="1" latinLnBrk="0" hangingPunct="1">
                        <a:defRPr sz="1350" b="1" kern="1200">
                          <a:solidFill>
                            <a:schemeClr val="lt1"/>
                          </a:solidFill>
                          <a:latin typeface="Futura Bk"/>
                        </a:defRPr>
                      </a:lvl5pPr>
                      <a:lvl6pPr marL="1714500" algn="l" defTabSz="685800" rtl="0" eaLnBrk="1" latinLnBrk="0" hangingPunct="1">
                        <a:defRPr sz="1350" b="1" kern="1200">
                          <a:solidFill>
                            <a:schemeClr val="lt1"/>
                          </a:solidFill>
                          <a:latin typeface="Futura Bk"/>
                        </a:defRPr>
                      </a:lvl6pPr>
                      <a:lvl7pPr marL="2057400" algn="l" defTabSz="685800" rtl="0" eaLnBrk="1" latinLnBrk="0" hangingPunct="1">
                        <a:defRPr sz="1350" b="1" kern="1200">
                          <a:solidFill>
                            <a:schemeClr val="lt1"/>
                          </a:solidFill>
                          <a:latin typeface="Futura Bk"/>
                        </a:defRPr>
                      </a:lvl7pPr>
                      <a:lvl8pPr marL="2400300" algn="l" defTabSz="685800" rtl="0" eaLnBrk="1" latinLnBrk="0" hangingPunct="1">
                        <a:defRPr sz="1350" b="1" kern="1200">
                          <a:solidFill>
                            <a:schemeClr val="lt1"/>
                          </a:solidFill>
                          <a:latin typeface="Futura Bk"/>
                        </a:defRPr>
                      </a:lvl8pPr>
                      <a:lvl9pPr marL="2743200" algn="l" defTabSz="685800" rtl="0" eaLnBrk="1" latinLnBrk="0" hangingPunct="1">
                        <a:defRPr sz="1350" b="1" kern="1200">
                          <a:solidFill>
                            <a:schemeClr val="lt1"/>
                          </a:solidFill>
                          <a:latin typeface="Futura Bk"/>
                        </a:defRPr>
                      </a:lvl9pPr>
                    </a:lstStyle>
                    <a:p>
                      <a:pPr marL="0" marR="0" algn="ctr">
                        <a:lnSpc>
                          <a:spcPct val="107000"/>
                        </a:lnSpc>
                        <a:spcBef>
                          <a:spcPts val="0"/>
                        </a:spcBef>
                        <a:spcAft>
                          <a:spcPts val="0"/>
                        </a:spcAft>
                      </a:pPr>
                      <a:r>
                        <a:rPr lang="en-US" sz="1800" b="0" kern="1200" dirty="0" smtClean="0">
                          <a:effectLst/>
                          <a:latin typeface="Lato" panose="020F0502020204030203" pitchFamily="34" charset="0"/>
                        </a:rPr>
                        <a:t>Effect of Disability  </a:t>
                      </a:r>
                    </a:p>
                    <a:p>
                      <a:pPr marL="0" marR="0" algn="ctr">
                        <a:lnSpc>
                          <a:spcPct val="90000"/>
                        </a:lnSpc>
                        <a:spcBef>
                          <a:spcPts val="0"/>
                        </a:spcBef>
                        <a:spcAft>
                          <a:spcPts val="0"/>
                        </a:spcAft>
                      </a:pPr>
                      <a:r>
                        <a:rPr lang="en-US" sz="1800" b="0" kern="1200" dirty="0" smtClean="0">
                          <a:effectLst/>
                          <a:latin typeface="Lato" panose="020F0502020204030203" pitchFamily="34" charset="0"/>
                        </a:rPr>
                        <a:t>“How”</a:t>
                      </a:r>
                      <a:endParaRPr lang="en-US" sz="1800" b="0" dirty="0" smtClean="0">
                        <a:effectLst/>
                        <a:latin typeface="Lato" panose="020F0502020204030203" pitchFamily="34" charset="0"/>
                      </a:endParaRPr>
                    </a:p>
                    <a:p>
                      <a:pPr marL="0" marR="0" algn="ctr">
                        <a:lnSpc>
                          <a:spcPct val="90000"/>
                        </a:lnSpc>
                        <a:spcBef>
                          <a:spcPts val="0"/>
                        </a:spcBef>
                        <a:spcAft>
                          <a:spcPts val="0"/>
                        </a:spcAft>
                      </a:pPr>
                      <a:r>
                        <a:rPr lang="en-US" sz="1800" b="0" kern="1200" dirty="0" smtClean="0">
                          <a:effectLst/>
                          <a:latin typeface="Lato" panose="020F0502020204030203" pitchFamily="34" charset="0"/>
                        </a:rPr>
                        <a:t>(Observer)</a:t>
                      </a:r>
                      <a:endParaRPr lang="en-US" sz="1800" b="0" dirty="0">
                        <a:solidFill>
                          <a:srgbClr val="C00000"/>
                        </a:solidFill>
                        <a:effectLst/>
                        <a:latin typeface="Lato" panose="020F0502020204030203" pitchFamily="34" charset="0"/>
                        <a:ea typeface="Calibri" panose="020F0502020204030204" pitchFamily="34" charset="0"/>
                        <a:cs typeface="Times New Roman" panose="02020603050405020304" pitchFamily="18" charset="0"/>
                      </a:endParaRPr>
                    </a:p>
                  </a:txBody>
                  <a:tcPr marL="121908" marR="121908" marT="45712" marB="45712">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C631B"/>
                    </a:solidFill>
                  </a:tcPr>
                </a:tc>
                <a:tc>
                  <a:txBody>
                    <a:bodyPr/>
                    <a:lstStyle>
                      <a:lvl1pPr marL="0" algn="l" defTabSz="685800" rtl="0" eaLnBrk="1" latinLnBrk="0" hangingPunct="1">
                        <a:defRPr sz="1350" b="1" kern="1200">
                          <a:solidFill>
                            <a:schemeClr val="lt1"/>
                          </a:solidFill>
                          <a:latin typeface="Futura Bk"/>
                        </a:defRPr>
                      </a:lvl1pPr>
                      <a:lvl2pPr marL="342900" algn="l" defTabSz="685800" rtl="0" eaLnBrk="1" latinLnBrk="0" hangingPunct="1">
                        <a:defRPr sz="1350" b="1" kern="1200">
                          <a:solidFill>
                            <a:schemeClr val="lt1"/>
                          </a:solidFill>
                          <a:latin typeface="Futura Bk"/>
                        </a:defRPr>
                      </a:lvl2pPr>
                      <a:lvl3pPr marL="685800" algn="l" defTabSz="685800" rtl="0" eaLnBrk="1" latinLnBrk="0" hangingPunct="1">
                        <a:defRPr sz="1350" b="1" kern="1200">
                          <a:solidFill>
                            <a:schemeClr val="lt1"/>
                          </a:solidFill>
                          <a:latin typeface="Futura Bk"/>
                        </a:defRPr>
                      </a:lvl3pPr>
                      <a:lvl4pPr marL="1028700" algn="l" defTabSz="685800" rtl="0" eaLnBrk="1" latinLnBrk="0" hangingPunct="1">
                        <a:defRPr sz="1350" b="1" kern="1200">
                          <a:solidFill>
                            <a:schemeClr val="lt1"/>
                          </a:solidFill>
                          <a:latin typeface="Futura Bk"/>
                        </a:defRPr>
                      </a:lvl4pPr>
                      <a:lvl5pPr marL="1371600" algn="l" defTabSz="685800" rtl="0" eaLnBrk="1" latinLnBrk="0" hangingPunct="1">
                        <a:defRPr sz="1350" b="1" kern="1200">
                          <a:solidFill>
                            <a:schemeClr val="lt1"/>
                          </a:solidFill>
                          <a:latin typeface="Futura Bk"/>
                        </a:defRPr>
                      </a:lvl5pPr>
                      <a:lvl6pPr marL="1714500" algn="l" defTabSz="685800" rtl="0" eaLnBrk="1" latinLnBrk="0" hangingPunct="1">
                        <a:defRPr sz="1350" b="1" kern="1200">
                          <a:solidFill>
                            <a:schemeClr val="lt1"/>
                          </a:solidFill>
                          <a:latin typeface="Futura Bk"/>
                        </a:defRPr>
                      </a:lvl6pPr>
                      <a:lvl7pPr marL="2057400" algn="l" defTabSz="685800" rtl="0" eaLnBrk="1" latinLnBrk="0" hangingPunct="1">
                        <a:defRPr sz="1350" b="1" kern="1200">
                          <a:solidFill>
                            <a:schemeClr val="lt1"/>
                          </a:solidFill>
                          <a:latin typeface="Futura Bk"/>
                        </a:defRPr>
                      </a:lvl7pPr>
                      <a:lvl8pPr marL="2400300" algn="l" defTabSz="685800" rtl="0" eaLnBrk="1" latinLnBrk="0" hangingPunct="1">
                        <a:defRPr sz="1350" b="1" kern="1200">
                          <a:solidFill>
                            <a:schemeClr val="lt1"/>
                          </a:solidFill>
                          <a:latin typeface="Futura Bk"/>
                        </a:defRPr>
                      </a:lvl8pPr>
                      <a:lvl9pPr marL="2743200" algn="l" defTabSz="685800" rtl="0" eaLnBrk="1" latinLnBrk="0" hangingPunct="1">
                        <a:defRPr sz="1350" b="1" kern="1200">
                          <a:solidFill>
                            <a:schemeClr val="lt1"/>
                          </a:solidFill>
                          <a:latin typeface="Futura Bk"/>
                        </a:defRPr>
                      </a:lvl9pPr>
                    </a:lstStyle>
                    <a:p>
                      <a:pPr marL="0" marR="0" algn="ctr">
                        <a:lnSpc>
                          <a:spcPct val="107000"/>
                        </a:lnSpc>
                        <a:spcBef>
                          <a:spcPts val="0"/>
                        </a:spcBef>
                        <a:spcAft>
                          <a:spcPts val="0"/>
                        </a:spcAft>
                      </a:pPr>
                      <a:r>
                        <a:rPr lang="en-US" sz="1800" b="0" kern="1200" dirty="0">
                          <a:solidFill>
                            <a:schemeClr val="accent1">
                              <a:lumMod val="40000"/>
                              <a:lumOff val="60000"/>
                            </a:schemeClr>
                          </a:solidFill>
                          <a:effectLst/>
                          <a:latin typeface="Lato" panose="020F0502020204030203" pitchFamily="34" charset="0"/>
                        </a:rPr>
                        <a:t>Root Cause </a:t>
                      </a:r>
                      <a:r>
                        <a:rPr lang="en-US" sz="1800" b="0" kern="1200" dirty="0" smtClean="0">
                          <a:solidFill>
                            <a:schemeClr val="accent1">
                              <a:lumMod val="40000"/>
                              <a:lumOff val="60000"/>
                            </a:schemeClr>
                          </a:solidFill>
                          <a:effectLst/>
                          <a:latin typeface="Lato" panose="020F0502020204030203" pitchFamily="34" charset="0"/>
                        </a:rPr>
                        <a:t>Analysis</a:t>
                      </a:r>
                    </a:p>
                    <a:p>
                      <a:pPr marL="0" marR="0" algn="ctr">
                        <a:lnSpc>
                          <a:spcPct val="90000"/>
                        </a:lnSpc>
                        <a:spcBef>
                          <a:spcPts val="0"/>
                        </a:spcBef>
                        <a:spcAft>
                          <a:spcPts val="0"/>
                        </a:spcAft>
                      </a:pPr>
                      <a:r>
                        <a:rPr lang="en-US" sz="1800" b="0" kern="1200" dirty="0" smtClean="0">
                          <a:effectLst/>
                          <a:latin typeface="Lato" panose="020F0502020204030203" pitchFamily="34" charset="0"/>
                        </a:rPr>
                        <a:t>“Why”</a:t>
                      </a:r>
                      <a:endParaRPr lang="en-US" sz="1800" b="0" dirty="0">
                        <a:effectLst/>
                        <a:latin typeface="Lato" panose="020F0502020204030203" pitchFamily="34" charset="0"/>
                      </a:endParaRPr>
                    </a:p>
                    <a:p>
                      <a:pPr marL="0" marR="0" algn="ctr">
                        <a:lnSpc>
                          <a:spcPct val="90000"/>
                        </a:lnSpc>
                        <a:spcBef>
                          <a:spcPts val="0"/>
                        </a:spcBef>
                        <a:spcAft>
                          <a:spcPts val="0"/>
                        </a:spcAft>
                      </a:pPr>
                      <a:r>
                        <a:rPr lang="en-US" sz="1800" b="0" kern="1200" dirty="0">
                          <a:effectLst/>
                          <a:latin typeface="Lato" panose="020F0502020204030203" pitchFamily="34" charset="0"/>
                        </a:rPr>
                        <a:t>(Detective/Analyst)</a:t>
                      </a:r>
                      <a:endParaRPr lang="en-US" sz="1800" b="0" dirty="0">
                        <a:effectLst/>
                        <a:latin typeface="Lato" panose="020F0502020204030203" pitchFamily="34" charset="0"/>
                        <a:ea typeface="Calibri" panose="020F0502020204030204" pitchFamily="34" charset="0"/>
                        <a:cs typeface="Times New Roman" panose="02020603050405020304" pitchFamily="18" charset="0"/>
                      </a:endParaRPr>
                    </a:p>
                  </a:txBody>
                  <a:tcPr marL="121908" marR="121908" marT="45712" marB="45712">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C631B"/>
                    </a:solidFill>
                  </a:tcPr>
                </a:tc>
                <a:extLst>
                  <a:ext uri="{0D108BD9-81ED-4DB2-BD59-A6C34878D82A}">
                    <a16:rowId xmlns:a16="http://schemas.microsoft.com/office/drawing/2014/main" val="10000"/>
                  </a:ext>
                </a:extLst>
              </a:tr>
              <a:tr h="3430228">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pPr marL="0" marR="0">
                        <a:lnSpc>
                          <a:spcPct val="107000"/>
                        </a:lnSpc>
                        <a:spcBef>
                          <a:spcPts val="0"/>
                        </a:spcBef>
                        <a:spcAft>
                          <a:spcPts val="0"/>
                        </a:spcAft>
                      </a:pPr>
                      <a:r>
                        <a:rPr lang="en-US" sz="1600" kern="1200" dirty="0" smtClean="0">
                          <a:effectLst/>
                          <a:latin typeface="Lato" panose="020F0502020204030203" pitchFamily="34" charset="0"/>
                        </a:rPr>
                        <a:t>Does not  independently read grade-level text</a:t>
                      </a:r>
                      <a:endParaRPr lang="en-US" sz="1600" kern="1200" dirty="0" smtClean="0">
                        <a:effectLst/>
                        <a:latin typeface="Lato" panose="020F0502020204030203" pitchFamily="34" charset="0"/>
                        <a:ea typeface="Calibri" panose="020F0502020204030204" pitchFamily="34" charset="0"/>
                        <a:cs typeface="Times New Roman" panose="02020603050405020304" pitchFamily="18" charset="0"/>
                      </a:endParaRPr>
                    </a:p>
                  </a:txBody>
                  <a:tcPr marL="121908" marR="121908" marT="45712" marB="45712">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C631B">
                        <a:tint val="40000"/>
                      </a:srgbClr>
                    </a:solidFill>
                  </a:tcPr>
                </a:tc>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pPr marL="0" marR="0">
                        <a:lnSpc>
                          <a:spcPct val="95000"/>
                        </a:lnSpc>
                        <a:spcBef>
                          <a:spcPts val="1200"/>
                        </a:spcBef>
                        <a:spcAft>
                          <a:spcPts val="0"/>
                        </a:spcAft>
                      </a:pPr>
                      <a:r>
                        <a:rPr lang="en-US" sz="1600" kern="1200" dirty="0" smtClean="0">
                          <a:effectLst/>
                          <a:latin typeface="Lato" panose="020F0502020204030203" pitchFamily="34" charset="0"/>
                        </a:rPr>
                        <a:t>Gets</a:t>
                      </a:r>
                      <a:r>
                        <a:rPr lang="en-US" sz="1600" kern="1200" baseline="0" dirty="0" smtClean="0">
                          <a:effectLst/>
                          <a:latin typeface="Lato" panose="020F0502020204030203" pitchFamily="34" charset="0"/>
                        </a:rPr>
                        <a:t> frustrated when required to read independently. </a:t>
                      </a:r>
                    </a:p>
                    <a:p>
                      <a:pPr marL="0" marR="0">
                        <a:lnSpc>
                          <a:spcPct val="95000"/>
                        </a:lnSpc>
                        <a:spcBef>
                          <a:spcPts val="1200"/>
                        </a:spcBef>
                        <a:spcAft>
                          <a:spcPts val="0"/>
                        </a:spcAft>
                      </a:pPr>
                      <a:r>
                        <a:rPr lang="en-US" sz="1600" kern="1200" baseline="0" dirty="0" smtClean="0">
                          <a:effectLst/>
                          <a:latin typeface="Lato" panose="020F0502020204030203" pitchFamily="34" charset="0"/>
                        </a:rPr>
                        <a:t>Trouble gaining meaning from grade level written material when reading independently. When text read aloud or using a text reader, can access/comprehend </a:t>
                      </a:r>
                      <a:endParaRPr lang="en-US" sz="1600" kern="1200" dirty="0" smtClean="0">
                        <a:effectLst/>
                        <a:latin typeface="Lato" panose="020F0502020204030203" pitchFamily="34" charset="0"/>
                      </a:endParaRPr>
                    </a:p>
                    <a:p>
                      <a:pPr marL="0" marR="0">
                        <a:lnSpc>
                          <a:spcPct val="95000"/>
                        </a:lnSpc>
                        <a:spcBef>
                          <a:spcPts val="1200"/>
                        </a:spcBef>
                        <a:spcAft>
                          <a:spcPts val="0"/>
                        </a:spcAft>
                      </a:pPr>
                      <a:r>
                        <a:rPr lang="en-US" sz="1600" kern="1200" dirty="0" smtClean="0">
                          <a:effectLst/>
                          <a:latin typeface="Lato" panose="020F0502020204030203" pitchFamily="34" charset="0"/>
                        </a:rPr>
                        <a:t>Reading fluency insufficient</a:t>
                      </a:r>
                      <a:r>
                        <a:rPr lang="en-US" sz="1600" kern="1200" baseline="0" dirty="0" smtClean="0">
                          <a:effectLst/>
                          <a:latin typeface="Lato" panose="020F0502020204030203" pitchFamily="34" charset="0"/>
                        </a:rPr>
                        <a:t> to efficiently read grade level written material on own</a:t>
                      </a:r>
                      <a:endParaRPr lang="en-US" sz="1600" i="1" kern="1200" dirty="0" smtClean="0">
                        <a:solidFill>
                          <a:srgbClr val="FF0000"/>
                        </a:solidFill>
                        <a:effectLst/>
                        <a:latin typeface="Lato" panose="020F0502020204030203" pitchFamily="34" charset="0"/>
                      </a:endParaRPr>
                    </a:p>
                    <a:p>
                      <a:pPr marL="0" marR="0">
                        <a:lnSpc>
                          <a:spcPct val="95000"/>
                        </a:lnSpc>
                        <a:spcBef>
                          <a:spcPts val="1200"/>
                        </a:spcBef>
                        <a:spcAft>
                          <a:spcPts val="0"/>
                        </a:spcAft>
                      </a:pPr>
                      <a:r>
                        <a:rPr lang="en-US" sz="1600" kern="1200" dirty="0" smtClean="0">
                          <a:effectLst/>
                          <a:latin typeface="Lato" panose="020F0502020204030203" pitchFamily="34" charset="0"/>
                        </a:rPr>
                        <a:t>Difficulty with decoding affects fluency; </a:t>
                      </a:r>
                      <a:r>
                        <a:rPr lang="en-US" sz="1600" kern="1200" baseline="0" dirty="0" smtClean="0">
                          <a:effectLst/>
                          <a:latin typeface="Lato" panose="020F0502020204030203" pitchFamily="34" charset="0"/>
                        </a:rPr>
                        <a:t>makes it hard to read and understand text </a:t>
                      </a:r>
                    </a:p>
                    <a:p>
                      <a:pPr marL="0" marR="0">
                        <a:lnSpc>
                          <a:spcPct val="95000"/>
                        </a:lnSpc>
                        <a:spcBef>
                          <a:spcPts val="1200"/>
                        </a:spcBef>
                        <a:spcAft>
                          <a:spcPts val="0"/>
                        </a:spcAft>
                      </a:pPr>
                      <a:r>
                        <a:rPr lang="en-US" sz="1600" kern="1200" baseline="0" dirty="0" smtClean="0">
                          <a:effectLst/>
                          <a:latin typeface="Lato" panose="020F0502020204030203" pitchFamily="34" charset="0"/>
                        </a:rPr>
                        <a:t>Difficulty with phonological skills affect decoding</a:t>
                      </a:r>
                    </a:p>
                  </a:txBody>
                  <a:tcPr marL="121908" marR="121908" marT="45712" marB="45712">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C631B">
                        <a:tint val="40000"/>
                      </a:srgbClr>
                    </a:solidFill>
                  </a:tcPr>
                </a:tc>
                <a:extLst>
                  <a:ext uri="{0D108BD9-81ED-4DB2-BD59-A6C34878D82A}">
                    <a16:rowId xmlns:a16="http://schemas.microsoft.com/office/drawing/2014/main" val="10001"/>
                  </a:ext>
                </a:extLst>
              </a:tr>
            </a:tbl>
          </a:graphicData>
        </a:graphic>
      </p:graphicFrame>
      <p:sp>
        <p:nvSpPr>
          <p:cNvPr id="5" name="TextBox 4"/>
          <p:cNvSpPr txBox="1"/>
          <p:nvPr/>
        </p:nvSpPr>
        <p:spPr>
          <a:xfrm>
            <a:off x="2293347" y="1815722"/>
            <a:ext cx="616832" cy="276999"/>
          </a:xfrm>
          <a:prstGeom prst="rect">
            <a:avLst/>
          </a:prstGeom>
          <a:noFill/>
        </p:spPr>
        <p:txBody>
          <a:bodyPr wrap="square" rtlCol="0">
            <a:spAutoFit/>
          </a:bodyPr>
          <a:lstStyle/>
          <a:p>
            <a:pPr defTabSz="914400" fontAlgn="base">
              <a:spcBef>
                <a:spcPct val="0"/>
              </a:spcBef>
              <a:spcAft>
                <a:spcPct val="0"/>
              </a:spcAft>
            </a:pPr>
            <a:r>
              <a:rPr lang="en-US" sz="1200" i="1" dirty="0" smtClean="0">
                <a:solidFill>
                  <a:srgbClr val="C00000"/>
                </a:solidFill>
                <a:latin typeface="Arial" charset="0"/>
                <a:cs typeface="Arial" charset="0"/>
              </a:rPr>
              <a:t>Why?</a:t>
            </a:r>
            <a:endParaRPr lang="en-US" sz="1200" i="1" dirty="0">
              <a:solidFill>
                <a:srgbClr val="C00000"/>
              </a:solidFill>
              <a:latin typeface="Arial" charset="0"/>
              <a:cs typeface="Arial" charset="0"/>
            </a:endParaRPr>
          </a:p>
        </p:txBody>
      </p:sp>
      <p:sp>
        <p:nvSpPr>
          <p:cNvPr id="6" name="TextBox 5"/>
          <p:cNvSpPr txBox="1"/>
          <p:nvPr/>
        </p:nvSpPr>
        <p:spPr>
          <a:xfrm>
            <a:off x="2293347" y="2373639"/>
            <a:ext cx="616832" cy="276999"/>
          </a:xfrm>
          <a:prstGeom prst="rect">
            <a:avLst/>
          </a:prstGeom>
          <a:noFill/>
        </p:spPr>
        <p:txBody>
          <a:bodyPr wrap="square" rtlCol="0">
            <a:spAutoFit/>
          </a:bodyPr>
          <a:lstStyle/>
          <a:p>
            <a:pPr defTabSz="914400" fontAlgn="base">
              <a:spcBef>
                <a:spcPct val="0"/>
              </a:spcBef>
              <a:spcAft>
                <a:spcPct val="0"/>
              </a:spcAft>
            </a:pPr>
            <a:r>
              <a:rPr lang="en-US" sz="1200" i="1" dirty="0" smtClean="0">
                <a:solidFill>
                  <a:srgbClr val="C00000"/>
                </a:solidFill>
                <a:latin typeface="Arial" charset="0"/>
                <a:cs typeface="Arial" charset="0"/>
              </a:rPr>
              <a:t>Why?</a:t>
            </a:r>
            <a:endParaRPr lang="en-US" sz="1200" i="1" dirty="0">
              <a:solidFill>
                <a:srgbClr val="C00000"/>
              </a:solidFill>
              <a:latin typeface="Arial" charset="0"/>
              <a:cs typeface="Arial" charset="0"/>
            </a:endParaRPr>
          </a:p>
        </p:txBody>
      </p:sp>
      <p:sp>
        <p:nvSpPr>
          <p:cNvPr id="7" name="TextBox 6"/>
          <p:cNvSpPr txBox="1"/>
          <p:nvPr/>
        </p:nvSpPr>
        <p:spPr>
          <a:xfrm>
            <a:off x="2293347" y="3062152"/>
            <a:ext cx="616832" cy="276999"/>
          </a:xfrm>
          <a:prstGeom prst="rect">
            <a:avLst/>
          </a:prstGeom>
          <a:noFill/>
        </p:spPr>
        <p:txBody>
          <a:bodyPr wrap="square" rtlCol="0">
            <a:spAutoFit/>
          </a:bodyPr>
          <a:lstStyle/>
          <a:p>
            <a:pPr defTabSz="914400" fontAlgn="base">
              <a:spcBef>
                <a:spcPct val="0"/>
              </a:spcBef>
              <a:spcAft>
                <a:spcPct val="0"/>
              </a:spcAft>
            </a:pPr>
            <a:r>
              <a:rPr lang="en-US" sz="1200" i="1" dirty="0" smtClean="0">
                <a:solidFill>
                  <a:srgbClr val="C00000"/>
                </a:solidFill>
                <a:latin typeface="Arial" charset="0"/>
                <a:cs typeface="Arial" charset="0"/>
              </a:rPr>
              <a:t>Why?</a:t>
            </a:r>
            <a:endParaRPr lang="en-US" sz="1200" i="1" dirty="0">
              <a:solidFill>
                <a:srgbClr val="C00000"/>
              </a:solidFill>
              <a:latin typeface="Arial" charset="0"/>
              <a:cs typeface="Arial" charset="0"/>
            </a:endParaRPr>
          </a:p>
        </p:txBody>
      </p:sp>
      <p:sp>
        <p:nvSpPr>
          <p:cNvPr id="8" name="TextBox 7"/>
          <p:cNvSpPr txBox="1"/>
          <p:nvPr/>
        </p:nvSpPr>
        <p:spPr>
          <a:xfrm>
            <a:off x="2293347" y="3685604"/>
            <a:ext cx="616832" cy="276999"/>
          </a:xfrm>
          <a:prstGeom prst="rect">
            <a:avLst/>
          </a:prstGeom>
          <a:noFill/>
        </p:spPr>
        <p:txBody>
          <a:bodyPr wrap="square" rtlCol="0">
            <a:spAutoFit/>
          </a:bodyPr>
          <a:lstStyle/>
          <a:p>
            <a:pPr defTabSz="914400" fontAlgn="base">
              <a:spcBef>
                <a:spcPct val="0"/>
              </a:spcBef>
              <a:spcAft>
                <a:spcPct val="0"/>
              </a:spcAft>
            </a:pPr>
            <a:r>
              <a:rPr lang="en-US" sz="1200" i="1" dirty="0" smtClean="0">
                <a:solidFill>
                  <a:srgbClr val="C00000"/>
                </a:solidFill>
                <a:latin typeface="Arial" charset="0"/>
                <a:cs typeface="Arial" charset="0"/>
              </a:rPr>
              <a:t>Why?</a:t>
            </a:r>
            <a:endParaRPr lang="en-US" sz="1200" i="1" dirty="0">
              <a:solidFill>
                <a:srgbClr val="C00000"/>
              </a:solidFill>
              <a:latin typeface="Arial" charset="0"/>
              <a:cs typeface="Arial" charset="0"/>
            </a:endParaRPr>
          </a:p>
        </p:txBody>
      </p:sp>
      <p:sp>
        <p:nvSpPr>
          <p:cNvPr id="9" name="TextBox 8"/>
          <p:cNvSpPr txBox="1"/>
          <p:nvPr/>
        </p:nvSpPr>
        <p:spPr>
          <a:xfrm>
            <a:off x="2293347" y="4170556"/>
            <a:ext cx="616832" cy="276999"/>
          </a:xfrm>
          <a:prstGeom prst="rect">
            <a:avLst/>
          </a:prstGeom>
          <a:noFill/>
        </p:spPr>
        <p:txBody>
          <a:bodyPr wrap="square" rtlCol="0">
            <a:spAutoFit/>
          </a:bodyPr>
          <a:lstStyle/>
          <a:p>
            <a:pPr defTabSz="914400" fontAlgn="base">
              <a:spcBef>
                <a:spcPct val="0"/>
              </a:spcBef>
              <a:spcAft>
                <a:spcPct val="0"/>
              </a:spcAft>
            </a:pPr>
            <a:r>
              <a:rPr lang="en-US" sz="1200" i="1" dirty="0" smtClean="0">
                <a:solidFill>
                  <a:srgbClr val="C00000"/>
                </a:solidFill>
                <a:latin typeface="Arial" charset="0"/>
                <a:cs typeface="Arial" charset="0"/>
              </a:rPr>
              <a:t>Why?</a:t>
            </a:r>
            <a:endParaRPr lang="en-US" sz="1200" i="1" dirty="0">
              <a:solidFill>
                <a:srgbClr val="C00000"/>
              </a:solidFill>
              <a:latin typeface="Arial" charset="0"/>
              <a:cs typeface="Arial" charset="0"/>
            </a:endParaRPr>
          </a:p>
        </p:txBody>
      </p:sp>
    </p:spTree>
    <p:extLst>
      <p:ext uri="{BB962C8B-B14F-4D97-AF65-F5344CB8AC3E}">
        <p14:creationId xmlns:p14="http://schemas.microsoft.com/office/powerpoint/2010/main" val="39830550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lnSpcReduction="20000"/>
          </a:bodyPr>
          <a:lstStyle/>
          <a:p>
            <a:pPr>
              <a:spcAft>
                <a:spcPts val="0"/>
              </a:spcAft>
            </a:pPr>
            <a:r>
              <a:rPr lang="en-US" dirty="0" smtClean="0"/>
              <a:t>Root Cause Analysis</a:t>
            </a:r>
          </a:p>
          <a:p>
            <a:pPr>
              <a:spcAft>
                <a:spcPts val="0"/>
              </a:spcAft>
            </a:pPr>
            <a:r>
              <a:rPr lang="en-US" sz="3000" dirty="0" smtClean="0"/>
              <a:t>Step-Check</a:t>
            </a:r>
            <a:endParaRPr lang="en-US" sz="3000" dirty="0"/>
          </a:p>
        </p:txBody>
      </p:sp>
      <p:sp>
        <p:nvSpPr>
          <p:cNvPr id="3" name="Text Placeholder 2"/>
          <p:cNvSpPr>
            <a:spLocks noGrp="1"/>
          </p:cNvSpPr>
          <p:nvPr>
            <p:ph type="body" sz="quarter" idx="14"/>
          </p:nvPr>
        </p:nvSpPr>
        <p:spPr>
          <a:xfrm>
            <a:off x="1026014" y="998646"/>
            <a:ext cx="7195635" cy="4042481"/>
          </a:xfrm>
        </p:spPr>
        <p:txBody>
          <a:bodyPr>
            <a:normAutofit/>
          </a:bodyPr>
          <a:lstStyle/>
          <a:p>
            <a:pPr marL="68546" indent="0">
              <a:lnSpc>
                <a:spcPct val="95000"/>
              </a:lnSpc>
              <a:buNone/>
            </a:pPr>
            <a:r>
              <a:rPr lang="en-US" b="0" dirty="0">
                <a:solidFill>
                  <a:srgbClr val="333399"/>
                </a:solidFill>
              </a:rPr>
              <a:t>Has the IEP team…</a:t>
            </a:r>
          </a:p>
          <a:p>
            <a:pPr marL="573088" lvl="1" indent="-231775">
              <a:lnSpc>
                <a:spcPct val="95000"/>
              </a:lnSpc>
              <a:buFont typeface="Wingdings" panose="05000000000000000000" pitchFamily="2" charset="2"/>
              <a:buChar char="ü"/>
            </a:pPr>
            <a:r>
              <a:rPr lang="en-US" sz="1800" dirty="0" smtClean="0">
                <a:solidFill>
                  <a:srgbClr val="333399"/>
                </a:solidFill>
              </a:rPr>
              <a:t>Identified “why” student has difficulty meeting academic standards or functional expectations?</a:t>
            </a:r>
          </a:p>
          <a:p>
            <a:pPr marL="573088" lvl="1" indent="-231775">
              <a:lnSpc>
                <a:spcPct val="95000"/>
              </a:lnSpc>
              <a:buFont typeface="Wingdings" panose="05000000000000000000" pitchFamily="2" charset="2"/>
              <a:buChar char="ü"/>
            </a:pPr>
            <a:r>
              <a:rPr lang="en-US" sz="1800" dirty="0" smtClean="0">
                <a:solidFill>
                  <a:srgbClr val="333399"/>
                </a:solidFill>
              </a:rPr>
              <a:t>explored </a:t>
            </a:r>
            <a:r>
              <a:rPr lang="en-US" sz="1800" dirty="0">
                <a:solidFill>
                  <a:srgbClr val="333399"/>
                </a:solidFill>
              </a:rPr>
              <a:t>reasons related to the effect of the disability on access, engagement and progress in general education curriculum, instruction and environments? </a:t>
            </a:r>
          </a:p>
          <a:p>
            <a:pPr marL="566738" lvl="1" indent="-225425">
              <a:lnSpc>
                <a:spcPct val="95000"/>
              </a:lnSpc>
              <a:buFont typeface="Wingdings" panose="05000000000000000000" pitchFamily="2" charset="2"/>
              <a:buChar char=""/>
            </a:pPr>
            <a:r>
              <a:rPr lang="en-US" sz="1800" dirty="0">
                <a:solidFill>
                  <a:srgbClr val="333399"/>
                </a:solidFill>
              </a:rPr>
              <a:t>considered why the student may have less difficulty in certain classes or under certain conditions? </a:t>
            </a:r>
          </a:p>
          <a:p>
            <a:pPr>
              <a:lnSpc>
                <a:spcPct val="95000"/>
              </a:lnSpc>
              <a:spcBef>
                <a:spcPts val="1800"/>
              </a:spcBef>
              <a:buFont typeface="Wingdings" panose="05000000000000000000" pitchFamily="2" charset="2"/>
              <a:buChar char="ü"/>
            </a:pPr>
            <a:r>
              <a:rPr lang="en-US" b="0" dirty="0">
                <a:solidFill>
                  <a:srgbClr val="333399"/>
                </a:solidFill>
              </a:rPr>
              <a:t>Does the analysis go beyond impairment category?</a:t>
            </a:r>
          </a:p>
          <a:p>
            <a:endParaRPr lang="en-US" dirty="0"/>
          </a:p>
        </p:txBody>
      </p:sp>
    </p:spTree>
    <p:extLst>
      <p:ext uri="{BB962C8B-B14F-4D97-AF65-F5344CB8AC3E}">
        <p14:creationId xmlns:p14="http://schemas.microsoft.com/office/powerpoint/2010/main" val="33326879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Documenting Root Cause Analysis</a:t>
            </a:r>
            <a:endParaRPr lang="en-US" sz="1800" dirty="0">
              <a:solidFill>
                <a:srgbClr val="FFFF00"/>
              </a:solidFill>
            </a:endParaRPr>
          </a:p>
        </p:txBody>
      </p:sp>
      <p:sp>
        <p:nvSpPr>
          <p:cNvPr id="3" name="Content Placeholder 2"/>
          <p:cNvSpPr>
            <a:spLocks noGrp="1"/>
          </p:cNvSpPr>
          <p:nvPr>
            <p:ph idx="1"/>
          </p:nvPr>
        </p:nvSpPr>
        <p:spPr/>
        <p:txBody>
          <a:bodyPr/>
          <a:lstStyle/>
          <a:p>
            <a:r>
              <a:rPr lang="en-US" dirty="0" smtClean="0"/>
              <a:t>Not required, but encouraged, and certainly should be considered in the conversation</a:t>
            </a:r>
          </a:p>
          <a:p>
            <a:r>
              <a:rPr lang="en-US" dirty="0" smtClean="0"/>
              <a:t>Possible options </a:t>
            </a:r>
          </a:p>
          <a:p>
            <a:pPr lvl="1"/>
            <a:r>
              <a:rPr lang="en-US" dirty="0" smtClean="0"/>
              <a:t>Go back and refine effect statement…   e.g. </a:t>
            </a:r>
            <a:r>
              <a:rPr lang="en-US" b="1" dirty="0" smtClean="0"/>
              <a:t>The student  </a:t>
            </a:r>
            <a:r>
              <a:rPr lang="en-US" u="sng" dirty="0" smtClean="0"/>
              <a:t>(observed effect(s) related to an area) </a:t>
            </a:r>
            <a:r>
              <a:rPr lang="en-US" dirty="0" smtClean="0"/>
              <a:t>… </a:t>
            </a:r>
            <a:r>
              <a:rPr lang="en-US" b="1" dirty="0" smtClean="0">
                <a:solidFill>
                  <a:schemeClr val="accent1"/>
                </a:solidFill>
              </a:rPr>
              <a:t>because</a:t>
            </a:r>
            <a:r>
              <a:rPr lang="en-US" dirty="0" smtClean="0"/>
              <a:t> </a:t>
            </a:r>
            <a:r>
              <a:rPr lang="en-US" u="sng" dirty="0" smtClean="0"/>
              <a:t>(</a:t>
            </a:r>
            <a:r>
              <a:rPr lang="en-US" u="sng" dirty="0" smtClean="0">
                <a:solidFill>
                  <a:schemeClr val="accent1">
                    <a:lumMod val="75000"/>
                  </a:schemeClr>
                </a:solidFill>
              </a:rPr>
              <a:t>root cause/s</a:t>
            </a:r>
            <a:r>
              <a:rPr lang="en-US" u="sng" dirty="0" smtClean="0"/>
              <a:t>) </a:t>
            </a:r>
          </a:p>
          <a:p>
            <a:pPr lvl="2"/>
            <a:r>
              <a:rPr lang="en-US" dirty="0" smtClean="0"/>
              <a:t>E.g. The student </a:t>
            </a:r>
            <a:r>
              <a:rPr lang="en-US" u="sng" dirty="0" smtClean="0"/>
              <a:t>does not independently read grade-level </a:t>
            </a:r>
            <a:r>
              <a:rPr lang="en-US" dirty="0" smtClean="0"/>
              <a:t>text (effect)  </a:t>
            </a:r>
            <a:r>
              <a:rPr lang="en-US" b="1" dirty="0" smtClean="0">
                <a:solidFill>
                  <a:schemeClr val="accent1"/>
                </a:solidFill>
              </a:rPr>
              <a:t>because</a:t>
            </a:r>
            <a:r>
              <a:rPr lang="en-US" b="1" dirty="0" smtClean="0"/>
              <a:t> </a:t>
            </a:r>
            <a:r>
              <a:rPr lang="en-US" dirty="0">
                <a:solidFill>
                  <a:schemeClr val="accent1"/>
                </a:solidFill>
              </a:rPr>
              <a:t>h</a:t>
            </a:r>
            <a:r>
              <a:rPr lang="en-US" dirty="0" smtClean="0">
                <a:solidFill>
                  <a:schemeClr val="accent1"/>
                </a:solidFill>
              </a:rPr>
              <a:t>as </a:t>
            </a:r>
            <a:r>
              <a:rPr lang="en-US" dirty="0">
                <a:solidFill>
                  <a:schemeClr val="accent1"/>
                </a:solidFill>
              </a:rPr>
              <a:t>difficulty segmenting words into syllables and blending syllables into </a:t>
            </a:r>
            <a:r>
              <a:rPr lang="en-US" dirty="0" smtClean="0">
                <a:solidFill>
                  <a:schemeClr val="accent1"/>
                </a:solidFill>
              </a:rPr>
              <a:t>words</a:t>
            </a:r>
            <a:r>
              <a:rPr lang="en-US" dirty="0">
                <a:solidFill>
                  <a:schemeClr val="accent1"/>
                </a:solidFill>
              </a:rPr>
              <a:t> </a:t>
            </a:r>
            <a:r>
              <a:rPr lang="en-US" dirty="0" smtClean="0">
                <a:solidFill>
                  <a:schemeClr val="accent1">
                    <a:lumMod val="75000"/>
                  </a:schemeClr>
                </a:solidFill>
              </a:rPr>
              <a:t>(root cause)</a:t>
            </a:r>
            <a:r>
              <a:rPr lang="en-US" dirty="0" smtClean="0"/>
              <a:t>. </a:t>
            </a:r>
          </a:p>
          <a:p>
            <a:pPr lvl="1"/>
            <a:r>
              <a:rPr lang="en-US" dirty="0" smtClean="0"/>
              <a:t>Other places in IEP? </a:t>
            </a:r>
          </a:p>
          <a:p>
            <a:endParaRPr lang="en-US" dirty="0"/>
          </a:p>
        </p:txBody>
      </p:sp>
      <p:sp>
        <p:nvSpPr>
          <p:cNvPr id="6" name="Date Placeholder 5"/>
          <p:cNvSpPr>
            <a:spLocks noGrp="1"/>
          </p:cNvSpPr>
          <p:nvPr>
            <p:ph type="dt" sz="half" idx="10"/>
          </p:nvPr>
        </p:nvSpPr>
        <p:spPr/>
        <p:txBody>
          <a:bodyPr/>
          <a:lstStyle/>
          <a:p>
            <a:pPr defTabSz="685800" fontAlgn="base">
              <a:spcBef>
                <a:spcPct val="0"/>
              </a:spcBef>
              <a:spcAft>
                <a:spcPct val="0"/>
              </a:spcAft>
            </a:pPr>
            <a:r>
              <a:rPr lang="en-US" dirty="0">
                <a:solidFill>
                  <a:srgbClr val="0F1540">
                    <a:lumMod val="90000"/>
                    <a:lumOff val="10000"/>
                  </a:srgbClr>
                </a:solidFill>
                <a:cs typeface="Arial" charset="0"/>
              </a:rPr>
              <a:t>April 2018</a:t>
            </a:r>
          </a:p>
        </p:txBody>
      </p:sp>
      <p:sp>
        <p:nvSpPr>
          <p:cNvPr id="4" name="Slide Number Placeholder 3"/>
          <p:cNvSpPr>
            <a:spLocks noGrp="1"/>
          </p:cNvSpPr>
          <p:nvPr>
            <p:ph type="sldNum" sz="quarter" idx="11"/>
          </p:nvPr>
        </p:nvSpPr>
        <p:spPr/>
        <p:txBody>
          <a:bodyPr/>
          <a:lstStyle/>
          <a:p>
            <a:pPr defTabSz="685800" fontAlgn="base">
              <a:spcBef>
                <a:spcPct val="0"/>
              </a:spcBef>
              <a:spcAft>
                <a:spcPct val="0"/>
              </a:spcAft>
            </a:pPr>
            <a:fld id="{453CC3A6-4BBE-4722-963B-0F2471C635E5}" type="slidenum">
              <a:rPr lang="en-US">
                <a:solidFill>
                  <a:srgbClr val="0F1540">
                    <a:lumMod val="90000"/>
                    <a:lumOff val="10000"/>
                  </a:srgbClr>
                </a:solidFill>
                <a:cs typeface="Arial" charset="0"/>
              </a:rPr>
              <a:pPr defTabSz="685800" fontAlgn="base">
                <a:spcBef>
                  <a:spcPct val="0"/>
                </a:spcBef>
                <a:spcAft>
                  <a:spcPct val="0"/>
                </a:spcAft>
              </a:pPr>
              <a:t>19</a:t>
            </a:fld>
            <a:endParaRPr lang="en-US" dirty="0">
              <a:solidFill>
                <a:srgbClr val="0F1540">
                  <a:lumMod val="90000"/>
                  <a:lumOff val="10000"/>
                </a:srgbClr>
              </a:solidFill>
              <a:cs typeface="Arial" charset="0"/>
            </a:endParaRPr>
          </a:p>
        </p:txBody>
      </p:sp>
    </p:spTree>
    <p:extLst>
      <p:ext uri="{BB962C8B-B14F-4D97-AF65-F5344CB8AC3E}">
        <p14:creationId xmlns:p14="http://schemas.microsoft.com/office/powerpoint/2010/main" val="4164210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473741" y="35442"/>
            <a:ext cx="4160874" cy="921657"/>
          </a:xfrm>
        </p:spPr>
        <p:txBody>
          <a:bodyPr>
            <a:normAutofit fontScale="92500"/>
          </a:bodyPr>
          <a:lstStyle/>
          <a:p>
            <a:r>
              <a:rPr lang="en-US" dirty="0" smtClean="0"/>
              <a:t>What is a CCR-IEP?</a:t>
            </a:r>
            <a:endParaRPr lang="en-US" dirty="0"/>
          </a:p>
        </p:txBody>
      </p:sp>
      <p:sp>
        <p:nvSpPr>
          <p:cNvPr id="3" name="Text Placeholder 2"/>
          <p:cNvSpPr>
            <a:spLocks noGrp="1"/>
          </p:cNvSpPr>
          <p:nvPr>
            <p:ph type="body" sz="quarter" idx="14"/>
          </p:nvPr>
        </p:nvSpPr>
        <p:spPr>
          <a:xfrm>
            <a:off x="584249" y="957099"/>
            <a:ext cx="7939857" cy="3855907"/>
          </a:xfrm>
        </p:spPr>
        <p:txBody>
          <a:bodyPr>
            <a:normAutofit/>
          </a:bodyPr>
          <a:lstStyle/>
          <a:p>
            <a:pPr marL="0" indent="0">
              <a:lnSpc>
                <a:spcPct val="100000"/>
              </a:lnSpc>
              <a:spcAft>
                <a:spcPts val="0"/>
              </a:spcAft>
              <a:buNone/>
            </a:pPr>
            <a:r>
              <a:rPr lang="en-US" sz="3200" dirty="0" smtClean="0">
                <a:solidFill>
                  <a:srgbClr val="000090"/>
                </a:solidFill>
              </a:rPr>
              <a:t>CCR-IEP = </a:t>
            </a:r>
            <a:r>
              <a:rPr lang="en-US" sz="3200" dirty="0" smtClean="0">
                <a:solidFill>
                  <a:srgbClr val="000090"/>
                </a:solidFill>
                <a:hlinkClick r:id="rId3"/>
              </a:rPr>
              <a:t>College and Career Ready IEP</a:t>
            </a:r>
            <a:endParaRPr lang="en-US" sz="3200" dirty="0" smtClean="0">
              <a:solidFill>
                <a:srgbClr val="000090"/>
              </a:solidFill>
            </a:endParaRPr>
          </a:p>
          <a:p>
            <a:pPr marL="0" indent="0">
              <a:lnSpc>
                <a:spcPct val="100000"/>
              </a:lnSpc>
              <a:spcAft>
                <a:spcPts val="0"/>
              </a:spcAft>
              <a:buNone/>
            </a:pPr>
            <a:endParaRPr lang="en-US" dirty="0" smtClean="0">
              <a:solidFill>
                <a:srgbClr val="000090"/>
              </a:solidFill>
            </a:endParaRPr>
          </a:p>
          <a:p>
            <a:pPr marL="0">
              <a:lnSpc>
                <a:spcPct val="100000"/>
              </a:lnSpc>
              <a:spcAft>
                <a:spcPts val="0"/>
              </a:spcAft>
            </a:pPr>
            <a:r>
              <a:rPr lang="en-US" dirty="0" smtClean="0">
                <a:solidFill>
                  <a:srgbClr val="000090"/>
                </a:solidFill>
              </a:rPr>
              <a:t>An Individualized Education Program (IEP) developed to:</a:t>
            </a:r>
            <a:endParaRPr lang="en-US" sz="2000" dirty="0" smtClean="0">
              <a:solidFill>
                <a:srgbClr val="000090"/>
              </a:solidFill>
            </a:endParaRPr>
          </a:p>
          <a:p>
            <a:pPr marL="0" lvl="1">
              <a:lnSpc>
                <a:spcPct val="100000"/>
              </a:lnSpc>
              <a:spcBef>
                <a:spcPts val="0"/>
              </a:spcBef>
            </a:pPr>
            <a:r>
              <a:rPr lang="en-US" dirty="0">
                <a:solidFill>
                  <a:srgbClr val="000090"/>
                </a:solidFill>
              </a:rPr>
              <a:t>	</a:t>
            </a:r>
            <a:r>
              <a:rPr lang="en-US" dirty="0" smtClean="0">
                <a:solidFill>
                  <a:srgbClr val="000090"/>
                </a:solidFill>
              </a:rPr>
              <a:t>- </a:t>
            </a:r>
            <a:r>
              <a:rPr lang="en-US" sz="2200" dirty="0" smtClean="0">
                <a:solidFill>
                  <a:srgbClr val="000090"/>
                </a:solidFill>
              </a:rPr>
              <a:t>meet the unique </a:t>
            </a:r>
            <a:r>
              <a:rPr lang="en-US" sz="2200" i="1" dirty="0" smtClean="0">
                <a:solidFill>
                  <a:srgbClr val="000090"/>
                </a:solidFill>
              </a:rPr>
              <a:t>disability-related needs </a:t>
            </a:r>
            <a:r>
              <a:rPr lang="en-US" sz="2200" dirty="0" smtClean="0">
                <a:solidFill>
                  <a:srgbClr val="000090"/>
                </a:solidFill>
              </a:rPr>
              <a:t>of the student 	and</a:t>
            </a:r>
          </a:p>
          <a:p>
            <a:pPr marL="0" lvl="1">
              <a:lnSpc>
                <a:spcPct val="100000"/>
              </a:lnSpc>
              <a:spcBef>
                <a:spcPts val="0"/>
              </a:spcBef>
            </a:pPr>
            <a:r>
              <a:rPr lang="en-US" sz="2200" dirty="0">
                <a:solidFill>
                  <a:srgbClr val="000090"/>
                </a:solidFill>
              </a:rPr>
              <a:t>	</a:t>
            </a:r>
            <a:r>
              <a:rPr lang="en-US" sz="2200" dirty="0" smtClean="0">
                <a:solidFill>
                  <a:srgbClr val="000090"/>
                </a:solidFill>
              </a:rPr>
              <a:t>- help ensure the student graduated ready for further 	education and the work place</a:t>
            </a:r>
          </a:p>
          <a:p>
            <a:endParaRPr lang="en-US" dirty="0"/>
          </a:p>
        </p:txBody>
      </p:sp>
      <p:sp useBgFill="1">
        <p:nvSpPr>
          <p:cNvPr id="6" name="Action Button: Document 5">
            <a:hlinkClick r:id="rId3" highlightClick="1"/>
          </p:cNvPr>
          <p:cNvSpPr/>
          <p:nvPr/>
        </p:nvSpPr>
        <p:spPr>
          <a:xfrm>
            <a:off x="7942641" y="214917"/>
            <a:ext cx="581465" cy="562708"/>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655994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Linking Steps 1 and 2</a:t>
            </a:r>
            <a:endParaRPr lang="en-US" dirty="0"/>
          </a:p>
        </p:txBody>
      </p:sp>
      <p:graphicFrame>
        <p:nvGraphicFramePr>
          <p:cNvPr id="5" name="Content Placeholder 11"/>
          <p:cNvGraphicFramePr>
            <a:graphicFrameLocks/>
          </p:cNvGraphicFramePr>
          <p:nvPr>
            <p:extLst>
              <p:ext uri="{D42A27DB-BD31-4B8C-83A1-F6EECF244321}">
                <p14:modId xmlns:p14="http://schemas.microsoft.com/office/powerpoint/2010/main" val="833506577"/>
              </p:ext>
            </p:extLst>
          </p:nvPr>
        </p:nvGraphicFramePr>
        <p:xfrm>
          <a:off x="0" y="921658"/>
          <a:ext cx="9143992" cy="4221842"/>
        </p:xfrm>
        <a:graphic>
          <a:graphicData uri="http://schemas.openxmlformats.org/drawingml/2006/table">
            <a:tbl>
              <a:tblPr firstRow="1" bandRow="1"/>
              <a:tblGrid>
                <a:gridCol w="2095490">
                  <a:extLst>
                    <a:ext uri="{9D8B030D-6E8A-4147-A177-3AD203B41FA5}">
                      <a16:colId xmlns:a16="http://schemas.microsoft.com/office/drawing/2014/main" val="20000"/>
                    </a:ext>
                  </a:extLst>
                </a:gridCol>
                <a:gridCol w="2476506">
                  <a:extLst>
                    <a:ext uri="{9D8B030D-6E8A-4147-A177-3AD203B41FA5}">
                      <a16:colId xmlns:a16="http://schemas.microsoft.com/office/drawing/2014/main" val="20001"/>
                    </a:ext>
                  </a:extLst>
                </a:gridCol>
                <a:gridCol w="2285998">
                  <a:extLst>
                    <a:ext uri="{9D8B030D-6E8A-4147-A177-3AD203B41FA5}">
                      <a16:colId xmlns:a16="http://schemas.microsoft.com/office/drawing/2014/main" val="20002"/>
                    </a:ext>
                  </a:extLst>
                </a:gridCol>
                <a:gridCol w="2285998">
                  <a:extLst>
                    <a:ext uri="{9D8B030D-6E8A-4147-A177-3AD203B41FA5}">
                      <a16:colId xmlns:a16="http://schemas.microsoft.com/office/drawing/2014/main" val="20003"/>
                    </a:ext>
                  </a:extLst>
                </a:gridCol>
              </a:tblGrid>
              <a:tr h="413899">
                <a:tc>
                  <a:txBody>
                    <a:bodyPr/>
                    <a:lstStyle>
                      <a:lvl1pPr marL="0" algn="l" defTabSz="685800" rtl="0" eaLnBrk="1" latinLnBrk="0" hangingPunct="1">
                        <a:defRPr sz="1350" b="1" kern="1200">
                          <a:solidFill>
                            <a:schemeClr val="lt1"/>
                          </a:solidFill>
                          <a:latin typeface="Futura Bk"/>
                        </a:defRPr>
                      </a:lvl1pPr>
                      <a:lvl2pPr marL="342900" algn="l" defTabSz="685800" rtl="0" eaLnBrk="1" latinLnBrk="0" hangingPunct="1">
                        <a:defRPr sz="1350" b="1" kern="1200">
                          <a:solidFill>
                            <a:schemeClr val="lt1"/>
                          </a:solidFill>
                          <a:latin typeface="Futura Bk"/>
                        </a:defRPr>
                      </a:lvl2pPr>
                      <a:lvl3pPr marL="685800" algn="l" defTabSz="685800" rtl="0" eaLnBrk="1" latinLnBrk="0" hangingPunct="1">
                        <a:defRPr sz="1350" b="1" kern="1200">
                          <a:solidFill>
                            <a:schemeClr val="lt1"/>
                          </a:solidFill>
                          <a:latin typeface="Futura Bk"/>
                        </a:defRPr>
                      </a:lvl3pPr>
                      <a:lvl4pPr marL="1028700" algn="l" defTabSz="685800" rtl="0" eaLnBrk="1" latinLnBrk="0" hangingPunct="1">
                        <a:defRPr sz="1350" b="1" kern="1200">
                          <a:solidFill>
                            <a:schemeClr val="lt1"/>
                          </a:solidFill>
                          <a:latin typeface="Futura Bk"/>
                        </a:defRPr>
                      </a:lvl4pPr>
                      <a:lvl5pPr marL="1371600" algn="l" defTabSz="685800" rtl="0" eaLnBrk="1" latinLnBrk="0" hangingPunct="1">
                        <a:defRPr sz="1350" b="1" kern="1200">
                          <a:solidFill>
                            <a:schemeClr val="lt1"/>
                          </a:solidFill>
                          <a:latin typeface="Futura Bk"/>
                        </a:defRPr>
                      </a:lvl5pPr>
                      <a:lvl6pPr marL="1714500" algn="l" defTabSz="685800" rtl="0" eaLnBrk="1" latinLnBrk="0" hangingPunct="1">
                        <a:defRPr sz="1350" b="1" kern="1200">
                          <a:solidFill>
                            <a:schemeClr val="lt1"/>
                          </a:solidFill>
                          <a:latin typeface="Futura Bk"/>
                        </a:defRPr>
                      </a:lvl6pPr>
                      <a:lvl7pPr marL="2057400" algn="l" defTabSz="685800" rtl="0" eaLnBrk="1" latinLnBrk="0" hangingPunct="1">
                        <a:defRPr sz="1350" b="1" kern="1200">
                          <a:solidFill>
                            <a:schemeClr val="lt1"/>
                          </a:solidFill>
                          <a:latin typeface="Futura Bk"/>
                        </a:defRPr>
                      </a:lvl7pPr>
                      <a:lvl8pPr marL="2400300" algn="l" defTabSz="685800" rtl="0" eaLnBrk="1" latinLnBrk="0" hangingPunct="1">
                        <a:defRPr sz="1350" b="1" kern="1200">
                          <a:solidFill>
                            <a:schemeClr val="lt1"/>
                          </a:solidFill>
                          <a:latin typeface="Futura Bk"/>
                        </a:defRPr>
                      </a:lvl8pPr>
                      <a:lvl9pPr marL="2743200" algn="l" defTabSz="685800" rtl="0" eaLnBrk="1" latinLnBrk="0" hangingPunct="1">
                        <a:defRPr sz="1350" b="1" kern="1200">
                          <a:solidFill>
                            <a:schemeClr val="lt1"/>
                          </a:solidFill>
                          <a:latin typeface="Futura Bk"/>
                        </a:defRPr>
                      </a:lvl9pPr>
                    </a:lstStyle>
                    <a:p>
                      <a:pPr algn="ctr"/>
                      <a:r>
                        <a:rPr lang="en-US" sz="2000" dirty="0" smtClean="0">
                          <a:latin typeface="Lato" panose="020F0502020204030203" pitchFamily="34" charset="0"/>
                        </a:rPr>
                        <a:t>Step 1</a:t>
                      </a:r>
                      <a:endParaRPr lang="en-US" sz="2000" dirty="0">
                        <a:latin typeface="Lato" panose="020F0502020204030203" pitchFamily="34" charset="0"/>
                      </a:endParaRPr>
                    </a:p>
                  </a:txBody>
                  <a:tcPr marT="45721" marB="45721">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F1540">
                        <a:lumMod val="50000"/>
                        <a:lumOff val="50000"/>
                      </a:srgbClr>
                    </a:solidFill>
                  </a:tcPr>
                </a:tc>
                <a:tc gridSpan="3">
                  <a:txBody>
                    <a:bodyPr/>
                    <a:lstStyle>
                      <a:lvl1pPr marL="0" algn="l" defTabSz="685800" rtl="0" eaLnBrk="1" latinLnBrk="0" hangingPunct="1">
                        <a:defRPr sz="1350" b="1" kern="1200">
                          <a:solidFill>
                            <a:schemeClr val="lt1"/>
                          </a:solidFill>
                          <a:latin typeface="Futura Bk"/>
                        </a:defRPr>
                      </a:lvl1pPr>
                      <a:lvl2pPr marL="342900" algn="l" defTabSz="685800" rtl="0" eaLnBrk="1" latinLnBrk="0" hangingPunct="1">
                        <a:defRPr sz="1350" b="1" kern="1200">
                          <a:solidFill>
                            <a:schemeClr val="lt1"/>
                          </a:solidFill>
                          <a:latin typeface="Futura Bk"/>
                        </a:defRPr>
                      </a:lvl2pPr>
                      <a:lvl3pPr marL="685800" algn="l" defTabSz="685800" rtl="0" eaLnBrk="1" latinLnBrk="0" hangingPunct="1">
                        <a:defRPr sz="1350" b="1" kern="1200">
                          <a:solidFill>
                            <a:schemeClr val="lt1"/>
                          </a:solidFill>
                          <a:latin typeface="Futura Bk"/>
                        </a:defRPr>
                      </a:lvl3pPr>
                      <a:lvl4pPr marL="1028700" algn="l" defTabSz="685800" rtl="0" eaLnBrk="1" latinLnBrk="0" hangingPunct="1">
                        <a:defRPr sz="1350" b="1" kern="1200">
                          <a:solidFill>
                            <a:schemeClr val="lt1"/>
                          </a:solidFill>
                          <a:latin typeface="Futura Bk"/>
                        </a:defRPr>
                      </a:lvl4pPr>
                      <a:lvl5pPr marL="1371600" algn="l" defTabSz="685800" rtl="0" eaLnBrk="1" latinLnBrk="0" hangingPunct="1">
                        <a:defRPr sz="1350" b="1" kern="1200">
                          <a:solidFill>
                            <a:schemeClr val="lt1"/>
                          </a:solidFill>
                          <a:latin typeface="Futura Bk"/>
                        </a:defRPr>
                      </a:lvl5pPr>
                      <a:lvl6pPr marL="1714500" algn="l" defTabSz="685800" rtl="0" eaLnBrk="1" latinLnBrk="0" hangingPunct="1">
                        <a:defRPr sz="1350" b="1" kern="1200">
                          <a:solidFill>
                            <a:schemeClr val="lt1"/>
                          </a:solidFill>
                          <a:latin typeface="Futura Bk"/>
                        </a:defRPr>
                      </a:lvl6pPr>
                      <a:lvl7pPr marL="2057400" algn="l" defTabSz="685800" rtl="0" eaLnBrk="1" latinLnBrk="0" hangingPunct="1">
                        <a:defRPr sz="1350" b="1" kern="1200">
                          <a:solidFill>
                            <a:schemeClr val="lt1"/>
                          </a:solidFill>
                          <a:latin typeface="Futura Bk"/>
                        </a:defRPr>
                      </a:lvl7pPr>
                      <a:lvl8pPr marL="2400300" algn="l" defTabSz="685800" rtl="0" eaLnBrk="1" latinLnBrk="0" hangingPunct="1">
                        <a:defRPr sz="1350" b="1" kern="1200">
                          <a:solidFill>
                            <a:schemeClr val="lt1"/>
                          </a:solidFill>
                          <a:latin typeface="Futura Bk"/>
                        </a:defRPr>
                      </a:lvl8pPr>
                      <a:lvl9pPr marL="2743200" algn="l" defTabSz="685800" rtl="0" eaLnBrk="1" latinLnBrk="0" hangingPunct="1">
                        <a:defRPr sz="1350" b="1" kern="1200">
                          <a:solidFill>
                            <a:schemeClr val="lt1"/>
                          </a:solidFill>
                          <a:latin typeface="Futura Bk"/>
                        </a:defRPr>
                      </a:lvl9pPr>
                    </a:lstStyle>
                    <a:p>
                      <a:pPr algn="ctr"/>
                      <a:r>
                        <a:rPr lang="en-US" sz="2000" dirty="0" smtClean="0">
                          <a:latin typeface="Lato" panose="020F0502020204030203" pitchFamily="34" charset="0"/>
                        </a:rPr>
                        <a:t>Step 2</a:t>
                      </a:r>
                      <a:endParaRPr lang="en-US" sz="2000" dirty="0">
                        <a:latin typeface="Lato" panose="020F0502020204030203" pitchFamily="34" charset="0"/>
                      </a:endParaRPr>
                    </a:p>
                  </a:txBody>
                  <a:tcPr marT="45721" marB="45721">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C631B"/>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732281">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pPr algn="ctr"/>
                      <a:r>
                        <a:rPr lang="en-US" sz="2000" dirty="0" smtClean="0">
                          <a:solidFill>
                            <a:schemeClr val="bg1"/>
                          </a:solidFill>
                          <a:latin typeface="Lato" panose="020F0502020204030203" pitchFamily="34" charset="0"/>
                        </a:rPr>
                        <a:t>Current Levels</a:t>
                      </a:r>
                      <a:endParaRPr lang="en-US" sz="2000" dirty="0">
                        <a:solidFill>
                          <a:schemeClr val="bg1"/>
                        </a:solidFill>
                        <a:latin typeface="Lato" panose="020F0502020204030203" pitchFamily="34" charset="0"/>
                      </a:endParaRPr>
                    </a:p>
                  </a:txBody>
                  <a:tcPr marT="45721" marB="45721">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F1540">
                        <a:lumMod val="50000"/>
                        <a:lumOff val="50000"/>
                      </a:srgbClr>
                    </a:solidFill>
                  </a:tcPr>
                </a:tc>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pPr algn="ctr"/>
                      <a:r>
                        <a:rPr lang="en-US" sz="2000" dirty="0" smtClean="0">
                          <a:solidFill>
                            <a:schemeClr val="bg1"/>
                          </a:solidFill>
                          <a:latin typeface="Lato" panose="020F0502020204030203" pitchFamily="34" charset="0"/>
                        </a:rPr>
                        <a:t>Effects</a:t>
                      </a:r>
                    </a:p>
                    <a:p>
                      <a:pPr algn="ctr"/>
                      <a:endParaRPr lang="en-US" sz="2000" dirty="0">
                        <a:solidFill>
                          <a:schemeClr val="tx1"/>
                        </a:solidFill>
                      </a:endParaRPr>
                    </a:p>
                  </a:txBody>
                  <a:tcPr marT="45721" marB="45721">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C631B"/>
                    </a:solidFill>
                  </a:tcPr>
                </a:tc>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pPr algn="ctr"/>
                      <a:r>
                        <a:rPr lang="en-US" sz="2000" dirty="0" smtClean="0">
                          <a:solidFill>
                            <a:schemeClr val="accent1">
                              <a:lumMod val="40000"/>
                              <a:lumOff val="60000"/>
                            </a:schemeClr>
                          </a:solidFill>
                          <a:latin typeface="Lato" panose="020F0502020204030203" pitchFamily="34" charset="0"/>
                        </a:rPr>
                        <a:t>Root</a:t>
                      </a:r>
                      <a:r>
                        <a:rPr lang="en-US" sz="2000" baseline="0" dirty="0" smtClean="0">
                          <a:solidFill>
                            <a:schemeClr val="accent1">
                              <a:lumMod val="40000"/>
                              <a:lumOff val="60000"/>
                            </a:schemeClr>
                          </a:solidFill>
                          <a:latin typeface="Lato" panose="020F0502020204030203" pitchFamily="34" charset="0"/>
                        </a:rPr>
                        <a:t> Cause Analysis</a:t>
                      </a:r>
                    </a:p>
                  </a:txBody>
                  <a:tcPr marT="45721" marB="45721">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C631B"/>
                    </a:solidFill>
                  </a:tcPr>
                </a:tc>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pPr algn="ctr"/>
                      <a:r>
                        <a:rPr lang="en-US" sz="2000" baseline="0" dirty="0" smtClean="0">
                          <a:solidFill>
                            <a:schemeClr val="bg1"/>
                          </a:solidFill>
                          <a:latin typeface="Lato" panose="020F0502020204030203" pitchFamily="34" charset="0"/>
                        </a:rPr>
                        <a:t>Disability Related Needs</a:t>
                      </a:r>
                      <a:endParaRPr lang="en-US" sz="2000" dirty="0">
                        <a:solidFill>
                          <a:schemeClr val="bg1"/>
                        </a:solidFill>
                        <a:latin typeface="Lato" panose="020F0502020204030203" pitchFamily="34" charset="0"/>
                      </a:endParaRPr>
                    </a:p>
                  </a:txBody>
                  <a:tcPr marT="45721" marB="45721">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C631B"/>
                    </a:solidFill>
                  </a:tcPr>
                </a:tc>
                <a:extLst>
                  <a:ext uri="{0D108BD9-81ED-4DB2-BD59-A6C34878D82A}">
                    <a16:rowId xmlns:a16="http://schemas.microsoft.com/office/drawing/2014/main" val="10001"/>
                  </a:ext>
                </a:extLst>
              </a:tr>
              <a:tr h="3075662">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r>
                        <a:rPr lang="en-US" sz="1600" dirty="0" smtClean="0">
                          <a:latin typeface="Lato" panose="020F0502020204030203" pitchFamily="34" charset="0"/>
                        </a:rPr>
                        <a:t>What</a:t>
                      </a:r>
                      <a:r>
                        <a:rPr lang="en-US" sz="1600" baseline="0" dirty="0" smtClean="0">
                          <a:latin typeface="Lato" panose="020F0502020204030203" pitchFamily="34" charset="0"/>
                        </a:rPr>
                        <a:t> is t</a:t>
                      </a:r>
                      <a:r>
                        <a:rPr lang="en-US" sz="1600" dirty="0" smtClean="0">
                          <a:latin typeface="Lato" panose="020F0502020204030203" pitchFamily="34" charset="0"/>
                        </a:rPr>
                        <a:t>he</a:t>
                      </a:r>
                      <a:r>
                        <a:rPr lang="en-US" sz="1600" baseline="0" dirty="0" smtClean="0">
                          <a:latin typeface="Lato" panose="020F0502020204030203" pitchFamily="34" charset="0"/>
                        </a:rPr>
                        <a:t> student’s performance in relation to preschool/grade level academic achievement and functional expectations?</a:t>
                      </a:r>
                    </a:p>
                  </a:txBody>
                  <a:tcPr marT="45721" marB="4572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C631B">
                        <a:tint val="20000"/>
                      </a:srgbClr>
                    </a:solidFill>
                  </a:tcPr>
                </a:tc>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pPr>
                        <a:spcBef>
                          <a:spcPts val="600"/>
                        </a:spcBef>
                      </a:pPr>
                      <a:r>
                        <a:rPr lang="en-US" sz="1600" dirty="0" smtClean="0">
                          <a:latin typeface="Lato" panose="020F0502020204030203" pitchFamily="34" charset="0"/>
                        </a:rPr>
                        <a:t>How is the disability observed in its effect on access, engagement,</a:t>
                      </a:r>
                      <a:r>
                        <a:rPr lang="en-US" sz="1600" baseline="0" dirty="0" smtClean="0">
                          <a:latin typeface="Lato" panose="020F0502020204030203" pitchFamily="34" charset="0"/>
                        </a:rPr>
                        <a:t> progress</a:t>
                      </a:r>
                      <a:endParaRPr lang="en-US" sz="1600" dirty="0" smtClean="0">
                        <a:latin typeface="Lato" panose="020F0502020204030203" pitchFamily="34" charset="0"/>
                      </a:endParaRPr>
                    </a:p>
                    <a:p>
                      <a:pPr>
                        <a:spcBef>
                          <a:spcPts val="600"/>
                        </a:spcBef>
                      </a:pPr>
                      <a:r>
                        <a:rPr lang="en-US" sz="1600" baseline="0" dirty="0" smtClean="0">
                          <a:latin typeface="Lato" panose="020F0502020204030203" pitchFamily="34" charset="0"/>
                        </a:rPr>
                        <a:t>Observations of the disability that may explain current levels</a:t>
                      </a:r>
                    </a:p>
                    <a:p>
                      <a:pPr>
                        <a:spcBef>
                          <a:spcPts val="600"/>
                        </a:spcBef>
                      </a:pPr>
                      <a:r>
                        <a:rPr lang="en-US" sz="1600" dirty="0" smtClean="0">
                          <a:latin typeface="Lato" panose="020F0502020204030203" pitchFamily="34" charset="0"/>
                        </a:rPr>
                        <a:t>Includes review of special factors and parent</a:t>
                      </a:r>
                      <a:r>
                        <a:rPr lang="en-US" sz="1600" baseline="0" dirty="0" smtClean="0">
                          <a:latin typeface="Lato" panose="020F0502020204030203" pitchFamily="34" charset="0"/>
                        </a:rPr>
                        <a:t> concerns</a:t>
                      </a:r>
                      <a:endParaRPr lang="en-US" sz="1600" dirty="0">
                        <a:latin typeface="Lato" panose="020F0502020204030203" pitchFamily="34" charset="0"/>
                      </a:endParaRPr>
                    </a:p>
                  </a:txBody>
                  <a:tcPr marT="45721" marB="4572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C631B">
                        <a:tint val="20000"/>
                      </a:srgbClr>
                    </a:solidFill>
                  </a:tcPr>
                </a:tc>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600" baseline="0" dirty="0" smtClean="0">
                          <a:latin typeface="Lato" panose="020F0502020204030203" pitchFamily="34" charset="0"/>
                        </a:rPr>
                        <a:t>Why is the student having difficulty with access, engagement, progress? </a:t>
                      </a:r>
                    </a:p>
                    <a:p>
                      <a:pPr>
                        <a:spcBef>
                          <a:spcPts val="600"/>
                        </a:spcBef>
                      </a:pPr>
                      <a:r>
                        <a:rPr lang="en-US" sz="1600" baseline="0" dirty="0" smtClean="0">
                          <a:latin typeface="Lato" panose="020F0502020204030203" pitchFamily="34" charset="0"/>
                        </a:rPr>
                        <a:t>Dig deeper-Explore effects</a:t>
                      </a:r>
                    </a:p>
                    <a:p>
                      <a:pPr>
                        <a:spcBef>
                          <a:spcPts val="600"/>
                        </a:spcBef>
                      </a:pPr>
                      <a:r>
                        <a:rPr lang="en-US" sz="1600" baseline="0" dirty="0" smtClean="0">
                          <a:latin typeface="Lato" panose="020F0502020204030203" pitchFamily="34" charset="0"/>
                        </a:rPr>
                        <a:t>Clarify specific areas of concern</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600" baseline="0" dirty="0" smtClean="0">
                          <a:latin typeface="Lato" panose="020F0502020204030203" pitchFamily="34" charset="0"/>
                        </a:rPr>
                        <a:t>Identify factors that influence the effects</a:t>
                      </a:r>
                    </a:p>
                  </a:txBody>
                  <a:tcPr marT="45721" marB="4572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C631B">
                        <a:tint val="20000"/>
                      </a:srgbClr>
                    </a:solidFill>
                  </a:tcPr>
                </a:tc>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r>
                        <a:rPr lang="en-US" sz="1600" dirty="0" smtClean="0">
                          <a:latin typeface="Lato" panose="020F0502020204030203" pitchFamily="34" charset="0"/>
                        </a:rPr>
                        <a:t>Synthesize</a:t>
                      </a:r>
                      <a:r>
                        <a:rPr lang="en-US" sz="1600" baseline="0" dirty="0" smtClean="0">
                          <a:latin typeface="Lato" panose="020F0502020204030203" pitchFamily="34" charset="0"/>
                        </a:rPr>
                        <a:t> and </a:t>
                      </a:r>
                      <a:r>
                        <a:rPr lang="en-US" sz="1600" dirty="0" smtClean="0">
                          <a:latin typeface="Lato" panose="020F0502020204030203" pitchFamily="34" charset="0"/>
                        </a:rPr>
                        <a:t>Summarize</a:t>
                      </a:r>
                    </a:p>
                    <a:p>
                      <a:pPr>
                        <a:spcBef>
                          <a:spcPts val="600"/>
                        </a:spcBef>
                      </a:pPr>
                      <a:r>
                        <a:rPr lang="en-US" sz="1600" dirty="0" smtClean="0">
                          <a:latin typeface="Lato" panose="020F0502020204030203" pitchFamily="34" charset="0"/>
                        </a:rPr>
                        <a:t>Areas/skills</a:t>
                      </a:r>
                      <a:r>
                        <a:rPr lang="en-US" sz="1600" baseline="0" dirty="0" smtClean="0">
                          <a:latin typeface="Lato" panose="020F0502020204030203" pitchFamily="34" charset="0"/>
                        </a:rPr>
                        <a:t> student will need to develop or improve so  effects of disability are addressed</a:t>
                      </a:r>
                    </a:p>
                    <a:p>
                      <a:endParaRPr lang="en-US" sz="2000" baseline="0" dirty="0" smtClean="0"/>
                    </a:p>
                    <a:p>
                      <a:endParaRPr lang="en-US" sz="2000" dirty="0" smtClean="0"/>
                    </a:p>
                  </a:txBody>
                  <a:tcPr marT="45721" marB="4572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C631B">
                        <a:tint val="20000"/>
                      </a:srgbClr>
                    </a:solidFill>
                  </a:tcPr>
                </a:tc>
                <a:extLst>
                  <a:ext uri="{0D108BD9-81ED-4DB2-BD59-A6C34878D82A}">
                    <a16:rowId xmlns:a16="http://schemas.microsoft.com/office/drawing/2014/main" val="10002"/>
                  </a:ext>
                </a:extLst>
              </a:tr>
            </a:tbl>
          </a:graphicData>
        </a:graphic>
      </p:graphicFrame>
      <p:sp>
        <p:nvSpPr>
          <p:cNvPr id="6" name="Oval 5"/>
          <p:cNvSpPr/>
          <p:nvPr/>
        </p:nvSpPr>
        <p:spPr>
          <a:xfrm>
            <a:off x="4788493" y="1171480"/>
            <a:ext cx="4355499" cy="1046934"/>
          </a:xfrm>
          <a:prstGeom prst="ellipse">
            <a:avLst/>
          </a:prstGeom>
          <a:noFill/>
          <a:ln w="76200" cap="flat" cmpd="sng" algn="ctr">
            <a:solidFill>
              <a:srgbClr val="0C631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noFill/>
              <a:effectLst/>
              <a:uLnTx/>
              <a:uFillTx/>
              <a:latin typeface="Futura Bk"/>
              <a:ea typeface="+mn-ea"/>
              <a:cs typeface="+mn-cs"/>
            </a:endParaRPr>
          </a:p>
        </p:txBody>
      </p:sp>
    </p:spTree>
    <p:extLst>
      <p:ext uri="{BB962C8B-B14F-4D97-AF65-F5344CB8AC3E}">
        <p14:creationId xmlns:p14="http://schemas.microsoft.com/office/powerpoint/2010/main" val="12609113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Disability-Related Needs</a:t>
            </a:r>
            <a:endParaRPr lang="en-US" dirty="0"/>
          </a:p>
        </p:txBody>
      </p:sp>
      <p:sp>
        <p:nvSpPr>
          <p:cNvPr id="3" name="Text Placeholder 2"/>
          <p:cNvSpPr>
            <a:spLocks noGrp="1"/>
          </p:cNvSpPr>
          <p:nvPr>
            <p:ph type="body" sz="quarter" idx="14"/>
          </p:nvPr>
        </p:nvSpPr>
        <p:spPr>
          <a:xfrm>
            <a:off x="4098128" y="1602585"/>
            <a:ext cx="3203784" cy="2512779"/>
          </a:xfrm>
        </p:spPr>
        <p:txBody>
          <a:bodyPr>
            <a:normAutofit/>
          </a:bodyPr>
          <a:lstStyle/>
          <a:p>
            <a:pPr marL="0" indent="0">
              <a:buNone/>
            </a:pPr>
            <a:r>
              <a:rPr lang="en-US" sz="2000" dirty="0">
                <a:solidFill>
                  <a:srgbClr val="333399"/>
                </a:solidFill>
              </a:rPr>
              <a:t>Synthesize:</a:t>
            </a:r>
          </a:p>
          <a:p>
            <a:r>
              <a:rPr lang="en-US" sz="2000" dirty="0">
                <a:solidFill>
                  <a:srgbClr val="333399"/>
                </a:solidFill>
              </a:rPr>
              <a:t>Clarify</a:t>
            </a:r>
          </a:p>
          <a:p>
            <a:r>
              <a:rPr lang="en-US" sz="2000" dirty="0">
                <a:solidFill>
                  <a:srgbClr val="333399"/>
                </a:solidFill>
              </a:rPr>
              <a:t>Summarize</a:t>
            </a:r>
          </a:p>
          <a:p>
            <a:r>
              <a:rPr lang="en-US" sz="2000" dirty="0">
                <a:solidFill>
                  <a:srgbClr val="333399"/>
                </a:solidFill>
              </a:rPr>
              <a:t>Try to reach consensus </a:t>
            </a:r>
          </a:p>
          <a:p>
            <a:endParaRPr lang="en-US" dirty="0"/>
          </a:p>
        </p:txBody>
      </p:sp>
      <p:pic>
        <p:nvPicPr>
          <p:cNvPr id="4" name="Picture 6" descr="Image result for graphic of a person who synthesiz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6732" y="340533"/>
            <a:ext cx="1356532" cy="1438020"/>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8"/>
          <p:cNvPicPr>
            <a:picLocks noChangeAspect="1"/>
          </p:cNvPicPr>
          <p:nvPr/>
        </p:nvPicPr>
        <p:blipFill>
          <a:blip r:embed="rId4"/>
          <a:stretch>
            <a:fillRect/>
          </a:stretch>
        </p:blipFill>
        <p:spPr>
          <a:xfrm>
            <a:off x="192233" y="1459822"/>
            <a:ext cx="3731075" cy="2798307"/>
          </a:xfrm>
          <a:prstGeom prst="rect">
            <a:avLst/>
          </a:prstGeom>
        </p:spPr>
      </p:pic>
    </p:spTree>
    <p:extLst>
      <p:ext uri="{BB962C8B-B14F-4D97-AF65-F5344CB8AC3E}">
        <p14:creationId xmlns:p14="http://schemas.microsoft.com/office/powerpoint/2010/main" val="38374550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Example of Disability-Related Needs</a:t>
            </a:r>
            <a:endParaRPr lang="en-US" dirty="0"/>
          </a:p>
        </p:txBody>
      </p:sp>
      <p:graphicFrame>
        <p:nvGraphicFramePr>
          <p:cNvPr id="4" name="Content Placeholder 5"/>
          <p:cNvGraphicFramePr>
            <a:graphicFrameLocks/>
          </p:cNvGraphicFramePr>
          <p:nvPr>
            <p:extLst>
              <p:ext uri="{D42A27DB-BD31-4B8C-83A1-F6EECF244321}">
                <p14:modId xmlns:p14="http://schemas.microsoft.com/office/powerpoint/2010/main" val="2502432051"/>
              </p:ext>
            </p:extLst>
          </p:nvPr>
        </p:nvGraphicFramePr>
        <p:xfrm>
          <a:off x="0" y="768351"/>
          <a:ext cx="9143994" cy="4395584"/>
        </p:xfrm>
        <a:graphic>
          <a:graphicData uri="http://schemas.openxmlformats.org/drawingml/2006/table">
            <a:tbl>
              <a:tblPr firstRow="1" bandRow="1"/>
              <a:tblGrid>
                <a:gridCol w="4770120">
                  <a:extLst>
                    <a:ext uri="{9D8B030D-6E8A-4147-A177-3AD203B41FA5}">
                      <a16:colId xmlns:a16="http://schemas.microsoft.com/office/drawing/2014/main" val="20000"/>
                    </a:ext>
                  </a:extLst>
                </a:gridCol>
                <a:gridCol w="4373874">
                  <a:extLst>
                    <a:ext uri="{9D8B030D-6E8A-4147-A177-3AD203B41FA5}">
                      <a16:colId xmlns:a16="http://schemas.microsoft.com/office/drawing/2014/main" val="20001"/>
                    </a:ext>
                  </a:extLst>
                </a:gridCol>
              </a:tblGrid>
              <a:tr h="1049397">
                <a:tc>
                  <a:txBody>
                    <a:bodyPr/>
                    <a:lstStyle>
                      <a:lvl1pPr marL="0" algn="l" defTabSz="685800" rtl="0" eaLnBrk="1" latinLnBrk="0" hangingPunct="1">
                        <a:defRPr sz="1350" b="1" kern="1200">
                          <a:solidFill>
                            <a:schemeClr val="lt1"/>
                          </a:solidFill>
                          <a:latin typeface="Futura Bk"/>
                        </a:defRPr>
                      </a:lvl1pPr>
                      <a:lvl2pPr marL="342900" algn="l" defTabSz="685800" rtl="0" eaLnBrk="1" latinLnBrk="0" hangingPunct="1">
                        <a:defRPr sz="1350" b="1" kern="1200">
                          <a:solidFill>
                            <a:schemeClr val="lt1"/>
                          </a:solidFill>
                          <a:latin typeface="Futura Bk"/>
                        </a:defRPr>
                      </a:lvl2pPr>
                      <a:lvl3pPr marL="685800" algn="l" defTabSz="685800" rtl="0" eaLnBrk="1" latinLnBrk="0" hangingPunct="1">
                        <a:defRPr sz="1350" b="1" kern="1200">
                          <a:solidFill>
                            <a:schemeClr val="lt1"/>
                          </a:solidFill>
                          <a:latin typeface="Futura Bk"/>
                        </a:defRPr>
                      </a:lvl3pPr>
                      <a:lvl4pPr marL="1028700" algn="l" defTabSz="685800" rtl="0" eaLnBrk="1" latinLnBrk="0" hangingPunct="1">
                        <a:defRPr sz="1350" b="1" kern="1200">
                          <a:solidFill>
                            <a:schemeClr val="lt1"/>
                          </a:solidFill>
                          <a:latin typeface="Futura Bk"/>
                        </a:defRPr>
                      </a:lvl4pPr>
                      <a:lvl5pPr marL="1371600" algn="l" defTabSz="685800" rtl="0" eaLnBrk="1" latinLnBrk="0" hangingPunct="1">
                        <a:defRPr sz="1350" b="1" kern="1200">
                          <a:solidFill>
                            <a:schemeClr val="lt1"/>
                          </a:solidFill>
                          <a:latin typeface="Futura Bk"/>
                        </a:defRPr>
                      </a:lvl5pPr>
                      <a:lvl6pPr marL="1714500" algn="l" defTabSz="685800" rtl="0" eaLnBrk="1" latinLnBrk="0" hangingPunct="1">
                        <a:defRPr sz="1350" b="1" kern="1200">
                          <a:solidFill>
                            <a:schemeClr val="lt1"/>
                          </a:solidFill>
                          <a:latin typeface="Futura Bk"/>
                        </a:defRPr>
                      </a:lvl6pPr>
                      <a:lvl7pPr marL="2057400" algn="l" defTabSz="685800" rtl="0" eaLnBrk="1" latinLnBrk="0" hangingPunct="1">
                        <a:defRPr sz="1350" b="1" kern="1200">
                          <a:solidFill>
                            <a:schemeClr val="lt1"/>
                          </a:solidFill>
                          <a:latin typeface="Futura Bk"/>
                        </a:defRPr>
                      </a:lvl7pPr>
                      <a:lvl8pPr marL="2400300" algn="l" defTabSz="685800" rtl="0" eaLnBrk="1" latinLnBrk="0" hangingPunct="1">
                        <a:defRPr sz="1350" b="1" kern="1200">
                          <a:solidFill>
                            <a:schemeClr val="lt1"/>
                          </a:solidFill>
                          <a:latin typeface="Futura Bk"/>
                        </a:defRPr>
                      </a:lvl8pPr>
                      <a:lvl9pPr marL="2743200" algn="l" defTabSz="685800" rtl="0" eaLnBrk="1" latinLnBrk="0" hangingPunct="1">
                        <a:defRPr sz="1350" b="1" kern="1200">
                          <a:solidFill>
                            <a:schemeClr val="lt1"/>
                          </a:solidFill>
                          <a:latin typeface="Futura Bk"/>
                        </a:defRPr>
                      </a:lvl9pPr>
                    </a:lstStyle>
                    <a:p>
                      <a:pPr marL="0" marR="0" algn="ctr">
                        <a:lnSpc>
                          <a:spcPct val="107000"/>
                        </a:lnSpc>
                        <a:spcBef>
                          <a:spcPts val="0"/>
                        </a:spcBef>
                        <a:spcAft>
                          <a:spcPts val="0"/>
                        </a:spcAft>
                      </a:pPr>
                      <a:r>
                        <a:rPr lang="en-US" sz="2000" b="0" kern="1200" dirty="0">
                          <a:effectLst/>
                          <a:latin typeface="Lato" panose="020F0502020204030203" pitchFamily="34" charset="0"/>
                        </a:rPr>
                        <a:t>Root Cause </a:t>
                      </a:r>
                      <a:r>
                        <a:rPr lang="en-US" sz="2000" b="0" kern="1200" dirty="0" smtClean="0">
                          <a:effectLst/>
                          <a:latin typeface="Lato" panose="020F0502020204030203" pitchFamily="34" charset="0"/>
                        </a:rPr>
                        <a:t>Analysis</a:t>
                      </a:r>
                    </a:p>
                    <a:p>
                      <a:pPr marL="0" marR="0" algn="ctr">
                        <a:lnSpc>
                          <a:spcPct val="107000"/>
                        </a:lnSpc>
                        <a:spcBef>
                          <a:spcPts val="0"/>
                        </a:spcBef>
                        <a:spcAft>
                          <a:spcPts val="0"/>
                        </a:spcAft>
                      </a:pPr>
                      <a:r>
                        <a:rPr lang="en-US" sz="2000" b="0" kern="1200" dirty="0" smtClean="0">
                          <a:effectLst/>
                          <a:latin typeface="Lato" panose="020F0502020204030203" pitchFamily="34" charset="0"/>
                        </a:rPr>
                        <a:t>“Why”</a:t>
                      </a:r>
                      <a:endParaRPr lang="en-US" sz="2000" b="0" dirty="0">
                        <a:effectLst/>
                        <a:latin typeface="Lato" panose="020F0502020204030203" pitchFamily="34" charset="0"/>
                      </a:endParaRPr>
                    </a:p>
                    <a:p>
                      <a:pPr marL="0" marR="0" algn="ctr">
                        <a:lnSpc>
                          <a:spcPct val="107000"/>
                        </a:lnSpc>
                        <a:spcBef>
                          <a:spcPts val="0"/>
                        </a:spcBef>
                        <a:spcAft>
                          <a:spcPts val="0"/>
                        </a:spcAft>
                      </a:pPr>
                      <a:r>
                        <a:rPr lang="en-US" sz="2000" b="0" kern="1200" dirty="0">
                          <a:effectLst/>
                          <a:latin typeface="Lato" panose="020F0502020204030203" pitchFamily="34" charset="0"/>
                        </a:rPr>
                        <a:t>(Detective/Analyst)</a:t>
                      </a:r>
                      <a:endParaRPr lang="en-US" sz="2000" b="0" dirty="0">
                        <a:effectLst/>
                        <a:latin typeface="Lato" panose="020F0502020204030203" pitchFamily="34" charset="0"/>
                        <a:ea typeface="Calibri" panose="020F0502020204030204" pitchFamily="34" charset="0"/>
                        <a:cs typeface="Times New Roman" panose="02020603050405020304" pitchFamily="18" charset="0"/>
                      </a:endParaRPr>
                    </a:p>
                  </a:txBody>
                  <a:tcPr marL="121908" marR="121908" marT="45712" marB="45712">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C631B"/>
                    </a:solidFill>
                  </a:tcPr>
                </a:tc>
                <a:tc>
                  <a:txBody>
                    <a:bodyPr/>
                    <a:lstStyle>
                      <a:lvl1pPr marL="0" algn="l" defTabSz="685800" rtl="0" eaLnBrk="1" latinLnBrk="0" hangingPunct="1">
                        <a:defRPr sz="1350" b="1" kern="1200">
                          <a:solidFill>
                            <a:schemeClr val="lt1"/>
                          </a:solidFill>
                          <a:latin typeface="Futura Bk"/>
                        </a:defRPr>
                      </a:lvl1pPr>
                      <a:lvl2pPr marL="342900" algn="l" defTabSz="685800" rtl="0" eaLnBrk="1" latinLnBrk="0" hangingPunct="1">
                        <a:defRPr sz="1350" b="1" kern="1200">
                          <a:solidFill>
                            <a:schemeClr val="lt1"/>
                          </a:solidFill>
                          <a:latin typeface="Futura Bk"/>
                        </a:defRPr>
                      </a:lvl2pPr>
                      <a:lvl3pPr marL="685800" algn="l" defTabSz="685800" rtl="0" eaLnBrk="1" latinLnBrk="0" hangingPunct="1">
                        <a:defRPr sz="1350" b="1" kern="1200">
                          <a:solidFill>
                            <a:schemeClr val="lt1"/>
                          </a:solidFill>
                          <a:latin typeface="Futura Bk"/>
                        </a:defRPr>
                      </a:lvl3pPr>
                      <a:lvl4pPr marL="1028700" algn="l" defTabSz="685800" rtl="0" eaLnBrk="1" latinLnBrk="0" hangingPunct="1">
                        <a:defRPr sz="1350" b="1" kern="1200">
                          <a:solidFill>
                            <a:schemeClr val="lt1"/>
                          </a:solidFill>
                          <a:latin typeface="Futura Bk"/>
                        </a:defRPr>
                      </a:lvl4pPr>
                      <a:lvl5pPr marL="1371600" algn="l" defTabSz="685800" rtl="0" eaLnBrk="1" latinLnBrk="0" hangingPunct="1">
                        <a:defRPr sz="1350" b="1" kern="1200">
                          <a:solidFill>
                            <a:schemeClr val="lt1"/>
                          </a:solidFill>
                          <a:latin typeface="Futura Bk"/>
                        </a:defRPr>
                      </a:lvl5pPr>
                      <a:lvl6pPr marL="1714500" algn="l" defTabSz="685800" rtl="0" eaLnBrk="1" latinLnBrk="0" hangingPunct="1">
                        <a:defRPr sz="1350" b="1" kern="1200">
                          <a:solidFill>
                            <a:schemeClr val="lt1"/>
                          </a:solidFill>
                          <a:latin typeface="Futura Bk"/>
                        </a:defRPr>
                      </a:lvl6pPr>
                      <a:lvl7pPr marL="2057400" algn="l" defTabSz="685800" rtl="0" eaLnBrk="1" latinLnBrk="0" hangingPunct="1">
                        <a:defRPr sz="1350" b="1" kern="1200">
                          <a:solidFill>
                            <a:schemeClr val="lt1"/>
                          </a:solidFill>
                          <a:latin typeface="Futura Bk"/>
                        </a:defRPr>
                      </a:lvl7pPr>
                      <a:lvl8pPr marL="2400300" algn="l" defTabSz="685800" rtl="0" eaLnBrk="1" latinLnBrk="0" hangingPunct="1">
                        <a:defRPr sz="1350" b="1" kern="1200">
                          <a:solidFill>
                            <a:schemeClr val="lt1"/>
                          </a:solidFill>
                          <a:latin typeface="Futura Bk"/>
                        </a:defRPr>
                      </a:lvl8pPr>
                      <a:lvl9pPr marL="2743200" algn="l" defTabSz="685800" rtl="0" eaLnBrk="1" latinLnBrk="0" hangingPunct="1">
                        <a:defRPr sz="1350" b="1" kern="1200">
                          <a:solidFill>
                            <a:schemeClr val="lt1"/>
                          </a:solidFill>
                          <a:latin typeface="Futura Bk"/>
                        </a:defRPr>
                      </a:lvl9pPr>
                    </a:lstStyle>
                    <a:p>
                      <a:pPr marL="0" marR="0" algn="ctr">
                        <a:lnSpc>
                          <a:spcPct val="107000"/>
                        </a:lnSpc>
                        <a:spcBef>
                          <a:spcPts val="0"/>
                        </a:spcBef>
                        <a:spcAft>
                          <a:spcPts val="0"/>
                        </a:spcAft>
                      </a:pPr>
                      <a:r>
                        <a:rPr lang="en-US" sz="2000" b="0" kern="1200" dirty="0">
                          <a:effectLst/>
                          <a:latin typeface="Lato" panose="020F0502020204030203" pitchFamily="34" charset="0"/>
                        </a:rPr>
                        <a:t>Disability-Related </a:t>
                      </a:r>
                      <a:r>
                        <a:rPr lang="en-US" sz="2000" b="0" kern="1200" dirty="0" smtClean="0">
                          <a:effectLst/>
                          <a:latin typeface="Lato" panose="020F0502020204030203" pitchFamily="34" charset="0"/>
                        </a:rPr>
                        <a:t>Needs</a:t>
                      </a:r>
                    </a:p>
                    <a:p>
                      <a:pPr marL="0" marR="0" algn="ctr">
                        <a:lnSpc>
                          <a:spcPct val="107000"/>
                        </a:lnSpc>
                        <a:spcBef>
                          <a:spcPts val="0"/>
                        </a:spcBef>
                        <a:spcAft>
                          <a:spcPts val="0"/>
                        </a:spcAft>
                      </a:pPr>
                      <a:r>
                        <a:rPr lang="en-US" sz="2000" b="0" kern="1200" dirty="0" smtClean="0">
                          <a:effectLst/>
                          <a:latin typeface="Lato" panose="020F0502020204030203" pitchFamily="34" charset="0"/>
                        </a:rPr>
                        <a:t>“Summarize” </a:t>
                      </a:r>
                      <a:endParaRPr lang="en-US" sz="2000" b="0" dirty="0">
                        <a:effectLst/>
                        <a:latin typeface="Lato" panose="020F0502020204030203" pitchFamily="34" charset="0"/>
                      </a:endParaRPr>
                    </a:p>
                    <a:p>
                      <a:pPr marL="0" marR="0" algn="ctr">
                        <a:lnSpc>
                          <a:spcPct val="107000"/>
                        </a:lnSpc>
                        <a:spcBef>
                          <a:spcPts val="0"/>
                        </a:spcBef>
                        <a:spcAft>
                          <a:spcPts val="0"/>
                        </a:spcAft>
                      </a:pPr>
                      <a:r>
                        <a:rPr lang="en-US" sz="2000" b="0" kern="1200" dirty="0">
                          <a:effectLst/>
                          <a:latin typeface="Lato" panose="020F0502020204030203" pitchFamily="34" charset="0"/>
                        </a:rPr>
                        <a:t>(Synthesizer)</a:t>
                      </a:r>
                      <a:endParaRPr lang="en-US" sz="2000" b="0" dirty="0">
                        <a:effectLst/>
                        <a:latin typeface="Lato" panose="020F0502020204030203" pitchFamily="34" charset="0"/>
                        <a:ea typeface="Calibri" panose="020F0502020204030204" pitchFamily="34" charset="0"/>
                        <a:cs typeface="Times New Roman" panose="02020603050405020304" pitchFamily="18" charset="0"/>
                      </a:endParaRPr>
                    </a:p>
                  </a:txBody>
                  <a:tcPr marL="91424" marR="91424" marT="45712" marB="45712">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C631B"/>
                    </a:solidFill>
                  </a:tcPr>
                </a:tc>
                <a:extLst>
                  <a:ext uri="{0D108BD9-81ED-4DB2-BD59-A6C34878D82A}">
                    <a16:rowId xmlns:a16="http://schemas.microsoft.com/office/drawing/2014/main" val="10000"/>
                  </a:ext>
                </a:extLst>
              </a:tr>
              <a:tr h="3325752">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pPr marL="0" marR="0">
                        <a:lnSpc>
                          <a:spcPct val="95000"/>
                        </a:lnSpc>
                        <a:spcBef>
                          <a:spcPts val="1200"/>
                        </a:spcBef>
                        <a:spcAft>
                          <a:spcPts val="0"/>
                        </a:spcAft>
                      </a:pPr>
                      <a:r>
                        <a:rPr lang="en-US" sz="1600" kern="1200" dirty="0" smtClean="0">
                          <a:effectLst/>
                          <a:latin typeface="Lato" panose="020F0502020204030203" pitchFamily="34" charset="0"/>
                        </a:rPr>
                        <a:t>Gets</a:t>
                      </a:r>
                      <a:r>
                        <a:rPr lang="en-US" sz="1600" kern="1200" baseline="0" dirty="0" smtClean="0">
                          <a:effectLst/>
                          <a:latin typeface="Lato" panose="020F0502020204030203" pitchFamily="34" charset="0"/>
                        </a:rPr>
                        <a:t> frustrated when required to read independently-</a:t>
                      </a:r>
                      <a:r>
                        <a:rPr lang="en-US" sz="1600" kern="1200" dirty="0" smtClean="0">
                          <a:effectLst/>
                          <a:latin typeface="Lato" panose="020F0502020204030203" pitchFamily="34" charset="0"/>
                        </a:rPr>
                        <a:t>When</a:t>
                      </a:r>
                      <a:r>
                        <a:rPr lang="en-US" sz="1600" kern="1200" baseline="0" dirty="0" smtClean="0">
                          <a:effectLst/>
                          <a:latin typeface="Lato" panose="020F0502020204030203" pitchFamily="34" charset="0"/>
                        </a:rPr>
                        <a:t> text read aloud or using a text reader, can access/comprehend </a:t>
                      </a:r>
                    </a:p>
                    <a:p>
                      <a:pPr marL="0" marR="0">
                        <a:lnSpc>
                          <a:spcPct val="95000"/>
                        </a:lnSpc>
                        <a:spcBef>
                          <a:spcPts val="1200"/>
                        </a:spcBef>
                        <a:spcAft>
                          <a:spcPts val="0"/>
                        </a:spcAft>
                      </a:pPr>
                      <a:r>
                        <a:rPr lang="en-US" sz="1600" kern="1200" baseline="0" dirty="0" smtClean="0">
                          <a:effectLst/>
                          <a:latin typeface="Lato" panose="020F0502020204030203" pitchFamily="34" charset="0"/>
                        </a:rPr>
                        <a:t>Trouble gaining meaning from grade level written material when reading independently</a:t>
                      </a:r>
                      <a:endParaRPr lang="en-US" sz="1600" kern="1200" dirty="0" smtClean="0">
                        <a:effectLst/>
                        <a:latin typeface="Lato" panose="020F0502020204030203" pitchFamily="34" charset="0"/>
                      </a:endParaRPr>
                    </a:p>
                    <a:p>
                      <a:pPr marL="0" marR="0">
                        <a:lnSpc>
                          <a:spcPct val="95000"/>
                        </a:lnSpc>
                        <a:spcBef>
                          <a:spcPts val="1200"/>
                        </a:spcBef>
                        <a:spcAft>
                          <a:spcPts val="0"/>
                        </a:spcAft>
                      </a:pPr>
                      <a:r>
                        <a:rPr lang="en-US" sz="1600" kern="1200" dirty="0" smtClean="0">
                          <a:effectLst/>
                          <a:latin typeface="Lato" panose="020F0502020204030203" pitchFamily="34" charset="0"/>
                        </a:rPr>
                        <a:t>Reading fluency insufficient</a:t>
                      </a:r>
                      <a:r>
                        <a:rPr lang="en-US" sz="1600" kern="1200" baseline="0" dirty="0" smtClean="0">
                          <a:effectLst/>
                          <a:latin typeface="Lato" panose="020F0502020204030203" pitchFamily="34" charset="0"/>
                        </a:rPr>
                        <a:t> to efficiently read grade level written material on own</a:t>
                      </a:r>
                      <a:endParaRPr lang="en-US" sz="1600" i="1" kern="1200" dirty="0" smtClean="0">
                        <a:solidFill>
                          <a:srgbClr val="FF0000"/>
                        </a:solidFill>
                        <a:effectLst/>
                        <a:latin typeface="Lato" panose="020F0502020204030203" pitchFamily="34" charset="0"/>
                      </a:endParaRPr>
                    </a:p>
                    <a:p>
                      <a:pPr marL="0" marR="0">
                        <a:lnSpc>
                          <a:spcPct val="95000"/>
                        </a:lnSpc>
                        <a:spcBef>
                          <a:spcPts val="1200"/>
                        </a:spcBef>
                        <a:spcAft>
                          <a:spcPts val="0"/>
                        </a:spcAft>
                      </a:pPr>
                      <a:r>
                        <a:rPr lang="en-US" sz="1600" kern="1200" dirty="0" smtClean="0">
                          <a:effectLst/>
                          <a:latin typeface="Lato" panose="020F0502020204030203" pitchFamily="34" charset="0"/>
                        </a:rPr>
                        <a:t>Difficulty with decoding affects fluency; </a:t>
                      </a:r>
                      <a:r>
                        <a:rPr lang="en-US" sz="1600" kern="1200" baseline="0" dirty="0" smtClean="0">
                          <a:effectLst/>
                          <a:latin typeface="Lato" panose="020F0502020204030203" pitchFamily="34" charset="0"/>
                        </a:rPr>
                        <a:t>makes it hard to read and understand text </a:t>
                      </a:r>
                    </a:p>
                    <a:p>
                      <a:pPr marL="0" marR="0">
                        <a:lnSpc>
                          <a:spcPct val="95000"/>
                        </a:lnSpc>
                        <a:spcBef>
                          <a:spcPts val="1200"/>
                        </a:spcBef>
                        <a:spcAft>
                          <a:spcPts val="0"/>
                        </a:spcAft>
                      </a:pPr>
                      <a:r>
                        <a:rPr lang="en-US" sz="1600" kern="1200" baseline="0" dirty="0" smtClean="0">
                          <a:effectLst/>
                          <a:latin typeface="Lato" panose="020F0502020204030203" pitchFamily="34" charset="0"/>
                        </a:rPr>
                        <a:t>Difficulty with phonological skills affect decoding</a:t>
                      </a:r>
                    </a:p>
                  </a:txBody>
                  <a:tcPr marL="121908" marR="121908" marT="45712" marB="45712">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C631B">
                        <a:tint val="40000"/>
                      </a:srgbClr>
                    </a:solidFill>
                  </a:tcPr>
                </a:tc>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pPr marL="0" marR="0" indent="0">
                        <a:lnSpc>
                          <a:spcPct val="100000"/>
                        </a:lnSpc>
                        <a:spcBef>
                          <a:spcPts val="1200"/>
                        </a:spcBef>
                        <a:spcAft>
                          <a:spcPts val="0"/>
                        </a:spcAft>
                        <a:buFont typeface="Arial" panose="020B0604020202020204" pitchFamily="34" charset="0"/>
                        <a:buNone/>
                      </a:pPr>
                      <a:r>
                        <a:rPr lang="en-US" sz="1600" kern="1200" dirty="0">
                          <a:effectLst/>
                          <a:latin typeface="Lato" panose="020F0502020204030203" pitchFamily="34" charset="0"/>
                        </a:rPr>
                        <a:t>Improve phonology and decoding </a:t>
                      </a:r>
                      <a:r>
                        <a:rPr lang="en-US" sz="1600" kern="1200" dirty="0" smtClean="0">
                          <a:effectLst/>
                          <a:latin typeface="Lato" panose="020F0502020204030203" pitchFamily="34" charset="0"/>
                        </a:rPr>
                        <a:t>skills</a:t>
                      </a:r>
                    </a:p>
                    <a:p>
                      <a:pPr marL="0" marR="0" indent="0">
                        <a:lnSpc>
                          <a:spcPct val="100000"/>
                        </a:lnSpc>
                        <a:spcBef>
                          <a:spcPts val="1200"/>
                        </a:spcBef>
                        <a:spcAft>
                          <a:spcPts val="0"/>
                        </a:spcAft>
                        <a:buFont typeface="Arial" panose="020B0604020202020204" pitchFamily="34" charset="0"/>
                        <a:buNone/>
                      </a:pPr>
                      <a:r>
                        <a:rPr lang="en-US" sz="1600" dirty="0" smtClean="0">
                          <a:effectLst/>
                          <a:latin typeface="Lato" panose="020F0502020204030203" pitchFamily="34" charset="0"/>
                          <a:ea typeface="Calibri" panose="020F0502020204030204" pitchFamily="34" charset="0"/>
                          <a:cs typeface="Times New Roman" panose="02020603050405020304" pitchFamily="18" charset="0"/>
                        </a:rPr>
                        <a:t>Develop and use strategies to reduce frustration, improve ability to engage in reading activities,</a:t>
                      </a:r>
                      <a:r>
                        <a:rPr lang="en-US" sz="1600" baseline="0" dirty="0" smtClean="0">
                          <a:effectLst/>
                          <a:latin typeface="Lato" panose="020F0502020204030203" pitchFamily="34" charset="0"/>
                          <a:ea typeface="Calibri" panose="020F0502020204030204" pitchFamily="34" charset="0"/>
                          <a:cs typeface="Times New Roman" panose="02020603050405020304" pitchFamily="18" charset="0"/>
                        </a:rPr>
                        <a:t> and</a:t>
                      </a:r>
                      <a:r>
                        <a:rPr lang="en-US" sz="1600" dirty="0" smtClean="0">
                          <a:effectLst/>
                          <a:latin typeface="Lato" panose="020F0502020204030203" pitchFamily="34" charset="0"/>
                          <a:ea typeface="Calibri" panose="020F0502020204030204" pitchFamily="34" charset="0"/>
                          <a:cs typeface="Times New Roman" panose="02020603050405020304" pitchFamily="18" charset="0"/>
                        </a:rPr>
                        <a:t> independently access grade level text </a:t>
                      </a:r>
                      <a:endParaRPr lang="en-US" sz="1600" dirty="0">
                        <a:effectLst/>
                        <a:latin typeface="Lato" panose="020F0502020204030203" pitchFamily="34" charset="0"/>
                        <a:ea typeface="Calibri" panose="020F0502020204030204" pitchFamily="34" charset="0"/>
                        <a:cs typeface="Times New Roman" panose="02020603050405020304" pitchFamily="18" charset="0"/>
                      </a:endParaRPr>
                    </a:p>
                  </a:txBody>
                  <a:tcPr marL="91424" marR="91424" marT="45712" marB="45712">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C631B">
                        <a:tint val="4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831975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lnSpcReduction="20000"/>
          </a:bodyPr>
          <a:lstStyle/>
          <a:p>
            <a:pPr>
              <a:spcAft>
                <a:spcPts val="0"/>
              </a:spcAft>
            </a:pPr>
            <a:r>
              <a:rPr lang="en-US" dirty="0" smtClean="0"/>
              <a:t>Disability-Related Needs </a:t>
            </a:r>
          </a:p>
          <a:p>
            <a:pPr>
              <a:spcAft>
                <a:spcPts val="0"/>
              </a:spcAft>
            </a:pPr>
            <a:r>
              <a:rPr lang="en-US" sz="3000" dirty="0" smtClean="0"/>
              <a:t>Step-Check</a:t>
            </a:r>
            <a:endParaRPr lang="en-US" sz="3000" dirty="0"/>
          </a:p>
        </p:txBody>
      </p:sp>
      <p:sp>
        <p:nvSpPr>
          <p:cNvPr id="3" name="Text Placeholder 2"/>
          <p:cNvSpPr>
            <a:spLocks noGrp="1"/>
          </p:cNvSpPr>
          <p:nvPr>
            <p:ph type="body" sz="quarter" idx="14"/>
          </p:nvPr>
        </p:nvSpPr>
        <p:spPr>
          <a:xfrm>
            <a:off x="1093600" y="1014549"/>
            <a:ext cx="6956800" cy="3851649"/>
          </a:xfrm>
        </p:spPr>
        <p:txBody>
          <a:bodyPr>
            <a:normAutofit fontScale="92500" lnSpcReduction="20000"/>
          </a:bodyPr>
          <a:lstStyle/>
          <a:p>
            <a:pPr>
              <a:buFont typeface="Wingdings" panose="05000000000000000000" pitchFamily="2" charset="2"/>
              <a:buChar char="ü"/>
            </a:pPr>
            <a:r>
              <a:rPr lang="en-US" b="0" dirty="0">
                <a:solidFill>
                  <a:srgbClr val="333399"/>
                </a:solidFill>
              </a:rPr>
              <a:t>Do the needs identified relate to one or more effect and reflect one or more root cause?</a:t>
            </a:r>
          </a:p>
          <a:p>
            <a:pPr>
              <a:buFont typeface="Wingdings" panose="05000000000000000000" pitchFamily="2" charset="2"/>
              <a:buChar char="ü"/>
            </a:pPr>
            <a:r>
              <a:rPr lang="en-US" b="0" dirty="0">
                <a:solidFill>
                  <a:srgbClr val="333399"/>
                </a:solidFill>
              </a:rPr>
              <a:t>If addressed will the student be able to access, engage and make progress in early learning/grade level curriculum and activities?</a:t>
            </a:r>
          </a:p>
          <a:p>
            <a:pPr>
              <a:buFont typeface="Wingdings" panose="05000000000000000000" pitchFamily="2" charset="2"/>
              <a:buChar char="ü"/>
            </a:pPr>
            <a:r>
              <a:rPr lang="en-US" b="0" dirty="0">
                <a:solidFill>
                  <a:srgbClr val="333399"/>
                </a:solidFill>
              </a:rPr>
              <a:t>Will the identified disability‐related need(s) lead to specific IEP goal(s) and services?</a:t>
            </a:r>
          </a:p>
          <a:p>
            <a:pPr>
              <a:buFont typeface="Wingdings" panose="05000000000000000000" pitchFamily="2" charset="2"/>
              <a:buChar char="ü"/>
            </a:pPr>
            <a:r>
              <a:rPr lang="en-US" b="0" dirty="0">
                <a:solidFill>
                  <a:srgbClr val="333399"/>
                </a:solidFill>
              </a:rPr>
              <a:t>Are they student-centered?</a:t>
            </a:r>
          </a:p>
          <a:p>
            <a:endParaRPr lang="en-US" dirty="0"/>
          </a:p>
        </p:txBody>
      </p:sp>
    </p:spTree>
    <p:extLst>
      <p:ext uri="{BB962C8B-B14F-4D97-AF65-F5344CB8AC3E}">
        <p14:creationId xmlns:p14="http://schemas.microsoft.com/office/powerpoint/2010/main" val="3004100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Expectations</a:t>
            </a:r>
            <a:endParaRPr lang="en-US" dirty="0"/>
          </a:p>
        </p:txBody>
      </p:sp>
      <p:sp>
        <p:nvSpPr>
          <p:cNvPr id="4" name="Content Placeholder 2"/>
          <p:cNvSpPr txBox="1">
            <a:spLocks/>
          </p:cNvSpPr>
          <p:nvPr/>
        </p:nvSpPr>
        <p:spPr>
          <a:xfrm>
            <a:off x="71562" y="985962"/>
            <a:ext cx="4293704" cy="4094922"/>
          </a:xfrm>
          <a:prstGeom prst="rect">
            <a:avLst/>
          </a:prstGeom>
          <a:ln>
            <a:solidFill>
              <a:schemeClr val="accent1"/>
            </a:solidFill>
          </a:ln>
        </p:spPr>
        <p:txBody>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Aft>
                <a:spcPts val="0"/>
              </a:spcAft>
              <a:buFont typeface="Arial"/>
              <a:buNone/>
            </a:pPr>
            <a:r>
              <a:rPr lang="en-US" sz="2000" b="0" u="sng" dirty="0" smtClean="0">
                <a:solidFill>
                  <a:srgbClr val="333399"/>
                </a:solidFill>
              </a:rPr>
              <a:t>Look For </a:t>
            </a:r>
          </a:p>
          <a:p>
            <a:pPr marL="228600" indent="-228600">
              <a:spcAft>
                <a:spcPts val="0"/>
              </a:spcAft>
            </a:pPr>
            <a:r>
              <a:rPr lang="en-US" sz="2000" b="0" dirty="0" smtClean="0">
                <a:solidFill>
                  <a:srgbClr val="1A5651"/>
                </a:solidFill>
              </a:rPr>
              <a:t>Effects relate to current levels and special factors</a:t>
            </a:r>
          </a:p>
          <a:p>
            <a:pPr marL="228600" indent="-228600">
              <a:spcAft>
                <a:spcPts val="0"/>
              </a:spcAft>
            </a:pPr>
            <a:r>
              <a:rPr lang="en-US" sz="2000" b="0" dirty="0" smtClean="0">
                <a:solidFill>
                  <a:srgbClr val="333399"/>
                </a:solidFill>
              </a:rPr>
              <a:t>Root cause analysis digs deep into reasons student is not meeting preschool/grade-level standards/expectations</a:t>
            </a:r>
          </a:p>
          <a:p>
            <a:pPr marL="228600" indent="-228600">
              <a:spcAft>
                <a:spcPts val="0"/>
              </a:spcAft>
            </a:pPr>
            <a:r>
              <a:rPr lang="en-US" sz="2000" b="0" dirty="0" smtClean="0">
                <a:solidFill>
                  <a:srgbClr val="1A5651"/>
                </a:solidFill>
              </a:rPr>
              <a:t>Disability-related needs written in positive student-focused terms</a:t>
            </a:r>
          </a:p>
          <a:p>
            <a:pPr marL="228600" indent="-228600">
              <a:spcAft>
                <a:spcPts val="0"/>
              </a:spcAft>
            </a:pPr>
            <a:r>
              <a:rPr lang="en-US" sz="2000" b="0" dirty="0" smtClean="0">
                <a:solidFill>
                  <a:srgbClr val="333399"/>
                </a:solidFill>
              </a:rPr>
              <a:t>Disability-related needs provide enough detail to inform meaningful goal development</a:t>
            </a:r>
            <a:endParaRPr lang="en-US" sz="2000" b="0" dirty="0">
              <a:solidFill>
                <a:srgbClr val="333399"/>
              </a:solidFill>
            </a:endParaRPr>
          </a:p>
        </p:txBody>
      </p:sp>
      <p:sp>
        <p:nvSpPr>
          <p:cNvPr id="5" name="Content Placeholder 3"/>
          <p:cNvSpPr txBox="1">
            <a:spLocks/>
          </p:cNvSpPr>
          <p:nvPr/>
        </p:nvSpPr>
        <p:spPr>
          <a:xfrm>
            <a:off x="4484537" y="985962"/>
            <a:ext cx="4564048" cy="4094922"/>
          </a:xfrm>
          <a:prstGeom prst="rect">
            <a:avLst/>
          </a:prstGeom>
          <a:ln>
            <a:solidFill>
              <a:schemeClr val="accent1"/>
            </a:solidFill>
          </a:ln>
        </p:spPr>
        <p:txBody>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Aft>
                <a:spcPts val="0"/>
              </a:spcAft>
              <a:buFont typeface="Arial"/>
              <a:buNone/>
            </a:pPr>
            <a:r>
              <a:rPr lang="en-US" sz="2000" b="0" u="sng" dirty="0" smtClean="0">
                <a:solidFill>
                  <a:srgbClr val="333399"/>
                </a:solidFill>
              </a:rPr>
              <a:t>Avoid</a:t>
            </a:r>
          </a:p>
          <a:p>
            <a:pPr>
              <a:spcAft>
                <a:spcPts val="0"/>
              </a:spcAft>
            </a:pPr>
            <a:r>
              <a:rPr lang="en-US" sz="2000" b="0" dirty="0" smtClean="0">
                <a:solidFill>
                  <a:srgbClr val="1A5651"/>
                </a:solidFill>
              </a:rPr>
              <a:t>Effect names an impairment as the sole reason or only restates eligibility criteria</a:t>
            </a:r>
          </a:p>
          <a:p>
            <a:pPr>
              <a:spcAft>
                <a:spcPts val="0"/>
              </a:spcAft>
            </a:pPr>
            <a:r>
              <a:rPr lang="en-US" sz="2000" b="0" dirty="0" smtClean="0">
                <a:solidFill>
                  <a:srgbClr val="333399"/>
                </a:solidFill>
              </a:rPr>
              <a:t>Disability-related needs are negatives about the student (can’t, won’t, unable) </a:t>
            </a:r>
          </a:p>
          <a:p>
            <a:pPr>
              <a:spcAft>
                <a:spcPts val="0"/>
              </a:spcAft>
            </a:pPr>
            <a:r>
              <a:rPr lang="en-US" sz="2000" b="0" dirty="0" smtClean="0">
                <a:solidFill>
                  <a:srgbClr val="1A5651"/>
                </a:solidFill>
              </a:rPr>
              <a:t>Disability related needs  describe services</a:t>
            </a:r>
          </a:p>
          <a:p>
            <a:pPr>
              <a:spcAft>
                <a:spcPts val="0"/>
              </a:spcAft>
            </a:pPr>
            <a:r>
              <a:rPr lang="en-US" sz="2000" b="0" dirty="0" smtClean="0">
                <a:solidFill>
                  <a:srgbClr val="333399"/>
                </a:solidFill>
              </a:rPr>
              <a:t>Lack of depth leads to mismatched goals that do not address the root cause</a:t>
            </a:r>
            <a:endParaRPr lang="en-US" sz="2000" b="0" dirty="0">
              <a:solidFill>
                <a:srgbClr val="333399"/>
              </a:solidFill>
            </a:endParaRPr>
          </a:p>
        </p:txBody>
      </p:sp>
    </p:spTree>
    <p:extLst>
      <p:ext uri="{BB962C8B-B14F-4D97-AF65-F5344CB8AC3E}">
        <p14:creationId xmlns:p14="http://schemas.microsoft.com/office/powerpoint/2010/main" val="20097298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Tips</a:t>
            </a:r>
            <a:endParaRPr lang="en-US" dirty="0"/>
          </a:p>
        </p:txBody>
      </p:sp>
      <p:sp>
        <p:nvSpPr>
          <p:cNvPr id="3" name="Text Placeholder 2"/>
          <p:cNvSpPr>
            <a:spLocks noGrp="1"/>
          </p:cNvSpPr>
          <p:nvPr>
            <p:ph type="body" sz="quarter" idx="14"/>
          </p:nvPr>
        </p:nvSpPr>
        <p:spPr>
          <a:xfrm>
            <a:off x="1097575" y="1275948"/>
            <a:ext cx="6948849" cy="3867552"/>
          </a:xfrm>
        </p:spPr>
        <p:txBody>
          <a:bodyPr>
            <a:normAutofit fontScale="62500" lnSpcReduction="20000"/>
          </a:bodyPr>
          <a:lstStyle/>
          <a:p>
            <a:r>
              <a:rPr lang="en-US" sz="2600" b="0" dirty="0">
                <a:solidFill>
                  <a:srgbClr val="333399"/>
                </a:solidFill>
              </a:rPr>
              <a:t>Ensure consideration of special factors and concerns of the family</a:t>
            </a:r>
          </a:p>
          <a:p>
            <a:r>
              <a:rPr lang="en-US" sz="2600" b="0" dirty="0">
                <a:solidFill>
                  <a:srgbClr val="333399"/>
                </a:solidFill>
              </a:rPr>
              <a:t>Consider whether student has difficulty in all content areas/environments. If not, what is different in terms of engagement/supports, etc.</a:t>
            </a:r>
          </a:p>
          <a:p>
            <a:r>
              <a:rPr lang="en-US" sz="2600" b="0" dirty="0">
                <a:solidFill>
                  <a:srgbClr val="333399"/>
                </a:solidFill>
              </a:rPr>
              <a:t>Explore multiple reasons for difficulties</a:t>
            </a:r>
          </a:p>
          <a:p>
            <a:r>
              <a:rPr lang="en-US" sz="2600" b="0" dirty="0">
                <a:solidFill>
                  <a:srgbClr val="333399"/>
                </a:solidFill>
              </a:rPr>
              <a:t>Don’t rank the disability-related needs</a:t>
            </a:r>
          </a:p>
          <a:p>
            <a:r>
              <a:rPr lang="en-US" sz="2600" b="0" dirty="0">
                <a:solidFill>
                  <a:srgbClr val="333399"/>
                </a:solidFill>
              </a:rPr>
              <a:t>Develop disability-related needs related to root causes that are student, not service, focused (e.g., the student needs to build skills in….)</a:t>
            </a:r>
          </a:p>
          <a:p>
            <a:endParaRPr lang="en-US" dirty="0"/>
          </a:p>
        </p:txBody>
      </p:sp>
    </p:spTree>
    <p:extLst>
      <p:ext uri="{BB962C8B-B14F-4D97-AF65-F5344CB8AC3E}">
        <p14:creationId xmlns:p14="http://schemas.microsoft.com/office/powerpoint/2010/main" val="17418696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Disability-Related </a:t>
            </a:r>
            <a:r>
              <a:rPr lang="en-US" dirty="0"/>
              <a:t>Need Affecting Reading</a:t>
            </a:r>
          </a:p>
        </p:txBody>
      </p:sp>
      <p:sp>
        <p:nvSpPr>
          <p:cNvPr id="3" name="Content Placeholder 2"/>
          <p:cNvSpPr>
            <a:spLocks noGrp="1"/>
          </p:cNvSpPr>
          <p:nvPr>
            <p:ph idx="1"/>
          </p:nvPr>
        </p:nvSpPr>
        <p:spPr/>
        <p:txBody>
          <a:bodyPr/>
          <a:lstStyle/>
          <a:p>
            <a:pPr>
              <a:lnSpc>
                <a:spcPct val="95000"/>
              </a:lnSpc>
            </a:pPr>
            <a:r>
              <a:rPr lang="en-US" sz="2100" dirty="0"/>
              <a:t>A disability-related need </a:t>
            </a:r>
            <a:r>
              <a:rPr lang="en-US" sz="2100" u="sng" dirty="0"/>
              <a:t>that affects reading</a:t>
            </a:r>
            <a:r>
              <a:rPr lang="en-US" sz="2100" dirty="0"/>
              <a:t>  reflects characteristics of the student’s disability that have an effect on access, engagement, and progress in reading in relation to grade level standards and instruction.  This may include: </a:t>
            </a:r>
          </a:p>
          <a:p>
            <a:pPr lvl="1">
              <a:lnSpc>
                <a:spcPct val="95000"/>
              </a:lnSpc>
              <a:spcBef>
                <a:spcPts val="675"/>
              </a:spcBef>
            </a:pPr>
            <a:r>
              <a:rPr lang="en-US" sz="1800" dirty="0"/>
              <a:t>needs related to the acquisition of reading skills such as phonemic awareness, phonics/decoding, reading fluency, vocabulary development, reading comprehension, as well as  </a:t>
            </a:r>
          </a:p>
          <a:p>
            <a:pPr lvl="1">
              <a:lnSpc>
                <a:spcPct val="95000"/>
              </a:lnSpc>
              <a:spcBef>
                <a:spcPts val="675"/>
              </a:spcBef>
            </a:pPr>
            <a:r>
              <a:rPr lang="en-US" sz="1800" dirty="0"/>
              <a:t> functional skill needs such as social-emotional, behavioral, self-regulation, mobility, sensory and others that affect access and engagement in literacy curriculum, instruction and other activities </a:t>
            </a:r>
          </a:p>
          <a:p>
            <a:pPr>
              <a:lnSpc>
                <a:spcPct val="95000"/>
              </a:lnSpc>
            </a:pPr>
            <a:r>
              <a:rPr lang="en-US" sz="2100" dirty="0"/>
              <a:t>The IEP team determines if the student has a disability-related need affecting reading </a:t>
            </a:r>
          </a:p>
          <a:p>
            <a:pPr marL="342900" lvl="1" indent="0">
              <a:buNone/>
            </a:pPr>
            <a:endParaRPr lang="en-US" dirty="0"/>
          </a:p>
        </p:txBody>
      </p:sp>
      <p:sp>
        <p:nvSpPr>
          <p:cNvPr id="6" name="Date Placeholder 5"/>
          <p:cNvSpPr>
            <a:spLocks noGrp="1"/>
          </p:cNvSpPr>
          <p:nvPr>
            <p:ph type="dt" sz="half" idx="10"/>
          </p:nvPr>
        </p:nvSpPr>
        <p:spPr/>
        <p:txBody>
          <a:bodyPr/>
          <a:lstStyle/>
          <a:p>
            <a:pPr defTabSz="685800" fontAlgn="base">
              <a:spcBef>
                <a:spcPct val="0"/>
              </a:spcBef>
              <a:spcAft>
                <a:spcPct val="0"/>
              </a:spcAft>
              <a:defRPr/>
            </a:pPr>
            <a:r>
              <a:rPr lang="en-US" dirty="0">
                <a:solidFill>
                  <a:srgbClr val="0F1540">
                    <a:lumMod val="90000"/>
                    <a:lumOff val="10000"/>
                  </a:srgbClr>
                </a:solidFill>
                <a:cs typeface="Arial" charset="0"/>
              </a:rPr>
              <a:t>April 2018</a:t>
            </a:r>
          </a:p>
        </p:txBody>
      </p:sp>
      <p:sp>
        <p:nvSpPr>
          <p:cNvPr id="4" name="Slide Number Placeholder 3"/>
          <p:cNvSpPr>
            <a:spLocks noGrp="1"/>
          </p:cNvSpPr>
          <p:nvPr>
            <p:ph type="sldNum" sz="quarter" idx="11"/>
          </p:nvPr>
        </p:nvSpPr>
        <p:spPr/>
        <p:txBody>
          <a:bodyPr/>
          <a:lstStyle/>
          <a:p>
            <a:pPr defTabSz="685800" fontAlgn="base">
              <a:spcBef>
                <a:spcPct val="0"/>
              </a:spcBef>
              <a:spcAft>
                <a:spcPct val="0"/>
              </a:spcAft>
            </a:pPr>
            <a:fld id="{453CC3A6-4BBE-4722-963B-0F2471C635E5}" type="slidenum">
              <a:rPr lang="en-US">
                <a:solidFill>
                  <a:srgbClr val="0F1540">
                    <a:lumMod val="90000"/>
                    <a:lumOff val="10000"/>
                  </a:srgbClr>
                </a:solidFill>
                <a:cs typeface="Arial" charset="0"/>
              </a:rPr>
              <a:pPr defTabSz="685800" fontAlgn="base">
                <a:spcBef>
                  <a:spcPct val="0"/>
                </a:spcBef>
                <a:spcAft>
                  <a:spcPct val="0"/>
                </a:spcAft>
              </a:pPr>
              <a:t>26</a:t>
            </a:fld>
            <a:endParaRPr lang="en-US" dirty="0">
              <a:solidFill>
                <a:srgbClr val="0F1540">
                  <a:lumMod val="90000"/>
                  <a:lumOff val="10000"/>
                </a:srgbClr>
              </a:solidFill>
              <a:cs typeface="Arial" charset="0"/>
            </a:endParaRPr>
          </a:p>
        </p:txBody>
      </p:sp>
    </p:spTree>
    <p:extLst>
      <p:ext uri="{BB962C8B-B14F-4D97-AF65-F5344CB8AC3E}">
        <p14:creationId xmlns:p14="http://schemas.microsoft.com/office/powerpoint/2010/main" val="38732207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08"/>
        <p:cNvGrpSpPr/>
        <p:nvPr/>
      </p:nvGrpSpPr>
      <p:grpSpPr>
        <a:xfrm>
          <a:off x="0" y="0"/>
          <a:ext cx="0" cy="0"/>
          <a:chOff x="0" y="0"/>
          <a:chExt cx="0" cy="0"/>
        </a:xfrm>
      </p:grpSpPr>
      <p:sp>
        <p:nvSpPr>
          <p:cNvPr id="909" name="Shape 909"/>
          <p:cNvSpPr txBox="1">
            <a:spLocks noGrp="1"/>
          </p:cNvSpPr>
          <p:nvPr>
            <p:ph type="title"/>
          </p:nvPr>
        </p:nvSpPr>
        <p:spPr>
          <a:xfrm>
            <a:off x="133350" y="63104"/>
            <a:ext cx="8876025" cy="857250"/>
          </a:xfrm>
          <a:prstGeom prst="rect">
            <a:avLst/>
          </a:prstGeom>
        </p:spPr>
        <p:txBody>
          <a:bodyPr vert="horz" wrap="square" lIns="91425" tIns="91425" rIns="91425" bIns="91425" numCol="1" anchor="ctr" anchorCtr="0" compatLnSpc="1">
            <a:prstTxWarp prst="textNoShape">
              <a:avLst/>
            </a:prstTxWarp>
            <a:noAutofit/>
          </a:bodyPr>
          <a:lstStyle/>
          <a:p>
            <a:pPr>
              <a:spcBef>
                <a:spcPts val="0"/>
              </a:spcBef>
            </a:pPr>
            <a:r>
              <a:rPr lang="en-US" dirty="0" smtClean="0"/>
              <a:t>Disability Related Needs</a:t>
            </a:r>
            <a:endParaRPr lang="en-US" sz="1500" dirty="0">
              <a:solidFill>
                <a:srgbClr val="C00000"/>
              </a:solidFill>
            </a:endParaRPr>
          </a:p>
        </p:txBody>
      </p:sp>
      <p:sp>
        <p:nvSpPr>
          <p:cNvPr id="910" name="Shape 910"/>
          <p:cNvSpPr txBox="1">
            <a:spLocks noGrp="1"/>
          </p:cNvSpPr>
          <p:nvPr>
            <p:ph type="body" idx="1"/>
          </p:nvPr>
        </p:nvSpPr>
        <p:spPr>
          <a:xfrm>
            <a:off x="726744" y="962314"/>
            <a:ext cx="7738282" cy="4078792"/>
          </a:xfrm>
          <a:prstGeom prst="rect">
            <a:avLst/>
          </a:prstGeom>
        </p:spPr>
        <p:txBody>
          <a:bodyPr vert="horz" wrap="square" lIns="91425" tIns="91425" rIns="91425" bIns="91425" numCol="1" anchor="t" anchorCtr="0" compatLnSpc="1">
            <a:prstTxWarp prst="textNoShape">
              <a:avLst/>
            </a:prstTxWarp>
            <a:noAutofit/>
          </a:bodyPr>
          <a:lstStyle/>
          <a:p>
            <a:pPr marL="0" indent="0">
              <a:spcBef>
                <a:spcPts val="0"/>
              </a:spcBef>
              <a:buNone/>
            </a:pPr>
            <a:r>
              <a:rPr lang="en-US" sz="1800" dirty="0"/>
              <a:t>This sentence stem may be helpful:</a:t>
            </a:r>
          </a:p>
          <a:p>
            <a:pPr marL="211931" indent="-38100">
              <a:buNone/>
            </a:pPr>
            <a:r>
              <a:rPr lang="en-US" sz="2100" b="1" dirty="0"/>
              <a:t>The student needs to </a:t>
            </a:r>
            <a:r>
              <a:rPr lang="en-US" sz="2100" b="1" i="1" u="sng" dirty="0"/>
              <a:t>develop/improve/increase X area/skill/behavio</a:t>
            </a:r>
            <a:r>
              <a:rPr lang="en-US" sz="2100" b="1" i="1" dirty="0"/>
              <a:t>r</a:t>
            </a:r>
            <a:r>
              <a:rPr lang="en-US" sz="1800" i="1" dirty="0"/>
              <a:t> </a:t>
            </a:r>
            <a:r>
              <a:rPr lang="en-US" sz="1500" dirty="0"/>
              <a:t>(</a:t>
            </a:r>
            <a:r>
              <a:rPr lang="en-US" sz="1500" i="1" dirty="0">
                <a:solidFill>
                  <a:srgbClr val="274E13"/>
                </a:solidFill>
              </a:rPr>
              <a:t>related to root cause),</a:t>
            </a:r>
            <a:r>
              <a:rPr lang="en-US" sz="1500" dirty="0">
                <a:solidFill>
                  <a:srgbClr val="0F1540">
                    <a:lumMod val="75000"/>
                    <a:lumOff val="25000"/>
                  </a:srgbClr>
                </a:solidFill>
              </a:rPr>
              <a:t> </a:t>
            </a:r>
            <a:r>
              <a:rPr lang="en-US" sz="1500" dirty="0"/>
              <a:t> </a:t>
            </a:r>
            <a:r>
              <a:rPr lang="en-US" sz="1800" b="1" i="1" dirty="0"/>
              <a:t>so the student can Y </a:t>
            </a:r>
            <a:r>
              <a:rPr lang="en-US" sz="1200" dirty="0">
                <a:solidFill>
                  <a:schemeClr val="accent1">
                    <a:lumMod val="75000"/>
                  </a:schemeClr>
                </a:solidFill>
              </a:rPr>
              <a:t>(</a:t>
            </a:r>
            <a:r>
              <a:rPr lang="en-US" sz="1500" i="1" dirty="0">
                <a:solidFill>
                  <a:schemeClr val="accent1">
                    <a:lumMod val="75000"/>
                  </a:schemeClr>
                </a:solidFill>
              </a:rPr>
              <a:t>effect to address re: access, engagement, progress) …and outcomes will improve</a:t>
            </a:r>
          </a:p>
          <a:p>
            <a:pPr lvl="0">
              <a:buNone/>
            </a:pPr>
            <a:r>
              <a:rPr lang="en-US" sz="1800" dirty="0"/>
              <a:t>Example:</a:t>
            </a:r>
          </a:p>
          <a:p>
            <a:pPr marL="554831" lvl="1" indent="0">
              <a:spcBef>
                <a:spcPts val="0"/>
              </a:spcBef>
              <a:buNone/>
            </a:pPr>
            <a:r>
              <a:rPr lang="en-US" sz="1800" dirty="0"/>
              <a:t>Effect (Y)</a:t>
            </a:r>
            <a:r>
              <a:rPr lang="en-US" sz="1800" i="1" dirty="0"/>
              <a:t>: The student does not </a:t>
            </a:r>
            <a:r>
              <a:rPr lang="en-US" sz="1800" i="1" u="sng" dirty="0"/>
              <a:t>fluently read grade-level text</a:t>
            </a:r>
          </a:p>
          <a:p>
            <a:pPr marL="554831" lvl="1" indent="0">
              <a:buNone/>
            </a:pPr>
            <a:r>
              <a:rPr lang="en-US" sz="1800" dirty="0"/>
              <a:t>Root Cause (X)</a:t>
            </a:r>
            <a:r>
              <a:rPr lang="en-US" sz="1800" i="1" dirty="0"/>
              <a:t>: </a:t>
            </a:r>
            <a:r>
              <a:rPr lang="en-US" sz="1800" i="1" dirty="0">
                <a:solidFill>
                  <a:schemeClr val="accent1">
                    <a:lumMod val="75000"/>
                  </a:schemeClr>
                </a:solidFill>
              </a:rPr>
              <a:t>because has difficulty segmenting words into syllables and blending syllables into words.</a:t>
            </a:r>
          </a:p>
          <a:p>
            <a:pPr marL="211931" indent="0">
              <a:buNone/>
            </a:pPr>
            <a:r>
              <a:rPr lang="en-US" sz="2100" dirty="0"/>
              <a:t>Disability-related need: </a:t>
            </a:r>
            <a:r>
              <a:rPr lang="en-US" sz="2100" b="1" dirty="0"/>
              <a:t>The student needs to </a:t>
            </a:r>
            <a:r>
              <a:rPr lang="en-US" sz="2100" dirty="0">
                <a:solidFill>
                  <a:schemeClr val="accent1">
                    <a:lumMod val="75000"/>
                  </a:schemeClr>
                </a:solidFill>
              </a:rPr>
              <a:t>improve ability to segment words into syllables and blend syllables into words. </a:t>
            </a:r>
            <a:r>
              <a:rPr lang="en-US" sz="1500" i="1" dirty="0">
                <a:solidFill>
                  <a:schemeClr val="accent1">
                    <a:lumMod val="75000"/>
                  </a:schemeClr>
                </a:solidFill>
              </a:rPr>
              <a:t>(root cause)</a:t>
            </a:r>
            <a:r>
              <a:rPr lang="en-US" sz="1500" i="1" dirty="0"/>
              <a:t> </a:t>
            </a:r>
            <a:r>
              <a:rPr lang="en-US" sz="1800" i="1" dirty="0"/>
              <a:t>so the student can </a:t>
            </a:r>
            <a:r>
              <a:rPr lang="en-US" sz="1800" i="1" u="sng" dirty="0"/>
              <a:t>fluently read grade-level text</a:t>
            </a:r>
            <a:r>
              <a:rPr lang="en-US" sz="1800" i="1" dirty="0"/>
              <a:t> </a:t>
            </a:r>
            <a:r>
              <a:rPr lang="en-US" sz="1500" i="1" dirty="0">
                <a:solidFill>
                  <a:schemeClr val="accent1">
                    <a:lumMod val="75000"/>
                  </a:schemeClr>
                </a:solidFill>
              </a:rPr>
              <a:t>(effect)</a:t>
            </a:r>
          </a:p>
        </p:txBody>
      </p:sp>
      <p:sp>
        <p:nvSpPr>
          <p:cNvPr id="3" name="Date Placeholder 2"/>
          <p:cNvSpPr>
            <a:spLocks noGrp="1"/>
          </p:cNvSpPr>
          <p:nvPr>
            <p:ph type="dt" sz="half" idx="10"/>
          </p:nvPr>
        </p:nvSpPr>
        <p:spPr/>
        <p:txBody>
          <a:bodyPr/>
          <a:lstStyle/>
          <a:p>
            <a:pPr defTabSz="685800" fontAlgn="base">
              <a:spcBef>
                <a:spcPct val="0"/>
              </a:spcBef>
              <a:spcAft>
                <a:spcPct val="0"/>
              </a:spcAft>
            </a:pPr>
            <a:r>
              <a:rPr lang="en-US" dirty="0">
                <a:solidFill>
                  <a:srgbClr val="0F1540">
                    <a:lumMod val="90000"/>
                    <a:lumOff val="10000"/>
                  </a:srgbClr>
                </a:solidFill>
                <a:cs typeface="Arial" charset="0"/>
              </a:rPr>
              <a:t>April 2018</a:t>
            </a:r>
          </a:p>
        </p:txBody>
      </p:sp>
      <p:sp>
        <p:nvSpPr>
          <p:cNvPr id="2" name="Slide Number Placeholder 1"/>
          <p:cNvSpPr>
            <a:spLocks noGrp="1"/>
          </p:cNvSpPr>
          <p:nvPr>
            <p:ph type="sldNum" sz="quarter" idx="11"/>
          </p:nvPr>
        </p:nvSpPr>
        <p:spPr/>
        <p:txBody>
          <a:bodyPr/>
          <a:lstStyle/>
          <a:p>
            <a:pPr defTabSz="685800" fontAlgn="base">
              <a:spcBef>
                <a:spcPct val="0"/>
              </a:spcBef>
              <a:spcAft>
                <a:spcPct val="0"/>
              </a:spcAft>
            </a:pPr>
            <a:fld id="{453CC3A6-4BBE-4722-963B-0F2471C635E5}" type="slidenum">
              <a:rPr lang="en-US">
                <a:solidFill>
                  <a:srgbClr val="0F1540">
                    <a:lumMod val="90000"/>
                    <a:lumOff val="10000"/>
                  </a:srgbClr>
                </a:solidFill>
                <a:cs typeface="Arial" charset="0"/>
              </a:rPr>
              <a:pPr defTabSz="685800" fontAlgn="base">
                <a:spcBef>
                  <a:spcPct val="0"/>
                </a:spcBef>
                <a:spcAft>
                  <a:spcPct val="0"/>
                </a:spcAft>
              </a:pPr>
              <a:t>27</a:t>
            </a:fld>
            <a:endParaRPr lang="en-US" dirty="0">
              <a:solidFill>
                <a:srgbClr val="0F1540">
                  <a:lumMod val="90000"/>
                  <a:lumOff val="10000"/>
                </a:srgbClr>
              </a:solidFill>
              <a:cs typeface="Arial" charset="0"/>
            </a:endParaRPr>
          </a:p>
        </p:txBody>
      </p:sp>
    </p:spTree>
    <p:extLst>
      <p:ext uri="{BB962C8B-B14F-4D97-AF65-F5344CB8AC3E}">
        <p14:creationId xmlns:p14="http://schemas.microsoft.com/office/powerpoint/2010/main" val="853636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Engaging Students in Step 2</a:t>
            </a:r>
            <a:endParaRPr lang="en-US" dirty="0"/>
          </a:p>
        </p:txBody>
      </p:sp>
      <p:sp>
        <p:nvSpPr>
          <p:cNvPr id="3" name="Text Placeholder 2"/>
          <p:cNvSpPr>
            <a:spLocks noGrp="1"/>
          </p:cNvSpPr>
          <p:nvPr>
            <p:ph type="body" sz="quarter" idx="14"/>
          </p:nvPr>
        </p:nvSpPr>
        <p:spPr>
          <a:xfrm>
            <a:off x="1061795" y="1070209"/>
            <a:ext cx="7020410" cy="3875503"/>
          </a:xfrm>
        </p:spPr>
        <p:txBody>
          <a:bodyPr>
            <a:normAutofit fontScale="55000" lnSpcReduction="20000"/>
          </a:bodyPr>
          <a:lstStyle/>
          <a:p>
            <a:r>
              <a:rPr lang="en-US" sz="3000" b="0" dirty="0">
                <a:solidFill>
                  <a:srgbClr val="333399"/>
                </a:solidFill>
              </a:rPr>
              <a:t>Have a system for preparing the student to participate in the IEP team meeting</a:t>
            </a:r>
          </a:p>
          <a:p>
            <a:r>
              <a:rPr lang="en-US" sz="3000" b="0" dirty="0">
                <a:solidFill>
                  <a:srgbClr val="333399"/>
                </a:solidFill>
              </a:rPr>
              <a:t>Provide explanations of IEP terminology using language the student understands</a:t>
            </a:r>
          </a:p>
          <a:p>
            <a:r>
              <a:rPr lang="en-US" sz="3000" b="0" dirty="0">
                <a:solidFill>
                  <a:srgbClr val="333399"/>
                </a:solidFill>
              </a:rPr>
              <a:t>Encourage student to describe/give examples of </a:t>
            </a:r>
          </a:p>
          <a:p>
            <a:pPr marL="461963" lvl="1" indent="-120650">
              <a:buFont typeface="Arial" panose="020B0604020202020204" pitchFamily="34" charset="0"/>
              <a:buChar char="•"/>
            </a:pPr>
            <a:r>
              <a:rPr lang="en-US" sz="2500" dirty="0">
                <a:solidFill>
                  <a:srgbClr val="333399"/>
                </a:solidFill>
              </a:rPr>
              <a:t>How their disability affects their access, engagement, and progress across environments</a:t>
            </a:r>
          </a:p>
          <a:p>
            <a:pPr marL="461963" lvl="1" indent="-120650">
              <a:buFont typeface="Arial" panose="020B0604020202020204" pitchFamily="34" charset="0"/>
              <a:buChar char="•"/>
            </a:pPr>
            <a:r>
              <a:rPr lang="en-US" sz="2500" dirty="0">
                <a:solidFill>
                  <a:srgbClr val="333399"/>
                </a:solidFill>
              </a:rPr>
              <a:t>What may trigger or makes things more difficult for them </a:t>
            </a:r>
          </a:p>
          <a:p>
            <a:pPr marL="461963" lvl="1" indent="-120650">
              <a:buFont typeface="Arial" panose="020B0604020202020204" pitchFamily="34" charset="0"/>
              <a:buChar char="•"/>
            </a:pPr>
            <a:r>
              <a:rPr lang="en-US" sz="2500" dirty="0">
                <a:solidFill>
                  <a:srgbClr val="333399"/>
                </a:solidFill>
              </a:rPr>
              <a:t>What supports and services are helpful </a:t>
            </a:r>
          </a:p>
          <a:p>
            <a:r>
              <a:rPr lang="en-US" sz="3000" b="0" dirty="0">
                <a:solidFill>
                  <a:srgbClr val="333399"/>
                </a:solidFill>
              </a:rPr>
              <a:t>Consider student led IEPs</a:t>
            </a:r>
          </a:p>
          <a:p>
            <a:endParaRPr lang="en-US" dirty="0">
              <a:solidFill>
                <a:srgbClr val="333399"/>
              </a:solidFill>
            </a:endParaRPr>
          </a:p>
        </p:txBody>
      </p:sp>
    </p:spTree>
    <p:extLst>
      <p:ext uri="{BB962C8B-B14F-4D97-AF65-F5344CB8AC3E}">
        <p14:creationId xmlns:p14="http://schemas.microsoft.com/office/powerpoint/2010/main" val="12298169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lnSpcReduction="20000"/>
          </a:bodyPr>
          <a:lstStyle/>
          <a:p>
            <a:pPr>
              <a:spcAft>
                <a:spcPts val="0"/>
              </a:spcAft>
            </a:pPr>
            <a:r>
              <a:rPr lang="en-US" dirty="0" smtClean="0"/>
              <a:t>Engaging Families in Step 2</a:t>
            </a:r>
          </a:p>
          <a:p>
            <a:pPr>
              <a:spcAft>
                <a:spcPts val="0"/>
              </a:spcAft>
            </a:pPr>
            <a:r>
              <a:rPr lang="en-US" sz="3000" dirty="0" smtClean="0"/>
              <a:t>What Families Need to Know</a:t>
            </a:r>
            <a:endParaRPr lang="en-US" sz="3000" dirty="0"/>
          </a:p>
        </p:txBody>
      </p:sp>
      <p:sp>
        <p:nvSpPr>
          <p:cNvPr id="3" name="Text Placeholder 2"/>
          <p:cNvSpPr>
            <a:spLocks noGrp="1"/>
          </p:cNvSpPr>
          <p:nvPr>
            <p:ph type="body" sz="quarter" idx="14"/>
          </p:nvPr>
        </p:nvSpPr>
        <p:spPr>
          <a:xfrm>
            <a:off x="1753558" y="1133819"/>
            <a:ext cx="5636883" cy="2512779"/>
          </a:xfrm>
        </p:spPr>
        <p:txBody>
          <a:bodyPr>
            <a:normAutofit fontScale="92500"/>
          </a:bodyPr>
          <a:lstStyle/>
          <a:p>
            <a:pPr lvl="0"/>
            <a:r>
              <a:rPr lang="en-US" b="0" dirty="0">
                <a:solidFill>
                  <a:srgbClr val="333399"/>
                </a:solidFill>
                <a:sym typeface="Questrial"/>
              </a:rPr>
              <a:t>The discussion starting point</a:t>
            </a:r>
          </a:p>
          <a:p>
            <a:pPr lvl="0"/>
            <a:r>
              <a:rPr lang="en-US" b="0" dirty="0">
                <a:solidFill>
                  <a:srgbClr val="333399"/>
                </a:solidFill>
                <a:sym typeface="Questrial"/>
              </a:rPr>
              <a:t>The definitions of terms used</a:t>
            </a:r>
          </a:p>
          <a:p>
            <a:pPr lvl="0"/>
            <a:r>
              <a:rPr lang="en-US" b="0" dirty="0">
                <a:solidFill>
                  <a:srgbClr val="333399"/>
                </a:solidFill>
                <a:sym typeface="Questrial"/>
              </a:rPr>
              <a:t>The explanation of the </a:t>
            </a:r>
            <a:r>
              <a:rPr lang="en-US" b="0" dirty="0">
                <a:solidFill>
                  <a:srgbClr val="333399"/>
                </a:solidFill>
              </a:rPr>
              <a:t>Step 2</a:t>
            </a:r>
            <a:r>
              <a:rPr lang="en-US" b="0" dirty="0">
                <a:solidFill>
                  <a:srgbClr val="333399"/>
                </a:solidFill>
                <a:sym typeface="Questrial"/>
              </a:rPr>
              <a:t> discussion</a:t>
            </a:r>
          </a:p>
          <a:p>
            <a:pPr lvl="0"/>
            <a:r>
              <a:rPr lang="en-US" b="0" dirty="0">
                <a:solidFill>
                  <a:srgbClr val="333399"/>
                </a:solidFill>
                <a:sym typeface="Questrial"/>
              </a:rPr>
              <a:t>That their contribution is valued</a:t>
            </a:r>
          </a:p>
          <a:p>
            <a:endParaRPr lang="en-US" dirty="0"/>
          </a:p>
        </p:txBody>
      </p:sp>
    </p:spTree>
    <p:extLst>
      <p:ext uri="{BB962C8B-B14F-4D97-AF65-F5344CB8AC3E}">
        <p14:creationId xmlns:p14="http://schemas.microsoft.com/office/powerpoint/2010/main" val="19527968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CCR-IEP 5 Beliefs</a:t>
            </a:r>
            <a:endParaRPr lang="en-US" dirty="0"/>
          </a:p>
        </p:txBody>
      </p:sp>
      <p:sp>
        <p:nvSpPr>
          <p:cNvPr id="3" name="Text Placeholder 2"/>
          <p:cNvSpPr>
            <a:spLocks noGrp="1"/>
          </p:cNvSpPr>
          <p:nvPr>
            <p:ph type="body" sz="quarter" idx="14"/>
          </p:nvPr>
        </p:nvSpPr>
        <p:spPr>
          <a:xfrm>
            <a:off x="206387" y="1377362"/>
            <a:ext cx="4915932" cy="3315973"/>
          </a:xfrm>
        </p:spPr>
        <p:txBody>
          <a:bodyPr>
            <a:normAutofit/>
          </a:bodyPr>
          <a:lstStyle/>
          <a:p>
            <a:r>
              <a:rPr lang="en-US" sz="2000" b="0" dirty="0">
                <a:solidFill>
                  <a:srgbClr val="262087"/>
                </a:solidFill>
              </a:rPr>
              <a:t>High Expectations</a:t>
            </a:r>
          </a:p>
          <a:p>
            <a:r>
              <a:rPr lang="en-US" sz="2000" b="0" dirty="0">
                <a:solidFill>
                  <a:srgbClr val="262087"/>
                </a:solidFill>
              </a:rPr>
              <a:t>Culturally Responsive Practices</a:t>
            </a:r>
          </a:p>
          <a:p>
            <a:r>
              <a:rPr lang="en-US" sz="2000" b="0" dirty="0">
                <a:solidFill>
                  <a:srgbClr val="262087"/>
                </a:solidFill>
              </a:rPr>
              <a:t>Student Relationships</a:t>
            </a:r>
          </a:p>
          <a:p>
            <a:r>
              <a:rPr lang="en-US" sz="2000" b="0" dirty="0">
                <a:solidFill>
                  <a:srgbClr val="262087"/>
                </a:solidFill>
              </a:rPr>
              <a:t>Family and Community Engagement</a:t>
            </a:r>
          </a:p>
          <a:p>
            <a:r>
              <a:rPr lang="en-US" sz="2000" b="0" dirty="0">
                <a:solidFill>
                  <a:srgbClr val="262087"/>
                </a:solidFill>
              </a:rPr>
              <a:t>Collective Responsibility</a:t>
            </a:r>
          </a:p>
        </p:txBody>
      </p:sp>
      <p:sp>
        <p:nvSpPr>
          <p:cNvPr id="4" name="Action Button: Information 3">
            <a:hlinkClick r:id="rId3" highlightClick="1"/>
          </p:cNvPr>
          <p:cNvSpPr/>
          <p:nvPr/>
        </p:nvSpPr>
        <p:spPr>
          <a:xfrm>
            <a:off x="7788401" y="166360"/>
            <a:ext cx="594532" cy="588936"/>
          </a:xfrm>
          <a:prstGeom prst="actionButtonInformation">
            <a:avLst/>
          </a:prstGeom>
          <a:solidFill>
            <a:srgbClr val="78AC35">
              <a:lumMod val="75000"/>
            </a:srgbClr>
          </a:solidFill>
        </p:spPr>
        <p:txBody>
          <a:bodyPr rtlCol="0"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solidFill>
                  <a:srgbClr val="0C631B">
                    <a:lumMod val="75000"/>
                  </a:srgbClr>
                </a:solidFill>
              </a:ln>
              <a:noFill/>
              <a:effectLst/>
              <a:uLnTx/>
              <a:uFillTx/>
              <a:latin typeface="Arial" charset="0"/>
              <a:cs typeface="Arial" charset="0"/>
            </a:endParaRPr>
          </a:p>
        </p:txBody>
      </p:sp>
      <p:pic>
        <p:nvPicPr>
          <p:cNvPr id="5" name="Picture 4"/>
          <p:cNvPicPr>
            <a:picLocks noChangeAspect="1"/>
          </p:cNvPicPr>
          <p:nvPr/>
        </p:nvPicPr>
        <p:blipFill>
          <a:blip r:embed="rId4"/>
          <a:stretch>
            <a:fillRect/>
          </a:stretch>
        </p:blipFill>
        <p:spPr>
          <a:xfrm>
            <a:off x="4696292" y="1565960"/>
            <a:ext cx="4329174" cy="2492376"/>
          </a:xfrm>
          <a:prstGeom prst="rect">
            <a:avLst/>
          </a:prstGeom>
        </p:spPr>
      </p:pic>
    </p:spTree>
    <p:extLst>
      <p:ext uri="{BB962C8B-B14F-4D97-AF65-F5344CB8AC3E}">
        <p14:creationId xmlns:p14="http://schemas.microsoft.com/office/powerpoint/2010/main" val="36876111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Step 2 Discussion Topics with Families</a:t>
            </a:r>
            <a:endParaRPr lang="en-US" dirty="0"/>
          </a:p>
        </p:txBody>
      </p:sp>
      <p:sp>
        <p:nvSpPr>
          <p:cNvPr id="3" name="Text Placeholder 2"/>
          <p:cNvSpPr>
            <a:spLocks noGrp="1"/>
          </p:cNvSpPr>
          <p:nvPr>
            <p:ph type="body" sz="quarter" idx="14"/>
          </p:nvPr>
        </p:nvSpPr>
        <p:spPr>
          <a:xfrm>
            <a:off x="1026014" y="1102013"/>
            <a:ext cx="7091972" cy="3867552"/>
          </a:xfrm>
        </p:spPr>
        <p:txBody>
          <a:bodyPr>
            <a:normAutofit fontScale="40000" lnSpcReduction="20000"/>
          </a:bodyPr>
          <a:lstStyle/>
          <a:p>
            <a:pPr lvl="0"/>
            <a:r>
              <a:rPr lang="en-US" sz="4500" b="0" dirty="0">
                <a:solidFill>
                  <a:srgbClr val="333399"/>
                </a:solidFill>
                <a:sym typeface="Questrial"/>
              </a:rPr>
              <a:t>How does the student’s disability affect: </a:t>
            </a:r>
          </a:p>
          <a:p>
            <a:pPr marL="461963" lvl="1" indent="-120650">
              <a:spcBef>
                <a:spcPts val="300"/>
              </a:spcBef>
              <a:buFont typeface="Arial" panose="020B0604020202020204" pitchFamily="34" charset="0"/>
              <a:buChar char="•"/>
            </a:pPr>
            <a:r>
              <a:rPr lang="en-US" sz="4000" dirty="0" smtClean="0">
                <a:solidFill>
                  <a:srgbClr val="333399"/>
                </a:solidFill>
                <a:sym typeface="Questrial"/>
              </a:rPr>
              <a:t>Performance </a:t>
            </a:r>
            <a:r>
              <a:rPr lang="en-US" sz="4000" dirty="0">
                <a:solidFill>
                  <a:srgbClr val="333399"/>
                </a:solidFill>
                <a:sym typeface="Questrial"/>
              </a:rPr>
              <a:t>in each early learning/academic or extra-curricular area?</a:t>
            </a:r>
          </a:p>
          <a:p>
            <a:pPr marL="461963" lvl="1" indent="-120650">
              <a:spcBef>
                <a:spcPts val="300"/>
              </a:spcBef>
              <a:buFont typeface="Arial" panose="020B0604020202020204" pitchFamily="34" charset="0"/>
              <a:buChar char="•"/>
            </a:pPr>
            <a:r>
              <a:rPr lang="en-US" sz="4000" dirty="0" smtClean="0">
                <a:solidFill>
                  <a:srgbClr val="333399"/>
                </a:solidFill>
                <a:sym typeface="Questrial"/>
              </a:rPr>
              <a:t>Access </a:t>
            </a:r>
            <a:r>
              <a:rPr lang="en-US" sz="4000" dirty="0">
                <a:solidFill>
                  <a:srgbClr val="333399"/>
                </a:solidFill>
                <a:sym typeface="Questrial"/>
              </a:rPr>
              <a:t>to peers and positive peer relationships? </a:t>
            </a:r>
          </a:p>
          <a:p>
            <a:pPr marL="461963" lvl="1" indent="-120650">
              <a:spcBef>
                <a:spcPts val="300"/>
              </a:spcBef>
              <a:buFont typeface="Arial" panose="020B0604020202020204" pitchFamily="34" charset="0"/>
              <a:buChar char="•"/>
            </a:pPr>
            <a:r>
              <a:rPr lang="en-US" sz="4000" dirty="0" smtClean="0">
                <a:solidFill>
                  <a:srgbClr val="333399"/>
                </a:solidFill>
                <a:sym typeface="Questrial"/>
              </a:rPr>
              <a:t>Independence </a:t>
            </a:r>
            <a:r>
              <a:rPr lang="en-US" sz="4000" dirty="0">
                <a:solidFill>
                  <a:srgbClr val="333399"/>
                </a:solidFill>
                <a:sym typeface="Questrial"/>
              </a:rPr>
              <a:t>in the home and community?</a:t>
            </a:r>
          </a:p>
          <a:p>
            <a:r>
              <a:rPr lang="en-US" sz="4500" b="0" dirty="0">
                <a:solidFill>
                  <a:srgbClr val="333399"/>
                </a:solidFill>
                <a:sym typeface="Questrial"/>
              </a:rPr>
              <a:t>How does understanding and appreciating the student’s culture provide insight about the observed effects of the student’s disability?</a:t>
            </a:r>
          </a:p>
          <a:p>
            <a:r>
              <a:rPr lang="en-US" sz="4500" b="0" dirty="0">
                <a:solidFill>
                  <a:srgbClr val="333399"/>
                </a:solidFill>
              </a:rPr>
              <a:t>What, if any, concerns does the parent, family, and/or student have about the student’s progress in school?  (behavior, communication, etc.)</a:t>
            </a:r>
          </a:p>
          <a:p>
            <a:endParaRPr lang="en-US" dirty="0"/>
          </a:p>
        </p:txBody>
      </p:sp>
    </p:spTree>
    <p:extLst>
      <p:ext uri="{BB962C8B-B14F-4D97-AF65-F5344CB8AC3E}">
        <p14:creationId xmlns:p14="http://schemas.microsoft.com/office/powerpoint/2010/main" val="6097496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lnSpcReduction="20000"/>
          </a:bodyPr>
          <a:lstStyle/>
          <a:p>
            <a:pPr>
              <a:spcAft>
                <a:spcPts val="0"/>
              </a:spcAft>
            </a:pPr>
            <a:r>
              <a:rPr lang="en-US" dirty="0" smtClean="0"/>
              <a:t>Tips for School Staff when </a:t>
            </a:r>
          </a:p>
          <a:p>
            <a:pPr>
              <a:spcAft>
                <a:spcPts val="0"/>
              </a:spcAft>
            </a:pPr>
            <a:r>
              <a:rPr lang="en-US" sz="3000" dirty="0" smtClean="0"/>
              <a:t>Working with Families</a:t>
            </a:r>
            <a:endParaRPr lang="en-US" sz="3000" dirty="0"/>
          </a:p>
        </p:txBody>
      </p:sp>
      <p:sp>
        <p:nvSpPr>
          <p:cNvPr id="3" name="Text Placeholder 2"/>
          <p:cNvSpPr>
            <a:spLocks noGrp="1"/>
          </p:cNvSpPr>
          <p:nvPr>
            <p:ph type="body" sz="quarter" idx="14"/>
          </p:nvPr>
        </p:nvSpPr>
        <p:spPr/>
        <p:txBody>
          <a:bodyPr>
            <a:normAutofit fontScale="85000" lnSpcReduction="10000"/>
          </a:bodyPr>
          <a:lstStyle/>
          <a:p>
            <a:r>
              <a:rPr lang="en-US" b="0" dirty="0">
                <a:solidFill>
                  <a:srgbClr val="333399"/>
                </a:solidFill>
              </a:rPr>
              <a:t>Be sensitive to families </a:t>
            </a:r>
          </a:p>
          <a:p>
            <a:r>
              <a:rPr lang="en-US" b="0" dirty="0">
                <a:solidFill>
                  <a:srgbClr val="333399"/>
                </a:solidFill>
              </a:rPr>
              <a:t>Strive to understand the whole child </a:t>
            </a:r>
          </a:p>
          <a:p>
            <a:r>
              <a:rPr lang="en-US" b="0" dirty="0">
                <a:solidFill>
                  <a:srgbClr val="333399"/>
                </a:solidFill>
              </a:rPr>
              <a:t>Focus on descriptions, not label</a:t>
            </a:r>
          </a:p>
          <a:p>
            <a:r>
              <a:rPr lang="en-US" b="0" dirty="0">
                <a:solidFill>
                  <a:srgbClr val="333399"/>
                </a:solidFill>
              </a:rPr>
              <a:t>Connect home with school</a:t>
            </a:r>
          </a:p>
          <a:p>
            <a:r>
              <a:rPr lang="en-US" b="0" dirty="0">
                <a:solidFill>
                  <a:srgbClr val="333399"/>
                </a:solidFill>
              </a:rPr>
              <a:t>Use active listening</a:t>
            </a:r>
          </a:p>
          <a:p>
            <a:endParaRPr lang="en-US" dirty="0"/>
          </a:p>
        </p:txBody>
      </p:sp>
    </p:spTree>
    <p:extLst>
      <p:ext uri="{BB962C8B-B14F-4D97-AF65-F5344CB8AC3E}">
        <p14:creationId xmlns:p14="http://schemas.microsoft.com/office/powerpoint/2010/main" val="19084520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UDL and Step 2</a:t>
            </a:r>
            <a:endParaRPr lang="en-US" dirty="0"/>
          </a:p>
        </p:txBody>
      </p:sp>
      <p:sp>
        <p:nvSpPr>
          <p:cNvPr id="3" name="Text Placeholder 2"/>
          <p:cNvSpPr>
            <a:spLocks noGrp="1"/>
          </p:cNvSpPr>
          <p:nvPr>
            <p:ph type="body" sz="quarter" idx="14"/>
          </p:nvPr>
        </p:nvSpPr>
        <p:spPr>
          <a:xfrm>
            <a:off x="948386" y="966013"/>
            <a:ext cx="7247227" cy="767370"/>
          </a:xfrm>
        </p:spPr>
        <p:txBody>
          <a:bodyPr>
            <a:normAutofit fontScale="47500" lnSpcReduction="20000"/>
          </a:bodyPr>
          <a:lstStyle/>
          <a:p>
            <a:pPr marL="0" indent="0" algn="ctr">
              <a:buNone/>
            </a:pPr>
            <a:r>
              <a:rPr lang="en-US" sz="2900" dirty="0">
                <a:solidFill>
                  <a:srgbClr val="333399"/>
                </a:solidFill>
              </a:rPr>
              <a:t>How might these guidelines help us identify barriers we see the student face as a </a:t>
            </a:r>
            <a:endParaRPr lang="en-US" sz="2900" dirty="0" smtClean="0">
              <a:solidFill>
                <a:srgbClr val="333399"/>
              </a:solidFill>
            </a:endParaRPr>
          </a:p>
          <a:p>
            <a:pPr marL="0" indent="0" algn="ctr">
              <a:buNone/>
            </a:pPr>
            <a:r>
              <a:rPr lang="en-US" sz="2900" dirty="0" smtClean="0">
                <a:solidFill>
                  <a:srgbClr val="333399"/>
                </a:solidFill>
              </a:rPr>
              <a:t>result </a:t>
            </a:r>
            <a:r>
              <a:rPr lang="en-US" sz="2900" dirty="0">
                <a:solidFill>
                  <a:srgbClr val="333399"/>
                </a:solidFill>
              </a:rPr>
              <a:t>of their disability? </a:t>
            </a:r>
          </a:p>
          <a:p>
            <a:pPr marL="0" indent="0">
              <a:buNone/>
            </a:pPr>
            <a:endParaRPr lang="en-US" dirty="0"/>
          </a:p>
        </p:txBody>
      </p:sp>
      <p:sp>
        <p:nvSpPr>
          <p:cNvPr id="5" name="Action Button: Information 4">
            <a:hlinkClick r:id="rId3" highlightClick="1"/>
          </p:cNvPr>
          <p:cNvSpPr/>
          <p:nvPr/>
        </p:nvSpPr>
        <p:spPr>
          <a:xfrm>
            <a:off x="7776096" y="218591"/>
            <a:ext cx="501212" cy="528831"/>
          </a:xfrm>
          <a:prstGeom prst="actionButtonInformation">
            <a:avLst/>
          </a:prstGeom>
          <a:solidFill>
            <a:srgbClr val="0C631B"/>
          </a:solidFill>
          <a:ln w="25400" cap="flat" cmpd="sng" algn="ctr">
            <a:solidFill>
              <a:srgbClr val="0C631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Futura Bk"/>
              <a:ea typeface="+mn-ea"/>
              <a:cs typeface="+mn-cs"/>
            </a:endParaRPr>
          </a:p>
        </p:txBody>
      </p:sp>
      <p:pic>
        <p:nvPicPr>
          <p:cNvPr id="6" name="Picture 5"/>
          <p:cNvPicPr/>
          <p:nvPr/>
        </p:nvPicPr>
        <p:blipFill rotWithShape="1">
          <a:blip r:embed="rId4"/>
          <a:srcRect l="24680" t="40265" r="21474" b="41506"/>
          <a:stretch/>
        </p:blipFill>
        <p:spPr bwMode="auto">
          <a:xfrm>
            <a:off x="1055263" y="1777739"/>
            <a:ext cx="7033472" cy="29545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726619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Root Cause Analysis Practice</a:t>
            </a:r>
            <a:endParaRPr lang="en-US" dirty="0"/>
          </a:p>
        </p:txBody>
      </p:sp>
      <p:graphicFrame>
        <p:nvGraphicFramePr>
          <p:cNvPr id="6" name="Content Placeholder 5"/>
          <p:cNvGraphicFramePr>
            <a:graphicFrameLocks/>
          </p:cNvGraphicFramePr>
          <p:nvPr>
            <p:extLst>
              <p:ext uri="{D42A27DB-BD31-4B8C-83A1-F6EECF244321}">
                <p14:modId xmlns:p14="http://schemas.microsoft.com/office/powerpoint/2010/main" val="3361266679"/>
              </p:ext>
            </p:extLst>
          </p:nvPr>
        </p:nvGraphicFramePr>
        <p:xfrm>
          <a:off x="10" y="849630"/>
          <a:ext cx="9143990" cy="4293869"/>
        </p:xfrm>
        <a:graphic>
          <a:graphicData uri="http://schemas.openxmlformats.org/drawingml/2006/table">
            <a:tbl>
              <a:tblPr firstRow="1" bandRow="1"/>
              <a:tblGrid>
                <a:gridCol w="2686041">
                  <a:extLst>
                    <a:ext uri="{9D8B030D-6E8A-4147-A177-3AD203B41FA5}">
                      <a16:colId xmlns:a16="http://schemas.microsoft.com/office/drawing/2014/main" val="20000"/>
                    </a:ext>
                  </a:extLst>
                </a:gridCol>
                <a:gridCol w="6457949">
                  <a:extLst>
                    <a:ext uri="{9D8B030D-6E8A-4147-A177-3AD203B41FA5}">
                      <a16:colId xmlns:a16="http://schemas.microsoft.com/office/drawing/2014/main" val="20001"/>
                    </a:ext>
                  </a:extLst>
                </a:gridCol>
              </a:tblGrid>
              <a:tr h="977316">
                <a:tc>
                  <a:txBody>
                    <a:bodyPr/>
                    <a:lstStyle>
                      <a:lvl1pPr marL="0" algn="l" defTabSz="685800" rtl="0" eaLnBrk="1" latinLnBrk="0" hangingPunct="1">
                        <a:defRPr sz="1350" b="1" kern="1200">
                          <a:solidFill>
                            <a:schemeClr val="lt1"/>
                          </a:solidFill>
                          <a:latin typeface="Futura Bk"/>
                        </a:defRPr>
                      </a:lvl1pPr>
                      <a:lvl2pPr marL="342900" algn="l" defTabSz="685800" rtl="0" eaLnBrk="1" latinLnBrk="0" hangingPunct="1">
                        <a:defRPr sz="1350" b="1" kern="1200">
                          <a:solidFill>
                            <a:schemeClr val="lt1"/>
                          </a:solidFill>
                          <a:latin typeface="Futura Bk"/>
                        </a:defRPr>
                      </a:lvl2pPr>
                      <a:lvl3pPr marL="685800" algn="l" defTabSz="685800" rtl="0" eaLnBrk="1" latinLnBrk="0" hangingPunct="1">
                        <a:defRPr sz="1350" b="1" kern="1200">
                          <a:solidFill>
                            <a:schemeClr val="lt1"/>
                          </a:solidFill>
                          <a:latin typeface="Futura Bk"/>
                        </a:defRPr>
                      </a:lvl3pPr>
                      <a:lvl4pPr marL="1028700" algn="l" defTabSz="685800" rtl="0" eaLnBrk="1" latinLnBrk="0" hangingPunct="1">
                        <a:defRPr sz="1350" b="1" kern="1200">
                          <a:solidFill>
                            <a:schemeClr val="lt1"/>
                          </a:solidFill>
                          <a:latin typeface="Futura Bk"/>
                        </a:defRPr>
                      </a:lvl4pPr>
                      <a:lvl5pPr marL="1371600" algn="l" defTabSz="685800" rtl="0" eaLnBrk="1" latinLnBrk="0" hangingPunct="1">
                        <a:defRPr sz="1350" b="1" kern="1200">
                          <a:solidFill>
                            <a:schemeClr val="lt1"/>
                          </a:solidFill>
                          <a:latin typeface="Futura Bk"/>
                        </a:defRPr>
                      </a:lvl5pPr>
                      <a:lvl6pPr marL="1714500" algn="l" defTabSz="685800" rtl="0" eaLnBrk="1" latinLnBrk="0" hangingPunct="1">
                        <a:defRPr sz="1350" b="1" kern="1200">
                          <a:solidFill>
                            <a:schemeClr val="lt1"/>
                          </a:solidFill>
                          <a:latin typeface="Futura Bk"/>
                        </a:defRPr>
                      </a:lvl6pPr>
                      <a:lvl7pPr marL="2057400" algn="l" defTabSz="685800" rtl="0" eaLnBrk="1" latinLnBrk="0" hangingPunct="1">
                        <a:defRPr sz="1350" b="1" kern="1200">
                          <a:solidFill>
                            <a:schemeClr val="lt1"/>
                          </a:solidFill>
                          <a:latin typeface="Futura Bk"/>
                        </a:defRPr>
                      </a:lvl7pPr>
                      <a:lvl8pPr marL="2400300" algn="l" defTabSz="685800" rtl="0" eaLnBrk="1" latinLnBrk="0" hangingPunct="1">
                        <a:defRPr sz="1350" b="1" kern="1200">
                          <a:solidFill>
                            <a:schemeClr val="lt1"/>
                          </a:solidFill>
                          <a:latin typeface="Futura Bk"/>
                        </a:defRPr>
                      </a:lvl8pPr>
                      <a:lvl9pPr marL="2743200" algn="l" defTabSz="685800" rtl="0" eaLnBrk="1" latinLnBrk="0" hangingPunct="1">
                        <a:defRPr sz="1350" b="1" kern="1200">
                          <a:solidFill>
                            <a:schemeClr val="lt1"/>
                          </a:solidFill>
                          <a:latin typeface="Futura Bk"/>
                        </a:defRPr>
                      </a:lvl9pPr>
                    </a:lstStyle>
                    <a:p>
                      <a:pPr marL="0" marR="0" algn="ctr">
                        <a:lnSpc>
                          <a:spcPct val="107000"/>
                        </a:lnSpc>
                        <a:spcBef>
                          <a:spcPts val="0"/>
                        </a:spcBef>
                        <a:spcAft>
                          <a:spcPts val="0"/>
                        </a:spcAft>
                      </a:pPr>
                      <a:r>
                        <a:rPr lang="en-US" sz="2000" b="0" kern="1200" dirty="0" smtClean="0">
                          <a:effectLst/>
                          <a:latin typeface="Lato" panose="020F0502020204030203" pitchFamily="34" charset="0"/>
                        </a:rPr>
                        <a:t>Effect of Disability  </a:t>
                      </a:r>
                    </a:p>
                    <a:p>
                      <a:pPr marL="0" marR="0" algn="ctr">
                        <a:lnSpc>
                          <a:spcPct val="90000"/>
                        </a:lnSpc>
                        <a:spcBef>
                          <a:spcPts val="0"/>
                        </a:spcBef>
                        <a:spcAft>
                          <a:spcPts val="0"/>
                        </a:spcAft>
                      </a:pPr>
                      <a:r>
                        <a:rPr lang="en-US" sz="2000" b="0" kern="1200" dirty="0" smtClean="0">
                          <a:effectLst/>
                          <a:latin typeface="Lato" panose="020F0502020204030203" pitchFamily="34" charset="0"/>
                        </a:rPr>
                        <a:t>“How”</a:t>
                      </a:r>
                      <a:endParaRPr lang="en-US" sz="2000" b="0" dirty="0" smtClean="0">
                        <a:effectLst/>
                        <a:latin typeface="Lato" panose="020F0502020204030203" pitchFamily="34" charset="0"/>
                      </a:endParaRPr>
                    </a:p>
                    <a:p>
                      <a:pPr marL="0" marR="0" algn="ctr">
                        <a:lnSpc>
                          <a:spcPct val="90000"/>
                        </a:lnSpc>
                        <a:spcBef>
                          <a:spcPts val="0"/>
                        </a:spcBef>
                        <a:spcAft>
                          <a:spcPts val="0"/>
                        </a:spcAft>
                      </a:pPr>
                      <a:r>
                        <a:rPr lang="en-US" sz="2000" b="0" kern="1200" dirty="0" smtClean="0">
                          <a:effectLst/>
                          <a:latin typeface="Lato" panose="020F0502020204030203" pitchFamily="34" charset="0"/>
                        </a:rPr>
                        <a:t>(Observer)</a:t>
                      </a:r>
                      <a:endParaRPr lang="en-US" sz="2000" b="0" dirty="0">
                        <a:solidFill>
                          <a:srgbClr val="C00000"/>
                        </a:solidFill>
                        <a:effectLst/>
                        <a:latin typeface="Lato" panose="020F0502020204030203" pitchFamily="34" charset="0"/>
                        <a:ea typeface="Calibri" panose="020F0502020204030204" pitchFamily="34" charset="0"/>
                        <a:cs typeface="Times New Roman" panose="02020603050405020304" pitchFamily="18" charset="0"/>
                      </a:endParaRPr>
                    </a:p>
                  </a:txBody>
                  <a:tcPr marL="118331" marR="118331" marT="45712" marB="45712">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C631B"/>
                    </a:solidFill>
                  </a:tcPr>
                </a:tc>
                <a:tc>
                  <a:txBody>
                    <a:bodyPr/>
                    <a:lstStyle>
                      <a:lvl1pPr marL="0" algn="l" defTabSz="685800" rtl="0" eaLnBrk="1" latinLnBrk="0" hangingPunct="1">
                        <a:defRPr sz="1350" b="1" kern="1200">
                          <a:solidFill>
                            <a:schemeClr val="lt1"/>
                          </a:solidFill>
                          <a:latin typeface="Futura Bk"/>
                        </a:defRPr>
                      </a:lvl1pPr>
                      <a:lvl2pPr marL="342900" algn="l" defTabSz="685800" rtl="0" eaLnBrk="1" latinLnBrk="0" hangingPunct="1">
                        <a:defRPr sz="1350" b="1" kern="1200">
                          <a:solidFill>
                            <a:schemeClr val="lt1"/>
                          </a:solidFill>
                          <a:latin typeface="Futura Bk"/>
                        </a:defRPr>
                      </a:lvl2pPr>
                      <a:lvl3pPr marL="685800" algn="l" defTabSz="685800" rtl="0" eaLnBrk="1" latinLnBrk="0" hangingPunct="1">
                        <a:defRPr sz="1350" b="1" kern="1200">
                          <a:solidFill>
                            <a:schemeClr val="lt1"/>
                          </a:solidFill>
                          <a:latin typeface="Futura Bk"/>
                        </a:defRPr>
                      </a:lvl3pPr>
                      <a:lvl4pPr marL="1028700" algn="l" defTabSz="685800" rtl="0" eaLnBrk="1" latinLnBrk="0" hangingPunct="1">
                        <a:defRPr sz="1350" b="1" kern="1200">
                          <a:solidFill>
                            <a:schemeClr val="lt1"/>
                          </a:solidFill>
                          <a:latin typeface="Futura Bk"/>
                        </a:defRPr>
                      </a:lvl4pPr>
                      <a:lvl5pPr marL="1371600" algn="l" defTabSz="685800" rtl="0" eaLnBrk="1" latinLnBrk="0" hangingPunct="1">
                        <a:defRPr sz="1350" b="1" kern="1200">
                          <a:solidFill>
                            <a:schemeClr val="lt1"/>
                          </a:solidFill>
                          <a:latin typeface="Futura Bk"/>
                        </a:defRPr>
                      </a:lvl5pPr>
                      <a:lvl6pPr marL="1714500" algn="l" defTabSz="685800" rtl="0" eaLnBrk="1" latinLnBrk="0" hangingPunct="1">
                        <a:defRPr sz="1350" b="1" kern="1200">
                          <a:solidFill>
                            <a:schemeClr val="lt1"/>
                          </a:solidFill>
                          <a:latin typeface="Futura Bk"/>
                        </a:defRPr>
                      </a:lvl6pPr>
                      <a:lvl7pPr marL="2057400" algn="l" defTabSz="685800" rtl="0" eaLnBrk="1" latinLnBrk="0" hangingPunct="1">
                        <a:defRPr sz="1350" b="1" kern="1200">
                          <a:solidFill>
                            <a:schemeClr val="lt1"/>
                          </a:solidFill>
                          <a:latin typeface="Futura Bk"/>
                        </a:defRPr>
                      </a:lvl7pPr>
                      <a:lvl8pPr marL="2400300" algn="l" defTabSz="685800" rtl="0" eaLnBrk="1" latinLnBrk="0" hangingPunct="1">
                        <a:defRPr sz="1350" b="1" kern="1200">
                          <a:solidFill>
                            <a:schemeClr val="lt1"/>
                          </a:solidFill>
                          <a:latin typeface="Futura Bk"/>
                        </a:defRPr>
                      </a:lvl8pPr>
                      <a:lvl9pPr marL="2743200" algn="l" defTabSz="685800" rtl="0" eaLnBrk="1" latinLnBrk="0" hangingPunct="1">
                        <a:defRPr sz="1350" b="1" kern="1200">
                          <a:solidFill>
                            <a:schemeClr val="lt1"/>
                          </a:solidFill>
                          <a:latin typeface="Futura Bk"/>
                        </a:defRPr>
                      </a:lvl9pPr>
                    </a:lstStyle>
                    <a:p>
                      <a:pPr marL="0" marR="0" algn="ctr">
                        <a:lnSpc>
                          <a:spcPct val="107000"/>
                        </a:lnSpc>
                        <a:spcBef>
                          <a:spcPts val="0"/>
                        </a:spcBef>
                        <a:spcAft>
                          <a:spcPts val="0"/>
                        </a:spcAft>
                      </a:pPr>
                      <a:r>
                        <a:rPr lang="en-US" sz="2000" b="0" kern="1200" dirty="0">
                          <a:solidFill>
                            <a:schemeClr val="accent1">
                              <a:lumMod val="40000"/>
                              <a:lumOff val="60000"/>
                            </a:schemeClr>
                          </a:solidFill>
                          <a:effectLst/>
                          <a:latin typeface="Lato" panose="020F0502020204030203" pitchFamily="34" charset="0"/>
                        </a:rPr>
                        <a:t>Root Cause </a:t>
                      </a:r>
                      <a:r>
                        <a:rPr lang="en-US" sz="2000" b="0" kern="1200" dirty="0" smtClean="0">
                          <a:solidFill>
                            <a:schemeClr val="accent1">
                              <a:lumMod val="40000"/>
                              <a:lumOff val="60000"/>
                            </a:schemeClr>
                          </a:solidFill>
                          <a:effectLst/>
                          <a:latin typeface="Lato" panose="020F0502020204030203" pitchFamily="34" charset="0"/>
                        </a:rPr>
                        <a:t>Analysis</a:t>
                      </a:r>
                    </a:p>
                    <a:p>
                      <a:pPr marL="0" marR="0" algn="ctr">
                        <a:lnSpc>
                          <a:spcPct val="90000"/>
                        </a:lnSpc>
                        <a:spcBef>
                          <a:spcPts val="0"/>
                        </a:spcBef>
                        <a:spcAft>
                          <a:spcPts val="0"/>
                        </a:spcAft>
                      </a:pPr>
                      <a:r>
                        <a:rPr lang="en-US" sz="2000" b="0" kern="1200" dirty="0" smtClean="0">
                          <a:effectLst/>
                          <a:latin typeface="Lato" panose="020F0502020204030203" pitchFamily="34" charset="0"/>
                        </a:rPr>
                        <a:t>“Why”</a:t>
                      </a:r>
                      <a:endParaRPr lang="en-US" sz="2000" b="0" dirty="0">
                        <a:effectLst/>
                        <a:latin typeface="Lato" panose="020F0502020204030203" pitchFamily="34" charset="0"/>
                      </a:endParaRPr>
                    </a:p>
                    <a:p>
                      <a:pPr marL="0" marR="0" algn="ctr">
                        <a:lnSpc>
                          <a:spcPct val="90000"/>
                        </a:lnSpc>
                        <a:spcBef>
                          <a:spcPts val="0"/>
                        </a:spcBef>
                        <a:spcAft>
                          <a:spcPts val="0"/>
                        </a:spcAft>
                      </a:pPr>
                      <a:r>
                        <a:rPr lang="en-US" sz="2000" b="0" kern="1200" dirty="0">
                          <a:effectLst/>
                          <a:latin typeface="Lato" panose="020F0502020204030203" pitchFamily="34" charset="0"/>
                        </a:rPr>
                        <a:t>(Detective/Analyst)</a:t>
                      </a:r>
                      <a:endParaRPr lang="en-US" sz="2000" b="0" dirty="0">
                        <a:effectLst/>
                        <a:latin typeface="Lato" panose="020F0502020204030203" pitchFamily="34" charset="0"/>
                        <a:ea typeface="Calibri" panose="020F0502020204030204" pitchFamily="34" charset="0"/>
                        <a:cs typeface="Times New Roman" panose="02020603050405020304" pitchFamily="18" charset="0"/>
                      </a:endParaRPr>
                    </a:p>
                  </a:txBody>
                  <a:tcPr marL="118331" marR="118331" marT="45712" marB="45712">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C631B"/>
                    </a:solidFill>
                  </a:tcPr>
                </a:tc>
                <a:extLst>
                  <a:ext uri="{0D108BD9-81ED-4DB2-BD59-A6C34878D82A}">
                    <a16:rowId xmlns:a16="http://schemas.microsoft.com/office/drawing/2014/main" val="10000"/>
                  </a:ext>
                </a:extLst>
              </a:tr>
              <a:tr h="3316553">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pPr marL="0" marR="0" lvl="0" indent="0" algn="l" defTabSz="914308" rtl="0" eaLnBrk="1" fontAlgn="auto" latinLnBrk="0" hangingPunct="1">
                        <a:lnSpc>
                          <a:spcPct val="100000"/>
                        </a:lnSpc>
                        <a:spcBef>
                          <a:spcPts val="1200"/>
                        </a:spcBef>
                        <a:spcAft>
                          <a:spcPts val="0"/>
                        </a:spcAft>
                        <a:buClrTx/>
                        <a:buSzTx/>
                        <a:buFontTx/>
                        <a:buNone/>
                        <a:tabLst/>
                        <a:defRPr/>
                      </a:pPr>
                      <a:r>
                        <a:rPr lang="en-US" sz="1600" kern="1200" dirty="0" smtClean="0">
                          <a:solidFill>
                            <a:srgbClr val="333399"/>
                          </a:solidFill>
                          <a:effectLst/>
                          <a:latin typeface="Lato" panose="020F0502020204030203" pitchFamily="34" charset="0"/>
                          <a:ea typeface="+mn-ea"/>
                          <a:cs typeface="+mn-cs"/>
                        </a:rPr>
                        <a:t>Student is removed from the classroom and misses</a:t>
                      </a:r>
                      <a:r>
                        <a:rPr lang="en-US" sz="1600" kern="1200" baseline="0" dirty="0" smtClean="0">
                          <a:solidFill>
                            <a:srgbClr val="333399"/>
                          </a:solidFill>
                          <a:effectLst/>
                          <a:latin typeface="Lato" panose="020F0502020204030203" pitchFamily="34" charset="0"/>
                          <a:ea typeface="+mn-ea"/>
                          <a:cs typeface="+mn-cs"/>
                        </a:rPr>
                        <a:t> </a:t>
                      </a:r>
                      <a:r>
                        <a:rPr lang="en-US" sz="1600" kern="1200" dirty="0" smtClean="0">
                          <a:solidFill>
                            <a:srgbClr val="333399"/>
                          </a:solidFill>
                          <a:effectLst/>
                          <a:latin typeface="Lato" panose="020F0502020204030203" pitchFamily="34" charset="0"/>
                          <a:ea typeface="+mn-ea"/>
                          <a:cs typeface="+mn-cs"/>
                        </a:rPr>
                        <a:t>instruction for short periods</a:t>
                      </a:r>
                      <a:r>
                        <a:rPr lang="en-US" sz="1600" kern="1200" baseline="0" dirty="0" smtClean="0">
                          <a:solidFill>
                            <a:srgbClr val="333399"/>
                          </a:solidFill>
                          <a:effectLst/>
                          <a:latin typeface="Lato" panose="020F0502020204030203" pitchFamily="34" charset="0"/>
                          <a:ea typeface="+mn-ea"/>
                          <a:cs typeface="+mn-cs"/>
                        </a:rPr>
                        <a:t> of time</a:t>
                      </a:r>
                      <a:r>
                        <a:rPr lang="en-US" sz="1600" kern="1200" dirty="0" smtClean="0">
                          <a:solidFill>
                            <a:srgbClr val="333399"/>
                          </a:solidFill>
                          <a:effectLst/>
                          <a:latin typeface="Lato" panose="020F0502020204030203" pitchFamily="34" charset="0"/>
                          <a:ea typeface="+mn-ea"/>
                          <a:cs typeface="+mn-cs"/>
                        </a:rPr>
                        <a:t>.</a:t>
                      </a:r>
                    </a:p>
                    <a:p>
                      <a:pPr marL="0" marR="0" lvl="0" indent="0" algn="l" defTabSz="914308" rtl="0" eaLnBrk="1" fontAlgn="auto" latinLnBrk="0" hangingPunct="1">
                        <a:lnSpc>
                          <a:spcPct val="100000"/>
                        </a:lnSpc>
                        <a:spcBef>
                          <a:spcPts val="1200"/>
                        </a:spcBef>
                        <a:spcAft>
                          <a:spcPts val="0"/>
                        </a:spcAft>
                        <a:buClrTx/>
                        <a:buSzTx/>
                        <a:buFontTx/>
                        <a:buNone/>
                        <a:tabLst/>
                        <a:defRPr/>
                      </a:pPr>
                      <a:r>
                        <a:rPr lang="en-US" sz="1600" kern="1200" dirty="0" smtClean="0">
                          <a:solidFill>
                            <a:srgbClr val="333399"/>
                          </a:solidFill>
                          <a:effectLst/>
                          <a:latin typeface="Lato" panose="020F0502020204030203" pitchFamily="34" charset="0"/>
                          <a:ea typeface="+mn-ea"/>
                          <a:cs typeface="+mn-cs"/>
                        </a:rPr>
                        <a:t>Think of a student who has this effect of disability . . . </a:t>
                      </a:r>
                    </a:p>
                  </a:txBody>
                  <a:tcPr marL="118331" marR="118331" marT="45712" marB="45712">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C631B">
                        <a:tint val="40000"/>
                      </a:srgbClr>
                    </a:solidFill>
                  </a:tcPr>
                </a:tc>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pPr marL="0" marR="0" lvl="0" indent="0" algn="l" defTabSz="914308" rtl="0" eaLnBrk="1" fontAlgn="auto" latinLnBrk="0" hangingPunct="1">
                        <a:lnSpc>
                          <a:spcPct val="95000"/>
                        </a:lnSpc>
                        <a:spcBef>
                          <a:spcPts val="1200"/>
                        </a:spcBef>
                        <a:spcAft>
                          <a:spcPts val="0"/>
                        </a:spcAft>
                        <a:buClrTx/>
                        <a:buSzTx/>
                        <a:buFontTx/>
                        <a:buNone/>
                        <a:tabLst/>
                        <a:defRPr/>
                      </a:pPr>
                      <a:r>
                        <a:rPr lang="en-US" sz="1600" kern="1200" baseline="0" dirty="0" smtClean="0">
                          <a:solidFill>
                            <a:srgbClr val="333399"/>
                          </a:solidFill>
                          <a:effectLst/>
                          <a:latin typeface="Lato" panose="020F0502020204030203" pitchFamily="34" charset="0"/>
                        </a:rPr>
                        <a:t>To understand “why” the student is being removed use the 5 Why’s to better identify root cause(s) of the student being removed from classroom.</a:t>
                      </a:r>
                    </a:p>
                    <a:p>
                      <a:pPr marL="0" marR="0" lvl="0" indent="0" algn="l" defTabSz="914308" rtl="0" eaLnBrk="1" fontAlgn="auto" latinLnBrk="0" hangingPunct="1">
                        <a:lnSpc>
                          <a:spcPct val="95000"/>
                        </a:lnSpc>
                        <a:spcBef>
                          <a:spcPts val="1200"/>
                        </a:spcBef>
                        <a:spcAft>
                          <a:spcPts val="0"/>
                        </a:spcAft>
                        <a:buClrTx/>
                        <a:buSzTx/>
                        <a:buFontTx/>
                        <a:buNone/>
                        <a:tabLst/>
                        <a:defRPr/>
                      </a:pPr>
                      <a:r>
                        <a:rPr lang="en-US" sz="1600" kern="1200" baseline="0" dirty="0" smtClean="0">
                          <a:solidFill>
                            <a:srgbClr val="333399"/>
                          </a:solidFill>
                          <a:effectLst/>
                          <a:latin typeface="Lato" panose="020F0502020204030203" pitchFamily="34" charset="0"/>
                        </a:rPr>
                        <a:t>1)</a:t>
                      </a:r>
                      <a:r>
                        <a:rPr lang="en-US" sz="1600" kern="1200" baseline="0" dirty="0" smtClean="0">
                          <a:solidFill>
                            <a:schemeClr val="bg1">
                              <a:lumMod val="75000"/>
                              <a:lumOff val="25000"/>
                            </a:schemeClr>
                          </a:solidFill>
                          <a:effectLst/>
                          <a:latin typeface="Lato" panose="020F0502020204030203" pitchFamily="34" charset="0"/>
                        </a:rPr>
                        <a:t> </a:t>
                      </a:r>
                      <a:r>
                        <a:rPr lang="en-US" sz="1600" kern="1200" baseline="0" dirty="0" smtClean="0">
                          <a:solidFill>
                            <a:srgbClr val="C00000"/>
                          </a:solidFill>
                          <a:effectLst/>
                          <a:latin typeface="Lato" panose="020F0502020204030203" pitchFamily="34" charset="0"/>
                        </a:rPr>
                        <a:t>Why</a:t>
                      </a:r>
                      <a:r>
                        <a:rPr lang="en-US" sz="1600" kern="1200" baseline="0" dirty="0" smtClean="0">
                          <a:solidFill>
                            <a:schemeClr val="bg1">
                              <a:lumMod val="75000"/>
                              <a:lumOff val="25000"/>
                            </a:schemeClr>
                          </a:solidFill>
                          <a:effectLst/>
                          <a:latin typeface="Lato" panose="020F0502020204030203" pitchFamily="34" charset="0"/>
                        </a:rPr>
                        <a:t> </a:t>
                      </a:r>
                      <a:r>
                        <a:rPr lang="en-US" sz="1600" kern="1200" baseline="0" dirty="0" smtClean="0">
                          <a:solidFill>
                            <a:srgbClr val="333399"/>
                          </a:solidFill>
                          <a:effectLst/>
                          <a:latin typeface="Lato" panose="020F0502020204030203" pitchFamily="34" charset="0"/>
                        </a:rPr>
                        <a:t>is this student being removed from the classroom? </a:t>
                      </a:r>
                    </a:p>
                    <a:p>
                      <a:pPr marL="0" marR="0" lvl="0" indent="0" algn="l" defTabSz="914308" rtl="0" eaLnBrk="1" fontAlgn="auto" latinLnBrk="0" hangingPunct="1">
                        <a:lnSpc>
                          <a:spcPct val="95000"/>
                        </a:lnSpc>
                        <a:spcBef>
                          <a:spcPts val="1200"/>
                        </a:spcBef>
                        <a:spcAft>
                          <a:spcPts val="0"/>
                        </a:spcAft>
                        <a:buClrTx/>
                        <a:buSzTx/>
                        <a:buFontTx/>
                        <a:buNone/>
                        <a:tabLst/>
                        <a:defRPr/>
                      </a:pPr>
                      <a:r>
                        <a:rPr lang="en-US" sz="1600" kern="1200" baseline="0" dirty="0" smtClean="0">
                          <a:solidFill>
                            <a:srgbClr val="333399"/>
                          </a:solidFill>
                          <a:effectLst/>
                          <a:latin typeface="Lato" panose="020F0502020204030203" pitchFamily="34" charset="0"/>
                        </a:rPr>
                        <a:t>2) </a:t>
                      </a:r>
                      <a:r>
                        <a:rPr lang="en-US" sz="1600" kern="1200" baseline="0" dirty="0" smtClean="0">
                          <a:solidFill>
                            <a:srgbClr val="C00000"/>
                          </a:solidFill>
                          <a:effectLst/>
                          <a:latin typeface="Lato" panose="020F0502020204030203" pitchFamily="34" charset="0"/>
                        </a:rPr>
                        <a:t>Why</a:t>
                      </a:r>
                      <a:r>
                        <a:rPr lang="en-US" sz="1600" kern="1200" baseline="0" dirty="0" smtClean="0">
                          <a:solidFill>
                            <a:schemeClr val="bg1">
                              <a:lumMod val="75000"/>
                              <a:lumOff val="25000"/>
                            </a:schemeClr>
                          </a:solidFill>
                          <a:effectLst/>
                          <a:latin typeface="Lato" panose="020F0502020204030203" pitchFamily="34" charset="0"/>
                        </a:rPr>
                        <a:t> </a:t>
                      </a:r>
                      <a:r>
                        <a:rPr lang="en-US" sz="1600" kern="1200" baseline="0" dirty="0" smtClean="0">
                          <a:solidFill>
                            <a:srgbClr val="333399"/>
                          </a:solidFill>
                          <a:effectLst/>
                          <a:latin typeface="Lato" panose="020F0502020204030203" pitchFamily="34" charset="0"/>
                        </a:rPr>
                        <a:t>. . . </a:t>
                      </a:r>
                      <a:r>
                        <a:rPr lang="en-US" sz="1600" kern="1200" dirty="0" smtClean="0">
                          <a:solidFill>
                            <a:srgbClr val="333399"/>
                          </a:solidFill>
                          <a:effectLst/>
                          <a:latin typeface="Lato" panose="020F0502020204030203" pitchFamily="34" charset="0"/>
                          <a:ea typeface="+mn-ea"/>
                          <a:cs typeface="+mn-cs"/>
                        </a:rPr>
                        <a:t> ?</a:t>
                      </a:r>
                    </a:p>
                    <a:p>
                      <a:pPr marL="0" marR="0" lvl="0" indent="0" algn="l" defTabSz="914308" rtl="0" eaLnBrk="1" fontAlgn="auto" latinLnBrk="0" hangingPunct="1">
                        <a:lnSpc>
                          <a:spcPct val="95000"/>
                        </a:lnSpc>
                        <a:spcBef>
                          <a:spcPts val="1200"/>
                        </a:spcBef>
                        <a:spcAft>
                          <a:spcPts val="0"/>
                        </a:spcAft>
                        <a:buClrTx/>
                        <a:buSzTx/>
                        <a:buFontTx/>
                        <a:buNone/>
                        <a:tabLst/>
                        <a:defRPr/>
                      </a:pPr>
                      <a:r>
                        <a:rPr lang="en-US" sz="1600" kern="1200" baseline="0" dirty="0" smtClean="0">
                          <a:solidFill>
                            <a:srgbClr val="333399"/>
                          </a:solidFill>
                          <a:effectLst/>
                          <a:latin typeface="Lato" panose="020F0502020204030203" pitchFamily="34" charset="0"/>
                        </a:rPr>
                        <a:t>3) </a:t>
                      </a:r>
                      <a:r>
                        <a:rPr lang="en-US" sz="1600" kern="1200" baseline="0" dirty="0" smtClean="0">
                          <a:solidFill>
                            <a:srgbClr val="C00000"/>
                          </a:solidFill>
                          <a:effectLst/>
                          <a:latin typeface="Lato" panose="020F0502020204030203" pitchFamily="34" charset="0"/>
                        </a:rPr>
                        <a:t>Why</a:t>
                      </a:r>
                      <a:r>
                        <a:rPr lang="en-US" sz="1600" kern="1200" baseline="0" dirty="0" smtClean="0">
                          <a:solidFill>
                            <a:schemeClr val="bg1">
                              <a:lumMod val="75000"/>
                              <a:lumOff val="25000"/>
                            </a:schemeClr>
                          </a:solidFill>
                          <a:effectLst/>
                          <a:latin typeface="Lato" panose="020F0502020204030203" pitchFamily="34" charset="0"/>
                        </a:rPr>
                        <a:t> </a:t>
                      </a:r>
                      <a:r>
                        <a:rPr lang="en-US" sz="1600" kern="1200" baseline="0" dirty="0" smtClean="0">
                          <a:solidFill>
                            <a:srgbClr val="333399"/>
                          </a:solidFill>
                          <a:effectLst/>
                          <a:latin typeface="Lato" panose="020F0502020204030203" pitchFamily="34" charset="0"/>
                        </a:rPr>
                        <a:t>. . . ?</a:t>
                      </a:r>
                    </a:p>
                    <a:p>
                      <a:pPr marL="0" marR="0" lvl="0" indent="0" algn="l" defTabSz="914308" rtl="0" eaLnBrk="1" fontAlgn="auto" latinLnBrk="0" hangingPunct="1">
                        <a:lnSpc>
                          <a:spcPct val="95000"/>
                        </a:lnSpc>
                        <a:spcBef>
                          <a:spcPts val="1200"/>
                        </a:spcBef>
                        <a:spcAft>
                          <a:spcPts val="0"/>
                        </a:spcAft>
                        <a:buClrTx/>
                        <a:buSzTx/>
                        <a:buFontTx/>
                        <a:buNone/>
                        <a:tabLst/>
                        <a:defRPr/>
                      </a:pPr>
                      <a:r>
                        <a:rPr lang="en-US" sz="1600" kern="1200" baseline="0" dirty="0" smtClean="0">
                          <a:solidFill>
                            <a:srgbClr val="333399"/>
                          </a:solidFill>
                          <a:effectLst/>
                          <a:latin typeface="Lato" panose="020F0502020204030203" pitchFamily="34" charset="0"/>
                        </a:rPr>
                        <a:t>4) </a:t>
                      </a:r>
                      <a:r>
                        <a:rPr lang="en-US" sz="1600" kern="1200" baseline="0" dirty="0" smtClean="0">
                          <a:solidFill>
                            <a:srgbClr val="C00000"/>
                          </a:solidFill>
                          <a:effectLst/>
                          <a:latin typeface="Lato" panose="020F0502020204030203" pitchFamily="34" charset="0"/>
                        </a:rPr>
                        <a:t>Why</a:t>
                      </a:r>
                      <a:r>
                        <a:rPr lang="en-US" sz="1600" kern="1200" baseline="0" dirty="0" smtClean="0">
                          <a:solidFill>
                            <a:schemeClr val="bg1">
                              <a:lumMod val="75000"/>
                              <a:lumOff val="25000"/>
                            </a:schemeClr>
                          </a:solidFill>
                          <a:effectLst/>
                          <a:latin typeface="Lato" panose="020F0502020204030203" pitchFamily="34" charset="0"/>
                        </a:rPr>
                        <a:t> </a:t>
                      </a:r>
                      <a:r>
                        <a:rPr lang="en-US" sz="1600" kern="1200" baseline="0" dirty="0" smtClean="0">
                          <a:solidFill>
                            <a:srgbClr val="333399"/>
                          </a:solidFill>
                          <a:effectLst/>
                          <a:latin typeface="Lato" panose="020F0502020204030203" pitchFamily="34" charset="0"/>
                        </a:rPr>
                        <a:t>. . . ?</a:t>
                      </a:r>
                    </a:p>
                    <a:p>
                      <a:pPr marL="0" marR="0" lvl="0" indent="0" algn="l" defTabSz="914308" rtl="0" eaLnBrk="1" fontAlgn="auto" latinLnBrk="0" hangingPunct="1">
                        <a:lnSpc>
                          <a:spcPct val="95000"/>
                        </a:lnSpc>
                        <a:spcBef>
                          <a:spcPts val="1200"/>
                        </a:spcBef>
                        <a:spcAft>
                          <a:spcPts val="0"/>
                        </a:spcAft>
                        <a:buClrTx/>
                        <a:buSzTx/>
                        <a:buFontTx/>
                        <a:buNone/>
                        <a:tabLst/>
                        <a:defRPr/>
                      </a:pPr>
                      <a:r>
                        <a:rPr lang="en-US" sz="1600" kern="1200" baseline="0" dirty="0" smtClean="0">
                          <a:solidFill>
                            <a:srgbClr val="333399"/>
                          </a:solidFill>
                          <a:effectLst/>
                          <a:latin typeface="Lato" panose="020F0502020204030203" pitchFamily="34" charset="0"/>
                        </a:rPr>
                        <a:t>5) </a:t>
                      </a:r>
                      <a:r>
                        <a:rPr lang="en-US" sz="1600" kern="1200" baseline="0" dirty="0" smtClean="0">
                          <a:solidFill>
                            <a:srgbClr val="C00000"/>
                          </a:solidFill>
                          <a:effectLst/>
                          <a:latin typeface="Lato" panose="020F0502020204030203" pitchFamily="34" charset="0"/>
                        </a:rPr>
                        <a:t>Why</a:t>
                      </a:r>
                      <a:r>
                        <a:rPr lang="en-US" sz="1600" kern="1200" baseline="0" dirty="0" smtClean="0">
                          <a:solidFill>
                            <a:schemeClr val="bg1">
                              <a:lumMod val="75000"/>
                              <a:lumOff val="25000"/>
                            </a:schemeClr>
                          </a:solidFill>
                          <a:effectLst/>
                          <a:latin typeface="Lato" panose="020F0502020204030203" pitchFamily="34" charset="0"/>
                        </a:rPr>
                        <a:t> </a:t>
                      </a:r>
                      <a:r>
                        <a:rPr lang="en-US" sz="1600" kern="1200" baseline="0" dirty="0" smtClean="0">
                          <a:solidFill>
                            <a:srgbClr val="333399"/>
                          </a:solidFill>
                          <a:effectLst/>
                          <a:latin typeface="Lato" panose="020F0502020204030203" pitchFamily="34" charset="0"/>
                        </a:rPr>
                        <a:t>. . . ?</a:t>
                      </a:r>
                    </a:p>
                  </a:txBody>
                  <a:tcPr marL="118331" marR="118331" marT="45712" marB="45712">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C631B">
                        <a:tint val="40000"/>
                      </a:srgbClr>
                    </a:solidFill>
                  </a:tcPr>
                </a:tc>
                <a:extLst>
                  <a:ext uri="{0D108BD9-81ED-4DB2-BD59-A6C34878D82A}">
                    <a16:rowId xmlns:a16="http://schemas.microsoft.com/office/drawing/2014/main" val="10001"/>
                  </a:ext>
                </a:extLst>
              </a:tr>
            </a:tbl>
          </a:graphicData>
        </a:graphic>
      </p:graphicFrame>
      <p:pic>
        <p:nvPicPr>
          <p:cNvPr id="7" name="Picture 6"/>
          <p:cNvPicPr>
            <a:picLocks noChangeAspect="1"/>
          </p:cNvPicPr>
          <p:nvPr/>
        </p:nvPicPr>
        <p:blipFill>
          <a:blip r:embed="rId3"/>
          <a:stretch>
            <a:fillRect/>
          </a:stretch>
        </p:blipFill>
        <p:spPr>
          <a:xfrm rot="957545">
            <a:off x="5710275" y="3493248"/>
            <a:ext cx="1576656" cy="847007"/>
          </a:xfrm>
          <a:prstGeom prst="rect">
            <a:avLst/>
          </a:prstGeom>
        </p:spPr>
      </p:pic>
    </p:spTree>
    <p:extLst>
      <p:ext uri="{BB962C8B-B14F-4D97-AF65-F5344CB8AC3E}">
        <p14:creationId xmlns:p14="http://schemas.microsoft.com/office/powerpoint/2010/main" val="29665127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a:bodyPr>
          <a:lstStyle/>
          <a:p>
            <a:r>
              <a:rPr lang="en-US" dirty="0" smtClean="0"/>
              <a:t>Disability-Related Needs Summary Practice</a:t>
            </a:r>
            <a:endParaRPr lang="en-US" dirty="0"/>
          </a:p>
        </p:txBody>
      </p:sp>
      <p:graphicFrame>
        <p:nvGraphicFramePr>
          <p:cNvPr id="4" name="Content Placeholder 5"/>
          <p:cNvGraphicFramePr>
            <a:graphicFrameLocks/>
          </p:cNvGraphicFramePr>
          <p:nvPr>
            <p:extLst>
              <p:ext uri="{D42A27DB-BD31-4B8C-83A1-F6EECF244321}">
                <p14:modId xmlns:p14="http://schemas.microsoft.com/office/powerpoint/2010/main" val="4141076573"/>
              </p:ext>
            </p:extLst>
          </p:nvPr>
        </p:nvGraphicFramePr>
        <p:xfrm>
          <a:off x="0" y="921658"/>
          <a:ext cx="9143994" cy="4221842"/>
        </p:xfrm>
        <a:graphic>
          <a:graphicData uri="http://schemas.openxmlformats.org/drawingml/2006/table">
            <a:tbl>
              <a:tblPr firstRow="1" bandRow="1"/>
              <a:tblGrid>
                <a:gridCol w="4770120">
                  <a:extLst>
                    <a:ext uri="{9D8B030D-6E8A-4147-A177-3AD203B41FA5}">
                      <a16:colId xmlns:a16="http://schemas.microsoft.com/office/drawing/2014/main" val="20000"/>
                    </a:ext>
                  </a:extLst>
                </a:gridCol>
                <a:gridCol w="4373874">
                  <a:extLst>
                    <a:ext uri="{9D8B030D-6E8A-4147-A177-3AD203B41FA5}">
                      <a16:colId xmlns:a16="http://schemas.microsoft.com/office/drawing/2014/main" val="20001"/>
                    </a:ext>
                  </a:extLst>
                </a:gridCol>
              </a:tblGrid>
              <a:tr h="1080702">
                <a:tc>
                  <a:txBody>
                    <a:bodyPr/>
                    <a:lstStyle>
                      <a:lvl1pPr marL="0" algn="l" defTabSz="685800" rtl="0" eaLnBrk="1" latinLnBrk="0" hangingPunct="1">
                        <a:defRPr sz="1350" b="1" kern="1200">
                          <a:solidFill>
                            <a:schemeClr val="lt1"/>
                          </a:solidFill>
                          <a:latin typeface="Futura Bk"/>
                        </a:defRPr>
                      </a:lvl1pPr>
                      <a:lvl2pPr marL="342900" algn="l" defTabSz="685800" rtl="0" eaLnBrk="1" latinLnBrk="0" hangingPunct="1">
                        <a:defRPr sz="1350" b="1" kern="1200">
                          <a:solidFill>
                            <a:schemeClr val="lt1"/>
                          </a:solidFill>
                          <a:latin typeface="Futura Bk"/>
                        </a:defRPr>
                      </a:lvl2pPr>
                      <a:lvl3pPr marL="685800" algn="l" defTabSz="685800" rtl="0" eaLnBrk="1" latinLnBrk="0" hangingPunct="1">
                        <a:defRPr sz="1350" b="1" kern="1200">
                          <a:solidFill>
                            <a:schemeClr val="lt1"/>
                          </a:solidFill>
                          <a:latin typeface="Futura Bk"/>
                        </a:defRPr>
                      </a:lvl3pPr>
                      <a:lvl4pPr marL="1028700" algn="l" defTabSz="685800" rtl="0" eaLnBrk="1" latinLnBrk="0" hangingPunct="1">
                        <a:defRPr sz="1350" b="1" kern="1200">
                          <a:solidFill>
                            <a:schemeClr val="lt1"/>
                          </a:solidFill>
                          <a:latin typeface="Futura Bk"/>
                        </a:defRPr>
                      </a:lvl4pPr>
                      <a:lvl5pPr marL="1371600" algn="l" defTabSz="685800" rtl="0" eaLnBrk="1" latinLnBrk="0" hangingPunct="1">
                        <a:defRPr sz="1350" b="1" kern="1200">
                          <a:solidFill>
                            <a:schemeClr val="lt1"/>
                          </a:solidFill>
                          <a:latin typeface="Futura Bk"/>
                        </a:defRPr>
                      </a:lvl5pPr>
                      <a:lvl6pPr marL="1714500" algn="l" defTabSz="685800" rtl="0" eaLnBrk="1" latinLnBrk="0" hangingPunct="1">
                        <a:defRPr sz="1350" b="1" kern="1200">
                          <a:solidFill>
                            <a:schemeClr val="lt1"/>
                          </a:solidFill>
                          <a:latin typeface="Futura Bk"/>
                        </a:defRPr>
                      </a:lvl6pPr>
                      <a:lvl7pPr marL="2057400" algn="l" defTabSz="685800" rtl="0" eaLnBrk="1" latinLnBrk="0" hangingPunct="1">
                        <a:defRPr sz="1350" b="1" kern="1200">
                          <a:solidFill>
                            <a:schemeClr val="lt1"/>
                          </a:solidFill>
                          <a:latin typeface="Futura Bk"/>
                        </a:defRPr>
                      </a:lvl7pPr>
                      <a:lvl8pPr marL="2400300" algn="l" defTabSz="685800" rtl="0" eaLnBrk="1" latinLnBrk="0" hangingPunct="1">
                        <a:defRPr sz="1350" b="1" kern="1200">
                          <a:solidFill>
                            <a:schemeClr val="lt1"/>
                          </a:solidFill>
                          <a:latin typeface="Futura Bk"/>
                        </a:defRPr>
                      </a:lvl8pPr>
                      <a:lvl9pPr marL="2743200" algn="l" defTabSz="685800" rtl="0" eaLnBrk="1" latinLnBrk="0" hangingPunct="1">
                        <a:defRPr sz="1350" b="1" kern="1200">
                          <a:solidFill>
                            <a:schemeClr val="lt1"/>
                          </a:solidFill>
                          <a:latin typeface="Futura Bk"/>
                        </a:defRPr>
                      </a:lvl9pPr>
                    </a:lstStyle>
                    <a:p>
                      <a:pPr marL="0" marR="0" algn="ctr">
                        <a:lnSpc>
                          <a:spcPct val="107000"/>
                        </a:lnSpc>
                        <a:spcBef>
                          <a:spcPts val="0"/>
                        </a:spcBef>
                        <a:spcAft>
                          <a:spcPts val="0"/>
                        </a:spcAft>
                      </a:pPr>
                      <a:r>
                        <a:rPr lang="en-US" sz="2000" b="0" kern="1200" dirty="0">
                          <a:effectLst/>
                          <a:latin typeface="Lato" panose="020F0502020204030203" pitchFamily="34" charset="0"/>
                        </a:rPr>
                        <a:t>Root Cause </a:t>
                      </a:r>
                      <a:r>
                        <a:rPr lang="en-US" sz="2000" b="0" kern="1200" dirty="0" smtClean="0">
                          <a:effectLst/>
                          <a:latin typeface="Lato" panose="020F0502020204030203" pitchFamily="34" charset="0"/>
                        </a:rPr>
                        <a:t>Analysis</a:t>
                      </a:r>
                    </a:p>
                    <a:p>
                      <a:pPr marL="0" marR="0" algn="ctr">
                        <a:lnSpc>
                          <a:spcPct val="107000"/>
                        </a:lnSpc>
                        <a:spcBef>
                          <a:spcPts val="0"/>
                        </a:spcBef>
                        <a:spcAft>
                          <a:spcPts val="0"/>
                        </a:spcAft>
                      </a:pPr>
                      <a:r>
                        <a:rPr lang="en-US" sz="2000" b="0" kern="1200" dirty="0" smtClean="0">
                          <a:effectLst/>
                          <a:latin typeface="Lato" panose="020F0502020204030203" pitchFamily="34" charset="0"/>
                        </a:rPr>
                        <a:t>“Why”</a:t>
                      </a:r>
                      <a:endParaRPr lang="en-US" sz="2000" b="0" dirty="0">
                        <a:effectLst/>
                        <a:latin typeface="Lato" panose="020F0502020204030203" pitchFamily="34" charset="0"/>
                      </a:endParaRPr>
                    </a:p>
                    <a:p>
                      <a:pPr marL="0" marR="0" algn="ctr">
                        <a:lnSpc>
                          <a:spcPct val="107000"/>
                        </a:lnSpc>
                        <a:spcBef>
                          <a:spcPts val="0"/>
                        </a:spcBef>
                        <a:spcAft>
                          <a:spcPts val="0"/>
                        </a:spcAft>
                      </a:pPr>
                      <a:r>
                        <a:rPr lang="en-US" sz="2000" b="0" kern="1200" dirty="0">
                          <a:effectLst/>
                          <a:latin typeface="Lato" panose="020F0502020204030203" pitchFamily="34" charset="0"/>
                        </a:rPr>
                        <a:t>(Detective/Analyst)</a:t>
                      </a:r>
                      <a:endParaRPr lang="en-US" sz="2000" b="0" dirty="0">
                        <a:effectLst/>
                        <a:latin typeface="Lato" panose="020F0502020204030203" pitchFamily="34" charset="0"/>
                        <a:ea typeface="Calibri" panose="020F0502020204030204" pitchFamily="34" charset="0"/>
                        <a:cs typeface="Times New Roman" panose="02020603050405020304" pitchFamily="18" charset="0"/>
                      </a:endParaRPr>
                    </a:p>
                  </a:txBody>
                  <a:tcPr marL="121908" marR="121908" marT="45712" marB="45712">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C631B"/>
                    </a:solidFill>
                  </a:tcPr>
                </a:tc>
                <a:tc>
                  <a:txBody>
                    <a:bodyPr/>
                    <a:lstStyle>
                      <a:lvl1pPr marL="0" algn="l" defTabSz="685800" rtl="0" eaLnBrk="1" latinLnBrk="0" hangingPunct="1">
                        <a:defRPr sz="1350" b="1" kern="1200">
                          <a:solidFill>
                            <a:schemeClr val="lt1"/>
                          </a:solidFill>
                          <a:latin typeface="Futura Bk"/>
                        </a:defRPr>
                      </a:lvl1pPr>
                      <a:lvl2pPr marL="342900" algn="l" defTabSz="685800" rtl="0" eaLnBrk="1" latinLnBrk="0" hangingPunct="1">
                        <a:defRPr sz="1350" b="1" kern="1200">
                          <a:solidFill>
                            <a:schemeClr val="lt1"/>
                          </a:solidFill>
                          <a:latin typeface="Futura Bk"/>
                        </a:defRPr>
                      </a:lvl2pPr>
                      <a:lvl3pPr marL="685800" algn="l" defTabSz="685800" rtl="0" eaLnBrk="1" latinLnBrk="0" hangingPunct="1">
                        <a:defRPr sz="1350" b="1" kern="1200">
                          <a:solidFill>
                            <a:schemeClr val="lt1"/>
                          </a:solidFill>
                          <a:latin typeface="Futura Bk"/>
                        </a:defRPr>
                      </a:lvl3pPr>
                      <a:lvl4pPr marL="1028700" algn="l" defTabSz="685800" rtl="0" eaLnBrk="1" latinLnBrk="0" hangingPunct="1">
                        <a:defRPr sz="1350" b="1" kern="1200">
                          <a:solidFill>
                            <a:schemeClr val="lt1"/>
                          </a:solidFill>
                          <a:latin typeface="Futura Bk"/>
                        </a:defRPr>
                      </a:lvl4pPr>
                      <a:lvl5pPr marL="1371600" algn="l" defTabSz="685800" rtl="0" eaLnBrk="1" latinLnBrk="0" hangingPunct="1">
                        <a:defRPr sz="1350" b="1" kern="1200">
                          <a:solidFill>
                            <a:schemeClr val="lt1"/>
                          </a:solidFill>
                          <a:latin typeface="Futura Bk"/>
                        </a:defRPr>
                      </a:lvl5pPr>
                      <a:lvl6pPr marL="1714500" algn="l" defTabSz="685800" rtl="0" eaLnBrk="1" latinLnBrk="0" hangingPunct="1">
                        <a:defRPr sz="1350" b="1" kern="1200">
                          <a:solidFill>
                            <a:schemeClr val="lt1"/>
                          </a:solidFill>
                          <a:latin typeface="Futura Bk"/>
                        </a:defRPr>
                      </a:lvl6pPr>
                      <a:lvl7pPr marL="2057400" algn="l" defTabSz="685800" rtl="0" eaLnBrk="1" latinLnBrk="0" hangingPunct="1">
                        <a:defRPr sz="1350" b="1" kern="1200">
                          <a:solidFill>
                            <a:schemeClr val="lt1"/>
                          </a:solidFill>
                          <a:latin typeface="Futura Bk"/>
                        </a:defRPr>
                      </a:lvl7pPr>
                      <a:lvl8pPr marL="2400300" algn="l" defTabSz="685800" rtl="0" eaLnBrk="1" latinLnBrk="0" hangingPunct="1">
                        <a:defRPr sz="1350" b="1" kern="1200">
                          <a:solidFill>
                            <a:schemeClr val="lt1"/>
                          </a:solidFill>
                          <a:latin typeface="Futura Bk"/>
                        </a:defRPr>
                      </a:lvl8pPr>
                      <a:lvl9pPr marL="2743200" algn="l" defTabSz="685800" rtl="0" eaLnBrk="1" latinLnBrk="0" hangingPunct="1">
                        <a:defRPr sz="1350" b="1" kern="1200">
                          <a:solidFill>
                            <a:schemeClr val="lt1"/>
                          </a:solidFill>
                          <a:latin typeface="Futura Bk"/>
                        </a:defRPr>
                      </a:lvl9pPr>
                    </a:lstStyle>
                    <a:p>
                      <a:pPr marL="0" marR="0" algn="ctr">
                        <a:lnSpc>
                          <a:spcPct val="107000"/>
                        </a:lnSpc>
                        <a:spcBef>
                          <a:spcPts val="0"/>
                        </a:spcBef>
                        <a:spcAft>
                          <a:spcPts val="0"/>
                        </a:spcAft>
                      </a:pPr>
                      <a:r>
                        <a:rPr lang="en-US" sz="2000" b="0" kern="1200" dirty="0">
                          <a:effectLst/>
                          <a:latin typeface="Lato" panose="020F0502020204030203" pitchFamily="34" charset="0"/>
                        </a:rPr>
                        <a:t>Disability-Related </a:t>
                      </a:r>
                      <a:r>
                        <a:rPr lang="en-US" sz="2000" b="0" kern="1200" dirty="0" smtClean="0">
                          <a:effectLst/>
                          <a:latin typeface="Lato" panose="020F0502020204030203" pitchFamily="34" charset="0"/>
                        </a:rPr>
                        <a:t>Needs</a:t>
                      </a:r>
                    </a:p>
                    <a:p>
                      <a:pPr marL="0" marR="0" algn="ctr">
                        <a:lnSpc>
                          <a:spcPct val="107000"/>
                        </a:lnSpc>
                        <a:spcBef>
                          <a:spcPts val="0"/>
                        </a:spcBef>
                        <a:spcAft>
                          <a:spcPts val="0"/>
                        </a:spcAft>
                      </a:pPr>
                      <a:r>
                        <a:rPr lang="en-US" sz="2000" b="0" kern="1200" dirty="0" smtClean="0">
                          <a:effectLst/>
                          <a:latin typeface="Lato" panose="020F0502020204030203" pitchFamily="34" charset="0"/>
                        </a:rPr>
                        <a:t>“Summarize” </a:t>
                      </a:r>
                      <a:endParaRPr lang="en-US" sz="2000" b="0" dirty="0">
                        <a:effectLst/>
                        <a:latin typeface="Lato" panose="020F0502020204030203" pitchFamily="34" charset="0"/>
                      </a:endParaRPr>
                    </a:p>
                    <a:p>
                      <a:pPr marL="0" marR="0" algn="ctr">
                        <a:lnSpc>
                          <a:spcPct val="107000"/>
                        </a:lnSpc>
                        <a:spcBef>
                          <a:spcPts val="0"/>
                        </a:spcBef>
                        <a:spcAft>
                          <a:spcPts val="0"/>
                        </a:spcAft>
                      </a:pPr>
                      <a:r>
                        <a:rPr lang="en-US" sz="2000" b="0" kern="1200" dirty="0">
                          <a:effectLst/>
                          <a:latin typeface="Lato" panose="020F0502020204030203" pitchFamily="34" charset="0"/>
                        </a:rPr>
                        <a:t>(Synthesizer)</a:t>
                      </a:r>
                      <a:endParaRPr lang="en-US" sz="2000" b="0" dirty="0">
                        <a:effectLst/>
                        <a:latin typeface="Lato" panose="020F0502020204030203" pitchFamily="34" charset="0"/>
                        <a:ea typeface="Calibri" panose="020F0502020204030204" pitchFamily="34" charset="0"/>
                        <a:cs typeface="Times New Roman" panose="02020603050405020304" pitchFamily="18" charset="0"/>
                      </a:endParaRPr>
                    </a:p>
                  </a:txBody>
                  <a:tcPr marL="91424" marR="91424" marT="45712" marB="45712">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C631B"/>
                    </a:solidFill>
                  </a:tcPr>
                </a:tc>
                <a:extLst>
                  <a:ext uri="{0D108BD9-81ED-4DB2-BD59-A6C34878D82A}">
                    <a16:rowId xmlns:a16="http://schemas.microsoft.com/office/drawing/2014/main" val="10000"/>
                  </a:ext>
                </a:extLst>
              </a:tr>
              <a:tr h="3141140">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pPr marL="0" marR="0" algn="ctr">
                        <a:lnSpc>
                          <a:spcPct val="95000"/>
                        </a:lnSpc>
                        <a:spcBef>
                          <a:spcPts val="1200"/>
                        </a:spcBef>
                        <a:spcAft>
                          <a:spcPts val="0"/>
                        </a:spcAft>
                      </a:pPr>
                      <a:endParaRPr lang="en-US" sz="2800" kern="1200" dirty="0" smtClean="0">
                        <a:solidFill>
                          <a:schemeClr val="bg1">
                            <a:lumMod val="75000"/>
                            <a:lumOff val="25000"/>
                          </a:schemeClr>
                        </a:solidFill>
                        <a:effectLst/>
                        <a:latin typeface="+mn-lt"/>
                      </a:endParaRPr>
                    </a:p>
                    <a:p>
                      <a:pPr marL="0" marR="0" algn="ctr">
                        <a:lnSpc>
                          <a:spcPct val="95000"/>
                        </a:lnSpc>
                        <a:spcBef>
                          <a:spcPts val="1200"/>
                        </a:spcBef>
                        <a:spcAft>
                          <a:spcPts val="0"/>
                        </a:spcAft>
                      </a:pPr>
                      <a:r>
                        <a:rPr lang="en-US" sz="1800" kern="1200" dirty="0" smtClean="0">
                          <a:solidFill>
                            <a:srgbClr val="333399"/>
                          </a:solidFill>
                          <a:effectLst/>
                          <a:latin typeface="Lato" panose="020F0502020204030203" pitchFamily="34" charset="0"/>
                        </a:rPr>
                        <a:t>Based on what your small group wrote for your “5 whys”, summarize what</a:t>
                      </a:r>
                      <a:r>
                        <a:rPr lang="en-US" sz="1800" kern="1200" baseline="0" dirty="0" smtClean="0">
                          <a:solidFill>
                            <a:srgbClr val="333399"/>
                          </a:solidFill>
                          <a:effectLst/>
                          <a:latin typeface="Lato" panose="020F0502020204030203" pitchFamily="34" charset="0"/>
                        </a:rPr>
                        <a:t> could be the disability-related need(s)</a:t>
                      </a:r>
                    </a:p>
                  </a:txBody>
                  <a:tcPr marL="121908" marR="121908" marT="45712" marB="45712">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C631B">
                        <a:tint val="40000"/>
                      </a:srgbClr>
                    </a:solidFill>
                  </a:tcPr>
                </a:tc>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pPr marL="0" marR="0" indent="0" algn="ctr">
                        <a:lnSpc>
                          <a:spcPct val="100000"/>
                        </a:lnSpc>
                        <a:spcBef>
                          <a:spcPts val="600"/>
                        </a:spcBef>
                        <a:spcAft>
                          <a:spcPts val="0"/>
                        </a:spcAft>
                        <a:buFont typeface="Arial" panose="020B0604020202020204" pitchFamily="34" charset="0"/>
                        <a:buNone/>
                      </a:pPr>
                      <a:endParaRPr lang="en-US" sz="2200" dirty="0" smtClean="0">
                        <a:solidFill>
                          <a:schemeClr val="bg1">
                            <a:lumMod val="75000"/>
                            <a:lumOff val="25000"/>
                          </a:schemeClr>
                        </a:solidFill>
                        <a:effectLst/>
                        <a:latin typeface="+mn-lt"/>
                        <a:ea typeface="Calibri" panose="020F0502020204030204" pitchFamily="34" charset="0"/>
                        <a:cs typeface="Times New Roman" panose="02020603050405020304" pitchFamily="18" charset="0"/>
                      </a:endParaRPr>
                    </a:p>
                    <a:p>
                      <a:pPr marL="0" marR="0" indent="0" algn="ctr">
                        <a:lnSpc>
                          <a:spcPct val="100000"/>
                        </a:lnSpc>
                        <a:spcBef>
                          <a:spcPts val="600"/>
                        </a:spcBef>
                        <a:spcAft>
                          <a:spcPts val="0"/>
                        </a:spcAft>
                        <a:buFont typeface="Arial" panose="020B0604020202020204" pitchFamily="34" charset="0"/>
                        <a:buNone/>
                      </a:pPr>
                      <a:r>
                        <a:rPr lang="en-US" sz="1800" dirty="0" smtClean="0">
                          <a:solidFill>
                            <a:srgbClr val="333399"/>
                          </a:solidFill>
                          <a:effectLst/>
                          <a:latin typeface="Lato" panose="020F0502020204030203" pitchFamily="34" charset="0"/>
                          <a:ea typeface="Calibri" panose="020F0502020204030204" pitchFamily="34" charset="0"/>
                          <a:cs typeface="Times New Roman" panose="02020603050405020304" pitchFamily="18" charset="0"/>
                        </a:rPr>
                        <a:t>How</a:t>
                      </a:r>
                      <a:r>
                        <a:rPr lang="en-US" sz="1800" baseline="0" dirty="0" smtClean="0">
                          <a:solidFill>
                            <a:srgbClr val="333399"/>
                          </a:solidFill>
                          <a:effectLst/>
                          <a:latin typeface="Lato" panose="020F0502020204030203" pitchFamily="34" charset="0"/>
                          <a:ea typeface="Calibri" panose="020F0502020204030204" pitchFamily="34" charset="0"/>
                          <a:cs typeface="Times New Roman" panose="02020603050405020304" pitchFamily="18" charset="0"/>
                        </a:rPr>
                        <a:t> many groups found 1 root cause?</a:t>
                      </a:r>
                    </a:p>
                    <a:p>
                      <a:pPr marL="0" marR="0" indent="0" algn="ctr">
                        <a:lnSpc>
                          <a:spcPct val="100000"/>
                        </a:lnSpc>
                        <a:spcBef>
                          <a:spcPts val="600"/>
                        </a:spcBef>
                        <a:spcAft>
                          <a:spcPts val="0"/>
                        </a:spcAft>
                        <a:buFont typeface="Arial" panose="020B0604020202020204" pitchFamily="34" charset="0"/>
                        <a:buNone/>
                      </a:pPr>
                      <a:r>
                        <a:rPr lang="en-US" sz="1800" baseline="0" dirty="0" smtClean="0">
                          <a:solidFill>
                            <a:srgbClr val="333399"/>
                          </a:solidFill>
                          <a:effectLst/>
                          <a:latin typeface="Lato" panose="020F0502020204030203" pitchFamily="34" charset="0"/>
                          <a:ea typeface="Calibri" panose="020F0502020204030204" pitchFamily="34" charset="0"/>
                          <a:cs typeface="Times New Roman" panose="02020603050405020304" pitchFamily="18" charset="0"/>
                        </a:rPr>
                        <a:t>Did any find more than one potential root cause that requires addressing more than one need? </a:t>
                      </a:r>
                      <a:endParaRPr lang="en-US" sz="1800" dirty="0" smtClean="0">
                        <a:solidFill>
                          <a:srgbClr val="333399"/>
                        </a:solidFill>
                        <a:effectLst/>
                        <a:latin typeface="Lato" panose="020F0502020204030203" pitchFamily="34" charset="0"/>
                        <a:ea typeface="Calibri" panose="020F0502020204030204" pitchFamily="34" charset="0"/>
                        <a:cs typeface="Times New Roman" panose="02020603050405020304" pitchFamily="18" charset="0"/>
                      </a:endParaRPr>
                    </a:p>
                  </a:txBody>
                  <a:tcPr marL="91424" marR="91424" marT="45712" marB="45712">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C631B">
                        <a:tint val="4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96237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CCR IEP Learning </a:t>
            </a:r>
            <a:r>
              <a:rPr lang="en-US" dirty="0" smtClean="0"/>
              <a:t>Resources</a:t>
            </a:r>
            <a:endParaRPr lang="en-US" dirty="0"/>
          </a:p>
        </p:txBody>
      </p:sp>
      <p:pic>
        <p:nvPicPr>
          <p:cNvPr id="7" name="Content Placeholder 6"/>
          <p:cNvPicPr>
            <a:picLocks noGrp="1" noChangeAspect="1"/>
          </p:cNvPicPr>
          <p:nvPr>
            <p:ph idx="1"/>
          </p:nvPr>
        </p:nvPicPr>
        <p:blipFill>
          <a:blip r:embed="rId3"/>
          <a:stretch>
            <a:fillRect/>
          </a:stretch>
        </p:blipFill>
        <p:spPr>
          <a:xfrm>
            <a:off x="1155731" y="1023937"/>
            <a:ext cx="6650361" cy="3896405"/>
          </a:xfrm>
          <a:prstGeom prst="rect">
            <a:avLst/>
          </a:prstGeom>
        </p:spPr>
      </p:pic>
      <p:sp>
        <p:nvSpPr>
          <p:cNvPr id="4" name="Date Placeholder 3"/>
          <p:cNvSpPr>
            <a:spLocks noGrp="1"/>
          </p:cNvSpPr>
          <p:nvPr>
            <p:ph type="dt" sz="half" idx="10"/>
          </p:nvPr>
        </p:nvSpPr>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F1540">
                    <a:lumMod val="90000"/>
                    <a:lumOff val="10000"/>
                  </a:srgbClr>
                </a:solidFill>
                <a:effectLst/>
                <a:uLnTx/>
                <a:uFillTx/>
                <a:latin typeface="Lato" panose="020F0502020204030203" pitchFamily="34" charset="0"/>
                <a:ea typeface="+mn-ea"/>
                <a:cs typeface="Arial" charset="0"/>
              </a:rPr>
              <a:t>April 2018</a:t>
            </a:r>
          </a:p>
        </p:txBody>
      </p:sp>
      <p:sp>
        <p:nvSpPr>
          <p:cNvPr id="3" name="Slide Number Placeholder 2"/>
          <p:cNvSpPr>
            <a:spLocks noGrp="1"/>
          </p:cNvSpPr>
          <p:nvPr>
            <p:ph type="sldNum" sz="quarter" idx="11"/>
          </p:nvPr>
        </p:nvSpPr>
        <p:spPr/>
        <p:txBody>
          <a:bodyPr/>
          <a:lstStyle/>
          <a:p>
            <a:pPr marL="0" marR="0" lvl="0" indent="0" algn="r" defTabSz="685800" rtl="0" eaLnBrk="1" fontAlgn="base" latinLnBrk="0" hangingPunct="1">
              <a:lnSpc>
                <a:spcPct val="100000"/>
              </a:lnSpc>
              <a:spcBef>
                <a:spcPct val="0"/>
              </a:spcBef>
              <a:spcAft>
                <a:spcPct val="0"/>
              </a:spcAft>
              <a:buClrTx/>
              <a:buSzTx/>
              <a:buFontTx/>
              <a:buNone/>
              <a:tabLst/>
              <a:defRPr/>
            </a:pPr>
            <a:fld id="{453CC3A6-4BBE-4722-963B-0F2471C635E5}" type="slidenum">
              <a:rPr kumimoji="0" lang="en-US" sz="1050" b="0" i="0" u="none" strike="noStrike" kern="1200" cap="none" spc="0" normalizeH="0" baseline="0" noProof="0">
                <a:ln>
                  <a:noFill/>
                </a:ln>
                <a:solidFill>
                  <a:srgbClr val="0F1540">
                    <a:lumMod val="90000"/>
                    <a:lumOff val="10000"/>
                  </a:srgbClr>
                </a:solidFill>
                <a:effectLst/>
                <a:uLnTx/>
                <a:uFillTx/>
                <a:latin typeface="Lato" panose="020F0502020204030203" pitchFamily="34" charset="0"/>
                <a:ea typeface="+mn-ea"/>
                <a:cs typeface="Arial" charset="0"/>
              </a:rPr>
              <a:pPr marL="0" marR="0" lvl="0" indent="0" algn="r" defTabSz="685800" rtl="0" eaLnBrk="1" fontAlgn="base" latinLnBrk="0" hangingPunct="1">
                <a:lnSpc>
                  <a:spcPct val="100000"/>
                </a:lnSpc>
                <a:spcBef>
                  <a:spcPct val="0"/>
                </a:spcBef>
                <a:spcAft>
                  <a:spcPct val="0"/>
                </a:spcAft>
                <a:buClrTx/>
                <a:buSzTx/>
                <a:buFontTx/>
                <a:buNone/>
                <a:tabLst/>
                <a:defRPr/>
              </a:pPr>
              <a:t>35</a:t>
            </a:fld>
            <a:endParaRPr kumimoji="0" lang="en-US" sz="1050" b="0" i="0" u="none" strike="noStrike" kern="1200" cap="none" spc="0" normalizeH="0" baseline="0" noProof="0" dirty="0">
              <a:ln>
                <a:noFill/>
              </a:ln>
              <a:solidFill>
                <a:srgbClr val="0F1540">
                  <a:lumMod val="90000"/>
                  <a:lumOff val="10000"/>
                </a:srgbClr>
              </a:solidFill>
              <a:effectLst/>
              <a:uLnTx/>
              <a:uFillTx/>
              <a:latin typeface="Lato" panose="020F0502020204030203" pitchFamily="34" charset="0"/>
              <a:ea typeface="+mn-ea"/>
              <a:cs typeface="Arial" charset="0"/>
            </a:endParaRPr>
          </a:p>
        </p:txBody>
      </p:sp>
    </p:spTree>
    <p:extLst>
      <p:ext uri="{BB962C8B-B14F-4D97-AF65-F5344CB8AC3E}">
        <p14:creationId xmlns:p14="http://schemas.microsoft.com/office/powerpoint/2010/main" val="24861074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CCR IEP Discussion Tool</a:t>
            </a:r>
            <a:endParaRPr lang="en-US" dirty="0"/>
          </a:p>
        </p:txBody>
      </p:sp>
      <p:pic>
        <p:nvPicPr>
          <p:cNvPr id="6" name="Content Placeholder 5"/>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221582" y="1184673"/>
            <a:ext cx="6757988" cy="3130153"/>
          </a:xfrm>
        </p:spPr>
      </p:pic>
      <p:sp>
        <p:nvSpPr>
          <p:cNvPr id="4" name="Action Button: Information 3">
            <a:hlinkClick r:id="rId4" highlightClick="1"/>
          </p:cNvPr>
          <p:cNvSpPr/>
          <p:nvPr/>
        </p:nvSpPr>
        <p:spPr>
          <a:xfrm>
            <a:off x="8064500" y="434159"/>
            <a:ext cx="304800" cy="300082"/>
          </a:xfrm>
          <a:prstGeom prst="actionButtonInformation">
            <a:avLst/>
          </a:prstGeom>
          <a:solidFill>
            <a:schemeClr val="accent3">
              <a:lumMod val="75000"/>
            </a:schemeClr>
          </a:solidFill>
        </p:spPr>
        <p:txBody>
          <a:bodyPr rtlCol="0" anchor="ctr">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dirty="0">
              <a:ln>
                <a:solidFill>
                  <a:srgbClr val="0C631B">
                    <a:lumMod val="75000"/>
                  </a:srgbClr>
                </a:solidFill>
              </a:ln>
              <a:noFill/>
              <a:effectLst/>
              <a:uLnTx/>
              <a:uFillTx/>
              <a:latin typeface="Arial" charset="0"/>
              <a:ea typeface="+mn-ea"/>
              <a:cs typeface="Arial" charset="0"/>
            </a:endParaRPr>
          </a:p>
        </p:txBody>
      </p:sp>
      <p:sp>
        <p:nvSpPr>
          <p:cNvPr id="3" name="Date Placeholder 2"/>
          <p:cNvSpPr>
            <a:spLocks noGrp="1"/>
          </p:cNvSpPr>
          <p:nvPr>
            <p:ph type="dt" sz="half" idx="10"/>
          </p:nvPr>
        </p:nvSpPr>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F1540">
                    <a:lumMod val="90000"/>
                    <a:lumOff val="10000"/>
                  </a:srgbClr>
                </a:solidFill>
                <a:effectLst/>
                <a:uLnTx/>
                <a:uFillTx/>
                <a:latin typeface="Lato" panose="020F0502020204030203" pitchFamily="34" charset="0"/>
                <a:ea typeface="+mn-ea"/>
                <a:cs typeface="Arial" charset="0"/>
              </a:rPr>
              <a:t>April 2018</a:t>
            </a:r>
          </a:p>
        </p:txBody>
      </p:sp>
      <p:sp>
        <p:nvSpPr>
          <p:cNvPr id="7" name="Slide Number Placeholder 6"/>
          <p:cNvSpPr>
            <a:spLocks noGrp="1"/>
          </p:cNvSpPr>
          <p:nvPr>
            <p:ph type="sldNum" sz="quarter" idx="11"/>
          </p:nvPr>
        </p:nvSpPr>
        <p:spPr/>
        <p:txBody>
          <a:bodyPr/>
          <a:lstStyle/>
          <a:p>
            <a:pPr marL="0" marR="0" lvl="0" indent="0" algn="r" defTabSz="685800" rtl="0" eaLnBrk="1" fontAlgn="base" latinLnBrk="0" hangingPunct="1">
              <a:lnSpc>
                <a:spcPct val="100000"/>
              </a:lnSpc>
              <a:spcBef>
                <a:spcPct val="0"/>
              </a:spcBef>
              <a:spcAft>
                <a:spcPct val="0"/>
              </a:spcAft>
              <a:buClrTx/>
              <a:buSzTx/>
              <a:buFontTx/>
              <a:buNone/>
              <a:tabLst/>
              <a:defRPr/>
            </a:pPr>
            <a:fld id="{453CC3A6-4BBE-4722-963B-0F2471C635E5}" type="slidenum">
              <a:rPr kumimoji="0" lang="en-US" sz="1050" b="0" i="0" u="none" strike="noStrike" kern="1200" cap="none" spc="0" normalizeH="0" baseline="0" noProof="0">
                <a:ln>
                  <a:noFill/>
                </a:ln>
                <a:solidFill>
                  <a:srgbClr val="0F1540">
                    <a:lumMod val="90000"/>
                    <a:lumOff val="10000"/>
                  </a:srgbClr>
                </a:solidFill>
                <a:effectLst/>
                <a:uLnTx/>
                <a:uFillTx/>
                <a:latin typeface="Lato" panose="020F0502020204030203" pitchFamily="34" charset="0"/>
                <a:ea typeface="+mn-ea"/>
                <a:cs typeface="Arial" charset="0"/>
              </a:rPr>
              <a:pPr marL="0" marR="0" lvl="0" indent="0" algn="r" defTabSz="685800" rtl="0" eaLnBrk="1" fontAlgn="base" latinLnBrk="0" hangingPunct="1">
                <a:lnSpc>
                  <a:spcPct val="100000"/>
                </a:lnSpc>
                <a:spcBef>
                  <a:spcPct val="0"/>
                </a:spcBef>
                <a:spcAft>
                  <a:spcPct val="0"/>
                </a:spcAft>
                <a:buClrTx/>
                <a:buSzTx/>
                <a:buFontTx/>
                <a:buNone/>
                <a:tabLst/>
                <a:defRPr/>
              </a:pPr>
              <a:t>36</a:t>
            </a:fld>
            <a:endParaRPr kumimoji="0" lang="en-US" sz="1050" b="0" i="0" u="none" strike="noStrike" kern="1200" cap="none" spc="0" normalizeH="0" baseline="0" noProof="0" dirty="0">
              <a:ln>
                <a:noFill/>
              </a:ln>
              <a:solidFill>
                <a:srgbClr val="0F1540">
                  <a:lumMod val="90000"/>
                  <a:lumOff val="10000"/>
                </a:srgbClr>
              </a:solidFill>
              <a:effectLst/>
              <a:uLnTx/>
              <a:uFillTx/>
              <a:latin typeface="Lato" panose="020F0502020204030203" pitchFamily="34" charset="0"/>
              <a:ea typeface="+mn-ea"/>
              <a:cs typeface="Arial" charset="0"/>
            </a:endParaRPr>
          </a:p>
        </p:txBody>
      </p:sp>
    </p:spTree>
    <p:extLst>
      <p:ext uri="{BB962C8B-B14F-4D97-AF65-F5344CB8AC3E}">
        <p14:creationId xmlns:p14="http://schemas.microsoft.com/office/powerpoint/2010/main" val="16872296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sp>
        <p:nvSpPr>
          <p:cNvPr id="976" name="Shape 976"/>
          <p:cNvSpPr txBox="1">
            <a:spLocks noGrp="1"/>
          </p:cNvSpPr>
          <p:nvPr>
            <p:ph type="title"/>
          </p:nvPr>
        </p:nvSpPr>
        <p:spPr/>
        <p:txBody>
          <a:bodyPr/>
          <a:lstStyle/>
          <a:p>
            <a:r>
              <a:rPr lang="en-US" smtClean="0">
                <a:sym typeface="Arial"/>
              </a:rPr>
              <a:t>CCR IEP Video</a:t>
            </a:r>
            <a:endParaRPr lang="en-US">
              <a:sym typeface="Arial"/>
            </a:endParaRPr>
          </a:p>
        </p:txBody>
      </p:sp>
      <p:sp>
        <p:nvSpPr>
          <p:cNvPr id="978" name="Shape 978"/>
          <p:cNvSpPr txBox="1">
            <a:spLocks noGrp="1"/>
          </p:cNvSpPr>
          <p:nvPr>
            <p:ph type="dt" sz="half" idx="10"/>
          </p:nvPr>
        </p:nvSpPr>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F1540">
                    <a:lumMod val="90000"/>
                    <a:lumOff val="10000"/>
                  </a:srgbClr>
                </a:solidFill>
                <a:effectLst/>
                <a:uLnTx/>
                <a:uFillTx/>
                <a:latin typeface="Lato" panose="020F0502020204030203" pitchFamily="34" charset="0"/>
                <a:ea typeface="+mn-ea"/>
                <a:cs typeface="Arial" charset="0"/>
                <a:sym typeface="Questrial"/>
              </a:rPr>
              <a:t>April 2018</a:t>
            </a:r>
          </a:p>
        </p:txBody>
      </p:sp>
      <p:sp>
        <p:nvSpPr>
          <p:cNvPr id="979" name="Shape 979"/>
          <p:cNvSpPr txBox="1">
            <a:spLocks noGrp="1"/>
          </p:cNvSpPr>
          <p:nvPr>
            <p:ph type="sldNum" sz="quarter" idx="11"/>
          </p:nvPr>
        </p:nvSpPr>
        <p:spPr/>
        <p:txBody>
          <a:bodyPr/>
          <a:lstStyle/>
          <a:p>
            <a:pPr marL="0" marR="0" lvl="0" indent="0" algn="r" defTabSz="685800" rtl="0" eaLnBrk="1" fontAlgn="base" latinLnBrk="0" hangingPunct="1">
              <a:lnSpc>
                <a:spcPct val="100000"/>
              </a:lnSpc>
              <a:spcBef>
                <a:spcPct val="0"/>
              </a:spcBef>
              <a:spcAft>
                <a:spcPct val="0"/>
              </a:spcAft>
              <a:buClrTx/>
              <a:buSzTx/>
              <a:buFontTx/>
              <a:buNone/>
              <a:tabLst/>
              <a:defRPr/>
            </a:pPr>
            <a:fld id="{00000000-1234-1234-1234-123412341234}" type="slidenum">
              <a:rPr kumimoji="0" lang="en-US" sz="1050" b="0" i="0" u="none" strike="noStrike" kern="1200" cap="none" spc="0" normalizeH="0" baseline="0" noProof="0">
                <a:ln>
                  <a:noFill/>
                </a:ln>
                <a:solidFill>
                  <a:srgbClr val="0F1540">
                    <a:lumMod val="90000"/>
                    <a:lumOff val="10000"/>
                  </a:srgbClr>
                </a:solidFill>
                <a:effectLst/>
                <a:uLnTx/>
                <a:uFillTx/>
                <a:latin typeface="Lato" panose="020F0502020204030203" pitchFamily="34" charset="0"/>
                <a:ea typeface="+mn-ea"/>
                <a:cs typeface="Arial" charset="0"/>
                <a:sym typeface="Questrial"/>
              </a:rPr>
              <a:pPr marL="0" marR="0" lvl="0" indent="0" algn="r" defTabSz="685800" rtl="0" eaLnBrk="1" fontAlgn="base" latinLnBrk="0" hangingPunct="1">
                <a:lnSpc>
                  <a:spcPct val="100000"/>
                </a:lnSpc>
                <a:spcBef>
                  <a:spcPct val="0"/>
                </a:spcBef>
                <a:spcAft>
                  <a:spcPct val="0"/>
                </a:spcAft>
                <a:buClrTx/>
                <a:buSzTx/>
                <a:buFontTx/>
                <a:buNone/>
                <a:tabLst/>
                <a:defRPr/>
              </a:pPr>
              <a:t>37</a:t>
            </a:fld>
            <a:endParaRPr kumimoji="0" lang="en-US" sz="1050" b="0" i="0" u="none" strike="noStrike" kern="1200" cap="none" spc="0" normalizeH="0" baseline="0" noProof="0">
              <a:ln>
                <a:noFill/>
              </a:ln>
              <a:solidFill>
                <a:srgbClr val="0F1540">
                  <a:lumMod val="90000"/>
                  <a:lumOff val="10000"/>
                </a:srgbClr>
              </a:solidFill>
              <a:effectLst/>
              <a:uLnTx/>
              <a:uFillTx/>
              <a:latin typeface="Lato" panose="020F0502020204030203" pitchFamily="34" charset="0"/>
              <a:ea typeface="+mn-ea"/>
              <a:cs typeface="Arial" charset="0"/>
              <a:sym typeface="Questrial"/>
            </a:endParaRPr>
          </a:p>
        </p:txBody>
      </p:sp>
      <p:pic>
        <p:nvPicPr>
          <p:cNvPr id="18" name="Content Placeholder 17"/>
          <p:cNvPicPr>
            <a:picLocks noGrp="1" noChangeAspect="1"/>
          </p:cNvPicPr>
          <p:nvPr>
            <p:ph idx="1"/>
          </p:nvPr>
        </p:nvPicPr>
        <p:blipFill>
          <a:blip r:embed="rId3"/>
          <a:stretch>
            <a:fillRect/>
          </a:stretch>
        </p:blipFill>
        <p:spPr>
          <a:xfrm>
            <a:off x="2057400" y="1354347"/>
            <a:ext cx="4695825" cy="3579826"/>
          </a:xfrm>
          <a:prstGeom prst="rect">
            <a:avLst/>
          </a:prstGeom>
        </p:spPr>
      </p:pic>
      <p:pic>
        <p:nvPicPr>
          <p:cNvPr id="21" name="Picture 20">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6698" y="3337762"/>
            <a:ext cx="824887" cy="579998"/>
          </a:xfrm>
          <a:prstGeom prst="rect">
            <a:avLst/>
          </a:prstGeom>
        </p:spPr>
      </p:pic>
    </p:spTree>
    <p:extLst>
      <p:ext uri="{BB962C8B-B14F-4D97-AF65-F5344CB8AC3E}">
        <p14:creationId xmlns:p14="http://schemas.microsoft.com/office/powerpoint/2010/main" val="1178235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Step 2 Additional Resources</a:t>
            </a:r>
            <a:endParaRPr lang="en-US" dirty="0"/>
          </a:p>
        </p:txBody>
      </p:sp>
      <p:sp>
        <p:nvSpPr>
          <p:cNvPr id="3" name="Text Placeholder 2"/>
          <p:cNvSpPr>
            <a:spLocks noGrp="1"/>
          </p:cNvSpPr>
          <p:nvPr>
            <p:ph type="body" sz="quarter" idx="14"/>
          </p:nvPr>
        </p:nvSpPr>
        <p:spPr>
          <a:xfrm>
            <a:off x="1023878" y="1046353"/>
            <a:ext cx="7096243" cy="3605159"/>
          </a:xfrm>
        </p:spPr>
        <p:txBody>
          <a:bodyPr>
            <a:normAutofit/>
          </a:bodyPr>
          <a:lstStyle/>
          <a:p>
            <a:pPr lvl="0"/>
            <a:r>
              <a:rPr lang="en-US" b="0" dirty="0">
                <a:solidFill>
                  <a:srgbClr val="333399"/>
                </a:solidFill>
                <a:hlinkClick r:id="rId3"/>
              </a:rPr>
              <a:t>Step 2 At a Glance</a:t>
            </a:r>
            <a:endParaRPr lang="en-US" b="0" dirty="0">
              <a:solidFill>
                <a:srgbClr val="333399"/>
              </a:solidFill>
            </a:endParaRPr>
          </a:p>
          <a:p>
            <a:pPr lvl="0"/>
            <a:r>
              <a:rPr lang="en-US" b="0" dirty="0">
                <a:solidFill>
                  <a:srgbClr val="333399"/>
                </a:solidFill>
              </a:rPr>
              <a:t>Root Cause Analysis- </a:t>
            </a:r>
            <a:r>
              <a:rPr lang="en-US" b="0" dirty="0">
                <a:solidFill>
                  <a:srgbClr val="333399"/>
                </a:solidFill>
                <a:hlinkClick r:id="rId4"/>
              </a:rPr>
              <a:t>Jefferson Memorial Video</a:t>
            </a:r>
            <a:endParaRPr lang="en-US" b="0" dirty="0">
              <a:solidFill>
                <a:srgbClr val="333399"/>
              </a:solidFill>
              <a:hlinkClick r:id="rId5"/>
            </a:endParaRPr>
          </a:p>
          <a:p>
            <a:pPr lvl="0"/>
            <a:r>
              <a:rPr lang="en-US" b="0" dirty="0">
                <a:solidFill>
                  <a:srgbClr val="333399"/>
                </a:solidFill>
                <a:hlinkClick r:id="rId5"/>
              </a:rPr>
              <a:t>I’m Determined</a:t>
            </a:r>
            <a:r>
              <a:rPr lang="en-US" b="0" dirty="0">
                <a:solidFill>
                  <a:srgbClr val="333399"/>
                </a:solidFill>
              </a:rPr>
              <a:t>: A web resource for self-determination and student led IEP meetings</a:t>
            </a:r>
          </a:p>
          <a:p>
            <a:r>
              <a:rPr lang="en-US" b="0" dirty="0">
                <a:solidFill>
                  <a:srgbClr val="333399"/>
                </a:solidFill>
                <a:hlinkClick r:id="rId6"/>
              </a:rPr>
              <a:t>Universal Design for Learning</a:t>
            </a:r>
            <a:endParaRPr lang="en-US" b="0" dirty="0">
              <a:solidFill>
                <a:srgbClr val="333399"/>
              </a:solidFill>
            </a:endParaRPr>
          </a:p>
          <a:p>
            <a:endParaRPr lang="en-US" dirty="0"/>
          </a:p>
        </p:txBody>
      </p:sp>
    </p:spTree>
    <p:extLst>
      <p:ext uri="{BB962C8B-B14F-4D97-AF65-F5344CB8AC3E}">
        <p14:creationId xmlns:p14="http://schemas.microsoft.com/office/powerpoint/2010/main" val="13363235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Step 2 Additional Resources for Families</a:t>
            </a:r>
            <a:endParaRPr lang="en-US" dirty="0"/>
          </a:p>
        </p:txBody>
      </p:sp>
      <p:sp>
        <p:nvSpPr>
          <p:cNvPr id="3" name="Text Placeholder 2"/>
          <p:cNvSpPr>
            <a:spLocks noGrp="1"/>
          </p:cNvSpPr>
          <p:nvPr>
            <p:ph type="body" sz="quarter" idx="14"/>
          </p:nvPr>
        </p:nvSpPr>
        <p:spPr>
          <a:xfrm>
            <a:off x="978306" y="1117916"/>
            <a:ext cx="7187388" cy="3946071"/>
          </a:xfrm>
        </p:spPr>
        <p:txBody>
          <a:bodyPr>
            <a:normAutofit fontScale="85000" lnSpcReduction="10000"/>
          </a:bodyPr>
          <a:lstStyle/>
          <a:p>
            <a:pPr marL="0" lvl="0" indent="0">
              <a:lnSpc>
                <a:spcPct val="95000"/>
              </a:lnSpc>
              <a:buNone/>
            </a:pPr>
            <a:r>
              <a:rPr lang="en-US" b="0" dirty="0">
                <a:solidFill>
                  <a:srgbClr val="333399"/>
                </a:solidFill>
                <a:hlinkClick r:id="rId3"/>
              </a:rPr>
              <a:t>Wisconsin Statewide Parent Educator Initiative </a:t>
            </a:r>
          </a:p>
          <a:p>
            <a:pPr marL="0" lvl="0" indent="0">
              <a:lnSpc>
                <a:spcPct val="95000"/>
              </a:lnSpc>
              <a:buNone/>
            </a:pPr>
            <a:r>
              <a:rPr lang="en-US" b="0" dirty="0">
                <a:solidFill>
                  <a:srgbClr val="333399"/>
                </a:solidFill>
                <a:hlinkClick r:id="rId3"/>
              </a:rPr>
              <a:t>http://www.livebinders.com/play/play?id=2191148</a:t>
            </a:r>
            <a:endParaRPr lang="en-US" b="0" dirty="0">
              <a:solidFill>
                <a:srgbClr val="333399"/>
              </a:solidFill>
              <a:sym typeface="Questrial"/>
              <a:hlinkClick r:id="rId4"/>
            </a:endParaRPr>
          </a:p>
          <a:p>
            <a:pPr lvl="0"/>
            <a:r>
              <a:rPr lang="en-US" b="0" dirty="0">
                <a:solidFill>
                  <a:srgbClr val="333399"/>
                </a:solidFill>
                <a:sym typeface="Questrial"/>
                <a:hlinkClick r:id="rId4"/>
              </a:rPr>
              <a:t>PTA Guide to Success</a:t>
            </a:r>
            <a:endParaRPr lang="en-US" b="0" dirty="0">
              <a:solidFill>
                <a:srgbClr val="333399"/>
              </a:solidFill>
              <a:sym typeface="Questrial"/>
            </a:endParaRPr>
          </a:p>
          <a:p>
            <a:pPr lvl="0"/>
            <a:r>
              <a:rPr lang="en-US" b="0" dirty="0">
                <a:solidFill>
                  <a:srgbClr val="333399"/>
                </a:solidFill>
                <a:sym typeface="Questrial"/>
                <a:hlinkClick r:id="rId5"/>
              </a:rPr>
              <a:t>CDC Milestone Moments </a:t>
            </a:r>
            <a:endParaRPr lang="en-US" b="0" dirty="0">
              <a:solidFill>
                <a:srgbClr val="333399"/>
              </a:solidFill>
              <a:sym typeface="Questrial"/>
            </a:endParaRPr>
          </a:p>
          <a:p>
            <a:pPr lvl="0"/>
            <a:r>
              <a:rPr lang="en-US" b="0" dirty="0">
                <a:solidFill>
                  <a:srgbClr val="333399"/>
                </a:solidFill>
                <a:sym typeface="Questrial"/>
              </a:rPr>
              <a:t>Family and disability </a:t>
            </a:r>
            <a:r>
              <a:rPr lang="en-US" b="0" dirty="0">
                <a:solidFill>
                  <a:srgbClr val="333399"/>
                </a:solidFill>
                <a:sym typeface="Questrial"/>
                <a:hlinkClick r:id="rId6"/>
              </a:rPr>
              <a:t>organizations</a:t>
            </a:r>
            <a:r>
              <a:rPr lang="en-US" b="0" dirty="0">
                <a:solidFill>
                  <a:srgbClr val="333399"/>
                </a:solidFill>
                <a:sym typeface="Questrial"/>
              </a:rPr>
              <a:t> specific to child’s needs </a:t>
            </a:r>
          </a:p>
          <a:p>
            <a:pPr lvl="0"/>
            <a:r>
              <a:rPr lang="en-US" b="0" dirty="0">
                <a:solidFill>
                  <a:srgbClr val="333399"/>
                </a:solidFill>
                <a:sym typeface="Questrial"/>
              </a:rPr>
              <a:t>Frequently used special education </a:t>
            </a:r>
            <a:r>
              <a:rPr lang="en-US" b="0" dirty="0">
                <a:solidFill>
                  <a:srgbClr val="333399"/>
                </a:solidFill>
                <a:sym typeface="Questrial"/>
                <a:hlinkClick r:id="rId7"/>
              </a:rPr>
              <a:t>acronyms</a:t>
            </a:r>
            <a:r>
              <a:rPr lang="en-US" b="0" dirty="0">
                <a:solidFill>
                  <a:srgbClr val="333399"/>
                </a:solidFill>
                <a:sym typeface="Questrial"/>
              </a:rPr>
              <a:t> </a:t>
            </a:r>
          </a:p>
          <a:p>
            <a:pPr lvl="0"/>
            <a:r>
              <a:rPr lang="en-US" b="0" dirty="0">
                <a:solidFill>
                  <a:srgbClr val="333399"/>
                </a:solidFill>
                <a:sym typeface="Questrial"/>
                <a:hlinkClick r:id="rId8"/>
              </a:rPr>
              <a:t>UDL – Parent Brief </a:t>
            </a:r>
            <a:r>
              <a:rPr lang="en-US" b="0" dirty="0">
                <a:solidFill>
                  <a:srgbClr val="333399"/>
                </a:solidFill>
                <a:sym typeface="Questrial"/>
              </a:rPr>
              <a:t>from National Learning Disability Center</a:t>
            </a:r>
            <a:endParaRPr lang="en-US" b="0" dirty="0">
              <a:solidFill>
                <a:srgbClr val="333399"/>
              </a:solidFill>
              <a:sym typeface="Questrial"/>
              <a:hlinkClick r:id="rId8"/>
            </a:endParaRPr>
          </a:p>
          <a:p>
            <a:endParaRPr lang="en-US" dirty="0"/>
          </a:p>
        </p:txBody>
      </p:sp>
    </p:spTree>
    <p:extLst>
      <p:ext uri="{BB962C8B-B14F-4D97-AF65-F5344CB8AC3E}">
        <p14:creationId xmlns:p14="http://schemas.microsoft.com/office/powerpoint/2010/main" val="20249926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85000" lnSpcReduction="20000"/>
          </a:bodyPr>
          <a:lstStyle/>
          <a:p>
            <a:pPr>
              <a:spcAft>
                <a:spcPts val="0"/>
              </a:spcAft>
            </a:pPr>
            <a:r>
              <a:rPr lang="en-US" dirty="0" smtClean="0"/>
              <a:t>College and Career Ready IEP</a:t>
            </a:r>
          </a:p>
          <a:p>
            <a:pPr>
              <a:spcAft>
                <a:spcPts val="0"/>
              </a:spcAft>
            </a:pPr>
            <a:r>
              <a:rPr lang="en-US" dirty="0" smtClean="0"/>
              <a:t>5 Step Process</a:t>
            </a:r>
            <a:endParaRPr lang="en-US" dirty="0"/>
          </a:p>
        </p:txBody>
      </p:sp>
      <p:sp>
        <p:nvSpPr>
          <p:cNvPr id="5" name="Shape 594">
            <a:hlinkClick r:id="rId3"/>
          </p:cNvPr>
          <p:cNvSpPr/>
          <p:nvPr/>
        </p:nvSpPr>
        <p:spPr>
          <a:xfrm>
            <a:off x="8151347" y="179428"/>
            <a:ext cx="581400" cy="562800"/>
          </a:xfrm>
          <a:custGeom>
            <a:avLst/>
            <a:gdLst/>
            <a:ahLst/>
            <a:cxnLst/>
            <a:rect l="0" t="0" r="0" b="0"/>
            <a:pathLst>
              <a:path w="120000" h="120000" extrusionOk="0">
                <a:moveTo>
                  <a:pt x="0" y="0"/>
                </a:moveTo>
                <a:lnTo>
                  <a:pt x="120000" y="0"/>
                </a:lnTo>
                <a:lnTo>
                  <a:pt x="120000" y="120000"/>
                </a:lnTo>
                <a:lnTo>
                  <a:pt x="0" y="120000"/>
                </a:lnTo>
                <a:close/>
                <a:moveTo>
                  <a:pt x="27329" y="14999"/>
                </a:moveTo>
                <a:lnTo>
                  <a:pt x="70890" y="14999"/>
                </a:lnTo>
                <a:lnTo>
                  <a:pt x="92670" y="37500"/>
                </a:lnTo>
                <a:lnTo>
                  <a:pt x="92670" y="105000"/>
                </a:lnTo>
                <a:lnTo>
                  <a:pt x="27329" y="105000"/>
                </a:lnTo>
                <a:close/>
              </a:path>
              <a:path w="120000" h="120000" fill="darkenLess" extrusionOk="0">
                <a:moveTo>
                  <a:pt x="27329" y="14999"/>
                </a:moveTo>
                <a:lnTo>
                  <a:pt x="70890" y="14999"/>
                </a:lnTo>
                <a:lnTo>
                  <a:pt x="70890" y="37500"/>
                </a:lnTo>
                <a:lnTo>
                  <a:pt x="92670" y="37500"/>
                </a:lnTo>
                <a:lnTo>
                  <a:pt x="92670" y="105000"/>
                </a:lnTo>
                <a:lnTo>
                  <a:pt x="27329" y="105000"/>
                </a:lnTo>
                <a:close/>
              </a:path>
              <a:path w="120000" h="120000" fill="darken" extrusionOk="0">
                <a:moveTo>
                  <a:pt x="70890" y="14999"/>
                </a:moveTo>
                <a:lnTo>
                  <a:pt x="70890" y="37500"/>
                </a:lnTo>
                <a:lnTo>
                  <a:pt x="92670" y="37500"/>
                </a:lnTo>
                <a:close/>
              </a:path>
              <a:path w="120000" h="120000" fill="none" extrusionOk="0">
                <a:moveTo>
                  <a:pt x="27329" y="14999"/>
                </a:moveTo>
                <a:lnTo>
                  <a:pt x="70890" y="14999"/>
                </a:lnTo>
                <a:lnTo>
                  <a:pt x="92670" y="37500"/>
                </a:lnTo>
                <a:lnTo>
                  <a:pt x="92670" y="105000"/>
                </a:lnTo>
                <a:lnTo>
                  <a:pt x="27329" y="105000"/>
                </a:lnTo>
                <a:close/>
                <a:moveTo>
                  <a:pt x="92670" y="37500"/>
                </a:moveTo>
                <a:lnTo>
                  <a:pt x="70890" y="37500"/>
                </a:lnTo>
                <a:lnTo>
                  <a:pt x="70890" y="14999"/>
                </a:lnTo>
              </a:path>
              <a:path w="120000" h="120000" fill="none" extrusionOk="0">
                <a:moveTo>
                  <a:pt x="0" y="0"/>
                </a:moveTo>
                <a:lnTo>
                  <a:pt x="120000" y="0"/>
                </a:lnTo>
                <a:lnTo>
                  <a:pt x="120000" y="120000"/>
                </a:lnTo>
                <a:lnTo>
                  <a:pt x="0" y="120000"/>
                </a:lnTo>
                <a:close/>
              </a:path>
            </a:pathLst>
          </a:custGeom>
          <a:blipFill rotWithShape="1">
            <a:blip r:embed="rId4">
              <a:alphaModFix amt="76000"/>
            </a:blip>
            <a:stretch>
              <a:fillRect/>
            </a:stretch>
          </a:blipFill>
          <a:ln w="25400" cap="flat" cmpd="sng">
            <a:solidFill>
              <a:srgbClr val="08481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 name="Shape 584"/>
          <p:cNvSpPr/>
          <p:nvPr/>
        </p:nvSpPr>
        <p:spPr>
          <a:xfrm>
            <a:off x="2697031" y="1004498"/>
            <a:ext cx="3730200" cy="1195944"/>
          </a:xfrm>
          <a:prstGeom prst="roundRect">
            <a:avLst>
              <a:gd name="adj" fmla="val 16667"/>
            </a:avLst>
          </a:prstGeom>
          <a:solidFill>
            <a:srgbClr val="222F97"/>
          </a:solidFill>
          <a:ln w="25400" cap="flat" cmpd="sng">
            <a:solidFill>
              <a:schemeClr val="accent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1600" b="1" dirty="0">
                <a:solidFill>
                  <a:schemeClr val="lt1"/>
                </a:solidFill>
                <a:latin typeface="Lato" panose="020F0502020204030203" pitchFamily="34" charset="0"/>
                <a:ea typeface="Arial"/>
                <a:cs typeface="Arial"/>
                <a:sym typeface="Arial"/>
              </a:rPr>
              <a:t>Step 1. </a:t>
            </a:r>
            <a:r>
              <a:rPr lang="en-US" sz="1600" b="1" dirty="0">
                <a:solidFill>
                  <a:srgbClr val="FFFF00"/>
                </a:solidFill>
                <a:latin typeface="Lato" panose="020F0502020204030203" pitchFamily="34" charset="0"/>
                <a:ea typeface="Arial"/>
                <a:cs typeface="Arial"/>
                <a:sym typeface="Arial"/>
              </a:rPr>
              <a:t>Understand </a:t>
            </a:r>
            <a:r>
              <a:rPr lang="en-US" sz="1600" dirty="0">
                <a:solidFill>
                  <a:schemeClr val="lt1"/>
                </a:solidFill>
                <a:latin typeface="Lato" panose="020F0502020204030203" pitchFamily="34" charset="0"/>
                <a:ea typeface="Arial"/>
                <a:cs typeface="Arial"/>
                <a:sym typeface="Arial"/>
              </a:rPr>
              <a:t>achievement of grade-level academic standards and functional expectations to identify the student’s strengths and needs.</a:t>
            </a:r>
          </a:p>
        </p:txBody>
      </p:sp>
      <p:sp>
        <p:nvSpPr>
          <p:cNvPr id="7" name="Shape 585"/>
          <p:cNvSpPr/>
          <p:nvPr/>
        </p:nvSpPr>
        <p:spPr>
          <a:xfrm>
            <a:off x="4698497" y="2303861"/>
            <a:ext cx="3440400" cy="1127693"/>
          </a:xfrm>
          <a:prstGeom prst="roundRect">
            <a:avLst>
              <a:gd name="adj" fmla="val 16667"/>
            </a:avLst>
          </a:prstGeom>
          <a:solidFill>
            <a:srgbClr val="222F97"/>
          </a:solidFill>
          <a:ln w="25400" cap="flat" cmpd="sng">
            <a:solidFill>
              <a:srgbClr val="0D335E"/>
            </a:solidFill>
            <a:prstDash val="solid"/>
            <a:round/>
            <a:headEnd type="none" w="med" len="med"/>
            <a:tailEnd type="none" w="med" len="med"/>
          </a:ln>
        </p:spPr>
        <p:txBody>
          <a:bodyPr lIns="91425" tIns="45700" rIns="91425" bIns="45700" anchor="ctr" anchorCtr="0">
            <a:noAutofit/>
          </a:bodyPr>
          <a:lstStyle/>
          <a:p>
            <a:pPr marL="0" marR="0" lvl="0" indent="0" algn="ctr" defTabSz="914400" eaLnBrk="1" fontAlgn="base" latinLnBrk="0" hangingPunct="1">
              <a:lnSpc>
                <a:spcPct val="100000"/>
              </a:lnSpc>
              <a:spcBef>
                <a:spcPts val="0"/>
              </a:spcBef>
              <a:spcAft>
                <a:spcPts val="0"/>
              </a:spcAft>
              <a:buClrTx/>
              <a:buSzPct val="25000"/>
              <a:buFontTx/>
              <a:buNone/>
              <a:tabLst/>
              <a:defRPr/>
            </a:pPr>
            <a:r>
              <a:rPr kumimoji="0" lang="en-US" sz="1600" b="1" i="0" u="none" strike="noStrike" kern="0" cap="none" spc="0" normalizeH="0" baseline="0" noProof="0" dirty="0" smtClean="0">
                <a:ln>
                  <a:noFill/>
                </a:ln>
                <a:solidFill>
                  <a:srgbClr val="FFFFFF"/>
                </a:solidFill>
                <a:effectLst/>
                <a:uLnTx/>
                <a:uFillTx/>
                <a:latin typeface="Lato" panose="020F0502020204030203" pitchFamily="34" charset="0"/>
                <a:ea typeface="Arial"/>
                <a:cs typeface="Arial"/>
                <a:sym typeface="Arial"/>
              </a:rPr>
              <a:t>Step 2. </a:t>
            </a:r>
            <a:r>
              <a:rPr kumimoji="0" lang="en-US" sz="1600" b="1" i="0" u="none" strike="noStrike" kern="0" cap="none" spc="0" normalizeH="0" baseline="0" noProof="0" dirty="0" smtClean="0">
                <a:ln>
                  <a:noFill/>
                </a:ln>
                <a:solidFill>
                  <a:srgbClr val="FFFF00"/>
                </a:solidFill>
                <a:effectLst/>
                <a:uLnTx/>
                <a:uFillTx/>
                <a:latin typeface="Lato" panose="020F0502020204030203" pitchFamily="34" charset="0"/>
                <a:ea typeface="Arial"/>
                <a:cs typeface="Arial"/>
                <a:sym typeface="Arial"/>
              </a:rPr>
              <a:t>Identify</a:t>
            </a:r>
            <a:r>
              <a:rPr kumimoji="0" lang="en-US" sz="1600" b="0" i="0" u="none" strike="noStrike" kern="0" cap="none" spc="0" normalizeH="0" baseline="0" noProof="0" dirty="0" smtClean="0">
                <a:ln>
                  <a:noFill/>
                </a:ln>
                <a:solidFill>
                  <a:srgbClr val="FFFFFF"/>
                </a:solidFill>
                <a:effectLst/>
                <a:uLnTx/>
                <a:uFillTx/>
                <a:latin typeface="Lato" panose="020F0502020204030203" pitchFamily="34" charset="0"/>
                <a:ea typeface="Arial"/>
                <a:cs typeface="Arial"/>
                <a:sym typeface="Arial"/>
              </a:rPr>
              <a:t> how the student’s disability affects academic achievement and functional performance.  </a:t>
            </a:r>
          </a:p>
        </p:txBody>
      </p:sp>
      <p:sp>
        <p:nvSpPr>
          <p:cNvPr id="8" name="Shape 586"/>
          <p:cNvSpPr/>
          <p:nvPr/>
        </p:nvSpPr>
        <p:spPr>
          <a:xfrm>
            <a:off x="4456571" y="3506138"/>
            <a:ext cx="3298500" cy="1326960"/>
          </a:xfrm>
          <a:prstGeom prst="roundRect">
            <a:avLst>
              <a:gd name="adj" fmla="val 16667"/>
            </a:avLst>
          </a:prstGeom>
          <a:solidFill>
            <a:srgbClr val="222F97"/>
          </a:solidFill>
          <a:ln w="25400" cap="flat" cmpd="sng">
            <a:solidFill>
              <a:srgbClr val="0D335E"/>
            </a:solidFill>
            <a:prstDash val="solid"/>
            <a:round/>
            <a:headEnd type="none" w="med" len="med"/>
            <a:tailEnd type="none" w="med" len="med"/>
          </a:ln>
        </p:spPr>
        <p:txBody>
          <a:bodyPr lIns="91425" tIns="45700" rIns="91425" bIns="45700" anchor="ctr" anchorCtr="0">
            <a:noAutofit/>
          </a:bodyPr>
          <a:lstStyle/>
          <a:p>
            <a:pPr marL="0" marR="0" lvl="0" indent="0" algn="ctr" defTabSz="914400" eaLnBrk="1" fontAlgn="base" latinLnBrk="0" hangingPunct="1">
              <a:lnSpc>
                <a:spcPct val="100000"/>
              </a:lnSpc>
              <a:spcBef>
                <a:spcPts val="0"/>
              </a:spcBef>
              <a:spcAft>
                <a:spcPts val="0"/>
              </a:spcAft>
              <a:buClrTx/>
              <a:buSzPct val="25000"/>
              <a:buFontTx/>
              <a:buNone/>
              <a:tabLst/>
              <a:defRPr/>
            </a:pPr>
            <a:r>
              <a:rPr kumimoji="0" lang="en-US" sz="1600" b="1" i="0" u="none" strike="noStrike" kern="0" cap="none" spc="0" normalizeH="0" baseline="0" noProof="0" dirty="0" smtClean="0">
                <a:ln>
                  <a:noFill/>
                </a:ln>
                <a:solidFill>
                  <a:srgbClr val="FFFFFF"/>
                </a:solidFill>
                <a:effectLst/>
                <a:uLnTx/>
                <a:uFillTx/>
                <a:latin typeface="Lato" panose="020F0502020204030203" pitchFamily="34" charset="0"/>
                <a:ea typeface="Arial"/>
                <a:cs typeface="Arial"/>
                <a:sym typeface="Arial"/>
              </a:rPr>
              <a:t>Step 3. </a:t>
            </a:r>
            <a:r>
              <a:rPr kumimoji="0" lang="en-US" sz="1600" b="1" i="0" u="none" strike="noStrike" kern="0" cap="none" spc="0" normalizeH="0" baseline="0" noProof="0" dirty="0" smtClean="0">
                <a:ln>
                  <a:noFill/>
                </a:ln>
                <a:solidFill>
                  <a:srgbClr val="FFFF00"/>
                </a:solidFill>
                <a:effectLst/>
                <a:uLnTx/>
                <a:uFillTx/>
                <a:latin typeface="Lato" panose="020F0502020204030203" pitchFamily="34" charset="0"/>
                <a:ea typeface="Arial"/>
                <a:cs typeface="Arial"/>
                <a:sym typeface="Arial"/>
              </a:rPr>
              <a:t>Develop</a:t>
            </a:r>
            <a:r>
              <a:rPr kumimoji="0" lang="en-US" sz="1600" b="0" i="0" u="none" strike="noStrike" kern="0" cap="none" spc="0" normalizeH="0" baseline="0" noProof="0" dirty="0" smtClean="0">
                <a:ln>
                  <a:noFill/>
                </a:ln>
                <a:solidFill>
                  <a:srgbClr val="FFFFFF"/>
                </a:solidFill>
                <a:effectLst/>
                <a:uLnTx/>
                <a:uFillTx/>
                <a:latin typeface="Lato" panose="020F0502020204030203" pitchFamily="34" charset="0"/>
                <a:ea typeface="Arial"/>
                <a:cs typeface="Arial"/>
                <a:sym typeface="Arial"/>
              </a:rPr>
              <a:t> ambitious and achievable goals that close achievement gaps and support the unique strengths and needs of the student.</a:t>
            </a:r>
          </a:p>
        </p:txBody>
      </p:sp>
      <p:sp>
        <p:nvSpPr>
          <p:cNvPr id="9" name="Shape 588"/>
          <p:cNvSpPr/>
          <p:nvPr/>
        </p:nvSpPr>
        <p:spPr>
          <a:xfrm>
            <a:off x="519763" y="2295200"/>
            <a:ext cx="3410131" cy="1150003"/>
          </a:xfrm>
          <a:prstGeom prst="roundRect">
            <a:avLst>
              <a:gd name="adj" fmla="val 16667"/>
            </a:avLst>
          </a:prstGeom>
          <a:solidFill>
            <a:srgbClr val="222F97"/>
          </a:solidFill>
          <a:ln w="25400" cap="flat" cmpd="sng">
            <a:solidFill>
              <a:srgbClr val="0D335E"/>
            </a:solidFill>
            <a:prstDash val="solid"/>
            <a:round/>
            <a:headEnd type="none" w="med" len="med"/>
            <a:tailEnd type="none" w="med" len="med"/>
          </a:ln>
        </p:spPr>
        <p:txBody>
          <a:bodyPr lIns="91425" tIns="45700" rIns="91425" bIns="45700" anchor="ctr" anchorCtr="0">
            <a:noAutofit/>
          </a:bodyPr>
          <a:lstStyle/>
          <a:p>
            <a:pPr marL="0" marR="0" lvl="0" indent="0" algn="ctr" defTabSz="914400" eaLnBrk="1" fontAlgn="base" latinLnBrk="0" hangingPunct="1">
              <a:lnSpc>
                <a:spcPct val="100000"/>
              </a:lnSpc>
              <a:spcBef>
                <a:spcPts val="0"/>
              </a:spcBef>
              <a:spcAft>
                <a:spcPts val="0"/>
              </a:spcAft>
              <a:buClrTx/>
              <a:buSzPct val="25000"/>
              <a:buFontTx/>
              <a:buNone/>
              <a:tabLst/>
              <a:defRPr/>
            </a:pPr>
            <a:r>
              <a:rPr kumimoji="0" lang="en-US" sz="1600" b="1" i="0" u="none" strike="noStrike" kern="0" cap="none" spc="0" normalizeH="0" baseline="0" noProof="0" dirty="0" smtClean="0">
                <a:ln>
                  <a:noFill/>
                </a:ln>
                <a:solidFill>
                  <a:srgbClr val="FFFFFF"/>
                </a:solidFill>
                <a:effectLst/>
                <a:uLnTx/>
                <a:uFillTx/>
                <a:latin typeface="Lato" panose="020F0502020204030203" pitchFamily="34" charset="0"/>
                <a:ea typeface="Arial"/>
                <a:cs typeface="Arial"/>
                <a:sym typeface="Arial"/>
              </a:rPr>
              <a:t>Step 5. </a:t>
            </a:r>
            <a:r>
              <a:rPr kumimoji="0" lang="en-US" sz="1600" b="1" i="0" u="none" strike="noStrike" kern="0" cap="none" spc="0" normalizeH="0" baseline="0" noProof="0" dirty="0" smtClean="0">
                <a:ln>
                  <a:noFill/>
                </a:ln>
                <a:solidFill>
                  <a:srgbClr val="FFFF00"/>
                </a:solidFill>
                <a:effectLst/>
                <a:uLnTx/>
                <a:uFillTx/>
                <a:latin typeface="Lato" panose="020F0502020204030203" pitchFamily="34" charset="0"/>
                <a:ea typeface="Arial"/>
                <a:cs typeface="Arial"/>
                <a:sym typeface="Arial"/>
              </a:rPr>
              <a:t>Analyze</a:t>
            </a:r>
            <a:r>
              <a:rPr kumimoji="0" lang="en-US" sz="1600" b="0" i="0" u="none" strike="noStrike" kern="0" cap="none" spc="0" normalizeH="0" baseline="0" noProof="0" dirty="0" smtClean="0">
                <a:ln>
                  <a:noFill/>
                </a:ln>
                <a:solidFill>
                  <a:srgbClr val="FFFFFF"/>
                </a:solidFill>
                <a:effectLst/>
                <a:uLnTx/>
                <a:uFillTx/>
                <a:latin typeface="Lato" panose="020F0502020204030203" pitchFamily="34" charset="0"/>
                <a:ea typeface="Arial"/>
                <a:cs typeface="Arial"/>
                <a:sym typeface="Arial"/>
              </a:rPr>
              <a:t> progress towards goals to evaluate what works and what is needed to close the student’s achievement gaps.</a:t>
            </a:r>
          </a:p>
        </p:txBody>
      </p:sp>
      <p:sp>
        <p:nvSpPr>
          <p:cNvPr id="10" name="Shape 587"/>
          <p:cNvSpPr/>
          <p:nvPr/>
        </p:nvSpPr>
        <p:spPr>
          <a:xfrm>
            <a:off x="791423" y="3537505"/>
            <a:ext cx="3350700" cy="1326960"/>
          </a:xfrm>
          <a:prstGeom prst="roundRect">
            <a:avLst>
              <a:gd name="adj" fmla="val 16667"/>
            </a:avLst>
          </a:prstGeom>
          <a:solidFill>
            <a:srgbClr val="222F97"/>
          </a:solidFill>
          <a:ln w="25400" cap="flat" cmpd="sng">
            <a:solidFill>
              <a:srgbClr val="0D335E"/>
            </a:solidFill>
            <a:prstDash val="solid"/>
            <a:round/>
            <a:headEnd type="none" w="med" len="med"/>
            <a:tailEnd type="none" w="med" len="med"/>
          </a:ln>
        </p:spPr>
        <p:txBody>
          <a:bodyPr lIns="91425" tIns="45700" rIns="91425" bIns="45700" anchor="ctr" anchorCtr="0">
            <a:noAutofit/>
          </a:bodyPr>
          <a:lstStyle/>
          <a:p>
            <a:pPr marL="0" marR="0" lvl="0" indent="0" algn="ctr" defTabSz="914400" eaLnBrk="1" fontAlgn="base" latinLnBrk="0" hangingPunct="1">
              <a:lnSpc>
                <a:spcPct val="100000"/>
              </a:lnSpc>
              <a:spcBef>
                <a:spcPts val="0"/>
              </a:spcBef>
              <a:spcAft>
                <a:spcPts val="0"/>
              </a:spcAft>
              <a:buClrTx/>
              <a:buSzPct val="25000"/>
              <a:buFontTx/>
              <a:buNone/>
              <a:tabLst/>
              <a:defRPr/>
            </a:pPr>
            <a:r>
              <a:rPr kumimoji="0" lang="en-US" sz="1600" b="1" i="0" u="none" strike="noStrike" kern="0" cap="none" spc="0" normalizeH="0" baseline="0" noProof="0" dirty="0" smtClean="0">
                <a:ln>
                  <a:noFill/>
                </a:ln>
                <a:solidFill>
                  <a:srgbClr val="FFFFFF"/>
                </a:solidFill>
                <a:effectLst/>
                <a:uLnTx/>
                <a:uFillTx/>
                <a:latin typeface="Lato" panose="020F0502020204030203" pitchFamily="34" charset="0"/>
                <a:ea typeface="Arial"/>
                <a:cs typeface="Arial"/>
                <a:sym typeface="Arial"/>
              </a:rPr>
              <a:t>Step 4. </a:t>
            </a:r>
            <a:r>
              <a:rPr kumimoji="0" lang="en-US" sz="1600" b="1" i="0" u="none" strike="noStrike" kern="0" cap="none" spc="0" normalizeH="0" baseline="0" noProof="0" dirty="0" smtClean="0">
                <a:ln>
                  <a:noFill/>
                </a:ln>
                <a:solidFill>
                  <a:srgbClr val="FFFF00"/>
                </a:solidFill>
                <a:effectLst/>
                <a:uLnTx/>
                <a:uFillTx/>
                <a:latin typeface="Lato" panose="020F0502020204030203" pitchFamily="34" charset="0"/>
                <a:ea typeface="Arial"/>
                <a:cs typeface="Arial"/>
                <a:sym typeface="Arial"/>
              </a:rPr>
              <a:t>Align</a:t>
            </a:r>
            <a:r>
              <a:rPr kumimoji="0" lang="en-US" sz="1600" b="0" i="0" u="none" strike="noStrike" kern="0" cap="none" spc="0" normalizeH="0" baseline="0" noProof="0" dirty="0" smtClean="0">
                <a:ln>
                  <a:noFill/>
                </a:ln>
                <a:solidFill>
                  <a:srgbClr val="FFFFFF"/>
                </a:solidFill>
                <a:effectLst/>
                <a:uLnTx/>
                <a:uFillTx/>
                <a:latin typeface="Lato" panose="020F0502020204030203" pitchFamily="34" charset="0"/>
                <a:ea typeface="Arial"/>
                <a:cs typeface="Arial"/>
                <a:sym typeface="Arial"/>
              </a:rPr>
              <a:t> specially designed instruction, services, supports, and accommodations needed to support the goals and ensure access to the general curriculum.</a:t>
            </a:r>
          </a:p>
        </p:txBody>
      </p:sp>
      <p:sp>
        <p:nvSpPr>
          <p:cNvPr id="11" name="Shape 593"/>
          <p:cNvSpPr/>
          <p:nvPr/>
        </p:nvSpPr>
        <p:spPr>
          <a:xfrm rot="-2939761">
            <a:off x="1437619" y="1517832"/>
            <a:ext cx="1324165" cy="240729"/>
          </a:xfrm>
          <a:prstGeom prst="curvedDownArrow">
            <a:avLst>
              <a:gd name="adj1" fmla="val 25000"/>
              <a:gd name="adj2" fmla="val 118518"/>
              <a:gd name="adj3" fmla="val 38276"/>
            </a:avLst>
          </a:prstGeom>
          <a:solidFill>
            <a:srgbClr val="0D335E"/>
          </a:solidFill>
          <a:ln w="25400" cap="flat" cmpd="sng">
            <a:solidFill>
              <a:srgbClr val="0D335E"/>
            </a:solidFill>
            <a:prstDash val="solid"/>
            <a:round/>
            <a:headEnd type="none" w="med" len="med"/>
            <a:tailEnd type="none" w="med" len="med"/>
          </a:ln>
        </p:spPr>
        <p:txBody>
          <a:bodyPr lIns="91425" tIns="45700" rIns="91425" bIns="45700" anchor="ctr" anchorCtr="0">
            <a:noAutofit/>
          </a:bodyPr>
          <a:lstStyle/>
          <a:p>
            <a:pPr marL="0" marR="0" lvl="0" indent="0" algn="ctr" defTabSz="914400" eaLnBrk="1" fontAlgn="base"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000000"/>
              </a:solidFill>
              <a:effectLst/>
              <a:uLnTx/>
              <a:uFillTx/>
              <a:latin typeface="Arial"/>
              <a:ea typeface="Arial"/>
              <a:cs typeface="Arial"/>
              <a:sym typeface="Arial"/>
            </a:endParaRPr>
          </a:p>
        </p:txBody>
      </p:sp>
      <p:sp>
        <p:nvSpPr>
          <p:cNvPr id="12" name="Shape 589"/>
          <p:cNvSpPr/>
          <p:nvPr/>
        </p:nvSpPr>
        <p:spPr>
          <a:xfrm rot="2963726">
            <a:off x="6493155" y="1631657"/>
            <a:ext cx="1140381" cy="184466"/>
          </a:xfrm>
          <a:prstGeom prst="curvedDownArrow">
            <a:avLst>
              <a:gd name="adj1" fmla="val 25000"/>
              <a:gd name="adj2" fmla="val 118518"/>
              <a:gd name="adj3" fmla="val 38276"/>
            </a:avLst>
          </a:prstGeom>
          <a:solidFill>
            <a:srgbClr val="0D335E"/>
          </a:solidFill>
          <a:ln w="25400" cap="flat" cmpd="sng">
            <a:solidFill>
              <a:srgbClr val="0D335E"/>
            </a:solidFill>
            <a:prstDash val="solid"/>
            <a:round/>
            <a:headEnd type="none" w="med" len="med"/>
            <a:tailEnd type="none" w="med" len="med"/>
          </a:ln>
        </p:spPr>
        <p:txBody>
          <a:bodyPr lIns="91425" tIns="45700" rIns="91425" bIns="45700" anchor="ctr" anchorCtr="0">
            <a:noAutofit/>
          </a:bodyPr>
          <a:lstStyle/>
          <a:p>
            <a:pPr marL="0" marR="0" lvl="0" indent="0" algn="ctr" defTabSz="914400" eaLnBrk="1" fontAlgn="base"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000000"/>
              </a:solidFill>
              <a:effectLst/>
              <a:uLnTx/>
              <a:uFillTx/>
              <a:latin typeface="Arial"/>
              <a:ea typeface="Arial"/>
              <a:cs typeface="Arial"/>
              <a:sym typeface="Arial"/>
            </a:endParaRPr>
          </a:p>
        </p:txBody>
      </p:sp>
      <p:sp>
        <p:nvSpPr>
          <p:cNvPr id="13" name="Shape 590"/>
          <p:cNvSpPr/>
          <p:nvPr/>
        </p:nvSpPr>
        <p:spPr>
          <a:xfrm rot="6748564">
            <a:off x="7562889" y="3598873"/>
            <a:ext cx="1303356" cy="264797"/>
          </a:xfrm>
          <a:prstGeom prst="curvedDownArrow">
            <a:avLst>
              <a:gd name="adj1" fmla="val 25000"/>
              <a:gd name="adj2" fmla="val 118518"/>
              <a:gd name="adj3" fmla="val 38276"/>
            </a:avLst>
          </a:prstGeom>
          <a:solidFill>
            <a:srgbClr val="0D335E"/>
          </a:solidFill>
          <a:ln w="25400" cap="flat" cmpd="sng">
            <a:solidFill>
              <a:srgbClr val="0D335E"/>
            </a:solidFill>
            <a:prstDash val="solid"/>
            <a:round/>
            <a:headEnd type="none" w="med" len="med"/>
            <a:tailEnd type="none" w="med" len="med"/>
          </a:ln>
        </p:spPr>
        <p:txBody>
          <a:bodyPr lIns="91425" tIns="45700" rIns="91425" bIns="45700" anchor="ctr" anchorCtr="0">
            <a:noAutofit/>
          </a:bodyPr>
          <a:lstStyle/>
          <a:p>
            <a:pPr marL="0" marR="0" lvl="0" indent="0" algn="ctr" defTabSz="914400" eaLnBrk="1" fontAlgn="base"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000000"/>
              </a:solidFill>
              <a:effectLst/>
              <a:uLnTx/>
              <a:uFillTx/>
              <a:latin typeface="Arial"/>
              <a:ea typeface="Arial"/>
              <a:cs typeface="Arial"/>
              <a:sym typeface="Arial"/>
            </a:endParaRPr>
          </a:p>
        </p:txBody>
      </p:sp>
      <p:sp>
        <p:nvSpPr>
          <p:cNvPr id="14" name="Shape 592"/>
          <p:cNvSpPr/>
          <p:nvPr/>
        </p:nvSpPr>
        <p:spPr>
          <a:xfrm rot="10800000">
            <a:off x="3586479" y="4895837"/>
            <a:ext cx="1324200" cy="221100"/>
          </a:xfrm>
          <a:prstGeom prst="curvedDownArrow">
            <a:avLst>
              <a:gd name="adj1" fmla="val 25000"/>
              <a:gd name="adj2" fmla="val 118518"/>
              <a:gd name="adj3" fmla="val 38276"/>
            </a:avLst>
          </a:prstGeom>
          <a:solidFill>
            <a:srgbClr val="0D335E"/>
          </a:solidFill>
          <a:ln w="25400" cap="flat" cmpd="sng">
            <a:solidFill>
              <a:srgbClr val="0D335E"/>
            </a:solidFill>
            <a:prstDash val="solid"/>
            <a:round/>
            <a:headEnd type="none" w="med" len="med"/>
            <a:tailEnd type="none" w="med" len="med"/>
          </a:ln>
        </p:spPr>
        <p:txBody>
          <a:bodyPr lIns="91425" tIns="45700" rIns="91425" bIns="45700" anchor="ctr" anchorCtr="0">
            <a:noAutofit/>
          </a:bodyPr>
          <a:lstStyle/>
          <a:p>
            <a:pPr marL="0" marR="0" lvl="0" indent="0" algn="ctr" defTabSz="914400" eaLnBrk="1" fontAlgn="base"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000000"/>
              </a:solidFill>
              <a:effectLst/>
              <a:uLnTx/>
              <a:uFillTx/>
              <a:latin typeface="Arial"/>
              <a:ea typeface="Arial"/>
              <a:cs typeface="Arial"/>
              <a:sym typeface="Arial"/>
            </a:endParaRPr>
          </a:p>
        </p:txBody>
      </p:sp>
      <p:sp>
        <p:nvSpPr>
          <p:cNvPr id="17" name="Shape 591"/>
          <p:cNvSpPr/>
          <p:nvPr/>
        </p:nvSpPr>
        <p:spPr>
          <a:xfrm rot="15400703">
            <a:off x="-303288" y="3546921"/>
            <a:ext cx="1324089" cy="221249"/>
          </a:xfrm>
          <a:prstGeom prst="curvedDownArrow">
            <a:avLst>
              <a:gd name="adj1" fmla="val 25000"/>
              <a:gd name="adj2" fmla="val 118518"/>
              <a:gd name="adj3" fmla="val 38276"/>
            </a:avLst>
          </a:prstGeom>
          <a:solidFill>
            <a:srgbClr val="0D335E"/>
          </a:solidFill>
          <a:ln w="25400" cap="flat" cmpd="sng">
            <a:solidFill>
              <a:srgbClr val="0D335E"/>
            </a:solidFill>
            <a:prstDash val="solid"/>
            <a:round/>
            <a:headEnd type="none" w="med" len="med"/>
            <a:tailEnd type="none" w="med" len="med"/>
          </a:ln>
        </p:spPr>
        <p:txBody>
          <a:bodyPr lIns="91425" tIns="45700" rIns="91425" bIns="45700" anchor="ctr" anchorCtr="0">
            <a:noAutofit/>
          </a:bodyPr>
          <a:lstStyle/>
          <a:p>
            <a:pPr marL="0" marR="0" lvl="0" indent="0" algn="ctr" defTabSz="914400" eaLnBrk="1" fontAlgn="base"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9740563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Step 2 Debrief</a:t>
            </a:r>
            <a:endParaRPr lang="en-US" dirty="0"/>
          </a:p>
        </p:txBody>
      </p:sp>
      <p:sp>
        <p:nvSpPr>
          <p:cNvPr id="3" name="Text Placeholder 2"/>
          <p:cNvSpPr>
            <a:spLocks noGrp="1"/>
          </p:cNvSpPr>
          <p:nvPr>
            <p:ph type="body" sz="quarter" idx="14"/>
          </p:nvPr>
        </p:nvSpPr>
        <p:spPr>
          <a:xfrm>
            <a:off x="2047946" y="1658605"/>
            <a:ext cx="5046877" cy="2512779"/>
          </a:xfrm>
        </p:spPr>
        <p:txBody>
          <a:bodyPr/>
          <a:lstStyle/>
          <a:p>
            <a:pPr marL="0" indent="0" algn="ctr">
              <a:buNone/>
            </a:pPr>
            <a:r>
              <a:rPr lang="en-US" b="0" dirty="0" smtClean="0">
                <a:solidFill>
                  <a:srgbClr val="333399"/>
                </a:solidFill>
              </a:rPr>
              <a:t>Questions?</a:t>
            </a:r>
          </a:p>
          <a:p>
            <a:pPr marL="0" indent="0" algn="ctr">
              <a:buNone/>
            </a:pPr>
            <a:endParaRPr lang="en-US" b="0" dirty="0">
              <a:solidFill>
                <a:srgbClr val="333399"/>
              </a:solidFill>
            </a:endParaRPr>
          </a:p>
          <a:p>
            <a:pPr marL="0" indent="0" algn="ctr">
              <a:buNone/>
            </a:pPr>
            <a:endParaRPr lang="en-US" b="0" dirty="0" smtClean="0">
              <a:solidFill>
                <a:srgbClr val="333399"/>
              </a:solidFill>
            </a:endParaRPr>
          </a:p>
          <a:p>
            <a:pPr marL="0" indent="0" algn="ctr">
              <a:buNone/>
            </a:pPr>
            <a:r>
              <a:rPr lang="en-US" b="0" dirty="0" smtClean="0">
                <a:solidFill>
                  <a:srgbClr val="333399"/>
                </a:solidFill>
              </a:rPr>
              <a:t>Comments</a:t>
            </a:r>
            <a:endParaRPr lang="en-US" b="0" dirty="0">
              <a:solidFill>
                <a:srgbClr val="333399"/>
              </a:solidFill>
            </a:endParaRPr>
          </a:p>
        </p:txBody>
      </p:sp>
      <p:pic>
        <p:nvPicPr>
          <p:cNvPr id="4" name="Picture 3"/>
          <p:cNvPicPr>
            <a:picLocks noChangeAspect="1"/>
          </p:cNvPicPr>
          <p:nvPr/>
        </p:nvPicPr>
        <p:blipFill>
          <a:blip r:embed="rId3" cstate="print"/>
          <a:stretch>
            <a:fillRect/>
          </a:stretch>
        </p:blipFill>
        <p:spPr>
          <a:xfrm>
            <a:off x="3629540" y="2408928"/>
            <a:ext cx="1883687" cy="1012132"/>
          </a:xfrm>
          <a:prstGeom prst="rect">
            <a:avLst/>
          </a:prstGeom>
        </p:spPr>
      </p:pic>
    </p:spTree>
    <p:extLst>
      <p:ext uri="{BB962C8B-B14F-4D97-AF65-F5344CB8AC3E}">
        <p14:creationId xmlns:p14="http://schemas.microsoft.com/office/powerpoint/2010/main" val="34054316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Thank you!</a:t>
            </a:r>
            <a:endParaRPr lang="en-US" dirty="0"/>
          </a:p>
        </p:txBody>
      </p:sp>
      <p:pic>
        <p:nvPicPr>
          <p:cNvPr id="4" name="Picture 2" descr="http://www.jongleurs.com/wp-content/uploads/2013/05/Thank-You-message2_edited-1.png"/>
          <p:cNvPicPr>
            <a:picLocks noChangeAspect="1" noChangeArrowheads="1"/>
          </p:cNvPicPr>
          <p:nvPr/>
        </p:nvPicPr>
        <p:blipFill>
          <a:blip r:embed="rId3" cstate="print"/>
          <a:srcRect/>
          <a:stretch>
            <a:fillRect/>
          </a:stretch>
        </p:blipFill>
        <p:spPr bwMode="auto">
          <a:xfrm>
            <a:off x="795663" y="921657"/>
            <a:ext cx="7552673" cy="3909015"/>
          </a:xfrm>
          <a:prstGeom prst="rect">
            <a:avLst/>
          </a:prstGeom>
          <a:noFill/>
        </p:spPr>
      </p:pic>
    </p:spTree>
    <p:extLst>
      <p:ext uri="{BB962C8B-B14F-4D97-AF65-F5344CB8AC3E}">
        <p14:creationId xmlns:p14="http://schemas.microsoft.com/office/powerpoint/2010/main" val="18299034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CCR-IEP Process Chart</a:t>
            </a:r>
            <a:endParaRPr lang="en-US" dirty="0"/>
          </a:p>
        </p:txBody>
      </p:sp>
      <p:sp>
        <p:nvSpPr>
          <p:cNvPr id="4" name="Action Button: Document 3">
            <a:hlinkClick r:id="rId3" highlightClick="1"/>
          </p:cNvPr>
          <p:cNvSpPr/>
          <p:nvPr/>
        </p:nvSpPr>
        <p:spPr>
          <a:xfrm>
            <a:off x="7647802" y="177459"/>
            <a:ext cx="590035" cy="566738"/>
          </a:xfrm>
          <a:prstGeom prst="actionButtonDocument">
            <a:avLst/>
          </a:prstGeom>
          <a:solidFill>
            <a:srgbClr val="0C631B"/>
          </a:solidFill>
          <a:ln w="25400" cap="flat" cmpd="sng" algn="ctr">
            <a:solidFill>
              <a:srgbClr val="0C631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Futura Bk"/>
              <a:ea typeface="+mn-ea"/>
              <a:cs typeface="+mn-cs"/>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21656"/>
            <a:ext cx="9144000" cy="4159559"/>
          </a:xfrm>
          <a:prstGeom prst="rect">
            <a:avLst/>
          </a:prstGeom>
        </p:spPr>
      </p:pic>
      <p:sp>
        <p:nvSpPr>
          <p:cNvPr id="7" name="Oval 6"/>
          <p:cNvSpPr/>
          <p:nvPr/>
        </p:nvSpPr>
        <p:spPr>
          <a:xfrm rot="5400000">
            <a:off x="2788113" y="-508865"/>
            <a:ext cx="2795941" cy="5111112"/>
          </a:xfrm>
          <a:prstGeom prst="ellipse">
            <a:avLst/>
          </a:prstGeom>
          <a:noFill/>
          <a:ln w="38100">
            <a:solidFill>
              <a:srgbClr val="C00000"/>
            </a:solidFill>
          </a:ln>
        </p:spPr>
        <p:txBody>
          <a:bodyPr wrap="square" rtlCol="0" anchor="ctr">
            <a:spAutoFit/>
          </a:bodyPr>
          <a:lstStyle/>
          <a:p>
            <a:pPr algn="ctr" defTabSz="914400" fontAlgn="base">
              <a:spcBef>
                <a:spcPct val="0"/>
              </a:spcBef>
              <a:spcAft>
                <a:spcPct val="0"/>
              </a:spcAft>
            </a:pPr>
            <a:endParaRPr lang="en-US" sz="1800" dirty="0">
              <a:ln>
                <a:solidFill>
                  <a:srgbClr val="0C631B">
                    <a:lumMod val="75000"/>
                  </a:srgbClr>
                </a:solidFill>
              </a:ln>
              <a:noFill/>
              <a:latin typeface="Arial" charset="0"/>
              <a:cs typeface="Arial" charset="0"/>
            </a:endParaRPr>
          </a:p>
        </p:txBody>
      </p:sp>
    </p:spTree>
    <p:extLst>
      <p:ext uri="{BB962C8B-B14F-4D97-AF65-F5344CB8AC3E}">
        <p14:creationId xmlns:p14="http://schemas.microsoft.com/office/powerpoint/2010/main" val="8609279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85000" lnSpcReduction="20000"/>
          </a:bodyPr>
          <a:lstStyle/>
          <a:p>
            <a:pPr>
              <a:spcAft>
                <a:spcPts val="0"/>
              </a:spcAft>
            </a:pPr>
            <a:r>
              <a:rPr lang="en-US" dirty="0" smtClean="0"/>
              <a:t>Step 2: Identify Effects of Disability on </a:t>
            </a:r>
          </a:p>
          <a:p>
            <a:pPr>
              <a:spcAft>
                <a:spcPts val="0"/>
              </a:spcAft>
            </a:pPr>
            <a:r>
              <a:rPr lang="en-US" dirty="0" smtClean="0"/>
              <a:t>Access and Achievement </a:t>
            </a:r>
            <a:endParaRPr lang="en-US" dirty="0"/>
          </a:p>
        </p:txBody>
      </p:sp>
      <p:sp>
        <p:nvSpPr>
          <p:cNvPr id="4" name="Rounded Rectangle 3"/>
          <p:cNvSpPr/>
          <p:nvPr/>
        </p:nvSpPr>
        <p:spPr>
          <a:xfrm>
            <a:off x="1324973" y="1036763"/>
            <a:ext cx="6494053" cy="3848273"/>
          </a:xfrm>
          <a:prstGeom prst="roundRect">
            <a:avLst/>
          </a:prstGeom>
          <a:solidFill>
            <a:srgbClr val="0F1540">
              <a:lumMod val="75000"/>
              <a:lumOff val="25000"/>
            </a:srgbClr>
          </a:solidFill>
          <a:ln w="25400" cap="flat" cmpd="sng" algn="ctr">
            <a:solidFill>
              <a:srgbClr val="0D335E"/>
            </a:solidFill>
            <a:prstDash val="solid"/>
          </a:ln>
          <a:effectLst/>
          <a:scene3d>
            <a:camera prst="orthographicFront"/>
            <a:lightRig rig="threePt" dir="t"/>
          </a:scene3d>
          <a:sp3d>
            <a:bevelT/>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rgbClr val="23C83F"/>
                </a:solidFill>
                <a:effectLst/>
                <a:uLnTx/>
                <a:uFillTx/>
                <a:latin typeface="Lato" panose="020F0502020204030203" pitchFamily="34" charset="0"/>
              </a:rPr>
              <a:t>Identify</a:t>
            </a:r>
            <a:r>
              <a:rPr kumimoji="0" lang="en-US" sz="4400" b="0" i="0" u="none" strike="noStrike" kern="0" cap="none" spc="0" normalizeH="0" baseline="0" noProof="0" dirty="0" smtClean="0">
                <a:ln>
                  <a:noFill/>
                </a:ln>
                <a:solidFill>
                  <a:srgbClr val="FFFFFF"/>
                </a:solidFill>
                <a:effectLst/>
                <a:uLnTx/>
                <a:uFillTx/>
                <a:latin typeface="Lato" panose="020F0502020204030203" pitchFamily="34" charset="0"/>
              </a:rPr>
              <a:t> how the student’s disability affects academic achievement and functional performance</a:t>
            </a:r>
            <a:r>
              <a:rPr kumimoji="0" lang="en-US" sz="1600" b="0" i="0" u="none" strike="noStrike" kern="0" cap="none" spc="0" normalizeH="0" baseline="0" noProof="0" dirty="0" smtClean="0">
                <a:ln>
                  <a:noFill/>
                </a:ln>
                <a:solidFill>
                  <a:srgbClr val="FFFFFF"/>
                </a:solidFill>
                <a:effectLst/>
                <a:uLnTx/>
                <a:uFillTx/>
                <a:latin typeface="Futura Bk"/>
                <a:ea typeface="+mn-ea"/>
                <a:cs typeface="+mn-cs"/>
              </a:rPr>
              <a:t>  </a:t>
            </a:r>
          </a:p>
        </p:txBody>
      </p:sp>
    </p:spTree>
    <p:extLst>
      <p:ext uri="{BB962C8B-B14F-4D97-AF65-F5344CB8AC3E}">
        <p14:creationId xmlns:p14="http://schemas.microsoft.com/office/powerpoint/2010/main" val="34038523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Step 2 Key Ideas</a:t>
            </a:r>
            <a:endParaRPr lang="en-US" dirty="0"/>
          </a:p>
        </p:txBody>
      </p:sp>
      <p:sp>
        <p:nvSpPr>
          <p:cNvPr id="3" name="Text Placeholder 2"/>
          <p:cNvSpPr>
            <a:spLocks noGrp="1"/>
          </p:cNvSpPr>
          <p:nvPr>
            <p:ph type="body" sz="quarter" idx="14"/>
          </p:nvPr>
        </p:nvSpPr>
        <p:spPr>
          <a:xfrm>
            <a:off x="1091916" y="1098575"/>
            <a:ext cx="6960167" cy="3679371"/>
          </a:xfrm>
        </p:spPr>
        <p:txBody>
          <a:bodyPr>
            <a:normAutofit/>
          </a:bodyPr>
          <a:lstStyle/>
          <a:p>
            <a:pPr marL="0" indent="0">
              <a:lnSpc>
                <a:spcPct val="100000"/>
              </a:lnSpc>
              <a:spcAft>
                <a:spcPts val="600"/>
              </a:spcAft>
              <a:buNone/>
            </a:pPr>
            <a:r>
              <a:rPr lang="en-US" b="0" dirty="0">
                <a:solidFill>
                  <a:srgbClr val="333399"/>
                </a:solidFill>
              </a:rPr>
              <a:t>Step 2 has three </a:t>
            </a:r>
            <a:r>
              <a:rPr lang="en-US" b="0" dirty="0" smtClean="0">
                <a:solidFill>
                  <a:srgbClr val="333399"/>
                </a:solidFill>
              </a:rPr>
              <a:t>parts:</a:t>
            </a:r>
            <a:endParaRPr lang="en-US" b="0" dirty="0">
              <a:solidFill>
                <a:srgbClr val="333399"/>
              </a:solidFill>
            </a:endParaRPr>
          </a:p>
          <a:p>
            <a:pPr>
              <a:lnSpc>
                <a:spcPct val="100000"/>
              </a:lnSpc>
              <a:spcAft>
                <a:spcPts val="600"/>
              </a:spcAft>
            </a:pPr>
            <a:r>
              <a:rPr lang="en-US" b="0" dirty="0">
                <a:solidFill>
                  <a:srgbClr val="333399"/>
                </a:solidFill>
              </a:rPr>
              <a:t>Document of observations of the effects of the student’s disability on access, engagement and progress</a:t>
            </a:r>
          </a:p>
          <a:p>
            <a:pPr>
              <a:lnSpc>
                <a:spcPct val="100000"/>
              </a:lnSpc>
              <a:spcAft>
                <a:spcPts val="600"/>
              </a:spcAft>
            </a:pPr>
            <a:r>
              <a:rPr lang="en-US" b="0" dirty="0">
                <a:solidFill>
                  <a:srgbClr val="333399"/>
                </a:solidFill>
              </a:rPr>
              <a:t>Analyze root causes</a:t>
            </a:r>
          </a:p>
          <a:p>
            <a:pPr>
              <a:lnSpc>
                <a:spcPct val="100000"/>
              </a:lnSpc>
              <a:spcAft>
                <a:spcPts val="600"/>
              </a:spcAft>
            </a:pPr>
            <a:r>
              <a:rPr lang="en-US" b="0" dirty="0">
                <a:solidFill>
                  <a:srgbClr val="333399"/>
                </a:solidFill>
              </a:rPr>
              <a:t>Synthesize and summarize disability-related needs</a:t>
            </a:r>
          </a:p>
          <a:p>
            <a:endParaRPr lang="en-US" b="0" dirty="0">
              <a:solidFill>
                <a:srgbClr val="333399"/>
              </a:solidFill>
            </a:endParaRPr>
          </a:p>
        </p:txBody>
      </p:sp>
    </p:spTree>
    <p:extLst>
      <p:ext uri="{BB962C8B-B14F-4D97-AF65-F5344CB8AC3E}">
        <p14:creationId xmlns:p14="http://schemas.microsoft.com/office/powerpoint/2010/main" val="36150211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Linking Steps 1 and 2</a:t>
            </a:r>
            <a:endParaRPr lang="en-US" dirty="0"/>
          </a:p>
        </p:txBody>
      </p:sp>
      <p:graphicFrame>
        <p:nvGraphicFramePr>
          <p:cNvPr id="4" name="Content Placeholder 11"/>
          <p:cNvGraphicFramePr>
            <a:graphicFrameLocks/>
          </p:cNvGraphicFramePr>
          <p:nvPr>
            <p:extLst>
              <p:ext uri="{D42A27DB-BD31-4B8C-83A1-F6EECF244321}">
                <p14:modId xmlns:p14="http://schemas.microsoft.com/office/powerpoint/2010/main" val="379929012"/>
              </p:ext>
            </p:extLst>
          </p:nvPr>
        </p:nvGraphicFramePr>
        <p:xfrm>
          <a:off x="134143" y="1202847"/>
          <a:ext cx="8875714" cy="3611884"/>
        </p:xfrm>
        <a:graphic>
          <a:graphicData uri="http://schemas.openxmlformats.org/drawingml/2006/table">
            <a:tbl>
              <a:tblPr firstRow="1" bandRow="1"/>
              <a:tblGrid>
                <a:gridCol w="2323247">
                  <a:extLst>
                    <a:ext uri="{9D8B030D-6E8A-4147-A177-3AD203B41FA5}">
                      <a16:colId xmlns:a16="http://schemas.microsoft.com/office/drawing/2014/main" val="20000"/>
                    </a:ext>
                  </a:extLst>
                </a:gridCol>
                <a:gridCol w="1951631">
                  <a:extLst>
                    <a:ext uri="{9D8B030D-6E8A-4147-A177-3AD203B41FA5}">
                      <a16:colId xmlns:a16="http://schemas.microsoft.com/office/drawing/2014/main" val="20001"/>
                    </a:ext>
                  </a:extLst>
                </a:gridCol>
                <a:gridCol w="2224585">
                  <a:extLst>
                    <a:ext uri="{9D8B030D-6E8A-4147-A177-3AD203B41FA5}">
                      <a16:colId xmlns:a16="http://schemas.microsoft.com/office/drawing/2014/main" val="20002"/>
                    </a:ext>
                  </a:extLst>
                </a:gridCol>
                <a:gridCol w="2376251">
                  <a:extLst>
                    <a:ext uri="{9D8B030D-6E8A-4147-A177-3AD203B41FA5}">
                      <a16:colId xmlns:a16="http://schemas.microsoft.com/office/drawing/2014/main" val="20003"/>
                    </a:ext>
                  </a:extLst>
                </a:gridCol>
              </a:tblGrid>
              <a:tr h="286147">
                <a:tc>
                  <a:txBody>
                    <a:bodyPr/>
                    <a:lstStyle>
                      <a:lvl1pPr marL="0" algn="l" defTabSz="685800" rtl="0" eaLnBrk="1" latinLnBrk="0" hangingPunct="1">
                        <a:defRPr sz="1350" b="1" kern="1200">
                          <a:solidFill>
                            <a:schemeClr val="lt1"/>
                          </a:solidFill>
                          <a:latin typeface="Futura Bk"/>
                        </a:defRPr>
                      </a:lvl1pPr>
                      <a:lvl2pPr marL="342900" algn="l" defTabSz="685800" rtl="0" eaLnBrk="1" latinLnBrk="0" hangingPunct="1">
                        <a:defRPr sz="1350" b="1" kern="1200">
                          <a:solidFill>
                            <a:schemeClr val="lt1"/>
                          </a:solidFill>
                          <a:latin typeface="Futura Bk"/>
                        </a:defRPr>
                      </a:lvl2pPr>
                      <a:lvl3pPr marL="685800" algn="l" defTabSz="685800" rtl="0" eaLnBrk="1" latinLnBrk="0" hangingPunct="1">
                        <a:defRPr sz="1350" b="1" kern="1200">
                          <a:solidFill>
                            <a:schemeClr val="lt1"/>
                          </a:solidFill>
                          <a:latin typeface="Futura Bk"/>
                        </a:defRPr>
                      </a:lvl3pPr>
                      <a:lvl4pPr marL="1028700" algn="l" defTabSz="685800" rtl="0" eaLnBrk="1" latinLnBrk="0" hangingPunct="1">
                        <a:defRPr sz="1350" b="1" kern="1200">
                          <a:solidFill>
                            <a:schemeClr val="lt1"/>
                          </a:solidFill>
                          <a:latin typeface="Futura Bk"/>
                        </a:defRPr>
                      </a:lvl4pPr>
                      <a:lvl5pPr marL="1371600" algn="l" defTabSz="685800" rtl="0" eaLnBrk="1" latinLnBrk="0" hangingPunct="1">
                        <a:defRPr sz="1350" b="1" kern="1200">
                          <a:solidFill>
                            <a:schemeClr val="lt1"/>
                          </a:solidFill>
                          <a:latin typeface="Futura Bk"/>
                        </a:defRPr>
                      </a:lvl5pPr>
                      <a:lvl6pPr marL="1714500" algn="l" defTabSz="685800" rtl="0" eaLnBrk="1" latinLnBrk="0" hangingPunct="1">
                        <a:defRPr sz="1350" b="1" kern="1200">
                          <a:solidFill>
                            <a:schemeClr val="lt1"/>
                          </a:solidFill>
                          <a:latin typeface="Futura Bk"/>
                        </a:defRPr>
                      </a:lvl6pPr>
                      <a:lvl7pPr marL="2057400" algn="l" defTabSz="685800" rtl="0" eaLnBrk="1" latinLnBrk="0" hangingPunct="1">
                        <a:defRPr sz="1350" b="1" kern="1200">
                          <a:solidFill>
                            <a:schemeClr val="lt1"/>
                          </a:solidFill>
                          <a:latin typeface="Futura Bk"/>
                        </a:defRPr>
                      </a:lvl7pPr>
                      <a:lvl8pPr marL="2400300" algn="l" defTabSz="685800" rtl="0" eaLnBrk="1" latinLnBrk="0" hangingPunct="1">
                        <a:defRPr sz="1350" b="1" kern="1200">
                          <a:solidFill>
                            <a:schemeClr val="lt1"/>
                          </a:solidFill>
                          <a:latin typeface="Futura Bk"/>
                        </a:defRPr>
                      </a:lvl8pPr>
                      <a:lvl9pPr marL="2743200" algn="l" defTabSz="685800" rtl="0" eaLnBrk="1" latinLnBrk="0" hangingPunct="1">
                        <a:defRPr sz="1350" b="1" kern="1200">
                          <a:solidFill>
                            <a:schemeClr val="lt1"/>
                          </a:solidFill>
                          <a:latin typeface="Futura Bk"/>
                        </a:defRPr>
                      </a:lvl9pPr>
                    </a:lstStyle>
                    <a:p>
                      <a:pPr algn="ctr"/>
                      <a:r>
                        <a:rPr lang="en-US" sz="2500" dirty="0" smtClean="0">
                          <a:solidFill>
                            <a:schemeClr val="bg1"/>
                          </a:solidFill>
                          <a:latin typeface="Lato" panose="020F0502020204030203" pitchFamily="34" charset="0"/>
                        </a:rPr>
                        <a:t>Step 1</a:t>
                      </a:r>
                      <a:endParaRPr lang="en-US" sz="2500" dirty="0">
                        <a:solidFill>
                          <a:schemeClr val="bg1"/>
                        </a:solidFill>
                        <a:latin typeface="Lato" panose="020F0502020204030203" pitchFamily="34" charset="0"/>
                      </a:endParaRPr>
                    </a:p>
                  </a:txBody>
                  <a:tcPr marT="45721" marB="45721">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F1540">
                        <a:lumMod val="50000"/>
                        <a:lumOff val="50000"/>
                      </a:srgbClr>
                    </a:solidFill>
                  </a:tcPr>
                </a:tc>
                <a:tc gridSpan="3">
                  <a:txBody>
                    <a:bodyPr/>
                    <a:lstStyle>
                      <a:lvl1pPr marL="0" algn="l" defTabSz="685800" rtl="0" eaLnBrk="1" latinLnBrk="0" hangingPunct="1">
                        <a:defRPr sz="1350" b="1" kern="1200">
                          <a:solidFill>
                            <a:schemeClr val="lt1"/>
                          </a:solidFill>
                          <a:latin typeface="Futura Bk"/>
                        </a:defRPr>
                      </a:lvl1pPr>
                      <a:lvl2pPr marL="342900" algn="l" defTabSz="685800" rtl="0" eaLnBrk="1" latinLnBrk="0" hangingPunct="1">
                        <a:defRPr sz="1350" b="1" kern="1200">
                          <a:solidFill>
                            <a:schemeClr val="lt1"/>
                          </a:solidFill>
                          <a:latin typeface="Futura Bk"/>
                        </a:defRPr>
                      </a:lvl2pPr>
                      <a:lvl3pPr marL="685800" algn="l" defTabSz="685800" rtl="0" eaLnBrk="1" latinLnBrk="0" hangingPunct="1">
                        <a:defRPr sz="1350" b="1" kern="1200">
                          <a:solidFill>
                            <a:schemeClr val="lt1"/>
                          </a:solidFill>
                          <a:latin typeface="Futura Bk"/>
                        </a:defRPr>
                      </a:lvl3pPr>
                      <a:lvl4pPr marL="1028700" algn="l" defTabSz="685800" rtl="0" eaLnBrk="1" latinLnBrk="0" hangingPunct="1">
                        <a:defRPr sz="1350" b="1" kern="1200">
                          <a:solidFill>
                            <a:schemeClr val="lt1"/>
                          </a:solidFill>
                          <a:latin typeface="Futura Bk"/>
                        </a:defRPr>
                      </a:lvl4pPr>
                      <a:lvl5pPr marL="1371600" algn="l" defTabSz="685800" rtl="0" eaLnBrk="1" latinLnBrk="0" hangingPunct="1">
                        <a:defRPr sz="1350" b="1" kern="1200">
                          <a:solidFill>
                            <a:schemeClr val="lt1"/>
                          </a:solidFill>
                          <a:latin typeface="Futura Bk"/>
                        </a:defRPr>
                      </a:lvl5pPr>
                      <a:lvl6pPr marL="1714500" algn="l" defTabSz="685800" rtl="0" eaLnBrk="1" latinLnBrk="0" hangingPunct="1">
                        <a:defRPr sz="1350" b="1" kern="1200">
                          <a:solidFill>
                            <a:schemeClr val="lt1"/>
                          </a:solidFill>
                          <a:latin typeface="Futura Bk"/>
                        </a:defRPr>
                      </a:lvl6pPr>
                      <a:lvl7pPr marL="2057400" algn="l" defTabSz="685800" rtl="0" eaLnBrk="1" latinLnBrk="0" hangingPunct="1">
                        <a:defRPr sz="1350" b="1" kern="1200">
                          <a:solidFill>
                            <a:schemeClr val="lt1"/>
                          </a:solidFill>
                          <a:latin typeface="Futura Bk"/>
                        </a:defRPr>
                      </a:lvl7pPr>
                      <a:lvl8pPr marL="2400300" algn="l" defTabSz="685800" rtl="0" eaLnBrk="1" latinLnBrk="0" hangingPunct="1">
                        <a:defRPr sz="1350" b="1" kern="1200">
                          <a:solidFill>
                            <a:schemeClr val="lt1"/>
                          </a:solidFill>
                          <a:latin typeface="Futura Bk"/>
                        </a:defRPr>
                      </a:lvl8pPr>
                      <a:lvl9pPr marL="2743200" algn="l" defTabSz="685800" rtl="0" eaLnBrk="1" latinLnBrk="0" hangingPunct="1">
                        <a:defRPr sz="1350" b="1" kern="1200">
                          <a:solidFill>
                            <a:schemeClr val="lt1"/>
                          </a:solidFill>
                          <a:latin typeface="Futura Bk"/>
                        </a:defRPr>
                      </a:lvl9pPr>
                    </a:lstStyle>
                    <a:p>
                      <a:pPr algn="ctr"/>
                      <a:r>
                        <a:rPr lang="en-US" sz="2500" dirty="0" smtClean="0">
                          <a:latin typeface="Lato" panose="020F0502020204030203" pitchFamily="34" charset="0"/>
                        </a:rPr>
                        <a:t>Step 2</a:t>
                      </a:r>
                      <a:endParaRPr lang="en-US" sz="2500" dirty="0">
                        <a:latin typeface="Lato" panose="020F0502020204030203" pitchFamily="34" charset="0"/>
                      </a:endParaRPr>
                    </a:p>
                  </a:txBody>
                  <a:tcPr marT="45721" marB="45721">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C631B"/>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2835164">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pPr algn="ctr"/>
                      <a:r>
                        <a:rPr lang="en-US" sz="2500" b="1" dirty="0" smtClean="0">
                          <a:solidFill>
                            <a:schemeClr val="bg1"/>
                          </a:solidFill>
                          <a:latin typeface="Lato" panose="020F0502020204030203" pitchFamily="34" charset="0"/>
                        </a:rPr>
                        <a:t>Current Levels</a:t>
                      </a:r>
                    </a:p>
                    <a:p>
                      <a:pPr algn="ctr"/>
                      <a:endParaRPr lang="en-US" sz="2500" dirty="0" smtClean="0">
                        <a:solidFill>
                          <a:schemeClr val="bg1"/>
                        </a:solidFill>
                        <a:latin typeface="Lato" panose="020F0502020204030203" pitchFamily="34" charset="0"/>
                      </a:endParaRPr>
                    </a:p>
                    <a:p>
                      <a:pPr algn="ctr"/>
                      <a:endParaRPr lang="en-US" sz="2500" dirty="0" smtClean="0">
                        <a:solidFill>
                          <a:schemeClr val="bg1"/>
                        </a:solidFill>
                        <a:latin typeface="Lato" panose="020F0502020204030203" pitchFamily="34" charset="0"/>
                      </a:endParaRPr>
                    </a:p>
                    <a:p>
                      <a:pPr algn="ctr"/>
                      <a:endParaRPr lang="en-US" sz="2500" dirty="0" smtClean="0">
                        <a:solidFill>
                          <a:schemeClr val="bg1"/>
                        </a:solidFill>
                        <a:latin typeface="Lato" panose="020F0502020204030203" pitchFamily="34" charset="0"/>
                      </a:endParaRPr>
                    </a:p>
                    <a:p>
                      <a:pPr algn="ctr"/>
                      <a:r>
                        <a:rPr lang="en-US" sz="2500" dirty="0" smtClean="0">
                          <a:solidFill>
                            <a:schemeClr val="bg1"/>
                          </a:solidFill>
                          <a:latin typeface="Lato" panose="020F0502020204030203" pitchFamily="34" charset="0"/>
                        </a:rPr>
                        <a:t>“What”</a:t>
                      </a:r>
                    </a:p>
                    <a:p>
                      <a:pPr algn="ctr"/>
                      <a:endParaRPr lang="en-US" sz="2500" dirty="0" smtClean="0">
                        <a:solidFill>
                          <a:schemeClr val="bg1"/>
                        </a:solidFill>
                        <a:latin typeface="Lato" panose="020F0502020204030203" pitchFamily="34" charset="0"/>
                      </a:endParaRPr>
                    </a:p>
                    <a:p>
                      <a:pPr algn="ctr"/>
                      <a:r>
                        <a:rPr lang="en-US" sz="2500" baseline="0" dirty="0" smtClean="0">
                          <a:solidFill>
                            <a:schemeClr val="bg1"/>
                          </a:solidFill>
                          <a:latin typeface="Lato" panose="020F0502020204030203" pitchFamily="34" charset="0"/>
                        </a:rPr>
                        <a:t>Reporter</a:t>
                      </a:r>
                      <a:endParaRPr lang="en-US" sz="2000" dirty="0">
                        <a:solidFill>
                          <a:schemeClr val="bg1"/>
                        </a:solidFill>
                        <a:latin typeface="Lato" panose="020F0502020204030203" pitchFamily="34" charset="0"/>
                      </a:endParaRPr>
                    </a:p>
                  </a:txBody>
                  <a:tcPr marT="45721" marB="45721">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F1540">
                        <a:lumMod val="50000"/>
                        <a:lumOff val="50000"/>
                      </a:srgbClr>
                    </a:solidFill>
                  </a:tcPr>
                </a:tc>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pPr algn="ctr"/>
                      <a:r>
                        <a:rPr lang="en-US" sz="2500" b="1" dirty="0" smtClean="0">
                          <a:solidFill>
                            <a:schemeClr val="bg1"/>
                          </a:solidFill>
                          <a:latin typeface="Lato" panose="020F0502020204030203" pitchFamily="34" charset="0"/>
                        </a:rPr>
                        <a:t>Effects</a:t>
                      </a:r>
                    </a:p>
                    <a:p>
                      <a:pPr algn="ctr"/>
                      <a:endParaRPr lang="en-US" sz="2500" dirty="0" smtClean="0">
                        <a:solidFill>
                          <a:schemeClr val="bg1"/>
                        </a:solidFill>
                        <a:latin typeface="Lato" panose="020F0502020204030203" pitchFamily="34" charset="0"/>
                      </a:endParaRPr>
                    </a:p>
                    <a:p>
                      <a:pPr algn="ctr"/>
                      <a:endParaRPr lang="en-US" sz="2500" dirty="0" smtClean="0">
                        <a:solidFill>
                          <a:schemeClr val="bg1"/>
                        </a:solidFill>
                        <a:latin typeface="Lato" panose="020F0502020204030203" pitchFamily="34" charset="0"/>
                      </a:endParaRPr>
                    </a:p>
                    <a:p>
                      <a:pPr algn="ctr"/>
                      <a:endParaRPr lang="en-US" sz="2500" dirty="0" smtClean="0">
                        <a:solidFill>
                          <a:schemeClr val="bg1"/>
                        </a:solidFill>
                        <a:latin typeface="Lato" panose="020F0502020204030203" pitchFamily="34" charset="0"/>
                      </a:endParaRPr>
                    </a:p>
                    <a:p>
                      <a:pPr algn="ctr"/>
                      <a:r>
                        <a:rPr lang="en-US" sz="2500" dirty="0" smtClean="0">
                          <a:solidFill>
                            <a:schemeClr val="bg1"/>
                          </a:solidFill>
                          <a:latin typeface="Lato" panose="020F0502020204030203" pitchFamily="34" charset="0"/>
                        </a:rPr>
                        <a:t>“How”</a:t>
                      </a:r>
                    </a:p>
                    <a:p>
                      <a:pPr algn="ctr"/>
                      <a:endParaRPr lang="en-US" sz="2500" dirty="0" smtClean="0">
                        <a:solidFill>
                          <a:schemeClr val="bg1"/>
                        </a:solidFill>
                        <a:latin typeface="Lato" panose="020F0502020204030203" pitchFamily="34" charset="0"/>
                      </a:endParaRPr>
                    </a:p>
                    <a:p>
                      <a:pPr algn="ctr"/>
                      <a:r>
                        <a:rPr lang="en-US" sz="2500" dirty="0" smtClean="0">
                          <a:solidFill>
                            <a:schemeClr val="bg1"/>
                          </a:solidFill>
                          <a:latin typeface="Lato" panose="020F0502020204030203" pitchFamily="34" charset="0"/>
                        </a:rPr>
                        <a:t>Observer</a:t>
                      </a:r>
                    </a:p>
                    <a:p>
                      <a:pPr algn="ctr"/>
                      <a:endParaRPr lang="en-US" sz="2000" dirty="0">
                        <a:solidFill>
                          <a:schemeClr val="tx1"/>
                        </a:solidFill>
                        <a:latin typeface="Lato" panose="020F0502020204030203" pitchFamily="34" charset="0"/>
                      </a:endParaRPr>
                    </a:p>
                  </a:txBody>
                  <a:tcPr marT="45721" marB="45721">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C631B"/>
                    </a:solidFill>
                  </a:tcPr>
                </a:tc>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pPr algn="ctr"/>
                      <a:r>
                        <a:rPr lang="en-US" sz="2500" b="1" dirty="0" smtClean="0">
                          <a:solidFill>
                            <a:schemeClr val="accent1">
                              <a:lumMod val="40000"/>
                              <a:lumOff val="60000"/>
                            </a:schemeClr>
                          </a:solidFill>
                          <a:latin typeface="Lato" panose="020F0502020204030203" pitchFamily="34" charset="0"/>
                        </a:rPr>
                        <a:t>Root</a:t>
                      </a:r>
                      <a:r>
                        <a:rPr lang="en-US" sz="2500" b="1" baseline="0" dirty="0" smtClean="0">
                          <a:solidFill>
                            <a:schemeClr val="accent1">
                              <a:lumMod val="40000"/>
                              <a:lumOff val="60000"/>
                            </a:schemeClr>
                          </a:solidFill>
                          <a:latin typeface="Lato" panose="020F0502020204030203" pitchFamily="34" charset="0"/>
                        </a:rPr>
                        <a:t> Cause Analysis</a:t>
                      </a:r>
                    </a:p>
                    <a:p>
                      <a:pPr algn="ctr"/>
                      <a:endParaRPr lang="en-US" sz="2500" baseline="0" dirty="0" smtClean="0">
                        <a:solidFill>
                          <a:schemeClr val="accent1">
                            <a:lumMod val="40000"/>
                            <a:lumOff val="60000"/>
                          </a:schemeClr>
                        </a:solidFill>
                        <a:latin typeface="Lato" panose="020F0502020204030203" pitchFamily="34" charset="0"/>
                      </a:endParaRPr>
                    </a:p>
                    <a:p>
                      <a:pPr algn="ctr"/>
                      <a:endParaRPr lang="en-US" sz="2500" baseline="0" dirty="0" smtClean="0">
                        <a:solidFill>
                          <a:schemeClr val="accent1">
                            <a:lumMod val="40000"/>
                            <a:lumOff val="60000"/>
                          </a:schemeClr>
                        </a:solidFill>
                        <a:latin typeface="Lato" panose="020F0502020204030203" pitchFamily="34" charset="0"/>
                      </a:endParaRPr>
                    </a:p>
                    <a:p>
                      <a:pPr algn="ctr"/>
                      <a:r>
                        <a:rPr lang="en-US" sz="2500" baseline="0" dirty="0" smtClean="0">
                          <a:solidFill>
                            <a:schemeClr val="accent1">
                              <a:lumMod val="40000"/>
                              <a:lumOff val="60000"/>
                            </a:schemeClr>
                          </a:solidFill>
                          <a:latin typeface="Lato" panose="020F0502020204030203" pitchFamily="34" charset="0"/>
                        </a:rPr>
                        <a:t>“Why”</a:t>
                      </a:r>
                    </a:p>
                    <a:p>
                      <a:pPr algn="ctr"/>
                      <a:endParaRPr lang="en-US" sz="2500" baseline="0" dirty="0" smtClean="0">
                        <a:solidFill>
                          <a:schemeClr val="accent1">
                            <a:lumMod val="40000"/>
                            <a:lumOff val="60000"/>
                          </a:schemeClr>
                        </a:solidFill>
                        <a:latin typeface="Lato" panose="020F0502020204030203" pitchFamily="34" charset="0"/>
                      </a:endParaRPr>
                    </a:p>
                    <a:p>
                      <a:pPr algn="ctr"/>
                      <a:r>
                        <a:rPr lang="en-US" sz="2500" baseline="0" dirty="0" smtClean="0">
                          <a:solidFill>
                            <a:schemeClr val="accent1">
                              <a:lumMod val="40000"/>
                              <a:lumOff val="60000"/>
                            </a:schemeClr>
                          </a:solidFill>
                          <a:latin typeface="Lato" panose="020F0502020204030203" pitchFamily="34" charset="0"/>
                        </a:rPr>
                        <a:t>Analyst</a:t>
                      </a:r>
                    </a:p>
                    <a:p>
                      <a:pPr algn="ctr"/>
                      <a:endParaRPr lang="en-US" sz="2500" baseline="0" dirty="0" smtClean="0">
                        <a:solidFill>
                          <a:schemeClr val="accent1">
                            <a:lumMod val="40000"/>
                            <a:lumOff val="60000"/>
                          </a:schemeClr>
                        </a:solidFill>
                        <a:latin typeface="Lato" panose="020F0502020204030203" pitchFamily="34" charset="0"/>
                      </a:endParaRPr>
                    </a:p>
                  </a:txBody>
                  <a:tcPr marT="45721" marB="45721">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C631B"/>
                    </a:solidFill>
                  </a:tcPr>
                </a:tc>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pPr algn="ctr"/>
                      <a:r>
                        <a:rPr lang="en-US" sz="2500" b="1" baseline="0" dirty="0" smtClean="0">
                          <a:solidFill>
                            <a:schemeClr val="bg1"/>
                          </a:solidFill>
                          <a:latin typeface="Lato" panose="020F0502020204030203" pitchFamily="34" charset="0"/>
                        </a:rPr>
                        <a:t>Disability-Related Needs</a:t>
                      </a:r>
                    </a:p>
                    <a:p>
                      <a:pPr algn="ctr"/>
                      <a:endParaRPr lang="en-US" sz="2500" baseline="0" dirty="0" smtClean="0">
                        <a:solidFill>
                          <a:schemeClr val="bg1"/>
                        </a:solidFill>
                        <a:latin typeface="Lato" panose="020F0502020204030203" pitchFamily="34" charset="0"/>
                      </a:endParaRPr>
                    </a:p>
                    <a:p>
                      <a:pPr algn="ctr"/>
                      <a:endParaRPr lang="en-US" sz="2500" baseline="0" dirty="0" smtClean="0">
                        <a:solidFill>
                          <a:schemeClr val="bg1"/>
                        </a:solidFill>
                        <a:latin typeface="Lato" panose="020F0502020204030203" pitchFamily="34" charset="0"/>
                      </a:endParaRPr>
                    </a:p>
                    <a:p>
                      <a:pPr algn="ctr"/>
                      <a:r>
                        <a:rPr lang="en-US" sz="2500" baseline="0" dirty="0" smtClean="0">
                          <a:solidFill>
                            <a:schemeClr val="bg1"/>
                          </a:solidFill>
                          <a:latin typeface="Lato" panose="020F0502020204030203" pitchFamily="34" charset="0"/>
                        </a:rPr>
                        <a:t>“Summary”</a:t>
                      </a:r>
                    </a:p>
                    <a:p>
                      <a:pPr algn="ctr"/>
                      <a:endParaRPr lang="en-US" sz="2500" baseline="0" dirty="0" smtClean="0">
                        <a:solidFill>
                          <a:schemeClr val="bg1"/>
                        </a:solidFill>
                        <a:latin typeface="Lato" panose="020F0502020204030203" pitchFamily="34" charset="0"/>
                      </a:endParaRPr>
                    </a:p>
                    <a:p>
                      <a:pPr algn="ctr"/>
                      <a:r>
                        <a:rPr lang="en-US" sz="2500" baseline="0" dirty="0" smtClean="0">
                          <a:solidFill>
                            <a:schemeClr val="bg1"/>
                          </a:solidFill>
                          <a:latin typeface="Lato" panose="020F0502020204030203" pitchFamily="34" charset="0"/>
                        </a:rPr>
                        <a:t>Synthesizer</a:t>
                      </a:r>
                      <a:endParaRPr lang="en-US" sz="2000" dirty="0">
                        <a:solidFill>
                          <a:schemeClr val="bg1"/>
                        </a:solidFill>
                        <a:latin typeface="Lato" panose="020F0502020204030203" pitchFamily="34" charset="0"/>
                      </a:endParaRPr>
                    </a:p>
                  </a:txBody>
                  <a:tcPr marT="45721" marB="45721">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C631B"/>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814502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Linking Steps 1 and 2</a:t>
            </a:r>
            <a:endParaRPr lang="en-US" dirty="0"/>
          </a:p>
        </p:txBody>
      </p:sp>
      <p:graphicFrame>
        <p:nvGraphicFramePr>
          <p:cNvPr id="4" name="Content Placeholder 11"/>
          <p:cNvGraphicFramePr>
            <a:graphicFrameLocks/>
          </p:cNvGraphicFramePr>
          <p:nvPr>
            <p:extLst>
              <p:ext uri="{D42A27DB-BD31-4B8C-83A1-F6EECF244321}">
                <p14:modId xmlns:p14="http://schemas.microsoft.com/office/powerpoint/2010/main" val="1745725903"/>
              </p:ext>
            </p:extLst>
          </p:nvPr>
        </p:nvGraphicFramePr>
        <p:xfrm>
          <a:off x="1" y="921657"/>
          <a:ext cx="9143999" cy="4221843"/>
        </p:xfrm>
        <a:graphic>
          <a:graphicData uri="http://schemas.openxmlformats.org/drawingml/2006/table">
            <a:tbl>
              <a:tblPr firstRow="1" bandRow="1"/>
              <a:tblGrid>
                <a:gridCol w="2183642">
                  <a:extLst>
                    <a:ext uri="{9D8B030D-6E8A-4147-A177-3AD203B41FA5}">
                      <a16:colId xmlns:a16="http://schemas.microsoft.com/office/drawing/2014/main" val="20000"/>
                    </a:ext>
                  </a:extLst>
                </a:gridCol>
                <a:gridCol w="2388359">
                  <a:extLst>
                    <a:ext uri="{9D8B030D-6E8A-4147-A177-3AD203B41FA5}">
                      <a16:colId xmlns:a16="http://schemas.microsoft.com/office/drawing/2014/main" val="20001"/>
                    </a:ext>
                  </a:extLst>
                </a:gridCol>
                <a:gridCol w="2285999">
                  <a:extLst>
                    <a:ext uri="{9D8B030D-6E8A-4147-A177-3AD203B41FA5}">
                      <a16:colId xmlns:a16="http://schemas.microsoft.com/office/drawing/2014/main" val="20002"/>
                    </a:ext>
                  </a:extLst>
                </a:gridCol>
                <a:gridCol w="2285999">
                  <a:extLst>
                    <a:ext uri="{9D8B030D-6E8A-4147-A177-3AD203B41FA5}">
                      <a16:colId xmlns:a16="http://schemas.microsoft.com/office/drawing/2014/main" val="20003"/>
                    </a:ext>
                  </a:extLst>
                </a:gridCol>
              </a:tblGrid>
              <a:tr h="475628">
                <a:tc>
                  <a:txBody>
                    <a:bodyPr/>
                    <a:lstStyle>
                      <a:lvl1pPr marL="0" algn="l" defTabSz="685800" rtl="0" eaLnBrk="1" latinLnBrk="0" hangingPunct="1">
                        <a:defRPr sz="1350" b="1" kern="1200">
                          <a:solidFill>
                            <a:schemeClr val="lt1"/>
                          </a:solidFill>
                          <a:latin typeface="Futura Bk"/>
                        </a:defRPr>
                      </a:lvl1pPr>
                      <a:lvl2pPr marL="342900" algn="l" defTabSz="685800" rtl="0" eaLnBrk="1" latinLnBrk="0" hangingPunct="1">
                        <a:defRPr sz="1350" b="1" kern="1200">
                          <a:solidFill>
                            <a:schemeClr val="lt1"/>
                          </a:solidFill>
                          <a:latin typeface="Futura Bk"/>
                        </a:defRPr>
                      </a:lvl2pPr>
                      <a:lvl3pPr marL="685800" algn="l" defTabSz="685800" rtl="0" eaLnBrk="1" latinLnBrk="0" hangingPunct="1">
                        <a:defRPr sz="1350" b="1" kern="1200">
                          <a:solidFill>
                            <a:schemeClr val="lt1"/>
                          </a:solidFill>
                          <a:latin typeface="Futura Bk"/>
                        </a:defRPr>
                      </a:lvl3pPr>
                      <a:lvl4pPr marL="1028700" algn="l" defTabSz="685800" rtl="0" eaLnBrk="1" latinLnBrk="0" hangingPunct="1">
                        <a:defRPr sz="1350" b="1" kern="1200">
                          <a:solidFill>
                            <a:schemeClr val="lt1"/>
                          </a:solidFill>
                          <a:latin typeface="Futura Bk"/>
                        </a:defRPr>
                      </a:lvl4pPr>
                      <a:lvl5pPr marL="1371600" algn="l" defTabSz="685800" rtl="0" eaLnBrk="1" latinLnBrk="0" hangingPunct="1">
                        <a:defRPr sz="1350" b="1" kern="1200">
                          <a:solidFill>
                            <a:schemeClr val="lt1"/>
                          </a:solidFill>
                          <a:latin typeface="Futura Bk"/>
                        </a:defRPr>
                      </a:lvl5pPr>
                      <a:lvl6pPr marL="1714500" algn="l" defTabSz="685800" rtl="0" eaLnBrk="1" latinLnBrk="0" hangingPunct="1">
                        <a:defRPr sz="1350" b="1" kern="1200">
                          <a:solidFill>
                            <a:schemeClr val="lt1"/>
                          </a:solidFill>
                          <a:latin typeface="Futura Bk"/>
                        </a:defRPr>
                      </a:lvl6pPr>
                      <a:lvl7pPr marL="2057400" algn="l" defTabSz="685800" rtl="0" eaLnBrk="1" latinLnBrk="0" hangingPunct="1">
                        <a:defRPr sz="1350" b="1" kern="1200">
                          <a:solidFill>
                            <a:schemeClr val="lt1"/>
                          </a:solidFill>
                          <a:latin typeface="Futura Bk"/>
                        </a:defRPr>
                      </a:lvl7pPr>
                      <a:lvl8pPr marL="2400300" algn="l" defTabSz="685800" rtl="0" eaLnBrk="1" latinLnBrk="0" hangingPunct="1">
                        <a:defRPr sz="1350" b="1" kern="1200">
                          <a:solidFill>
                            <a:schemeClr val="lt1"/>
                          </a:solidFill>
                          <a:latin typeface="Futura Bk"/>
                        </a:defRPr>
                      </a:lvl8pPr>
                      <a:lvl9pPr marL="2743200" algn="l" defTabSz="685800" rtl="0" eaLnBrk="1" latinLnBrk="0" hangingPunct="1">
                        <a:defRPr sz="1350" b="1" kern="1200">
                          <a:solidFill>
                            <a:schemeClr val="lt1"/>
                          </a:solidFill>
                          <a:latin typeface="Futura Bk"/>
                        </a:defRPr>
                      </a:lvl9pPr>
                    </a:lstStyle>
                    <a:p>
                      <a:pPr algn="ctr"/>
                      <a:r>
                        <a:rPr lang="en-US" sz="2500" dirty="0" smtClean="0">
                          <a:latin typeface="Lato" panose="020F0502020204030203" pitchFamily="34" charset="0"/>
                        </a:rPr>
                        <a:t>Step 1</a:t>
                      </a:r>
                      <a:endParaRPr lang="en-US" sz="2500" dirty="0">
                        <a:latin typeface="Lato" panose="020F0502020204030203" pitchFamily="34" charset="0"/>
                      </a:endParaRPr>
                    </a:p>
                  </a:txBody>
                  <a:tcPr marT="45721" marB="45721">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F1540">
                        <a:lumMod val="50000"/>
                        <a:lumOff val="50000"/>
                      </a:srgbClr>
                    </a:solidFill>
                  </a:tcPr>
                </a:tc>
                <a:tc gridSpan="3">
                  <a:txBody>
                    <a:bodyPr/>
                    <a:lstStyle>
                      <a:lvl1pPr marL="0" algn="l" defTabSz="685800" rtl="0" eaLnBrk="1" latinLnBrk="0" hangingPunct="1">
                        <a:defRPr sz="1350" b="1" kern="1200">
                          <a:solidFill>
                            <a:schemeClr val="lt1"/>
                          </a:solidFill>
                          <a:latin typeface="Futura Bk"/>
                        </a:defRPr>
                      </a:lvl1pPr>
                      <a:lvl2pPr marL="342900" algn="l" defTabSz="685800" rtl="0" eaLnBrk="1" latinLnBrk="0" hangingPunct="1">
                        <a:defRPr sz="1350" b="1" kern="1200">
                          <a:solidFill>
                            <a:schemeClr val="lt1"/>
                          </a:solidFill>
                          <a:latin typeface="Futura Bk"/>
                        </a:defRPr>
                      </a:lvl2pPr>
                      <a:lvl3pPr marL="685800" algn="l" defTabSz="685800" rtl="0" eaLnBrk="1" latinLnBrk="0" hangingPunct="1">
                        <a:defRPr sz="1350" b="1" kern="1200">
                          <a:solidFill>
                            <a:schemeClr val="lt1"/>
                          </a:solidFill>
                          <a:latin typeface="Futura Bk"/>
                        </a:defRPr>
                      </a:lvl3pPr>
                      <a:lvl4pPr marL="1028700" algn="l" defTabSz="685800" rtl="0" eaLnBrk="1" latinLnBrk="0" hangingPunct="1">
                        <a:defRPr sz="1350" b="1" kern="1200">
                          <a:solidFill>
                            <a:schemeClr val="lt1"/>
                          </a:solidFill>
                          <a:latin typeface="Futura Bk"/>
                        </a:defRPr>
                      </a:lvl4pPr>
                      <a:lvl5pPr marL="1371600" algn="l" defTabSz="685800" rtl="0" eaLnBrk="1" latinLnBrk="0" hangingPunct="1">
                        <a:defRPr sz="1350" b="1" kern="1200">
                          <a:solidFill>
                            <a:schemeClr val="lt1"/>
                          </a:solidFill>
                          <a:latin typeface="Futura Bk"/>
                        </a:defRPr>
                      </a:lvl5pPr>
                      <a:lvl6pPr marL="1714500" algn="l" defTabSz="685800" rtl="0" eaLnBrk="1" latinLnBrk="0" hangingPunct="1">
                        <a:defRPr sz="1350" b="1" kern="1200">
                          <a:solidFill>
                            <a:schemeClr val="lt1"/>
                          </a:solidFill>
                          <a:latin typeface="Futura Bk"/>
                        </a:defRPr>
                      </a:lvl6pPr>
                      <a:lvl7pPr marL="2057400" algn="l" defTabSz="685800" rtl="0" eaLnBrk="1" latinLnBrk="0" hangingPunct="1">
                        <a:defRPr sz="1350" b="1" kern="1200">
                          <a:solidFill>
                            <a:schemeClr val="lt1"/>
                          </a:solidFill>
                          <a:latin typeface="Futura Bk"/>
                        </a:defRPr>
                      </a:lvl7pPr>
                      <a:lvl8pPr marL="2400300" algn="l" defTabSz="685800" rtl="0" eaLnBrk="1" latinLnBrk="0" hangingPunct="1">
                        <a:defRPr sz="1350" b="1" kern="1200">
                          <a:solidFill>
                            <a:schemeClr val="lt1"/>
                          </a:solidFill>
                          <a:latin typeface="Futura Bk"/>
                        </a:defRPr>
                      </a:lvl8pPr>
                      <a:lvl9pPr marL="2743200" algn="l" defTabSz="685800" rtl="0" eaLnBrk="1" latinLnBrk="0" hangingPunct="1">
                        <a:defRPr sz="1350" b="1" kern="1200">
                          <a:solidFill>
                            <a:schemeClr val="lt1"/>
                          </a:solidFill>
                          <a:latin typeface="Futura Bk"/>
                        </a:defRPr>
                      </a:lvl9pPr>
                    </a:lstStyle>
                    <a:p>
                      <a:pPr algn="ctr"/>
                      <a:r>
                        <a:rPr lang="en-US" sz="2500" dirty="0" smtClean="0">
                          <a:latin typeface="Lato" panose="020F0502020204030203" pitchFamily="34" charset="0"/>
                        </a:rPr>
                        <a:t>Step 2</a:t>
                      </a:r>
                      <a:endParaRPr lang="en-US" sz="2500" dirty="0">
                        <a:latin typeface="Lato" panose="020F0502020204030203" pitchFamily="34" charset="0"/>
                      </a:endParaRPr>
                    </a:p>
                  </a:txBody>
                  <a:tcPr marT="45721" marB="45721">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C631B"/>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828513">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pPr algn="ctr"/>
                      <a:r>
                        <a:rPr lang="en-US" sz="2400" dirty="0" smtClean="0">
                          <a:solidFill>
                            <a:schemeClr val="bg1"/>
                          </a:solidFill>
                          <a:latin typeface="Lato" panose="020F0502020204030203" pitchFamily="34" charset="0"/>
                        </a:rPr>
                        <a:t>Current Levels</a:t>
                      </a:r>
                      <a:endParaRPr lang="en-US" sz="1800" dirty="0">
                        <a:solidFill>
                          <a:schemeClr val="bg1"/>
                        </a:solidFill>
                        <a:latin typeface="Lato" panose="020F0502020204030203" pitchFamily="34" charset="0"/>
                      </a:endParaRPr>
                    </a:p>
                  </a:txBody>
                  <a:tcPr marT="45721" marB="45721">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F1540">
                        <a:lumMod val="50000"/>
                        <a:lumOff val="50000"/>
                      </a:srgbClr>
                    </a:solidFill>
                  </a:tcPr>
                </a:tc>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pPr algn="ctr"/>
                      <a:r>
                        <a:rPr lang="en-US" sz="2400" dirty="0" smtClean="0">
                          <a:solidFill>
                            <a:schemeClr val="bg1"/>
                          </a:solidFill>
                          <a:latin typeface="Lato" panose="020F0502020204030203" pitchFamily="34" charset="0"/>
                        </a:rPr>
                        <a:t>Effects</a:t>
                      </a:r>
                    </a:p>
                    <a:p>
                      <a:pPr algn="ctr"/>
                      <a:endParaRPr lang="en-US" sz="2000" dirty="0">
                        <a:solidFill>
                          <a:schemeClr val="tx1"/>
                        </a:solidFill>
                      </a:endParaRPr>
                    </a:p>
                  </a:txBody>
                  <a:tcPr marT="45721" marB="45721">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C631B"/>
                    </a:solidFill>
                  </a:tcPr>
                </a:tc>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pPr algn="ctr"/>
                      <a:r>
                        <a:rPr lang="en-US" sz="2400" dirty="0" smtClean="0">
                          <a:solidFill>
                            <a:schemeClr val="accent1">
                              <a:lumMod val="40000"/>
                              <a:lumOff val="60000"/>
                            </a:schemeClr>
                          </a:solidFill>
                          <a:latin typeface="Lato" panose="020F0502020204030203" pitchFamily="34" charset="0"/>
                        </a:rPr>
                        <a:t>Root</a:t>
                      </a:r>
                      <a:r>
                        <a:rPr lang="en-US" sz="2400" baseline="0" dirty="0" smtClean="0">
                          <a:solidFill>
                            <a:schemeClr val="accent1">
                              <a:lumMod val="40000"/>
                              <a:lumOff val="60000"/>
                            </a:schemeClr>
                          </a:solidFill>
                          <a:latin typeface="Lato" panose="020F0502020204030203" pitchFamily="34" charset="0"/>
                        </a:rPr>
                        <a:t> Cause Analysis</a:t>
                      </a:r>
                    </a:p>
                  </a:txBody>
                  <a:tcPr marT="45721" marB="45721">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C631B"/>
                    </a:solidFill>
                  </a:tcPr>
                </a:tc>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pPr algn="ctr"/>
                      <a:r>
                        <a:rPr lang="en-US" sz="2400" baseline="0" dirty="0" smtClean="0">
                          <a:solidFill>
                            <a:schemeClr val="bg1"/>
                          </a:solidFill>
                          <a:latin typeface="Lato" panose="020F0502020204030203" pitchFamily="34" charset="0"/>
                        </a:rPr>
                        <a:t>Disability Related Needs</a:t>
                      </a:r>
                      <a:endParaRPr lang="en-US" sz="1800" dirty="0">
                        <a:solidFill>
                          <a:schemeClr val="bg1"/>
                        </a:solidFill>
                        <a:latin typeface="Lato" panose="020F0502020204030203" pitchFamily="34" charset="0"/>
                      </a:endParaRPr>
                    </a:p>
                  </a:txBody>
                  <a:tcPr marT="45721" marB="45721">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C631B"/>
                    </a:solidFill>
                  </a:tcPr>
                </a:tc>
                <a:extLst>
                  <a:ext uri="{0D108BD9-81ED-4DB2-BD59-A6C34878D82A}">
                    <a16:rowId xmlns:a16="http://schemas.microsoft.com/office/drawing/2014/main" val="10001"/>
                  </a:ext>
                </a:extLst>
              </a:tr>
              <a:tr h="2917702">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pPr>
                        <a:lnSpc>
                          <a:spcPct val="95000"/>
                        </a:lnSpc>
                        <a:spcBef>
                          <a:spcPts val="900"/>
                        </a:spcBef>
                      </a:pPr>
                      <a:r>
                        <a:rPr lang="en-US" sz="1600" dirty="0" smtClean="0">
                          <a:latin typeface="Lato" panose="020F0502020204030203" pitchFamily="34" charset="0"/>
                        </a:rPr>
                        <a:t>What</a:t>
                      </a:r>
                      <a:r>
                        <a:rPr lang="en-US" sz="1600" baseline="0" dirty="0" smtClean="0">
                          <a:latin typeface="Lato" panose="020F0502020204030203" pitchFamily="34" charset="0"/>
                        </a:rPr>
                        <a:t> is t</a:t>
                      </a:r>
                      <a:r>
                        <a:rPr lang="en-US" sz="1600" dirty="0" smtClean="0">
                          <a:latin typeface="Lato" panose="020F0502020204030203" pitchFamily="34" charset="0"/>
                        </a:rPr>
                        <a:t>he</a:t>
                      </a:r>
                      <a:r>
                        <a:rPr lang="en-US" sz="1600" baseline="0" dirty="0" smtClean="0">
                          <a:latin typeface="Lato" panose="020F0502020204030203" pitchFamily="34" charset="0"/>
                        </a:rPr>
                        <a:t> student’s performance in relation to preschool/grade level academic achievement and functional expectations?</a:t>
                      </a:r>
                    </a:p>
                  </a:txBody>
                  <a:tcPr marT="45721" marB="4572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C631B">
                        <a:tint val="20000"/>
                      </a:srgbClr>
                    </a:solidFill>
                  </a:tcPr>
                </a:tc>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pPr>
                        <a:lnSpc>
                          <a:spcPct val="95000"/>
                        </a:lnSpc>
                        <a:spcBef>
                          <a:spcPts val="900"/>
                        </a:spcBef>
                      </a:pPr>
                      <a:r>
                        <a:rPr lang="en-US" sz="1600" dirty="0" smtClean="0">
                          <a:latin typeface="Lato" panose="020F0502020204030203" pitchFamily="34" charset="0"/>
                        </a:rPr>
                        <a:t>How is the disability observed in its effect on access, engagement, progress?</a:t>
                      </a:r>
                    </a:p>
                    <a:p>
                      <a:pPr>
                        <a:lnSpc>
                          <a:spcPct val="95000"/>
                        </a:lnSpc>
                        <a:spcBef>
                          <a:spcPts val="900"/>
                        </a:spcBef>
                      </a:pPr>
                      <a:r>
                        <a:rPr lang="en-US" sz="1600" baseline="0" dirty="0" smtClean="0">
                          <a:latin typeface="Lato" panose="020F0502020204030203" pitchFamily="34" charset="0"/>
                        </a:rPr>
                        <a:t>Observations of the disability that may explain current levels</a:t>
                      </a:r>
                    </a:p>
                    <a:p>
                      <a:pPr>
                        <a:lnSpc>
                          <a:spcPct val="95000"/>
                        </a:lnSpc>
                        <a:spcBef>
                          <a:spcPts val="900"/>
                        </a:spcBef>
                      </a:pPr>
                      <a:r>
                        <a:rPr lang="en-US" sz="1600" dirty="0" smtClean="0">
                          <a:latin typeface="Lato" panose="020F0502020204030203" pitchFamily="34" charset="0"/>
                        </a:rPr>
                        <a:t>Includes review of special factors and parent concerns</a:t>
                      </a:r>
                      <a:endParaRPr lang="en-US" sz="1600" dirty="0">
                        <a:latin typeface="Lato" panose="020F0502020204030203" pitchFamily="34" charset="0"/>
                      </a:endParaRPr>
                    </a:p>
                  </a:txBody>
                  <a:tcPr marT="45721" marB="4572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C631B">
                        <a:tint val="20000"/>
                      </a:srgbClr>
                    </a:solidFill>
                  </a:tcPr>
                </a:tc>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pPr marL="0" marR="0" lvl="0" indent="0" algn="l" defTabSz="914400" rtl="0" eaLnBrk="1" fontAlgn="auto" latinLnBrk="0" hangingPunct="1">
                        <a:lnSpc>
                          <a:spcPct val="95000"/>
                        </a:lnSpc>
                        <a:spcBef>
                          <a:spcPts val="900"/>
                        </a:spcBef>
                        <a:spcAft>
                          <a:spcPts val="0"/>
                        </a:spcAft>
                        <a:buClrTx/>
                        <a:buSzTx/>
                        <a:buFontTx/>
                        <a:buNone/>
                        <a:tabLst/>
                        <a:defRPr/>
                      </a:pPr>
                      <a:r>
                        <a:rPr lang="en-US" sz="1600" baseline="0" dirty="0" smtClean="0">
                          <a:latin typeface="Lato" panose="020F0502020204030203" pitchFamily="34" charset="0"/>
                        </a:rPr>
                        <a:t>Why is the student having difficulty with access, engagement, progress? </a:t>
                      </a:r>
                    </a:p>
                    <a:p>
                      <a:pPr>
                        <a:lnSpc>
                          <a:spcPct val="95000"/>
                        </a:lnSpc>
                        <a:spcBef>
                          <a:spcPts val="900"/>
                        </a:spcBef>
                      </a:pPr>
                      <a:r>
                        <a:rPr lang="en-US" sz="1600" baseline="0" dirty="0" smtClean="0">
                          <a:latin typeface="Lato" panose="020F0502020204030203" pitchFamily="34" charset="0"/>
                        </a:rPr>
                        <a:t>Dig deeper-Explore effects</a:t>
                      </a:r>
                    </a:p>
                    <a:p>
                      <a:pPr>
                        <a:lnSpc>
                          <a:spcPct val="95000"/>
                        </a:lnSpc>
                        <a:spcBef>
                          <a:spcPts val="900"/>
                        </a:spcBef>
                      </a:pPr>
                      <a:r>
                        <a:rPr lang="en-US" sz="1600" baseline="0" dirty="0" smtClean="0">
                          <a:latin typeface="Lato" panose="020F0502020204030203" pitchFamily="34" charset="0"/>
                        </a:rPr>
                        <a:t>Clarify specific areas of concern</a:t>
                      </a:r>
                    </a:p>
                    <a:p>
                      <a:pPr marL="0" marR="0" lvl="0" indent="0" algn="l" defTabSz="914400" rtl="0" eaLnBrk="1" fontAlgn="auto" latinLnBrk="0" hangingPunct="1">
                        <a:lnSpc>
                          <a:spcPct val="95000"/>
                        </a:lnSpc>
                        <a:spcBef>
                          <a:spcPts val="900"/>
                        </a:spcBef>
                        <a:spcAft>
                          <a:spcPts val="0"/>
                        </a:spcAft>
                        <a:buClrTx/>
                        <a:buSzTx/>
                        <a:buFontTx/>
                        <a:buNone/>
                        <a:tabLst/>
                        <a:defRPr/>
                      </a:pPr>
                      <a:r>
                        <a:rPr lang="en-US" sz="1600" baseline="0" dirty="0" smtClean="0">
                          <a:latin typeface="Lato" panose="020F0502020204030203" pitchFamily="34" charset="0"/>
                        </a:rPr>
                        <a:t>Identify factors that influence the effects</a:t>
                      </a:r>
                    </a:p>
                  </a:txBody>
                  <a:tcPr marT="45721" marB="4572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C631B">
                        <a:tint val="20000"/>
                      </a:srgbClr>
                    </a:solidFill>
                  </a:tcPr>
                </a:tc>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pPr>
                        <a:lnSpc>
                          <a:spcPct val="95000"/>
                        </a:lnSpc>
                        <a:spcBef>
                          <a:spcPts val="900"/>
                        </a:spcBef>
                      </a:pPr>
                      <a:r>
                        <a:rPr lang="en-US" sz="1600" dirty="0" smtClean="0">
                          <a:latin typeface="Lato" panose="020F0502020204030203" pitchFamily="34" charset="0"/>
                        </a:rPr>
                        <a:t>Synthesize</a:t>
                      </a:r>
                      <a:r>
                        <a:rPr lang="en-US" sz="1600" baseline="0" dirty="0" smtClean="0">
                          <a:latin typeface="Lato" panose="020F0502020204030203" pitchFamily="34" charset="0"/>
                        </a:rPr>
                        <a:t> and </a:t>
                      </a:r>
                      <a:r>
                        <a:rPr lang="en-US" sz="1600" dirty="0" smtClean="0">
                          <a:latin typeface="Lato" panose="020F0502020204030203" pitchFamily="34" charset="0"/>
                        </a:rPr>
                        <a:t>Summarize</a:t>
                      </a:r>
                    </a:p>
                    <a:p>
                      <a:pPr>
                        <a:lnSpc>
                          <a:spcPct val="95000"/>
                        </a:lnSpc>
                        <a:spcBef>
                          <a:spcPts val="900"/>
                        </a:spcBef>
                      </a:pPr>
                      <a:r>
                        <a:rPr lang="en-US" sz="1600" dirty="0" smtClean="0">
                          <a:latin typeface="Lato" panose="020F0502020204030203" pitchFamily="34" charset="0"/>
                        </a:rPr>
                        <a:t>Areas/skills</a:t>
                      </a:r>
                      <a:r>
                        <a:rPr lang="en-US" sz="1600" baseline="0" dirty="0" smtClean="0">
                          <a:latin typeface="Lato" panose="020F0502020204030203" pitchFamily="34" charset="0"/>
                        </a:rPr>
                        <a:t> student will need to develop or improve so  effects of disability are addressed</a:t>
                      </a:r>
                    </a:p>
                    <a:p>
                      <a:pPr>
                        <a:lnSpc>
                          <a:spcPct val="95000"/>
                        </a:lnSpc>
                        <a:spcBef>
                          <a:spcPts val="900"/>
                        </a:spcBef>
                      </a:pPr>
                      <a:endParaRPr lang="en-US" sz="2000" baseline="0" dirty="0" smtClean="0"/>
                    </a:p>
                    <a:p>
                      <a:pPr>
                        <a:lnSpc>
                          <a:spcPct val="95000"/>
                        </a:lnSpc>
                        <a:spcBef>
                          <a:spcPts val="900"/>
                        </a:spcBef>
                      </a:pPr>
                      <a:endParaRPr lang="en-US" sz="2000" dirty="0" smtClean="0"/>
                    </a:p>
                  </a:txBody>
                  <a:tcPr marT="45721" marB="4572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C631B">
                        <a:tint val="20000"/>
                      </a:srgbClr>
                    </a:solidFill>
                  </a:tcPr>
                </a:tc>
                <a:extLst>
                  <a:ext uri="{0D108BD9-81ED-4DB2-BD59-A6C34878D82A}">
                    <a16:rowId xmlns:a16="http://schemas.microsoft.com/office/drawing/2014/main" val="10002"/>
                  </a:ext>
                </a:extLst>
              </a:tr>
            </a:tbl>
          </a:graphicData>
        </a:graphic>
      </p:graphicFrame>
      <p:sp>
        <p:nvSpPr>
          <p:cNvPr id="5" name="Oval 4"/>
          <p:cNvSpPr/>
          <p:nvPr/>
        </p:nvSpPr>
        <p:spPr>
          <a:xfrm>
            <a:off x="0" y="1103870"/>
            <a:ext cx="4357816" cy="1133169"/>
          </a:xfrm>
          <a:prstGeom prst="ellipse">
            <a:avLst/>
          </a:prstGeom>
          <a:noFill/>
          <a:ln w="76200" cap="flat" cmpd="sng" algn="ctr">
            <a:solidFill>
              <a:srgbClr val="0C631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noFill/>
              <a:effectLst/>
              <a:uLnTx/>
              <a:uFillTx/>
              <a:latin typeface="Futura Bk"/>
              <a:ea typeface="+mn-ea"/>
              <a:cs typeface="+mn-cs"/>
            </a:endParaRPr>
          </a:p>
        </p:txBody>
      </p:sp>
    </p:spTree>
    <p:extLst>
      <p:ext uri="{BB962C8B-B14F-4D97-AF65-F5344CB8AC3E}">
        <p14:creationId xmlns:p14="http://schemas.microsoft.com/office/powerpoint/2010/main" val="11636267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S030002245">
  <a:themeElements>
    <a:clrScheme name="Custom 29">
      <a:dk1>
        <a:srgbClr val="0F1540"/>
      </a:dk1>
      <a:lt1>
        <a:srgbClr val="FFFFFF"/>
      </a:lt1>
      <a:dk2>
        <a:srgbClr val="59564B"/>
      </a:dk2>
      <a:lt2>
        <a:srgbClr val="DFDAC7"/>
      </a:lt2>
      <a:accent1>
        <a:srgbClr val="0C631B"/>
      </a:accent1>
      <a:accent2>
        <a:srgbClr val="EFAB16"/>
      </a:accent2>
      <a:accent3>
        <a:srgbClr val="78AC35"/>
      </a:accent3>
      <a:accent4>
        <a:srgbClr val="35ACA2"/>
      </a:accent4>
      <a:accent5>
        <a:srgbClr val="4083CF"/>
      </a:accent5>
      <a:accent6>
        <a:srgbClr val="0D335E"/>
      </a:accent6>
      <a:hlink>
        <a:srgbClr val="1A5651"/>
      </a:hlink>
      <a:folHlink>
        <a:srgbClr val="0D335E"/>
      </a:folHlink>
    </a:clrScheme>
    <a:fontScheme name="Garamond Futura">
      <a:majorFont>
        <a:latin typeface="Garamond"/>
        <a:ea typeface=""/>
        <a:cs typeface=""/>
      </a:majorFont>
      <a:minorFont>
        <a:latin typeface="Futura B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Mod val="75000"/>
          </a:schemeClr>
        </a:solidFill>
      </a:spPr>
      <a:bodyPr rtlCol="0" anchor="ctr">
        <a:spAutoFit/>
      </a:bodyPr>
      <a:lstStyle>
        <a:defPPr algn="ctr">
          <a:defRPr dirty="0">
            <a:ln>
              <a:solidFill>
                <a:schemeClr val="accent1">
                  <a:lumMod val="75000"/>
                </a:schemeClr>
              </a:solidFill>
            </a:ln>
            <a:noFill/>
          </a:defRPr>
        </a:defPPr>
      </a:lstStyle>
    </a:spDef>
  </a:objectDefaults>
  <a:extraClrSchemeLst/>
  <a:extLst>
    <a:ext uri="{05A4C25C-085E-4340-85A3-A5531E510DB2}">
      <thm15:themeFamily xmlns:thm15="http://schemas.microsoft.com/office/thememl/2012/main" name="DPI SlideTemplatePV_CURRENT.potm" id="{375B5EDF-FB28-4CA2-A2BF-F3B38AADC55E}" vid="{A1C9FDCB-8100-4B10-A094-336F16336BC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4308</TotalTime>
  <Words>10297</Words>
  <Application>Microsoft Office PowerPoint</Application>
  <PresentationFormat>On-screen Show (16:9)</PresentationFormat>
  <Paragraphs>656</Paragraphs>
  <Slides>41</Slides>
  <Notes>41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41</vt:i4>
      </vt:variant>
    </vt:vector>
  </HeadingPairs>
  <TitlesOfParts>
    <vt:vector size="54" baseType="lpstr">
      <vt:lpstr>Arial</vt:lpstr>
      <vt:lpstr>Calibri</vt:lpstr>
      <vt:lpstr>Courier New</vt:lpstr>
      <vt:lpstr>Futura Bk</vt:lpstr>
      <vt:lpstr>Gadget</vt:lpstr>
      <vt:lpstr>Garamond</vt:lpstr>
      <vt:lpstr>Lato</vt:lpstr>
      <vt:lpstr>Lato Black</vt:lpstr>
      <vt:lpstr>Questrial</vt:lpstr>
      <vt:lpstr>Times New Roman</vt:lpstr>
      <vt:lpstr>Wingdings</vt:lpstr>
      <vt:lpstr>Office Theme</vt:lpstr>
      <vt:lpstr>TS030002245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Documenting Root Cause Analysis</vt:lpstr>
      <vt:lpstr>PowerPoint Presentation</vt:lpstr>
      <vt:lpstr>PowerPoint Presentation</vt:lpstr>
      <vt:lpstr>PowerPoint Presentation</vt:lpstr>
      <vt:lpstr>PowerPoint Presentation</vt:lpstr>
      <vt:lpstr>PowerPoint Presentation</vt:lpstr>
      <vt:lpstr>PowerPoint Presentation</vt:lpstr>
      <vt:lpstr>Disability-Related Need Affecting Reading</vt:lpstr>
      <vt:lpstr>Disability Related Needs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CCR IEP Learning Resources</vt:lpstr>
      <vt:lpstr>CCR IEP Discussion Tool</vt:lpstr>
      <vt:lpstr>CCR IEP Video</vt:lpstr>
      <vt:lpstr>PowerPoint Presentation</vt:lpstr>
      <vt:lpstr>PowerPoint Presentation</vt:lpstr>
      <vt:lpstr>PowerPoint Presentation</vt:lpstr>
      <vt:lpstr>PowerPoint Presentation</vt:lpstr>
    </vt:vector>
  </TitlesOfParts>
  <Company>Department of Public Instruction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Ransley, Tawny M.  DPI</dc:creator>
  <cp:lastModifiedBy>Kiefer, Carolyn A.   DPI</cp:lastModifiedBy>
  <cp:revision>158</cp:revision>
  <dcterms:created xsi:type="dcterms:W3CDTF">2016-02-23T19:34:17Z</dcterms:created>
  <dcterms:modified xsi:type="dcterms:W3CDTF">2018-05-17T14:23:22Z</dcterms:modified>
</cp:coreProperties>
</file>