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9" r:id="rId2"/>
  </p:sldMasterIdLst>
  <p:notesMasterIdLst>
    <p:notesMasterId r:id="rId28"/>
  </p:notesMasterIdLst>
  <p:sldIdLst>
    <p:sldId id="286" r:id="rId3"/>
    <p:sldId id="260" r:id="rId4"/>
    <p:sldId id="287" r:id="rId5"/>
    <p:sldId id="288"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9" r:id="rId21"/>
    <p:sldId id="290" r:id="rId22"/>
    <p:sldId id="291" r:id="rId23"/>
    <p:sldId id="283" r:id="rId24"/>
    <p:sldId id="284" r:id="rId25"/>
    <p:sldId id="281" r:id="rId26"/>
    <p:sldId id="285" r:id="rId27"/>
  </p:sldIdLst>
  <p:sldSz cx="9144000" cy="5143500" type="screen16x9"/>
  <p:notesSz cx="6858000" cy="91440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orient="horz" pos="3239">
          <p15:clr>
            <a:srgbClr val="A4A3A4"/>
          </p15:clr>
        </p15:guide>
        <p15:guide id="7" pos="288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 Orno, Isabel S.   DPI" initials="WOISD" lastIdx="0" clrIdx="0">
    <p:extLst>
      <p:ext uri="{19B8F6BF-5375-455C-9EA6-DF929625EA0E}">
        <p15:presenceInfo xmlns:p15="http://schemas.microsoft.com/office/powerpoint/2012/main" userId="S-1-5-21-1801521381-3634682121-3741049240-258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31B"/>
    <a:srgbClr val="000090"/>
    <a:srgbClr val="F2F8EC"/>
    <a:srgbClr val="DBECCC"/>
    <a:srgbClr val="262087"/>
    <a:srgbClr val="0066CC"/>
    <a:srgbClr val="0099CC"/>
    <a:srgbClr val="009999"/>
    <a:srgbClr val="3333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9" autoAdjust="0"/>
    <p:restoredTop sz="82920" autoAdjust="0"/>
  </p:normalViewPr>
  <p:slideViewPr>
    <p:cSldViewPr snapToGrid="0">
      <p:cViewPr varScale="1">
        <p:scale>
          <a:sx n="121" d="100"/>
          <a:sy n="121" d="100"/>
        </p:scale>
        <p:origin x="510" y="108"/>
      </p:cViewPr>
      <p:guideLst>
        <p:guide pos="2880"/>
        <p:guide orient="horz" pos="2358"/>
        <p:guide orient="horz" pos="2868"/>
        <p:guide pos="2863"/>
        <p:guide orient="horz" pos="3239"/>
        <p:guide pos="2889"/>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70" d="100"/>
          <a:sy n="70" d="100"/>
        </p:scale>
        <p:origin x="2460" y="-9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8BD6B-4C8B-44DE-A928-2C2510F22001}"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86874-2E51-4B7B-A64C-E21965EEF8B2}" type="slidenum">
              <a:rPr lang="en-US" smtClean="0"/>
              <a:t>‹#›</a:t>
            </a:fld>
            <a:endParaRPr lang="en-US"/>
          </a:p>
        </p:txBody>
      </p:sp>
    </p:spTree>
    <p:extLst>
      <p:ext uri="{BB962C8B-B14F-4D97-AF65-F5344CB8AC3E}">
        <p14:creationId xmlns:p14="http://schemas.microsoft.com/office/powerpoint/2010/main" val="4197588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pi.wi.gov/sped/college-and-career-ready-ieps/learning-resourc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pi.wi.gov/sites/default/files/imce/sped/pdf/ccr-step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pi.wi.gov/sites/default/files/imce/sped/pdf/ccr-iep-overview-guid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pi.wi.gov/sped/college-and-career-ready-ieps/discussion-too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livebinders.com/play/play?id=219114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pi.wi.gov/sites/default/files/imce/sped/pdf/rda-ccr-iep-five-beliefs.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pi.wi.gov/sites/default/files/imce/sped/pdf/rda-ccr-iep-five-step-process.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pi.wi.gov/sped/college-and-career-ready-ieps/learning-resources/5-step-proce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 of a series of webinars on the 5 Step Process for developing College and Career Ready IEPs or CCR IEPs. During Step one the IEP team develops an understanding and discussion of the student’s present levels of grade level academic achievement and functional performance.  </a:t>
            </a:r>
          </a:p>
          <a:p>
            <a:endParaRPr lang="en-US" dirty="0" smtClean="0"/>
          </a:p>
          <a:p>
            <a:r>
              <a:rPr lang="en-US" dirty="0" smtClean="0"/>
              <a:t>A version of this slide deck was presented as a webinar in April 2018</a:t>
            </a:r>
            <a:r>
              <a:rPr lang="en-US" baseline="0" dirty="0" smtClean="0"/>
              <a:t> by </a:t>
            </a:r>
            <a:r>
              <a:rPr lang="en-US" sz="1200" dirty="0" smtClean="0"/>
              <a:t>Daniel Parker, Assistant Director</a:t>
            </a:r>
            <a:r>
              <a:rPr lang="en-US" sz="1200" baseline="0" dirty="0" smtClean="0"/>
              <a:t> of Special Education, WI DPI, </a:t>
            </a:r>
            <a:r>
              <a:rPr lang="en-US" sz="1200" dirty="0" smtClean="0"/>
              <a:t>Paula Volpiansky &amp; Deb Heiss, Consultants on the Special Education Team, WI DPI</a:t>
            </a:r>
            <a:r>
              <a:rPr lang="en-US" sz="1200" baseline="0" dirty="0" smtClean="0"/>
              <a:t> </a:t>
            </a:r>
            <a:r>
              <a:rPr lang="en-US" sz="1200" dirty="0" smtClean="0"/>
              <a:t>and Cheri Sylla, WSPEI</a:t>
            </a:r>
          </a:p>
          <a:p>
            <a:endParaRPr lang="en-US" sz="1200" dirty="0" smtClean="0"/>
          </a:p>
          <a:p>
            <a:r>
              <a:rPr lang="en-US" sz="1200" dirty="0" smtClean="0"/>
              <a:t>The</a:t>
            </a:r>
            <a:r>
              <a:rPr lang="en-US" sz="1200" baseline="0" dirty="0" smtClean="0"/>
              <a:t> webinar was recorded and is accessible through the CCR IEP learning resources / CCR IEP Five Step Process / Step 1 web page.  </a:t>
            </a:r>
            <a:r>
              <a:rPr lang="en-US" sz="1200" baseline="0" dirty="0" smtClean="0">
                <a:hlinkClick r:id="rId3"/>
              </a:rPr>
              <a:t>https://dpi.wi.gov/sped/college-and-career-ready-ieps/learning-resources</a:t>
            </a:r>
            <a:r>
              <a:rPr lang="en-US" sz="1200" baseline="0" dirty="0" smtClean="0"/>
              <a:t> </a:t>
            </a:r>
          </a:p>
          <a:p>
            <a:r>
              <a:rPr lang="en-US" sz="1200" baseline="0" dirty="0" smtClean="0"/>
              <a:t> </a:t>
            </a:r>
            <a:endParaRPr lang="en-US" sz="1200" dirty="0" smtClean="0"/>
          </a:p>
          <a:p>
            <a:r>
              <a:rPr lang="en-US" sz="1200" dirty="0" smtClean="0"/>
              <a:t>This webinar was</a:t>
            </a:r>
            <a:r>
              <a:rPr lang="en-US" sz="1200" baseline="0" dirty="0" smtClean="0"/>
              <a:t> re-formatted to be used for school, district, or regional trainings. </a:t>
            </a:r>
            <a:endParaRPr lang="en-US" sz="1200" dirty="0" smtClean="0"/>
          </a:p>
          <a:p>
            <a:endParaRPr lang="en-US" dirty="0" smtClean="0"/>
          </a:p>
        </p:txBody>
      </p:sp>
      <p:sp>
        <p:nvSpPr>
          <p:cNvPr id="4" name="Slide Number Placeholder 3"/>
          <p:cNvSpPr>
            <a:spLocks noGrp="1"/>
          </p:cNvSpPr>
          <p:nvPr>
            <p:ph type="sldNum" sz="quarter" idx="10"/>
          </p:nvPr>
        </p:nvSpPr>
        <p:spPr/>
        <p:txBody>
          <a:bodyPr/>
          <a:lstStyle/>
          <a:p>
            <a:fld id="{20020B7E-2356-463E-A0CE-0516EF3B1264}" type="slidenum">
              <a:rPr lang="en-US" smtClean="0"/>
              <a:t>1</a:t>
            </a:fld>
            <a:endParaRPr lang="en-US"/>
          </a:p>
        </p:txBody>
      </p:sp>
    </p:spTree>
    <p:extLst>
      <p:ext uri="{BB962C8B-B14F-4D97-AF65-F5344CB8AC3E}">
        <p14:creationId xmlns:p14="http://schemas.microsoft.com/office/powerpoint/2010/main" val="385358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prstClr val="black"/>
                </a:solidFill>
              </a:rPr>
              <a:t>Here is an example of some current level of performance information in the academic area of reading for a 5th grade student (mid year). </a:t>
            </a:r>
          </a:p>
          <a:p>
            <a:pPr lvl="0"/>
            <a:r>
              <a:rPr lang="en-US" dirty="0" smtClean="0">
                <a:solidFill>
                  <a:prstClr val="black"/>
                </a:solidFill>
              </a:rPr>
              <a:t>After reviewing the 5th grade standards, the IEP team determined the student was not meeting 5th grade standards in a number of areas.  In particular, the student was having difficulty with skills related to the anchor standard, </a:t>
            </a:r>
            <a:r>
              <a:rPr lang="en-US" i="1" dirty="0" smtClean="0">
                <a:solidFill>
                  <a:prstClr val="black"/>
                </a:solidFill>
              </a:rPr>
              <a:t>Range of Reading and Level of Text Complexity</a:t>
            </a:r>
            <a:r>
              <a:rPr lang="en-US" dirty="0" smtClean="0">
                <a:solidFill>
                  <a:prstClr val="black"/>
                </a:solidFill>
              </a:rPr>
              <a:t>. This standard relates to skills required to </a:t>
            </a:r>
            <a:r>
              <a:rPr lang="en-US" i="1" dirty="0" smtClean="0">
                <a:solidFill>
                  <a:prstClr val="black"/>
                </a:solidFill>
              </a:rPr>
              <a:t>read and comprehend complex literary and informational texts independently and proficiently.</a:t>
            </a:r>
            <a:r>
              <a:rPr lang="en-US" dirty="0" smtClean="0">
                <a:solidFill>
                  <a:prstClr val="black"/>
                </a:solidFill>
              </a:rPr>
              <a:t>  Some of standards the student was not meeting included: </a:t>
            </a:r>
          </a:p>
          <a:p>
            <a:pPr lvl="1"/>
            <a:r>
              <a:rPr lang="en-US" dirty="0" smtClean="0">
                <a:solidFill>
                  <a:prstClr val="black"/>
                </a:solidFill>
              </a:rPr>
              <a:t>The Foundational Standard : </a:t>
            </a:r>
            <a:r>
              <a:rPr lang="en-US" i="1" dirty="0" smtClean="0">
                <a:solidFill>
                  <a:prstClr val="black"/>
                </a:solidFill>
              </a:rPr>
              <a:t>“Read with sufficient accuracy and fluency to support comprehension”</a:t>
            </a:r>
          </a:p>
          <a:p>
            <a:pPr lvl="1"/>
            <a:r>
              <a:rPr lang="en-US" dirty="0" smtClean="0">
                <a:solidFill>
                  <a:prstClr val="black"/>
                </a:solidFill>
              </a:rPr>
              <a:t>The Literature Standard: “</a:t>
            </a:r>
            <a:r>
              <a:rPr lang="en-US" i="1" dirty="0" smtClean="0">
                <a:solidFill>
                  <a:prstClr val="black"/>
                </a:solidFill>
              </a:rPr>
              <a:t>By the end of the year, read and comprehend literature, including stories, dramas, and poetry, at the high end of the grades 4–5 text complexity band independently and proficiently.”</a:t>
            </a:r>
          </a:p>
          <a:p>
            <a:pPr lvl="1"/>
            <a:endParaRPr lang="en-US" dirty="0" smtClean="0">
              <a:solidFill>
                <a:prstClr val="black"/>
              </a:solidFill>
            </a:endParaRPr>
          </a:p>
          <a:p>
            <a:pPr lvl="0"/>
            <a:r>
              <a:rPr lang="en-US" dirty="0" smtClean="0">
                <a:solidFill>
                  <a:prstClr val="black"/>
                </a:solidFill>
              </a:rPr>
              <a:t>Please keep in mind these are excerpted examples specific to reading achievement. This is not meant to be an exemplar of a current level statement.  In reality, the IEP team may have discussed the student’s performance in relation to more standards.  </a:t>
            </a:r>
          </a:p>
          <a:p>
            <a:pPr lvl="0"/>
            <a:r>
              <a:rPr lang="en-US" dirty="0" smtClean="0">
                <a:solidFill>
                  <a:prstClr val="black"/>
                </a:solidFill>
              </a:rPr>
              <a:t>And, in the actual IEP document we would see more information about other areas of academic achievement as well as functional performance along with summary explanations of what the data means in reference to grade level standards and expectations. </a:t>
            </a:r>
          </a:p>
          <a:p>
            <a:pPr lvl="0"/>
            <a:r>
              <a:rPr lang="en-US" dirty="0" smtClean="0">
                <a:solidFill>
                  <a:prstClr val="black"/>
                </a:solidFill>
              </a:rPr>
              <a:t>There would also be additional information about student strengths. (Point out last three items are academic strengths related to reading.)</a:t>
            </a:r>
          </a:p>
          <a:p>
            <a:pPr lvl="0"/>
            <a:r>
              <a:rPr lang="en-US" dirty="0" smtClean="0">
                <a:solidFill>
                  <a:prstClr val="black"/>
                </a:solidFill>
              </a:rPr>
              <a:t>Additional note: Another term for receptive language is listening comprehension</a:t>
            </a:r>
            <a:r>
              <a:rPr lang="en-US" dirty="0" smtClean="0">
                <a:solidFill>
                  <a:schemeClr val="tx1"/>
                </a:solidFill>
              </a:rPr>
              <a:t>.</a:t>
            </a:r>
            <a:endParaRPr lang="en-US" dirty="0" smtClean="0">
              <a:solidFill>
                <a:prstClr val="black"/>
              </a:solidFill>
            </a:endParaRPr>
          </a:p>
        </p:txBody>
      </p:sp>
      <p:sp>
        <p:nvSpPr>
          <p:cNvPr id="4" name="Slide Number Placeholder 3"/>
          <p:cNvSpPr>
            <a:spLocks noGrp="1"/>
          </p:cNvSpPr>
          <p:nvPr>
            <p:ph type="sldNum" sz="quarter" idx="10"/>
          </p:nvPr>
        </p:nvSpPr>
        <p:spPr/>
        <p:txBody>
          <a:bodyPr/>
          <a:lstStyle/>
          <a:p>
            <a:fld id="{66386874-2E51-4B7B-A64C-E21965EEF8B2}" type="slidenum">
              <a:rPr lang="en-US" smtClean="0"/>
              <a:t>10</a:t>
            </a:fld>
            <a:endParaRPr lang="en-US"/>
          </a:p>
        </p:txBody>
      </p:sp>
    </p:spTree>
    <p:extLst>
      <p:ext uri="{BB962C8B-B14F-4D97-AF65-F5344CB8AC3E}">
        <p14:creationId xmlns:p14="http://schemas.microsoft.com/office/powerpoint/2010/main" val="1773108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conduct training throughout the state on the 5 Step Process of CCR IEP development, we are beginning to notice some common errors. This chart highlights things IEP teams should include in IEPs and things to avoid. </a:t>
            </a:r>
          </a:p>
          <a:p>
            <a:r>
              <a:rPr lang="en-US" dirty="0" smtClean="0"/>
              <a:t>We have created a one-page document Step 1: Understand Achievement: At a Glance that includes these expectations, tips, and other key information about Step 1 for your reference. It is available as a handout for this webinar and on the department’s website under CCR IEP Resources.  </a:t>
            </a:r>
          </a:p>
          <a:p>
            <a:pPr lvl="0"/>
            <a:r>
              <a:rPr lang="en-US" dirty="0" smtClean="0"/>
              <a:t>It is important to discuss and include sufficient and meaningful information so that all IEP team members fully understand the grade-level standards and expectations and how the student is performing compared to their peers. Again, this process is not just about filling out an IEP form, but about improving student outcomes. </a:t>
            </a:r>
          </a:p>
          <a:p>
            <a:pPr lvl="0"/>
            <a:endParaRPr lang="en-US" dirty="0" smtClean="0"/>
          </a:p>
          <a:p>
            <a:r>
              <a:rPr lang="en-US" dirty="0" smtClean="0"/>
              <a:t>Handout- Step 1: Understand Achievement: At a Glance </a:t>
            </a:r>
            <a:r>
              <a:rPr lang="en-US" dirty="0" smtClean="0">
                <a:hlinkClick r:id="rId3"/>
              </a:rPr>
              <a:t>https</a:t>
            </a:r>
            <a:r>
              <a:rPr lang="en-US" dirty="0">
                <a:hlinkClick r:id="rId3"/>
              </a:rPr>
              <a:t>://</a:t>
            </a:r>
            <a:r>
              <a:rPr lang="en-US" dirty="0" smtClean="0">
                <a:hlinkClick r:id="rId3"/>
              </a:rPr>
              <a:t>dpi.wi.gov/sites/default/files/imce/sped/pdf/ccr-step1.pdf</a:t>
            </a:r>
            <a:endParaRPr lang="en-US" dirty="0" smtClean="0"/>
          </a:p>
          <a:p>
            <a:r>
              <a:rPr lang="en-US" dirty="0" smtClean="0"/>
              <a:t> (link on slide)</a:t>
            </a:r>
          </a:p>
        </p:txBody>
      </p:sp>
      <p:sp>
        <p:nvSpPr>
          <p:cNvPr id="4" name="Slide Number Placeholder 3"/>
          <p:cNvSpPr>
            <a:spLocks noGrp="1"/>
          </p:cNvSpPr>
          <p:nvPr>
            <p:ph type="sldNum" sz="quarter" idx="10"/>
          </p:nvPr>
        </p:nvSpPr>
        <p:spPr/>
        <p:txBody>
          <a:bodyPr/>
          <a:lstStyle/>
          <a:p>
            <a:fld id="{66386874-2E51-4B7B-A64C-E21965EEF8B2}" type="slidenum">
              <a:rPr lang="en-US" smtClean="0"/>
              <a:t>11</a:t>
            </a:fld>
            <a:endParaRPr lang="en-US"/>
          </a:p>
        </p:txBody>
      </p:sp>
    </p:spTree>
    <p:extLst>
      <p:ext uri="{BB962C8B-B14F-4D97-AF65-F5344CB8AC3E}">
        <p14:creationId xmlns:p14="http://schemas.microsoft.com/office/powerpoint/2010/main" val="323401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move on and provide you with a bit of hands on practice, let’s review some helpful reminders and tips for IEP teams to keep in mind as they complete Step 1 of the 5 Step Process. </a:t>
            </a:r>
          </a:p>
          <a:p>
            <a:pPr lvl="1"/>
            <a:r>
              <a:rPr lang="en-US" sz="1400" dirty="0" smtClean="0"/>
              <a:t>Data and information may include classroom, grade, district, and statewide assessments, age-anchored assessments, IEP goal progress, structured observations and other information </a:t>
            </a:r>
          </a:p>
          <a:p>
            <a:pPr lvl="1"/>
            <a:r>
              <a:rPr lang="en-US" sz="1400" dirty="0" smtClean="0"/>
              <a:t>Review grade level academic standards, school code of conduct, district or school social emotional learning or behavior standards or expectations.</a:t>
            </a:r>
          </a:p>
          <a:p>
            <a:pPr lvl="2"/>
            <a:r>
              <a:rPr lang="en-US" sz="1400" dirty="0" smtClean="0"/>
              <a:t>For preschool children, review early learning standards and Early Childhood Outcome Indicator 7 ratings. </a:t>
            </a:r>
          </a:p>
          <a:p>
            <a:pPr lvl="2"/>
            <a:r>
              <a:rPr lang="en-US" sz="1400" dirty="0" smtClean="0"/>
              <a:t>For students with the most severe cognitive disabilities also review alternate achievement standards based on grade level standards (for example, Essential Elements). </a:t>
            </a:r>
          </a:p>
          <a:p>
            <a:pPr lvl="2"/>
            <a:r>
              <a:rPr lang="en-US" sz="1400" dirty="0" smtClean="0"/>
              <a:t>Districts should make their academic, code of student conduct,  social-emotional/behavioral standards (if they have them)  publicly available.</a:t>
            </a:r>
          </a:p>
          <a:p>
            <a:pPr lvl="1"/>
            <a:r>
              <a:rPr lang="en-US" sz="1400" dirty="0" smtClean="0"/>
              <a:t>Train all staff, including special educators, in grade-level content standards and functional expectations and strategies. </a:t>
            </a:r>
          </a:p>
          <a:p>
            <a:pPr lvl="1"/>
            <a:r>
              <a:rPr lang="en-US" sz="1400" dirty="0" smtClean="0"/>
              <a:t>Train all staff how to collect and share student data.</a:t>
            </a:r>
          </a:p>
          <a:p>
            <a:pPr lvl="1"/>
            <a:r>
              <a:rPr lang="en-US" sz="1400" dirty="0" smtClean="0"/>
              <a:t>Train staff how to conduct comprehensive special education evaluations.</a:t>
            </a:r>
          </a:p>
        </p:txBody>
      </p:sp>
      <p:sp>
        <p:nvSpPr>
          <p:cNvPr id="4" name="Slide Number Placeholder 3"/>
          <p:cNvSpPr>
            <a:spLocks noGrp="1"/>
          </p:cNvSpPr>
          <p:nvPr>
            <p:ph type="sldNum" sz="quarter" idx="10"/>
          </p:nvPr>
        </p:nvSpPr>
        <p:spPr/>
        <p:txBody>
          <a:bodyPr/>
          <a:lstStyle/>
          <a:p>
            <a:fld id="{66386874-2E51-4B7B-A64C-E21965EEF8B2}" type="slidenum">
              <a:rPr lang="en-US" smtClean="0"/>
              <a:t>12</a:t>
            </a:fld>
            <a:endParaRPr lang="en-US"/>
          </a:p>
        </p:txBody>
      </p:sp>
    </p:spTree>
    <p:extLst>
      <p:ext uri="{BB962C8B-B14F-4D97-AF65-F5344CB8AC3E}">
        <p14:creationId xmlns:p14="http://schemas.microsoft.com/office/powerpoint/2010/main" val="123177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Involving students in the development of their IEPs leads to greater student ownership and understanding of their educational program and its outcomes.   </a:t>
            </a:r>
          </a:p>
          <a:p>
            <a:r>
              <a:rPr lang="en-US" dirty="0" smtClean="0"/>
              <a:t>This applies to students of all ages and development levels. All students can and should have some role in their IEP. </a:t>
            </a:r>
          </a:p>
          <a:p>
            <a:r>
              <a:rPr lang="en-US" dirty="0" smtClean="0"/>
              <a:t>Preparing students to participate in their IEP meeting can begin in seemingly small ways.  For example, the student’s case manager or teacher can have the student be prepared to share one skill the student is good at and/or one thing they would really like to get better at when prompted during the meeting.  </a:t>
            </a:r>
          </a:p>
        </p:txBody>
      </p:sp>
      <p:sp>
        <p:nvSpPr>
          <p:cNvPr id="4" name="Slide Number Placeholder 3"/>
          <p:cNvSpPr>
            <a:spLocks noGrp="1"/>
          </p:cNvSpPr>
          <p:nvPr>
            <p:ph type="sldNum" sz="quarter" idx="10"/>
          </p:nvPr>
        </p:nvSpPr>
        <p:spPr/>
        <p:txBody>
          <a:bodyPr/>
          <a:lstStyle/>
          <a:p>
            <a:fld id="{66386874-2E51-4B7B-A64C-E21965EEF8B2}" type="slidenum">
              <a:rPr lang="en-US" smtClean="0"/>
              <a:t>13</a:t>
            </a:fld>
            <a:endParaRPr lang="en-US"/>
          </a:p>
        </p:txBody>
      </p:sp>
    </p:spTree>
    <p:extLst>
      <p:ext uri="{BB962C8B-B14F-4D97-AF65-F5344CB8AC3E}">
        <p14:creationId xmlns:p14="http://schemas.microsoft.com/office/powerpoint/2010/main" val="2610164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for families to be a part of the IEP team and process, families need to understand achievement – academically and functionally.  </a:t>
            </a:r>
          </a:p>
          <a:p>
            <a:endParaRPr lang="en-US" dirty="0"/>
          </a:p>
          <a:p>
            <a:r>
              <a:rPr lang="en-US" dirty="0" smtClean="0"/>
              <a:t>Families need to know about the grade level standards that their child is expected to be working towards.  If the student is in the third grade, then the IEP team should share with the family what the 3rd grade standards are.  </a:t>
            </a:r>
          </a:p>
          <a:p>
            <a:endParaRPr lang="en-US" dirty="0"/>
          </a:p>
          <a:p>
            <a:r>
              <a:rPr lang="en-US" dirty="0" smtClean="0"/>
              <a:t>Families need to know what the functional expectations that help the student to access, engage, and achieve grade level standards.  The skills could include: working independently, communicating with others, and organization.</a:t>
            </a:r>
          </a:p>
          <a:p>
            <a:endParaRPr lang="en-US" dirty="0"/>
          </a:p>
          <a:p>
            <a:r>
              <a:rPr lang="en-US" dirty="0" smtClean="0"/>
              <a:t>Families need to understand the education terms and jargon that is used in IEP meetings.  </a:t>
            </a:r>
          </a:p>
          <a:p>
            <a:endParaRPr lang="en-US" dirty="0"/>
          </a:p>
          <a:p>
            <a:r>
              <a:rPr lang="en-US" dirty="0" smtClean="0"/>
              <a:t>Finally, families need to have data shared with them that tells them if their child is performing at grade level, above grade level, or below grade level.  </a:t>
            </a:r>
          </a:p>
        </p:txBody>
      </p:sp>
      <p:sp>
        <p:nvSpPr>
          <p:cNvPr id="4" name="Slide Number Placeholder 3"/>
          <p:cNvSpPr>
            <a:spLocks noGrp="1"/>
          </p:cNvSpPr>
          <p:nvPr>
            <p:ph type="sldNum" sz="quarter" idx="10"/>
          </p:nvPr>
        </p:nvSpPr>
        <p:spPr/>
        <p:txBody>
          <a:bodyPr/>
          <a:lstStyle/>
          <a:p>
            <a:fld id="{66386874-2E51-4B7B-A64C-E21965EEF8B2}" type="slidenum">
              <a:rPr lang="en-US" smtClean="0"/>
              <a:t>14</a:t>
            </a:fld>
            <a:endParaRPr lang="en-US"/>
          </a:p>
        </p:txBody>
      </p:sp>
    </p:spTree>
    <p:extLst>
      <p:ext uri="{BB962C8B-B14F-4D97-AF65-F5344CB8AC3E}">
        <p14:creationId xmlns:p14="http://schemas.microsoft.com/office/powerpoint/2010/main" val="1010122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questions can we ask families as we work to develop the present level of academic achievement and functional performance that will help them share information with the team? The following questions will allow families to contribute to the conversation and what is shared can be linked to the academic grade level standards and functional expectations.</a:t>
            </a:r>
          </a:p>
          <a:p>
            <a:pPr marL="171450" indent="-171450">
              <a:buFont typeface="Arial" panose="020B0604020202020204" pitchFamily="34" charset="0"/>
              <a:buChar char="•"/>
            </a:pPr>
            <a:r>
              <a:rPr lang="en-US" dirty="0" smtClean="0"/>
              <a:t>What is your child good at or when are they at their very best and most happy?  This gets to a</a:t>
            </a:r>
            <a:r>
              <a:rPr lang="en-US" baseline="0" dirty="0" smtClean="0"/>
              <a:t> student’s strengths and interests and often times these can be leveraged in areas where the student may struggle.</a:t>
            </a:r>
            <a:endParaRPr lang="en-US" dirty="0" smtClean="0"/>
          </a:p>
          <a:p>
            <a:pPr marL="171450" indent="-171450">
              <a:buFont typeface="Arial" panose="020B0604020202020204" pitchFamily="34" charset="0"/>
              <a:buChar char="•"/>
            </a:pPr>
            <a:r>
              <a:rPr lang="en-US" dirty="0" smtClean="0"/>
              <a:t>What are your hopes and dreams for your child this school year?  We want to encourage</a:t>
            </a:r>
            <a:r>
              <a:rPr lang="en-US" baseline="0" dirty="0" smtClean="0"/>
              <a:t> families to think about what their expectations are for their child’s future.  High expectations can lead to more positive discussions.</a:t>
            </a:r>
            <a:endParaRPr lang="en-US" dirty="0" smtClean="0"/>
          </a:p>
          <a:p>
            <a:pPr marL="171450" indent="-171450">
              <a:buFont typeface="Arial" panose="020B0604020202020204" pitchFamily="34" charset="0"/>
              <a:buChar char="•"/>
            </a:pPr>
            <a:r>
              <a:rPr lang="en-US" dirty="0" smtClean="0"/>
              <a:t>What goals would you like to see your child achieve?  This ties</a:t>
            </a:r>
            <a:r>
              <a:rPr lang="en-US" baseline="0" dirty="0" smtClean="0"/>
              <a:t> in well not only with academics, but could also lead to discussions around some of those functional expectations like having friends, working with others, etc.</a:t>
            </a:r>
            <a:endParaRPr lang="en-US" dirty="0" smtClean="0"/>
          </a:p>
          <a:p>
            <a:pPr marL="171450" indent="-171450">
              <a:buFont typeface="Arial" panose="020B0604020202020204" pitchFamily="34" charset="0"/>
              <a:buChar char="•"/>
            </a:pPr>
            <a:r>
              <a:rPr lang="en-US" dirty="0" smtClean="0"/>
              <a:t>What types of books, texts, movies, or other media does the student enjoy that could support literacy instruction for their child?  Questions specifically focused on an academics area like reading can help identify student preferences and interest, generate</a:t>
            </a:r>
            <a:r>
              <a:rPr lang="en-US" baseline="0" dirty="0" smtClean="0"/>
              <a:t> </a:t>
            </a:r>
            <a:r>
              <a:rPr lang="en-US" dirty="0" smtClean="0"/>
              <a:t>possible ideas or ways to kee</a:t>
            </a:r>
            <a:r>
              <a:rPr lang="en-US" baseline="0" dirty="0" smtClean="0"/>
              <a:t>p a student engaged.</a:t>
            </a:r>
            <a:r>
              <a:rPr lang="en-US" dirty="0" smtClean="0"/>
              <a:t>       </a:t>
            </a:r>
          </a:p>
          <a:p>
            <a:pPr marL="171450" indent="-171450">
              <a:buFont typeface="Arial" panose="020B0604020202020204" pitchFamily="34" charset="0"/>
              <a:buChar char="•"/>
            </a:pPr>
            <a:r>
              <a:rPr lang="en-US" dirty="0" smtClean="0"/>
              <a:t>What are three areas/skills the family would like their child to learn during the next school year?  This</a:t>
            </a:r>
            <a:r>
              <a:rPr lang="en-US" baseline="0" dirty="0" smtClean="0"/>
              <a:t> could help to identify some areas of need or concern that the family feels they would like to address – for early childhood students it might be learning to tie their shoes, for older children it might be learn to use an iPad for communication</a:t>
            </a:r>
            <a:r>
              <a:rPr lang="en-US" dirty="0" smtClean="0"/>
              <a:t>.</a:t>
            </a:r>
          </a:p>
        </p:txBody>
      </p:sp>
      <p:sp>
        <p:nvSpPr>
          <p:cNvPr id="4" name="Slide Number Placeholder 3"/>
          <p:cNvSpPr>
            <a:spLocks noGrp="1"/>
          </p:cNvSpPr>
          <p:nvPr>
            <p:ph type="sldNum" sz="quarter" idx="10"/>
          </p:nvPr>
        </p:nvSpPr>
        <p:spPr/>
        <p:txBody>
          <a:bodyPr/>
          <a:lstStyle/>
          <a:p>
            <a:fld id="{66386874-2E51-4B7B-A64C-E21965EEF8B2}" type="slidenum">
              <a:rPr lang="en-US" smtClean="0"/>
              <a:t>15</a:t>
            </a:fld>
            <a:endParaRPr lang="en-US"/>
          </a:p>
        </p:txBody>
      </p:sp>
    </p:spTree>
    <p:extLst>
      <p:ext uri="{BB962C8B-B14F-4D97-AF65-F5344CB8AC3E}">
        <p14:creationId xmlns:p14="http://schemas.microsoft.com/office/powerpoint/2010/main" val="4020887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tips</a:t>
            </a:r>
            <a:r>
              <a:rPr lang="en-US" baseline="0" dirty="0" smtClean="0"/>
              <a:t> for school staff to help families understand achievement.</a:t>
            </a:r>
          </a:p>
          <a:p>
            <a:pPr marL="171450" indent="-171450">
              <a:buFont typeface="Arial" panose="020B0604020202020204" pitchFamily="34" charset="0"/>
              <a:buChar char="•"/>
            </a:pPr>
            <a:r>
              <a:rPr lang="en-US" baseline="0" dirty="0" smtClean="0"/>
              <a:t>First, acknowledge that parents are their child’s first teacher and it’s sometimes difficult for families to trust that the information, observations, and perspectives shared by others really represents their child.  It may take time for some families to understand and in some cases, accept, their child’s level of achievement.  Families need to feel that you know their child and care before they can trust.</a:t>
            </a:r>
          </a:p>
          <a:p>
            <a:pPr marL="171450" indent="-171450">
              <a:buFont typeface="Arial" panose="020B0604020202020204" pitchFamily="34" charset="0"/>
              <a:buChar char="•"/>
            </a:pPr>
            <a:r>
              <a:rPr lang="en-US" dirty="0" smtClean="0"/>
              <a:t>Explain data in the IEP in terms that everyone understands by avoiding jargon.  Take</a:t>
            </a:r>
            <a:r>
              <a:rPr lang="en-US" baseline="0" dirty="0" smtClean="0"/>
              <a:t> time to check for understanding or asking the question, “Does this make sense?” will help.  Have a list of acronyms or terms defined ready to go for the meeting.</a:t>
            </a:r>
          </a:p>
          <a:p>
            <a:pPr marL="171450" indent="-171450">
              <a:buFont typeface="Arial" panose="020B0604020202020204" pitchFamily="34" charset="0"/>
              <a:buChar char="•"/>
            </a:pPr>
            <a:r>
              <a:rPr lang="en-US" baseline="0" dirty="0" smtClean="0"/>
              <a:t>Concrete examples of what achievement or expectations look like.  Sharing a book that is the same Lexile score as what the student reads at</a:t>
            </a:r>
            <a:r>
              <a:rPr lang="en-US" dirty="0" smtClean="0"/>
              <a:t> is a good example.</a:t>
            </a:r>
            <a:endParaRPr lang="en-US" baseline="0" dirty="0" smtClean="0"/>
          </a:p>
          <a:p>
            <a:pPr marL="171450" indent="-171450">
              <a:buFont typeface="Arial" panose="020B0604020202020204" pitchFamily="34" charset="0"/>
              <a:buChar char="•"/>
            </a:pPr>
            <a:r>
              <a:rPr lang="en-US" dirty="0" smtClean="0"/>
              <a:t>Provide options for families to provide input and perspective about</a:t>
            </a:r>
            <a:r>
              <a:rPr lang="en-US" baseline="0" dirty="0" smtClean="0"/>
              <a:t> their child.  Does a family like an input form with open-ended questions or a menu to check off items?  Does a family want to share verbally?  One size doesn’t fit all.</a:t>
            </a:r>
          </a:p>
          <a:p>
            <a:pPr marL="171450" indent="-171450">
              <a:buFont typeface="Arial" panose="020B0604020202020204" pitchFamily="34" charset="0"/>
              <a:buChar char="•"/>
            </a:pPr>
            <a:r>
              <a:rPr lang="en-US" dirty="0" smtClean="0"/>
              <a:t>Look for ways to connect what the family shares about their child to what</a:t>
            </a:r>
            <a:r>
              <a:rPr lang="en-US" baseline="0" dirty="0" smtClean="0"/>
              <a:t> you notice in school.  This validates the family’s contribution and helps to build confidence in the family – their ability to be a team member and their respect and trust in the rest of the team.  We’re on the same team!</a:t>
            </a:r>
          </a:p>
        </p:txBody>
      </p:sp>
      <p:sp>
        <p:nvSpPr>
          <p:cNvPr id="4" name="Slide Number Placeholder 3"/>
          <p:cNvSpPr>
            <a:spLocks noGrp="1"/>
          </p:cNvSpPr>
          <p:nvPr>
            <p:ph type="sldNum" sz="quarter" idx="10"/>
          </p:nvPr>
        </p:nvSpPr>
        <p:spPr/>
        <p:txBody>
          <a:bodyPr/>
          <a:lstStyle/>
          <a:p>
            <a:fld id="{66386874-2E51-4B7B-A64C-E21965EEF8B2}" type="slidenum">
              <a:rPr lang="en-US" smtClean="0"/>
              <a:t>16</a:t>
            </a:fld>
            <a:endParaRPr lang="en-US"/>
          </a:p>
        </p:txBody>
      </p:sp>
    </p:spTree>
    <p:extLst>
      <p:ext uri="{BB962C8B-B14F-4D97-AF65-F5344CB8AC3E}">
        <p14:creationId xmlns:p14="http://schemas.microsoft.com/office/powerpoint/2010/main" val="336238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step-check for Step 1.  You can use this step check when you develop and/or review the first section of your IEP document, “Student Strengths and Current Levels of  Academic and Functional Performance”.</a:t>
            </a:r>
          </a:p>
          <a:p>
            <a:r>
              <a:rPr lang="en-US" dirty="0" smtClean="0"/>
              <a:t>The step check asks you </a:t>
            </a:r>
          </a:p>
          <a:p>
            <a:pPr marL="285750" indent="-285750">
              <a:buFont typeface="Arial" panose="020B0604020202020204" pitchFamily="34" charset="0"/>
              <a:buChar char="•"/>
            </a:pPr>
            <a:r>
              <a:rPr lang="en-US" dirty="0" smtClean="0"/>
              <a:t>If all the required information is included (strengths, current academic achievement and functional performance data); </a:t>
            </a:r>
          </a:p>
          <a:p>
            <a:pPr marL="285750" indent="-285750">
              <a:buFont typeface="Arial" panose="020B0604020202020204" pitchFamily="34" charset="0"/>
              <a:buChar char="•"/>
            </a:pPr>
            <a:r>
              <a:rPr lang="en-US" dirty="0" smtClean="0"/>
              <a:t>if the information is documented in a way to it can be understood by all IEP team participants, including the student’s family; </a:t>
            </a:r>
          </a:p>
          <a:p>
            <a:pPr marL="285750" indent="-285750">
              <a:buFont typeface="Arial" panose="020B0604020202020204" pitchFamily="34" charset="0"/>
              <a:buChar char="•"/>
            </a:pPr>
            <a:r>
              <a:rPr lang="en-US" dirty="0" smtClean="0"/>
              <a:t>if it is clear how the student’s performance compares to grade level or as appropriate, early childhood standards and expectations; </a:t>
            </a:r>
          </a:p>
          <a:p>
            <a:pPr marL="285750" indent="-285750">
              <a:buFont typeface="Arial" panose="020B0604020202020204" pitchFamily="34" charset="0"/>
              <a:buChar char="•"/>
            </a:pPr>
            <a:r>
              <a:rPr lang="en-US" dirty="0" smtClean="0"/>
              <a:t>and finally whether there is enough current information provided to develop the rest of the IEP. </a:t>
            </a:r>
          </a:p>
        </p:txBody>
      </p:sp>
      <p:sp>
        <p:nvSpPr>
          <p:cNvPr id="4" name="Slide Number Placeholder 3"/>
          <p:cNvSpPr>
            <a:spLocks noGrp="1"/>
          </p:cNvSpPr>
          <p:nvPr>
            <p:ph type="sldNum" sz="quarter" idx="10"/>
          </p:nvPr>
        </p:nvSpPr>
        <p:spPr/>
        <p:txBody>
          <a:bodyPr/>
          <a:lstStyle/>
          <a:p>
            <a:fld id="{66386874-2E51-4B7B-A64C-E21965EEF8B2}" type="slidenum">
              <a:rPr lang="en-US" smtClean="0"/>
              <a:t>17</a:t>
            </a:fld>
            <a:endParaRPr lang="en-US"/>
          </a:p>
        </p:txBody>
      </p:sp>
    </p:spTree>
    <p:extLst>
      <p:ext uri="{BB962C8B-B14F-4D97-AF65-F5344CB8AC3E}">
        <p14:creationId xmlns:p14="http://schemas.microsoft.com/office/powerpoint/2010/main" val="2151131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activity you may want to use after the webinar to help you with Step 1. </a:t>
            </a:r>
          </a:p>
          <a:p>
            <a:pPr lvl="1"/>
            <a:r>
              <a:rPr lang="en-US" dirty="0" smtClean="0"/>
              <a:t>Presenter note: If doing this as part of a face to fact training, this activity can be used as “table” activity. Allow 10-15 minutes for the activity with additional time for debriefing</a:t>
            </a:r>
          </a:p>
          <a:p>
            <a:endParaRPr lang="en-US" dirty="0" smtClean="0"/>
          </a:p>
          <a:p>
            <a:r>
              <a:rPr lang="en-US" dirty="0" smtClean="0"/>
              <a:t>Take an IEP you developed and review it with a partner or in a small group</a:t>
            </a:r>
          </a:p>
          <a:p>
            <a:r>
              <a:rPr lang="en-US" dirty="0" smtClean="0"/>
              <a:t>Look at the Section(s) that include the statements of the student’s strengths and current academic achievement and functional performance.  On the new I-4 form this would be Section I A and B. </a:t>
            </a:r>
          </a:p>
          <a:p>
            <a:r>
              <a:rPr lang="en-US" dirty="0" smtClean="0"/>
              <a:t>Review the IEP at a Glance document and Use the Step Check (in the At A Glance Document, or on the previous slide)  to decide if the IEP includes the necessary and pertinent information, or if more information is needed. </a:t>
            </a:r>
            <a:endParaRPr lang="en-US" dirty="0"/>
          </a:p>
        </p:txBody>
      </p:sp>
      <p:sp>
        <p:nvSpPr>
          <p:cNvPr id="4" name="Slide Number Placeholder 3"/>
          <p:cNvSpPr>
            <a:spLocks noGrp="1"/>
          </p:cNvSpPr>
          <p:nvPr>
            <p:ph type="sldNum" sz="quarter" idx="10"/>
          </p:nvPr>
        </p:nvSpPr>
        <p:spPr/>
        <p:txBody>
          <a:bodyPr/>
          <a:lstStyle/>
          <a:p>
            <a:fld id="{66386874-2E51-4B7B-A64C-E21965EEF8B2}" type="slidenum">
              <a:rPr lang="en-US" smtClean="0"/>
              <a:t>18</a:t>
            </a:fld>
            <a:endParaRPr lang="en-US"/>
          </a:p>
        </p:txBody>
      </p:sp>
    </p:spTree>
    <p:extLst>
      <p:ext uri="{BB962C8B-B14F-4D97-AF65-F5344CB8AC3E}">
        <p14:creationId xmlns:p14="http://schemas.microsoft.com/office/powerpoint/2010/main" val="595677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Image Placeholder 11"/>
          <p:cNvSpPr>
            <a:spLocks noGrp="1" noRot="1" noChangeAspect="1"/>
          </p:cNvSpPr>
          <p:nvPr>
            <p:ph type="sldImg"/>
          </p:nvPr>
        </p:nvSpPr>
        <p:spPr>
          <a:xfrm>
            <a:off x="1844675" y="231775"/>
            <a:ext cx="3749675" cy="2109788"/>
          </a:xfrm>
          <a:prstGeom prst="rect">
            <a:avLst/>
          </a:prstGeom>
        </p:spPr>
      </p:sp>
      <p:sp>
        <p:nvSpPr>
          <p:cNvPr id="13" name="Notes Placeholder 12"/>
          <p:cNvSpPr>
            <a:spLocks noGrp="1"/>
          </p:cNvSpPr>
          <p:nvPr>
            <p:ph type="body" idx="1"/>
          </p:nvPr>
        </p:nvSpPr>
        <p:spPr>
          <a:xfrm>
            <a:off x="152401" y="2442950"/>
            <a:ext cx="6702215" cy="6548650"/>
          </a:xfrm>
          <a:prstGeom prst="rect">
            <a:avLst/>
          </a:prstGeom>
        </p:spPr>
        <p:txBody>
          <a:bodyPr/>
          <a:lstStyle/>
          <a:p>
            <a:r>
              <a:rPr lang="en-US" dirty="0"/>
              <a:t>On this page, you will find links to all DPI CCR-IEP resources.  Please check this page often as we </a:t>
            </a:r>
            <a:r>
              <a:rPr lang="en-US" dirty="0" smtClean="0"/>
              <a:t>will </a:t>
            </a:r>
            <a:r>
              <a:rPr lang="en-US" dirty="0"/>
              <a:t>be adding new resources </a:t>
            </a:r>
            <a:r>
              <a:rPr lang="en-US" dirty="0" smtClean="0"/>
              <a:t>regularly</a:t>
            </a:r>
            <a:endParaRPr lang="en-US" dirty="0"/>
          </a:p>
          <a:p>
            <a:endParaRPr lang="en-US" dirty="0"/>
          </a:p>
          <a:p>
            <a:endParaRPr lang="en-US" dirty="0"/>
          </a:p>
        </p:txBody>
      </p:sp>
      <p:sp>
        <p:nvSpPr>
          <p:cNvPr id="10" name="Date Placeholder 9"/>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Arial" charset="0"/>
              </a:rPr>
              <a:t>April 2018</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1" name="Footer Placeholder 10"/>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Wisconsin Department of Public Instruction</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4" name="Slide Number Placeholder 1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D1FE89-6336-4D40-8888-FEE536696E1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 name="Header Placeholder 14"/>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CCR IEPs</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2529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CCR IEP stands for College and Career Ready Individualized Education Program. </a:t>
            </a:r>
          </a:p>
          <a:p>
            <a:r>
              <a:rPr lang="en-US" dirty="0" smtClean="0"/>
              <a:t>A CCR-IEP is an Individualized Education Program (IEP) developed to meet the unique disability-related needs of the student and help ensure the student graduates ready for further education and the workplace.</a:t>
            </a:r>
          </a:p>
          <a:p>
            <a:r>
              <a:rPr lang="en-US" dirty="0" smtClean="0"/>
              <a:t>CCR IEPs are for all students in public school programs ages 3 through 21 who receive special education services. Thus, CCR IEPs are not just intended for high school students. Rather, CCR IEPs build knowledge, skills, and habits throughout a student’s public school experience, so when they graduate, they are college and career ready. This important foundation begins in early childhood. </a:t>
            </a:r>
          </a:p>
          <a:p>
            <a:endParaRPr lang="en-US" dirty="0" smtClean="0"/>
          </a:p>
          <a:p>
            <a:r>
              <a:rPr lang="en-US" dirty="0" smtClean="0"/>
              <a:t>Handout: </a:t>
            </a:r>
            <a:r>
              <a:rPr lang="en-US" dirty="0" smtClean="0">
                <a:hlinkClick r:id="rId3"/>
              </a:rPr>
              <a:t>https://dpi.wi.gov/sites/default/files/imce/sped/pdf/ccr-iep-overview-guide.pdf</a:t>
            </a:r>
            <a:r>
              <a:rPr lang="en-US" dirty="0" smtClean="0"/>
              <a:t>- link on slide </a:t>
            </a:r>
          </a:p>
          <a:p>
            <a:endParaRPr lang="en-US" dirty="0"/>
          </a:p>
        </p:txBody>
      </p:sp>
      <p:sp>
        <p:nvSpPr>
          <p:cNvPr id="4" name="Slide Number Placeholder 3"/>
          <p:cNvSpPr>
            <a:spLocks noGrp="1"/>
          </p:cNvSpPr>
          <p:nvPr>
            <p:ph type="sldNum" sz="quarter" idx="10"/>
          </p:nvPr>
        </p:nvSpPr>
        <p:spPr/>
        <p:txBody>
          <a:bodyPr/>
          <a:lstStyle/>
          <a:p>
            <a:fld id="{66386874-2E51-4B7B-A64C-E21965EEF8B2}" type="slidenum">
              <a:rPr lang="en-US" smtClean="0"/>
              <a:t>2</a:t>
            </a:fld>
            <a:endParaRPr lang="en-US"/>
          </a:p>
        </p:txBody>
      </p:sp>
    </p:spTree>
    <p:extLst>
      <p:ext uri="{BB962C8B-B14F-4D97-AF65-F5344CB8AC3E}">
        <p14:creationId xmlns:p14="http://schemas.microsoft.com/office/powerpoint/2010/main" val="1620268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Image Placeholder 19"/>
          <p:cNvSpPr>
            <a:spLocks noGrp="1" noRot="1" noChangeAspect="1"/>
          </p:cNvSpPr>
          <p:nvPr>
            <p:ph type="sldImg"/>
          </p:nvPr>
        </p:nvSpPr>
        <p:spPr>
          <a:xfrm>
            <a:off x="1628775" y="231775"/>
            <a:ext cx="3749675" cy="2109788"/>
          </a:xfrm>
          <a:prstGeom prst="rect">
            <a:avLst/>
          </a:prstGeom>
        </p:spPr>
      </p:sp>
      <p:sp>
        <p:nvSpPr>
          <p:cNvPr id="21" name="Notes Placeholder 20"/>
          <p:cNvSpPr>
            <a:spLocks noGrp="1"/>
          </p:cNvSpPr>
          <p:nvPr>
            <p:ph type="body" idx="1"/>
          </p:nvPr>
        </p:nvSpPr>
        <p:spPr>
          <a:xfrm>
            <a:off x="152401" y="2442950"/>
            <a:ext cx="6702215" cy="6548650"/>
          </a:xfrm>
          <a:prstGeom prst="rect">
            <a:avLst/>
          </a:prstGeom>
        </p:spPr>
        <p:txBody>
          <a:bodyPr/>
          <a:lstStyle/>
          <a:p>
            <a:r>
              <a:rPr lang="en-US" dirty="0" smtClean="0"/>
              <a:t>We have developed an online discussion tool to help IEP teams prepare to develop a CCR IEP. This tool also supports the 5 step process. It provides guiding questions to consider when identifying the effects of disability, the root cause analysis and the summary of disability-related needs.   We encourage you to explore this tool as you prepare for IEP team meetings. For example, some of the questions in the tool will be  helpful to discuss during a specific student’s IEP meeting. </a:t>
            </a:r>
          </a:p>
          <a:p>
            <a:endParaRPr lang="en-US" dirty="0" smtClean="0"/>
          </a:p>
          <a:p>
            <a:r>
              <a:rPr lang="en-US" dirty="0" smtClean="0"/>
              <a:t>A link to the online tool is found on our website under CCR IEPs at </a:t>
            </a:r>
            <a:r>
              <a:rPr lang="en-US" dirty="0" smtClean="0">
                <a:hlinkClick r:id="rId3"/>
              </a:rPr>
              <a:t>https://dpi.wi.gov/sped/college-and-career-ready-ieps/discussion-tool</a:t>
            </a:r>
            <a:r>
              <a:rPr lang="en-US" dirty="0" smtClean="0"/>
              <a:t> </a:t>
            </a:r>
          </a:p>
          <a:p>
            <a:endParaRPr lang="en-US" dirty="0" smtClean="0"/>
          </a:p>
          <a:p>
            <a:r>
              <a:rPr lang="en-US" i="1" dirty="0" smtClean="0"/>
              <a:t>Presenter Note:  Remind participants that this tool is intended to be used individually in preparation for a meeting or during an IEP team meeting. School staff should not meet as a group without the parent to draft the IEP prior to the IEP team meeting.  If staff meet to substantively develop/draft parts of the IEP together as a group,  it is considered an IEP team meeting and the parent should be invited.</a:t>
            </a:r>
          </a:p>
        </p:txBody>
      </p:sp>
      <p:sp>
        <p:nvSpPr>
          <p:cNvPr id="6" name="Date Placeholder 5"/>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Arial" charset="0"/>
              </a:rPr>
              <a:t>April 2018</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Footer Placeholder 6"/>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Wisconsin Department of Public Instruction</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 name="Slide Number Placeholder 7"/>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D1FE89-6336-4D40-8888-FEE536696E1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 name="Header Placeholder 8"/>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CCR IEPs</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96919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73" name="Shape 973"/>
          <p:cNvSpPr txBox="1">
            <a:spLocks noGrp="1"/>
          </p:cNvSpPr>
          <p:nvPr>
            <p:ph type="ftr" idx="11"/>
          </p:nvPr>
        </p:nvSpPr>
        <p:spPr>
          <a:xfrm>
            <a:off x="0" y="8829675"/>
            <a:ext cx="3038475" cy="465138"/>
          </a:xfrm>
          <a:prstGeom prst="rect">
            <a:avLst/>
          </a:prstGeom>
          <a:noFill/>
          <a:ln>
            <a:noFill/>
          </a:ln>
        </p:spPr>
        <p:txBody>
          <a:bodyPr wrap="square" lIns="91400" tIns="45700" rIns="91400" bIns="45700" anchor="b" anchorCtr="0">
            <a:noAutofit/>
          </a:bodyPr>
          <a:lstStyle/>
          <a:p>
            <a:pPr marL="0" marR="0" lvl="0" indent="0" algn="l" defTabSz="914400" rtl="0" eaLnBrk="1" fontAlgn="base" latinLnBrk="0" hangingPunct="1">
              <a:lnSpc>
                <a:spcPct val="100000"/>
              </a:lnSpc>
              <a:spcBef>
                <a:spcPts val="0"/>
              </a:spcBef>
              <a:spcAft>
                <a:spcPts val="0"/>
              </a:spcAft>
              <a:buClrTx/>
              <a:buSzPct val="25000"/>
              <a:buFontTx/>
              <a:buNone/>
              <a:tabLst/>
              <a:defRPr/>
            </a:pPr>
            <a:r>
              <a:rPr kumimoji="0" lang="en-US" sz="1100" b="0" i="0" u="none" strike="noStrike" kern="1200" cap="none" spc="0" normalizeH="0" baseline="0" noProof="0">
                <a:ln>
                  <a:noFill/>
                </a:ln>
                <a:solidFill>
                  <a:prstClr val="black"/>
                </a:solidFill>
                <a:effectLst/>
                <a:uLnTx/>
                <a:uFillTx/>
                <a:latin typeface="Arial"/>
                <a:ea typeface="Arial"/>
                <a:cs typeface="Arial"/>
                <a:sym typeface="Arial"/>
              </a:rPr>
              <a:t>Wisconsin Department of Public Instruction</a:t>
            </a:r>
          </a:p>
        </p:txBody>
      </p:sp>
      <p:sp>
        <p:nvSpPr>
          <p:cNvPr id="974" name="Shape 974"/>
          <p:cNvSpPr txBox="1">
            <a:spLocks noGrp="1"/>
          </p:cNvSpPr>
          <p:nvPr>
            <p:ph type="sldNum" idx="12"/>
          </p:nvPr>
        </p:nvSpPr>
        <p:spPr>
          <a:xfrm>
            <a:off x="3971925" y="8829675"/>
            <a:ext cx="3038475" cy="465138"/>
          </a:xfrm>
          <a:prstGeom prst="rect">
            <a:avLst/>
          </a:prstGeom>
          <a:noFill/>
          <a:ln>
            <a:noFill/>
          </a:ln>
        </p:spPr>
        <p:txBody>
          <a:bodyPr wrap="square" lIns="91400" tIns="45700" rIns="91400" bIns="45700" anchor="b" anchorCtr="0">
            <a:noAutofit/>
          </a:bodyPr>
          <a:lstStyle/>
          <a:p>
            <a:pPr marL="0" marR="0" lvl="0" indent="0" algn="r" defTabSz="914400" rtl="0" eaLnBrk="1" fontAlgn="base"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base" latinLnBrk="0" hangingPunct="1">
                <a:lnSpc>
                  <a:spcPct val="100000"/>
                </a:lnSpc>
                <a:spcBef>
                  <a:spcPts val="0"/>
                </a:spcBef>
                <a:spcAft>
                  <a:spcPts val="0"/>
                </a:spcAft>
                <a:buClrTx/>
                <a:buSzPct val="25000"/>
                <a:buFontTx/>
                <a:buNone/>
                <a:tabLst/>
                <a:defRPr/>
              </a:pPr>
              <a:t>21</a:t>
            </a:fld>
            <a:endParaRPr kumimoji="0" lang="en-US" sz="11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 name="Slide Image Placeholder 3"/>
          <p:cNvSpPr>
            <a:spLocks noGrp="1" noRot="1" noChangeAspect="1"/>
          </p:cNvSpPr>
          <p:nvPr>
            <p:ph type="sldImg"/>
          </p:nvPr>
        </p:nvSpPr>
        <p:spPr>
          <a:xfrm>
            <a:off x="2057400" y="228600"/>
            <a:ext cx="3175000" cy="1785938"/>
          </a:xfrm>
        </p:spPr>
      </p:sp>
      <p:sp>
        <p:nvSpPr>
          <p:cNvPr id="5" name="Notes Placeholder 4"/>
          <p:cNvSpPr>
            <a:spLocks noGrp="1"/>
          </p:cNvSpPr>
          <p:nvPr>
            <p:ph type="body" idx="1"/>
          </p:nvPr>
        </p:nvSpPr>
        <p:spPr/>
        <p:txBody>
          <a:bodyPr/>
          <a:lstStyle/>
          <a:p>
            <a:r>
              <a:rPr lang="en-US" dirty="0" smtClean="0">
                <a:solidFill>
                  <a:schemeClr val="dk1"/>
                </a:solidFill>
                <a:latin typeface="Arial"/>
                <a:ea typeface="Arial"/>
                <a:cs typeface="Arial"/>
                <a:sym typeface="Arial"/>
              </a:rPr>
              <a:t>We have a</a:t>
            </a:r>
            <a:r>
              <a:rPr lang="en-US" baseline="0" dirty="0" smtClean="0">
                <a:solidFill>
                  <a:schemeClr val="dk1"/>
                </a:solidFill>
                <a:latin typeface="Arial"/>
                <a:ea typeface="Arial"/>
                <a:cs typeface="Arial"/>
                <a:sym typeface="Arial"/>
              </a:rPr>
              <a:t> 5 minute video that describes the CCR IEP 5 Step Process at </a:t>
            </a:r>
            <a:r>
              <a:rPr lang="en-US" dirty="0" smtClean="0">
                <a:solidFill>
                  <a:schemeClr val="dk1"/>
                </a:solidFill>
                <a:latin typeface="Arial"/>
                <a:ea typeface="Arial"/>
                <a:cs typeface="Arial"/>
                <a:sym typeface="Arial"/>
              </a:rPr>
              <a:t>https</a:t>
            </a:r>
            <a:r>
              <a:rPr lang="en-US" dirty="0">
                <a:solidFill>
                  <a:schemeClr val="dk1"/>
                </a:solidFill>
                <a:latin typeface="Arial"/>
                <a:ea typeface="Arial"/>
                <a:cs typeface="Arial"/>
                <a:sym typeface="Arial"/>
              </a:rPr>
              <a:t>://youtu.be/wRIyZoiHRdQ</a:t>
            </a:r>
          </a:p>
          <a:p>
            <a:endParaRPr lang="en-US" dirty="0"/>
          </a:p>
        </p:txBody>
      </p:sp>
    </p:spTree>
    <p:extLst>
      <p:ext uri="{BB962C8B-B14F-4D97-AF65-F5344CB8AC3E}">
        <p14:creationId xmlns:p14="http://schemas.microsoft.com/office/powerpoint/2010/main" val="1666575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All of these resources are available from links on the DPI Website.  </a:t>
            </a:r>
          </a:p>
        </p:txBody>
      </p:sp>
      <p:sp>
        <p:nvSpPr>
          <p:cNvPr id="4" name="Slide Number Placeholder 3"/>
          <p:cNvSpPr>
            <a:spLocks noGrp="1"/>
          </p:cNvSpPr>
          <p:nvPr>
            <p:ph type="sldNum" sz="quarter" idx="10"/>
          </p:nvPr>
        </p:nvSpPr>
        <p:spPr/>
        <p:txBody>
          <a:bodyPr/>
          <a:lstStyle/>
          <a:p>
            <a:fld id="{66386874-2E51-4B7B-A64C-E21965EEF8B2}" type="slidenum">
              <a:rPr lang="en-US" smtClean="0"/>
              <a:t>22</a:t>
            </a:fld>
            <a:endParaRPr lang="en-US"/>
          </a:p>
        </p:txBody>
      </p:sp>
    </p:spTree>
    <p:extLst>
      <p:ext uri="{BB962C8B-B14F-4D97-AF65-F5344CB8AC3E}">
        <p14:creationId xmlns:p14="http://schemas.microsoft.com/office/powerpoint/2010/main" val="2401083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rPr>
              <a:t>Here are some additional resources that may be particularly helpful for families.  These and other resources for families on the 5 Step Process have been organized into a </a:t>
            </a:r>
            <a:r>
              <a:rPr lang="en-US" dirty="0" err="1">
                <a:solidFill>
                  <a:prstClr val="black"/>
                </a:solidFill>
              </a:rPr>
              <a:t>livebinder</a:t>
            </a:r>
            <a:r>
              <a:rPr lang="en-US" dirty="0">
                <a:solidFill>
                  <a:prstClr val="black"/>
                </a:solidFill>
              </a:rPr>
              <a:t> by our WSPEI staff.   </a:t>
            </a:r>
          </a:p>
          <a:p>
            <a:pPr lvl="0"/>
            <a:endParaRPr lang="en-US" dirty="0">
              <a:solidFill>
                <a:prstClr val="black"/>
              </a:solidFill>
            </a:endParaRPr>
          </a:p>
          <a:p>
            <a:pPr lvl="0"/>
            <a:r>
              <a:rPr lang="en-US" dirty="0">
                <a:solidFill>
                  <a:prstClr val="black"/>
                </a:solidFill>
              </a:rPr>
              <a:t>The link to the WSPEI </a:t>
            </a:r>
            <a:r>
              <a:rPr lang="en-US" dirty="0" err="1">
                <a:solidFill>
                  <a:prstClr val="black"/>
                </a:solidFill>
              </a:rPr>
              <a:t>livebinder</a:t>
            </a:r>
            <a:r>
              <a:rPr lang="en-US" dirty="0">
                <a:solidFill>
                  <a:prstClr val="black"/>
                </a:solidFill>
              </a:rPr>
              <a:t> is on this slide: </a:t>
            </a:r>
            <a:r>
              <a:rPr lang="en-US" dirty="0">
                <a:solidFill>
                  <a:prstClr val="black"/>
                </a:solidFill>
                <a:hlinkClick r:id="rId3"/>
              </a:rPr>
              <a:t>http://www.livebinders.com/play/play?id=2191148</a:t>
            </a:r>
            <a:r>
              <a:rPr lang="en-US" dirty="0">
                <a:solidFill>
                  <a:prstClr val="black"/>
                </a:solidFill>
              </a:rPr>
              <a:t> </a:t>
            </a:r>
            <a:endParaRPr lang="en-US" dirty="0" smtClean="0">
              <a:solidFill>
                <a:prstClr val="black"/>
              </a:solidFill>
            </a:endParaRPr>
          </a:p>
          <a:p>
            <a:pPr lvl="0"/>
            <a:endParaRPr lang="en-US" dirty="0">
              <a:solidFill>
                <a:prstClr val="black"/>
              </a:solidFill>
            </a:endParaRPr>
          </a:p>
          <a:p>
            <a:r>
              <a:rPr lang="en-US" dirty="0"/>
              <a:t>We have also listed a few resources that help to engage families in identifying their child’s achievement and functional level.  </a:t>
            </a:r>
          </a:p>
          <a:p>
            <a:pPr marL="171450" indent="-171450">
              <a:buFont typeface="Arial" panose="020B0604020202020204" pitchFamily="34" charset="0"/>
              <a:buChar char="•"/>
            </a:pPr>
            <a:r>
              <a:rPr lang="en-US" dirty="0"/>
              <a:t>The Positive Student Profile is an example of a questionnaire that a family member can fill out in advance of an IEP meeting. There are questions about the child’s strengths and interests, future hopes and dreams for the student, needs and supports,  and others.  WSPEI is currently adapting the original Positive Student Profile to align with the CCR IEP 5 Step process and 5 Beliefs.  </a:t>
            </a:r>
          </a:p>
          <a:p>
            <a:pPr marL="171450" indent="-171450">
              <a:buFont typeface="Arial" panose="020B0604020202020204" pitchFamily="34" charset="0"/>
              <a:buChar char="•"/>
            </a:pPr>
            <a:r>
              <a:rPr lang="en-US" dirty="0"/>
              <a:t>The Reading Survey for Families was created by WSPEI as a survey tool for school staff to use to learn from families about reading at home and what families would like to see more of or learn more about in order to help their child.</a:t>
            </a:r>
          </a:p>
          <a:p>
            <a:pPr marL="171450" indent="-171450">
              <a:buFont typeface="Arial" panose="020B0604020202020204" pitchFamily="34" charset="0"/>
              <a:buChar char="•"/>
            </a:pPr>
            <a:r>
              <a:rPr lang="en-US" dirty="0"/>
              <a:t>The Parents’ Guides to Success from the National PTA is a wonderful resource for school staff to share with families.  Guides for Kindergarten through 8</a:t>
            </a:r>
            <a:r>
              <a:rPr lang="en-US" baseline="30000" dirty="0"/>
              <a:t>th</a:t>
            </a:r>
            <a:r>
              <a:rPr lang="en-US" dirty="0"/>
              <a:t> grade contain examples of standards that students would be working toward in ELA and Math.  Each Guide contains conversation tips for families when they meet with teachers during conferences as well as home-based strategies that families could do at home to reinforce or practice the standards identified.  There is a high school guide for ELA and Math as well. The high school guides are focused on college and career readiness.</a:t>
            </a:r>
          </a:p>
          <a:p>
            <a:pPr marL="171450" indent="-171450">
              <a:buFont typeface="Arial" panose="020B0604020202020204" pitchFamily="34" charset="0"/>
              <a:buChar char="•"/>
            </a:pPr>
            <a:r>
              <a:rPr lang="en-US" dirty="0"/>
              <a:t> The Acronym List from DPI contains frequently used special education terms and acronyms.  Schools may want to use this as a starting point and add your own school district’s acronyms and terms to the list. Definitions might be helpful as well.</a:t>
            </a:r>
          </a:p>
          <a:p>
            <a:pPr marL="171450" indent="-171450">
              <a:buFont typeface="Arial" panose="020B0604020202020204" pitchFamily="34" charset="0"/>
              <a:buChar char="•"/>
            </a:pPr>
            <a:r>
              <a:rPr lang="en-US" dirty="0"/>
              <a:t>Two great videos.</a:t>
            </a:r>
          </a:p>
          <a:p>
            <a:pPr lvl="0"/>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66386874-2E51-4B7B-A64C-E21965EEF8B2}" type="slidenum">
              <a:rPr lang="en-US" smtClean="0"/>
              <a:t>23</a:t>
            </a:fld>
            <a:endParaRPr lang="en-US"/>
          </a:p>
        </p:txBody>
      </p:sp>
    </p:spTree>
    <p:extLst>
      <p:ext uri="{BB962C8B-B14F-4D97-AF65-F5344CB8AC3E}">
        <p14:creationId xmlns:p14="http://schemas.microsoft.com/office/powerpoint/2010/main" val="937956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Closing Comments: </a:t>
            </a:r>
          </a:p>
          <a:p>
            <a:r>
              <a:rPr lang="en-US" dirty="0" smtClean="0"/>
              <a:t>Remember the 5 Step Process for Developing IEPs is a framework for the IEP team process.  </a:t>
            </a:r>
          </a:p>
          <a:p>
            <a:r>
              <a:rPr lang="en-US" dirty="0" smtClean="0"/>
              <a:t>The primary focus is on the content and structure of IEP team conversation, rather than on completing IEP forms</a:t>
            </a:r>
          </a:p>
          <a:p>
            <a:r>
              <a:rPr lang="en-US" dirty="0" smtClean="0"/>
              <a:t>The conversation drives the IEP documentation, not vice versa. </a:t>
            </a:r>
          </a:p>
          <a:p>
            <a:r>
              <a:rPr lang="en-US" dirty="0" smtClean="0"/>
              <a:t>What is documented on the IEP form should reflect the conversation. </a:t>
            </a:r>
          </a:p>
          <a:p>
            <a:r>
              <a:rPr lang="en-US" dirty="0" smtClean="0"/>
              <a:t>The best way to ensure that there will be sufficient information in the student’s written IEP is to follow the 5 Step Process when preparing for and conducting IEP team meetings and for documenting discussion and IEP team decisions.</a:t>
            </a:r>
          </a:p>
        </p:txBody>
      </p:sp>
      <p:sp>
        <p:nvSpPr>
          <p:cNvPr id="4" name="Slide Number Placeholder 3"/>
          <p:cNvSpPr>
            <a:spLocks noGrp="1"/>
          </p:cNvSpPr>
          <p:nvPr>
            <p:ph type="sldNum" sz="quarter" idx="10"/>
          </p:nvPr>
        </p:nvSpPr>
        <p:spPr/>
        <p:txBody>
          <a:bodyPr/>
          <a:lstStyle/>
          <a:p>
            <a:fld id="{66386874-2E51-4B7B-A64C-E21965EEF8B2}" type="slidenum">
              <a:rPr lang="en-US" smtClean="0"/>
              <a:t>24</a:t>
            </a:fld>
            <a:endParaRPr lang="en-US"/>
          </a:p>
        </p:txBody>
      </p:sp>
    </p:spTree>
    <p:extLst>
      <p:ext uri="{BB962C8B-B14F-4D97-AF65-F5344CB8AC3E}">
        <p14:creationId xmlns:p14="http://schemas.microsoft.com/office/powerpoint/2010/main" val="3527268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6386874-2E51-4B7B-A64C-E21965EEF8B2}" type="slidenum">
              <a:rPr lang="en-US" smtClean="0"/>
              <a:t>25</a:t>
            </a:fld>
            <a:endParaRPr lang="en-US"/>
          </a:p>
        </p:txBody>
      </p:sp>
    </p:spTree>
    <p:extLst>
      <p:ext uri="{BB962C8B-B14F-4D97-AF65-F5344CB8AC3E}">
        <p14:creationId xmlns:p14="http://schemas.microsoft.com/office/powerpoint/2010/main" val="138448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continue, I want to briefly mention the 5 Beliefs that are at the core of the CCR-IEP process</a:t>
            </a:r>
            <a:r>
              <a:rPr lang="en-US" dirty="0">
                <a:solidFill>
                  <a:srgbClr val="00863D"/>
                </a:solidFill>
              </a:rPr>
              <a:t>.</a:t>
            </a:r>
            <a:endParaRPr lang="en-US" dirty="0"/>
          </a:p>
          <a:p>
            <a:r>
              <a:rPr lang="en-US" dirty="0"/>
              <a:t>The 5 core Beliefs are essential to developing IEPs that promote college and career readiness. The 5 Beliefs can have an important impact on the success of students with IEPs. Districts and IEP teams, including families, should consider and discuss these beliefs.</a:t>
            </a:r>
          </a:p>
          <a:p>
            <a:r>
              <a:rPr lang="en-US" dirty="0"/>
              <a:t>It is important to keep the 5 Beliefs in mind when completing each step of the IEP development process:</a:t>
            </a:r>
          </a:p>
          <a:p>
            <a:pPr lvl="1"/>
            <a:r>
              <a:rPr lang="en-US" b="1" dirty="0"/>
              <a:t>High Expectations/</a:t>
            </a:r>
            <a:r>
              <a:rPr lang="en-US" dirty="0"/>
              <a:t>believing students with disabilities can meet  early childhood/grade level academic standards and functional expectations or, for students with most significantly cognitive disabilities, alternate achievement standards aligned with grade level standards; </a:t>
            </a:r>
          </a:p>
          <a:p>
            <a:pPr lvl="1"/>
            <a:r>
              <a:rPr lang="en-US" b="1" dirty="0"/>
              <a:t>Culturally Responsive </a:t>
            </a:r>
            <a:r>
              <a:rPr lang="en-US" dirty="0"/>
              <a:t>practices to honor and engage students;</a:t>
            </a:r>
          </a:p>
          <a:p>
            <a:pPr lvl="1"/>
            <a:r>
              <a:rPr lang="en-US" b="1" dirty="0"/>
              <a:t>Positive Student Relationships</a:t>
            </a:r>
            <a:r>
              <a:rPr lang="en-US" dirty="0"/>
              <a:t>; </a:t>
            </a:r>
          </a:p>
          <a:p>
            <a:pPr lvl="1"/>
            <a:r>
              <a:rPr lang="en-US" b="1" dirty="0"/>
              <a:t>Family and Community Engagement</a:t>
            </a:r>
            <a:r>
              <a:rPr lang="en-US" dirty="0"/>
              <a:t>;</a:t>
            </a:r>
            <a:r>
              <a:rPr lang="en-US" b="1" dirty="0"/>
              <a:t> </a:t>
            </a:r>
            <a:r>
              <a:rPr lang="en-US" dirty="0"/>
              <a:t>and,</a:t>
            </a:r>
          </a:p>
          <a:p>
            <a:pPr lvl="1"/>
            <a:r>
              <a:rPr lang="en-US" b="1" dirty="0"/>
              <a:t>Collective Responsibility </a:t>
            </a:r>
            <a:r>
              <a:rPr lang="en-US" dirty="0"/>
              <a:t>for working together to support each student in addressing needs and achieving their IEP goals. </a:t>
            </a:r>
          </a:p>
          <a:p>
            <a:r>
              <a:rPr lang="en-US" dirty="0"/>
              <a:t>For more information on the 5 Beliefs, please visit our CCR IEP Resources webpage.</a:t>
            </a:r>
          </a:p>
          <a:p>
            <a:endParaRPr lang="en-US" dirty="0"/>
          </a:p>
          <a:p>
            <a:r>
              <a:rPr lang="en-US" dirty="0"/>
              <a:t>Handout- A handout of the 5 beliefs is available on the DPI website at - </a:t>
            </a:r>
            <a:r>
              <a:rPr lang="en-US" dirty="0">
                <a:hlinkClick r:id="rId3"/>
              </a:rPr>
              <a:t>https://dpi.wi.gov/sites/default/files/imce/sped/pdf/rda-ccr-iep-five-beliefs.pdf</a:t>
            </a:r>
            <a:r>
              <a:rPr lang="en-US" dirty="0"/>
              <a:t>  (link on slide)   </a:t>
            </a:r>
          </a:p>
          <a:p>
            <a:endParaRPr lang="en-US" dirty="0"/>
          </a:p>
        </p:txBody>
      </p:sp>
      <p:sp>
        <p:nvSpPr>
          <p:cNvPr id="4" name="Slide Number Placeholder 3"/>
          <p:cNvSpPr>
            <a:spLocks noGrp="1"/>
          </p:cNvSpPr>
          <p:nvPr>
            <p:ph type="sldNum" sz="quarter" idx="10"/>
          </p:nvPr>
        </p:nvSpPr>
        <p:spPr/>
        <p:txBody>
          <a:bodyPr/>
          <a:lstStyle/>
          <a:p>
            <a:fld id="{20020B7E-2356-463E-A0CE-0516EF3B1264}" type="slidenum">
              <a:rPr lang="en-US" smtClean="0"/>
              <a:t>3</a:t>
            </a:fld>
            <a:endParaRPr lang="en-US"/>
          </a:p>
        </p:txBody>
      </p:sp>
    </p:spTree>
    <p:extLst>
      <p:ext uri="{BB962C8B-B14F-4D97-AF65-F5344CB8AC3E}">
        <p14:creationId xmlns:p14="http://schemas.microsoft.com/office/powerpoint/2010/main" val="150227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College and Career Ready IEPs are developed through a cyclical 5 Step Process in which each step informs the next. It is important to start at the beginning of the cycle with understanding the student’s present levels of performance.</a:t>
            </a:r>
          </a:p>
          <a:p>
            <a:r>
              <a:rPr lang="en-US" sz="1400" dirty="0" smtClean="0"/>
              <a:t>As we go through the presentation today, keep in mind that the 5 Step Process is not about how to fill out an IEP form, but rather, provides a framework for having IEP team discussion about improving student outcomes while operationalizing special education legal (IDEA) requirements. </a:t>
            </a:r>
          </a:p>
          <a:p>
            <a:r>
              <a:rPr lang="en-US" sz="1400" dirty="0" smtClean="0"/>
              <a:t> The outcome of the IEP team’s conversation and analysis using the 5 Step Process for developing CCR IEPs is documented on DPI’s sample IEP Linking Form (Form I-4). An online CCR IEP Discussion Tool has also been developed to help IEP team members prepare for these important conversations. More information about these and other resources is provided at the end of the presentation.</a:t>
            </a:r>
          </a:p>
          <a:p>
            <a:r>
              <a:rPr lang="en-US" sz="1400" dirty="0" smtClean="0"/>
              <a:t>To learn more about all  5 steps, please refer to the resources on our CCR IEP Resources webpage.  The link is on this slide and at the end of the presentation. </a:t>
            </a:r>
          </a:p>
          <a:p>
            <a:r>
              <a:rPr lang="en-US" sz="1400" dirty="0" smtClean="0"/>
              <a:t>Handout- A handout on 5 Step Process is available on the DPI website at </a:t>
            </a:r>
            <a:r>
              <a:rPr lang="en-US" sz="1400" dirty="0" smtClean="0">
                <a:hlinkClick r:id="rId3"/>
              </a:rPr>
              <a:t>https://dpi.wi.gov/sites/default/files/imce/sped/pdf/rda-ccr-iep-five-step-process.pdf</a:t>
            </a:r>
            <a:r>
              <a:rPr lang="en-US" sz="1400" baseline="0" dirty="0" smtClean="0"/>
              <a:t> </a:t>
            </a:r>
            <a:r>
              <a:rPr lang="en-US" sz="1400" dirty="0" smtClean="0"/>
              <a:t>(link on slide)</a:t>
            </a:r>
          </a:p>
        </p:txBody>
      </p:sp>
      <p:sp>
        <p:nvSpPr>
          <p:cNvPr id="4" name="Slide Number Placeholder 3"/>
          <p:cNvSpPr>
            <a:spLocks noGrp="1"/>
          </p:cNvSpPr>
          <p:nvPr>
            <p:ph type="sldNum" sz="quarter" idx="10"/>
          </p:nvPr>
        </p:nvSpPr>
        <p:spPr/>
        <p:txBody>
          <a:bodyPr/>
          <a:lstStyle/>
          <a:p>
            <a:fld id="{B1C5B47E-C246-4C74-AF0C-4E8A995B6C3C}" type="slidenum">
              <a:rPr lang="en-US" smtClean="0"/>
              <a:t>4</a:t>
            </a:fld>
            <a:endParaRPr lang="en-US"/>
          </a:p>
        </p:txBody>
      </p:sp>
    </p:spTree>
    <p:extLst>
      <p:ext uri="{BB962C8B-B14F-4D97-AF65-F5344CB8AC3E}">
        <p14:creationId xmlns:p14="http://schemas.microsoft.com/office/powerpoint/2010/main" val="395170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0376" y="4400550"/>
            <a:ext cx="5977720" cy="3600450"/>
          </a:xfrm>
        </p:spPr>
        <p:txBody>
          <a:bodyPr/>
          <a:lstStyle/>
          <a:p>
            <a:pPr lvl="0"/>
            <a:r>
              <a:rPr lang="en-US" sz="1000" dirty="0">
                <a:solidFill>
                  <a:prstClr val="black"/>
                </a:solidFill>
              </a:rPr>
              <a:t>This chart was developed to help clarify the main purposes and linkages between the steps in the 5 step process as well as to highlight the roles IEP team participants play during each step.  </a:t>
            </a:r>
          </a:p>
          <a:p>
            <a:pPr lvl="0"/>
            <a:endParaRPr lang="en-US" sz="1000" b="1" dirty="0">
              <a:solidFill>
                <a:prstClr val="black"/>
              </a:solidFill>
            </a:endParaRPr>
          </a:p>
          <a:p>
            <a:pPr lvl="0"/>
            <a:r>
              <a:rPr lang="en-US" sz="1000" b="1" dirty="0">
                <a:solidFill>
                  <a:prstClr val="black"/>
                </a:solidFill>
              </a:rPr>
              <a:t>On the CCR IEP Learning Resources page, </a:t>
            </a:r>
            <a:r>
              <a:rPr lang="en-US" sz="1000" dirty="0">
                <a:solidFill>
                  <a:prstClr val="black"/>
                </a:solidFill>
              </a:rPr>
              <a:t>you can download a CCR IEP Process chart with descriptions of each step on one side and a blank copy on the other. The chart can be used both as a training tool when explaining the steps as well as a place to take notes when developing or reviewing IEPs. </a:t>
            </a:r>
          </a:p>
          <a:p>
            <a:pPr lvl="0"/>
            <a:r>
              <a:rPr lang="en-US" sz="1000" dirty="0">
                <a:solidFill>
                  <a:prstClr val="black"/>
                </a:solidFill>
                <a:hlinkClick r:id="rId3"/>
              </a:rPr>
              <a:t>https://dpi.wi.gov/sped/college-and-career-ready-ieps/learning-resources/5-step-process</a:t>
            </a:r>
            <a:r>
              <a:rPr lang="en-US" sz="1000" dirty="0">
                <a:solidFill>
                  <a:prstClr val="black"/>
                </a:solidFill>
              </a:rPr>
              <a:t> </a:t>
            </a:r>
          </a:p>
          <a:p>
            <a:pPr lvl="0"/>
            <a:endParaRPr lang="en-US" sz="1000" dirty="0">
              <a:solidFill>
                <a:prstClr val="black"/>
              </a:solidFill>
            </a:endParaRPr>
          </a:p>
          <a:p>
            <a:pPr lvl="0"/>
            <a:r>
              <a:rPr lang="en-US" sz="1000" dirty="0">
                <a:solidFill>
                  <a:prstClr val="black"/>
                </a:solidFill>
              </a:rPr>
              <a:t>In </a:t>
            </a:r>
            <a:r>
              <a:rPr lang="en-US" sz="1000" b="1" dirty="0">
                <a:solidFill>
                  <a:prstClr val="black"/>
                </a:solidFill>
              </a:rPr>
              <a:t>Step 1</a:t>
            </a:r>
            <a:r>
              <a:rPr lang="en-US" sz="1000" dirty="0">
                <a:solidFill>
                  <a:prstClr val="black"/>
                </a:solidFill>
              </a:rPr>
              <a:t> the IEP team’s </a:t>
            </a:r>
            <a:r>
              <a:rPr lang="en-US" sz="1000" b="1" dirty="0">
                <a:solidFill>
                  <a:prstClr val="black"/>
                </a:solidFill>
              </a:rPr>
              <a:t>Understanding</a:t>
            </a:r>
            <a:r>
              <a:rPr lang="en-US" sz="1000" dirty="0">
                <a:solidFill>
                  <a:prstClr val="black"/>
                </a:solidFill>
              </a:rPr>
              <a:t> of the student’s current levels of academic and functional performance </a:t>
            </a:r>
            <a:r>
              <a:rPr lang="en-US" sz="1000" b="1" dirty="0">
                <a:solidFill>
                  <a:prstClr val="black"/>
                </a:solidFill>
              </a:rPr>
              <a:t>reported</a:t>
            </a:r>
            <a:r>
              <a:rPr lang="en-US" sz="1000" dirty="0">
                <a:solidFill>
                  <a:prstClr val="black"/>
                </a:solidFill>
              </a:rPr>
              <a:t> during </a:t>
            </a:r>
            <a:r>
              <a:rPr lang="en-US" sz="1000" b="1" dirty="0">
                <a:solidFill>
                  <a:prstClr val="black"/>
                </a:solidFill>
              </a:rPr>
              <a:t>Step 1</a:t>
            </a:r>
            <a:r>
              <a:rPr lang="en-US" sz="1000" dirty="0">
                <a:solidFill>
                  <a:prstClr val="black"/>
                </a:solidFill>
              </a:rPr>
              <a:t> provides IEP teams with quantitative information about the student’s skill and behavior at the time, or “the </a:t>
            </a:r>
            <a:r>
              <a:rPr lang="en-US" sz="1000" b="1" dirty="0">
                <a:solidFill>
                  <a:prstClr val="black"/>
                </a:solidFill>
              </a:rPr>
              <a:t>what</a:t>
            </a:r>
            <a:r>
              <a:rPr lang="en-US" sz="1000" dirty="0">
                <a:solidFill>
                  <a:prstClr val="black"/>
                </a:solidFill>
              </a:rPr>
              <a:t>” that is the basis for discussion in Step 2. </a:t>
            </a:r>
          </a:p>
          <a:p>
            <a:pPr lvl="0"/>
            <a:endParaRPr lang="en-US" sz="1000" dirty="0">
              <a:solidFill>
                <a:prstClr val="black"/>
              </a:solidFill>
            </a:endParaRPr>
          </a:p>
          <a:p>
            <a:pPr lvl="0"/>
            <a:r>
              <a:rPr lang="en-US" sz="1000" dirty="0">
                <a:solidFill>
                  <a:prstClr val="black"/>
                </a:solidFill>
              </a:rPr>
              <a:t>During </a:t>
            </a:r>
            <a:r>
              <a:rPr lang="en-US" sz="1000" b="1" dirty="0">
                <a:solidFill>
                  <a:prstClr val="black"/>
                </a:solidFill>
              </a:rPr>
              <a:t>Step 2</a:t>
            </a:r>
            <a:r>
              <a:rPr lang="en-US" sz="1000" dirty="0">
                <a:solidFill>
                  <a:prstClr val="black"/>
                </a:solidFill>
              </a:rPr>
              <a:t>, IEP team reflects on the current level and special factor information (if any) and </a:t>
            </a:r>
            <a:r>
              <a:rPr lang="en-US" sz="1000" b="1" dirty="0">
                <a:solidFill>
                  <a:prstClr val="black"/>
                </a:solidFill>
              </a:rPr>
              <a:t>Identifies</a:t>
            </a:r>
            <a:r>
              <a:rPr lang="en-US" sz="1000" dirty="0">
                <a:solidFill>
                  <a:prstClr val="black"/>
                </a:solidFill>
              </a:rPr>
              <a:t> </a:t>
            </a:r>
            <a:r>
              <a:rPr lang="en-US" sz="1000" b="1" dirty="0">
                <a:solidFill>
                  <a:prstClr val="black"/>
                </a:solidFill>
              </a:rPr>
              <a:t>how</a:t>
            </a:r>
            <a:r>
              <a:rPr lang="en-US" sz="1000" dirty="0">
                <a:solidFill>
                  <a:prstClr val="black"/>
                </a:solidFill>
              </a:rPr>
              <a:t> the disability affects the student’s access, engagement and progress based on </a:t>
            </a:r>
            <a:r>
              <a:rPr lang="en-US" sz="1000" b="1" dirty="0">
                <a:solidFill>
                  <a:prstClr val="black"/>
                </a:solidFill>
              </a:rPr>
              <a:t>observations</a:t>
            </a:r>
            <a:r>
              <a:rPr lang="en-US" sz="1000" dirty="0">
                <a:solidFill>
                  <a:prstClr val="black"/>
                </a:solidFill>
              </a:rPr>
              <a:t>, </a:t>
            </a:r>
            <a:r>
              <a:rPr lang="en-US" sz="1000" b="1" dirty="0">
                <a:solidFill>
                  <a:prstClr val="black"/>
                </a:solidFill>
              </a:rPr>
              <a:t>analyzes</a:t>
            </a:r>
            <a:r>
              <a:rPr lang="en-US" sz="1000" dirty="0">
                <a:solidFill>
                  <a:prstClr val="black"/>
                </a:solidFill>
              </a:rPr>
              <a:t> root causes of these affects (i.e. </a:t>
            </a:r>
            <a:r>
              <a:rPr lang="en-US" sz="1000" b="1" dirty="0">
                <a:solidFill>
                  <a:prstClr val="black"/>
                </a:solidFill>
              </a:rPr>
              <a:t>why</a:t>
            </a:r>
            <a:r>
              <a:rPr lang="en-US" sz="1000" dirty="0">
                <a:solidFill>
                  <a:prstClr val="black"/>
                </a:solidFill>
              </a:rPr>
              <a:t> the student has difficulty meeting standards and expectations), and finally </a:t>
            </a:r>
            <a:r>
              <a:rPr lang="en-US" sz="1000" b="1" dirty="0">
                <a:solidFill>
                  <a:prstClr val="black"/>
                </a:solidFill>
              </a:rPr>
              <a:t>synthesizes</a:t>
            </a:r>
            <a:r>
              <a:rPr lang="en-US" sz="1000" dirty="0">
                <a:solidFill>
                  <a:prstClr val="black"/>
                </a:solidFill>
              </a:rPr>
              <a:t> this information into </a:t>
            </a:r>
            <a:r>
              <a:rPr lang="en-US" sz="1000" b="1" dirty="0">
                <a:solidFill>
                  <a:prstClr val="black"/>
                </a:solidFill>
              </a:rPr>
              <a:t>summary</a:t>
            </a:r>
            <a:r>
              <a:rPr lang="en-US" sz="1000" dirty="0">
                <a:solidFill>
                  <a:prstClr val="black"/>
                </a:solidFill>
              </a:rPr>
              <a:t> statements clearly describing the student’s disability-related need(s).  The student’s </a:t>
            </a:r>
            <a:r>
              <a:rPr lang="en-US" sz="1000" b="1" dirty="0">
                <a:solidFill>
                  <a:prstClr val="black"/>
                </a:solidFill>
              </a:rPr>
              <a:t>disability-related needs </a:t>
            </a:r>
            <a:r>
              <a:rPr lang="en-US" sz="1000" dirty="0">
                <a:solidFill>
                  <a:prstClr val="black"/>
                </a:solidFill>
              </a:rPr>
              <a:t>represent the areas or skills that should be addressed to address the effects of the disability and improve the student’s access, engagement and progress in general education curriculum, instruction, activities and environments.  </a:t>
            </a:r>
          </a:p>
          <a:p>
            <a:pPr lvl="0"/>
            <a:endParaRPr lang="en-US" sz="1000" dirty="0">
              <a:solidFill>
                <a:prstClr val="black"/>
              </a:solidFill>
            </a:endParaRPr>
          </a:p>
          <a:p>
            <a:pPr lvl="0"/>
            <a:r>
              <a:rPr lang="en-US" sz="1000" dirty="0">
                <a:solidFill>
                  <a:prstClr val="black"/>
                </a:solidFill>
              </a:rPr>
              <a:t>These needs are the basis for </a:t>
            </a:r>
            <a:r>
              <a:rPr lang="en-US" sz="1000" b="1" dirty="0">
                <a:solidFill>
                  <a:prstClr val="black"/>
                </a:solidFill>
              </a:rPr>
              <a:t>Developing</a:t>
            </a:r>
            <a:r>
              <a:rPr lang="en-US" sz="1000" dirty="0">
                <a:solidFill>
                  <a:prstClr val="black"/>
                </a:solidFill>
              </a:rPr>
              <a:t> measurable annual </a:t>
            </a:r>
            <a:r>
              <a:rPr lang="en-US" sz="1000" b="1" dirty="0">
                <a:solidFill>
                  <a:prstClr val="black"/>
                </a:solidFill>
              </a:rPr>
              <a:t>IEP goals</a:t>
            </a:r>
            <a:r>
              <a:rPr lang="en-US" sz="1000" dirty="0">
                <a:solidFill>
                  <a:prstClr val="black"/>
                </a:solidFill>
              </a:rPr>
              <a:t> that are ambitious and achievable during </a:t>
            </a:r>
            <a:r>
              <a:rPr lang="en-US" sz="1000" b="1" dirty="0">
                <a:solidFill>
                  <a:prstClr val="black"/>
                </a:solidFill>
              </a:rPr>
              <a:t>Step 3</a:t>
            </a:r>
            <a:r>
              <a:rPr lang="en-US" sz="1000" dirty="0">
                <a:solidFill>
                  <a:prstClr val="black"/>
                </a:solidFill>
              </a:rPr>
              <a:t>.  </a:t>
            </a:r>
          </a:p>
          <a:p>
            <a:pPr lvl="0"/>
            <a:endParaRPr lang="en-US" sz="1000" dirty="0">
              <a:solidFill>
                <a:prstClr val="black"/>
              </a:solidFill>
            </a:endParaRPr>
          </a:p>
          <a:p>
            <a:pPr lvl="0"/>
            <a:r>
              <a:rPr lang="en-US" sz="1000" dirty="0">
                <a:solidFill>
                  <a:prstClr val="black"/>
                </a:solidFill>
              </a:rPr>
              <a:t>During</a:t>
            </a:r>
            <a:r>
              <a:rPr lang="en-US" sz="1000" b="1" dirty="0">
                <a:solidFill>
                  <a:prstClr val="black"/>
                </a:solidFill>
              </a:rPr>
              <a:t> Step 4 </a:t>
            </a:r>
            <a:r>
              <a:rPr lang="en-US" sz="1000" dirty="0">
                <a:solidFill>
                  <a:prstClr val="black"/>
                </a:solidFill>
              </a:rPr>
              <a:t>the IEP team </a:t>
            </a:r>
            <a:r>
              <a:rPr lang="en-US" sz="1000" b="1" dirty="0">
                <a:solidFill>
                  <a:prstClr val="black"/>
                </a:solidFill>
              </a:rPr>
              <a:t>Aligns IEP Services </a:t>
            </a:r>
            <a:r>
              <a:rPr lang="en-US" sz="1000" dirty="0">
                <a:solidFill>
                  <a:prstClr val="black"/>
                </a:solidFill>
              </a:rPr>
              <a:t>that are directly linked to IEP goals and disability-related needs.  </a:t>
            </a:r>
          </a:p>
          <a:p>
            <a:pPr lvl="0"/>
            <a:endParaRPr lang="en-US" sz="1000" b="1" dirty="0">
              <a:solidFill>
                <a:prstClr val="black"/>
              </a:solidFill>
            </a:endParaRPr>
          </a:p>
          <a:p>
            <a:pPr lvl="0"/>
            <a:r>
              <a:rPr lang="en-US" sz="1000" dirty="0">
                <a:solidFill>
                  <a:prstClr val="black"/>
                </a:solidFill>
              </a:rPr>
              <a:t>In </a:t>
            </a:r>
            <a:r>
              <a:rPr lang="en-US" sz="1000" b="1" dirty="0">
                <a:solidFill>
                  <a:prstClr val="black"/>
                </a:solidFill>
              </a:rPr>
              <a:t>Step 5</a:t>
            </a:r>
            <a:r>
              <a:rPr lang="en-US" sz="1000" dirty="0">
                <a:solidFill>
                  <a:prstClr val="black"/>
                </a:solidFill>
              </a:rPr>
              <a:t>, the IEP team </a:t>
            </a:r>
            <a:r>
              <a:rPr lang="en-US" sz="1000" b="1" dirty="0">
                <a:solidFill>
                  <a:prstClr val="black"/>
                </a:solidFill>
              </a:rPr>
              <a:t>Analyzes</a:t>
            </a:r>
            <a:r>
              <a:rPr lang="en-US" sz="1000" dirty="0">
                <a:solidFill>
                  <a:prstClr val="black"/>
                </a:solidFill>
              </a:rPr>
              <a:t> </a:t>
            </a:r>
            <a:r>
              <a:rPr lang="en-US" sz="1000" b="1" dirty="0">
                <a:solidFill>
                  <a:prstClr val="black"/>
                </a:solidFill>
              </a:rPr>
              <a:t>Progress</a:t>
            </a:r>
            <a:r>
              <a:rPr lang="en-US" sz="1000" dirty="0">
                <a:solidFill>
                  <a:prstClr val="black"/>
                </a:solidFill>
              </a:rPr>
              <a:t> of IEP goals to determine how IEP goals are supporting the student’s disability-related needs and improving the students present level of academic achievement and functional performance and addresses what works and what may need to change to close achievement gaps.  </a:t>
            </a:r>
          </a:p>
        </p:txBody>
      </p:sp>
      <p:sp>
        <p:nvSpPr>
          <p:cNvPr id="4" name="Slide Number Placeholder 3"/>
          <p:cNvSpPr>
            <a:spLocks noGrp="1"/>
          </p:cNvSpPr>
          <p:nvPr>
            <p:ph type="sldNum" sz="quarter" idx="10"/>
          </p:nvPr>
        </p:nvSpPr>
        <p:spPr/>
        <p:txBody>
          <a:bodyPr/>
          <a:lstStyle/>
          <a:p>
            <a:fld id="{66386874-2E51-4B7B-A64C-E21965EEF8B2}" type="slidenum">
              <a:rPr lang="en-US" smtClean="0"/>
              <a:t>5</a:t>
            </a:fld>
            <a:endParaRPr lang="en-US" dirty="0"/>
          </a:p>
        </p:txBody>
      </p:sp>
    </p:spTree>
    <p:extLst>
      <p:ext uri="{BB962C8B-B14F-4D97-AF65-F5344CB8AC3E}">
        <p14:creationId xmlns:p14="http://schemas.microsoft.com/office/powerpoint/2010/main" val="170635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focus on Step 1 for the rest of this presentation. </a:t>
            </a:r>
          </a:p>
          <a:p>
            <a:r>
              <a:rPr lang="en-US" dirty="0" smtClean="0"/>
              <a:t>The purpose of Step 1 is to document the student’s current academic and functional performance related to access, engagement, and progress in the general education curriculum and environment. This includes documenting the student’s strengths in academic and functional performance.</a:t>
            </a:r>
          </a:p>
          <a:p>
            <a:r>
              <a:rPr lang="en-US" dirty="0" smtClean="0"/>
              <a:t>During this step, the IEP team identifies, discusses, and documents the student’s current level of academic achievement and functional performance in relation to academic content standards and functional expectations for the grade in which the student is enrolled. The IEP team includes areas in which the student is meeting standards and expectations, and areas in which the student is not meeting standards. </a:t>
            </a:r>
          </a:p>
          <a:p>
            <a:pPr lvl="1"/>
            <a:r>
              <a:rPr lang="en-US" dirty="0" smtClean="0"/>
              <a:t>For preschoolers, the IEP team will refer to the district’s early leaning standards when determining the child’s current level of pre-academic and age-expected functional skills.</a:t>
            </a:r>
          </a:p>
          <a:p>
            <a:r>
              <a:rPr lang="en-US" dirty="0" smtClean="0"/>
              <a:t>Completing this step provides the IEP team with the “big picture” of the student’s current performance. It is important the team include information that reflects the family’s and student’s voices and points of view on strengths, interests that will engage the student in learning and skills.</a:t>
            </a:r>
          </a:p>
          <a:p>
            <a:r>
              <a:rPr lang="en-US" dirty="0" smtClean="0"/>
              <a:t>Step 1 lays the foundation of data and information for the analysis that occurs during Step 2. </a:t>
            </a:r>
          </a:p>
          <a:p>
            <a:r>
              <a:rPr lang="en-US" dirty="0" smtClean="0"/>
              <a:t>It is important that the IEP team compile sufficient data and information in preparation for the Step 2 discussion about the effects of the student’s disability and the student’s disability-related needs.</a:t>
            </a:r>
          </a:p>
        </p:txBody>
      </p:sp>
      <p:sp>
        <p:nvSpPr>
          <p:cNvPr id="4" name="Slide Number Placeholder 3"/>
          <p:cNvSpPr>
            <a:spLocks noGrp="1"/>
          </p:cNvSpPr>
          <p:nvPr>
            <p:ph type="sldNum" sz="quarter" idx="10"/>
          </p:nvPr>
        </p:nvSpPr>
        <p:spPr/>
        <p:txBody>
          <a:bodyPr/>
          <a:lstStyle/>
          <a:p>
            <a:fld id="{66386874-2E51-4B7B-A64C-E21965EEF8B2}" type="slidenum">
              <a:rPr lang="en-US" smtClean="0"/>
              <a:t>6</a:t>
            </a:fld>
            <a:endParaRPr lang="en-US"/>
          </a:p>
        </p:txBody>
      </p:sp>
    </p:spTree>
    <p:extLst>
      <p:ext uri="{BB962C8B-B14F-4D97-AF65-F5344CB8AC3E}">
        <p14:creationId xmlns:p14="http://schemas.microsoft.com/office/powerpoint/2010/main" val="2138819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b="1" dirty="0" smtClean="0"/>
              <a:t>To complete the step, IEP team members must be familiar with the general education academic standards and functional expectations for the </a:t>
            </a:r>
            <a:r>
              <a:rPr lang="en-US" b="1" baseline="0" dirty="0" smtClean="0"/>
              <a:t>grade</a:t>
            </a:r>
            <a:r>
              <a:rPr lang="en-US" b="1" dirty="0" smtClean="0"/>
              <a:t> level in which the student is enrolled</a:t>
            </a:r>
            <a:r>
              <a:rPr lang="en-US" dirty="0" smtClean="0"/>
              <a:t> in order to compare the student’s performance to those standards and expectations.  </a:t>
            </a:r>
          </a:p>
          <a:p>
            <a:pPr lvl="1">
              <a:lnSpc>
                <a:spcPct val="110000"/>
              </a:lnSpc>
            </a:pPr>
            <a:r>
              <a:rPr lang="en-US" dirty="0" smtClean="0"/>
              <a:t>For early childhood age students, IEP team members should be familiar with the</a:t>
            </a:r>
            <a:r>
              <a:rPr lang="en-US" baseline="0" dirty="0" smtClean="0"/>
              <a:t> </a:t>
            </a:r>
            <a:r>
              <a:rPr lang="en-US" dirty="0" smtClean="0"/>
              <a:t>early learning standards (either the Wisconsin</a:t>
            </a:r>
            <a:r>
              <a:rPr lang="en-US" baseline="0" dirty="0" smtClean="0"/>
              <a:t> Model Early Learning Standards or district developed early learning standards).</a:t>
            </a:r>
            <a:endParaRPr lang="en-US" dirty="0" smtClean="0"/>
          </a:p>
          <a:p>
            <a:pPr lvl="1">
              <a:lnSpc>
                <a:spcPct val="110000"/>
              </a:lnSpc>
            </a:pPr>
            <a:r>
              <a:rPr lang="en-US" dirty="0" smtClean="0"/>
              <a:t>For students with the most severe cognitive disabilities, IEP team members should be familiar with the alternate achievement standards (Essential Elements) that are aligned with grade-level standards.</a:t>
            </a:r>
          </a:p>
          <a:p>
            <a:pPr>
              <a:lnSpc>
                <a:spcPct val="110000"/>
              </a:lnSpc>
            </a:pPr>
            <a:r>
              <a:rPr lang="en-US" b="1" dirty="0" smtClean="0"/>
              <a:t>The student’s current academic and functional performance is then compared to the early childhood/ grade level standards and expectations.</a:t>
            </a:r>
            <a:r>
              <a:rPr lang="en-US" dirty="0" smtClean="0"/>
              <a:t> IEP documentation for this step incorporates both elements, current performance and the relationship of this performance to early childhood or grade level academic standards and functional expectations. For example, this step should include not only discussion of academic performance measures, but also information about functional skills related to access, engagement, and progress in general education, curriculum, instruction, and environments, such as attention, self-advocacy, and use of assistive technology. </a:t>
            </a:r>
          </a:p>
          <a:p>
            <a:pPr>
              <a:lnSpc>
                <a:spcPct val="110000"/>
              </a:lnSpc>
            </a:pPr>
            <a:r>
              <a:rPr lang="en-US" dirty="0" smtClean="0"/>
              <a:t>It is very important to identify and document the student’s strengths in relationship to academic and functional areas during this step. This information will help the team </a:t>
            </a:r>
          </a:p>
          <a:p>
            <a:pPr lvl="1">
              <a:lnSpc>
                <a:spcPct val="110000"/>
              </a:lnSpc>
            </a:pPr>
            <a:r>
              <a:rPr lang="en-US" dirty="0" smtClean="0"/>
              <a:t>Consider the student’s interests / talents / passions.</a:t>
            </a:r>
          </a:p>
          <a:p>
            <a:pPr lvl="1">
              <a:lnSpc>
                <a:spcPct val="110000"/>
              </a:lnSpc>
            </a:pPr>
            <a:r>
              <a:rPr lang="en-US" dirty="0" smtClean="0"/>
              <a:t>Consider strengths in academic, vocational, extra-curricular areas.</a:t>
            </a:r>
          </a:p>
          <a:p>
            <a:pPr lvl="1">
              <a:lnSpc>
                <a:spcPct val="110000"/>
              </a:lnSpc>
            </a:pPr>
            <a:r>
              <a:rPr lang="en-US" dirty="0" smtClean="0"/>
              <a:t>Include strengths that are pertinent to engaging the student in their education.</a:t>
            </a:r>
          </a:p>
          <a:p>
            <a:pPr>
              <a:lnSpc>
                <a:spcPct val="110000"/>
              </a:lnSpc>
            </a:pPr>
            <a:r>
              <a:rPr lang="en-US" dirty="0" smtClean="0"/>
              <a:t>When completing this step, be sure data and information are shared in meaningful ways so all IEP team members understand, including parents and the student (as appropriate). For instance, explain test scores in terms that describe what a student knows and is able to do compared to their peers. This discussion should be documented on the IEP Linking form. </a:t>
            </a:r>
          </a:p>
        </p:txBody>
      </p:sp>
      <p:sp>
        <p:nvSpPr>
          <p:cNvPr id="4" name="Slide Number Placeholder 3"/>
          <p:cNvSpPr>
            <a:spLocks noGrp="1"/>
          </p:cNvSpPr>
          <p:nvPr>
            <p:ph type="sldNum" sz="quarter" idx="10"/>
          </p:nvPr>
        </p:nvSpPr>
        <p:spPr/>
        <p:txBody>
          <a:bodyPr/>
          <a:lstStyle/>
          <a:p>
            <a:fld id="{66386874-2E51-4B7B-A64C-E21965EEF8B2}" type="slidenum">
              <a:rPr lang="en-US" smtClean="0"/>
              <a:t>7</a:t>
            </a:fld>
            <a:endParaRPr lang="en-US"/>
          </a:p>
        </p:txBody>
      </p:sp>
    </p:spTree>
    <p:extLst>
      <p:ext uri="{BB962C8B-B14F-4D97-AF65-F5344CB8AC3E}">
        <p14:creationId xmlns:p14="http://schemas.microsoft.com/office/powerpoint/2010/main" val="3588513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discussion about standards and expectations occurs primarily during Step 1.</a:t>
            </a:r>
          </a:p>
          <a:p>
            <a:r>
              <a:rPr lang="en-US" b="1" dirty="0" smtClean="0"/>
              <a:t>This is how we ensure the IEP is standards-based and we have included standards-based IEP goals.</a:t>
            </a:r>
          </a:p>
          <a:p>
            <a:r>
              <a:rPr lang="en-US" dirty="0" smtClean="0"/>
              <a:t>General education teachers are typically well versed in the academic standards for which they are responsible, so it is important to include these teachers when developing an understanding of the student’s present levels of academic achievement and functional performance in relation to grade-level academic standards and functional expectations. </a:t>
            </a:r>
          </a:p>
          <a:p>
            <a:r>
              <a:rPr lang="en-US" dirty="0" smtClean="0"/>
              <a:t>General education teacher(s) are knowledgeable about the standards and how the student is performing in relation to the standards in their class(</a:t>
            </a:r>
            <a:r>
              <a:rPr lang="en-US" dirty="0" err="1" smtClean="0"/>
              <a:t>es</a:t>
            </a:r>
            <a:r>
              <a:rPr lang="en-US" dirty="0" smtClean="0"/>
              <a:t>).</a:t>
            </a:r>
          </a:p>
          <a:p>
            <a:r>
              <a:rPr lang="en-US" dirty="0" smtClean="0"/>
              <a:t>This information is best summarized and brought to the meeting rather than having the IEP team try to review all standards for all areas during the meeting. The latter would not be reasonable.  It would be good, however, to always have a copy of the standards at the meeting as a reference, particularly for parents.  </a:t>
            </a:r>
          </a:p>
          <a:p>
            <a:r>
              <a:rPr lang="en-US" dirty="0" smtClean="0"/>
              <a:t>Specific standards may be highlighted during the meeting when developing the current level statements and will lead to next steps.</a:t>
            </a:r>
          </a:p>
          <a:p>
            <a:r>
              <a:rPr lang="en-US" dirty="0" smtClean="0"/>
              <a:t>Remember: For preschool aged children, you will be relating the student’s performance to the district’s early learning standards and expectations.  </a:t>
            </a:r>
          </a:p>
          <a:p>
            <a:r>
              <a:rPr lang="en-US" dirty="0" smtClean="0"/>
              <a:t>For students with the most significant cognitive disabilities, you will relate the student’s current performance to the alternate achievement standards.</a:t>
            </a:r>
          </a:p>
        </p:txBody>
      </p:sp>
      <p:sp>
        <p:nvSpPr>
          <p:cNvPr id="4" name="Slide Number Placeholder 3"/>
          <p:cNvSpPr>
            <a:spLocks noGrp="1"/>
          </p:cNvSpPr>
          <p:nvPr>
            <p:ph type="sldNum" sz="quarter" idx="10"/>
          </p:nvPr>
        </p:nvSpPr>
        <p:spPr/>
        <p:txBody>
          <a:bodyPr/>
          <a:lstStyle/>
          <a:p>
            <a:fld id="{66386874-2E51-4B7B-A64C-E21965EEF8B2}" type="slidenum">
              <a:rPr lang="en-US" smtClean="0"/>
              <a:t>8</a:t>
            </a:fld>
            <a:endParaRPr lang="en-US"/>
          </a:p>
        </p:txBody>
      </p:sp>
    </p:spTree>
    <p:extLst>
      <p:ext uri="{BB962C8B-B14F-4D97-AF65-F5344CB8AC3E}">
        <p14:creationId xmlns:p14="http://schemas.microsoft.com/office/powerpoint/2010/main" val="102755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focusing on the standards when reporting the student’s current levels of performance during Step 1, the goals will naturally be aligned with the academic content or early learning standards for the grade in which the student is enrolled. </a:t>
            </a:r>
          </a:p>
          <a:p>
            <a:r>
              <a:rPr lang="en-US" dirty="0" smtClean="0"/>
              <a:t>Reminders: </a:t>
            </a:r>
          </a:p>
          <a:p>
            <a:pPr lvl="1"/>
            <a:r>
              <a:rPr lang="en-US" sz="1400" dirty="0" smtClean="0"/>
              <a:t>The standards drive curriculum and instruction--- Must use assessment tools to measure the skills associated with the standards. </a:t>
            </a:r>
          </a:p>
          <a:p>
            <a:pPr lvl="1"/>
            <a:r>
              <a:rPr lang="en-US" sz="1400" dirty="0" smtClean="0"/>
              <a:t>Students often are meeting some grade level standards across skills areas and not others (e.g., may be meeting grade level standard in some areas of reading comprehension, but not others</a:t>
            </a:r>
            <a:r>
              <a:rPr lang="en-US" dirty="0" smtClean="0"/>
              <a:t>).</a:t>
            </a:r>
            <a:endParaRPr lang="en-US" sz="1400" dirty="0" smtClean="0"/>
          </a:p>
          <a:p>
            <a:pPr lvl="1"/>
            <a:r>
              <a:rPr lang="en-US" sz="1400" dirty="0" smtClean="0"/>
              <a:t>For this reason,  IEP goals are related to why the student is not meeting specific standards and are not a restatement of the standards that apply to all students. </a:t>
            </a:r>
          </a:p>
          <a:p>
            <a:r>
              <a:rPr lang="en-US" dirty="0" smtClean="0"/>
              <a:t>Other reminders about meeting grade level reading standards vs. measures of “grade level performance”:</a:t>
            </a:r>
          </a:p>
          <a:p>
            <a:pPr marL="285750" indent="-285750">
              <a:buFont typeface="Arial" panose="020B0604020202020204" pitchFamily="34" charset="0"/>
              <a:buChar char="•"/>
            </a:pPr>
            <a:r>
              <a:rPr lang="en-US" dirty="0" smtClean="0"/>
              <a:t>Saying a student is reading at “5</a:t>
            </a:r>
            <a:r>
              <a:rPr lang="en-US" baseline="30000" dirty="0" smtClean="0"/>
              <a:t>th</a:t>
            </a:r>
            <a:r>
              <a:rPr lang="en-US" dirty="0" smtClean="0"/>
              <a:t> grade level” may not accurately reflect a student’s overall reading performance in relation to the standards</a:t>
            </a:r>
          </a:p>
          <a:p>
            <a:pPr marL="285750" indent="-285750">
              <a:buFont typeface="Arial" panose="020B0604020202020204" pitchFamily="34" charset="0"/>
              <a:buChar char="•"/>
            </a:pPr>
            <a:r>
              <a:rPr lang="en-US" dirty="0" smtClean="0"/>
              <a:t>“Grade level” performance is usually related to an assessment score that falls in the average range for students of a certain age or grade or that meets an expected benchmark score for student in a specific grade. </a:t>
            </a:r>
          </a:p>
          <a:p>
            <a:pPr marL="560070" lvl="1" indent="-285750"/>
            <a:r>
              <a:rPr lang="en-US" dirty="0" smtClean="0"/>
              <a:t>When we refer to a student’s ”reading level” we usually are talking about a measure that represents a specific reading skill or skills such as a score on a reading skill screener, standardized test, benchmark assessment.  Sometimes “reading level” may reflect data about a student’s comprehension or decoding accuracy or fluency/reading rate from a running record on a graded reading passage.  </a:t>
            </a:r>
          </a:p>
          <a:p>
            <a:pPr marL="285750" indent="-285750">
              <a:buFont typeface="Arial" panose="020B0604020202020204" pitchFamily="34" charset="0"/>
              <a:buChar char="•"/>
            </a:pPr>
            <a:r>
              <a:rPr lang="en-US" dirty="0" smtClean="0"/>
              <a:t>While it may be accurate to say a student is receiving instruction based on the 5</a:t>
            </a:r>
            <a:r>
              <a:rPr lang="en-US" baseline="30000" dirty="0" smtClean="0"/>
              <a:t>th</a:t>
            </a:r>
            <a:r>
              <a:rPr lang="en-US" dirty="0" smtClean="0"/>
              <a:t> grade standards, saying a student’s reading achievement is at the “5</a:t>
            </a:r>
            <a:r>
              <a:rPr lang="en-US" baseline="30000" dirty="0" smtClean="0"/>
              <a:t>th</a:t>
            </a:r>
            <a:r>
              <a:rPr lang="en-US" dirty="0" smtClean="0"/>
              <a:t> grade level” is not the same as saying the student is meeting “5</a:t>
            </a:r>
            <a:r>
              <a:rPr lang="en-US" baseline="30000" dirty="0" smtClean="0"/>
              <a:t>th</a:t>
            </a:r>
            <a:r>
              <a:rPr lang="en-US" dirty="0" smtClean="0"/>
              <a:t> grade reading standards”. </a:t>
            </a:r>
          </a:p>
          <a:p>
            <a:pPr marL="285750" indent="-285750">
              <a:buFont typeface="Arial" panose="020B0604020202020204" pitchFamily="34" charset="0"/>
              <a:buChar char="•"/>
            </a:pPr>
            <a:r>
              <a:rPr lang="en-US" dirty="0" smtClean="0"/>
              <a:t>A student who is “meeting reading standards” at a certain grade level, will have been assessed on the multiple reading skills representing the standards and determined to have met proficiency expectations for students in that grade. </a:t>
            </a:r>
          </a:p>
          <a:p>
            <a:pPr marL="285750" indent="-285750">
              <a:buFont typeface="Arial" panose="020B0604020202020204" pitchFamily="34" charset="0"/>
              <a:buChar char="•"/>
            </a:pPr>
            <a:r>
              <a:rPr lang="en-US" dirty="0" smtClean="0"/>
              <a:t>Before referring to a student’s reading performance as “5</a:t>
            </a:r>
            <a:r>
              <a:rPr lang="en-US" baseline="30000" dirty="0" smtClean="0"/>
              <a:t>th</a:t>
            </a:r>
            <a:r>
              <a:rPr lang="en-US" dirty="0" smtClean="0"/>
              <a:t> grade reading level” think of what you really mean and provide corresponding information in your documentation.</a:t>
            </a:r>
          </a:p>
          <a:p>
            <a:r>
              <a:rPr lang="en-US" dirty="0" smtClean="0"/>
              <a:t>SEE EXAMPLE ON NEXT SLIDE</a:t>
            </a:r>
          </a:p>
          <a:p>
            <a:endParaRPr lang="en-US" dirty="0"/>
          </a:p>
        </p:txBody>
      </p:sp>
      <p:sp>
        <p:nvSpPr>
          <p:cNvPr id="4" name="Slide Number Placeholder 3"/>
          <p:cNvSpPr>
            <a:spLocks noGrp="1"/>
          </p:cNvSpPr>
          <p:nvPr>
            <p:ph type="sldNum" sz="quarter" idx="10"/>
          </p:nvPr>
        </p:nvSpPr>
        <p:spPr/>
        <p:txBody>
          <a:bodyPr/>
          <a:lstStyle/>
          <a:p>
            <a:fld id="{66386874-2E51-4B7B-A64C-E21965EEF8B2}" type="slidenum">
              <a:rPr lang="en-US" smtClean="0"/>
              <a:t>9</a:t>
            </a:fld>
            <a:endParaRPr lang="en-US"/>
          </a:p>
        </p:txBody>
      </p:sp>
    </p:spTree>
    <p:extLst>
      <p:ext uri="{BB962C8B-B14F-4D97-AF65-F5344CB8AC3E}">
        <p14:creationId xmlns:p14="http://schemas.microsoft.com/office/powerpoint/2010/main" val="123618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file://localhost/Users/anninmp/Documents/Jobs%20In%20Progress/%20LOGOS/%20DPI%20Logos/dpi_logo_horizSS-REV.emf"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Text Slide</a:t>
            </a:r>
            <a:endParaRPr lang="en-US" dirty="0"/>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11850368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891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Video Slide</a:t>
            </a:r>
            <a:endParaRPr lang="en-US" dirty="0"/>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Slide with Image</a:t>
            </a:r>
            <a:endParaRPr lang="en-US" dirty="0"/>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dirty="0" smtClean="0"/>
              <a:t>Insert picture here</a:t>
            </a:r>
            <a:endParaRPr lang="en-US" dirty="0"/>
          </a:p>
        </p:txBody>
      </p:sp>
    </p:spTree>
    <p:extLst>
      <p:ext uri="{BB962C8B-B14F-4D97-AF65-F5344CB8AC3E}">
        <p14:creationId xmlns:p14="http://schemas.microsoft.com/office/powerpoint/2010/main" val="12750353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smtClean="0"/>
              <a:t>Name of Presenter</a:t>
            </a:r>
            <a:br>
              <a:rPr lang="en-US" dirty="0" smtClean="0"/>
            </a:br>
            <a:r>
              <a:rPr lang="en-US" dirty="0" smtClean="0"/>
              <a:t>Title</a:t>
            </a:r>
            <a:br>
              <a:rPr lang="en-US" dirty="0" smtClean="0"/>
            </a:br>
            <a:r>
              <a:rPr lang="en-US" dirty="0" smtClean="0"/>
              <a:t>Date</a:t>
            </a:r>
          </a:p>
        </p:txBody>
      </p:sp>
      <p:grpSp>
        <p:nvGrpSpPr>
          <p:cNvPr id="2" name="Group 1"/>
          <p:cNvGrpSpPr/>
          <p:nvPr userDrawn="1"/>
        </p:nvGrpSpPr>
        <p:grpSpPr>
          <a:xfrm>
            <a:off x="-1" y="3248879"/>
            <a:ext cx="9144058" cy="1896438"/>
            <a:chOff x="-1" y="3248879"/>
            <a:chExt cx="9144058" cy="1896438"/>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3"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3417957" y="4481264"/>
              <a:ext cx="2246156" cy="461674"/>
            </a:xfrm>
            <a:prstGeom prst="rect">
              <a:avLst/>
            </a:prstGeom>
          </p:spPr>
        </p:pic>
      </p:grpSp>
    </p:spTree>
    <p:extLst>
      <p:ext uri="{BB962C8B-B14F-4D97-AF65-F5344CB8AC3E}">
        <p14:creationId xmlns:p14="http://schemas.microsoft.com/office/powerpoint/2010/main" val="9977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mod="1">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944109"/>
            <a:ext cx="6311370" cy="1262666"/>
          </a:xfrm>
          <a:prstGeom prst="rect">
            <a:avLst/>
          </a:prstGeom>
        </p:spPr>
        <p:txBody>
          <a:bodyPr>
            <a:noAutofit/>
          </a:bodyPr>
          <a:lstStyle>
            <a:lvl1pPr marL="0" indent="0" algn="ctr">
              <a:lnSpc>
                <a:spcPts val="2865"/>
              </a:lnSpc>
              <a:buNone/>
              <a:defRPr sz="2700" baseline="0">
                <a:solidFill>
                  <a:srgbClr val="333399"/>
                </a:solidFill>
                <a:latin typeface="Lato" panose="020F0502020204030203" pitchFamily="34" charset="0"/>
              </a:defRPr>
            </a:lvl1pPr>
            <a:lvl2pPr>
              <a:defRPr sz="1978">
                <a:solidFill>
                  <a:srgbClr val="333399"/>
                </a:solidFill>
                <a:latin typeface="+mj-lt"/>
              </a:defRPr>
            </a:lvl2pPr>
            <a:lvl3pPr>
              <a:defRPr sz="1978">
                <a:solidFill>
                  <a:srgbClr val="333399"/>
                </a:solidFill>
                <a:latin typeface="+mj-lt"/>
              </a:defRPr>
            </a:lvl3pPr>
            <a:lvl4pPr>
              <a:defRPr sz="1978">
                <a:solidFill>
                  <a:srgbClr val="333399"/>
                </a:solidFill>
                <a:latin typeface="+mj-lt"/>
              </a:defRPr>
            </a:lvl4pPr>
            <a:lvl5pPr>
              <a:defRPr sz="1978">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2" name="Text Placeholder 16"/>
          <p:cNvSpPr>
            <a:spLocks noGrp="1"/>
          </p:cNvSpPr>
          <p:nvPr>
            <p:ph type="body" sz="quarter" idx="11" hasCustomPrompt="1"/>
          </p:nvPr>
        </p:nvSpPr>
        <p:spPr>
          <a:xfrm>
            <a:off x="4520007" y="2902227"/>
            <a:ext cx="3326129" cy="1232848"/>
          </a:xfrm>
          <a:prstGeom prst="rect">
            <a:avLst/>
          </a:prstGeom>
        </p:spPr>
        <p:txBody>
          <a:bodyPr>
            <a:normAutofit/>
          </a:bodyPr>
          <a:lstStyle>
            <a:lvl1pPr marL="0" indent="0" algn="l">
              <a:lnSpc>
                <a:spcPct val="100000"/>
              </a:lnSpc>
              <a:spcBef>
                <a:spcPts val="450"/>
              </a:spcBef>
              <a:buNone/>
              <a:defRPr sz="1800"/>
            </a:lvl1pPr>
            <a:lvl2pPr marL="257092" indent="0">
              <a:lnSpc>
                <a:spcPct val="100000"/>
              </a:lnSpc>
              <a:buNone/>
              <a:defRPr sz="1099"/>
            </a:lvl2pPr>
            <a:lvl3pPr marL="514184" indent="0">
              <a:lnSpc>
                <a:spcPct val="100000"/>
              </a:lnSpc>
              <a:buNone/>
              <a:defRPr sz="1099"/>
            </a:lvl3pPr>
            <a:lvl4pPr marL="771275" indent="0">
              <a:lnSpc>
                <a:spcPct val="100000"/>
              </a:lnSpc>
              <a:buNone/>
              <a:defRPr sz="1099"/>
            </a:lvl4pPr>
            <a:lvl5pPr marL="1028367" indent="0">
              <a:lnSpc>
                <a:spcPct val="100000"/>
              </a:lnSpc>
              <a:buNone/>
              <a:defRPr sz="1099"/>
            </a:lvl5pPr>
          </a:lstStyle>
          <a:p>
            <a:pPr lvl="0"/>
            <a:r>
              <a:rPr lang="en-US" dirty="0" smtClean="0"/>
              <a:t>Name of Presenter</a:t>
            </a:r>
            <a:br>
              <a:rPr lang="en-US" dirty="0" smtClean="0"/>
            </a:br>
            <a:r>
              <a:rPr lang="en-US" dirty="0" smtClean="0"/>
              <a:t>Title</a:t>
            </a:r>
            <a:br>
              <a:rPr lang="en-US" dirty="0" smtClean="0"/>
            </a:br>
            <a:r>
              <a:rPr lang="en-US" dirty="0" smtClean="0"/>
              <a:t>Date</a:t>
            </a:r>
          </a:p>
        </p:txBody>
      </p:sp>
      <p:grpSp>
        <p:nvGrpSpPr>
          <p:cNvPr id="2" name="Group 1"/>
          <p:cNvGrpSpPr/>
          <p:nvPr userDrawn="1"/>
        </p:nvGrpSpPr>
        <p:grpSpPr>
          <a:xfrm>
            <a:off x="0" y="3248879"/>
            <a:ext cx="9144059" cy="1896437"/>
            <a:chOff x="-1" y="3248879"/>
            <a:chExt cx="9144058" cy="1896438"/>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3"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3417957" y="4481264"/>
              <a:ext cx="2246156" cy="461674"/>
            </a:xfrm>
            <a:prstGeom prst="rect">
              <a:avLst/>
            </a:prstGeom>
          </p:spPr>
        </p:pic>
      </p:grpSp>
    </p:spTree>
    <p:extLst>
      <p:ext uri="{BB962C8B-B14F-4D97-AF65-F5344CB8AC3E}">
        <p14:creationId xmlns:p14="http://schemas.microsoft.com/office/powerpoint/2010/main" val="3512516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40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5" dirty="0">
              <a:solidFill>
                <a:srgbClr val="1F2264"/>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54157" y="1023731"/>
            <a:ext cx="7394713" cy="3697356"/>
          </a:xfrm>
        </p:spPr>
        <p:txBody>
          <a:bodyPr/>
          <a:lstStyle>
            <a:lvl1pPr>
              <a:spcBef>
                <a:spcPts val="900"/>
              </a:spcBef>
              <a:defRPr>
                <a:solidFill>
                  <a:schemeClr val="bg1">
                    <a:lumMod val="75000"/>
                    <a:lumOff val="25000"/>
                  </a:schemeClr>
                </a:solidFill>
              </a:defRPr>
            </a:lvl1pPr>
            <a:lvl2pPr>
              <a:defRPr>
                <a:solidFill>
                  <a:schemeClr val="bg1">
                    <a:lumMod val="75000"/>
                    <a:lumOff val="25000"/>
                  </a:schemeClr>
                </a:solidFill>
              </a:defRPr>
            </a:lvl2pPr>
            <a:lvl3pPr>
              <a:defRPr>
                <a:solidFill>
                  <a:schemeClr val="bg1">
                    <a:lumMod val="75000"/>
                    <a:lumOff val="25000"/>
                  </a:schemeClr>
                </a:solidFill>
              </a:defRPr>
            </a:lvl3pPr>
            <a:lvl4pPr>
              <a:defRPr>
                <a:solidFill>
                  <a:schemeClr val="bg1">
                    <a:lumMod val="75000"/>
                    <a:lumOff val="25000"/>
                  </a:schemeClr>
                </a:solidFill>
              </a:defRPr>
            </a:lvl4pPr>
            <a:lvl5pPr>
              <a:defRPr>
                <a:solidFill>
                  <a:schemeClr val="bg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5" name="Slide Number Placeholder 4"/>
          <p:cNvSpPr>
            <a:spLocks noGrp="1"/>
          </p:cNvSpPr>
          <p:nvPr>
            <p:ph type="sldNum" sz="quarter" idx="11"/>
          </p:nvPr>
        </p:nvSpPr>
        <p:spPr/>
        <p:txBody>
          <a:bodyPr/>
          <a:lstStyle/>
          <a:p>
            <a:fld id="{453CC3A6-4BBE-4722-963B-0F2471C635E5}" type="slidenum">
              <a:rPr lang="en-US" smtClean="0"/>
              <a:pPr/>
              <a:t>‹#›</a:t>
            </a:fld>
            <a:endParaRPr lang="en-US" dirty="0"/>
          </a:p>
        </p:txBody>
      </p:sp>
    </p:spTree>
    <p:extLst>
      <p:ext uri="{BB962C8B-B14F-4D97-AF65-F5344CB8AC3E}">
        <p14:creationId xmlns:p14="http://schemas.microsoft.com/office/powerpoint/2010/main" val="168012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706" y="1486025"/>
            <a:ext cx="7772400" cy="1021556"/>
          </a:xfrm>
        </p:spPr>
        <p:txBody>
          <a:bodyPr anchor="t"/>
          <a:lstStyle>
            <a:lvl1pPr algn="ctr">
              <a:defRPr sz="3000" b="0" cap="all">
                <a:solidFill>
                  <a:schemeClr val="bg1">
                    <a:lumMod val="75000"/>
                    <a:lumOff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507581"/>
            <a:ext cx="7772400" cy="1125140"/>
          </a:xfrm>
        </p:spPr>
        <p:txBody>
          <a:bodyPr anchor="b"/>
          <a:lstStyle>
            <a:lvl1pPr marL="0" indent="0" algn="ctr">
              <a:buNone/>
              <a:defRPr sz="2100">
                <a:solidFill>
                  <a:schemeClr val="bg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t>April 2018</a:t>
            </a:r>
            <a:endParaRPr lang="en-US" dirty="0"/>
          </a:p>
        </p:txBody>
      </p:sp>
      <p:sp>
        <p:nvSpPr>
          <p:cNvPr id="7" name="Slide Number Placeholder 6"/>
          <p:cNvSpPr>
            <a:spLocks noGrp="1"/>
          </p:cNvSpPr>
          <p:nvPr>
            <p:ph type="sldNum" sz="quarter" idx="11"/>
          </p:nvPr>
        </p:nvSpPr>
        <p:spPr/>
        <p:txBody>
          <a:bodyPr/>
          <a:lstStyle/>
          <a:p>
            <a:fld id="{453CC3A6-4BBE-4722-963B-0F2471C635E5}" type="slidenum">
              <a:rPr lang="en-US" smtClean="0"/>
              <a:pPr/>
              <a:t>‹#›</a:t>
            </a:fld>
            <a:endParaRPr lang="en-US" dirty="0"/>
          </a:p>
        </p:txBody>
      </p:sp>
    </p:spTree>
    <p:extLst>
      <p:ext uri="{BB962C8B-B14F-4D97-AF65-F5344CB8AC3E}">
        <p14:creationId xmlns:p14="http://schemas.microsoft.com/office/powerpoint/2010/main" val="2397900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5" dirty="0">
              <a:solidFill>
                <a:srgbClr val="1F2264"/>
              </a:solidFill>
            </a:endParaRPr>
          </a:p>
        </p:txBody>
      </p:sp>
      <p:sp>
        <p:nvSpPr>
          <p:cNvPr id="3" name="Content Placeholder 2"/>
          <p:cNvSpPr>
            <a:spLocks noGrp="1"/>
          </p:cNvSpPr>
          <p:nvPr>
            <p:ph sz="half" idx="1"/>
          </p:nvPr>
        </p:nvSpPr>
        <p:spPr>
          <a:xfrm>
            <a:off x="519935" y="1034654"/>
            <a:ext cx="4035006" cy="3681413"/>
          </a:xfrm>
        </p:spPr>
        <p:txBody>
          <a:bodyPr/>
          <a:lstStyle>
            <a:lvl1pPr>
              <a:spcBef>
                <a:spcPts val="675"/>
              </a:spcBef>
              <a:defRPr sz="2100"/>
            </a:lvl1pPr>
            <a:lvl2pPr>
              <a:lnSpc>
                <a:spcPct val="95000"/>
              </a:lnSpc>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95884" y="1034654"/>
            <a:ext cx="4093768" cy="3681413"/>
          </a:xfrm>
        </p:spPr>
        <p:txBody>
          <a:bodyPr/>
          <a:lstStyle>
            <a:lvl1pPr>
              <a:spcBef>
                <a:spcPts val="675"/>
              </a:spcBef>
              <a:defRPr sz="2100"/>
            </a:lvl1pPr>
            <a:lvl2pPr>
              <a:lnSpc>
                <a:spcPct val="95000"/>
              </a:lnSpc>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p:cNvSpPr>
          <p:nvPr>
            <p:ph type="dt" sz="half" idx="10"/>
          </p:nvPr>
        </p:nvSpPr>
        <p:spPr/>
        <p:txBody>
          <a:bodyPr/>
          <a:lstStyle/>
          <a:p>
            <a:r>
              <a:rPr lang="en-US" dirty="0" smtClean="0"/>
              <a:t>April 2018</a:t>
            </a:r>
            <a:endParaRPr lang="en-US" dirty="0"/>
          </a:p>
        </p:txBody>
      </p:sp>
      <p:sp>
        <p:nvSpPr>
          <p:cNvPr id="9" name="Slide Number Placeholder 8"/>
          <p:cNvSpPr>
            <a:spLocks noGrp="1"/>
          </p:cNvSpPr>
          <p:nvPr>
            <p:ph type="sldNum" sz="quarter" idx="11"/>
          </p:nvPr>
        </p:nvSpPr>
        <p:spPr/>
        <p:txBody>
          <a:bodyPr/>
          <a:lstStyle/>
          <a:p>
            <a:fld id="{453CC3A6-4BBE-4722-963B-0F2471C635E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8829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5" dirty="0">
              <a:solidFill>
                <a:srgbClr val="1F2264"/>
              </a:solidFill>
            </a:endParaRPr>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7" name="Slide Number Placeholder 6"/>
          <p:cNvSpPr>
            <a:spLocks noGrp="1"/>
          </p:cNvSpPr>
          <p:nvPr>
            <p:ph type="sldNum" sz="quarter" idx="11"/>
          </p:nvPr>
        </p:nvSpPr>
        <p:spPr/>
        <p:txBody>
          <a:bodyPr/>
          <a:lstStyle/>
          <a:p>
            <a:fld id="{453CC3A6-4BBE-4722-963B-0F2471C635E5}"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0876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73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smtClean="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smtClean="0"/>
              <a:t>Text Slide Master</a:t>
            </a:r>
            <a:endParaRPr lang="en-US" dirty="0"/>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4" r:id="rId1"/>
    <p:sldLayoutId id="2147483697" r:id="rId2"/>
    <p:sldLayoutId id="2147483696" r:id="rId3"/>
    <p:sldLayoutId id="2147483698" r:id="rId4"/>
  </p:sldLayoutIdLst>
  <p:timing>
    <p:tnLst>
      <p:par>
        <p:cTn id="1" dur="indefinite" restart="never" nodeType="tmRoot"/>
      </p:par>
    </p:tnLst>
  </p:timing>
  <p:hf sldNum="0" hdr="0" dt="0"/>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1" y="63104"/>
            <a:ext cx="82867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983975" y="920354"/>
            <a:ext cx="6867939" cy="3800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Date Placeholder 1"/>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lumMod val="90000"/>
                    <a:lumOff val="10000"/>
                  </a:schemeClr>
                </a:solidFill>
                <a:latin typeface="Lato" panose="020F0502020204030203" pitchFamily="34" charset="0"/>
              </a:defRPr>
            </a:lvl1pPr>
          </a:lstStyle>
          <a:p>
            <a:r>
              <a:rPr lang="en-US" dirty="0" smtClean="0"/>
              <a:t>April 2018</a:t>
            </a:r>
            <a:endParaRPr lang="en-US" dirty="0"/>
          </a:p>
        </p:txBody>
      </p:sp>
      <p:sp>
        <p:nvSpPr>
          <p:cNvPr id="3" name="Slide Number Placeholder 2"/>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50">
                <a:solidFill>
                  <a:schemeClr val="bg1">
                    <a:lumMod val="90000"/>
                    <a:lumOff val="10000"/>
                  </a:schemeClr>
                </a:solidFill>
                <a:latin typeface="Lato" panose="020F0502020204030203" pitchFamily="34" charset="0"/>
              </a:defRPr>
            </a:lvl1pPr>
          </a:lstStyle>
          <a:p>
            <a:fld id="{453CC3A6-4BBE-4722-963B-0F2471C635E5}" type="slidenum">
              <a:rPr lang="en-US" smtClean="0"/>
              <a:pPr/>
              <a:t>‹#›</a:t>
            </a:fld>
            <a:endParaRPr lang="en-US" dirty="0"/>
          </a:p>
        </p:txBody>
      </p:sp>
    </p:spTree>
    <p:extLst>
      <p:ext uri="{BB962C8B-B14F-4D97-AF65-F5344CB8AC3E}">
        <p14:creationId xmlns:p14="http://schemas.microsoft.com/office/powerpoint/2010/main" val="2987792435"/>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ctr" rtl="0" eaLnBrk="1" fontAlgn="base" hangingPunct="1">
        <a:spcBef>
          <a:spcPct val="0"/>
        </a:spcBef>
        <a:spcAft>
          <a:spcPct val="0"/>
        </a:spcAft>
        <a:defRPr sz="3000" b="0" kern="1200">
          <a:solidFill>
            <a:schemeClr val="tx1"/>
          </a:solidFill>
          <a:latin typeface="Lato" panose="020F0502020204030203" pitchFamily="34" charset="0"/>
          <a:ea typeface="+mj-ea"/>
          <a:cs typeface="Lato" panose="020F0502020204030203" pitchFamily="34" charset="0"/>
        </a:defRPr>
      </a:lvl1pPr>
      <a:lvl2pPr algn="ctr" rtl="0" eaLnBrk="1" fontAlgn="base" hangingPunct="1">
        <a:spcBef>
          <a:spcPct val="0"/>
        </a:spcBef>
        <a:spcAft>
          <a:spcPct val="0"/>
        </a:spcAft>
        <a:defRPr sz="3300">
          <a:solidFill>
            <a:schemeClr val="tx1"/>
          </a:solidFill>
          <a:latin typeface="Garamond" pitchFamily="18" charset="0"/>
        </a:defRPr>
      </a:lvl2pPr>
      <a:lvl3pPr algn="ctr" rtl="0" eaLnBrk="1" fontAlgn="base" hangingPunct="1">
        <a:spcBef>
          <a:spcPct val="0"/>
        </a:spcBef>
        <a:spcAft>
          <a:spcPct val="0"/>
        </a:spcAft>
        <a:defRPr sz="3300">
          <a:solidFill>
            <a:schemeClr val="tx1"/>
          </a:solidFill>
          <a:latin typeface="Garamond" pitchFamily="18" charset="0"/>
        </a:defRPr>
      </a:lvl3pPr>
      <a:lvl4pPr algn="ctr" rtl="0" eaLnBrk="1" fontAlgn="base" hangingPunct="1">
        <a:spcBef>
          <a:spcPct val="0"/>
        </a:spcBef>
        <a:spcAft>
          <a:spcPct val="0"/>
        </a:spcAft>
        <a:defRPr sz="3300">
          <a:solidFill>
            <a:schemeClr val="tx1"/>
          </a:solidFill>
          <a:latin typeface="Garamond" pitchFamily="18" charset="0"/>
        </a:defRPr>
      </a:lvl4pPr>
      <a:lvl5pPr algn="ctr" rtl="0" eaLnBrk="1" fontAlgn="base" hangingPunct="1">
        <a:spcBef>
          <a:spcPct val="0"/>
        </a:spcBef>
        <a:spcAft>
          <a:spcPct val="0"/>
        </a:spcAft>
        <a:defRPr sz="3300">
          <a:solidFill>
            <a:schemeClr val="tx1"/>
          </a:solidFill>
          <a:latin typeface="Garamond" pitchFamily="18"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05740" indent="-205740" algn="l" rtl="0" eaLnBrk="1" fontAlgn="base" hangingPunct="1">
        <a:spcBef>
          <a:spcPts val="900"/>
        </a:spcBef>
        <a:spcAft>
          <a:spcPct val="0"/>
        </a:spcAft>
        <a:buFont typeface="Arial" charset="0"/>
        <a:buChar char="•"/>
        <a:defRPr sz="2250" kern="1200">
          <a:solidFill>
            <a:schemeClr val="bg1">
              <a:lumMod val="75000"/>
              <a:lumOff val="25000"/>
            </a:schemeClr>
          </a:solidFill>
          <a:latin typeface="Lato" panose="020F0502020204030203" pitchFamily="34" charset="0"/>
          <a:ea typeface="+mn-ea"/>
          <a:cs typeface="+mn-cs"/>
        </a:defRPr>
      </a:lvl1pPr>
      <a:lvl2pPr marL="548640" indent="-205740" algn="l" rtl="0" eaLnBrk="1" fontAlgn="base" hangingPunct="1">
        <a:spcBef>
          <a:spcPts val="450"/>
        </a:spcBef>
        <a:spcAft>
          <a:spcPct val="0"/>
        </a:spcAft>
        <a:buFont typeface="Courier New" panose="02070309020205020404" pitchFamily="49" charset="0"/>
        <a:buChar char="o"/>
        <a:defRPr sz="2100" kern="1200">
          <a:solidFill>
            <a:schemeClr val="bg1">
              <a:lumMod val="75000"/>
              <a:lumOff val="25000"/>
            </a:schemeClr>
          </a:solidFill>
          <a:latin typeface="Lato" panose="020F0502020204030203" pitchFamily="34" charset="0"/>
          <a:ea typeface="+mn-ea"/>
          <a:cs typeface="+mn-cs"/>
        </a:defRPr>
      </a:lvl2pPr>
      <a:lvl3pPr marL="857250" indent="-171450" algn="l" rtl="0" eaLnBrk="1" fontAlgn="base" hangingPunct="1">
        <a:spcBef>
          <a:spcPts val="225"/>
        </a:spcBef>
        <a:spcAft>
          <a:spcPct val="0"/>
        </a:spcAft>
        <a:buFont typeface="Lato" panose="020F0502020204030203" pitchFamily="34" charset="0"/>
        <a:buChar char="−"/>
        <a:defRPr sz="1800" kern="1200">
          <a:solidFill>
            <a:schemeClr val="bg1">
              <a:lumMod val="75000"/>
              <a:lumOff val="25000"/>
            </a:schemeClr>
          </a:solidFill>
          <a:latin typeface="Lato" panose="020F0502020204030203" pitchFamily="34" charset="0"/>
          <a:ea typeface="+mn-ea"/>
          <a:cs typeface="+mn-cs"/>
        </a:defRPr>
      </a:lvl3pPr>
      <a:lvl4pPr marL="1200150" indent="-171450" algn="l" rtl="0" eaLnBrk="1" fontAlgn="base" hangingPunct="1">
        <a:spcBef>
          <a:spcPts val="225"/>
        </a:spcBef>
        <a:spcAft>
          <a:spcPct val="0"/>
        </a:spcAft>
        <a:buFont typeface="Wingdings" panose="05000000000000000000" pitchFamily="2" charset="2"/>
        <a:buChar char="§"/>
        <a:defRPr sz="1500" kern="1200">
          <a:solidFill>
            <a:schemeClr val="bg1">
              <a:lumMod val="75000"/>
              <a:lumOff val="25000"/>
            </a:schemeClr>
          </a:solidFill>
          <a:latin typeface="Lato" panose="020F0502020204030203" pitchFamily="34" charset="0"/>
          <a:ea typeface="+mn-ea"/>
          <a:cs typeface="+mn-cs"/>
        </a:defRPr>
      </a:lvl4pPr>
      <a:lvl5pPr marL="1543050" indent="-171450" algn="l" rtl="0" eaLnBrk="1" fontAlgn="base" hangingPunct="1">
        <a:spcBef>
          <a:spcPts val="225"/>
        </a:spcBef>
        <a:spcAft>
          <a:spcPct val="0"/>
        </a:spcAft>
        <a:buFont typeface="Arial" charset="0"/>
        <a:buChar char="»"/>
        <a:defRPr sz="1500" kern="1200">
          <a:solidFill>
            <a:schemeClr val="bg1">
              <a:lumMod val="75000"/>
              <a:lumOff val="25000"/>
            </a:schemeClr>
          </a:solidFill>
          <a:latin typeface="Lato" panose="020F0502020204030203"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dpi.wi.gov/sites/default/files/imce/sped/pdf/ccr-step1.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open?id=17QT-1h7NtEp5ZF76ataTljkkboADM2lF5DacWGJ5Rd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dpi.wi.gov/sites/default/files/imce/sped/pdf/ccr-iep-overview-guide.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s://dpi.wi.gov/sped/college-and-career-ready-ieps/discussion-too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https://www.youtube.com/watch?v=vytSitGRCYA&amp;feature=youtu.be"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dpi.wi.gov/ela/standards/unpackrepack" TargetMode="External"/><Relationship Id="rId13" Type="http://schemas.openxmlformats.org/officeDocument/2006/relationships/hyperlink" Target="http://www.witig.org/witransition-app.html" TargetMode="External"/><Relationship Id="rId3" Type="http://schemas.openxmlformats.org/officeDocument/2006/relationships/hyperlink" Target="https://dpi.wi.gov/sites/default/files/imce/sped/pdf/ccr-step1-understand-DRAFT.pdf" TargetMode="External"/><Relationship Id="rId7" Type="http://schemas.openxmlformats.org/officeDocument/2006/relationships/hyperlink" Target="http://dpi.wi.gov/sped/topics/essential-elements#wi-ee" TargetMode="External"/><Relationship Id="rId12" Type="http://schemas.openxmlformats.org/officeDocument/2006/relationships/hyperlink" Target="http://www.imdetermined.or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dpi.wi.gov/sspw/mental-health/social-emotional-learning" TargetMode="External"/><Relationship Id="rId11" Type="http://schemas.openxmlformats.org/officeDocument/2006/relationships/hyperlink" Target="https://dpi.wi.gov/reading/professional-learning/readers-who-struggle" TargetMode="External"/><Relationship Id="rId5" Type="http://schemas.openxmlformats.org/officeDocument/2006/relationships/hyperlink" Target="https://dpi.wi.gov/sites/default/files/imce/fscp/pdf/ec-wmels-rev2013.pdf" TargetMode="External"/><Relationship Id="rId15" Type="http://schemas.openxmlformats.org/officeDocument/2006/relationships/hyperlink" Target="http://www2.ed.gov/policy/gen/guid/school-discipline/files/dcl-on-pbis-in-ieps--08-01-2016.pdf" TargetMode="External"/><Relationship Id="rId10" Type="http://schemas.openxmlformats.org/officeDocument/2006/relationships/hyperlink" Target="http://dpi.wi.gov/sspw/mental-health/framework" TargetMode="External"/><Relationship Id="rId4" Type="http://schemas.openxmlformats.org/officeDocument/2006/relationships/hyperlink" Target="http://dpi.wi.gov/standards" TargetMode="External"/><Relationship Id="rId9" Type="http://schemas.openxmlformats.org/officeDocument/2006/relationships/hyperlink" Target="https://dpi.wi.gov/ela/standards/reading-standards" TargetMode="External"/><Relationship Id="rId14" Type="http://schemas.openxmlformats.org/officeDocument/2006/relationships/hyperlink" Target="http://www2.ed.gov/policy/speced/guid/idea/memosdcltrs/guidance-on-fape-11-17-2015.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livebinders.com/play/play?id=2191148"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pi.wi.gov/sped/college-and-career-ready-ieps/learning-resources/5-belief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dpi.wi.gov/sites/default/files/imce/sped/pdf/rda-ccr-iep-five-step-proces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dpi.wi.gov/sites/default/files/imce/sped/pdf/ccr-iep-process-chart.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36816" y="1112294"/>
            <a:ext cx="6009013" cy="2183639"/>
          </a:xfrm>
        </p:spPr>
        <p:txBody>
          <a:bodyPr>
            <a:normAutofit fontScale="47500" lnSpcReduction="20000"/>
          </a:bodyPr>
          <a:lstStyle/>
          <a:p>
            <a:pPr algn="ctr">
              <a:lnSpc>
                <a:spcPct val="100000"/>
              </a:lnSpc>
              <a:spcBef>
                <a:spcPts val="600"/>
              </a:spcBef>
              <a:spcAft>
                <a:spcPts val="600"/>
              </a:spcAft>
            </a:pPr>
            <a:r>
              <a:rPr lang="en-US" sz="5000" dirty="0" smtClean="0"/>
              <a:t>College and Career Ready IEPs (CCR-IEPs)</a:t>
            </a:r>
          </a:p>
          <a:p>
            <a:pPr algn="ctr">
              <a:lnSpc>
                <a:spcPct val="100000"/>
              </a:lnSpc>
              <a:spcBef>
                <a:spcPts val="600"/>
              </a:spcBef>
              <a:spcAft>
                <a:spcPts val="600"/>
              </a:spcAft>
            </a:pPr>
            <a:r>
              <a:rPr lang="en-US" sz="3500" b="0" dirty="0" smtClean="0">
                <a:latin typeface="Lato" panose="020F0502020204030203" pitchFamily="34" charset="0"/>
              </a:rPr>
              <a:t>Improving Outcomes for Students Ages 3 through 21</a:t>
            </a:r>
            <a:endParaRPr lang="en-US" sz="3500" dirty="0" smtClean="0"/>
          </a:p>
          <a:p>
            <a:pPr algn="ctr">
              <a:lnSpc>
                <a:spcPct val="100000"/>
              </a:lnSpc>
              <a:spcBef>
                <a:spcPts val="600"/>
              </a:spcBef>
              <a:spcAft>
                <a:spcPts val="600"/>
              </a:spcAft>
            </a:pPr>
            <a:r>
              <a:rPr lang="en-US" sz="5900" dirty="0" smtClean="0"/>
              <a:t>The Five Step Process</a:t>
            </a:r>
          </a:p>
          <a:p>
            <a:pPr algn="ctr">
              <a:lnSpc>
                <a:spcPct val="100000"/>
              </a:lnSpc>
              <a:spcBef>
                <a:spcPts val="600"/>
              </a:spcBef>
              <a:spcAft>
                <a:spcPts val="600"/>
              </a:spcAft>
            </a:pPr>
            <a:r>
              <a:rPr lang="en-US" sz="5900" dirty="0" smtClean="0"/>
              <a:t>Step 1: Understanding Achievement</a:t>
            </a:r>
            <a:endParaRPr lang="en-US" sz="5900" dirty="0"/>
          </a:p>
        </p:txBody>
      </p:sp>
      <p:sp>
        <p:nvSpPr>
          <p:cNvPr id="3" name="Text Placeholder 2"/>
          <p:cNvSpPr>
            <a:spLocks noGrp="1"/>
          </p:cNvSpPr>
          <p:nvPr>
            <p:ph type="body" sz="quarter" idx="11"/>
          </p:nvPr>
        </p:nvSpPr>
        <p:spPr>
          <a:xfrm>
            <a:off x="7213511" y="3295933"/>
            <a:ext cx="1984917" cy="1068417"/>
          </a:xfrm>
        </p:spPr>
        <p:txBody>
          <a:bodyPr>
            <a:noAutofit/>
          </a:bodyPr>
          <a:lstStyle/>
          <a:p>
            <a:pPr>
              <a:spcAft>
                <a:spcPts val="0"/>
              </a:spcAft>
            </a:pPr>
            <a:endParaRPr lang="en-US" sz="1400" b="0" dirty="0">
              <a:solidFill>
                <a:srgbClr val="262087"/>
              </a:solidFill>
            </a:endParaRPr>
          </a:p>
        </p:txBody>
      </p:sp>
      <p:sp>
        <p:nvSpPr>
          <p:cNvPr id="4" name="TextBox 3"/>
          <p:cNvSpPr txBox="1"/>
          <p:nvPr/>
        </p:nvSpPr>
        <p:spPr>
          <a:xfrm>
            <a:off x="8205970" y="914400"/>
            <a:ext cx="1198550" cy="276999"/>
          </a:xfrm>
          <a:prstGeom prst="rect">
            <a:avLst/>
          </a:prstGeom>
          <a:noFill/>
        </p:spPr>
        <p:txBody>
          <a:bodyPr wrap="square" rtlCol="0">
            <a:spAutoFit/>
          </a:bodyPr>
          <a:lstStyle/>
          <a:p>
            <a:r>
              <a:rPr lang="en-US" sz="1200" dirty="0" smtClean="0">
                <a:solidFill>
                  <a:srgbClr val="262087"/>
                </a:solidFill>
                <a:latin typeface="Lato" panose="020F0502020204030203" pitchFamily="34" charset="0"/>
              </a:rPr>
              <a:t>April 2018</a:t>
            </a:r>
            <a:endParaRPr lang="en-US" sz="1200" dirty="0">
              <a:solidFill>
                <a:srgbClr val="262087"/>
              </a:solidFill>
              <a:latin typeface="Lato" panose="020F0502020204030203" pitchFamily="34" charset="0"/>
            </a:endParaRPr>
          </a:p>
        </p:txBody>
      </p:sp>
    </p:spTree>
    <p:extLst>
      <p:ext uri="{BB962C8B-B14F-4D97-AF65-F5344CB8AC3E}">
        <p14:creationId xmlns:p14="http://schemas.microsoft.com/office/powerpoint/2010/main" val="1905607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96253"/>
            <a:ext cx="9144000" cy="861499"/>
          </a:xfrm>
        </p:spPr>
        <p:txBody>
          <a:bodyPr>
            <a:normAutofit fontScale="85000" lnSpcReduction="20000"/>
          </a:bodyPr>
          <a:lstStyle/>
          <a:p>
            <a:r>
              <a:rPr lang="en-US" dirty="0"/>
              <a:t>Example: Reading Achievement Data</a:t>
            </a:r>
            <a:br>
              <a:rPr lang="en-US" dirty="0"/>
            </a:br>
            <a:r>
              <a:rPr lang="en-US" dirty="0"/>
              <a:t>for a 5</a:t>
            </a:r>
            <a:r>
              <a:rPr lang="en-US" baseline="30000" dirty="0"/>
              <a:t>th</a:t>
            </a:r>
            <a:r>
              <a:rPr lang="en-US" dirty="0"/>
              <a:t> grade student, mid year</a:t>
            </a:r>
          </a:p>
        </p:txBody>
      </p:sp>
      <p:sp>
        <p:nvSpPr>
          <p:cNvPr id="3" name="Text Placeholder 2"/>
          <p:cNvSpPr>
            <a:spLocks noGrp="1"/>
          </p:cNvSpPr>
          <p:nvPr>
            <p:ph type="body" sz="quarter" idx="14"/>
          </p:nvPr>
        </p:nvSpPr>
        <p:spPr>
          <a:xfrm>
            <a:off x="240632" y="1197429"/>
            <a:ext cx="8614610" cy="3723487"/>
          </a:xfrm>
        </p:spPr>
        <p:txBody>
          <a:bodyPr>
            <a:normAutofit fontScale="70000" lnSpcReduction="20000"/>
          </a:bodyPr>
          <a:lstStyle/>
          <a:p>
            <a:pPr fontAlgn="t">
              <a:lnSpc>
                <a:spcPct val="120000"/>
              </a:lnSpc>
              <a:spcAft>
                <a:spcPts val="0"/>
              </a:spcAft>
            </a:pPr>
            <a:r>
              <a:rPr lang="en-US" sz="2800" dirty="0">
                <a:solidFill>
                  <a:srgbClr val="000090"/>
                </a:solidFill>
              </a:rPr>
              <a:t>Reading fluency benchmark score =102 </a:t>
            </a:r>
          </a:p>
          <a:p>
            <a:pPr lvl="1" fontAlgn="t">
              <a:lnSpc>
                <a:spcPct val="120000"/>
              </a:lnSpc>
              <a:spcBef>
                <a:spcPts val="0"/>
              </a:spcBef>
            </a:pPr>
            <a:r>
              <a:rPr lang="en-US" sz="2600" dirty="0" smtClean="0">
                <a:solidFill>
                  <a:srgbClr val="000090"/>
                </a:solidFill>
              </a:rPr>
              <a:t>- 102 </a:t>
            </a:r>
            <a:r>
              <a:rPr lang="en-US" sz="2600" dirty="0">
                <a:solidFill>
                  <a:srgbClr val="000090"/>
                </a:solidFill>
              </a:rPr>
              <a:t>is expected mid 3</a:t>
            </a:r>
            <a:r>
              <a:rPr lang="en-US" sz="2600" baseline="30000" dirty="0">
                <a:solidFill>
                  <a:srgbClr val="000090"/>
                </a:solidFill>
              </a:rPr>
              <a:t>rd</a:t>
            </a:r>
            <a:r>
              <a:rPr lang="en-US" sz="2600" dirty="0">
                <a:solidFill>
                  <a:srgbClr val="000090"/>
                </a:solidFill>
              </a:rPr>
              <a:t> grade benchmark </a:t>
            </a:r>
          </a:p>
          <a:p>
            <a:pPr lvl="1" fontAlgn="t">
              <a:lnSpc>
                <a:spcPct val="120000"/>
              </a:lnSpc>
              <a:spcBef>
                <a:spcPts val="0"/>
              </a:spcBef>
            </a:pPr>
            <a:r>
              <a:rPr lang="en-US" sz="2600" dirty="0" smtClean="0">
                <a:solidFill>
                  <a:srgbClr val="000090"/>
                </a:solidFill>
              </a:rPr>
              <a:t>- Grade </a:t>
            </a:r>
            <a:r>
              <a:rPr lang="en-US" sz="2600" dirty="0">
                <a:solidFill>
                  <a:srgbClr val="000090"/>
                </a:solidFill>
              </a:rPr>
              <a:t>level (mid 5th) benchmark score= 130</a:t>
            </a:r>
          </a:p>
          <a:p>
            <a:pPr fontAlgn="t">
              <a:lnSpc>
                <a:spcPct val="120000"/>
              </a:lnSpc>
              <a:spcAft>
                <a:spcPts val="0"/>
              </a:spcAft>
            </a:pPr>
            <a:r>
              <a:rPr lang="en-US" sz="2800" dirty="0">
                <a:solidFill>
                  <a:srgbClr val="000090"/>
                </a:solidFill>
              </a:rPr>
              <a:t>Independent reading level= M </a:t>
            </a:r>
            <a:r>
              <a:rPr lang="en-US" dirty="0">
                <a:solidFill>
                  <a:srgbClr val="000090"/>
                </a:solidFill>
              </a:rPr>
              <a:t>(from running records)</a:t>
            </a:r>
          </a:p>
          <a:p>
            <a:pPr lvl="1" fontAlgn="t">
              <a:lnSpc>
                <a:spcPct val="120000"/>
              </a:lnSpc>
              <a:spcBef>
                <a:spcPts val="0"/>
              </a:spcBef>
            </a:pPr>
            <a:r>
              <a:rPr lang="en-US" sz="2600" dirty="0" smtClean="0">
                <a:solidFill>
                  <a:srgbClr val="000090"/>
                </a:solidFill>
              </a:rPr>
              <a:t>- Level </a:t>
            </a:r>
            <a:r>
              <a:rPr lang="en-US" sz="2600" dirty="0">
                <a:solidFill>
                  <a:srgbClr val="000090"/>
                </a:solidFill>
              </a:rPr>
              <a:t>M is considered mid third grade text; </a:t>
            </a:r>
          </a:p>
          <a:p>
            <a:pPr lvl="1" fontAlgn="t">
              <a:lnSpc>
                <a:spcPct val="120000"/>
              </a:lnSpc>
              <a:spcBef>
                <a:spcPts val="0"/>
              </a:spcBef>
            </a:pPr>
            <a:r>
              <a:rPr lang="en-US" sz="2600" dirty="0" smtClean="0">
                <a:solidFill>
                  <a:srgbClr val="000090"/>
                </a:solidFill>
              </a:rPr>
              <a:t>- Grade </a:t>
            </a:r>
            <a:r>
              <a:rPr lang="en-US" sz="2600" dirty="0">
                <a:solidFill>
                  <a:srgbClr val="000090"/>
                </a:solidFill>
              </a:rPr>
              <a:t>level expectation = Level T</a:t>
            </a:r>
          </a:p>
          <a:p>
            <a:pPr lvl="1" fontAlgn="t">
              <a:lnSpc>
                <a:spcPct val="120000"/>
              </a:lnSpc>
              <a:spcBef>
                <a:spcPts val="0"/>
              </a:spcBef>
            </a:pPr>
            <a:r>
              <a:rPr lang="en-US" sz="2600" dirty="0" smtClean="0">
                <a:solidFill>
                  <a:srgbClr val="000090"/>
                </a:solidFill>
              </a:rPr>
              <a:t>- Decoding </a:t>
            </a:r>
            <a:r>
              <a:rPr lang="en-US" sz="2600" dirty="0">
                <a:solidFill>
                  <a:srgbClr val="000090"/>
                </a:solidFill>
              </a:rPr>
              <a:t>and fluency errors/miscues affected comprehension above level M</a:t>
            </a:r>
          </a:p>
          <a:p>
            <a:pPr fontAlgn="t">
              <a:lnSpc>
                <a:spcPct val="120000"/>
              </a:lnSpc>
              <a:spcAft>
                <a:spcPts val="0"/>
              </a:spcAft>
            </a:pPr>
            <a:r>
              <a:rPr lang="en-US" sz="2800" dirty="0">
                <a:solidFill>
                  <a:srgbClr val="000090"/>
                </a:solidFill>
              </a:rPr>
              <a:t>Receptive language met gr. level expectations</a:t>
            </a:r>
          </a:p>
          <a:p>
            <a:pPr fontAlgn="t">
              <a:lnSpc>
                <a:spcPct val="120000"/>
              </a:lnSpc>
              <a:spcAft>
                <a:spcPts val="0"/>
              </a:spcAft>
            </a:pPr>
            <a:r>
              <a:rPr lang="en-US" sz="2800" dirty="0">
                <a:solidFill>
                  <a:srgbClr val="000090"/>
                </a:solidFill>
              </a:rPr>
              <a:t>Comprehension of gr. level text met expectations when using a text reader</a:t>
            </a:r>
          </a:p>
          <a:p>
            <a:pPr fontAlgn="t">
              <a:lnSpc>
                <a:spcPct val="120000"/>
              </a:lnSpc>
              <a:spcAft>
                <a:spcPts val="0"/>
              </a:spcAft>
            </a:pPr>
            <a:r>
              <a:rPr lang="en-US" sz="2800" dirty="0">
                <a:solidFill>
                  <a:srgbClr val="000090"/>
                </a:solidFill>
              </a:rPr>
              <a:t>Enjoys reading a variety of text at independent </a:t>
            </a:r>
            <a:r>
              <a:rPr lang="en-US" sz="2800" dirty="0" smtClean="0">
                <a:solidFill>
                  <a:srgbClr val="000090"/>
                </a:solidFill>
              </a:rPr>
              <a:t>level</a:t>
            </a:r>
            <a:endParaRPr lang="en-US" sz="2800" dirty="0">
              <a:solidFill>
                <a:srgbClr val="000090"/>
              </a:solidFill>
            </a:endParaRPr>
          </a:p>
        </p:txBody>
      </p:sp>
    </p:spTree>
    <p:extLst>
      <p:ext uri="{BB962C8B-B14F-4D97-AF65-F5344CB8AC3E}">
        <p14:creationId xmlns:p14="http://schemas.microsoft.com/office/powerpoint/2010/main" val="3959474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Expectations</a:t>
            </a:r>
            <a:endParaRPr lang="en-US" dirty="0"/>
          </a:p>
        </p:txBody>
      </p:sp>
      <p:sp>
        <p:nvSpPr>
          <p:cNvPr id="3" name="Text Placeholder 2"/>
          <p:cNvSpPr>
            <a:spLocks noGrp="1"/>
          </p:cNvSpPr>
          <p:nvPr>
            <p:ph type="body" sz="quarter" idx="14"/>
          </p:nvPr>
        </p:nvSpPr>
        <p:spPr>
          <a:xfrm>
            <a:off x="235260" y="1023167"/>
            <a:ext cx="4047982" cy="3976150"/>
          </a:xfrm>
        </p:spPr>
        <p:txBody>
          <a:bodyPr>
            <a:normAutofit fontScale="55000" lnSpcReduction="20000"/>
          </a:bodyPr>
          <a:lstStyle/>
          <a:p>
            <a:pPr marL="0" indent="0" algn="ctr">
              <a:spcAft>
                <a:spcPts val="600"/>
              </a:spcAft>
              <a:buNone/>
            </a:pPr>
            <a:r>
              <a:rPr lang="en-US" sz="3600" u="sng" dirty="0">
                <a:solidFill>
                  <a:srgbClr val="000090"/>
                </a:solidFill>
              </a:rPr>
              <a:t>Look For</a:t>
            </a:r>
            <a:r>
              <a:rPr lang="en-US" dirty="0"/>
              <a:t>  </a:t>
            </a:r>
          </a:p>
          <a:p>
            <a:pPr marL="225425" indent="-225425">
              <a:lnSpc>
                <a:spcPct val="120000"/>
              </a:lnSpc>
              <a:spcBef>
                <a:spcPts val="600"/>
              </a:spcBef>
            </a:pPr>
            <a:r>
              <a:rPr lang="en-US" sz="2900" b="0" dirty="0">
                <a:solidFill>
                  <a:srgbClr val="00863D"/>
                </a:solidFill>
              </a:rPr>
              <a:t>Multiple sources of data and information</a:t>
            </a:r>
          </a:p>
          <a:p>
            <a:pPr marL="225425" indent="-225425">
              <a:lnSpc>
                <a:spcPct val="120000"/>
              </a:lnSpc>
              <a:spcBef>
                <a:spcPts val="600"/>
              </a:spcBef>
            </a:pPr>
            <a:r>
              <a:rPr lang="en-US" sz="2900" b="0" dirty="0">
                <a:solidFill>
                  <a:srgbClr val="00863D"/>
                </a:solidFill>
              </a:rPr>
              <a:t>Data and information are current</a:t>
            </a:r>
          </a:p>
          <a:p>
            <a:pPr marL="225425" indent="-225425">
              <a:lnSpc>
                <a:spcPct val="120000"/>
              </a:lnSpc>
              <a:spcBef>
                <a:spcPts val="600"/>
              </a:spcBef>
            </a:pPr>
            <a:r>
              <a:rPr lang="en-US" sz="2900" b="0" dirty="0">
                <a:solidFill>
                  <a:srgbClr val="00863D"/>
                </a:solidFill>
              </a:rPr>
              <a:t>Data on reading included</a:t>
            </a:r>
          </a:p>
          <a:p>
            <a:pPr marL="225425" indent="-225425">
              <a:lnSpc>
                <a:spcPct val="120000"/>
              </a:lnSpc>
              <a:spcBef>
                <a:spcPts val="600"/>
              </a:spcBef>
            </a:pPr>
            <a:r>
              <a:rPr lang="en-US" sz="2900" b="0" dirty="0">
                <a:solidFill>
                  <a:srgbClr val="00863D"/>
                </a:solidFill>
              </a:rPr>
              <a:t>Student strengths in relationship to access, engagement and progress</a:t>
            </a:r>
          </a:p>
          <a:p>
            <a:pPr marL="225425" indent="-225425">
              <a:lnSpc>
                <a:spcPct val="120000"/>
              </a:lnSpc>
              <a:spcBef>
                <a:spcPts val="600"/>
              </a:spcBef>
            </a:pPr>
            <a:r>
              <a:rPr lang="en-US" sz="2900" b="0" dirty="0">
                <a:solidFill>
                  <a:srgbClr val="00863D"/>
                </a:solidFill>
              </a:rPr>
              <a:t>Identification of areas student is and is not meeting grade-level standards/expectations</a:t>
            </a:r>
          </a:p>
          <a:p>
            <a:pPr marL="225425" indent="-225425">
              <a:lnSpc>
                <a:spcPct val="120000"/>
              </a:lnSpc>
              <a:spcBef>
                <a:spcPts val="600"/>
              </a:spcBef>
            </a:pPr>
            <a:r>
              <a:rPr lang="en-US" sz="2900" b="0" dirty="0">
                <a:solidFill>
                  <a:srgbClr val="00863D"/>
                </a:solidFill>
              </a:rPr>
              <a:t>Interpretation of data </a:t>
            </a:r>
            <a:r>
              <a:rPr lang="en-US" sz="2900" b="0" dirty="0" smtClean="0">
                <a:solidFill>
                  <a:srgbClr val="00863D"/>
                </a:solidFill>
              </a:rPr>
              <a:t>provided</a:t>
            </a:r>
            <a:endParaRPr lang="en-US" sz="2900" b="0" dirty="0">
              <a:solidFill>
                <a:srgbClr val="00863D"/>
              </a:solidFill>
            </a:endParaRPr>
          </a:p>
        </p:txBody>
      </p:sp>
      <p:sp useBgFill="1">
        <p:nvSpPr>
          <p:cNvPr id="5" name="Action Button: Document 4">
            <a:hlinkClick r:id="rId3" highlightClick="1"/>
          </p:cNvPr>
          <p:cNvSpPr/>
          <p:nvPr/>
        </p:nvSpPr>
        <p:spPr>
          <a:xfrm>
            <a:off x="7918842" y="179474"/>
            <a:ext cx="581465" cy="56270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0" y="1101614"/>
            <a:ext cx="4295274" cy="3631763"/>
          </a:xfrm>
          <a:prstGeom prst="rect">
            <a:avLst/>
          </a:prstGeom>
          <a:noFill/>
        </p:spPr>
        <p:txBody>
          <a:bodyPr wrap="square" rtlCol="0">
            <a:spAutoFit/>
          </a:bodyPr>
          <a:lstStyle/>
          <a:p>
            <a:pPr lvl="0" algn="ctr" defTabSz="914400" fontAlgn="base">
              <a:spcBef>
                <a:spcPts val="1200"/>
              </a:spcBef>
              <a:spcAft>
                <a:spcPts val="600"/>
              </a:spcAft>
            </a:pPr>
            <a:r>
              <a:rPr lang="en-US" sz="2000" b="1" u="sng" dirty="0">
                <a:solidFill>
                  <a:srgbClr val="0F1540">
                    <a:lumMod val="75000"/>
                    <a:lumOff val="25000"/>
                  </a:srgbClr>
                </a:solidFill>
                <a:latin typeface="Lato" panose="020F0502020204030203" pitchFamily="34" charset="0"/>
              </a:rPr>
              <a:t>Avoid</a:t>
            </a:r>
          </a:p>
          <a:p>
            <a:pPr marL="225425" lvl="0" indent="-225425" defTabSz="914400" fontAlgn="base">
              <a:spcBef>
                <a:spcPts val="600"/>
              </a:spcBef>
              <a:spcAft>
                <a:spcPct val="0"/>
              </a:spcAft>
              <a:buFont typeface="Arial" charset="0"/>
              <a:buChar char="•"/>
            </a:pPr>
            <a:r>
              <a:rPr lang="en-US" sz="1800" dirty="0">
                <a:solidFill>
                  <a:srgbClr val="C00000"/>
                </a:solidFill>
                <a:latin typeface="Lato" panose="020F0502020204030203" pitchFamily="34" charset="0"/>
              </a:rPr>
              <a:t>Using ONLY data from eligibility decision/ checklist</a:t>
            </a:r>
          </a:p>
          <a:p>
            <a:pPr marL="225425" lvl="0" indent="-225425" defTabSz="914400" fontAlgn="base">
              <a:spcBef>
                <a:spcPts val="600"/>
              </a:spcBef>
              <a:spcAft>
                <a:spcPct val="0"/>
              </a:spcAft>
              <a:buFont typeface="Arial" charset="0"/>
              <a:buChar char="•"/>
            </a:pPr>
            <a:r>
              <a:rPr lang="en-US" sz="1800" dirty="0">
                <a:solidFill>
                  <a:srgbClr val="C00000"/>
                </a:solidFill>
                <a:latin typeface="Lato" panose="020F0502020204030203" pitchFamily="34" charset="0"/>
              </a:rPr>
              <a:t>Information cut and pasted from last evaluation with no new information included</a:t>
            </a:r>
          </a:p>
          <a:p>
            <a:pPr marL="225425" lvl="0" indent="-225425" defTabSz="914400" fontAlgn="base">
              <a:spcBef>
                <a:spcPts val="600"/>
              </a:spcBef>
              <a:spcAft>
                <a:spcPct val="0"/>
              </a:spcAft>
              <a:buFont typeface="Arial" charset="0"/>
              <a:buChar char="•"/>
            </a:pPr>
            <a:r>
              <a:rPr lang="en-US" sz="1800" dirty="0">
                <a:solidFill>
                  <a:srgbClr val="C00000"/>
                </a:solidFill>
                <a:latin typeface="Lato" panose="020F0502020204030203" pitchFamily="34" charset="0"/>
              </a:rPr>
              <a:t>Student strengths mentioned, but not helpful for educational purposes</a:t>
            </a:r>
          </a:p>
          <a:p>
            <a:pPr marL="225425" lvl="0" indent="-225425" defTabSz="914400" fontAlgn="base">
              <a:spcBef>
                <a:spcPts val="600"/>
              </a:spcBef>
              <a:spcAft>
                <a:spcPct val="0"/>
              </a:spcAft>
              <a:buFont typeface="Arial" charset="0"/>
              <a:buChar char="•"/>
            </a:pPr>
            <a:r>
              <a:rPr lang="en-US" sz="1800" dirty="0">
                <a:solidFill>
                  <a:srgbClr val="C00000"/>
                </a:solidFill>
                <a:latin typeface="Lato" panose="020F0502020204030203" pitchFamily="34" charset="0"/>
              </a:rPr>
              <a:t>Comparison only to “out-of-grade” standards/ expectations</a:t>
            </a:r>
          </a:p>
          <a:p>
            <a:pPr marL="225425" lvl="0" indent="-225425" defTabSz="914400" fontAlgn="base">
              <a:spcBef>
                <a:spcPts val="600"/>
              </a:spcBef>
              <a:spcAft>
                <a:spcPct val="0"/>
              </a:spcAft>
              <a:buFont typeface="Arial" charset="0"/>
              <a:buChar char="•"/>
            </a:pPr>
            <a:r>
              <a:rPr lang="en-US" sz="1800" dirty="0">
                <a:solidFill>
                  <a:srgbClr val="C00000"/>
                </a:solidFill>
                <a:latin typeface="Lato" panose="020F0502020204030203" pitchFamily="34" charset="0"/>
              </a:rPr>
              <a:t>Test scores without explanation</a:t>
            </a:r>
            <a:endParaRPr lang="en-US" sz="2400" dirty="0">
              <a:solidFill>
                <a:srgbClr val="C00000"/>
              </a:solidFill>
              <a:latin typeface="Lato" panose="020F0502020204030203" pitchFamily="34" charset="0"/>
            </a:endParaRPr>
          </a:p>
        </p:txBody>
      </p:sp>
    </p:spTree>
    <p:extLst>
      <p:ext uri="{BB962C8B-B14F-4D97-AF65-F5344CB8AC3E}">
        <p14:creationId xmlns:p14="http://schemas.microsoft.com/office/powerpoint/2010/main" val="536131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Tips</a:t>
            </a:r>
            <a:endParaRPr lang="en-US" dirty="0"/>
          </a:p>
        </p:txBody>
      </p:sp>
      <p:sp>
        <p:nvSpPr>
          <p:cNvPr id="3" name="Text Placeholder 2"/>
          <p:cNvSpPr>
            <a:spLocks noGrp="1"/>
          </p:cNvSpPr>
          <p:nvPr>
            <p:ph type="body" sz="quarter" idx="14"/>
          </p:nvPr>
        </p:nvSpPr>
        <p:spPr>
          <a:xfrm>
            <a:off x="288757" y="1197429"/>
            <a:ext cx="8542421" cy="3699424"/>
          </a:xfrm>
        </p:spPr>
        <p:txBody>
          <a:bodyPr>
            <a:normAutofit/>
          </a:bodyPr>
          <a:lstStyle/>
          <a:p>
            <a:pPr>
              <a:lnSpc>
                <a:spcPct val="95000"/>
              </a:lnSpc>
              <a:spcBef>
                <a:spcPts val="600"/>
              </a:spcBef>
            </a:pPr>
            <a:r>
              <a:rPr lang="en-US" b="0" dirty="0">
                <a:solidFill>
                  <a:srgbClr val="000090"/>
                </a:solidFill>
              </a:rPr>
              <a:t>Data sources may include classroom, grade, district, and statewide assessments, age-anchored assessments, IEP goal progress, structured observations and other information. </a:t>
            </a:r>
          </a:p>
          <a:p>
            <a:pPr>
              <a:lnSpc>
                <a:spcPct val="95000"/>
              </a:lnSpc>
              <a:spcBef>
                <a:spcPts val="600"/>
              </a:spcBef>
            </a:pPr>
            <a:r>
              <a:rPr lang="en-US" b="0" dirty="0">
                <a:solidFill>
                  <a:srgbClr val="000090"/>
                </a:solidFill>
              </a:rPr>
              <a:t>Review early childhood/grade level academic standards and social emotional learning standards or expectations. </a:t>
            </a:r>
          </a:p>
          <a:p>
            <a:pPr>
              <a:lnSpc>
                <a:spcPct val="95000"/>
              </a:lnSpc>
              <a:spcBef>
                <a:spcPts val="600"/>
              </a:spcBef>
            </a:pPr>
            <a:r>
              <a:rPr lang="en-US" b="0" dirty="0">
                <a:solidFill>
                  <a:srgbClr val="000090"/>
                </a:solidFill>
              </a:rPr>
              <a:t>Train all staff in grade-level content standards and functional expectations and strategies.</a:t>
            </a:r>
          </a:p>
          <a:p>
            <a:pPr>
              <a:lnSpc>
                <a:spcPct val="95000"/>
              </a:lnSpc>
              <a:spcBef>
                <a:spcPts val="600"/>
              </a:spcBef>
            </a:pPr>
            <a:r>
              <a:rPr lang="en-US" b="0" dirty="0">
                <a:solidFill>
                  <a:srgbClr val="000090"/>
                </a:solidFill>
              </a:rPr>
              <a:t>Train staff how to collect and share student data and how to conduct comprehensive special education evaluations</a:t>
            </a:r>
            <a:r>
              <a:rPr lang="en-US" b="0" dirty="0" smtClean="0">
                <a:solidFill>
                  <a:srgbClr val="000090"/>
                </a:solidFill>
              </a:rPr>
              <a:t>.</a:t>
            </a:r>
            <a:endParaRPr lang="en-US" b="0" dirty="0">
              <a:solidFill>
                <a:srgbClr val="000090"/>
              </a:solidFill>
            </a:endParaRPr>
          </a:p>
        </p:txBody>
      </p:sp>
    </p:spTree>
    <p:extLst>
      <p:ext uri="{BB962C8B-B14F-4D97-AF65-F5344CB8AC3E}">
        <p14:creationId xmlns:p14="http://schemas.microsoft.com/office/powerpoint/2010/main" val="2177004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Engaging Students in Step 1</a:t>
            </a:r>
            <a:endParaRPr lang="en-US" dirty="0"/>
          </a:p>
        </p:txBody>
      </p:sp>
      <p:sp>
        <p:nvSpPr>
          <p:cNvPr id="3" name="Text Placeholder 2"/>
          <p:cNvSpPr>
            <a:spLocks noGrp="1"/>
          </p:cNvSpPr>
          <p:nvPr>
            <p:ph type="body" sz="quarter" idx="14"/>
          </p:nvPr>
        </p:nvSpPr>
        <p:spPr>
          <a:xfrm>
            <a:off x="433138" y="1197429"/>
            <a:ext cx="8422104" cy="3747550"/>
          </a:xfrm>
        </p:spPr>
        <p:txBody>
          <a:bodyPr>
            <a:normAutofit fontScale="92500" lnSpcReduction="10000"/>
          </a:bodyPr>
          <a:lstStyle/>
          <a:p>
            <a:r>
              <a:rPr lang="en-US" b="0" dirty="0">
                <a:solidFill>
                  <a:srgbClr val="000090"/>
                </a:solidFill>
              </a:rPr>
              <a:t>Have a system for preparing the student to participate in the IEP team </a:t>
            </a:r>
            <a:r>
              <a:rPr lang="en-US" b="0" dirty="0" smtClean="0">
                <a:solidFill>
                  <a:srgbClr val="000090"/>
                </a:solidFill>
              </a:rPr>
              <a:t>meeting.</a:t>
            </a:r>
            <a:endParaRPr lang="en-US" b="0" dirty="0">
              <a:solidFill>
                <a:srgbClr val="000090"/>
              </a:solidFill>
            </a:endParaRPr>
          </a:p>
          <a:p>
            <a:r>
              <a:rPr lang="en-US" b="0" dirty="0">
                <a:solidFill>
                  <a:srgbClr val="000090"/>
                </a:solidFill>
              </a:rPr>
              <a:t>Provide explanations of IEP terminology using language the student </a:t>
            </a:r>
            <a:r>
              <a:rPr lang="en-US" b="0" dirty="0" smtClean="0">
                <a:solidFill>
                  <a:srgbClr val="000090"/>
                </a:solidFill>
              </a:rPr>
              <a:t>understands.</a:t>
            </a:r>
            <a:endParaRPr lang="en-US" b="0" dirty="0">
              <a:solidFill>
                <a:srgbClr val="000090"/>
              </a:solidFill>
            </a:endParaRPr>
          </a:p>
          <a:p>
            <a:r>
              <a:rPr lang="en-US" b="0" dirty="0">
                <a:solidFill>
                  <a:srgbClr val="000090"/>
                </a:solidFill>
              </a:rPr>
              <a:t>Encourage student to describe/give examples of their strengths, abilities, and needs, what supports and services are helpful, etc. </a:t>
            </a:r>
          </a:p>
          <a:p>
            <a:r>
              <a:rPr lang="en-US" b="0" dirty="0">
                <a:solidFill>
                  <a:srgbClr val="000090"/>
                </a:solidFill>
              </a:rPr>
              <a:t>Consider student-led </a:t>
            </a:r>
            <a:r>
              <a:rPr lang="en-US" b="0" dirty="0" smtClean="0">
                <a:solidFill>
                  <a:srgbClr val="000090"/>
                </a:solidFill>
              </a:rPr>
              <a:t>IEPs.</a:t>
            </a:r>
            <a:endParaRPr lang="en-US" b="0" dirty="0">
              <a:solidFill>
                <a:srgbClr val="000090"/>
              </a:solidFill>
            </a:endParaRPr>
          </a:p>
        </p:txBody>
      </p:sp>
    </p:spTree>
    <p:extLst>
      <p:ext uri="{BB962C8B-B14F-4D97-AF65-F5344CB8AC3E}">
        <p14:creationId xmlns:p14="http://schemas.microsoft.com/office/powerpoint/2010/main" val="1071909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Engaging Families in Step 1</a:t>
            </a:r>
            <a:endParaRPr lang="en-US" dirty="0"/>
          </a:p>
        </p:txBody>
      </p:sp>
      <p:sp>
        <p:nvSpPr>
          <p:cNvPr id="3" name="Text Placeholder 2"/>
          <p:cNvSpPr>
            <a:spLocks noGrp="1"/>
          </p:cNvSpPr>
          <p:nvPr>
            <p:ph type="body" sz="quarter" idx="14"/>
          </p:nvPr>
        </p:nvSpPr>
        <p:spPr>
          <a:xfrm>
            <a:off x="312821" y="1197429"/>
            <a:ext cx="8506326" cy="3687392"/>
          </a:xfrm>
        </p:spPr>
        <p:txBody>
          <a:bodyPr/>
          <a:lstStyle/>
          <a:p>
            <a:pPr marL="0" indent="0">
              <a:buNone/>
            </a:pPr>
            <a:r>
              <a:rPr lang="en-US" b="0" dirty="0">
                <a:solidFill>
                  <a:srgbClr val="000090"/>
                </a:solidFill>
              </a:rPr>
              <a:t>What Families Need to Know…</a:t>
            </a:r>
          </a:p>
          <a:p>
            <a:r>
              <a:rPr lang="en-US" b="0" dirty="0">
                <a:solidFill>
                  <a:srgbClr val="000090"/>
                </a:solidFill>
              </a:rPr>
              <a:t>Grade level or early childhood </a:t>
            </a:r>
            <a:r>
              <a:rPr lang="en-US" b="0" dirty="0" smtClean="0">
                <a:solidFill>
                  <a:srgbClr val="000090"/>
                </a:solidFill>
              </a:rPr>
              <a:t>standards;</a:t>
            </a:r>
            <a:endParaRPr lang="en-US" b="0" dirty="0">
              <a:solidFill>
                <a:srgbClr val="000090"/>
              </a:solidFill>
            </a:endParaRPr>
          </a:p>
          <a:p>
            <a:r>
              <a:rPr lang="en-US" b="0" dirty="0">
                <a:solidFill>
                  <a:srgbClr val="000090"/>
                </a:solidFill>
              </a:rPr>
              <a:t>Functional expectations (skills</a:t>
            </a:r>
            <a:r>
              <a:rPr lang="en-US" b="0" dirty="0" smtClean="0">
                <a:solidFill>
                  <a:srgbClr val="000090"/>
                </a:solidFill>
              </a:rPr>
              <a:t>);</a:t>
            </a:r>
            <a:endParaRPr lang="en-US" b="0" dirty="0">
              <a:solidFill>
                <a:srgbClr val="000090"/>
              </a:solidFill>
            </a:endParaRPr>
          </a:p>
          <a:p>
            <a:r>
              <a:rPr lang="en-US" b="0" dirty="0">
                <a:solidFill>
                  <a:srgbClr val="000090"/>
                </a:solidFill>
              </a:rPr>
              <a:t>Explanations of IEP terminology (e.g., functional skills</a:t>
            </a:r>
            <a:r>
              <a:rPr lang="en-US" b="0" dirty="0" smtClean="0">
                <a:solidFill>
                  <a:srgbClr val="000090"/>
                </a:solidFill>
              </a:rPr>
              <a:t>);</a:t>
            </a:r>
            <a:endParaRPr lang="en-US" b="0" dirty="0">
              <a:solidFill>
                <a:srgbClr val="000090"/>
              </a:solidFill>
            </a:endParaRPr>
          </a:p>
          <a:p>
            <a:r>
              <a:rPr lang="en-US" b="0" dirty="0">
                <a:solidFill>
                  <a:srgbClr val="000090"/>
                </a:solidFill>
              </a:rPr>
              <a:t>Understand where their child is performing (at, above, or below grade level</a:t>
            </a:r>
            <a:r>
              <a:rPr lang="en-US" b="0" dirty="0" smtClean="0">
                <a:solidFill>
                  <a:srgbClr val="000090"/>
                </a:solidFill>
              </a:rPr>
              <a:t>).</a:t>
            </a:r>
            <a:endParaRPr lang="en-US" b="0" dirty="0">
              <a:solidFill>
                <a:srgbClr val="000090"/>
              </a:solidFill>
            </a:endParaRPr>
          </a:p>
        </p:txBody>
      </p:sp>
    </p:spTree>
    <p:extLst>
      <p:ext uri="{BB962C8B-B14F-4D97-AF65-F5344CB8AC3E}">
        <p14:creationId xmlns:p14="http://schemas.microsoft.com/office/powerpoint/2010/main" val="4284940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Engaging Families in Step 1</a:t>
            </a:r>
            <a:endParaRPr lang="en-US" dirty="0"/>
          </a:p>
        </p:txBody>
      </p:sp>
      <p:sp>
        <p:nvSpPr>
          <p:cNvPr id="3" name="Text Placeholder 2"/>
          <p:cNvSpPr>
            <a:spLocks noGrp="1"/>
          </p:cNvSpPr>
          <p:nvPr>
            <p:ph type="body" sz="quarter" idx="14"/>
          </p:nvPr>
        </p:nvSpPr>
        <p:spPr>
          <a:xfrm>
            <a:off x="336884" y="1197429"/>
            <a:ext cx="8518358" cy="3723487"/>
          </a:xfrm>
        </p:spPr>
        <p:txBody>
          <a:bodyPr>
            <a:normAutofit fontScale="70000" lnSpcReduction="20000"/>
          </a:bodyPr>
          <a:lstStyle/>
          <a:p>
            <a:pPr marL="0" indent="0">
              <a:lnSpc>
                <a:spcPct val="120000"/>
              </a:lnSpc>
              <a:buNone/>
            </a:pPr>
            <a:r>
              <a:rPr lang="en-US" sz="3400" dirty="0">
                <a:solidFill>
                  <a:srgbClr val="000090"/>
                </a:solidFill>
              </a:rPr>
              <a:t>Discussion Topics with Families …</a:t>
            </a:r>
          </a:p>
          <a:p>
            <a:pPr marL="463550" indent="-457200">
              <a:lnSpc>
                <a:spcPct val="120000"/>
              </a:lnSpc>
              <a:spcBef>
                <a:spcPts val="600"/>
              </a:spcBef>
            </a:pPr>
            <a:r>
              <a:rPr lang="en-US" sz="2900" b="0" dirty="0">
                <a:solidFill>
                  <a:srgbClr val="000090"/>
                </a:solidFill>
              </a:rPr>
              <a:t>What is your child good at? When are they at their very best and most happy?</a:t>
            </a:r>
          </a:p>
          <a:p>
            <a:pPr marL="463550" indent="-457200">
              <a:lnSpc>
                <a:spcPct val="120000"/>
              </a:lnSpc>
            </a:pPr>
            <a:r>
              <a:rPr lang="en-US" sz="2900" b="0" dirty="0">
                <a:solidFill>
                  <a:srgbClr val="000090"/>
                </a:solidFill>
              </a:rPr>
              <a:t>What types of books, texts, movies, or other media does your child enjoy that could support their literacy or other instruction?</a:t>
            </a:r>
          </a:p>
          <a:p>
            <a:pPr marL="463550" indent="-457200">
              <a:lnSpc>
                <a:spcPct val="120000"/>
              </a:lnSpc>
            </a:pPr>
            <a:r>
              <a:rPr lang="en-US" sz="2900" b="0" dirty="0">
                <a:solidFill>
                  <a:srgbClr val="000090"/>
                </a:solidFill>
              </a:rPr>
              <a:t>How are things going at home in relation to the information we have been discussing? </a:t>
            </a:r>
            <a:endParaRPr lang="en-US" sz="2900" b="0" dirty="0" smtClean="0">
              <a:solidFill>
                <a:srgbClr val="000090"/>
              </a:solidFill>
            </a:endParaRPr>
          </a:p>
          <a:p>
            <a:pPr marL="6350" indent="0">
              <a:lnSpc>
                <a:spcPct val="120000"/>
              </a:lnSpc>
              <a:buNone/>
            </a:pPr>
            <a:r>
              <a:rPr lang="en-US" sz="2900" b="0" dirty="0">
                <a:solidFill>
                  <a:srgbClr val="000090"/>
                </a:solidFill>
              </a:rPr>
              <a:t>	</a:t>
            </a:r>
            <a:r>
              <a:rPr lang="en-US" sz="2300" b="0" dirty="0" smtClean="0">
                <a:solidFill>
                  <a:srgbClr val="000090"/>
                </a:solidFill>
              </a:rPr>
              <a:t>- Homework?</a:t>
            </a:r>
          </a:p>
          <a:p>
            <a:pPr marL="6350" indent="0">
              <a:lnSpc>
                <a:spcPct val="120000"/>
              </a:lnSpc>
              <a:buNone/>
            </a:pPr>
            <a:r>
              <a:rPr lang="en-US" sz="2300" b="0" dirty="0">
                <a:solidFill>
                  <a:srgbClr val="000090"/>
                </a:solidFill>
              </a:rPr>
              <a:t>	</a:t>
            </a:r>
            <a:r>
              <a:rPr lang="en-US" sz="2300" b="0" dirty="0" smtClean="0">
                <a:solidFill>
                  <a:srgbClr val="000090"/>
                </a:solidFill>
              </a:rPr>
              <a:t>- How </a:t>
            </a:r>
            <a:r>
              <a:rPr lang="en-US" sz="2300" b="0" dirty="0">
                <a:solidFill>
                  <a:srgbClr val="000090"/>
                </a:solidFill>
              </a:rPr>
              <a:t>is your child off the </a:t>
            </a:r>
            <a:r>
              <a:rPr lang="en-US" sz="2300" b="0" dirty="0" smtClean="0">
                <a:solidFill>
                  <a:srgbClr val="000090"/>
                </a:solidFill>
              </a:rPr>
              <a:t>bus?</a:t>
            </a:r>
          </a:p>
          <a:p>
            <a:pPr marL="6350" indent="0">
              <a:lnSpc>
                <a:spcPct val="120000"/>
              </a:lnSpc>
              <a:buNone/>
            </a:pPr>
            <a:r>
              <a:rPr lang="en-US" sz="2300" b="0" dirty="0">
                <a:solidFill>
                  <a:srgbClr val="000090"/>
                </a:solidFill>
              </a:rPr>
              <a:t>	</a:t>
            </a:r>
            <a:r>
              <a:rPr lang="en-US" sz="2300" b="0" dirty="0" smtClean="0">
                <a:solidFill>
                  <a:srgbClr val="000090"/>
                </a:solidFill>
              </a:rPr>
              <a:t>- What </a:t>
            </a:r>
            <a:r>
              <a:rPr lang="en-US" sz="2300" b="0" dirty="0">
                <a:solidFill>
                  <a:srgbClr val="000090"/>
                </a:solidFill>
              </a:rPr>
              <a:t>supports work at home?</a:t>
            </a:r>
            <a:r>
              <a:rPr lang="en-US" sz="2900" b="0" dirty="0">
                <a:solidFill>
                  <a:srgbClr val="000090"/>
                </a:solidFill>
              </a:rPr>
              <a:t>   </a:t>
            </a:r>
            <a:r>
              <a:rPr lang="en-US" sz="2200" b="0" dirty="0">
                <a:solidFill>
                  <a:srgbClr val="000090"/>
                </a:solidFill>
              </a:rPr>
              <a:t> </a:t>
            </a:r>
          </a:p>
          <a:p>
            <a:endParaRPr lang="en-US" sz="2200" dirty="0"/>
          </a:p>
        </p:txBody>
      </p:sp>
    </p:spTree>
    <p:extLst>
      <p:ext uri="{BB962C8B-B14F-4D97-AF65-F5344CB8AC3E}">
        <p14:creationId xmlns:p14="http://schemas.microsoft.com/office/powerpoint/2010/main" val="1324119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Engaging Families in Step 1</a:t>
            </a:r>
            <a:endParaRPr lang="en-US" dirty="0"/>
          </a:p>
        </p:txBody>
      </p:sp>
      <p:sp>
        <p:nvSpPr>
          <p:cNvPr id="3" name="Text Placeholder 2"/>
          <p:cNvSpPr>
            <a:spLocks noGrp="1"/>
          </p:cNvSpPr>
          <p:nvPr>
            <p:ph type="body" sz="quarter" idx="14"/>
          </p:nvPr>
        </p:nvSpPr>
        <p:spPr>
          <a:xfrm>
            <a:off x="312821" y="1197429"/>
            <a:ext cx="8530389" cy="3747550"/>
          </a:xfrm>
        </p:spPr>
        <p:txBody>
          <a:bodyPr>
            <a:normAutofit/>
          </a:bodyPr>
          <a:lstStyle/>
          <a:p>
            <a:pPr>
              <a:lnSpc>
                <a:spcPct val="95000"/>
              </a:lnSpc>
            </a:pPr>
            <a:r>
              <a:rPr lang="en-US" b="0" dirty="0">
                <a:solidFill>
                  <a:srgbClr val="000090"/>
                </a:solidFill>
              </a:rPr>
              <a:t>Parents are their child’s first teacher and trust takes time to </a:t>
            </a:r>
            <a:r>
              <a:rPr lang="en-US" b="0" dirty="0" smtClean="0">
                <a:solidFill>
                  <a:srgbClr val="000090"/>
                </a:solidFill>
              </a:rPr>
              <a:t>build.</a:t>
            </a:r>
            <a:endParaRPr lang="en-US" b="0" dirty="0">
              <a:solidFill>
                <a:srgbClr val="000090"/>
              </a:solidFill>
            </a:endParaRPr>
          </a:p>
          <a:p>
            <a:pPr>
              <a:lnSpc>
                <a:spcPct val="95000"/>
              </a:lnSpc>
            </a:pPr>
            <a:r>
              <a:rPr lang="en-US" b="0" dirty="0">
                <a:solidFill>
                  <a:srgbClr val="000090"/>
                </a:solidFill>
              </a:rPr>
              <a:t>Know the hopes and dreams of families for their </a:t>
            </a:r>
            <a:r>
              <a:rPr lang="en-US" b="0" dirty="0" smtClean="0">
                <a:solidFill>
                  <a:srgbClr val="000090"/>
                </a:solidFill>
              </a:rPr>
              <a:t>child.</a:t>
            </a:r>
            <a:endParaRPr lang="en-US" b="0" dirty="0">
              <a:solidFill>
                <a:srgbClr val="000090"/>
              </a:solidFill>
            </a:endParaRPr>
          </a:p>
          <a:p>
            <a:pPr>
              <a:lnSpc>
                <a:spcPct val="95000"/>
              </a:lnSpc>
            </a:pPr>
            <a:r>
              <a:rPr lang="en-US" b="0" dirty="0">
                <a:solidFill>
                  <a:srgbClr val="000090"/>
                </a:solidFill>
              </a:rPr>
              <a:t>Explain data in understandable </a:t>
            </a:r>
            <a:r>
              <a:rPr lang="en-US" b="0" dirty="0" smtClean="0">
                <a:solidFill>
                  <a:srgbClr val="000090"/>
                </a:solidFill>
              </a:rPr>
              <a:t>terms.</a:t>
            </a:r>
            <a:endParaRPr lang="en-US" b="0" dirty="0">
              <a:solidFill>
                <a:srgbClr val="000090"/>
              </a:solidFill>
            </a:endParaRPr>
          </a:p>
          <a:p>
            <a:pPr>
              <a:lnSpc>
                <a:spcPct val="95000"/>
              </a:lnSpc>
            </a:pPr>
            <a:r>
              <a:rPr lang="en-US" b="0" dirty="0">
                <a:solidFill>
                  <a:srgbClr val="000090"/>
                </a:solidFill>
              </a:rPr>
              <a:t>Give concrete example of student </a:t>
            </a:r>
            <a:r>
              <a:rPr lang="en-US" b="0" dirty="0" smtClean="0">
                <a:solidFill>
                  <a:srgbClr val="000090"/>
                </a:solidFill>
              </a:rPr>
              <a:t>skills:</a:t>
            </a:r>
            <a:endParaRPr lang="en-US" b="0" dirty="0">
              <a:solidFill>
                <a:srgbClr val="000090"/>
              </a:solidFill>
            </a:endParaRPr>
          </a:p>
          <a:p>
            <a:pPr lvl="1">
              <a:lnSpc>
                <a:spcPct val="95000"/>
              </a:lnSpc>
              <a:spcBef>
                <a:spcPts val="0"/>
              </a:spcBef>
            </a:pPr>
            <a:r>
              <a:rPr lang="en-US" sz="2000" dirty="0" smtClean="0">
                <a:solidFill>
                  <a:srgbClr val="000090"/>
                </a:solidFill>
              </a:rPr>
              <a:t>	- Provide </a:t>
            </a:r>
            <a:r>
              <a:rPr lang="en-US" sz="2000" dirty="0">
                <a:solidFill>
                  <a:srgbClr val="000090"/>
                </a:solidFill>
              </a:rPr>
              <a:t>a book at student’s instructional </a:t>
            </a:r>
            <a:r>
              <a:rPr lang="en-US" sz="2000" dirty="0" smtClean="0">
                <a:solidFill>
                  <a:srgbClr val="000090"/>
                </a:solidFill>
              </a:rPr>
              <a:t>level.</a:t>
            </a:r>
            <a:endParaRPr lang="en-US" sz="2000" dirty="0">
              <a:solidFill>
                <a:srgbClr val="000090"/>
              </a:solidFill>
            </a:endParaRPr>
          </a:p>
          <a:p>
            <a:pPr>
              <a:lnSpc>
                <a:spcPct val="95000"/>
              </a:lnSpc>
            </a:pPr>
            <a:r>
              <a:rPr lang="en-US" b="0" dirty="0">
                <a:solidFill>
                  <a:srgbClr val="000090"/>
                </a:solidFill>
              </a:rPr>
              <a:t>Multiple ways for families to provide </a:t>
            </a:r>
            <a:r>
              <a:rPr lang="en-US" b="0" dirty="0" smtClean="0">
                <a:solidFill>
                  <a:srgbClr val="000090"/>
                </a:solidFill>
              </a:rPr>
              <a:t>input.</a:t>
            </a:r>
            <a:endParaRPr lang="en-US" b="0" dirty="0">
              <a:solidFill>
                <a:srgbClr val="000090"/>
              </a:solidFill>
            </a:endParaRPr>
          </a:p>
          <a:p>
            <a:pPr>
              <a:lnSpc>
                <a:spcPct val="95000"/>
              </a:lnSpc>
            </a:pPr>
            <a:r>
              <a:rPr lang="en-US" b="0" dirty="0">
                <a:solidFill>
                  <a:srgbClr val="000090"/>
                </a:solidFill>
              </a:rPr>
              <a:t>Look for ways to connect what the family shares to IEP </a:t>
            </a:r>
            <a:r>
              <a:rPr lang="en-US" b="0" dirty="0" smtClean="0">
                <a:solidFill>
                  <a:srgbClr val="000090"/>
                </a:solidFill>
              </a:rPr>
              <a:t>development.</a:t>
            </a:r>
            <a:endParaRPr lang="en-US" b="0" dirty="0">
              <a:solidFill>
                <a:srgbClr val="000090"/>
              </a:solidFill>
            </a:endParaRPr>
          </a:p>
        </p:txBody>
      </p:sp>
    </p:spTree>
    <p:extLst>
      <p:ext uri="{BB962C8B-B14F-4D97-AF65-F5344CB8AC3E}">
        <p14:creationId xmlns:p14="http://schemas.microsoft.com/office/powerpoint/2010/main" val="13115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571500" indent="-571500">
              <a:buFont typeface="Wingdings" panose="05000000000000000000" pitchFamily="2" charset="2"/>
              <a:buChar char="ü"/>
            </a:pPr>
            <a:r>
              <a:rPr lang="en-US" dirty="0" smtClean="0"/>
              <a:t>Step 1 Check</a:t>
            </a:r>
            <a:endParaRPr lang="en-US" dirty="0"/>
          </a:p>
        </p:txBody>
      </p:sp>
      <p:sp>
        <p:nvSpPr>
          <p:cNvPr id="3" name="Text Placeholder 2"/>
          <p:cNvSpPr>
            <a:spLocks noGrp="1"/>
          </p:cNvSpPr>
          <p:nvPr>
            <p:ph type="body" sz="quarter" idx="14"/>
          </p:nvPr>
        </p:nvSpPr>
        <p:spPr>
          <a:xfrm>
            <a:off x="276726" y="1110356"/>
            <a:ext cx="8626642" cy="3834623"/>
          </a:xfrm>
        </p:spPr>
        <p:txBody>
          <a:bodyPr>
            <a:normAutofit fontScale="85000" lnSpcReduction="20000"/>
          </a:bodyPr>
          <a:lstStyle/>
          <a:p>
            <a:pPr>
              <a:lnSpc>
                <a:spcPct val="90000"/>
              </a:lnSpc>
              <a:buFont typeface="Wingdings" panose="05000000000000000000" pitchFamily="2" charset="2"/>
              <a:buChar char="q"/>
            </a:pPr>
            <a:r>
              <a:rPr lang="en-US" b="0" dirty="0">
                <a:solidFill>
                  <a:srgbClr val="000090"/>
                </a:solidFill>
              </a:rPr>
              <a:t>Are data on reading achievement and other academic areas included?</a:t>
            </a:r>
          </a:p>
          <a:p>
            <a:pPr lvl="1">
              <a:lnSpc>
                <a:spcPct val="90000"/>
              </a:lnSpc>
              <a:spcBef>
                <a:spcPts val="300"/>
              </a:spcBef>
              <a:buFont typeface="Wingdings" panose="05000000000000000000" pitchFamily="2" charset="2"/>
              <a:buChar char="q"/>
            </a:pPr>
            <a:r>
              <a:rPr lang="en-US" sz="2000" dirty="0" smtClean="0">
                <a:solidFill>
                  <a:srgbClr val="0C631B"/>
                </a:solidFill>
              </a:rPr>
              <a:t> </a:t>
            </a:r>
            <a:r>
              <a:rPr lang="en-US" sz="2000" b="1" dirty="0" smtClean="0">
                <a:solidFill>
                  <a:srgbClr val="0C631B"/>
                </a:solidFill>
              </a:rPr>
              <a:t>Is </a:t>
            </a:r>
            <a:r>
              <a:rPr lang="en-US" sz="2000" b="1" dirty="0">
                <a:solidFill>
                  <a:srgbClr val="0C631B"/>
                </a:solidFill>
              </a:rPr>
              <a:t>achievement related to grade-level content standards?</a:t>
            </a:r>
          </a:p>
          <a:p>
            <a:pPr>
              <a:lnSpc>
                <a:spcPct val="90000"/>
              </a:lnSpc>
              <a:spcBef>
                <a:spcPts val="1200"/>
              </a:spcBef>
              <a:buFont typeface="Wingdings" panose="05000000000000000000" pitchFamily="2" charset="2"/>
              <a:buChar char="q"/>
            </a:pPr>
            <a:r>
              <a:rPr lang="en-US" b="0" dirty="0">
                <a:solidFill>
                  <a:srgbClr val="000090"/>
                </a:solidFill>
              </a:rPr>
              <a:t>Are data on functional performance included?</a:t>
            </a:r>
          </a:p>
          <a:p>
            <a:pPr lvl="1">
              <a:lnSpc>
                <a:spcPct val="90000"/>
              </a:lnSpc>
              <a:spcBef>
                <a:spcPts val="300"/>
              </a:spcBef>
              <a:buFont typeface="Wingdings" panose="05000000000000000000" pitchFamily="2" charset="2"/>
              <a:buChar char="q"/>
            </a:pPr>
            <a:r>
              <a:rPr lang="en-US" sz="2000" dirty="0" smtClean="0">
                <a:solidFill>
                  <a:srgbClr val="0C631B"/>
                </a:solidFill>
              </a:rPr>
              <a:t> </a:t>
            </a:r>
            <a:r>
              <a:rPr lang="en-US" sz="2000" b="1" dirty="0" smtClean="0">
                <a:solidFill>
                  <a:srgbClr val="0C631B"/>
                </a:solidFill>
              </a:rPr>
              <a:t>Is </a:t>
            </a:r>
            <a:r>
              <a:rPr lang="en-US" sz="2000" b="1" dirty="0">
                <a:solidFill>
                  <a:srgbClr val="0C631B"/>
                </a:solidFill>
              </a:rPr>
              <a:t>performance related to grade-level functional expectations?</a:t>
            </a:r>
          </a:p>
          <a:p>
            <a:pPr>
              <a:lnSpc>
                <a:spcPct val="90000"/>
              </a:lnSpc>
              <a:spcBef>
                <a:spcPts val="1200"/>
              </a:spcBef>
              <a:buFont typeface="Wingdings" panose="05000000000000000000" pitchFamily="2" charset="2"/>
              <a:buChar char="q"/>
            </a:pPr>
            <a:r>
              <a:rPr lang="en-US" b="0" dirty="0">
                <a:solidFill>
                  <a:srgbClr val="000090"/>
                </a:solidFill>
              </a:rPr>
              <a:t>Are data understandable to all IEP team members?</a:t>
            </a:r>
          </a:p>
          <a:p>
            <a:pPr lvl="1">
              <a:lnSpc>
                <a:spcPct val="90000"/>
              </a:lnSpc>
              <a:spcBef>
                <a:spcPts val="300"/>
              </a:spcBef>
              <a:buFont typeface="Wingdings" panose="05000000000000000000" pitchFamily="2" charset="2"/>
              <a:buChar char="q"/>
            </a:pPr>
            <a:r>
              <a:rPr lang="en-US" sz="2000" dirty="0" smtClean="0">
                <a:solidFill>
                  <a:srgbClr val="0C631B"/>
                </a:solidFill>
              </a:rPr>
              <a:t> </a:t>
            </a:r>
            <a:r>
              <a:rPr lang="en-US" sz="2000" b="1" dirty="0" smtClean="0">
                <a:solidFill>
                  <a:srgbClr val="0C631B"/>
                </a:solidFill>
              </a:rPr>
              <a:t>Are </a:t>
            </a:r>
            <a:r>
              <a:rPr lang="en-US" sz="2000" b="1" dirty="0">
                <a:solidFill>
                  <a:srgbClr val="0C631B"/>
                </a:solidFill>
              </a:rPr>
              <a:t>standardized test scores/other formal test scores explained?</a:t>
            </a:r>
          </a:p>
          <a:p>
            <a:pPr>
              <a:lnSpc>
                <a:spcPct val="90000"/>
              </a:lnSpc>
              <a:spcBef>
                <a:spcPts val="1200"/>
              </a:spcBef>
              <a:buFont typeface="Wingdings" panose="05000000000000000000" pitchFamily="2" charset="2"/>
              <a:buChar char="q"/>
            </a:pPr>
            <a:r>
              <a:rPr lang="en-US" b="0" dirty="0">
                <a:solidFill>
                  <a:srgbClr val="000090"/>
                </a:solidFill>
              </a:rPr>
              <a:t>Are student’s strengths identified</a:t>
            </a:r>
            <a:r>
              <a:rPr lang="en-US" sz="2100" b="0" dirty="0">
                <a:solidFill>
                  <a:srgbClr val="000090"/>
                </a:solidFill>
              </a:rPr>
              <a:t>?</a:t>
            </a:r>
          </a:p>
          <a:p>
            <a:pPr lvl="1">
              <a:lnSpc>
                <a:spcPct val="90000"/>
              </a:lnSpc>
              <a:spcBef>
                <a:spcPts val="300"/>
              </a:spcBef>
              <a:buFont typeface="Wingdings" panose="05000000000000000000" pitchFamily="2" charset="2"/>
              <a:buChar char="q"/>
            </a:pPr>
            <a:r>
              <a:rPr lang="en-US" sz="2000" dirty="0" smtClean="0">
                <a:solidFill>
                  <a:srgbClr val="0C631B"/>
                </a:solidFill>
              </a:rPr>
              <a:t> </a:t>
            </a:r>
            <a:r>
              <a:rPr lang="en-US" sz="2000" b="1" dirty="0" smtClean="0">
                <a:solidFill>
                  <a:srgbClr val="0C631B"/>
                </a:solidFill>
              </a:rPr>
              <a:t>Are </a:t>
            </a:r>
            <a:r>
              <a:rPr lang="en-US" sz="2000" b="1" dirty="0">
                <a:solidFill>
                  <a:srgbClr val="0C631B"/>
                </a:solidFill>
              </a:rPr>
              <a:t>there academic and functional strengths that can be used to improve access, engagement, and progress?</a:t>
            </a:r>
          </a:p>
          <a:p>
            <a:pPr>
              <a:lnSpc>
                <a:spcPct val="90000"/>
              </a:lnSpc>
              <a:spcBef>
                <a:spcPts val="1200"/>
              </a:spcBef>
              <a:buFont typeface="Wingdings" panose="05000000000000000000" pitchFamily="2" charset="2"/>
              <a:buChar char="q"/>
            </a:pPr>
            <a:r>
              <a:rPr lang="en-US" b="0" dirty="0">
                <a:solidFill>
                  <a:srgbClr val="000090"/>
                </a:solidFill>
              </a:rPr>
              <a:t>Is there sufficient information about academic and functional achievement to use for discussion about effects and needs?</a:t>
            </a:r>
          </a:p>
          <a:p>
            <a:pPr lvl="1">
              <a:lnSpc>
                <a:spcPct val="90000"/>
              </a:lnSpc>
              <a:spcBef>
                <a:spcPts val="300"/>
              </a:spcBef>
              <a:buFont typeface="Wingdings" panose="05000000000000000000" pitchFamily="2" charset="2"/>
              <a:buChar char="q"/>
            </a:pPr>
            <a:r>
              <a:rPr lang="en-US" sz="2000" dirty="0" smtClean="0">
                <a:solidFill>
                  <a:srgbClr val="0C631B"/>
                </a:solidFill>
              </a:rPr>
              <a:t> </a:t>
            </a:r>
            <a:r>
              <a:rPr lang="en-US" sz="2000" b="1" dirty="0" smtClean="0">
                <a:solidFill>
                  <a:srgbClr val="0C631B"/>
                </a:solidFill>
              </a:rPr>
              <a:t>In </a:t>
            </a:r>
            <a:r>
              <a:rPr lang="en-US" sz="2000" b="1" dirty="0">
                <a:solidFill>
                  <a:srgbClr val="0C631B"/>
                </a:solidFill>
              </a:rPr>
              <a:t>what areas is the student performing at, above, or below grade-level standards and expectations</a:t>
            </a:r>
            <a:r>
              <a:rPr lang="en-US" sz="2000" b="1" dirty="0" smtClean="0">
                <a:solidFill>
                  <a:srgbClr val="0C631B"/>
                </a:solidFill>
              </a:rPr>
              <a:t>?</a:t>
            </a:r>
            <a:endParaRPr lang="en-US" sz="2000" b="1" dirty="0">
              <a:solidFill>
                <a:srgbClr val="0C631B"/>
              </a:solidFill>
            </a:endParaRPr>
          </a:p>
        </p:txBody>
      </p:sp>
      <p:sp useBgFill="1">
        <p:nvSpPr>
          <p:cNvPr id="4" name="Action Button: Document 3">
            <a:hlinkClick r:id="rId3" highlightClick="1"/>
          </p:cNvPr>
          <p:cNvSpPr/>
          <p:nvPr/>
        </p:nvSpPr>
        <p:spPr>
          <a:xfrm>
            <a:off x="7795195" y="188699"/>
            <a:ext cx="581465" cy="580563"/>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636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1 Activity</a:t>
            </a:r>
            <a:endParaRPr lang="en-US" dirty="0"/>
          </a:p>
        </p:txBody>
      </p:sp>
      <p:sp>
        <p:nvSpPr>
          <p:cNvPr id="3" name="Text Placeholder 2"/>
          <p:cNvSpPr>
            <a:spLocks noGrp="1"/>
          </p:cNvSpPr>
          <p:nvPr>
            <p:ph type="body" sz="quarter" idx="14"/>
          </p:nvPr>
        </p:nvSpPr>
        <p:spPr>
          <a:xfrm>
            <a:off x="348916" y="1197429"/>
            <a:ext cx="8470231" cy="3675360"/>
          </a:xfrm>
        </p:spPr>
        <p:txBody>
          <a:bodyPr>
            <a:normAutofit/>
          </a:bodyPr>
          <a:lstStyle/>
          <a:p>
            <a:pPr>
              <a:lnSpc>
                <a:spcPct val="100000"/>
              </a:lnSpc>
            </a:pPr>
            <a:r>
              <a:rPr lang="en-US" b="0" dirty="0">
                <a:solidFill>
                  <a:srgbClr val="000090"/>
                </a:solidFill>
              </a:rPr>
              <a:t>Look at your </a:t>
            </a:r>
            <a:r>
              <a:rPr lang="en-US" b="0" dirty="0" smtClean="0">
                <a:solidFill>
                  <a:srgbClr val="000090"/>
                </a:solidFill>
              </a:rPr>
              <a:t>IEP.</a:t>
            </a:r>
            <a:endParaRPr lang="en-US" b="0" dirty="0">
              <a:solidFill>
                <a:srgbClr val="000090"/>
              </a:solidFill>
            </a:endParaRPr>
          </a:p>
          <a:p>
            <a:pPr>
              <a:lnSpc>
                <a:spcPct val="100000"/>
              </a:lnSpc>
            </a:pPr>
            <a:r>
              <a:rPr lang="en-US" b="0" dirty="0">
                <a:solidFill>
                  <a:srgbClr val="000090"/>
                </a:solidFill>
              </a:rPr>
              <a:t>Find the section(s) that include statements of the student’s strengths and current academic achievement and functional </a:t>
            </a:r>
            <a:r>
              <a:rPr lang="en-US" b="0" dirty="0" smtClean="0">
                <a:solidFill>
                  <a:srgbClr val="000090"/>
                </a:solidFill>
              </a:rPr>
              <a:t>performance.</a:t>
            </a:r>
            <a:endParaRPr lang="en-US" b="0" dirty="0">
              <a:solidFill>
                <a:srgbClr val="000090"/>
              </a:solidFill>
            </a:endParaRPr>
          </a:p>
          <a:p>
            <a:pPr>
              <a:lnSpc>
                <a:spcPct val="100000"/>
              </a:lnSpc>
            </a:pPr>
            <a:r>
              <a:rPr lang="en-US" b="0" dirty="0">
                <a:solidFill>
                  <a:srgbClr val="000090"/>
                </a:solidFill>
              </a:rPr>
              <a:t>Use the step-checks to decide if the IEP includes the necessary and pertinent information, or if more information is </a:t>
            </a:r>
            <a:r>
              <a:rPr lang="en-US" b="0" dirty="0" smtClean="0">
                <a:solidFill>
                  <a:srgbClr val="000090"/>
                </a:solidFill>
              </a:rPr>
              <a:t>needed.</a:t>
            </a:r>
            <a:endParaRPr lang="en-US" b="0" dirty="0">
              <a:solidFill>
                <a:srgbClr val="000090"/>
              </a:solidFill>
            </a:endParaRPr>
          </a:p>
          <a:p>
            <a:endParaRPr lang="en-US" dirty="0"/>
          </a:p>
        </p:txBody>
      </p:sp>
      <p:pic>
        <p:nvPicPr>
          <p:cNvPr id="4" name="Picture 3"/>
          <p:cNvPicPr>
            <a:picLocks noChangeAspect="1"/>
          </p:cNvPicPr>
          <p:nvPr/>
        </p:nvPicPr>
        <p:blipFill>
          <a:blip r:embed="rId3" cstate="print"/>
          <a:stretch>
            <a:fillRect/>
          </a:stretch>
        </p:blipFill>
        <p:spPr>
          <a:xfrm>
            <a:off x="3208416" y="3681993"/>
            <a:ext cx="2216204" cy="1190796"/>
          </a:xfrm>
          <a:prstGeom prst="rect">
            <a:avLst/>
          </a:prstGeom>
        </p:spPr>
      </p:pic>
    </p:spTree>
    <p:extLst>
      <p:ext uri="{BB962C8B-B14F-4D97-AF65-F5344CB8AC3E}">
        <p14:creationId xmlns:p14="http://schemas.microsoft.com/office/powerpoint/2010/main" val="617178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CCR IEP Learning </a:t>
            </a:r>
            <a:r>
              <a:rPr lang="en-US" dirty="0" smtClean="0"/>
              <a:t>Resources</a:t>
            </a:r>
            <a:endParaRPr lang="en-US" dirty="0"/>
          </a:p>
        </p:txBody>
      </p:sp>
      <p:pic>
        <p:nvPicPr>
          <p:cNvPr id="7" name="Content Placeholder 6"/>
          <p:cNvPicPr>
            <a:picLocks noGrp="1" noChangeAspect="1"/>
          </p:cNvPicPr>
          <p:nvPr>
            <p:ph idx="1"/>
          </p:nvPr>
        </p:nvPicPr>
        <p:blipFill>
          <a:blip r:embed="rId3"/>
          <a:stretch>
            <a:fillRect/>
          </a:stretch>
        </p:blipFill>
        <p:spPr>
          <a:xfrm>
            <a:off x="1155731" y="1023937"/>
            <a:ext cx="6650361" cy="3896405"/>
          </a:xfrm>
          <a:prstGeom prst="rect">
            <a:avLst/>
          </a:prstGeom>
        </p:spPr>
      </p:pic>
      <p:sp>
        <p:nvSpPr>
          <p:cNvPr id="4" name="Date Placeholder 3"/>
          <p:cNvSpPr>
            <a:spLocks noGrp="1"/>
          </p:cNvSpPr>
          <p:nvPr>
            <p:ph type="dt" sz="half" idx="10"/>
          </p:nvPr>
        </p:nvSpPr>
        <p:spPr/>
        <p:txBody>
          <a:bodyPr/>
          <a:lstStyle/>
          <a:p>
            <a:pPr defTabSz="685800" fontAlgn="base">
              <a:spcBef>
                <a:spcPct val="0"/>
              </a:spcBef>
              <a:spcAft>
                <a:spcPct val="0"/>
              </a:spcAft>
            </a:pPr>
            <a:r>
              <a:rPr lang="en-US" dirty="0">
                <a:solidFill>
                  <a:srgbClr val="0F1540">
                    <a:lumMod val="90000"/>
                    <a:lumOff val="10000"/>
                  </a:srgbClr>
                </a:solidFill>
                <a:cs typeface="Arial" charset="0"/>
              </a:rPr>
              <a:t>April 2018</a:t>
            </a:r>
          </a:p>
        </p:txBody>
      </p:sp>
      <p:sp>
        <p:nvSpPr>
          <p:cNvPr id="3" name="Slide Number Placeholder 2"/>
          <p:cNvSpPr>
            <a:spLocks noGrp="1"/>
          </p:cNvSpPr>
          <p:nvPr>
            <p:ph type="sldNum" sz="quarter" idx="11"/>
          </p:nvPr>
        </p:nvSpPr>
        <p:spPr/>
        <p:txBody>
          <a:bodyPr/>
          <a:lstStyle/>
          <a:p>
            <a:pPr defTabSz="685800" fontAlgn="base">
              <a:spcBef>
                <a:spcPct val="0"/>
              </a:spcBef>
              <a:spcAft>
                <a:spcPct val="0"/>
              </a:spcAft>
            </a:pPr>
            <a:fld id="{453CC3A6-4BBE-4722-963B-0F2471C635E5}" type="slidenum">
              <a:rPr lang="en-US">
                <a:solidFill>
                  <a:srgbClr val="0F1540">
                    <a:lumMod val="90000"/>
                    <a:lumOff val="10000"/>
                  </a:srgbClr>
                </a:solidFill>
                <a:cs typeface="Arial" charset="0"/>
              </a:rPr>
              <a:pPr defTabSz="685800" fontAlgn="base">
                <a:spcBef>
                  <a:spcPct val="0"/>
                </a:spcBef>
                <a:spcAft>
                  <a:spcPct val="0"/>
                </a:spcAft>
              </a:pPr>
              <a:t>19</a:t>
            </a:fld>
            <a:endParaRPr lang="en-US" dirty="0">
              <a:solidFill>
                <a:srgbClr val="0F1540">
                  <a:lumMod val="90000"/>
                  <a:lumOff val="10000"/>
                </a:srgbClr>
              </a:solidFill>
              <a:cs typeface="Arial" charset="0"/>
            </a:endParaRPr>
          </a:p>
        </p:txBody>
      </p:sp>
    </p:spTree>
    <p:extLst>
      <p:ext uri="{BB962C8B-B14F-4D97-AF65-F5344CB8AC3E}">
        <p14:creationId xmlns:p14="http://schemas.microsoft.com/office/powerpoint/2010/main" val="110600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73741" y="35442"/>
            <a:ext cx="4160874" cy="921657"/>
          </a:xfrm>
        </p:spPr>
        <p:txBody>
          <a:bodyPr>
            <a:normAutofit fontScale="92500"/>
          </a:bodyPr>
          <a:lstStyle/>
          <a:p>
            <a:r>
              <a:rPr lang="en-US" dirty="0" smtClean="0"/>
              <a:t>What is a CCR-IEP?</a:t>
            </a:r>
            <a:endParaRPr lang="en-US" dirty="0"/>
          </a:p>
        </p:txBody>
      </p:sp>
      <p:sp>
        <p:nvSpPr>
          <p:cNvPr id="3" name="Text Placeholder 2"/>
          <p:cNvSpPr>
            <a:spLocks noGrp="1"/>
          </p:cNvSpPr>
          <p:nvPr>
            <p:ph type="body" sz="quarter" idx="14"/>
          </p:nvPr>
        </p:nvSpPr>
        <p:spPr>
          <a:xfrm>
            <a:off x="584249" y="957099"/>
            <a:ext cx="7939857" cy="3855907"/>
          </a:xfrm>
        </p:spPr>
        <p:txBody>
          <a:bodyPr>
            <a:normAutofit/>
          </a:bodyPr>
          <a:lstStyle/>
          <a:p>
            <a:pPr marL="0" indent="0">
              <a:lnSpc>
                <a:spcPct val="100000"/>
              </a:lnSpc>
              <a:spcAft>
                <a:spcPts val="0"/>
              </a:spcAft>
              <a:buNone/>
            </a:pPr>
            <a:r>
              <a:rPr lang="en-US" sz="3200" dirty="0" smtClean="0">
                <a:solidFill>
                  <a:srgbClr val="000090"/>
                </a:solidFill>
              </a:rPr>
              <a:t>CCR-IEP = </a:t>
            </a:r>
            <a:r>
              <a:rPr lang="en-US" sz="3200" dirty="0" smtClean="0">
                <a:solidFill>
                  <a:srgbClr val="000090"/>
                </a:solidFill>
                <a:hlinkClick r:id="rId3"/>
              </a:rPr>
              <a:t>College and Career Ready IEP</a:t>
            </a:r>
            <a:endParaRPr lang="en-US" sz="3200" dirty="0" smtClean="0">
              <a:solidFill>
                <a:srgbClr val="000090"/>
              </a:solidFill>
            </a:endParaRPr>
          </a:p>
          <a:p>
            <a:pPr marL="0" indent="0">
              <a:lnSpc>
                <a:spcPct val="100000"/>
              </a:lnSpc>
              <a:spcAft>
                <a:spcPts val="0"/>
              </a:spcAft>
              <a:buNone/>
            </a:pPr>
            <a:endParaRPr lang="en-US" dirty="0" smtClean="0">
              <a:solidFill>
                <a:srgbClr val="000090"/>
              </a:solidFill>
            </a:endParaRPr>
          </a:p>
          <a:p>
            <a:pPr marL="0">
              <a:lnSpc>
                <a:spcPct val="100000"/>
              </a:lnSpc>
              <a:spcAft>
                <a:spcPts val="0"/>
              </a:spcAft>
            </a:pPr>
            <a:r>
              <a:rPr lang="en-US" dirty="0" smtClean="0">
                <a:solidFill>
                  <a:srgbClr val="000090"/>
                </a:solidFill>
              </a:rPr>
              <a:t>An Individualized Education Program (IEP) developed to:</a:t>
            </a:r>
            <a:endParaRPr lang="en-US" sz="2000" dirty="0" smtClean="0">
              <a:solidFill>
                <a:srgbClr val="000090"/>
              </a:solidFill>
            </a:endParaRPr>
          </a:p>
          <a:p>
            <a:pPr marL="0" lvl="1">
              <a:lnSpc>
                <a:spcPct val="100000"/>
              </a:lnSpc>
              <a:spcBef>
                <a:spcPts val="0"/>
              </a:spcBef>
            </a:pPr>
            <a:r>
              <a:rPr lang="en-US" dirty="0">
                <a:solidFill>
                  <a:srgbClr val="000090"/>
                </a:solidFill>
              </a:rPr>
              <a:t>	</a:t>
            </a:r>
            <a:r>
              <a:rPr lang="en-US" dirty="0" smtClean="0">
                <a:solidFill>
                  <a:srgbClr val="000090"/>
                </a:solidFill>
              </a:rPr>
              <a:t>- </a:t>
            </a:r>
            <a:r>
              <a:rPr lang="en-US" sz="2200" dirty="0" smtClean="0">
                <a:solidFill>
                  <a:srgbClr val="000090"/>
                </a:solidFill>
              </a:rPr>
              <a:t>meet the unique </a:t>
            </a:r>
            <a:r>
              <a:rPr lang="en-US" sz="2200" i="1" dirty="0" smtClean="0">
                <a:solidFill>
                  <a:srgbClr val="000090"/>
                </a:solidFill>
              </a:rPr>
              <a:t>disability-related needs </a:t>
            </a:r>
            <a:r>
              <a:rPr lang="en-US" sz="2200" dirty="0" smtClean="0">
                <a:solidFill>
                  <a:srgbClr val="000090"/>
                </a:solidFill>
              </a:rPr>
              <a:t>of the student 	and</a:t>
            </a:r>
          </a:p>
          <a:p>
            <a:pPr marL="0" lvl="1">
              <a:lnSpc>
                <a:spcPct val="100000"/>
              </a:lnSpc>
              <a:spcBef>
                <a:spcPts val="0"/>
              </a:spcBef>
            </a:pPr>
            <a:r>
              <a:rPr lang="en-US" sz="2200" dirty="0">
                <a:solidFill>
                  <a:srgbClr val="000090"/>
                </a:solidFill>
              </a:rPr>
              <a:t>	</a:t>
            </a:r>
            <a:r>
              <a:rPr lang="en-US" sz="2200" dirty="0" smtClean="0">
                <a:solidFill>
                  <a:srgbClr val="000090"/>
                </a:solidFill>
              </a:rPr>
              <a:t>- help ensure the student graduated ready for further 	education and the work place</a:t>
            </a:r>
          </a:p>
          <a:p>
            <a:endParaRPr lang="en-US" dirty="0"/>
          </a:p>
        </p:txBody>
      </p:sp>
      <p:sp useBgFill="1">
        <p:nvSpPr>
          <p:cNvPr id="6" name="Action Button: Document 5">
            <a:hlinkClick r:id="rId3" highlightClick="1"/>
          </p:cNvPr>
          <p:cNvSpPr/>
          <p:nvPr/>
        </p:nvSpPr>
        <p:spPr>
          <a:xfrm>
            <a:off x="7942641" y="214917"/>
            <a:ext cx="581465" cy="56270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9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CCR IEP Discussion Tool</a:t>
            </a:r>
            <a:endParaRPr lang="en-US" dirty="0"/>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21582" y="1184673"/>
            <a:ext cx="6757988" cy="3130153"/>
          </a:xfrm>
        </p:spPr>
      </p:pic>
      <p:sp>
        <p:nvSpPr>
          <p:cNvPr id="4" name="Action Button: Information 3">
            <a:hlinkClick r:id="rId4" highlightClick="1"/>
          </p:cNvPr>
          <p:cNvSpPr/>
          <p:nvPr/>
        </p:nvSpPr>
        <p:spPr>
          <a:xfrm>
            <a:off x="8064500" y="434159"/>
            <a:ext cx="304800" cy="300082"/>
          </a:xfrm>
          <a:prstGeom prst="actionButtonInformation">
            <a:avLst/>
          </a:prstGeom>
          <a:solidFill>
            <a:schemeClr val="accent3">
              <a:lumMod val="75000"/>
            </a:schemeClr>
          </a:solidFill>
        </p:spPr>
        <p:txBody>
          <a:bodyPr rtlCol="0" anchor="ctr">
            <a:spAutoFit/>
          </a:bodyPr>
          <a:lstStyle/>
          <a:p>
            <a:pPr algn="ctr" defTabSz="685800" fontAlgn="base">
              <a:spcBef>
                <a:spcPct val="0"/>
              </a:spcBef>
              <a:spcAft>
                <a:spcPct val="0"/>
              </a:spcAft>
            </a:pPr>
            <a:endParaRPr lang="en-US" sz="1350" dirty="0">
              <a:ln>
                <a:solidFill>
                  <a:srgbClr val="0C631B">
                    <a:lumMod val="75000"/>
                  </a:srgbClr>
                </a:solidFill>
              </a:ln>
              <a:noFill/>
              <a:latin typeface="Arial" charset="0"/>
              <a:cs typeface="Arial" charset="0"/>
            </a:endParaRPr>
          </a:p>
        </p:txBody>
      </p:sp>
      <p:sp>
        <p:nvSpPr>
          <p:cNvPr id="3" name="Date Placeholder 2"/>
          <p:cNvSpPr>
            <a:spLocks noGrp="1"/>
          </p:cNvSpPr>
          <p:nvPr>
            <p:ph type="dt" sz="half" idx="10"/>
          </p:nvPr>
        </p:nvSpPr>
        <p:spPr/>
        <p:txBody>
          <a:bodyPr/>
          <a:lstStyle/>
          <a:p>
            <a:pPr defTabSz="685800" fontAlgn="base">
              <a:spcBef>
                <a:spcPct val="0"/>
              </a:spcBef>
              <a:spcAft>
                <a:spcPct val="0"/>
              </a:spcAft>
            </a:pPr>
            <a:r>
              <a:rPr lang="en-US" dirty="0">
                <a:solidFill>
                  <a:srgbClr val="0F1540">
                    <a:lumMod val="90000"/>
                    <a:lumOff val="10000"/>
                  </a:srgbClr>
                </a:solidFill>
                <a:cs typeface="Arial" charset="0"/>
              </a:rPr>
              <a:t>April 2018</a:t>
            </a:r>
          </a:p>
        </p:txBody>
      </p:sp>
      <p:sp>
        <p:nvSpPr>
          <p:cNvPr id="7" name="Slide Number Placeholder 6"/>
          <p:cNvSpPr>
            <a:spLocks noGrp="1"/>
          </p:cNvSpPr>
          <p:nvPr>
            <p:ph type="sldNum" sz="quarter" idx="11"/>
          </p:nvPr>
        </p:nvSpPr>
        <p:spPr/>
        <p:txBody>
          <a:bodyPr/>
          <a:lstStyle/>
          <a:p>
            <a:pPr defTabSz="685800" fontAlgn="base">
              <a:spcBef>
                <a:spcPct val="0"/>
              </a:spcBef>
              <a:spcAft>
                <a:spcPct val="0"/>
              </a:spcAft>
            </a:pPr>
            <a:fld id="{453CC3A6-4BBE-4722-963B-0F2471C635E5}" type="slidenum">
              <a:rPr lang="en-US">
                <a:solidFill>
                  <a:srgbClr val="0F1540">
                    <a:lumMod val="90000"/>
                    <a:lumOff val="10000"/>
                  </a:srgbClr>
                </a:solidFill>
                <a:cs typeface="Arial" charset="0"/>
              </a:rPr>
              <a:pPr defTabSz="685800" fontAlgn="base">
                <a:spcBef>
                  <a:spcPct val="0"/>
                </a:spcBef>
                <a:spcAft>
                  <a:spcPct val="0"/>
                </a:spcAft>
              </a:pPr>
              <a:t>20</a:t>
            </a:fld>
            <a:endParaRPr lang="en-US" dirty="0">
              <a:solidFill>
                <a:srgbClr val="0F1540">
                  <a:lumMod val="90000"/>
                  <a:lumOff val="10000"/>
                </a:srgbClr>
              </a:solidFill>
              <a:cs typeface="Arial" charset="0"/>
            </a:endParaRPr>
          </a:p>
        </p:txBody>
      </p:sp>
    </p:spTree>
    <p:extLst>
      <p:ext uri="{BB962C8B-B14F-4D97-AF65-F5344CB8AC3E}">
        <p14:creationId xmlns:p14="http://schemas.microsoft.com/office/powerpoint/2010/main" val="851179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Shape 976"/>
          <p:cNvSpPr txBox="1">
            <a:spLocks noGrp="1"/>
          </p:cNvSpPr>
          <p:nvPr>
            <p:ph type="title"/>
          </p:nvPr>
        </p:nvSpPr>
        <p:spPr/>
        <p:txBody>
          <a:bodyPr/>
          <a:lstStyle/>
          <a:p>
            <a:r>
              <a:rPr lang="en-US" smtClean="0">
                <a:sym typeface="Arial"/>
              </a:rPr>
              <a:t>CCR IEP Video</a:t>
            </a:r>
            <a:endParaRPr lang="en-US">
              <a:sym typeface="Arial"/>
            </a:endParaRPr>
          </a:p>
        </p:txBody>
      </p:sp>
      <p:sp>
        <p:nvSpPr>
          <p:cNvPr id="978" name="Shape 978"/>
          <p:cNvSpPr txBox="1">
            <a:spLocks noGrp="1"/>
          </p:cNvSpPr>
          <p:nvPr>
            <p:ph type="dt" sz="half" idx="10"/>
          </p:nvPr>
        </p:nvSpPr>
        <p:spPr/>
        <p:txBody>
          <a:bodyPr/>
          <a:lstStyle/>
          <a:p>
            <a:pPr defTabSz="685800" fontAlgn="base">
              <a:spcBef>
                <a:spcPct val="0"/>
              </a:spcBef>
              <a:spcAft>
                <a:spcPct val="0"/>
              </a:spcAft>
            </a:pPr>
            <a:r>
              <a:rPr lang="en-US" dirty="0">
                <a:solidFill>
                  <a:srgbClr val="0F1540">
                    <a:lumMod val="90000"/>
                    <a:lumOff val="10000"/>
                  </a:srgbClr>
                </a:solidFill>
                <a:cs typeface="Arial" charset="0"/>
                <a:sym typeface="Questrial"/>
              </a:rPr>
              <a:t>April 2018</a:t>
            </a:r>
          </a:p>
        </p:txBody>
      </p:sp>
      <p:sp>
        <p:nvSpPr>
          <p:cNvPr id="979" name="Shape 979"/>
          <p:cNvSpPr txBox="1">
            <a:spLocks noGrp="1"/>
          </p:cNvSpPr>
          <p:nvPr>
            <p:ph type="sldNum" sz="quarter" idx="11"/>
          </p:nvPr>
        </p:nvSpPr>
        <p:spPr/>
        <p:txBody>
          <a:bodyPr/>
          <a:lstStyle/>
          <a:p>
            <a:pPr defTabSz="685800" fontAlgn="base">
              <a:spcBef>
                <a:spcPct val="0"/>
              </a:spcBef>
              <a:spcAft>
                <a:spcPct val="0"/>
              </a:spcAft>
            </a:pPr>
            <a:fld id="{00000000-1234-1234-1234-123412341234}" type="slidenum">
              <a:rPr lang="en-US">
                <a:solidFill>
                  <a:srgbClr val="0F1540">
                    <a:lumMod val="90000"/>
                    <a:lumOff val="10000"/>
                  </a:srgbClr>
                </a:solidFill>
                <a:cs typeface="Arial" charset="0"/>
                <a:sym typeface="Questrial"/>
              </a:rPr>
              <a:pPr defTabSz="685800" fontAlgn="base">
                <a:spcBef>
                  <a:spcPct val="0"/>
                </a:spcBef>
                <a:spcAft>
                  <a:spcPct val="0"/>
                </a:spcAft>
              </a:pPr>
              <a:t>21</a:t>
            </a:fld>
            <a:endParaRPr lang="en-US">
              <a:solidFill>
                <a:srgbClr val="0F1540">
                  <a:lumMod val="90000"/>
                  <a:lumOff val="10000"/>
                </a:srgbClr>
              </a:solidFill>
              <a:cs typeface="Arial" charset="0"/>
              <a:sym typeface="Questrial"/>
            </a:endParaRPr>
          </a:p>
        </p:txBody>
      </p:sp>
      <p:pic>
        <p:nvPicPr>
          <p:cNvPr id="18" name="Content Placeholder 17"/>
          <p:cNvPicPr>
            <a:picLocks noGrp="1" noChangeAspect="1"/>
          </p:cNvPicPr>
          <p:nvPr>
            <p:ph idx="1"/>
          </p:nvPr>
        </p:nvPicPr>
        <p:blipFill>
          <a:blip r:embed="rId3"/>
          <a:stretch>
            <a:fillRect/>
          </a:stretch>
        </p:blipFill>
        <p:spPr>
          <a:xfrm>
            <a:off x="2057400" y="1354347"/>
            <a:ext cx="4695825" cy="3579826"/>
          </a:xfrm>
          <a:prstGeom prst="rect">
            <a:avLst/>
          </a:prstGeom>
        </p:spPr>
      </p:pic>
      <p:pic>
        <p:nvPicPr>
          <p:cNvPr id="21" name="Picture 20">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6698" y="3337762"/>
            <a:ext cx="824887" cy="579998"/>
          </a:xfrm>
          <a:prstGeom prst="rect">
            <a:avLst/>
          </a:prstGeom>
        </p:spPr>
      </p:pic>
    </p:spTree>
    <p:extLst>
      <p:ext uri="{BB962C8B-B14F-4D97-AF65-F5344CB8AC3E}">
        <p14:creationId xmlns:p14="http://schemas.microsoft.com/office/powerpoint/2010/main" val="2244832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1 Additional Resources</a:t>
            </a:r>
            <a:endParaRPr lang="en-US" dirty="0"/>
          </a:p>
        </p:txBody>
      </p:sp>
      <p:sp>
        <p:nvSpPr>
          <p:cNvPr id="3" name="Text Placeholder 2"/>
          <p:cNvSpPr>
            <a:spLocks noGrp="1"/>
          </p:cNvSpPr>
          <p:nvPr>
            <p:ph type="body" sz="quarter" idx="14"/>
          </p:nvPr>
        </p:nvSpPr>
        <p:spPr>
          <a:xfrm>
            <a:off x="175102" y="1113208"/>
            <a:ext cx="8800456" cy="3891929"/>
          </a:xfrm>
        </p:spPr>
        <p:txBody>
          <a:bodyPr>
            <a:normAutofit fontScale="77500" lnSpcReduction="20000"/>
          </a:bodyPr>
          <a:lstStyle/>
          <a:p>
            <a:pPr>
              <a:lnSpc>
                <a:spcPct val="120000"/>
              </a:lnSpc>
              <a:spcAft>
                <a:spcPts val="0"/>
              </a:spcAft>
            </a:pPr>
            <a:r>
              <a:rPr lang="en-US" b="0" dirty="0">
                <a:solidFill>
                  <a:srgbClr val="000090"/>
                </a:solidFill>
                <a:hlinkClick r:id="rId3"/>
              </a:rPr>
              <a:t>Step 1 At a Glance</a:t>
            </a:r>
            <a:endParaRPr lang="en-US" b="0" dirty="0">
              <a:solidFill>
                <a:srgbClr val="000090"/>
              </a:solidFill>
              <a:hlinkClick r:id="rId4"/>
            </a:endParaRPr>
          </a:p>
          <a:p>
            <a:pPr>
              <a:lnSpc>
                <a:spcPct val="120000"/>
              </a:lnSpc>
              <a:spcAft>
                <a:spcPts val="0"/>
              </a:spcAft>
            </a:pPr>
            <a:r>
              <a:rPr lang="en-US" b="0" dirty="0">
                <a:solidFill>
                  <a:srgbClr val="000090"/>
                </a:solidFill>
                <a:hlinkClick r:id="rId4"/>
              </a:rPr>
              <a:t>Wisconsin Academic Standards</a:t>
            </a:r>
            <a:endParaRPr lang="en-US" b="0" dirty="0">
              <a:solidFill>
                <a:srgbClr val="000090"/>
              </a:solidFill>
            </a:endParaRPr>
          </a:p>
          <a:p>
            <a:pPr>
              <a:lnSpc>
                <a:spcPct val="120000"/>
              </a:lnSpc>
              <a:spcAft>
                <a:spcPts val="0"/>
              </a:spcAft>
            </a:pPr>
            <a:r>
              <a:rPr lang="en-US" b="0" dirty="0">
                <a:solidFill>
                  <a:srgbClr val="000090"/>
                </a:solidFill>
                <a:hlinkClick r:id="rId5"/>
              </a:rPr>
              <a:t>Wisconsin Model Early Learning Standards</a:t>
            </a:r>
            <a:endParaRPr lang="en-US" b="0" dirty="0">
              <a:solidFill>
                <a:srgbClr val="000090"/>
              </a:solidFill>
              <a:hlinkClick r:id="rId6"/>
            </a:endParaRPr>
          </a:p>
          <a:p>
            <a:pPr>
              <a:lnSpc>
                <a:spcPct val="120000"/>
              </a:lnSpc>
              <a:spcAft>
                <a:spcPts val="0"/>
              </a:spcAft>
            </a:pPr>
            <a:r>
              <a:rPr lang="en-US" b="0" dirty="0">
                <a:solidFill>
                  <a:srgbClr val="000090"/>
                </a:solidFill>
                <a:hlinkClick r:id="rId7"/>
              </a:rPr>
              <a:t>Alternate Achievement Standards: Essential Elements</a:t>
            </a:r>
            <a:endParaRPr lang="en-US" b="0" dirty="0">
              <a:solidFill>
                <a:srgbClr val="000090"/>
              </a:solidFill>
            </a:endParaRPr>
          </a:p>
          <a:p>
            <a:pPr>
              <a:lnSpc>
                <a:spcPct val="120000"/>
              </a:lnSpc>
              <a:spcAft>
                <a:spcPts val="0"/>
              </a:spcAft>
            </a:pPr>
            <a:r>
              <a:rPr lang="en-US" b="0" dirty="0">
                <a:solidFill>
                  <a:srgbClr val="000090"/>
                </a:solidFill>
                <a:hlinkClick r:id="rId8"/>
              </a:rPr>
              <a:t>Unpacking and Repacking Standards</a:t>
            </a:r>
            <a:endParaRPr lang="en-US" b="0" dirty="0">
              <a:solidFill>
                <a:srgbClr val="000090"/>
              </a:solidFill>
            </a:endParaRPr>
          </a:p>
          <a:p>
            <a:pPr>
              <a:lnSpc>
                <a:spcPct val="120000"/>
              </a:lnSpc>
              <a:spcAft>
                <a:spcPts val="0"/>
              </a:spcAft>
            </a:pPr>
            <a:r>
              <a:rPr lang="en-US" b="0" dirty="0">
                <a:solidFill>
                  <a:srgbClr val="000090"/>
                </a:solidFill>
                <a:hlinkClick r:id="rId9"/>
              </a:rPr>
              <a:t>Reading the Standards</a:t>
            </a:r>
            <a:endParaRPr lang="en-US" b="0" dirty="0">
              <a:solidFill>
                <a:srgbClr val="000090"/>
              </a:solidFill>
            </a:endParaRPr>
          </a:p>
          <a:p>
            <a:pPr>
              <a:lnSpc>
                <a:spcPct val="120000"/>
              </a:lnSpc>
              <a:spcAft>
                <a:spcPts val="0"/>
              </a:spcAft>
            </a:pPr>
            <a:r>
              <a:rPr lang="en-US" b="0" dirty="0">
                <a:solidFill>
                  <a:srgbClr val="000090"/>
                </a:solidFill>
                <a:hlinkClick r:id="rId6"/>
              </a:rPr>
              <a:t>Wisconsin Social Emotional Learning Competencies</a:t>
            </a:r>
            <a:endParaRPr lang="en-US" b="0" dirty="0">
              <a:solidFill>
                <a:srgbClr val="000090"/>
              </a:solidFill>
              <a:hlinkClick r:id="rId10"/>
            </a:endParaRPr>
          </a:p>
          <a:p>
            <a:pPr>
              <a:lnSpc>
                <a:spcPct val="120000"/>
              </a:lnSpc>
              <a:spcAft>
                <a:spcPts val="0"/>
              </a:spcAft>
            </a:pPr>
            <a:r>
              <a:rPr lang="en-US" b="0" dirty="0">
                <a:solidFill>
                  <a:srgbClr val="000090"/>
                </a:solidFill>
                <a:hlinkClick r:id="rId10"/>
              </a:rPr>
              <a:t>The Wisconsin School Mental Health Framework</a:t>
            </a:r>
            <a:endParaRPr lang="en-US" b="0" dirty="0">
              <a:solidFill>
                <a:srgbClr val="000090"/>
              </a:solidFill>
            </a:endParaRPr>
          </a:p>
          <a:p>
            <a:pPr>
              <a:lnSpc>
                <a:spcPct val="120000"/>
              </a:lnSpc>
              <a:spcAft>
                <a:spcPts val="0"/>
              </a:spcAft>
            </a:pPr>
            <a:r>
              <a:rPr lang="en-US" b="0" dirty="0">
                <a:solidFill>
                  <a:srgbClr val="000090"/>
                </a:solidFill>
                <a:hlinkClick r:id="rId11"/>
              </a:rPr>
              <a:t>Teaching Our Readers When They Struggle</a:t>
            </a:r>
            <a:endParaRPr lang="en-US" b="0" dirty="0">
              <a:solidFill>
                <a:srgbClr val="000090"/>
              </a:solidFill>
              <a:hlinkClick r:id="rId12"/>
            </a:endParaRPr>
          </a:p>
          <a:p>
            <a:pPr>
              <a:lnSpc>
                <a:spcPct val="120000"/>
              </a:lnSpc>
              <a:spcAft>
                <a:spcPts val="0"/>
              </a:spcAft>
            </a:pPr>
            <a:r>
              <a:rPr lang="en-US" b="0" dirty="0">
                <a:solidFill>
                  <a:srgbClr val="000090"/>
                </a:solidFill>
                <a:hlinkClick r:id="rId12"/>
              </a:rPr>
              <a:t>I’m Determined</a:t>
            </a:r>
            <a:r>
              <a:rPr lang="en-US" b="0" dirty="0">
                <a:solidFill>
                  <a:srgbClr val="000090"/>
                </a:solidFill>
              </a:rPr>
              <a:t>: self-determination &amp; student led IEP meetings</a:t>
            </a:r>
          </a:p>
          <a:p>
            <a:pPr>
              <a:lnSpc>
                <a:spcPct val="120000"/>
              </a:lnSpc>
              <a:spcAft>
                <a:spcPts val="0"/>
              </a:spcAft>
            </a:pPr>
            <a:r>
              <a:rPr lang="en-US" b="0" dirty="0">
                <a:solidFill>
                  <a:srgbClr val="000090"/>
                </a:solidFill>
                <a:hlinkClick r:id="rId13"/>
              </a:rPr>
              <a:t>WiTransition App</a:t>
            </a:r>
            <a:endParaRPr lang="en-US" b="0" dirty="0">
              <a:solidFill>
                <a:srgbClr val="000090"/>
              </a:solidFill>
            </a:endParaRPr>
          </a:p>
          <a:p>
            <a:pPr>
              <a:lnSpc>
                <a:spcPct val="120000"/>
              </a:lnSpc>
              <a:spcAft>
                <a:spcPts val="0"/>
              </a:spcAft>
            </a:pPr>
            <a:r>
              <a:rPr lang="en-US" b="0" dirty="0">
                <a:solidFill>
                  <a:srgbClr val="000090"/>
                </a:solidFill>
              </a:rPr>
              <a:t>OSERS </a:t>
            </a:r>
            <a:r>
              <a:rPr lang="en-US" b="0" dirty="0">
                <a:solidFill>
                  <a:srgbClr val="000090"/>
                </a:solidFill>
                <a:hlinkClick r:id="rId14"/>
              </a:rPr>
              <a:t>Policy Letter- </a:t>
            </a:r>
            <a:r>
              <a:rPr lang="en-US" b="0" dirty="0">
                <a:solidFill>
                  <a:srgbClr val="000090"/>
                </a:solidFill>
              </a:rPr>
              <a:t>FAPE and IEPs</a:t>
            </a:r>
          </a:p>
          <a:p>
            <a:pPr>
              <a:lnSpc>
                <a:spcPct val="120000"/>
              </a:lnSpc>
              <a:spcAft>
                <a:spcPts val="0"/>
              </a:spcAft>
            </a:pPr>
            <a:r>
              <a:rPr lang="en-US" b="0" dirty="0">
                <a:solidFill>
                  <a:srgbClr val="000090"/>
                </a:solidFill>
              </a:rPr>
              <a:t>OSERS </a:t>
            </a:r>
            <a:r>
              <a:rPr lang="en-US" b="0" dirty="0">
                <a:solidFill>
                  <a:srgbClr val="000090"/>
                </a:solidFill>
                <a:hlinkClick r:id="rId15"/>
              </a:rPr>
              <a:t>Policy Letter- </a:t>
            </a:r>
            <a:r>
              <a:rPr lang="en-US" b="0" dirty="0">
                <a:solidFill>
                  <a:srgbClr val="000090"/>
                </a:solidFill>
              </a:rPr>
              <a:t>IEPs and Behavior Supports</a:t>
            </a:r>
          </a:p>
          <a:p>
            <a:pPr>
              <a:lnSpc>
                <a:spcPct val="120000"/>
              </a:lnSpc>
              <a:spcAft>
                <a:spcPts val="0"/>
              </a:spcAft>
            </a:pPr>
            <a:endParaRPr lang="en-US" dirty="0"/>
          </a:p>
        </p:txBody>
      </p:sp>
    </p:spTree>
    <p:extLst>
      <p:ext uri="{BB962C8B-B14F-4D97-AF65-F5344CB8AC3E}">
        <p14:creationId xmlns:p14="http://schemas.microsoft.com/office/powerpoint/2010/main" val="3739528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24063"/>
            <a:ext cx="9144000" cy="921657"/>
          </a:xfrm>
        </p:spPr>
        <p:txBody>
          <a:bodyPr>
            <a:normAutofit fontScale="85000" lnSpcReduction="20000"/>
          </a:bodyPr>
          <a:lstStyle/>
          <a:p>
            <a:pPr>
              <a:spcAft>
                <a:spcPts val="0"/>
              </a:spcAft>
            </a:pPr>
            <a:r>
              <a:rPr lang="en-US" dirty="0" smtClean="0"/>
              <a:t>Additional Resources for Engaging </a:t>
            </a:r>
          </a:p>
          <a:p>
            <a:pPr>
              <a:spcAft>
                <a:spcPts val="0"/>
              </a:spcAft>
            </a:pPr>
            <a:r>
              <a:rPr lang="en-US" dirty="0" smtClean="0"/>
              <a:t>Families in Step 1</a:t>
            </a:r>
            <a:endParaRPr lang="en-US" dirty="0"/>
          </a:p>
        </p:txBody>
      </p:sp>
      <p:sp>
        <p:nvSpPr>
          <p:cNvPr id="3" name="Text Placeholder 2"/>
          <p:cNvSpPr>
            <a:spLocks noGrp="1"/>
          </p:cNvSpPr>
          <p:nvPr>
            <p:ph type="body" sz="quarter" idx="14"/>
          </p:nvPr>
        </p:nvSpPr>
        <p:spPr>
          <a:xfrm>
            <a:off x="144379" y="1082842"/>
            <a:ext cx="8831179" cy="3826042"/>
          </a:xfrm>
        </p:spPr>
        <p:txBody>
          <a:bodyPr>
            <a:normAutofit fontScale="70000" lnSpcReduction="20000"/>
          </a:bodyPr>
          <a:lstStyle/>
          <a:p>
            <a:pPr marL="0" lvl="0" indent="0">
              <a:buNone/>
            </a:pPr>
            <a:r>
              <a:rPr lang="en-US" dirty="0">
                <a:solidFill>
                  <a:srgbClr val="000090"/>
                </a:solidFill>
                <a:hlinkClick r:id="rId3"/>
              </a:rPr>
              <a:t>Wisconsin Statewide Parent Educator Initiative </a:t>
            </a:r>
          </a:p>
          <a:p>
            <a:pPr marL="0" lvl="0" indent="0">
              <a:buNone/>
            </a:pPr>
            <a:r>
              <a:rPr lang="en-US" dirty="0">
                <a:solidFill>
                  <a:srgbClr val="000090"/>
                </a:solidFill>
                <a:hlinkClick r:id="rId3"/>
              </a:rPr>
              <a:t>http://www.livebinders.com/play/play?id=2191148</a:t>
            </a:r>
            <a:endParaRPr lang="en-US" dirty="0">
              <a:solidFill>
                <a:srgbClr val="000090"/>
              </a:solidFill>
            </a:endParaRPr>
          </a:p>
          <a:p>
            <a:r>
              <a:rPr lang="en-US" dirty="0">
                <a:solidFill>
                  <a:srgbClr val="000090"/>
                </a:solidFill>
              </a:rPr>
              <a:t>Positive Student Profile</a:t>
            </a:r>
          </a:p>
          <a:p>
            <a:r>
              <a:rPr lang="en-US" dirty="0">
                <a:solidFill>
                  <a:srgbClr val="000090"/>
                </a:solidFill>
              </a:rPr>
              <a:t>Reading Survey for Families</a:t>
            </a:r>
          </a:p>
          <a:p>
            <a:r>
              <a:rPr lang="en-US" dirty="0">
                <a:solidFill>
                  <a:srgbClr val="000090"/>
                </a:solidFill>
              </a:rPr>
              <a:t>Parents’ Guides to Success - PTA Guides</a:t>
            </a:r>
          </a:p>
          <a:p>
            <a:r>
              <a:rPr lang="en-US" dirty="0">
                <a:solidFill>
                  <a:srgbClr val="000090"/>
                </a:solidFill>
              </a:rPr>
              <a:t>SPED Acronym List from DPI</a:t>
            </a:r>
          </a:p>
          <a:p>
            <a:r>
              <a:rPr lang="en-US" dirty="0">
                <a:solidFill>
                  <a:srgbClr val="000090"/>
                </a:solidFill>
              </a:rPr>
              <a:t>Rising to High Expectations- Video</a:t>
            </a:r>
          </a:p>
          <a:p>
            <a:r>
              <a:rPr lang="en-US" dirty="0">
                <a:solidFill>
                  <a:srgbClr val="000090"/>
                </a:solidFill>
              </a:rPr>
              <a:t>A Teacher’s Perspective: Setting High Expectations for all Students. Gates </a:t>
            </a:r>
            <a:r>
              <a:rPr lang="en-US" dirty="0" smtClean="0">
                <a:solidFill>
                  <a:srgbClr val="000090"/>
                </a:solidFill>
              </a:rPr>
              <a:t>Foundation</a:t>
            </a:r>
            <a:endParaRPr lang="en-US" dirty="0">
              <a:solidFill>
                <a:srgbClr val="000090"/>
              </a:solidFill>
            </a:endParaRPr>
          </a:p>
        </p:txBody>
      </p:sp>
    </p:spTree>
    <p:extLst>
      <p:ext uri="{BB962C8B-B14F-4D97-AF65-F5344CB8AC3E}">
        <p14:creationId xmlns:p14="http://schemas.microsoft.com/office/powerpoint/2010/main" val="3662723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1 Debrief</a:t>
            </a:r>
            <a:endParaRPr lang="en-US" dirty="0"/>
          </a:p>
        </p:txBody>
      </p:sp>
      <p:sp>
        <p:nvSpPr>
          <p:cNvPr id="3" name="Text Placeholder 2"/>
          <p:cNvSpPr>
            <a:spLocks noGrp="1"/>
          </p:cNvSpPr>
          <p:nvPr>
            <p:ph type="body" sz="quarter" idx="14"/>
          </p:nvPr>
        </p:nvSpPr>
        <p:spPr>
          <a:xfrm>
            <a:off x="2047925" y="1584298"/>
            <a:ext cx="5046877" cy="2512779"/>
          </a:xfrm>
        </p:spPr>
        <p:txBody>
          <a:bodyPr>
            <a:normAutofit fontScale="85000" lnSpcReduction="10000"/>
          </a:bodyPr>
          <a:lstStyle/>
          <a:p>
            <a:pPr marL="0" indent="0" algn="ctr">
              <a:buNone/>
            </a:pPr>
            <a:r>
              <a:rPr lang="en-US" dirty="0">
                <a:solidFill>
                  <a:srgbClr val="000090"/>
                </a:solidFill>
              </a:rPr>
              <a:t>Questions?</a:t>
            </a:r>
          </a:p>
          <a:p>
            <a:pPr marL="0" indent="0" algn="ctr">
              <a:buNone/>
            </a:pPr>
            <a:endParaRPr lang="en-US" dirty="0">
              <a:solidFill>
                <a:srgbClr val="000090"/>
              </a:solidFill>
            </a:endParaRPr>
          </a:p>
          <a:p>
            <a:pPr marL="0" indent="0" algn="ctr">
              <a:buNone/>
            </a:pPr>
            <a:endParaRPr lang="en-US" dirty="0">
              <a:solidFill>
                <a:srgbClr val="000090"/>
              </a:solidFill>
            </a:endParaRPr>
          </a:p>
          <a:p>
            <a:pPr marL="0" indent="0" algn="ctr">
              <a:buNone/>
            </a:pPr>
            <a:endParaRPr lang="en-US" dirty="0">
              <a:solidFill>
                <a:srgbClr val="000090"/>
              </a:solidFill>
            </a:endParaRPr>
          </a:p>
          <a:p>
            <a:pPr marL="0" indent="0" algn="ctr">
              <a:buNone/>
            </a:pPr>
            <a:r>
              <a:rPr lang="en-US" dirty="0">
                <a:solidFill>
                  <a:srgbClr val="000090"/>
                </a:solidFill>
              </a:rPr>
              <a:t>Comments </a:t>
            </a:r>
          </a:p>
          <a:p>
            <a:pPr marL="0" indent="0">
              <a:buNone/>
            </a:pPr>
            <a:endParaRPr lang="en-US" dirty="0"/>
          </a:p>
          <a:p>
            <a:endParaRPr lang="en-US" dirty="0"/>
          </a:p>
        </p:txBody>
      </p:sp>
      <p:pic>
        <p:nvPicPr>
          <p:cNvPr id="4" name="Picture 3"/>
          <p:cNvPicPr>
            <a:picLocks noChangeAspect="1"/>
          </p:cNvPicPr>
          <p:nvPr/>
        </p:nvPicPr>
        <p:blipFill>
          <a:blip r:embed="rId3" cstate="print"/>
          <a:stretch>
            <a:fillRect/>
          </a:stretch>
        </p:blipFill>
        <p:spPr>
          <a:xfrm>
            <a:off x="3629519" y="2334622"/>
            <a:ext cx="1883687" cy="1012130"/>
          </a:xfrm>
          <a:prstGeom prst="rect">
            <a:avLst/>
          </a:prstGeom>
        </p:spPr>
      </p:pic>
    </p:spTree>
    <p:extLst>
      <p:ext uri="{BB962C8B-B14F-4D97-AF65-F5344CB8AC3E}">
        <p14:creationId xmlns:p14="http://schemas.microsoft.com/office/powerpoint/2010/main" val="2622754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Thank you!</a:t>
            </a:r>
            <a:endParaRPr lang="en-US" dirty="0"/>
          </a:p>
        </p:txBody>
      </p:sp>
      <p:pic>
        <p:nvPicPr>
          <p:cNvPr id="4" name="Picture 2" descr="http://www.jongleurs.com/wp-content/uploads/2013/05/Thank-You-message2_edited-1.png"/>
          <p:cNvPicPr>
            <a:picLocks noChangeAspect="1" noChangeArrowheads="1"/>
          </p:cNvPicPr>
          <p:nvPr/>
        </p:nvPicPr>
        <p:blipFill>
          <a:blip r:embed="rId3" cstate="print"/>
          <a:srcRect/>
          <a:stretch>
            <a:fillRect/>
          </a:stretch>
        </p:blipFill>
        <p:spPr bwMode="auto">
          <a:xfrm>
            <a:off x="500673" y="1018311"/>
            <a:ext cx="8142653" cy="4003471"/>
          </a:xfrm>
          <a:prstGeom prst="rect">
            <a:avLst/>
          </a:prstGeom>
          <a:noFill/>
        </p:spPr>
      </p:pic>
    </p:spTree>
    <p:extLst>
      <p:ext uri="{BB962C8B-B14F-4D97-AF65-F5344CB8AC3E}">
        <p14:creationId xmlns:p14="http://schemas.microsoft.com/office/powerpoint/2010/main" val="3194320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CCR-IEP 5 Beliefs</a:t>
            </a:r>
            <a:endParaRPr lang="en-US" dirty="0"/>
          </a:p>
        </p:txBody>
      </p:sp>
      <p:sp>
        <p:nvSpPr>
          <p:cNvPr id="3" name="Text Placeholder 2"/>
          <p:cNvSpPr>
            <a:spLocks noGrp="1"/>
          </p:cNvSpPr>
          <p:nvPr>
            <p:ph type="body" sz="quarter" idx="14"/>
          </p:nvPr>
        </p:nvSpPr>
        <p:spPr>
          <a:xfrm>
            <a:off x="206387" y="1377362"/>
            <a:ext cx="4915932" cy="3315973"/>
          </a:xfrm>
        </p:spPr>
        <p:txBody>
          <a:bodyPr>
            <a:normAutofit/>
          </a:bodyPr>
          <a:lstStyle/>
          <a:p>
            <a:r>
              <a:rPr lang="en-US" sz="2000" b="0" dirty="0">
                <a:solidFill>
                  <a:srgbClr val="262087"/>
                </a:solidFill>
              </a:rPr>
              <a:t>High Expectations</a:t>
            </a:r>
          </a:p>
          <a:p>
            <a:r>
              <a:rPr lang="en-US" sz="2000" b="0" dirty="0">
                <a:solidFill>
                  <a:srgbClr val="262087"/>
                </a:solidFill>
              </a:rPr>
              <a:t>Culturally Responsive Practices</a:t>
            </a:r>
          </a:p>
          <a:p>
            <a:r>
              <a:rPr lang="en-US" sz="2000" b="0" dirty="0">
                <a:solidFill>
                  <a:srgbClr val="262087"/>
                </a:solidFill>
              </a:rPr>
              <a:t>Student Relationships</a:t>
            </a:r>
          </a:p>
          <a:p>
            <a:r>
              <a:rPr lang="en-US" sz="2000" b="0" dirty="0">
                <a:solidFill>
                  <a:srgbClr val="262087"/>
                </a:solidFill>
              </a:rPr>
              <a:t>Family and Community Engagement</a:t>
            </a:r>
          </a:p>
          <a:p>
            <a:r>
              <a:rPr lang="en-US" sz="2000" b="0" dirty="0">
                <a:solidFill>
                  <a:srgbClr val="262087"/>
                </a:solidFill>
              </a:rPr>
              <a:t>Collective Responsibility</a:t>
            </a:r>
          </a:p>
        </p:txBody>
      </p:sp>
      <p:sp>
        <p:nvSpPr>
          <p:cNvPr id="4" name="Action Button: Information 3">
            <a:hlinkClick r:id="rId3" highlightClick="1"/>
          </p:cNvPr>
          <p:cNvSpPr/>
          <p:nvPr/>
        </p:nvSpPr>
        <p:spPr>
          <a:xfrm>
            <a:off x="7788401" y="166360"/>
            <a:ext cx="594532" cy="588936"/>
          </a:xfrm>
          <a:prstGeom prst="actionButtonInformation">
            <a:avLst/>
          </a:prstGeom>
          <a:solidFill>
            <a:srgbClr val="78AC35">
              <a:lumMod val="75000"/>
            </a:srgbClr>
          </a:solidFill>
        </p:spPr>
        <p:txBody>
          <a:bodyPr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solidFill>
                  <a:srgbClr val="0C631B">
                    <a:lumMod val="75000"/>
                  </a:srgbClr>
                </a:solidFill>
              </a:ln>
              <a:noFill/>
              <a:effectLst/>
              <a:uLnTx/>
              <a:uFillTx/>
              <a:latin typeface="Arial" charset="0"/>
              <a:cs typeface="Arial" charset="0"/>
            </a:endParaRPr>
          </a:p>
        </p:txBody>
      </p:sp>
      <p:pic>
        <p:nvPicPr>
          <p:cNvPr id="5" name="Picture 4"/>
          <p:cNvPicPr>
            <a:picLocks noChangeAspect="1"/>
          </p:cNvPicPr>
          <p:nvPr/>
        </p:nvPicPr>
        <p:blipFill>
          <a:blip r:embed="rId4"/>
          <a:stretch>
            <a:fillRect/>
          </a:stretch>
        </p:blipFill>
        <p:spPr>
          <a:xfrm>
            <a:off x="4696292" y="1565960"/>
            <a:ext cx="4329174" cy="2492376"/>
          </a:xfrm>
          <a:prstGeom prst="rect">
            <a:avLst/>
          </a:prstGeom>
        </p:spPr>
      </p:pic>
    </p:spTree>
    <p:extLst>
      <p:ext uri="{BB962C8B-B14F-4D97-AF65-F5344CB8AC3E}">
        <p14:creationId xmlns:p14="http://schemas.microsoft.com/office/powerpoint/2010/main" val="4034083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pPr>
              <a:spcAft>
                <a:spcPts val="0"/>
              </a:spcAft>
            </a:pPr>
            <a:r>
              <a:rPr lang="en-US" dirty="0" smtClean="0"/>
              <a:t>College and Career Ready IEP</a:t>
            </a:r>
          </a:p>
          <a:p>
            <a:pPr>
              <a:spcAft>
                <a:spcPts val="0"/>
              </a:spcAft>
            </a:pPr>
            <a:r>
              <a:rPr lang="en-US" dirty="0" smtClean="0"/>
              <a:t>5 Step Process</a:t>
            </a:r>
            <a:endParaRPr lang="en-US" dirty="0"/>
          </a:p>
        </p:txBody>
      </p:sp>
      <p:sp>
        <p:nvSpPr>
          <p:cNvPr id="5" name="Shape 594">
            <a:hlinkClick r:id="rId3"/>
          </p:cNvPr>
          <p:cNvSpPr/>
          <p:nvPr/>
        </p:nvSpPr>
        <p:spPr>
          <a:xfrm>
            <a:off x="8151347" y="179428"/>
            <a:ext cx="581400" cy="562800"/>
          </a:xfrm>
          <a:custGeom>
            <a:avLst/>
            <a:gdLst/>
            <a:ahLst/>
            <a:cxnLst/>
            <a:rect l="0" t="0" r="0" b="0"/>
            <a:pathLst>
              <a:path w="120000" h="120000" extrusionOk="0">
                <a:moveTo>
                  <a:pt x="0" y="0"/>
                </a:moveTo>
                <a:lnTo>
                  <a:pt x="120000" y="0"/>
                </a:lnTo>
                <a:lnTo>
                  <a:pt x="120000" y="120000"/>
                </a:lnTo>
                <a:lnTo>
                  <a:pt x="0" y="120000"/>
                </a:lnTo>
                <a:close/>
                <a:moveTo>
                  <a:pt x="27329" y="14999"/>
                </a:moveTo>
                <a:lnTo>
                  <a:pt x="70890" y="14999"/>
                </a:lnTo>
                <a:lnTo>
                  <a:pt x="92670" y="37500"/>
                </a:lnTo>
                <a:lnTo>
                  <a:pt x="92670" y="105000"/>
                </a:lnTo>
                <a:lnTo>
                  <a:pt x="27329" y="105000"/>
                </a:lnTo>
                <a:close/>
              </a:path>
              <a:path w="120000" h="120000" fill="darkenLess" extrusionOk="0">
                <a:moveTo>
                  <a:pt x="27329" y="14999"/>
                </a:moveTo>
                <a:lnTo>
                  <a:pt x="70890" y="14999"/>
                </a:lnTo>
                <a:lnTo>
                  <a:pt x="70890" y="37500"/>
                </a:lnTo>
                <a:lnTo>
                  <a:pt x="92670" y="37500"/>
                </a:lnTo>
                <a:lnTo>
                  <a:pt x="92670" y="105000"/>
                </a:lnTo>
                <a:lnTo>
                  <a:pt x="27329" y="105000"/>
                </a:lnTo>
                <a:close/>
              </a:path>
              <a:path w="120000" h="120000" fill="darken" extrusionOk="0">
                <a:moveTo>
                  <a:pt x="70890" y="14999"/>
                </a:moveTo>
                <a:lnTo>
                  <a:pt x="70890" y="37500"/>
                </a:lnTo>
                <a:lnTo>
                  <a:pt x="92670" y="37500"/>
                </a:lnTo>
                <a:close/>
              </a:path>
              <a:path w="120000" h="120000" fill="none" extrusionOk="0">
                <a:moveTo>
                  <a:pt x="27329" y="14999"/>
                </a:moveTo>
                <a:lnTo>
                  <a:pt x="70890" y="14999"/>
                </a:lnTo>
                <a:lnTo>
                  <a:pt x="92670" y="37500"/>
                </a:lnTo>
                <a:lnTo>
                  <a:pt x="92670" y="105000"/>
                </a:lnTo>
                <a:lnTo>
                  <a:pt x="27329" y="105000"/>
                </a:lnTo>
                <a:close/>
                <a:moveTo>
                  <a:pt x="92670" y="37500"/>
                </a:moveTo>
                <a:lnTo>
                  <a:pt x="70890" y="37500"/>
                </a:lnTo>
                <a:lnTo>
                  <a:pt x="70890" y="14999"/>
                </a:lnTo>
              </a:path>
              <a:path w="120000" h="120000" fill="none" extrusionOk="0">
                <a:moveTo>
                  <a:pt x="0" y="0"/>
                </a:moveTo>
                <a:lnTo>
                  <a:pt x="120000" y="0"/>
                </a:lnTo>
                <a:lnTo>
                  <a:pt x="120000" y="120000"/>
                </a:lnTo>
                <a:lnTo>
                  <a:pt x="0" y="120000"/>
                </a:lnTo>
                <a:close/>
              </a:path>
            </a:pathLst>
          </a:custGeom>
          <a:blipFill rotWithShape="1">
            <a:blip r:embed="rId4">
              <a:alphaModFix amt="76000"/>
            </a:blip>
            <a:stretch>
              <a:fillRect/>
            </a:stretch>
          </a:blipFill>
          <a:ln w="25400" cap="flat" cmpd="sng">
            <a:solidFill>
              <a:srgbClr val="08481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Shape 584"/>
          <p:cNvSpPr/>
          <p:nvPr/>
        </p:nvSpPr>
        <p:spPr>
          <a:xfrm>
            <a:off x="2697031" y="1004498"/>
            <a:ext cx="3730200" cy="1195944"/>
          </a:xfrm>
          <a:prstGeom prst="roundRect">
            <a:avLst>
              <a:gd name="adj" fmla="val 16667"/>
            </a:avLst>
          </a:prstGeom>
          <a:solidFill>
            <a:srgbClr val="222F97"/>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600" b="1" dirty="0">
                <a:solidFill>
                  <a:schemeClr val="lt1"/>
                </a:solidFill>
                <a:latin typeface="Lato" panose="020F0502020204030203" pitchFamily="34" charset="0"/>
                <a:ea typeface="Arial"/>
                <a:cs typeface="Arial"/>
                <a:sym typeface="Arial"/>
              </a:rPr>
              <a:t>Step 1. </a:t>
            </a:r>
            <a:r>
              <a:rPr lang="en-US" sz="1600" b="1" dirty="0">
                <a:solidFill>
                  <a:srgbClr val="FFFF00"/>
                </a:solidFill>
                <a:latin typeface="Lato" panose="020F0502020204030203" pitchFamily="34" charset="0"/>
                <a:ea typeface="Arial"/>
                <a:cs typeface="Arial"/>
                <a:sym typeface="Arial"/>
              </a:rPr>
              <a:t>Understand </a:t>
            </a:r>
            <a:r>
              <a:rPr lang="en-US" sz="1600" dirty="0">
                <a:solidFill>
                  <a:schemeClr val="lt1"/>
                </a:solidFill>
                <a:latin typeface="Lato" panose="020F0502020204030203" pitchFamily="34" charset="0"/>
                <a:ea typeface="Arial"/>
                <a:cs typeface="Arial"/>
                <a:sym typeface="Arial"/>
              </a:rPr>
              <a:t>achievement of grade-level academic standards and functional expectations to identify the student’s strengths and needs.</a:t>
            </a:r>
          </a:p>
        </p:txBody>
      </p:sp>
      <p:sp>
        <p:nvSpPr>
          <p:cNvPr id="7" name="Shape 585"/>
          <p:cNvSpPr/>
          <p:nvPr/>
        </p:nvSpPr>
        <p:spPr>
          <a:xfrm>
            <a:off x="4698497" y="2303861"/>
            <a:ext cx="3440400" cy="1127693"/>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2.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Identify</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how the student’s disability affects academic achievement and functional performance.  </a:t>
            </a:r>
          </a:p>
        </p:txBody>
      </p:sp>
      <p:sp>
        <p:nvSpPr>
          <p:cNvPr id="8" name="Shape 586"/>
          <p:cNvSpPr/>
          <p:nvPr/>
        </p:nvSpPr>
        <p:spPr>
          <a:xfrm>
            <a:off x="4456571" y="3506138"/>
            <a:ext cx="3298500" cy="1326960"/>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3.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Develop</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ambitious and achievable goals that close achievement gaps and support the unique strengths and needs of the student.</a:t>
            </a:r>
          </a:p>
        </p:txBody>
      </p:sp>
      <p:sp>
        <p:nvSpPr>
          <p:cNvPr id="9" name="Shape 588"/>
          <p:cNvSpPr/>
          <p:nvPr/>
        </p:nvSpPr>
        <p:spPr>
          <a:xfrm>
            <a:off x="519763" y="2295200"/>
            <a:ext cx="3410131" cy="1150003"/>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5.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Analyze</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progress towards goals to evaluate what works and what is needed to close the student’s achievement gaps.</a:t>
            </a:r>
          </a:p>
        </p:txBody>
      </p:sp>
      <p:sp>
        <p:nvSpPr>
          <p:cNvPr id="10" name="Shape 587"/>
          <p:cNvSpPr/>
          <p:nvPr/>
        </p:nvSpPr>
        <p:spPr>
          <a:xfrm>
            <a:off x="791423" y="3537505"/>
            <a:ext cx="3350700" cy="1326960"/>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4.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Align</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specially designed instruction, services, supports, and accommodations needed to support the goals and ensure access to the general curriculum.</a:t>
            </a:r>
          </a:p>
        </p:txBody>
      </p:sp>
      <p:sp>
        <p:nvSpPr>
          <p:cNvPr id="11" name="Shape 593"/>
          <p:cNvSpPr/>
          <p:nvPr/>
        </p:nvSpPr>
        <p:spPr>
          <a:xfrm rot="-2939761">
            <a:off x="1437619" y="1517832"/>
            <a:ext cx="1324165" cy="240729"/>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2" name="Shape 589"/>
          <p:cNvSpPr/>
          <p:nvPr/>
        </p:nvSpPr>
        <p:spPr>
          <a:xfrm rot="2963726">
            <a:off x="6493155" y="1631657"/>
            <a:ext cx="1140381" cy="184466"/>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3" name="Shape 590"/>
          <p:cNvSpPr/>
          <p:nvPr/>
        </p:nvSpPr>
        <p:spPr>
          <a:xfrm rot="6748564">
            <a:off x="7562889" y="3598873"/>
            <a:ext cx="1303356" cy="264797"/>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4" name="Shape 592"/>
          <p:cNvSpPr/>
          <p:nvPr/>
        </p:nvSpPr>
        <p:spPr>
          <a:xfrm rot="10800000">
            <a:off x="3586479" y="4895837"/>
            <a:ext cx="1324200" cy="221100"/>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7" name="Shape 591"/>
          <p:cNvSpPr/>
          <p:nvPr/>
        </p:nvSpPr>
        <p:spPr>
          <a:xfrm rot="15400703">
            <a:off x="-303288" y="3546921"/>
            <a:ext cx="1324089" cy="221249"/>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159452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CCR-IEP Process Chart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6301"/>
            <a:ext cx="9144000" cy="4267199"/>
          </a:xfrm>
          <a:prstGeom prst="rect">
            <a:avLst/>
          </a:prstGeom>
        </p:spPr>
      </p:pic>
      <p:sp useBgFill="1">
        <p:nvSpPr>
          <p:cNvPr id="5" name="Action Button: Document 4">
            <a:hlinkClick r:id="rId4" highlightClick="1"/>
          </p:cNvPr>
          <p:cNvSpPr/>
          <p:nvPr/>
        </p:nvSpPr>
        <p:spPr>
          <a:xfrm>
            <a:off x="8062397" y="179474"/>
            <a:ext cx="581465" cy="56270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rot="5400000">
            <a:off x="-324784" y="1246441"/>
            <a:ext cx="2246549" cy="1596981"/>
          </a:xfrm>
          <a:prstGeom prst="ellipse">
            <a:avLst/>
          </a:prstGeom>
          <a:noFill/>
          <a:ln w="38100">
            <a:solidFill>
              <a:srgbClr val="C00000"/>
            </a:solidFill>
          </a:ln>
        </p:spPr>
        <p:txBody>
          <a:bodyPr wrap="square" rtlCol="0" anchor="ctr">
            <a:spAutoFit/>
          </a:bodyPr>
          <a:lstStyle/>
          <a:p>
            <a:pPr algn="ctr" defTabSz="914400" fontAlgn="base">
              <a:spcBef>
                <a:spcPct val="0"/>
              </a:spcBef>
              <a:spcAft>
                <a:spcPct val="0"/>
              </a:spcAft>
            </a:pPr>
            <a:endParaRPr lang="en-US" sz="1800" dirty="0">
              <a:ln>
                <a:solidFill>
                  <a:srgbClr val="0C631B">
                    <a:lumMod val="75000"/>
                  </a:srgbClr>
                </a:solidFill>
              </a:ln>
              <a:noFill/>
              <a:latin typeface="Arial" charset="0"/>
              <a:cs typeface="Arial" charset="0"/>
            </a:endParaRPr>
          </a:p>
        </p:txBody>
      </p:sp>
    </p:spTree>
    <p:extLst>
      <p:ext uri="{BB962C8B-B14F-4D97-AF65-F5344CB8AC3E}">
        <p14:creationId xmlns:p14="http://schemas.microsoft.com/office/powerpoint/2010/main" val="892711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70000" lnSpcReduction="20000"/>
          </a:bodyPr>
          <a:lstStyle/>
          <a:p>
            <a:pPr>
              <a:lnSpc>
                <a:spcPct val="120000"/>
              </a:lnSpc>
              <a:spcAft>
                <a:spcPts val="0"/>
              </a:spcAft>
            </a:pPr>
            <a:r>
              <a:rPr lang="en-US" dirty="0" smtClean="0"/>
              <a:t>Step 1:</a:t>
            </a:r>
          </a:p>
          <a:p>
            <a:pPr>
              <a:lnSpc>
                <a:spcPct val="120000"/>
              </a:lnSpc>
              <a:spcAft>
                <a:spcPts val="0"/>
              </a:spcAft>
            </a:pPr>
            <a:r>
              <a:rPr lang="en-US" dirty="0" smtClean="0"/>
              <a:t>Understand Achievement</a:t>
            </a:r>
            <a:endParaRPr lang="en-US" dirty="0"/>
          </a:p>
        </p:txBody>
      </p:sp>
      <p:sp>
        <p:nvSpPr>
          <p:cNvPr id="4" name="Rounded Rectangle 3"/>
          <p:cNvSpPr/>
          <p:nvPr/>
        </p:nvSpPr>
        <p:spPr>
          <a:xfrm>
            <a:off x="533400" y="1152644"/>
            <a:ext cx="8077200" cy="3659988"/>
          </a:xfrm>
          <a:prstGeom prst="roundRect">
            <a:avLst/>
          </a:prstGeom>
          <a:solidFill>
            <a:srgbClr val="0F1540">
              <a:lumMod val="75000"/>
              <a:lumOff val="25000"/>
            </a:srgbClr>
          </a:solidFill>
          <a:ln w="25400" cap="flat" cmpd="sng" algn="ctr">
            <a:solidFill>
              <a:srgbClr val="0D335E"/>
            </a:solidFill>
            <a:prstDash val="solid"/>
          </a:ln>
          <a:effectLst/>
          <a:scene3d>
            <a:camera prst="orthographicFront"/>
            <a:lightRig rig="threePt" dir="t"/>
          </a:scene3d>
          <a:sp3d>
            <a:bevelT/>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C631B">
                    <a:lumMod val="60000"/>
                    <a:lumOff val="40000"/>
                  </a:srgbClr>
                </a:solidFill>
                <a:effectLst/>
                <a:uLnTx/>
                <a:uFillTx/>
                <a:latin typeface="Lato Black" panose="020F0A02020204030203" pitchFamily="34" charset="0"/>
              </a:rPr>
              <a:t>Understand</a:t>
            </a:r>
            <a:r>
              <a:rPr kumimoji="0" lang="en-US" sz="3600" b="1" i="0" u="none" strike="noStrike" kern="0" cap="none" spc="0" normalizeH="0" baseline="0" noProof="0" dirty="0" smtClean="0">
                <a:ln>
                  <a:noFill/>
                </a:ln>
                <a:solidFill>
                  <a:srgbClr val="23C83F"/>
                </a:solidFill>
                <a:effectLst/>
                <a:uLnTx/>
                <a:uFillTx/>
                <a:latin typeface="Lato Black" panose="020F0A02020204030203" pitchFamily="34" charset="0"/>
              </a:rPr>
              <a:t> </a:t>
            </a:r>
            <a:r>
              <a:rPr kumimoji="0" lang="en-US" sz="3600" b="0" i="0" u="none" strike="noStrike" kern="0" cap="none" spc="0" normalizeH="0" baseline="0" noProof="0" dirty="0" smtClean="0">
                <a:ln>
                  <a:noFill/>
                </a:ln>
                <a:solidFill>
                  <a:srgbClr val="FFFFFF"/>
                </a:solidFill>
                <a:effectLst/>
                <a:uLnTx/>
                <a:uFillTx/>
                <a:latin typeface="Lato Black" panose="020F0A02020204030203" pitchFamily="34" charset="0"/>
              </a:rPr>
              <a:t>achievement of </a:t>
            </a:r>
            <a:r>
              <a:rPr kumimoji="0" lang="en-US" sz="3600" b="0" i="0" u="none" strike="noStrike" kern="0" cap="none" spc="0" normalizeH="0" baseline="0" noProof="0" dirty="0" smtClean="0">
                <a:ln>
                  <a:noFill/>
                </a:ln>
                <a:solidFill>
                  <a:schemeClr val="bg1"/>
                </a:solidFill>
                <a:effectLst/>
                <a:uLnTx/>
                <a:uFillTx/>
                <a:latin typeface="Lato Black" panose="020F0A02020204030203" pitchFamily="34" charset="0"/>
              </a:rPr>
              <a:t>early learning/grade-level </a:t>
            </a:r>
            <a:r>
              <a:rPr kumimoji="0" lang="en-US" sz="3600" b="0" i="0" u="none" strike="noStrike" kern="0" cap="none" spc="0" normalizeH="0" baseline="0" noProof="0" dirty="0" smtClean="0">
                <a:ln>
                  <a:noFill/>
                </a:ln>
                <a:solidFill>
                  <a:srgbClr val="FFFFFF"/>
                </a:solidFill>
                <a:effectLst/>
                <a:uLnTx/>
                <a:uFillTx/>
                <a:latin typeface="Lato Black" panose="020F0A02020204030203" pitchFamily="34" charset="0"/>
              </a:rPr>
              <a:t>academic standards and functional expectations to identify the student’s strengths and needs</a:t>
            </a:r>
          </a:p>
        </p:txBody>
      </p:sp>
    </p:spTree>
    <p:extLst>
      <p:ext uri="{BB962C8B-B14F-4D97-AF65-F5344CB8AC3E}">
        <p14:creationId xmlns:p14="http://schemas.microsoft.com/office/powerpoint/2010/main" val="2575588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Key Ideas</a:t>
            </a:r>
            <a:endParaRPr lang="en-US" dirty="0"/>
          </a:p>
        </p:txBody>
      </p:sp>
      <p:sp>
        <p:nvSpPr>
          <p:cNvPr id="3" name="Text Placeholder 2"/>
          <p:cNvSpPr>
            <a:spLocks noGrp="1"/>
          </p:cNvSpPr>
          <p:nvPr>
            <p:ph type="body" sz="quarter" idx="14"/>
          </p:nvPr>
        </p:nvSpPr>
        <p:spPr>
          <a:xfrm>
            <a:off x="312821" y="1197429"/>
            <a:ext cx="8470231" cy="3819739"/>
          </a:xfrm>
        </p:spPr>
        <p:txBody>
          <a:bodyPr>
            <a:normAutofit fontScale="77500" lnSpcReduction="20000"/>
          </a:bodyPr>
          <a:lstStyle/>
          <a:p>
            <a:pPr>
              <a:lnSpc>
                <a:spcPct val="120000"/>
              </a:lnSpc>
              <a:spcAft>
                <a:spcPts val="0"/>
              </a:spcAft>
            </a:pPr>
            <a:r>
              <a:rPr lang="en-US" sz="3100" dirty="0">
                <a:solidFill>
                  <a:srgbClr val="000090"/>
                </a:solidFill>
              </a:rPr>
              <a:t>Understand grade-level academic content standards and functional expectations</a:t>
            </a:r>
          </a:p>
          <a:p>
            <a:pPr lvl="1">
              <a:lnSpc>
                <a:spcPct val="120000"/>
              </a:lnSpc>
              <a:spcBef>
                <a:spcPts val="0"/>
              </a:spcBef>
            </a:pPr>
            <a:r>
              <a:rPr lang="en-US" sz="2600" dirty="0" smtClean="0">
                <a:solidFill>
                  <a:srgbClr val="000090"/>
                </a:solidFill>
              </a:rPr>
              <a:t>- For </a:t>
            </a:r>
            <a:r>
              <a:rPr lang="en-US" sz="2600" dirty="0">
                <a:solidFill>
                  <a:srgbClr val="000090"/>
                </a:solidFill>
              </a:rPr>
              <a:t>the grade in which the student is enrolled </a:t>
            </a:r>
          </a:p>
          <a:p>
            <a:pPr marL="971328" lvl="2" indent="-285750">
              <a:lnSpc>
                <a:spcPct val="120000"/>
              </a:lnSpc>
              <a:spcBef>
                <a:spcPts val="0"/>
              </a:spcBef>
              <a:buFont typeface="Arial" panose="020B0604020202020204" pitchFamily="34" charset="0"/>
              <a:buChar char="•"/>
            </a:pPr>
            <a:r>
              <a:rPr lang="en-US" dirty="0">
                <a:solidFill>
                  <a:srgbClr val="000090"/>
                </a:solidFill>
                <a:latin typeface="Lato" panose="020F0502020204030203" pitchFamily="34" charset="0"/>
              </a:rPr>
              <a:t>For preschoolers, this is pre-academic and age-expected functional skills in relation to early learning standards</a:t>
            </a:r>
          </a:p>
          <a:p>
            <a:pPr>
              <a:lnSpc>
                <a:spcPct val="120000"/>
              </a:lnSpc>
              <a:spcAft>
                <a:spcPts val="0"/>
              </a:spcAft>
            </a:pPr>
            <a:r>
              <a:rPr lang="en-US" sz="3100" dirty="0">
                <a:solidFill>
                  <a:srgbClr val="000090"/>
                </a:solidFill>
              </a:rPr>
              <a:t>Describe student’s current performance compared to standards and expectations</a:t>
            </a:r>
          </a:p>
          <a:p>
            <a:pPr lvl="1">
              <a:lnSpc>
                <a:spcPct val="120000"/>
              </a:lnSpc>
              <a:spcBef>
                <a:spcPts val="0"/>
              </a:spcBef>
            </a:pPr>
            <a:r>
              <a:rPr lang="en-US" sz="2600" dirty="0" smtClean="0">
                <a:solidFill>
                  <a:srgbClr val="000090"/>
                </a:solidFill>
              </a:rPr>
              <a:t>- Include </a:t>
            </a:r>
            <a:r>
              <a:rPr lang="en-US" sz="2600" dirty="0">
                <a:solidFill>
                  <a:srgbClr val="000090"/>
                </a:solidFill>
              </a:rPr>
              <a:t>areas of strength</a:t>
            </a:r>
          </a:p>
          <a:p>
            <a:pPr lvl="1">
              <a:lnSpc>
                <a:spcPct val="120000"/>
              </a:lnSpc>
              <a:spcBef>
                <a:spcPts val="0"/>
              </a:spcBef>
            </a:pPr>
            <a:r>
              <a:rPr lang="en-US" sz="2600" dirty="0" smtClean="0">
                <a:solidFill>
                  <a:srgbClr val="000090"/>
                </a:solidFill>
              </a:rPr>
              <a:t>- Consider </a:t>
            </a:r>
            <a:r>
              <a:rPr lang="en-US" sz="2600" dirty="0">
                <a:solidFill>
                  <a:srgbClr val="000090"/>
                </a:solidFill>
              </a:rPr>
              <a:t>skills needed to access, engage and make progress in general education</a:t>
            </a:r>
          </a:p>
          <a:p>
            <a:pPr>
              <a:lnSpc>
                <a:spcPct val="120000"/>
              </a:lnSpc>
              <a:spcAft>
                <a:spcPts val="0"/>
              </a:spcAft>
            </a:pPr>
            <a:r>
              <a:rPr lang="en-US" sz="3100" dirty="0">
                <a:solidFill>
                  <a:srgbClr val="000090"/>
                </a:solidFill>
              </a:rPr>
              <a:t>Include general educators in </a:t>
            </a:r>
            <a:r>
              <a:rPr lang="en-US" sz="3100" dirty="0" smtClean="0">
                <a:solidFill>
                  <a:srgbClr val="000090"/>
                </a:solidFill>
              </a:rPr>
              <a:t>discussion</a:t>
            </a:r>
            <a:endParaRPr lang="en-US" dirty="0">
              <a:solidFill>
                <a:srgbClr val="000090"/>
              </a:solidFill>
            </a:endParaRPr>
          </a:p>
        </p:txBody>
      </p:sp>
    </p:spTree>
    <p:extLst>
      <p:ext uri="{BB962C8B-B14F-4D97-AF65-F5344CB8AC3E}">
        <p14:creationId xmlns:p14="http://schemas.microsoft.com/office/powerpoint/2010/main" val="3181372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Using Standards and Expectations</a:t>
            </a:r>
            <a:endParaRPr lang="en-US" dirty="0"/>
          </a:p>
        </p:txBody>
      </p:sp>
      <p:sp>
        <p:nvSpPr>
          <p:cNvPr id="3" name="Text Placeholder 2"/>
          <p:cNvSpPr>
            <a:spLocks noGrp="1"/>
          </p:cNvSpPr>
          <p:nvPr>
            <p:ph type="body" sz="quarter" idx="14"/>
          </p:nvPr>
        </p:nvSpPr>
        <p:spPr>
          <a:xfrm>
            <a:off x="264696" y="1197429"/>
            <a:ext cx="8590546" cy="3783645"/>
          </a:xfrm>
        </p:spPr>
        <p:txBody>
          <a:bodyPr>
            <a:normAutofit/>
          </a:bodyPr>
          <a:lstStyle/>
          <a:p>
            <a:pPr>
              <a:lnSpc>
                <a:spcPct val="95000"/>
              </a:lnSpc>
              <a:spcBef>
                <a:spcPts val="600"/>
              </a:spcBef>
            </a:pPr>
            <a:r>
              <a:rPr lang="en-US" dirty="0">
                <a:solidFill>
                  <a:srgbClr val="000090"/>
                </a:solidFill>
              </a:rPr>
              <a:t>The student’s general education teachers are knowledgeable about standards and expectations and how the student is performing in relation to these </a:t>
            </a:r>
            <a:r>
              <a:rPr lang="en-US" dirty="0" smtClean="0">
                <a:solidFill>
                  <a:srgbClr val="000090"/>
                </a:solidFill>
              </a:rPr>
              <a:t>standards:</a:t>
            </a:r>
            <a:endParaRPr lang="en-US" dirty="0">
              <a:solidFill>
                <a:srgbClr val="000090"/>
              </a:solidFill>
            </a:endParaRPr>
          </a:p>
          <a:p>
            <a:pPr lvl="1">
              <a:lnSpc>
                <a:spcPct val="95000"/>
              </a:lnSpc>
              <a:spcBef>
                <a:spcPts val="600"/>
              </a:spcBef>
            </a:pPr>
            <a:r>
              <a:rPr lang="en-US" sz="2200" dirty="0" smtClean="0">
                <a:solidFill>
                  <a:srgbClr val="000090"/>
                </a:solidFill>
              </a:rPr>
              <a:t>- Information </a:t>
            </a:r>
            <a:r>
              <a:rPr lang="en-US" sz="2200" dirty="0">
                <a:solidFill>
                  <a:srgbClr val="000090"/>
                </a:solidFill>
              </a:rPr>
              <a:t>about performance related to standards may be summarized and brought to IEP team </a:t>
            </a:r>
            <a:r>
              <a:rPr lang="en-US" sz="2200" dirty="0" smtClean="0">
                <a:solidFill>
                  <a:srgbClr val="000090"/>
                </a:solidFill>
              </a:rPr>
              <a:t>meeting.</a:t>
            </a:r>
            <a:endParaRPr lang="en-US" sz="2200" dirty="0">
              <a:solidFill>
                <a:srgbClr val="000090"/>
              </a:solidFill>
            </a:endParaRPr>
          </a:p>
          <a:p>
            <a:pPr lvl="1">
              <a:lnSpc>
                <a:spcPct val="95000"/>
              </a:lnSpc>
              <a:spcBef>
                <a:spcPts val="600"/>
              </a:spcBef>
            </a:pPr>
            <a:r>
              <a:rPr lang="en-US" sz="2200" dirty="0" smtClean="0">
                <a:solidFill>
                  <a:srgbClr val="000090"/>
                </a:solidFill>
              </a:rPr>
              <a:t>- Highlight </a:t>
            </a:r>
            <a:r>
              <a:rPr lang="en-US" sz="2200" dirty="0">
                <a:solidFill>
                  <a:srgbClr val="000090"/>
                </a:solidFill>
              </a:rPr>
              <a:t>specific standards/expectations when describing current </a:t>
            </a:r>
            <a:r>
              <a:rPr lang="en-US" sz="2200" dirty="0" smtClean="0">
                <a:solidFill>
                  <a:srgbClr val="000090"/>
                </a:solidFill>
              </a:rPr>
              <a:t>levels.</a:t>
            </a:r>
            <a:endParaRPr lang="en-US" sz="2200" dirty="0">
              <a:solidFill>
                <a:srgbClr val="000090"/>
              </a:solidFill>
            </a:endParaRPr>
          </a:p>
          <a:p>
            <a:pPr>
              <a:lnSpc>
                <a:spcPct val="95000"/>
              </a:lnSpc>
              <a:spcBef>
                <a:spcPts val="600"/>
              </a:spcBef>
            </a:pPr>
            <a:r>
              <a:rPr lang="en-US" dirty="0">
                <a:solidFill>
                  <a:srgbClr val="000090"/>
                </a:solidFill>
              </a:rPr>
              <a:t>The discussion about standards and expectations occurs primarily during Step </a:t>
            </a:r>
            <a:r>
              <a:rPr lang="en-US" dirty="0" smtClean="0">
                <a:solidFill>
                  <a:srgbClr val="000090"/>
                </a:solidFill>
              </a:rPr>
              <a:t>1.</a:t>
            </a:r>
            <a:endParaRPr lang="en-US" dirty="0">
              <a:solidFill>
                <a:srgbClr val="000090"/>
              </a:solidFill>
            </a:endParaRPr>
          </a:p>
          <a:p>
            <a:endParaRPr lang="en-US" dirty="0"/>
          </a:p>
        </p:txBody>
      </p:sp>
    </p:spTree>
    <p:extLst>
      <p:ext uri="{BB962C8B-B14F-4D97-AF65-F5344CB8AC3E}">
        <p14:creationId xmlns:p14="http://schemas.microsoft.com/office/powerpoint/2010/main" val="1425924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Standards-Based IEPs</a:t>
            </a:r>
            <a:endParaRPr lang="en-US" dirty="0"/>
          </a:p>
        </p:txBody>
      </p:sp>
      <p:sp>
        <p:nvSpPr>
          <p:cNvPr id="3" name="Text Placeholder 2"/>
          <p:cNvSpPr>
            <a:spLocks noGrp="1"/>
          </p:cNvSpPr>
          <p:nvPr>
            <p:ph type="body" sz="quarter" idx="14"/>
          </p:nvPr>
        </p:nvSpPr>
        <p:spPr>
          <a:xfrm>
            <a:off x="276726" y="1197429"/>
            <a:ext cx="8554453" cy="3855834"/>
          </a:xfrm>
        </p:spPr>
        <p:txBody>
          <a:bodyPr>
            <a:normAutofit fontScale="70000" lnSpcReduction="20000"/>
          </a:bodyPr>
          <a:lstStyle/>
          <a:p>
            <a:r>
              <a:rPr lang="en-US" sz="2800" dirty="0">
                <a:solidFill>
                  <a:srgbClr val="000090"/>
                </a:solidFill>
              </a:rPr>
              <a:t>Completing Steps 1 &amp; 2 of the 5-Step Process with fidelity will lead to development of goals aligned with grade-level standards and expectations in Step </a:t>
            </a:r>
            <a:r>
              <a:rPr lang="en-US" sz="2800" dirty="0" smtClean="0">
                <a:solidFill>
                  <a:srgbClr val="000090"/>
                </a:solidFill>
              </a:rPr>
              <a:t>3:</a:t>
            </a:r>
            <a:endParaRPr lang="en-US" sz="2800" dirty="0">
              <a:solidFill>
                <a:srgbClr val="000090"/>
              </a:solidFill>
            </a:endParaRPr>
          </a:p>
          <a:p>
            <a:pPr lvl="1"/>
            <a:r>
              <a:rPr lang="en-US" sz="2400" dirty="0" smtClean="0">
                <a:solidFill>
                  <a:srgbClr val="000090"/>
                </a:solidFill>
              </a:rPr>
              <a:t>- Identify </a:t>
            </a:r>
            <a:r>
              <a:rPr lang="en-US" sz="2400" dirty="0">
                <a:solidFill>
                  <a:srgbClr val="000090"/>
                </a:solidFill>
              </a:rPr>
              <a:t>student’s current performance related to early childhood/ grade-level </a:t>
            </a:r>
            <a:r>
              <a:rPr lang="en-US" sz="2400" dirty="0" smtClean="0">
                <a:solidFill>
                  <a:srgbClr val="000090"/>
                </a:solidFill>
              </a:rPr>
              <a:t>standards.</a:t>
            </a:r>
            <a:endParaRPr lang="en-US" sz="2400" dirty="0">
              <a:solidFill>
                <a:srgbClr val="000090"/>
              </a:solidFill>
            </a:endParaRPr>
          </a:p>
          <a:p>
            <a:pPr lvl="1"/>
            <a:r>
              <a:rPr lang="en-US" sz="2400" dirty="0" smtClean="0">
                <a:solidFill>
                  <a:srgbClr val="000090"/>
                </a:solidFill>
              </a:rPr>
              <a:t>- Identify </a:t>
            </a:r>
            <a:r>
              <a:rPr lang="en-US" sz="2400" b="1" i="1" dirty="0">
                <a:solidFill>
                  <a:srgbClr val="000090"/>
                </a:solidFill>
              </a:rPr>
              <a:t>how</a:t>
            </a:r>
            <a:r>
              <a:rPr lang="en-US" sz="2400" dirty="0">
                <a:solidFill>
                  <a:srgbClr val="000090"/>
                </a:solidFill>
              </a:rPr>
              <a:t> the disability affects access, engagement and progress (effects</a:t>
            </a:r>
            <a:r>
              <a:rPr lang="en-US" sz="2400" dirty="0" smtClean="0">
                <a:solidFill>
                  <a:srgbClr val="000090"/>
                </a:solidFill>
              </a:rPr>
              <a:t>).</a:t>
            </a:r>
            <a:endParaRPr lang="en-US" sz="2400" dirty="0">
              <a:solidFill>
                <a:srgbClr val="000090"/>
              </a:solidFill>
            </a:endParaRPr>
          </a:p>
          <a:p>
            <a:pPr lvl="1"/>
            <a:r>
              <a:rPr lang="en-US" sz="2400" dirty="0" smtClean="0">
                <a:solidFill>
                  <a:srgbClr val="000090"/>
                </a:solidFill>
              </a:rPr>
              <a:t>- Discuss</a:t>
            </a:r>
            <a:r>
              <a:rPr lang="en-US" sz="2400" b="1" dirty="0" smtClean="0">
                <a:solidFill>
                  <a:srgbClr val="000090"/>
                </a:solidFill>
              </a:rPr>
              <a:t> </a:t>
            </a:r>
            <a:r>
              <a:rPr lang="en-US" sz="2400" b="1" i="1" dirty="0">
                <a:solidFill>
                  <a:srgbClr val="000090"/>
                </a:solidFill>
              </a:rPr>
              <a:t>why</a:t>
            </a:r>
            <a:r>
              <a:rPr lang="en-US" sz="2400" b="1" dirty="0">
                <a:solidFill>
                  <a:srgbClr val="000090"/>
                </a:solidFill>
              </a:rPr>
              <a:t> </a:t>
            </a:r>
            <a:r>
              <a:rPr lang="en-US" sz="2400" dirty="0">
                <a:solidFill>
                  <a:srgbClr val="000090"/>
                </a:solidFill>
              </a:rPr>
              <a:t>(root causes) the student is not meeting grade-level standards and summarize disability-related </a:t>
            </a:r>
            <a:r>
              <a:rPr lang="en-US" sz="2400" dirty="0" smtClean="0">
                <a:solidFill>
                  <a:srgbClr val="000090"/>
                </a:solidFill>
              </a:rPr>
              <a:t>needs.</a:t>
            </a:r>
            <a:endParaRPr lang="en-US" sz="2400" dirty="0">
              <a:solidFill>
                <a:srgbClr val="000090"/>
              </a:solidFill>
            </a:endParaRPr>
          </a:p>
          <a:p>
            <a:pPr lvl="1"/>
            <a:r>
              <a:rPr lang="en-US" sz="2400" dirty="0" smtClean="0">
                <a:solidFill>
                  <a:srgbClr val="000090"/>
                </a:solidFill>
              </a:rPr>
              <a:t>- If </a:t>
            </a:r>
            <a:r>
              <a:rPr lang="en-US" sz="2400" dirty="0">
                <a:solidFill>
                  <a:srgbClr val="000090"/>
                </a:solidFill>
              </a:rPr>
              <a:t>goals address the whys and needs, the goal will be aligned with the </a:t>
            </a:r>
            <a:r>
              <a:rPr lang="en-US" sz="2400" dirty="0" smtClean="0">
                <a:solidFill>
                  <a:srgbClr val="000090"/>
                </a:solidFill>
              </a:rPr>
              <a:t>standards.</a:t>
            </a:r>
            <a:endParaRPr lang="en-US" sz="2400" dirty="0">
              <a:solidFill>
                <a:srgbClr val="000090"/>
              </a:solidFill>
            </a:endParaRPr>
          </a:p>
          <a:p>
            <a:endParaRPr lang="en-US" dirty="0">
              <a:solidFill>
                <a:srgbClr val="000090"/>
              </a:solidFill>
            </a:endParaRPr>
          </a:p>
        </p:txBody>
      </p:sp>
    </p:spTree>
    <p:extLst>
      <p:ext uri="{BB962C8B-B14F-4D97-AF65-F5344CB8AC3E}">
        <p14:creationId xmlns:p14="http://schemas.microsoft.com/office/powerpoint/2010/main" val="236992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S030002245">
  <a:themeElements>
    <a:clrScheme name="Custom 29">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1A5651"/>
      </a:hlink>
      <a:folHlink>
        <a:srgbClr val="0D335E"/>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75000"/>
          </a:schemeClr>
        </a:solidFill>
      </a:spPr>
      <a:bodyPr rtlCol="0" anchor="ctr">
        <a:spAutoFit/>
      </a:bodyPr>
      <a:lstStyle>
        <a:defPPr algn="ctr">
          <a:defRPr dirty="0">
            <a:ln>
              <a:solidFill>
                <a:schemeClr val="accent1">
                  <a:lumMod val="75000"/>
                </a:schemeClr>
              </a:solidFill>
            </a:ln>
            <a:noFill/>
          </a:defRPr>
        </a:defPPr>
      </a:lstStyle>
    </a:spDef>
  </a:objectDefaults>
  <a:extraClrSchemeLst/>
  <a:extLst>
    <a:ext uri="{05A4C25C-085E-4340-85A3-A5531E510DB2}">
      <thm15:themeFamily xmlns:thm15="http://schemas.microsoft.com/office/thememl/2012/main" name="DPI SlideTemplatePV_CURRENT.potm" id="{375B5EDF-FB28-4CA2-A2BF-F3B38AADC55E}" vid="{A1C9FDCB-8100-4B10-A094-336F16336B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4173</TotalTime>
  <Words>5697</Words>
  <Application>Microsoft Office PowerPoint</Application>
  <PresentationFormat>On-screen Show (16:9)</PresentationFormat>
  <Paragraphs>354</Paragraphs>
  <Slides>25</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Arial</vt:lpstr>
      <vt:lpstr>Calibri</vt:lpstr>
      <vt:lpstr>Courier New</vt:lpstr>
      <vt:lpstr>Futura Bk</vt:lpstr>
      <vt:lpstr>Gadget</vt:lpstr>
      <vt:lpstr>Garamond</vt:lpstr>
      <vt:lpstr>Lato</vt:lpstr>
      <vt:lpstr>Lato Black</vt:lpstr>
      <vt:lpstr>Questrial</vt:lpstr>
      <vt:lpstr>Wingdings</vt:lpstr>
      <vt:lpstr>Office Theme</vt:lpstr>
      <vt:lpstr>TS030002245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CCR IEP Learning Resources</vt:lpstr>
      <vt:lpstr>CCR IEP Discussion Tool</vt:lpstr>
      <vt:lpstr>CCR IEP Video</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Kiefer, Carolyn A.   DPI</cp:lastModifiedBy>
  <cp:revision>143</cp:revision>
  <dcterms:created xsi:type="dcterms:W3CDTF">2016-02-23T19:34:17Z</dcterms:created>
  <dcterms:modified xsi:type="dcterms:W3CDTF">2018-05-17T14:19:36Z</dcterms:modified>
</cp:coreProperties>
</file>