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3" r:id="rId2"/>
  </p:sldMasterIdLst>
  <p:notesMasterIdLst>
    <p:notesMasterId r:id="rId39"/>
  </p:notesMasterIdLst>
  <p:sldIdLst>
    <p:sldId id="299" r:id="rId3"/>
    <p:sldId id="292" r:id="rId4"/>
    <p:sldId id="293" r:id="rId5"/>
    <p:sldId id="294"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0" r:id="rId31"/>
    <p:sldId id="301" r:id="rId32"/>
    <p:sldId id="302" r:id="rId33"/>
    <p:sldId id="287" r:id="rId34"/>
    <p:sldId id="288" r:id="rId35"/>
    <p:sldId id="289" r:id="rId36"/>
    <p:sldId id="295" r:id="rId37"/>
    <p:sldId id="290" r:id="rId38"/>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87"/>
    <a:srgbClr val="1A5651"/>
    <a:srgbClr val="F2F8EC"/>
    <a:srgbClr val="DBECCC"/>
    <a:srgbClr val="0066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9" autoAdjust="0"/>
    <p:restoredTop sz="81687" autoAdjust="0"/>
  </p:normalViewPr>
  <p:slideViewPr>
    <p:cSldViewPr snapToGrid="0">
      <p:cViewPr varScale="1">
        <p:scale>
          <a:sx n="120" d="100"/>
          <a:sy n="120" d="100"/>
        </p:scale>
        <p:origin x="540" y="96"/>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80" d="100"/>
          <a:sy n="80" d="100"/>
        </p:scale>
        <p:origin x="2256" y="-14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B817E-DAC8-452B-BC9D-4CD9FB80DEA5}"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16BCE-512D-4FB2-92B0-04FAC0FF8742}" type="slidenum">
              <a:rPr lang="en-US" smtClean="0"/>
              <a:t>‹#›</a:t>
            </a:fld>
            <a:endParaRPr lang="en-US"/>
          </a:p>
        </p:txBody>
      </p:sp>
    </p:spTree>
    <p:extLst>
      <p:ext uri="{BB962C8B-B14F-4D97-AF65-F5344CB8AC3E}">
        <p14:creationId xmlns:p14="http://schemas.microsoft.com/office/powerpoint/2010/main" val="206376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2.ed.gov/policy/speced/guid/idea/memosdcltrs/guidance-on-fape-11-17-2015.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2.ed.gov/policy/gen/guid/school-discipline/files/dcl-on-pbis-in-ieps--08-01-2016.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amp.k12.wi.us/guidance-for-distric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pi.wi.gov/universal-design-learn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pi.wi.gov/sped/college-and-career-ready-ieps/discussion-too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cpacinc.org/wp-content/uploads/2009/12/ParentsGuidetoUDL.pdf" TargetMode="External"/><Relationship Id="rId5" Type="http://schemas.openxmlformats.org/officeDocument/2006/relationships/hyperlink" Target="http://www.ctdinstitute.org/sites/default/files/file_attachments/AT-IEP-English2_0.pdf" TargetMode="External"/><Relationship Id="rId4" Type="http://schemas.openxmlformats.org/officeDocument/2006/relationships/hyperlink" Target="http://www.readingrockets.org/article/assistive-technology-101"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sped/college-and-career-ready-ieps/learning-resources/5-step-proc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fourth of a series of webinars on the 5 Step Process for developing College and Career Ready IEPs or CCR IEPs. During Step four the IEP team aligns IEP services to support IEP goals, address disability-related needs,</a:t>
            </a:r>
            <a:r>
              <a:rPr lang="en-US" baseline="0" dirty="0" smtClean="0"/>
              <a:t> and close achievement and opportunity gaps that relate to a student’s academic achievement and functional performance. </a:t>
            </a:r>
            <a:endParaRPr lang="en-US" dirty="0" smtClean="0"/>
          </a:p>
          <a:p>
            <a:endParaRPr lang="en-US" dirty="0" smtClean="0"/>
          </a:p>
          <a:p>
            <a:r>
              <a:rPr lang="en-US" dirty="0" smtClean="0"/>
              <a:t>A version of this slide deck was presented as a webinar in April 2018 by Daniel Parker, Assistant Director of Special Education, WI DPI, Paula Volpiansky &amp; Deb Heiss, Consultants on the Special Education Team, WI DPI and Tim Borud, WSPEI.</a:t>
            </a:r>
          </a:p>
          <a:p>
            <a:endParaRPr lang="en-US" dirty="0" smtClean="0"/>
          </a:p>
          <a:p>
            <a:r>
              <a:rPr lang="en-US" dirty="0" smtClean="0"/>
              <a:t>The webinar was recorded and is accessible through the CCR IEP learning resources / CCR IEP Five Step Process / Step 4 web page.  </a:t>
            </a:r>
            <a:r>
              <a:rPr lang="en-US" dirty="0" smtClean="0">
                <a:hlinkClick r:id="rId3"/>
              </a:rPr>
              <a:t>https://dpi.wi.gov/sped/college-and-career-ready-ieps/learning-resources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20020B7E-2356-463E-A0CE-0516EF3B1264}" type="slidenum">
              <a:rPr lang="en-US" smtClean="0"/>
              <a:t>1</a:t>
            </a:fld>
            <a:endParaRPr lang="en-US"/>
          </a:p>
        </p:txBody>
      </p:sp>
    </p:spTree>
    <p:extLst>
      <p:ext uri="{BB962C8B-B14F-4D97-AF65-F5344CB8AC3E}">
        <p14:creationId xmlns:p14="http://schemas.microsoft.com/office/powerpoint/2010/main" val="221517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1400" b="0" i="0" u="none" strike="noStrike" kern="15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 we already mentioned, the student’s unique educational needs drive the IEP team’s determination of the services the student will receive.  </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1400" b="0" i="0" u="none" strike="noStrike" kern="15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IEP must be written in a way that CLEARLY states the amount of time and resource committed to each service.  The level of the LEA’s commitment of resources must be clear to the parent and all involved in developing and implementing the IEP.</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1400" b="0" i="0" u="none" strike="noStrike" kern="15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When deciding where services will be provided (i.e. the location) , the IEP team must consider the IDEA least restrictive environment (LRE) requirements.    </a:t>
            </a:r>
          </a:p>
        </p:txBody>
      </p:sp>
      <p:sp>
        <p:nvSpPr>
          <p:cNvPr id="4" name="Slide Number Placeholder 3"/>
          <p:cNvSpPr>
            <a:spLocks noGrp="1"/>
          </p:cNvSpPr>
          <p:nvPr>
            <p:ph type="sldNum" sz="quarter" idx="10"/>
          </p:nvPr>
        </p:nvSpPr>
        <p:spPr/>
        <p:txBody>
          <a:bodyPr/>
          <a:lstStyle/>
          <a:p>
            <a:fld id="{99B16BCE-512D-4FB2-92B0-04FAC0FF8742}" type="slidenum">
              <a:rPr lang="en-US" smtClean="0"/>
              <a:t>10</a:t>
            </a:fld>
            <a:endParaRPr lang="en-US"/>
          </a:p>
        </p:txBody>
      </p:sp>
    </p:spTree>
    <p:extLst>
      <p:ext uri="{BB962C8B-B14F-4D97-AF65-F5344CB8AC3E}">
        <p14:creationId xmlns:p14="http://schemas.microsoft.com/office/powerpoint/2010/main" val="37373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reminder of the LRE requirements. </a:t>
            </a:r>
          </a:p>
          <a:p>
            <a:r>
              <a:rPr lang="en-US" dirty="0" smtClean="0"/>
              <a:t>When documenting decisions about service on the form, the IEP is required to describe the extent of removal from general education environments. </a:t>
            </a:r>
          </a:p>
          <a:p>
            <a:r>
              <a:rPr lang="en-US" dirty="0" smtClean="0"/>
              <a:t>IEP teams should always first consider ways the student can be educated with peers in general education settings.  This can often be accomplished with the use of accommodations and supports (supplementary aids and services).  IEP teams should also consider that “push-in” specially designed instruction may be an appropriate alternative to such instruction provided in a special education classroom (for example providing specially designed reading instruction within the general education classroom at the same time as other students receive small group reading instruction).  </a:t>
            </a:r>
          </a:p>
          <a:p>
            <a:r>
              <a:rPr lang="en-US" dirty="0" smtClean="0"/>
              <a:t>Students with disabilities should only be removed from general education settings with their peers when the nature and severity of their disability is such that the student’s needs can not be met in such settings with the use of appropriate supports and accommodations. </a:t>
            </a:r>
          </a:p>
        </p:txBody>
      </p:sp>
      <p:sp>
        <p:nvSpPr>
          <p:cNvPr id="4" name="Slide Number Placeholder 3"/>
          <p:cNvSpPr>
            <a:spLocks noGrp="1"/>
          </p:cNvSpPr>
          <p:nvPr>
            <p:ph type="sldNum" sz="quarter" idx="10"/>
          </p:nvPr>
        </p:nvSpPr>
        <p:spPr/>
        <p:txBody>
          <a:bodyPr/>
          <a:lstStyle/>
          <a:p>
            <a:fld id="{99B16BCE-512D-4FB2-92B0-04FAC0FF8742}" type="slidenum">
              <a:rPr lang="en-US" smtClean="0"/>
              <a:t>11</a:t>
            </a:fld>
            <a:endParaRPr lang="en-US"/>
          </a:p>
        </p:txBody>
      </p:sp>
    </p:spTree>
    <p:extLst>
      <p:ext uri="{BB962C8B-B14F-4D97-AF65-F5344CB8AC3E}">
        <p14:creationId xmlns:p14="http://schemas.microsoft.com/office/powerpoint/2010/main" val="247851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we’d like to pause to briefly share information from two important guidance documents relevant to our discussion.  Links to both are on the CCR IEP Resources page as well as on this slide. IEP teams should consider this information when linking IEP services to a student’s needs. </a:t>
            </a:r>
          </a:p>
          <a:p>
            <a:r>
              <a:rPr lang="en-US" dirty="0" smtClean="0"/>
              <a:t>In order to make FAPE available to each eligible child with a disability, the special education and related services, supplementary aids and services, and other supports in the child’s IEP must be designed to enable the child to advance appropriately toward attaining his or her annual IEP goals and to be engaged in, and make progress in, the general education curriculum based on the State’s academic content standards for the grade in which the child is enrolled. </a:t>
            </a:r>
          </a:p>
          <a:p>
            <a:r>
              <a:rPr lang="en-US" dirty="0" smtClean="0"/>
              <a:t>With respect to students whose behavior affects their academic achievement and participation in school activities, schools must provide positive behavioral supports to students who need them.</a:t>
            </a:r>
          </a:p>
          <a:p>
            <a:r>
              <a:rPr lang="en-US" dirty="0" smtClean="0"/>
              <a:t>The provision of appropriate behavior interventions and supports ensures meaningful access to education and that eligible students with behavior needs receive FAPE and placement in the LRE.</a:t>
            </a:r>
          </a:p>
          <a:p>
            <a:r>
              <a:rPr lang="en-US" dirty="0" smtClean="0"/>
              <a:t>Repeated use of disciplinary actions may suggest students may not be receiving appropriate behavioral interventions and supports. </a:t>
            </a:r>
          </a:p>
          <a:p>
            <a:r>
              <a:rPr lang="en-US" dirty="0" smtClean="0"/>
              <a:t>There are links to these letters and a number of DPI resources related to this topic at end of this presentation (</a:t>
            </a:r>
            <a:r>
              <a:rPr lang="en-US" dirty="0" err="1" smtClean="0"/>
              <a:t>eg</a:t>
            </a:r>
            <a:r>
              <a:rPr lang="en-US" dirty="0" smtClean="0"/>
              <a:t>., DPI behavior and IEP Resource Page).</a:t>
            </a:r>
          </a:p>
          <a:p>
            <a:endParaRPr lang="en-US" dirty="0" smtClean="0">
              <a:hlinkClick r:id="rId3"/>
            </a:endParaRPr>
          </a:p>
          <a:p>
            <a:r>
              <a:rPr lang="en-US" dirty="0" smtClean="0">
                <a:hlinkClick r:id="rId3"/>
              </a:rPr>
              <a:t>OSERS Policy Guidance on Free Appropriate Public Education (FAPE) </a:t>
            </a:r>
            <a:r>
              <a:rPr lang="en-US" dirty="0" smtClean="0"/>
              <a:t>, November 16, 2015</a:t>
            </a:r>
          </a:p>
          <a:p>
            <a:r>
              <a:rPr lang="en-US" dirty="0" smtClean="0">
                <a:hlinkClick r:id="rId4"/>
              </a:rPr>
              <a:t>OSEP Dear Colleague Letter:  </a:t>
            </a:r>
            <a:br>
              <a:rPr lang="en-US" dirty="0" smtClean="0">
                <a:hlinkClick r:id="rId4"/>
              </a:rPr>
            </a:br>
            <a:r>
              <a:rPr lang="en-US" dirty="0" smtClean="0">
                <a:hlinkClick r:id="rId4"/>
              </a:rPr>
              <a:t>Ensuring Equity &amp; Providing Behavioral Supports to Students with Disabilities</a:t>
            </a:r>
            <a:r>
              <a:rPr lang="en-US" dirty="0" smtClean="0"/>
              <a:t>,  August 1, 2016</a:t>
            </a:r>
          </a:p>
        </p:txBody>
      </p:sp>
      <p:sp>
        <p:nvSpPr>
          <p:cNvPr id="4" name="Slide Number Placeholder 3"/>
          <p:cNvSpPr>
            <a:spLocks noGrp="1"/>
          </p:cNvSpPr>
          <p:nvPr>
            <p:ph type="sldNum" sz="quarter" idx="10"/>
          </p:nvPr>
        </p:nvSpPr>
        <p:spPr/>
        <p:txBody>
          <a:bodyPr/>
          <a:lstStyle/>
          <a:p>
            <a:fld id="{99B16BCE-512D-4FB2-92B0-04FAC0FF8742}" type="slidenum">
              <a:rPr lang="en-US" smtClean="0"/>
              <a:t>12</a:t>
            </a:fld>
            <a:endParaRPr lang="en-US"/>
          </a:p>
        </p:txBody>
      </p:sp>
    </p:spTree>
    <p:extLst>
      <p:ext uri="{BB962C8B-B14F-4D97-AF65-F5344CB8AC3E}">
        <p14:creationId xmlns:p14="http://schemas.microsoft.com/office/powerpoint/2010/main" val="311070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 bit more specifically about the guidelines for IEP services.  Even though these guidelines seem to focus on how services should be documented in IEP, the important take away is that these elements need to be discussed before they can be clearly documented.  </a:t>
            </a:r>
          </a:p>
          <a:p>
            <a:r>
              <a:rPr lang="en-US" dirty="0" smtClean="0"/>
              <a:t>On a related note, this part of the IEP process is the subject of large number of the IDEA complaints we receive every year. One of the most common IDEA complaint issues is failing to properly implement IEP services. One reason we often find violations related to this issue is NOT because the district didn’t provide services, but because the IEP didn’t clearly document the IEP team decision about services as understood by all.  In other words, there was confusion about what exactly was intended in terms of type of service, amount, frequency, conditions, and location and, therefore, it was not clear how the services were to be implemented. Thus, an IDEA violation was found. </a:t>
            </a:r>
          </a:p>
          <a:p>
            <a:r>
              <a:rPr lang="en-US" dirty="0" smtClean="0"/>
              <a:t>IDEA requires that service statements must include a description, appropriate to each service, of:  the projected date for the beginning of the service, and the anticipated amount, frequency, location, and duration of the service.</a:t>
            </a:r>
          </a:p>
          <a:p>
            <a:r>
              <a:rPr lang="en-US" dirty="0" smtClean="0"/>
              <a:t>Well developed service statements mean the same thing to everyone involved. To make sure this happens, a well developed IEP will have each type of service stated clearly.   </a:t>
            </a:r>
          </a:p>
          <a:p>
            <a:pPr lvl="1"/>
            <a:r>
              <a:rPr lang="en-US" dirty="0" smtClean="0"/>
              <a:t>For example, “specially designed reading instruction” vs. “special education resource”. The latter is more descriptive of the location than the type of service to be provided.</a:t>
            </a:r>
          </a:p>
          <a:p>
            <a:pPr lvl="1"/>
            <a:r>
              <a:rPr lang="en-US" dirty="0" smtClean="0"/>
              <a:t>“Instruction on strategies for self-regulation and managing anxiety”  (a special education service)  vs. “verbal reminders and visual cues for behavior strategies” (a supplementary aide and service). </a:t>
            </a:r>
          </a:p>
          <a:p>
            <a:r>
              <a:rPr lang="en-US" dirty="0" smtClean="0"/>
              <a:t>And the description of each service will clearly answer the following questions:</a:t>
            </a:r>
          </a:p>
          <a:p>
            <a:pPr lvl="1"/>
            <a:r>
              <a:rPr lang="en-US" dirty="0" smtClean="0"/>
              <a:t>How much of the service will be provided (the amount)? </a:t>
            </a:r>
          </a:p>
          <a:p>
            <a:pPr lvl="1"/>
            <a:r>
              <a:rPr lang="en-US" dirty="0" smtClean="0"/>
              <a:t>How often will the service be provided (the frequency)? </a:t>
            </a:r>
          </a:p>
          <a:p>
            <a:pPr lvl="1"/>
            <a:r>
              <a:rPr lang="en-US" dirty="0" smtClean="0"/>
              <a:t>Where will the service be provided (the location)?</a:t>
            </a:r>
          </a:p>
          <a:p>
            <a:pPr lvl="1"/>
            <a:r>
              <a:rPr lang="en-US" dirty="0" smtClean="0"/>
              <a:t>How long will the service be provided (the duration)?</a:t>
            </a:r>
          </a:p>
          <a:p>
            <a:r>
              <a:rPr lang="en-US" dirty="0" smtClean="0"/>
              <a:t>One additional note-  Licensed Reading teachers can provide specially designed reading instruction as per a student’s IEP. Want to add link to the relevant document here?</a:t>
            </a:r>
          </a:p>
        </p:txBody>
      </p:sp>
      <p:sp>
        <p:nvSpPr>
          <p:cNvPr id="4" name="Slide Number Placeholder 3"/>
          <p:cNvSpPr>
            <a:spLocks noGrp="1"/>
          </p:cNvSpPr>
          <p:nvPr>
            <p:ph type="sldNum" sz="quarter" idx="10"/>
          </p:nvPr>
        </p:nvSpPr>
        <p:spPr/>
        <p:txBody>
          <a:bodyPr/>
          <a:lstStyle/>
          <a:p>
            <a:fld id="{99B16BCE-512D-4FB2-92B0-04FAC0FF8742}" type="slidenum">
              <a:rPr lang="en-US" smtClean="0"/>
              <a:t>13</a:t>
            </a:fld>
            <a:endParaRPr lang="en-US"/>
          </a:p>
        </p:txBody>
      </p:sp>
    </p:spTree>
    <p:extLst>
      <p:ext uri="{BB962C8B-B14F-4D97-AF65-F5344CB8AC3E}">
        <p14:creationId xmlns:p14="http://schemas.microsoft.com/office/powerpoint/2010/main" val="306081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tricky question-  For now, just focus on the description of the type of service--- we will address amount/frequency and location in a bit.   How many of these are well developed and appropriate to meeting a student’s disability related need? Think about why you think yes or no</a:t>
            </a:r>
          </a:p>
          <a:p>
            <a:endParaRPr lang="en-US" dirty="0" smtClean="0"/>
          </a:p>
          <a:p>
            <a:r>
              <a:rPr lang="en-US" dirty="0" smtClean="0"/>
              <a:t>Quiz Poll question- how many did you find? </a:t>
            </a:r>
          </a:p>
          <a:p>
            <a:r>
              <a:rPr lang="en-US" dirty="0" smtClean="0"/>
              <a:t>Why did you think yes or no</a:t>
            </a:r>
          </a:p>
          <a:p>
            <a:r>
              <a:rPr lang="en-US" dirty="0" smtClean="0"/>
              <a:t>Options: 1, 2, 3, 4, 5, 6, 7, 8, 9, 10, 11 , 12  </a:t>
            </a:r>
          </a:p>
          <a:p>
            <a:r>
              <a:rPr lang="en-US" dirty="0" smtClean="0"/>
              <a:t>Best Answer= 8</a:t>
            </a:r>
          </a:p>
          <a:p>
            <a:endParaRPr lang="en-US" dirty="0" smtClean="0"/>
          </a:p>
          <a:p>
            <a:r>
              <a:rPr lang="en-US" dirty="0" smtClean="0"/>
              <a:t>Discussion/Explanation: </a:t>
            </a:r>
          </a:p>
          <a:p>
            <a:r>
              <a:rPr lang="en-US" dirty="0" smtClean="0"/>
              <a:t>1b- not specific enough;  </a:t>
            </a:r>
          </a:p>
          <a:p>
            <a:r>
              <a:rPr lang="en-US" dirty="0" smtClean="0"/>
              <a:t>2b- “resource” does not describe a service, but a location;  </a:t>
            </a:r>
          </a:p>
          <a:p>
            <a:r>
              <a:rPr lang="en-US" dirty="0" smtClean="0"/>
              <a:t>4 a- not specific enough--- consultation between whom?  </a:t>
            </a:r>
          </a:p>
          <a:p>
            <a:r>
              <a:rPr lang="en-US" dirty="0" smtClean="0"/>
              <a:t>4 c-  co-teaching is not a special education service of any kind,  but rather a type of general education service delivery model/strategy</a:t>
            </a:r>
          </a:p>
        </p:txBody>
      </p:sp>
      <p:sp>
        <p:nvSpPr>
          <p:cNvPr id="4" name="Slide Number Placeholder 3"/>
          <p:cNvSpPr>
            <a:spLocks noGrp="1"/>
          </p:cNvSpPr>
          <p:nvPr>
            <p:ph type="sldNum" sz="quarter" idx="10"/>
          </p:nvPr>
        </p:nvSpPr>
        <p:spPr/>
        <p:txBody>
          <a:bodyPr/>
          <a:lstStyle/>
          <a:p>
            <a:fld id="{99B16BCE-512D-4FB2-92B0-04FAC0FF8742}" type="slidenum">
              <a:rPr lang="en-US" smtClean="0"/>
              <a:t>14</a:t>
            </a:fld>
            <a:endParaRPr lang="en-US"/>
          </a:p>
        </p:txBody>
      </p:sp>
    </p:spTree>
    <p:extLst>
      <p:ext uri="{BB962C8B-B14F-4D97-AF65-F5344CB8AC3E}">
        <p14:creationId xmlns:p14="http://schemas.microsoft.com/office/powerpoint/2010/main" val="135029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 possible, the IEP should describe services using daily allotments of hours or minutes.</a:t>
            </a:r>
          </a:p>
          <a:p>
            <a:pPr lvl="1"/>
            <a:r>
              <a:rPr lang="en-US" dirty="0" smtClean="0"/>
              <a:t>If the student’s unique needs are such that daily allotments are not appropriate, the IEP should describe services in weekly allotments of time.</a:t>
            </a:r>
          </a:p>
          <a:p>
            <a:r>
              <a:rPr lang="en-US" dirty="0" smtClean="0"/>
              <a:t>If it is not possible to describe the service with clear time allotments, the IEP must clearly describe the circumstances under which the service will be provided.</a:t>
            </a:r>
          </a:p>
          <a:p>
            <a:r>
              <a:rPr lang="en-US" dirty="0" smtClean="0"/>
              <a:t>Any extent of removal from general education must be clear.</a:t>
            </a:r>
          </a:p>
          <a:p>
            <a:r>
              <a:rPr lang="en-US" dirty="0" smtClean="0"/>
              <a:t>The location of the services in the program summary should be consistent with the statements regarding participation in the regular education environment and extent of removal statement (i.e., based on consideration of LRE). </a:t>
            </a:r>
          </a:p>
        </p:txBody>
      </p:sp>
      <p:sp>
        <p:nvSpPr>
          <p:cNvPr id="4" name="Slide Number Placeholder 3"/>
          <p:cNvSpPr>
            <a:spLocks noGrp="1"/>
          </p:cNvSpPr>
          <p:nvPr>
            <p:ph type="sldNum" sz="quarter" idx="10"/>
          </p:nvPr>
        </p:nvSpPr>
        <p:spPr/>
        <p:txBody>
          <a:bodyPr/>
          <a:lstStyle/>
          <a:p>
            <a:fld id="{99B16BCE-512D-4FB2-92B0-04FAC0FF8742}" type="slidenum">
              <a:rPr lang="en-US" smtClean="0"/>
              <a:t>15</a:t>
            </a:fld>
            <a:endParaRPr lang="en-US"/>
          </a:p>
        </p:txBody>
      </p:sp>
    </p:spTree>
    <p:extLst>
      <p:ext uri="{BB962C8B-B14F-4D97-AF65-F5344CB8AC3E}">
        <p14:creationId xmlns:p14="http://schemas.microsoft.com/office/powerpoint/2010/main" val="3970736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Accommodations are a kind of supplementary aid and service. Accommodations are supports that provide equitable access to grade-level content and allow students to demonstrate what they know.  Accommodations are intended to reduce or eliminate the effects of a student’s disability that may result in difficulty accessing instruction and engaging in typical learning and other school activities. The use of accommodations does not reduce learning expectations and does not substantively change the content or the required skill level of a lesson, activity, or test. </a:t>
            </a:r>
          </a:p>
          <a:p>
            <a:r>
              <a:rPr lang="en-US" dirty="0" smtClean="0"/>
              <a:t>Accommodations and other supplementary aids and services can serve multiple functions, all which help support the student on a pathway to college and career readiness. Accommodations and other IEP supports may be needed both to access and engage in specific academic tasks, as well as to support functional needs of students across various environments.</a:t>
            </a:r>
          </a:p>
          <a:p>
            <a:r>
              <a:rPr lang="en-US" dirty="0" smtClean="0"/>
              <a:t> Accommodations should be based on the unique needs of each student with an IEP and should support the goals in the IEP.</a:t>
            </a:r>
          </a:p>
          <a:p>
            <a:r>
              <a:rPr lang="en-US" dirty="0" smtClean="0"/>
              <a:t>The appropriate use of needed accommodations may:</a:t>
            </a:r>
          </a:p>
          <a:p>
            <a:pPr lvl="1"/>
            <a:r>
              <a:rPr lang="en-US" dirty="0" smtClean="0"/>
              <a:t>Increase access, engagement, and progress in general education standards, instruction, settings, or activities.</a:t>
            </a:r>
          </a:p>
          <a:p>
            <a:pPr lvl="1"/>
            <a:r>
              <a:rPr lang="en-US" dirty="0" smtClean="0"/>
              <a:t>Help the student be more independent.</a:t>
            </a:r>
          </a:p>
          <a:p>
            <a:pPr lvl="1"/>
            <a:r>
              <a:rPr lang="en-US" dirty="0" smtClean="0"/>
              <a:t>Improve motivation and engagement (this also connects with Universal Design for Learning Guidelines).</a:t>
            </a:r>
          </a:p>
          <a:p>
            <a:r>
              <a:rPr lang="en-US" dirty="0" smtClean="0"/>
              <a:t>Accommodations may also support the student by the following: </a:t>
            </a:r>
          </a:p>
          <a:p>
            <a:pPr lvl="1"/>
            <a:r>
              <a:rPr lang="en-US" dirty="0" smtClean="0"/>
              <a:t>Provide Student Choice and Input that helps to foster self-determination.</a:t>
            </a:r>
          </a:p>
          <a:p>
            <a:pPr lvl="1"/>
            <a:r>
              <a:rPr lang="en-US" dirty="0" smtClean="0"/>
              <a:t>Be Available to the Student in Future Higher Education or Employment.</a:t>
            </a:r>
          </a:p>
          <a:p>
            <a:r>
              <a:rPr lang="en-US" dirty="0" smtClean="0"/>
              <a:t> Some accommodations and other supplementary aids and services provided in schools may be available in post-secondary educational programs, as well as jobs and careers. The types of accommodations available today for students in higher education and career are much more varied and expanded than in previous years. Because accommodations available in these settings are increasing, it is important for IEP teams to reach out to current employers and higher education resource staff to find out about the types of accommodations available.</a:t>
            </a:r>
            <a:endParaRPr lang="en-US" dirty="0"/>
          </a:p>
        </p:txBody>
      </p:sp>
      <p:sp>
        <p:nvSpPr>
          <p:cNvPr id="4" name="Slide Number Placeholder 3"/>
          <p:cNvSpPr>
            <a:spLocks noGrp="1"/>
          </p:cNvSpPr>
          <p:nvPr>
            <p:ph type="sldNum" sz="quarter" idx="10"/>
          </p:nvPr>
        </p:nvSpPr>
        <p:spPr/>
        <p:txBody>
          <a:bodyPr/>
          <a:lstStyle/>
          <a:p>
            <a:fld id="{99B16BCE-512D-4FB2-92B0-04FAC0FF8742}" type="slidenum">
              <a:rPr lang="en-US" smtClean="0"/>
              <a:t>16</a:t>
            </a:fld>
            <a:endParaRPr lang="en-US"/>
          </a:p>
        </p:txBody>
      </p:sp>
    </p:spTree>
    <p:extLst>
      <p:ext uri="{BB962C8B-B14F-4D97-AF65-F5344CB8AC3E}">
        <p14:creationId xmlns:p14="http://schemas.microsoft.com/office/powerpoint/2010/main" val="150801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provides just a few examples out of thousands of possible IEP accommodations and other supplemental aids and services students may require based on their individual needs. The purpose of this slide is to remind IEP teams that accommodations and IEP supports may be needed both to access and engage in specific academic tasks, as well as to support functional needs of students.</a:t>
            </a:r>
          </a:p>
          <a:p>
            <a:r>
              <a:rPr lang="en-US" dirty="0" smtClean="0"/>
              <a:t>Common accommodations may include the use of assistive technology, accessible instructional materials, sensory supports and fidgets, provision of breaks to support student needs, and visual supports. Accommodations can also be used to vary the level of support needed by a student to access and engage in instruction, such as adult proximity during certain activities or to reduce response effort such as through the use of a scribe, word processor, text reader or text to speech software.  The student still must understand the concept of what is asked in order to use these supports as accommodations. </a:t>
            </a:r>
          </a:p>
          <a:p>
            <a:pPr lvl="1"/>
            <a:r>
              <a:rPr lang="en-US" i="1" dirty="0" smtClean="0"/>
              <a:t>e.g., If a student knows basic math facts or is not being tested on calculation, a calculator is an accommodation. If the student does not know facts, it may be considered a modification, and may change the nature of the expected task if the purpose of the activity is to demonstrate math calculation skills </a:t>
            </a:r>
            <a:endParaRPr lang="en-US" dirty="0" smtClean="0"/>
          </a:p>
          <a:p>
            <a:r>
              <a:rPr lang="en-US" dirty="0" smtClean="0"/>
              <a:t>It should be noted that accommodations should be based on a student’s present level of strengths and needs and NOT based on check boxes that are listed on IEP forms, lists of accommodations found online, or a list of accommodations typically made available to all students that is not needed by the student for whom the IEP is written. Only include supplementary aids and services that must be provided to address the student’s individual needs.</a:t>
            </a:r>
          </a:p>
          <a:p>
            <a:endParaRPr lang="en-US" dirty="0" smtClean="0"/>
          </a:p>
          <a:p>
            <a:r>
              <a:rPr lang="en-US" i="1" dirty="0" smtClean="0"/>
              <a:t>Presenter Note: Definition of accommodations adapted from DPI Accommodations Guide for Students with Disabilities 2011-12-  This document is scheduled to be updated.</a:t>
            </a:r>
          </a:p>
        </p:txBody>
      </p:sp>
      <p:sp>
        <p:nvSpPr>
          <p:cNvPr id="4" name="Slide Number Placeholder 3"/>
          <p:cNvSpPr>
            <a:spLocks noGrp="1"/>
          </p:cNvSpPr>
          <p:nvPr>
            <p:ph type="sldNum" sz="quarter" idx="10"/>
          </p:nvPr>
        </p:nvSpPr>
        <p:spPr/>
        <p:txBody>
          <a:bodyPr/>
          <a:lstStyle/>
          <a:p>
            <a:fld id="{99B16BCE-512D-4FB2-92B0-04FAC0FF8742}" type="slidenum">
              <a:rPr lang="en-US" smtClean="0"/>
              <a:t>17</a:t>
            </a:fld>
            <a:endParaRPr lang="en-US"/>
          </a:p>
        </p:txBody>
      </p:sp>
    </p:spTree>
    <p:extLst>
      <p:ext uri="{BB962C8B-B14F-4D97-AF65-F5344CB8AC3E}">
        <p14:creationId xmlns:p14="http://schemas.microsoft.com/office/powerpoint/2010/main" val="2729388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pPr>
            <a:r>
              <a:rPr lang="en-US" dirty="0" smtClean="0"/>
              <a:t>A provision in the Individuals with Disabilities Education Act of 2004 (IDEA) establishes the NIMAS [34 CFR 300.172(a)(1).] </a:t>
            </a:r>
          </a:p>
          <a:p>
            <a:pPr>
              <a:lnSpc>
                <a:spcPct val="120000"/>
              </a:lnSpc>
              <a:spcBef>
                <a:spcPts val="600"/>
              </a:spcBef>
            </a:pPr>
            <a:r>
              <a:rPr lang="en-US" dirty="0" smtClean="0"/>
              <a:t>This Standard requires LEAs to ensure all students who are blind or visually impaired, and those with other print disabilities, receive accessible materials in an appropriate specialized format and in a timely manner (i.e. at the same time all other students receive their print materials.</a:t>
            </a:r>
          </a:p>
          <a:p>
            <a:pPr>
              <a:lnSpc>
                <a:spcPct val="120000"/>
              </a:lnSpc>
              <a:spcBef>
                <a:spcPts val="600"/>
              </a:spcBef>
            </a:pPr>
            <a:r>
              <a:rPr lang="en-US" dirty="0" smtClean="0"/>
              <a:t>The standard provides for consistent source files to be used to create specialized formats for students with print disabilities, including those who are blind and visually impaired. </a:t>
            </a:r>
          </a:p>
          <a:p>
            <a:pPr>
              <a:lnSpc>
                <a:spcPct val="120000"/>
              </a:lnSpc>
              <a:spcBef>
                <a:spcPts val="600"/>
              </a:spcBef>
            </a:pPr>
            <a:r>
              <a:rPr lang="en-US" dirty="0" smtClean="0"/>
              <a:t>Wisconsin School districts can access such materials for eligible students (blind, visually impaired, other print disabilities) from the National Instructional Materials Access Center (NIMAC). They do this by making a request through the Wisconsin Accessible Materials Portal (WAMP). </a:t>
            </a:r>
          </a:p>
          <a:p>
            <a:pPr>
              <a:lnSpc>
                <a:spcPct val="120000"/>
              </a:lnSpc>
              <a:spcBef>
                <a:spcPts val="600"/>
              </a:spcBef>
            </a:pPr>
            <a:r>
              <a:rPr lang="en-US" dirty="0" smtClean="0"/>
              <a:t>LEAs must also ensure student with IEPS who need instructional materials in accessible formats, but are not included under the definition of blind or other persons with print disabilities or who need materials that cannot be produced from NIMAS files, receive those instructional materials in a timely manner. </a:t>
            </a:r>
          </a:p>
          <a:p>
            <a:pPr>
              <a:lnSpc>
                <a:spcPct val="120000"/>
              </a:lnSpc>
              <a:spcBef>
                <a:spcPts val="600"/>
              </a:spcBef>
            </a:pPr>
            <a:r>
              <a:rPr lang="en-US" dirty="0" smtClean="0"/>
              <a:t>During Step 2, the IEP team should have already identified whether the student’s disability affects the student’s access to print materials and if there are corresponding disability-related needs that must be addressed to increase such access so the student can engage in instructional activities. If so, the team may decide goals are needed to address the access need.  </a:t>
            </a:r>
          </a:p>
          <a:p>
            <a:pPr>
              <a:lnSpc>
                <a:spcPct val="120000"/>
              </a:lnSpc>
              <a:spcBef>
                <a:spcPts val="600"/>
              </a:spcBef>
            </a:pPr>
            <a:r>
              <a:rPr lang="en-US" dirty="0" smtClean="0"/>
              <a:t>In Step 4, when linking services to needs, the IEP team should consider if the student needs instructional materials in specialized format to address their disability related needs so they can meet their IEP goals AND access, engage and make progress in the general education curriculum.  </a:t>
            </a:r>
          </a:p>
          <a:p>
            <a:pPr>
              <a:lnSpc>
                <a:spcPct val="120000"/>
              </a:lnSpc>
              <a:spcBef>
                <a:spcPts val="600"/>
              </a:spcBef>
            </a:pPr>
            <a:r>
              <a:rPr lang="en-US" dirty="0" smtClean="0"/>
              <a:t>Services related to this need would include the supplementary aid and service of accessible print materials and could include other services such as specially designed instruction on the use of such materials, as appropriate. </a:t>
            </a:r>
          </a:p>
          <a:p>
            <a:pPr>
              <a:lnSpc>
                <a:spcPct val="120000"/>
              </a:lnSpc>
              <a:spcBef>
                <a:spcPts val="600"/>
              </a:spcBef>
            </a:pPr>
            <a:r>
              <a:rPr lang="en-US" dirty="0" smtClean="0"/>
              <a:t>Specific guidance for districts can be found at: </a:t>
            </a:r>
            <a:r>
              <a:rPr lang="en-US" dirty="0" smtClean="0">
                <a:hlinkClick r:id="rId3"/>
              </a:rPr>
              <a:t>https://www.wamp.k12.wi.us/guidance-for-districts/</a:t>
            </a:r>
            <a:r>
              <a:rPr lang="en-US" dirty="0" smtClean="0"/>
              <a:t>   (Link on slide and at end of presentation)</a:t>
            </a:r>
          </a:p>
          <a:p>
            <a:pPr>
              <a:lnSpc>
                <a:spcPct val="120000"/>
              </a:lnSpc>
            </a:pPr>
            <a:r>
              <a:rPr lang="en-US" dirty="0" smtClean="0"/>
              <a:t>Contact: Jayne Bischoff, UDL and AT Consultant</a:t>
            </a:r>
          </a:p>
        </p:txBody>
      </p:sp>
      <p:sp>
        <p:nvSpPr>
          <p:cNvPr id="4" name="Slide Number Placeholder 3"/>
          <p:cNvSpPr>
            <a:spLocks noGrp="1"/>
          </p:cNvSpPr>
          <p:nvPr>
            <p:ph type="sldNum" sz="quarter" idx="10"/>
          </p:nvPr>
        </p:nvSpPr>
        <p:spPr/>
        <p:txBody>
          <a:bodyPr/>
          <a:lstStyle/>
          <a:p>
            <a:fld id="{99B16BCE-512D-4FB2-92B0-04FAC0FF8742}" type="slidenum">
              <a:rPr lang="en-US" smtClean="0"/>
              <a:t>18</a:t>
            </a:fld>
            <a:endParaRPr lang="en-US"/>
          </a:p>
        </p:txBody>
      </p:sp>
    </p:spTree>
    <p:extLst>
      <p:ext uri="{BB962C8B-B14F-4D97-AF65-F5344CB8AC3E}">
        <p14:creationId xmlns:p14="http://schemas.microsoft.com/office/powerpoint/2010/main" val="3991024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service described using conditions</a:t>
            </a:r>
          </a:p>
          <a:p>
            <a:r>
              <a:rPr lang="en-US" dirty="0" smtClean="0"/>
              <a:t>Type of service: (The student will be given) a short comfort, sensory, or walk break (inside or out of classroom)</a:t>
            </a:r>
          </a:p>
          <a:p>
            <a:r>
              <a:rPr lang="en-US" dirty="0" smtClean="0"/>
              <a:t>Frequency (Conditions): When the student becomes anxious or overstimulated and is unable to continue accessing or engaging in the class activity, or when the student requests a break</a:t>
            </a:r>
          </a:p>
          <a:p>
            <a:r>
              <a:rPr lang="en-US" dirty="0" smtClean="0"/>
              <a:t>Amount: 3-4 times per day, 10 to 15 minutes each, no more than one per class period </a:t>
            </a:r>
          </a:p>
          <a:p>
            <a:r>
              <a:rPr lang="en-US" dirty="0" smtClean="0"/>
              <a:t>Location: in or out of classroom </a:t>
            </a:r>
          </a:p>
          <a:p>
            <a:endParaRPr lang="en-US" dirty="0" smtClean="0"/>
          </a:p>
          <a:p>
            <a:r>
              <a:rPr lang="en-US" b="1" dirty="0" smtClean="0"/>
              <a:t>Quiz--- What kind of special education service is this?</a:t>
            </a:r>
            <a:r>
              <a:rPr lang="en-US" dirty="0" smtClean="0"/>
              <a:t> </a:t>
            </a:r>
          </a:p>
          <a:p>
            <a:r>
              <a:rPr lang="en-US" i="1" dirty="0" smtClean="0"/>
              <a:t>Answer options: </a:t>
            </a:r>
          </a:p>
          <a:p>
            <a:r>
              <a:rPr lang="en-US" i="1" dirty="0" smtClean="0"/>
              <a:t>A. Supplementary aids and services? </a:t>
            </a:r>
          </a:p>
          <a:p>
            <a:r>
              <a:rPr lang="en-US" i="1" dirty="0" smtClean="0"/>
              <a:t>B. Specially designed instruction? </a:t>
            </a:r>
          </a:p>
          <a:p>
            <a:r>
              <a:rPr lang="en-US" i="1" dirty="0" smtClean="0"/>
              <a:t>C. Program modifications and supports for Staff?</a:t>
            </a:r>
          </a:p>
          <a:p>
            <a:r>
              <a:rPr lang="en-US" i="1" dirty="0" smtClean="0"/>
              <a:t>D. Related services? </a:t>
            </a:r>
          </a:p>
          <a:p>
            <a:r>
              <a:rPr lang="en-US" b="1" dirty="0" smtClean="0"/>
              <a:t>Why?  </a:t>
            </a:r>
          </a:p>
          <a:p>
            <a:r>
              <a:rPr lang="en-US" dirty="0" smtClean="0"/>
              <a:t>A.  -  Intended to support the student’s ability to access and participate in general education activities</a:t>
            </a:r>
          </a:p>
        </p:txBody>
      </p:sp>
      <p:sp>
        <p:nvSpPr>
          <p:cNvPr id="4" name="Slide Number Placeholder 3"/>
          <p:cNvSpPr>
            <a:spLocks noGrp="1"/>
          </p:cNvSpPr>
          <p:nvPr>
            <p:ph type="sldNum" sz="quarter" idx="10"/>
          </p:nvPr>
        </p:nvSpPr>
        <p:spPr/>
        <p:txBody>
          <a:bodyPr/>
          <a:lstStyle/>
          <a:p>
            <a:fld id="{99B16BCE-512D-4FB2-92B0-04FAC0FF8742}" type="slidenum">
              <a:rPr lang="en-US" smtClean="0"/>
              <a:t>19</a:t>
            </a:fld>
            <a:endParaRPr lang="en-US"/>
          </a:p>
        </p:txBody>
      </p:sp>
    </p:spTree>
    <p:extLst>
      <p:ext uri="{BB962C8B-B14F-4D97-AF65-F5344CB8AC3E}">
        <p14:creationId xmlns:p14="http://schemas.microsoft.com/office/powerpoint/2010/main" val="122361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CCR IEP stands for College and Career Ready Individualized Education Program. </a:t>
            </a:r>
          </a:p>
          <a:p>
            <a:r>
              <a:rPr lang="en-US" dirty="0" smtClean="0"/>
              <a:t>A CCR-IEP is an Individualized Education Program (IEP) developed to meet the unique disability-related needs of the student and help ensure the student graduates ready for further education and the workplace.</a:t>
            </a:r>
          </a:p>
          <a:p>
            <a:r>
              <a:rPr lang="en-US" dirty="0" smtClean="0"/>
              <a:t>CCR IEPs are for all students in public school programs ages 3 through 21 who receive special education services. Thus, CCR IEPs are not just intended for high school students. Rather, CCR IEPs build knowledge, skills, and habits throughout a student’s public school experience, so when they graduate, they are college and career ready. This important foundation begins in early childhood. </a:t>
            </a:r>
          </a:p>
          <a:p>
            <a:endParaRPr lang="en-US" dirty="0" smtClean="0"/>
          </a:p>
          <a:p>
            <a:r>
              <a:rPr lang="en-US" dirty="0" smtClean="0"/>
              <a:t>Handout: </a:t>
            </a:r>
            <a:r>
              <a:rPr lang="en-US" dirty="0" smtClean="0">
                <a:hlinkClick r:id="rId3"/>
              </a:rPr>
              <a:t>https://dpi.wi.gov/sites/default/files/imce/sped/pdf/ccr-iep-overview-guide.pdf</a:t>
            </a:r>
            <a:r>
              <a:rPr lang="en-US" dirty="0" smtClean="0"/>
              <a:t>- link on slide </a:t>
            </a:r>
          </a:p>
          <a:p>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2</a:t>
            </a:fld>
            <a:endParaRPr lang="en-US"/>
          </a:p>
        </p:txBody>
      </p:sp>
    </p:spTree>
    <p:extLst>
      <p:ext uri="{BB962C8B-B14F-4D97-AF65-F5344CB8AC3E}">
        <p14:creationId xmlns:p14="http://schemas.microsoft.com/office/powerpoint/2010/main" val="60000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specially designed instruction.</a:t>
            </a:r>
          </a:p>
          <a:p>
            <a:endParaRPr lang="en-US" dirty="0" smtClean="0"/>
          </a:p>
          <a:p>
            <a:r>
              <a:rPr lang="en-US" dirty="0" smtClean="0"/>
              <a:t>Note that the type of specially designed instruction, the amount/frequency, and the location are clear. </a:t>
            </a:r>
          </a:p>
          <a:p>
            <a:r>
              <a:rPr lang="en-US" dirty="0" smtClean="0"/>
              <a:t>Reminder: The statement of service should pass the  “stranger test” (i.e. someone who wasn’t at the meeting should be able to tell what the service is intended to provide and how much and how often it will be provided).  </a:t>
            </a:r>
          </a:p>
          <a:p>
            <a:r>
              <a:rPr lang="en-US" dirty="0" smtClean="0"/>
              <a:t>In addition, everyone who may be involved in implementing the student’s IEP must be informed of their specific responsibilities for implementing or supporting the implementation of IEP services. </a:t>
            </a:r>
          </a:p>
        </p:txBody>
      </p:sp>
      <p:sp>
        <p:nvSpPr>
          <p:cNvPr id="4" name="Slide Number Placeholder 3"/>
          <p:cNvSpPr>
            <a:spLocks noGrp="1"/>
          </p:cNvSpPr>
          <p:nvPr>
            <p:ph type="sldNum" sz="quarter" idx="10"/>
          </p:nvPr>
        </p:nvSpPr>
        <p:spPr/>
        <p:txBody>
          <a:bodyPr/>
          <a:lstStyle/>
          <a:p>
            <a:fld id="{99B16BCE-512D-4FB2-92B0-04FAC0FF8742}" type="slidenum">
              <a:rPr lang="en-US" smtClean="0"/>
              <a:t>20</a:t>
            </a:fld>
            <a:endParaRPr lang="en-US"/>
          </a:p>
        </p:txBody>
      </p:sp>
    </p:spTree>
    <p:extLst>
      <p:ext uri="{BB962C8B-B14F-4D97-AF65-F5344CB8AC3E}">
        <p14:creationId xmlns:p14="http://schemas.microsoft.com/office/powerpoint/2010/main" val="1402127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Involving students in the development of their IEPs leads to greater student ownership and understanding of their educational program and its outcomes.   </a:t>
            </a:r>
          </a:p>
          <a:p>
            <a:r>
              <a:rPr lang="en-US" dirty="0" smtClean="0"/>
              <a:t>This applies to students of all ages and development levels. All students can and should have some role in their IEP. </a:t>
            </a:r>
          </a:p>
          <a:p>
            <a:r>
              <a:rPr lang="en-US" dirty="0" smtClean="0"/>
              <a:t>Involving students in the development of their IEPs leads to greater student ownership and understanding of their educational program and its outcomes.   </a:t>
            </a:r>
          </a:p>
          <a:p>
            <a:r>
              <a:rPr lang="en-US" dirty="0" smtClean="0"/>
              <a:t>This applies to students of all ages and development levels. All students can and should have some role in their IEP. </a:t>
            </a:r>
          </a:p>
          <a:p>
            <a:r>
              <a:rPr lang="en-US" dirty="0" smtClean="0"/>
              <a:t>Preparing students to participate in their IEP meeting can begin in seemingly small ways.  For example, the student’s case manager or teacher can have the student be prepared to share one skill the student is good at and/or one thing they would really like to get better at when prompted during the meeting. </a:t>
            </a:r>
          </a:p>
          <a:p>
            <a:endParaRPr lang="en-US" dirty="0" smtClean="0"/>
          </a:p>
          <a:p>
            <a:r>
              <a:rPr lang="en-US" dirty="0" smtClean="0"/>
              <a:t>Here are a few ideas for engaging students in Step 4. </a:t>
            </a:r>
          </a:p>
          <a:p>
            <a:r>
              <a:rPr lang="en-US" dirty="0" smtClean="0"/>
              <a:t>Can you think of others? </a:t>
            </a:r>
          </a:p>
        </p:txBody>
      </p:sp>
      <p:sp>
        <p:nvSpPr>
          <p:cNvPr id="4" name="Slide Number Placeholder 3"/>
          <p:cNvSpPr>
            <a:spLocks noGrp="1"/>
          </p:cNvSpPr>
          <p:nvPr>
            <p:ph type="sldNum" sz="quarter" idx="10"/>
          </p:nvPr>
        </p:nvSpPr>
        <p:spPr/>
        <p:txBody>
          <a:bodyPr/>
          <a:lstStyle/>
          <a:p>
            <a:fld id="{99B16BCE-512D-4FB2-92B0-04FAC0FF8742}" type="slidenum">
              <a:rPr lang="en-US" smtClean="0"/>
              <a:t>21</a:t>
            </a:fld>
            <a:endParaRPr lang="en-US"/>
          </a:p>
        </p:txBody>
      </p:sp>
    </p:spTree>
    <p:extLst>
      <p:ext uri="{BB962C8B-B14F-4D97-AF65-F5344CB8AC3E}">
        <p14:creationId xmlns:p14="http://schemas.microsoft.com/office/powerpoint/2010/main" val="2995071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IEP language and vocabulary can be difficult for some families. For example, the terms “supplementary aids and services”, or “accommodations, modifications and supports”, can be easily misunderstood and confusing for families. It is also important to consider the use of an interpreter in cases where English is not a first language for families.</a:t>
            </a:r>
          </a:p>
          <a:p>
            <a:r>
              <a:rPr lang="en-US" dirty="0" smtClean="0"/>
              <a:t>Before being able to work as part of the IEP team to align services to goals and disability-related needs, families must first completely understand what those goals and needs are. This should occur naturally if the team has been using the 5 step process as a framework for the IEP team discussion. When a family understands their child’s grade-level standards and functional expectations (Step 1) , when they can identify how their child’s disability affects academic achievement and functional performance (Step 2), and when they can help develop ambitious and achievable goals (Step 3), they will be able to help make decisions about the services and supports that will best meet the needs of their child. </a:t>
            </a:r>
          </a:p>
          <a:p>
            <a:r>
              <a:rPr lang="en-US" dirty="0" smtClean="0"/>
              <a:t>For the goal and service link, correspondence between goals and services does not need to be one-to-one. Oftentimes, families have misunderstood that if you have a goal, you have one specific service for it. Not all families are aware that goals and disability-related needs can have multiple services attached to them. Also, families should know that it is ok for one service to address multiple goals or disability-related needs.</a:t>
            </a:r>
          </a:p>
          <a:p>
            <a:r>
              <a:rPr lang="en-US" dirty="0" smtClean="0"/>
              <a:t>Universal Design for Learning is something that many families may not have heard about.  If you refer to Universal Design for Learning within the context of an IEP team meeting, be sure to share with the family some easy to understand language regarding Universal Design for Learning and, specifically, the role that Universal Design for Learning plays in improving outcomes for their child.</a:t>
            </a:r>
          </a:p>
        </p:txBody>
      </p:sp>
      <p:sp>
        <p:nvSpPr>
          <p:cNvPr id="4" name="Slide Number Placeholder 3"/>
          <p:cNvSpPr>
            <a:spLocks noGrp="1"/>
          </p:cNvSpPr>
          <p:nvPr>
            <p:ph type="sldNum" sz="quarter" idx="10"/>
          </p:nvPr>
        </p:nvSpPr>
        <p:spPr/>
        <p:txBody>
          <a:bodyPr/>
          <a:lstStyle/>
          <a:p>
            <a:fld id="{99B16BCE-512D-4FB2-92B0-04FAC0FF8742}" type="slidenum">
              <a:rPr lang="en-US" smtClean="0"/>
              <a:t>22</a:t>
            </a:fld>
            <a:endParaRPr lang="en-US"/>
          </a:p>
        </p:txBody>
      </p:sp>
    </p:spTree>
    <p:extLst>
      <p:ext uri="{BB962C8B-B14F-4D97-AF65-F5344CB8AC3E}">
        <p14:creationId xmlns:p14="http://schemas.microsoft.com/office/powerpoint/2010/main" val="544402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“What does the family already do at home to support the student in meeting high expectations?” Parents are experts on their child. It is important to take the things that are already successful at home and have a discussion about using them to create supports at school that will yield positive outcomes for the child. A common example of this may be a certain type of exercise or activity within the day that helps to redirect and focus the child. Perhaps a similar exercise or activity could be built into the student’s school day to assist the student with focus. </a:t>
            </a:r>
          </a:p>
          <a:p>
            <a:r>
              <a:rPr lang="en-US" dirty="0" smtClean="0"/>
              <a:t>The second question is, “What aids, services, supports, and accommodations does the family feel have been effective in the past? Why?” Keep in mind that the caregivers are the ones who can offer the consistency of a year-to-year view of the child’s progression. Often, educators see a child for a school year and then that child has a different teacher and/or paraprofessional the next year. It is important to find out from the family what types of services or supports have been effective in the past and also what types have not been effective. By continuing to address child-specific best practices, you will improve the outcomes for that child.</a:t>
            </a:r>
          </a:p>
          <a:p>
            <a:r>
              <a:rPr lang="en-US" dirty="0" smtClean="0"/>
              <a:t>The third question is, “How can we develop services and supports for your child in such a way that it supports and respects your family’s time and traditions?” Addressing culturally responsive practices for a child allows the IEP team to create services, supports, and accommodations that are based on a level of comfort for the student and, therefore, increases the likelihood of positive outcomes for the child. As an example, there are cases where a student may have difficulty completing school assignments at home. If there are factors related to the child’s disability such as social/emotional needs, trauma, or illness that make it difficult to complete homework assignments, the family may want to request an amount of homework that will allow the child to complete it and have success. By respecting this value of time in the IEP and writing accommodations that meet the specific disability-related needs of the student in the home setting, the child will have more success at home and in school. An example may be an accommodation that states, “Only 20 minutes of cumulative homework to be assigned on a daily basis.” In this case, homework can still be a part of the child’s day but it is minimal and the family has more time to focus their attention on other aspects of the child’s disability.</a:t>
            </a:r>
          </a:p>
        </p:txBody>
      </p:sp>
      <p:sp>
        <p:nvSpPr>
          <p:cNvPr id="4" name="Slide Number Placeholder 3"/>
          <p:cNvSpPr>
            <a:spLocks noGrp="1"/>
          </p:cNvSpPr>
          <p:nvPr>
            <p:ph type="sldNum" sz="quarter" idx="10"/>
          </p:nvPr>
        </p:nvSpPr>
        <p:spPr/>
        <p:txBody>
          <a:bodyPr/>
          <a:lstStyle/>
          <a:p>
            <a:fld id="{99B16BCE-512D-4FB2-92B0-04FAC0FF8742}" type="slidenum">
              <a:rPr lang="en-US" smtClean="0"/>
              <a:t>23</a:t>
            </a:fld>
            <a:endParaRPr lang="en-US"/>
          </a:p>
        </p:txBody>
      </p:sp>
    </p:spTree>
    <p:extLst>
      <p:ext uri="{BB962C8B-B14F-4D97-AF65-F5344CB8AC3E}">
        <p14:creationId xmlns:p14="http://schemas.microsoft.com/office/powerpoint/2010/main" val="1470425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service descriptions clearly is critical for good communication between IEP team participants and also staff who are responsible for implementing the IEP. In the homework example used in the last slide, if the support was written as, “No more than 20 minutes of homework to be given nightly” each one of the child’s teachers may interpret that as they can give up to 20 minutes of homework. For a child in middle or high school with many teachers, this can add up to a couple of hours of homework. By writing the support as “Up to 20 minutes of cumulative homework may be assigned on a daily basis”, the word cumulative clears up any confusion about the amount and also encourages the teachers to collaborate to make sure this support is met.</a:t>
            </a:r>
          </a:p>
          <a:p>
            <a:r>
              <a:rPr lang="en-US" dirty="0" smtClean="0"/>
              <a:t>Second, thinking of “achievement gaps” as “opportunity gaps” is one way for IEP teams to brainstorm the types of skills, supports, or services that can assist the student to improve access, engagement, and progress in preschool and grade school level curriculum and instruction. Aligning IEP services to teach a student new skills and providing a student with academic, environmental, and social-emotional supports allows them access to all learning opportunities needed to engage in preschool or grade-level academic instruction and other activities, and demonstrate understanding.</a:t>
            </a:r>
          </a:p>
          <a:p>
            <a:r>
              <a:rPr lang="en-US" dirty="0" smtClean="0"/>
              <a:t>Third, discussing possible service options that could address the student’s needs is a good way to get reluctant families involved. Most families may not be aware of the different possibilities in terms of services and supports that could be used to address their student’s needs. Because of this, they aren’t able to help the IEP team make completely informed decisions from their perspective. If the families are fully engaged in this discussion and decision making they will feel more comfortable and able to share important and meaningful input about the services and supports they think will be most helpful for their child. </a:t>
            </a:r>
          </a:p>
          <a:p>
            <a:r>
              <a:rPr lang="en-US" dirty="0" smtClean="0"/>
              <a:t>Creating a vocabulary guide for families is a good way to inform them without singling them out. Of course, we often use educational jargon or acronyms during IEP meetings. Many families don’t know these terms or acronyms. By giving them a copy of these terms and acronyms ahead of time, the family will know what is being talked about and feel more comfortable with sharing during the meeting.</a:t>
            </a:r>
          </a:p>
          <a:p>
            <a:r>
              <a:rPr lang="en-US" dirty="0" smtClean="0"/>
              <a:t>Remember to use active listening to address concerns and answer questions. It is always important to do this so parents feel acknowledged and respected and help move the team to consensus decisions and mutual understanding. </a:t>
            </a:r>
          </a:p>
        </p:txBody>
      </p:sp>
      <p:sp>
        <p:nvSpPr>
          <p:cNvPr id="4" name="Slide Number Placeholder 3"/>
          <p:cNvSpPr>
            <a:spLocks noGrp="1"/>
          </p:cNvSpPr>
          <p:nvPr>
            <p:ph type="sldNum" sz="quarter" idx="10"/>
          </p:nvPr>
        </p:nvSpPr>
        <p:spPr/>
        <p:txBody>
          <a:bodyPr/>
          <a:lstStyle/>
          <a:p>
            <a:fld id="{99B16BCE-512D-4FB2-92B0-04FAC0FF8742}" type="slidenum">
              <a:rPr lang="en-US" smtClean="0"/>
              <a:t>24</a:t>
            </a:fld>
            <a:endParaRPr lang="en-US"/>
          </a:p>
        </p:txBody>
      </p:sp>
    </p:spTree>
    <p:extLst>
      <p:ext uri="{BB962C8B-B14F-4D97-AF65-F5344CB8AC3E}">
        <p14:creationId xmlns:p14="http://schemas.microsoft.com/office/powerpoint/2010/main" val="2760756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our At a Glance documents describe what we would expect to see in practice and what we would hope not to see in practice.</a:t>
            </a:r>
          </a:p>
          <a:p>
            <a:endParaRPr lang="en-US" dirty="0" smtClean="0"/>
          </a:p>
          <a:p>
            <a:r>
              <a:rPr lang="en-US" dirty="0" smtClean="0"/>
              <a:t>Here are some expectations</a:t>
            </a:r>
            <a:r>
              <a:rPr lang="en-US" baseline="0" dirty="0" smtClean="0"/>
              <a:t> related to Step 4.</a:t>
            </a:r>
          </a:p>
          <a:p>
            <a:r>
              <a:rPr lang="en-US" dirty="0" smtClean="0"/>
              <a:t>Read slide.</a:t>
            </a:r>
          </a:p>
          <a:p>
            <a:r>
              <a:rPr lang="en-US" dirty="0" smtClean="0"/>
              <a:t>For example: </a:t>
            </a:r>
          </a:p>
          <a:p>
            <a:r>
              <a:rPr lang="en-US" dirty="0" smtClean="0"/>
              <a:t>Do: Develop services specifically to support goals and needs.  Wait to make decisions about IEP services after completing Steps 1-3. </a:t>
            </a:r>
          </a:p>
          <a:p>
            <a:r>
              <a:rPr lang="en-US" dirty="0" smtClean="0"/>
              <a:t>Don’t: Determine services based on a student’s eligibility category or set school program (e.g., only students with EBD label can participate in specially designed social emotional learning instruction.  All 3</a:t>
            </a:r>
            <a:r>
              <a:rPr lang="en-US" baseline="30000" dirty="0" smtClean="0"/>
              <a:t>rd</a:t>
            </a:r>
            <a:r>
              <a:rPr lang="en-US" dirty="0" smtClean="0"/>
              <a:t> grade students with IEPs who aren’t meeting grade level expectations are provided 50 minutes of reading instruction in the resource room).</a:t>
            </a:r>
          </a:p>
          <a:p>
            <a:endParaRPr lang="en-US" dirty="0" smtClean="0"/>
          </a:p>
          <a:p>
            <a:r>
              <a:rPr lang="en-US" dirty="0" smtClean="0"/>
              <a:t>Do: Clearly describe the frequency, amount, location and duration of IEP services in objective terms, so it is clear how much, how often, when/under what conditions, where.</a:t>
            </a:r>
          </a:p>
          <a:p>
            <a:r>
              <a:rPr lang="en-US" dirty="0" smtClean="0"/>
              <a:t>Don’t: Write IEP services where the frequency and amount is subjective (i.e. “when needed”, “when the student requests”, “when teacher deems necessary”, “student will have access to”). If one of the student’s needs is to improve self-advocacy skills by requesting accommodations, then this should be an IEP goal.  The support needed to access instruction must be provided even if the student does not ask on their own. </a:t>
            </a:r>
          </a:p>
        </p:txBody>
      </p:sp>
      <p:sp>
        <p:nvSpPr>
          <p:cNvPr id="4" name="Slide Number Placeholder 3"/>
          <p:cNvSpPr>
            <a:spLocks noGrp="1"/>
          </p:cNvSpPr>
          <p:nvPr>
            <p:ph type="sldNum" sz="quarter" idx="10"/>
          </p:nvPr>
        </p:nvSpPr>
        <p:spPr/>
        <p:txBody>
          <a:bodyPr/>
          <a:lstStyle/>
          <a:p>
            <a:fld id="{99B16BCE-512D-4FB2-92B0-04FAC0FF8742}" type="slidenum">
              <a:rPr lang="en-US" smtClean="0"/>
              <a:t>25</a:t>
            </a:fld>
            <a:endParaRPr lang="en-US"/>
          </a:p>
        </p:txBody>
      </p:sp>
    </p:spTree>
    <p:extLst>
      <p:ext uri="{BB962C8B-B14F-4D97-AF65-F5344CB8AC3E}">
        <p14:creationId xmlns:p14="http://schemas.microsoft.com/office/powerpoint/2010/main" val="30132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 Glance documents also include Step-Checks that individuals or teams can use to review their IEPs.  </a:t>
            </a:r>
          </a:p>
          <a:p>
            <a:endParaRPr lang="en-US" dirty="0" smtClean="0"/>
          </a:p>
          <a:p>
            <a:r>
              <a:rPr lang="en-US" dirty="0" smtClean="0"/>
              <a:t>Here is the Step 4- Step-Check:</a:t>
            </a:r>
          </a:p>
          <a:p>
            <a:pPr lvl="0"/>
            <a:r>
              <a:rPr lang="en-US" dirty="0" smtClean="0"/>
              <a:t>Are all IEP goals and disability-related needs addressed by at least one service?</a:t>
            </a:r>
          </a:p>
          <a:p>
            <a:pPr lvl="0"/>
            <a:r>
              <a:rPr lang="en-US" dirty="0" smtClean="0"/>
              <a:t>Is a clear description of the service provided?</a:t>
            </a:r>
          </a:p>
          <a:p>
            <a:pPr lvl="0"/>
            <a:r>
              <a:rPr lang="en-US" dirty="0" smtClean="0"/>
              <a:t>Is a clear and logical amount, frequency, location and duration provided?</a:t>
            </a:r>
          </a:p>
          <a:p>
            <a:pPr lvl="0"/>
            <a:r>
              <a:rPr lang="en-US" dirty="0" smtClean="0"/>
              <a:t>Are there procedures for verifying IEP implementation?</a:t>
            </a:r>
          </a:p>
          <a:p>
            <a:pPr lvl="0"/>
            <a:r>
              <a:rPr lang="en-US" dirty="0" smtClean="0"/>
              <a:t>Do services support access, engagement and progress in the general curriculum and environment?</a:t>
            </a:r>
          </a:p>
          <a:p>
            <a:pPr lvl="0"/>
            <a:r>
              <a:rPr lang="en-US" dirty="0" smtClean="0"/>
              <a:t>Are supports, such as training in literacy instruction, provided for educators?</a:t>
            </a:r>
          </a:p>
          <a:p>
            <a:pPr lvl="0"/>
            <a:endParaRPr lang="en-US" dirty="0" smtClean="0"/>
          </a:p>
          <a:p>
            <a:r>
              <a:rPr lang="en-US" dirty="0" smtClean="0"/>
              <a:t>Each of the At a Glance documents also include tips for IEP teams about each step.  We have already gone over the tips for this step during the presentation.  There is  a link to the Step 4 At a Glance on this slide. </a:t>
            </a:r>
          </a:p>
        </p:txBody>
      </p:sp>
      <p:sp>
        <p:nvSpPr>
          <p:cNvPr id="4" name="Slide Number Placeholder 3"/>
          <p:cNvSpPr>
            <a:spLocks noGrp="1"/>
          </p:cNvSpPr>
          <p:nvPr>
            <p:ph type="sldNum" sz="quarter" idx="10"/>
          </p:nvPr>
        </p:nvSpPr>
        <p:spPr/>
        <p:txBody>
          <a:bodyPr/>
          <a:lstStyle/>
          <a:p>
            <a:fld id="{99B16BCE-512D-4FB2-92B0-04FAC0FF8742}" type="slidenum">
              <a:rPr lang="en-US" smtClean="0"/>
              <a:t>26</a:t>
            </a:fld>
            <a:endParaRPr lang="en-US"/>
          </a:p>
        </p:txBody>
      </p:sp>
    </p:spTree>
    <p:extLst>
      <p:ext uri="{BB962C8B-B14F-4D97-AF65-F5344CB8AC3E}">
        <p14:creationId xmlns:p14="http://schemas.microsoft.com/office/powerpoint/2010/main" val="1675231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close, there is one additional area we suggest you consider as you make decisions about IEP services.  These Universal Design for Learning (UDL) guidelines provide checkpoints for discussion and exploration related barriers to access and engagement that most students with disabilities encounter during their school career. </a:t>
            </a:r>
          </a:p>
          <a:p>
            <a:r>
              <a:rPr lang="en-US" dirty="0" smtClean="0"/>
              <a:t> In relation to step 4: </a:t>
            </a:r>
          </a:p>
          <a:p>
            <a:r>
              <a:rPr lang="en-US" dirty="0" smtClean="0"/>
              <a:t>Look over these guidelines.  Review them with the lens of the students you work with and the guidelines as barriers that need to be reduced to improve learning.</a:t>
            </a:r>
          </a:p>
          <a:p>
            <a:r>
              <a:rPr lang="en-US" dirty="0" smtClean="0"/>
              <a:t>Think about the discussion during steps 1,  2 and 3.</a:t>
            </a:r>
          </a:p>
          <a:p>
            <a:pPr lvl="1"/>
            <a:r>
              <a:rPr lang="en-US" dirty="0" smtClean="0"/>
              <a:t>How does the student’s disability effect access, engagement and progress?  </a:t>
            </a:r>
          </a:p>
          <a:p>
            <a:pPr lvl="1"/>
            <a:r>
              <a:rPr lang="en-US" dirty="0" smtClean="0"/>
              <a:t>What barriers exist in general education curriculum, activities, environments that magnify the effects of disabilities?</a:t>
            </a:r>
          </a:p>
          <a:p>
            <a:pPr lvl="1"/>
            <a:r>
              <a:rPr lang="en-US" dirty="0" smtClean="0"/>
              <a:t>How can these barriers be removed or reduced? </a:t>
            </a:r>
          </a:p>
          <a:p>
            <a:pPr lvl="1"/>
            <a:r>
              <a:rPr lang="en-US" dirty="0" smtClean="0"/>
              <a:t>What services might reduce or eliminate barriers, support IEP goals, and address the student’s disability related needs?</a:t>
            </a:r>
          </a:p>
          <a:p>
            <a:endParaRPr lang="en-US" dirty="0" smtClean="0"/>
          </a:p>
          <a:p>
            <a:r>
              <a:rPr lang="en-US" dirty="0" smtClean="0"/>
              <a:t>There will be a module specifically developed to address the application UDL principles to the 5 Step Process in more detail.   Until then, there are some excellent resources available from links on the DPI UDL page (link on slide and at end of presentation-  </a:t>
            </a:r>
            <a:r>
              <a:rPr lang="en-US" dirty="0" smtClean="0">
                <a:hlinkClick r:id="rId3"/>
              </a:rPr>
              <a:t>https://dpi.wi.gov/universal-design-learning</a:t>
            </a:r>
            <a:r>
              <a:rPr lang="en-US" dirty="0" smtClean="0"/>
              <a:t> ) </a:t>
            </a:r>
          </a:p>
        </p:txBody>
      </p:sp>
      <p:sp>
        <p:nvSpPr>
          <p:cNvPr id="4" name="Slide Number Placeholder 3"/>
          <p:cNvSpPr>
            <a:spLocks noGrp="1"/>
          </p:cNvSpPr>
          <p:nvPr>
            <p:ph type="sldNum" sz="quarter" idx="10"/>
          </p:nvPr>
        </p:nvSpPr>
        <p:spPr/>
        <p:txBody>
          <a:bodyPr/>
          <a:lstStyle/>
          <a:p>
            <a:fld id="{99B16BCE-512D-4FB2-92B0-04FAC0FF8742}" type="slidenum">
              <a:rPr lang="en-US" smtClean="0"/>
              <a:t>27</a:t>
            </a:fld>
            <a:endParaRPr lang="en-US"/>
          </a:p>
        </p:txBody>
      </p:sp>
    </p:spTree>
    <p:extLst>
      <p:ext uri="{BB962C8B-B14F-4D97-AF65-F5344CB8AC3E}">
        <p14:creationId xmlns:p14="http://schemas.microsoft.com/office/powerpoint/2010/main" val="348165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when linking services to needs, we think: </a:t>
            </a:r>
          </a:p>
          <a:p>
            <a:pPr lvl="1"/>
            <a:r>
              <a:rPr lang="en-US" dirty="0" smtClean="0"/>
              <a:t>What kinds of services might be needed to address needs and goals?</a:t>
            </a:r>
          </a:p>
          <a:p>
            <a:pPr lvl="1"/>
            <a:r>
              <a:rPr lang="en-US" dirty="0" smtClean="0"/>
              <a:t>How do the services address access, engagement, progress? </a:t>
            </a:r>
          </a:p>
          <a:p>
            <a:pPr lvl="1"/>
            <a:r>
              <a:rPr lang="en-US" dirty="0" smtClean="0"/>
              <a:t>Specificity– type, frequency, amount or conditions, location duration?</a:t>
            </a:r>
          </a:p>
          <a:p>
            <a:pPr lvl="1"/>
            <a:r>
              <a:rPr lang="en-US" dirty="0" smtClean="0"/>
              <a:t>How might multiple services providers address the same need/goal? </a:t>
            </a:r>
          </a:p>
          <a:p>
            <a:r>
              <a:rPr lang="en-US" dirty="0" smtClean="0"/>
              <a:t>Here is a quick activity to check your knowledge of the key ideas in Step 4. </a:t>
            </a:r>
          </a:p>
          <a:p>
            <a:r>
              <a:rPr lang="en-US" dirty="0" smtClean="0"/>
              <a:t>MATCHING ACTIVITY- Instructions:  </a:t>
            </a:r>
          </a:p>
          <a:p>
            <a:pPr lvl="1"/>
            <a:r>
              <a:rPr lang="en-US" dirty="0" smtClean="0"/>
              <a:t>Look the first item on the left-  N1</a:t>
            </a:r>
          </a:p>
          <a:p>
            <a:pPr lvl="1"/>
            <a:r>
              <a:rPr lang="en-US" dirty="0" smtClean="0"/>
              <a:t>Then look at the 4 services on the right  (a, b, c, and d)</a:t>
            </a:r>
          </a:p>
          <a:p>
            <a:pPr lvl="1"/>
            <a:r>
              <a:rPr lang="en-US" dirty="0" smtClean="0"/>
              <a:t>Which service or services might be appropriately linked to address this need? (can be more than 1) </a:t>
            </a:r>
          </a:p>
          <a:p>
            <a:pPr lvl="1"/>
            <a:r>
              <a:rPr lang="en-US" dirty="0" smtClean="0"/>
              <a:t>Repeat with each goal or need. </a:t>
            </a:r>
          </a:p>
          <a:p>
            <a:r>
              <a:rPr lang="en-US" dirty="0" smtClean="0"/>
              <a:t>There are no specific right or wrong answers for any particular student need or for students with any particular impairment. The answers come from the IEP team understanding of each student’s individual needs and how the service addresses the need. </a:t>
            </a:r>
          </a:p>
          <a:p>
            <a:r>
              <a:rPr lang="en-US" dirty="0" smtClean="0"/>
              <a:t>Most likely responses: </a:t>
            </a:r>
          </a:p>
          <a:p>
            <a:pPr>
              <a:spcBef>
                <a:spcPts val="600"/>
              </a:spcBef>
            </a:pPr>
            <a:r>
              <a:rPr lang="en-US" dirty="0" smtClean="0"/>
              <a:t>N1- a, c</a:t>
            </a:r>
          </a:p>
          <a:p>
            <a:pPr>
              <a:spcBef>
                <a:spcPts val="600"/>
              </a:spcBef>
            </a:pPr>
            <a:r>
              <a:rPr lang="en-US" dirty="0" smtClean="0"/>
              <a:t>G1- a</a:t>
            </a:r>
          </a:p>
          <a:p>
            <a:pPr>
              <a:spcBef>
                <a:spcPts val="600"/>
              </a:spcBef>
            </a:pPr>
            <a:r>
              <a:rPr lang="en-US" dirty="0" smtClean="0"/>
              <a:t>N2- a, b, c, d, </a:t>
            </a:r>
          </a:p>
          <a:p>
            <a:pPr>
              <a:spcBef>
                <a:spcPts val="600"/>
              </a:spcBef>
            </a:pPr>
            <a:r>
              <a:rPr lang="en-US" dirty="0" smtClean="0"/>
              <a:t>G2- b, d</a:t>
            </a:r>
          </a:p>
          <a:p>
            <a:r>
              <a:rPr lang="en-US" dirty="0" smtClean="0"/>
              <a:t>If using this during a presentation, Debrief:  Discuss why participants selected various responses if different than suggested answers. </a:t>
            </a:r>
          </a:p>
        </p:txBody>
      </p:sp>
      <p:sp>
        <p:nvSpPr>
          <p:cNvPr id="4" name="Slide Number Placeholder 3"/>
          <p:cNvSpPr>
            <a:spLocks noGrp="1"/>
          </p:cNvSpPr>
          <p:nvPr>
            <p:ph type="sldNum" sz="quarter" idx="10"/>
          </p:nvPr>
        </p:nvSpPr>
        <p:spPr/>
        <p:txBody>
          <a:bodyPr/>
          <a:lstStyle/>
          <a:p>
            <a:fld id="{99B16BCE-512D-4FB2-92B0-04FAC0FF8742}" type="slidenum">
              <a:rPr lang="en-US" smtClean="0"/>
              <a:t>28</a:t>
            </a:fld>
            <a:endParaRPr lang="en-US"/>
          </a:p>
        </p:txBody>
      </p:sp>
    </p:spTree>
    <p:extLst>
      <p:ext uri="{BB962C8B-B14F-4D97-AF65-F5344CB8AC3E}">
        <p14:creationId xmlns:p14="http://schemas.microsoft.com/office/powerpoint/2010/main" val="1966891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1844675" y="231775"/>
            <a:ext cx="3749675" cy="2109788"/>
          </a:xfrm>
          <a:prstGeom prst="rect">
            <a:avLst/>
          </a:prstGeom>
        </p:spPr>
      </p:sp>
      <p:sp>
        <p:nvSpPr>
          <p:cNvPr id="13" name="Notes Placeholder 12"/>
          <p:cNvSpPr>
            <a:spLocks noGrp="1"/>
          </p:cNvSpPr>
          <p:nvPr>
            <p:ph type="body" idx="1"/>
          </p:nvPr>
        </p:nvSpPr>
        <p:spPr>
          <a:xfrm>
            <a:off x="152401" y="2442950"/>
            <a:ext cx="6702215" cy="6548650"/>
          </a:xfrm>
          <a:prstGeom prst="rect">
            <a:avLst/>
          </a:prstGeom>
        </p:spPr>
        <p:txBody>
          <a:bodyPr/>
          <a:lstStyle/>
          <a:p>
            <a:r>
              <a:rPr lang="en-US" dirty="0"/>
              <a:t>On this page, you will find links to all DPI CCR-IEP resources.  Please check this page often as we </a:t>
            </a:r>
            <a:r>
              <a:rPr lang="en-US" dirty="0" smtClean="0"/>
              <a:t>will </a:t>
            </a:r>
            <a:r>
              <a:rPr lang="en-US" dirty="0"/>
              <a:t>be adding new resources </a:t>
            </a:r>
            <a:r>
              <a:rPr lang="en-US" dirty="0" smtClean="0"/>
              <a:t>regularly</a:t>
            </a:r>
            <a:endParaRPr lang="en-US" dirty="0"/>
          </a:p>
          <a:p>
            <a:endParaRPr lang="en-US" dirty="0"/>
          </a:p>
          <a:p>
            <a:endParaRPr lang="en-US" dirty="0"/>
          </a:p>
        </p:txBody>
      </p:sp>
      <p:sp>
        <p:nvSpPr>
          <p:cNvPr id="10" name="Date Placeholder 9"/>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Footer Placeholder 10"/>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Slide Number Placeholder 1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 name="Header Placeholder 14"/>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6064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continue, I want to briefly mention the 5 Beliefs that are at the core of the CCR-IEP process</a:t>
            </a:r>
            <a:r>
              <a:rPr lang="en-US" dirty="0">
                <a:solidFill>
                  <a:srgbClr val="00863D"/>
                </a:solidFill>
              </a:rPr>
              <a:t>.</a:t>
            </a:r>
            <a:endParaRPr lang="en-US" dirty="0"/>
          </a:p>
          <a:p>
            <a:r>
              <a:rPr lang="en-US" dirty="0"/>
              <a:t>The 5 core Beliefs are essential to developing IEPs that promote college and career readiness. The 5 Beliefs can have an important impact on the success of students with IEPs. Districts and IEP teams, including families, should consider and discuss these beliefs.</a:t>
            </a:r>
          </a:p>
          <a:p>
            <a:r>
              <a:rPr lang="en-US" dirty="0"/>
              <a:t>It is important to keep the 5 Beliefs in mind when completing each step of the IEP development process:</a:t>
            </a:r>
          </a:p>
          <a:p>
            <a:pPr lvl="1"/>
            <a:r>
              <a:rPr lang="en-US" b="1" dirty="0"/>
              <a:t>High Expectations/</a:t>
            </a:r>
            <a:r>
              <a:rPr lang="en-US" dirty="0"/>
              <a:t>believing students with disabilities can meet  early childhood/grade level academic standards and functional expectations or, for students with most significantly cognitive disabilities, alternate achievement standards aligned with grade level standards; </a:t>
            </a:r>
          </a:p>
          <a:p>
            <a:pPr lvl="1"/>
            <a:r>
              <a:rPr lang="en-US" b="1" dirty="0"/>
              <a:t>Culturally Responsive </a:t>
            </a:r>
            <a:r>
              <a:rPr lang="en-US" dirty="0"/>
              <a:t>practices to honor and engage students;</a:t>
            </a:r>
          </a:p>
          <a:p>
            <a:pPr lvl="1"/>
            <a:r>
              <a:rPr lang="en-US" b="1" dirty="0"/>
              <a:t>Positive Student Relationships</a:t>
            </a:r>
            <a:r>
              <a:rPr lang="en-US" dirty="0"/>
              <a:t>; </a:t>
            </a:r>
          </a:p>
          <a:p>
            <a:pPr lvl="1"/>
            <a:r>
              <a:rPr lang="en-US" b="1" dirty="0"/>
              <a:t>Family and Community Engagement</a:t>
            </a:r>
            <a:r>
              <a:rPr lang="en-US" dirty="0"/>
              <a:t>;</a:t>
            </a:r>
            <a:r>
              <a:rPr lang="en-US" b="1" dirty="0"/>
              <a:t> </a:t>
            </a:r>
            <a:r>
              <a:rPr lang="en-US" dirty="0"/>
              <a:t>and,</a:t>
            </a:r>
          </a:p>
          <a:p>
            <a:pPr lvl="1"/>
            <a:r>
              <a:rPr lang="en-US" b="1" dirty="0"/>
              <a:t>Collective Responsibility </a:t>
            </a:r>
            <a:r>
              <a:rPr lang="en-US" dirty="0"/>
              <a:t>for working together to support each student in addressing needs and achieving their IEP goals. </a:t>
            </a:r>
          </a:p>
          <a:p>
            <a:r>
              <a:rPr lang="en-US" dirty="0"/>
              <a:t>For more information on the 5 Beliefs, please visit our CCR IEP Resources webpage.</a:t>
            </a:r>
          </a:p>
          <a:p>
            <a:endParaRPr lang="en-US" dirty="0"/>
          </a:p>
          <a:p>
            <a:r>
              <a:rPr lang="en-US" dirty="0"/>
              <a:t>Handout- A handout of the 5 beliefs is available on the DPI website at - </a:t>
            </a:r>
            <a:r>
              <a:rPr lang="en-US" dirty="0">
                <a:hlinkClick r:id="rId3"/>
              </a:rPr>
              <a:t>https://dpi.wi.gov/sites/default/files/imce/sped/pdf/rda-ccr-iep-five-beliefs.pdf</a:t>
            </a:r>
            <a:r>
              <a:rPr lang="en-US" dirty="0"/>
              <a:t>  (link on slide)   </a:t>
            </a:r>
          </a:p>
          <a:p>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3</a:t>
            </a:fld>
            <a:endParaRPr lang="en-US"/>
          </a:p>
        </p:txBody>
      </p:sp>
    </p:spTree>
    <p:extLst>
      <p:ext uri="{BB962C8B-B14F-4D97-AF65-F5344CB8AC3E}">
        <p14:creationId xmlns:p14="http://schemas.microsoft.com/office/powerpoint/2010/main" val="1470099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Image Placeholder 19"/>
          <p:cNvSpPr>
            <a:spLocks noGrp="1" noRot="1" noChangeAspect="1"/>
          </p:cNvSpPr>
          <p:nvPr>
            <p:ph type="sldImg"/>
          </p:nvPr>
        </p:nvSpPr>
        <p:spPr>
          <a:xfrm>
            <a:off x="1628775" y="231775"/>
            <a:ext cx="3749675" cy="2109788"/>
          </a:xfrm>
          <a:prstGeom prst="rect">
            <a:avLst/>
          </a:prstGeom>
        </p:spPr>
      </p:sp>
      <p:sp>
        <p:nvSpPr>
          <p:cNvPr id="21" name="Notes Placeholder 20"/>
          <p:cNvSpPr>
            <a:spLocks noGrp="1"/>
          </p:cNvSpPr>
          <p:nvPr>
            <p:ph type="body" idx="1"/>
          </p:nvPr>
        </p:nvSpPr>
        <p:spPr>
          <a:xfrm>
            <a:off x="152401" y="2442950"/>
            <a:ext cx="6702215" cy="6548650"/>
          </a:xfrm>
          <a:prstGeom prst="rect">
            <a:avLst/>
          </a:prstGeom>
        </p:spPr>
        <p:txBody>
          <a:bodyPr/>
          <a:lstStyle/>
          <a:p>
            <a:r>
              <a:rPr lang="en-US" dirty="0" smtClean="0"/>
              <a:t>We have developed an online discussion tool to help IEP teams prepare to develop a CCR IEP. This tool also supports the 5 step process. It provides guiding questions to consider when identifying the effects of disability, the root cause analysis and the summary of disability-related needs.   We encourage you to explore this tool as you prepare for IEP team meetings. For example, some of the questions in the tool will be  helpful to discuss during a specific student’s IEP meeting. </a:t>
            </a:r>
          </a:p>
          <a:p>
            <a:endParaRPr lang="en-US" dirty="0" smtClean="0"/>
          </a:p>
          <a:p>
            <a:r>
              <a:rPr lang="en-US" dirty="0" smtClean="0"/>
              <a:t>A link to the online tool is found on our website under CCR IEPs at </a:t>
            </a:r>
            <a:r>
              <a:rPr lang="en-US" dirty="0" smtClean="0">
                <a:hlinkClick r:id="rId3"/>
              </a:rPr>
              <a:t>https://dpi.wi.gov/sped/college-and-career-ready-ieps/discussion-tool</a:t>
            </a:r>
            <a:r>
              <a:rPr lang="en-US" dirty="0" smtClean="0"/>
              <a:t> </a:t>
            </a:r>
          </a:p>
          <a:p>
            <a:endParaRPr lang="en-US" dirty="0" smtClean="0"/>
          </a:p>
          <a:p>
            <a:r>
              <a:rPr lang="en-US" i="1" dirty="0" smtClean="0"/>
              <a:t>Presenter Note:  Remind participants that this tool is intended to be used individually in preparation for a meeting or during an IEP team meeting. School staff should not meet as a group without the parent to draft the IEP prior to the IEP team meeting.  If staff meet to substantively develop/draft parts of the IEP together as a group,  it is considered an IEP team meeting and the parent should be invited.</a:t>
            </a:r>
          </a:p>
        </p:txBody>
      </p:sp>
      <p:sp>
        <p:nvSpPr>
          <p:cNvPr id="6" name="Date Placeholder 5"/>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Footer Placeholder 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Header Placeholder 8"/>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69448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73" name="Shape 973"/>
          <p:cNvSpPr txBox="1">
            <a:spLocks noGrp="1"/>
          </p:cNvSpPr>
          <p:nvPr>
            <p:ph type="ftr" idx="11"/>
          </p:nvPr>
        </p:nvSpPr>
        <p:spPr>
          <a:xfrm>
            <a:off x="0" y="8829675"/>
            <a:ext cx="3038475" cy="465138"/>
          </a:xfrm>
          <a:prstGeom prst="rect">
            <a:avLst/>
          </a:prstGeom>
          <a:noFill/>
          <a:ln>
            <a:noFill/>
          </a:ln>
        </p:spPr>
        <p:txBody>
          <a:bodyPr wrap="square" lIns="91400" tIns="45700" rIns="91400" bIns="45700" anchor="b" anchorCtr="0">
            <a:noAutofit/>
          </a:bodyPr>
          <a:lstStyle/>
          <a:p>
            <a:pPr marL="0" marR="0" lvl="0" indent="0" algn="l" defTabSz="914400" rtl="0" eaLnBrk="1" fontAlgn="base" latinLnBrk="0" hangingPunct="1">
              <a:lnSpc>
                <a:spcPct val="100000"/>
              </a:lnSpc>
              <a:spcBef>
                <a:spcPts val="0"/>
              </a:spcBef>
              <a:spcAft>
                <a:spcPts val="0"/>
              </a:spcAft>
              <a:buClrTx/>
              <a:buSzPct val="25000"/>
              <a:buFontTx/>
              <a:buNone/>
              <a:tabLst/>
              <a:defRPr/>
            </a:pPr>
            <a:r>
              <a:rPr kumimoji="0" lang="en-US" sz="1100" b="0" i="0" u="none" strike="noStrike" kern="1200" cap="none" spc="0" normalizeH="0" baseline="0" noProof="0">
                <a:ln>
                  <a:noFill/>
                </a:ln>
                <a:solidFill>
                  <a:prstClr val="black"/>
                </a:solidFill>
                <a:effectLst/>
                <a:uLnTx/>
                <a:uFillTx/>
                <a:latin typeface="Arial"/>
                <a:ea typeface="Arial"/>
                <a:cs typeface="Arial"/>
                <a:sym typeface="Arial"/>
              </a:rPr>
              <a:t>Wisconsin Department of Public Instruction</a:t>
            </a:r>
          </a:p>
        </p:txBody>
      </p:sp>
      <p:sp>
        <p:nvSpPr>
          <p:cNvPr id="974" name="Shape 974"/>
          <p:cNvSpPr txBox="1">
            <a:spLocks noGrp="1"/>
          </p:cNvSpPr>
          <p:nvPr>
            <p:ph type="sldNum" idx="12"/>
          </p:nvPr>
        </p:nvSpPr>
        <p:spPr>
          <a:xfrm>
            <a:off x="3971925" y="8829675"/>
            <a:ext cx="3038475" cy="465138"/>
          </a:xfrm>
          <a:prstGeom prst="rect">
            <a:avLst/>
          </a:prstGeom>
          <a:noFill/>
          <a:ln>
            <a:noFill/>
          </a:ln>
        </p:spPr>
        <p:txBody>
          <a:bodyPr wrap="square" lIns="91400" tIns="45700" rIns="91400" bIns="45700" anchor="b" anchorCtr="0">
            <a:noAutofit/>
          </a:bodyPr>
          <a:lstStyle/>
          <a:p>
            <a:pPr marL="0" marR="0" lvl="0" indent="0" algn="r" defTabSz="914400" rtl="0" eaLnBrk="1" fontAlgn="base"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Tx/>
                <a:buSzPct val="25000"/>
                <a:buFontTx/>
                <a:buNone/>
                <a:tabLst/>
                <a:defRPr/>
              </a:pPr>
              <a:t>31</a:t>
            </a:fld>
            <a:endParaRPr kumimoji="0" lang="en-US" sz="11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 name="Slide Image Placeholder 3"/>
          <p:cNvSpPr>
            <a:spLocks noGrp="1" noRot="1" noChangeAspect="1"/>
          </p:cNvSpPr>
          <p:nvPr>
            <p:ph type="sldImg"/>
          </p:nvPr>
        </p:nvSpPr>
        <p:spPr>
          <a:xfrm>
            <a:off x="2057400" y="228600"/>
            <a:ext cx="3175000" cy="1785938"/>
          </a:xfrm>
        </p:spPr>
      </p:sp>
      <p:sp>
        <p:nvSpPr>
          <p:cNvPr id="5" name="Notes Placeholder 4"/>
          <p:cNvSpPr>
            <a:spLocks noGrp="1"/>
          </p:cNvSpPr>
          <p:nvPr>
            <p:ph type="body" idx="1"/>
          </p:nvPr>
        </p:nvSpPr>
        <p:spPr/>
        <p:txBody>
          <a:bodyPr/>
          <a:lstStyle/>
          <a:p>
            <a:r>
              <a:rPr lang="en-US" dirty="0" smtClean="0">
                <a:solidFill>
                  <a:schemeClr val="dk1"/>
                </a:solidFill>
                <a:latin typeface="Arial"/>
                <a:ea typeface="Arial"/>
                <a:cs typeface="Arial"/>
                <a:sym typeface="Arial"/>
              </a:rPr>
              <a:t>We have a</a:t>
            </a:r>
            <a:r>
              <a:rPr lang="en-US" baseline="0" dirty="0" smtClean="0">
                <a:solidFill>
                  <a:schemeClr val="dk1"/>
                </a:solidFill>
                <a:latin typeface="Arial"/>
                <a:ea typeface="Arial"/>
                <a:cs typeface="Arial"/>
                <a:sym typeface="Arial"/>
              </a:rPr>
              <a:t> 5 minute video that describes the CCR IEP 5 Step Process at </a:t>
            </a:r>
            <a:r>
              <a:rPr lang="en-US" dirty="0" smtClean="0">
                <a:solidFill>
                  <a:schemeClr val="dk1"/>
                </a:solidFill>
                <a:latin typeface="Arial"/>
                <a:ea typeface="Arial"/>
                <a:cs typeface="Arial"/>
                <a:sym typeface="Arial"/>
              </a:rPr>
              <a:t>https</a:t>
            </a:r>
            <a:r>
              <a:rPr lang="en-US" dirty="0">
                <a:solidFill>
                  <a:schemeClr val="dk1"/>
                </a:solidFill>
                <a:latin typeface="Arial"/>
                <a:ea typeface="Arial"/>
                <a:cs typeface="Arial"/>
                <a:sym typeface="Arial"/>
              </a:rPr>
              <a:t>://youtu.be/wRIyZoiHRdQ</a:t>
            </a:r>
          </a:p>
          <a:p>
            <a:endParaRPr lang="en-US" dirty="0"/>
          </a:p>
        </p:txBody>
      </p:sp>
    </p:spTree>
    <p:extLst>
      <p:ext uri="{BB962C8B-B14F-4D97-AF65-F5344CB8AC3E}">
        <p14:creationId xmlns:p14="http://schemas.microsoft.com/office/powerpoint/2010/main" val="2464032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additional resources specific to Step 4.  You can find links to these resources on Special Education Team Website.</a:t>
            </a:r>
          </a:p>
        </p:txBody>
      </p:sp>
      <p:sp>
        <p:nvSpPr>
          <p:cNvPr id="4" name="Slide Number Placeholder 3"/>
          <p:cNvSpPr>
            <a:spLocks noGrp="1"/>
          </p:cNvSpPr>
          <p:nvPr>
            <p:ph type="sldNum" sz="quarter" idx="10"/>
          </p:nvPr>
        </p:nvSpPr>
        <p:spPr/>
        <p:txBody>
          <a:bodyPr/>
          <a:lstStyle/>
          <a:p>
            <a:fld id="{99B16BCE-512D-4FB2-92B0-04FAC0FF8742}" type="slidenum">
              <a:rPr lang="en-US" smtClean="0"/>
              <a:t>32</a:t>
            </a:fld>
            <a:endParaRPr lang="en-US"/>
          </a:p>
        </p:txBody>
      </p:sp>
    </p:spTree>
    <p:extLst>
      <p:ext uri="{BB962C8B-B14F-4D97-AF65-F5344CB8AC3E}">
        <p14:creationId xmlns:p14="http://schemas.microsoft.com/office/powerpoint/2010/main" val="120267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our DPI bulletins address service implementation issues. These three are specifically related to content discussed today, but we encourage you to review others such as: </a:t>
            </a:r>
          </a:p>
          <a:p>
            <a:r>
              <a:rPr lang="en-US" dirty="0" smtClean="0"/>
              <a:t>PE Bulletin</a:t>
            </a:r>
          </a:p>
          <a:p>
            <a:r>
              <a:rPr lang="en-US" dirty="0" smtClean="0"/>
              <a:t>LRE </a:t>
            </a:r>
          </a:p>
          <a:p>
            <a:r>
              <a:rPr lang="en-US" dirty="0" smtClean="0"/>
              <a:t>Shortened Day</a:t>
            </a:r>
          </a:p>
          <a:p>
            <a:r>
              <a:rPr lang="en-US" dirty="0" smtClean="0"/>
              <a:t>Transportation</a:t>
            </a:r>
          </a:p>
          <a:p>
            <a:r>
              <a:rPr lang="en-US" dirty="0" smtClean="0"/>
              <a:t>Extended School Year (ESY)  and many more</a:t>
            </a:r>
          </a:p>
        </p:txBody>
      </p:sp>
      <p:sp>
        <p:nvSpPr>
          <p:cNvPr id="4" name="Slide Number Placeholder 3"/>
          <p:cNvSpPr>
            <a:spLocks noGrp="1"/>
          </p:cNvSpPr>
          <p:nvPr>
            <p:ph type="sldNum" sz="quarter" idx="10"/>
          </p:nvPr>
        </p:nvSpPr>
        <p:spPr/>
        <p:txBody>
          <a:bodyPr/>
          <a:lstStyle/>
          <a:p>
            <a:fld id="{99B16BCE-512D-4FB2-92B0-04FAC0FF8742}" type="slidenum">
              <a:rPr lang="en-US" smtClean="0"/>
              <a:t>33</a:t>
            </a:fld>
            <a:endParaRPr lang="en-US"/>
          </a:p>
        </p:txBody>
      </p:sp>
    </p:spTree>
    <p:extLst>
      <p:ext uri="{BB962C8B-B14F-4D97-AF65-F5344CB8AC3E}">
        <p14:creationId xmlns:p14="http://schemas.microsoft.com/office/powerpoint/2010/main" val="1947014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resources that may be particularly helpful for families.  These and other resources for Families on the 5 Step Process have been organized into a </a:t>
            </a:r>
            <a:r>
              <a:rPr lang="en-US" dirty="0" err="1" smtClean="0"/>
              <a:t>livebinder</a:t>
            </a:r>
            <a:r>
              <a:rPr lang="en-US" dirty="0" smtClean="0"/>
              <a:t> by our WSPEI staff.   The link to the WSPEI </a:t>
            </a:r>
            <a:r>
              <a:rPr lang="en-US" dirty="0" err="1" smtClean="0"/>
              <a:t>livebinder</a:t>
            </a:r>
            <a:r>
              <a:rPr lang="en-US" dirty="0" smtClean="0"/>
              <a:t> is on this slide. </a:t>
            </a:r>
          </a:p>
          <a:p>
            <a:r>
              <a:rPr lang="en-US" dirty="0">
                <a:solidFill>
                  <a:prstClr val="black"/>
                </a:solidFill>
                <a:hlinkClick r:id="rId3"/>
              </a:rPr>
              <a:t>http://www.livebinders.com/play/play?id=2191148</a:t>
            </a:r>
            <a:r>
              <a:rPr lang="en-US" dirty="0">
                <a:solidFill>
                  <a:prstClr val="black"/>
                </a:solidFill>
              </a:rPr>
              <a:t> </a:t>
            </a:r>
          </a:p>
          <a:p>
            <a:r>
              <a:rPr lang="en-US" dirty="0" smtClean="0"/>
              <a:t> </a:t>
            </a:r>
          </a:p>
          <a:p>
            <a:r>
              <a:rPr lang="en-US" dirty="0" smtClean="0"/>
              <a:t>Assistive Technology Information</a:t>
            </a:r>
          </a:p>
          <a:p>
            <a:r>
              <a:rPr lang="en-US" dirty="0" smtClean="0">
                <a:hlinkClick r:id="rId4"/>
              </a:rPr>
              <a:t>http://www.readingrockets.org/article/assistive-technology-101</a:t>
            </a:r>
            <a:r>
              <a:rPr lang="en-US" dirty="0" smtClean="0"/>
              <a:t> </a:t>
            </a:r>
          </a:p>
          <a:p>
            <a:endParaRPr lang="en-US" dirty="0" smtClean="0"/>
          </a:p>
          <a:p>
            <a:r>
              <a:rPr lang="en-US" dirty="0" smtClean="0"/>
              <a:t>Assistive Technology Information from the Center on Technology and Disability</a:t>
            </a:r>
          </a:p>
          <a:p>
            <a:r>
              <a:rPr lang="en-US" dirty="0" smtClean="0">
                <a:hlinkClick r:id="rId5"/>
              </a:rPr>
              <a:t>http://www.ctdinstitute.org/sites/default/files/file_attachments/AT-IEP-English2_0.pdf</a:t>
            </a:r>
            <a:r>
              <a:rPr lang="en-US" dirty="0" smtClean="0"/>
              <a:t> </a:t>
            </a:r>
          </a:p>
          <a:p>
            <a:endParaRPr lang="en-US" dirty="0" smtClean="0"/>
          </a:p>
          <a:p>
            <a:r>
              <a:rPr lang="en-US" dirty="0" smtClean="0"/>
              <a:t>A parent’s guide to UDL</a:t>
            </a:r>
          </a:p>
          <a:p>
            <a:r>
              <a:rPr lang="en-US" dirty="0" smtClean="0">
                <a:hlinkClick r:id="rId6"/>
              </a:rPr>
              <a:t>http://www.cpacinc.org/wp-content/uploads/2009/12/ParentsGuidetoUDL.pdf</a:t>
            </a:r>
            <a:endParaRPr lang="en-US" dirty="0" smtClean="0"/>
          </a:p>
        </p:txBody>
      </p:sp>
      <p:sp>
        <p:nvSpPr>
          <p:cNvPr id="4" name="Slide Number Placeholder 3"/>
          <p:cNvSpPr>
            <a:spLocks noGrp="1"/>
          </p:cNvSpPr>
          <p:nvPr>
            <p:ph type="sldNum" sz="quarter" idx="10"/>
          </p:nvPr>
        </p:nvSpPr>
        <p:spPr/>
        <p:txBody>
          <a:bodyPr/>
          <a:lstStyle/>
          <a:p>
            <a:fld id="{99B16BCE-512D-4FB2-92B0-04FAC0FF8742}" type="slidenum">
              <a:rPr lang="en-US" smtClean="0"/>
              <a:t>34</a:t>
            </a:fld>
            <a:endParaRPr lang="en-US"/>
          </a:p>
        </p:txBody>
      </p:sp>
    </p:spTree>
    <p:extLst>
      <p:ext uri="{BB962C8B-B14F-4D97-AF65-F5344CB8AC3E}">
        <p14:creationId xmlns:p14="http://schemas.microsoft.com/office/powerpoint/2010/main" val="1312597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a:t>
            </a:r>
          </a:p>
          <a:p>
            <a:endParaRPr lang="en-US" dirty="0"/>
          </a:p>
          <a:p>
            <a:r>
              <a:rPr lang="en-US" dirty="0"/>
              <a:t>Remember the 5 Step Process for Developing IEPs is a framework for the IEP team process.  </a:t>
            </a:r>
          </a:p>
          <a:p>
            <a:r>
              <a:rPr lang="en-US" dirty="0"/>
              <a:t>The primary focus is on the content and structure of IEP team conversation, rather than on completing IEP forms.</a:t>
            </a:r>
          </a:p>
          <a:p>
            <a:r>
              <a:rPr lang="en-US" dirty="0"/>
              <a:t>The conversation drives the IEP documentation, not vice versa. </a:t>
            </a:r>
          </a:p>
          <a:p>
            <a:r>
              <a:rPr lang="en-US" dirty="0"/>
              <a:t>What is documented on the IEP form should reflect the conversation. </a:t>
            </a:r>
          </a:p>
          <a:p>
            <a:r>
              <a:rPr lang="en-US" dirty="0"/>
              <a:t>The best way to ensure that there will be sufficient information in the student’s written IEP is to follow the 5 Step Process when preparing for and conducting IEP team meetings and for documenting discussion and IEP team decisions.</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35</a:t>
            </a:fld>
            <a:endParaRPr lang="en-US"/>
          </a:p>
        </p:txBody>
      </p:sp>
    </p:spTree>
    <p:extLst>
      <p:ext uri="{BB962C8B-B14F-4D97-AF65-F5344CB8AC3E}">
        <p14:creationId xmlns:p14="http://schemas.microsoft.com/office/powerpoint/2010/main" val="1428938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9B16BCE-512D-4FB2-92B0-04FAC0FF8742}" type="slidenum">
              <a:rPr lang="en-US" smtClean="0"/>
              <a:t>36</a:t>
            </a:fld>
            <a:endParaRPr lang="en-US"/>
          </a:p>
        </p:txBody>
      </p:sp>
    </p:spTree>
    <p:extLst>
      <p:ext uri="{BB962C8B-B14F-4D97-AF65-F5344CB8AC3E}">
        <p14:creationId xmlns:p14="http://schemas.microsoft.com/office/powerpoint/2010/main" val="123835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College and Career Ready IEPs are developed through a cyclical 5 Step Process in which each step informs the next. It is important to start at the beginning of the cycle with understanding the student’s present levels of performance.</a:t>
            </a:r>
          </a:p>
          <a:p>
            <a:r>
              <a:rPr lang="en-US" sz="1400" dirty="0" smtClean="0"/>
              <a:t>As we go through the presentation today, keep in mind that the 5 Step Process is not about how to fill out an IEP form, but rather, provides a framework for having IEP team discussion about improving student outcomes while operationalizing special education legal (IDEA) requirements. </a:t>
            </a:r>
          </a:p>
          <a:p>
            <a:r>
              <a:rPr lang="en-US" sz="1400" dirty="0" smtClean="0"/>
              <a:t> The outcome of the IEP team’s conversation and analysis using the 5 Step Process for developing CCR IEPs is documented on DPI’s sample IEP Linking Form (Form I-4). An online CCR IEP Discussion Tool has also been developed to help IEP team members prepare for these important conversations. More information about these and other resources is provided at the end of the presentation.</a:t>
            </a:r>
          </a:p>
          <a:p>
            <a:r>
              <a:rPr lang="en-US" sz="1400" dirty="0" smtClean="0"/>
              <a:t>To learn more about all  5 steps, please refer to the resources on our CCR IEP Resources webpage.  The link is on this slide and at the end of the presentation. </a:t>
            </a:r>
          </a:p>
          <a:p>
            <a:r>
              <a:rPr lang="en-US" sz="1400" dirty="0" smtClean="0"/>
              <a:t>Handout- A handout on 5 Step Process is available on the DPI website at </a:t>
            </a:r>
            <a:r>
              <a:rPr lang="en-US" sz="1400" dirty="0" smtClean="0">
                <a:hlinkClick r:id="rId3"/>
              </a:rPr>
              <a:t>https://dpi.wi.gov/sites/default/files/imce/sped/pdf/rda-ccr-iep-five-step-process.pdf</a:t>
            </a:r>
            <a:r>
              <a:rPr lang="en-US" sz="1400" baseline="0" dirty="0" smtClean="0"/>
              <a:t> </a:t>
            </a:r>
            <a:r>
              <a:rPr lang="en-US" sz="1400" dirty="0" smtClean="0"/>
              <a:t>(link on slide)</a:t>
            </a:r>
          </a:p>
        </p:txBody>
      </p:sp>
      <p:sp>
        <p:nvSpPr>
          <p:cNvPr id="4" name="Slide Number Placeholder 3"/>
          <p:cNvSpPr>
            <a:spLocks noGrp="1"/>
          </p:cNvSpPr>
          <p:nvPr>
            <p:ph type="sldNum" sz="quarter" idx="10"/>
          </p:nvPr>
        </p:nvSpPr>
        <p:spPr/>
        <p:txBody>
          <a:bodyPr/>
          <a:lstStyle/>
          <a:p>
            <a:fld id="{B1C5B47E-C246-4C74-AF0C-4E8A995B6C3C}" type="slidenum">
              <a:rPr lang="en-US" smtClean="0"/>
              <a:t>4</a:t>
            </a:fld>
            <a:endParaRPr lang="en-US"/>
          </a:p>
        </p:txBody>
      </p:sp>
    </p:spTree>
    <p:extLst>
      <p:ext uri="{BB962C8B-B14F-4D97-AF65-F5344CB8AC3E}">
        <p14:creationId xmlns:p14="http://schemas.microsoft.com/office/powerpoint/2010/main" val="328898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smtClean="0">
                <a:solidFill>
                  <a:prstClr val="black"/>
                </a:solidFill>
              </a:rPr>
              <a:t>This chart was developed to help clarify the main purposes and linkages between the steps in the 5 step process as well as to highlight the roles IEP team participants play during each step.  </a:t>
            </a:r>
          </a:p>
          <a:p>
            <a:pPr lvl="0"/>
            <a:endParaRPr lang="en-US" sz="600" b="1" dirty="0">
              <a:solidFill>
                <a:prstClr val="black"/>
              </a:solidFill>
            </a:endParaRPr>
          </a:p>
          <a:p>
            <a:pPr lvl="0"/>
            <a:r>
              <a:rPr lang="en-US" sz="1000" b="1" dirty="0" smtClean="0">
                <a:solidFill>
                  <a:prstClr val="black"/>
                </a:solidFill>
              </a:rPr>
              <a:t>On the CCR IEP Learning Resources page, </a:t>
            </a:r>
            <a:r>
              <a:rPr lang="en-US" sz="1000" dirty="0" smtClean="0">
                <a:solidFill>
                  <a:prstClr val="black"/>
                </a:solidFill>
              </a:rPr>
              <a:t>you can download a CCR IEP Process chart with descriptions of each step on one side and a blank copy on the other. The chart can be used both as a training tool when explaining the steps as well as a place to take notes when developing or reviewing IEPs. </a:t>
            </a:r>
          </a:p>
          <a:p>
            <a:pPr lvl="0"/>
            <a:r>
              <a:rPr lang="en-US" sz="1000" dirty="0">
                <a:solidFill>
                  <a:prstClr val="black"/>
                </a:solidFill>
                <a:hlinkClick r:id="rId3"/>
              </a:rPr>
              <a:t>https://</a:t>
            </a:r>
            <a:r>
              <a:rPr lang="en-US" sz="1000" dirty="0" smtClean="0">
                <a:solidFill>
                  <a:prstClr val="black"/>
                </a:solidFill>
                <a:hlinkClick r:id="rId3"/>
              </a:rPr>
              <a:t>dpi.wi.gov/sped/college-and-career-ready-ieps/learning-resources/5-step-process</a:t>
            </a:r>
            <a:r>
              <a:rPr lang="en-US" sz="1000" dirty="0" smtClean="0">
                <a:solidFill>
                  <a:prstClr val="black"/>
                </a:solidFill>
              </a:rPr>
              <a:t> </a:t>
            </a:r>
          </a:p>
          <a:p>
            <a:pPr lvl="0"/>
            <a:endParaRPr lang="en-US" sz="600" dirty="0" smtClean="0">
              <a:solidFill>
                <a:prstClr val="black"/>
              </a:solidFill>
            </a:endParaRPr>
          </a:p>
          <a:p>
            <a:pPr lvl="0"/>
            <a:r>
              <a:rPr lang="en-US" sz="1000" dirty="0" smtClean="0">
                <a:solidFill>
                  <a:prstClr val="black"/>
                </a:solidFill>
              </a:rPr>
              <a:t>In </a:t>
            </a:r>
            <a:r>
              <a:rPr lang="en-US" sz="1000" b="1" dirty="0" smtClean="0">
                <a:solidFill>
                  <a:prstClr val="black"/>
                </a:solidFill>
              </a:rPr>
              <a:t>Step 1</a:t>
            </a:r>
            <a:r>
              <a:rPr lang="en-US" sz="1000" dirty="0" smtClean="0">
                <a:solidFill>
                  <a:prstClr val="black"/>
                </a:solidFill>
              </a:rPr>
              <a:t> the IEP team’s </a:t>
            </a:r>
            <a:r>
              <a:rPr lang="en-US" sz="1000" b="1" dirty="0">
                <a:solidFill>
                  <a:prstClr val="black"/>
                </a:solidFill>
              </a:rPr>
              <a:t>U</a:t>
            </a:r>
            <a:r>
              <a:rPr lang="en-US" sz="1000" b="1" dirty="0" smtClean="0">
                <a:solidFill>
                  <a:prstClr val="black"/>
                </a:solidFill>
              </a:rPr>
              <a:t>nderstanding</a:t>
            </a:r>
            <a:r>
              <a:rPr lang="en-US" sz="1000" dirty="0" smtClean="0">
                <a:solidFill>
                  <a:prstClr val="black"/>
                </a:solidFill>
              </a:rPr>
              <a:t> of the student’s current levels of academic and functional performance </a:t>
            </a:r>
            <a:r>
              <a:rPr lang="en-US" sz="1000" b="1" dirty="0" smtClean="0">
                <a:solidFill>
                  <a:prstClr val="black"/>
                </a:solidFill>
              </a:rPr>
              <a:t>reported</a:t>
            </a:r>
            <a:r>
              <a:rPr lang="en-US" sz="1000" dirty="0" smtClean="0">
                <a:solidFill>
                  <a:prstClr val="black"/>
                </a:solidFill>
              </a:rPr>
              <a:t> during </a:t>
            </a:r>
            <a:r>
              <a:rPr lang="en-US" sz="1000" b="1" dirty="0" smtClean="0">
                <a:solidFill>
                  <a:prstClr val="black"/>
                </a:solidFill>
              </a:rPr>
              <a:t>Step 1</a:t>
            </a:r>
            <a:r>
              <a:rPr lang="en-US" sz="1000" dirty="0" smtClean="0">
                <a:solidFill>
                  <a:prstClr val="black"/>
                </a:solidFill>
              </a:rPr>
              <a:t> provides IEP teams with quantitative information about the student’s skill and behavior at the time, or “the </a:t>
            </a:r>
            <a:r>
              <a:rPr lang="en-US" sz="1000" b="1" dirty="0" smtClean="0">
                <a:solidFill>
                  <a:prstClr val="black"/>
                </a:solidFill>
              </a:rPr>
              <a:t>what</a:t>
            </a:r>
            <a:r>
              <a:rPr lang="en-US" sz="1000" dirty="0" smtClean="0">
                <a:solidFill>
                  <a:prstClr val="black"/>
                </a:solidFill>
              </a:rPr>
              <a:t>” that is the basis for discussion in Step 2. </a:t>
            </a:r>
          </a:p>
          <a:p>
            <a:pPr lvl="0"/>
            <a:endParaRPr lang="en-US" sz="600" dirty="0" smtClean="0">
              <a:solidFill>
                <a:prstClr val="black"/>
              </a:solidFill>
            </a:endParaRPr>
          </a:p>
          <a:p>
            <a:pPr lvl="0"/>
            <a:r>
              <a:rPr lang="en-US" sz="1000" dirty="0" smtClean="0">
                <a:solidFill>
                  <a:prstClr val="black"/>
                </a:solidFill>
              </a:rPr>
              <a:t>During </a:t>
            </a:r>
            <a:r>
              <a:rPr lang="en-US" sz="1000" b="1" dirty="0" smtClean="0">
                <a:solidFill>
                  <a:prstClr val="black"/>
                </a:solidFill>
              </a:rPr>
              <a:t>Step 2</a:t>
            </a:r>
            <a:r>
              <a:rPr lang="en-US" sz="1000" dirty="0" smtClean="0">
                <a:solidFill>
                  <a:prstClr val="black"/>
                </a:solidFill>
              </a:rPr>
              <a:t>, IEP team reflects on the current level and special factor information (if any) and </a:t>
            </a:r>
            <a:r>
              <a:rPr lang="en-US" sz="1000" b="1" dirty="0" smtClean="0">
                <a:solidFill>
                  <a:prstClr val="black"/>
                </a:solidFill>
              </a:rPr>
              <a:t>Identifies</a:t>
            </a:r>
            <a:r>
              <a:rPr lang="en-US" sz="1000" dirty="0" smtClean="0">
                <a:solidFill>
                  <a:prstClr val="black"/>
                </a:solidFill>
              </a:rPr>
              <a:t> </a:t>
            </a:r>
            <a:r>
              <a:rPr lang="en-US" sz="1000" b="1" dirty="0" smtClean="0">
                <a:solidFill>
                  <a:prstClr val="black"/>
                </a:solidFill>
              </a:rPr>
              <a:t>how</a:t>
            </a:r>
            <a:r>
              <a:rPr lang="en-US" sz="1000" dirty="0" smtClean="0">
                <a:solidFill>
                  <a:prstClr val="black"/>
                </a:solidFill>
              </a:rPr>
              <a:t> the disability affects the student’s access, engagement and progress based on </a:t>
            </a:r>
            <a:r>
              <a:rPr lang="en-US" sz="1000" b="1" dirty="0" smtClean="0">
                <a:solidFill>
                  <a:prstClr val="black"/>
                </a:solidFill>
              </a:rPr>
              <a:t>observations</a:t>
            </a:r>
            <a:r>
              <a:rPr lang="en-US" sz="1000" dirty="0" smtClean="0">
                <a:solidFill>
                  <a:prstClr val="black"/>
                </a:solidFill>
              </a:rPr>
              <a:t>, </a:t>
            </a:r>
            <a:r>
              <a:rPr lang="en-US" sz="1000" b="1" dirty="0" smtClean="0">
                <a:solidFill>
                  <a:prstClr val="black"/>
                </a:solidFill>
              </a:rPr>
              <a:t>analyzes</a:t>
            </a:r>
            <a:r>
              <a:rPr lang="en-US" sz="1000" dirty="0" smtClean="0">
                <a:solidFill>
                  <a:prstClr val="black"/>
                </a:solidFill>
              </a:rPr>
              <a:t> root causes of these affects (i.e. </a:t>
            </a:r>
            <a:r>
              <a:rPr lang="en-US" sz="1000" b="1" dirty="0" smtClean="0">
                <a:solidFill>
                  <a:prstClr val="black"/>
                </a:solidFill>
              </a:rPr>
              <a:t>why</a:t>
            </a:r>
            <a:r>
              <a:rPr lang="en-US" sz="1000" dirty="0" smtClean="0">
                <a:solidFill>
                  <a:prstClr val="black"/>
                </a:solidFill>
              </a:rPr>
              <a:t> the student has difficulty meeting standards and expectations), and finally </a:t>
            </a:r>
            <a:r>
              <a:rPr lang="en-US" sz="1000" b="1" dirty="0" smtClean="0">
                <a:solidFill>
                  <a:prstClr val="black"/>
                </a:solidFill>
              </a:rPr>
              <a:t>synthesizes</a:t>
            </a:r>
            <a:r>
              <a:rPr lang="en-US" sz="1000" dirty="0" smtClean="0">
                <a:solidFill>
                  <a:prstClr val="black"/>
                </a:solidFill>
              </a:rPr>
              <a:t> this information into </a:t>
            </a:r>
            <a:r>
              <a:rPr lang="en-US" sz="1000" b="1" dirty="0" smtClean="0">
                <a:solidFill>
                  <a:prstClr val="black"/>
                </a:solidFill>
              </a:rPr>
              <a:t>summary</a:t>
            </a:r>
            <a:r>
              <a:rPr lang="en-US" sz="1000" dirty="0" smtClean="0">
                <a:solidFill>
                  <a:prstClr val="black"/>
                </a:solidFill>
              </a:rPr>
              <a:t> statements clearly describing the student’s disability-related need(s).  The student’s </a:t>
            </a:r>
            <a:r>
              <a:rPr lang="en-US" sz="1000" b="1" dirty="0" smtClean="0">
                <a:solidFill>
                  <a:prstClr val="black"/>
                </a:solidFill>
              </a:rPr>
              <a:t>disability-related needs </a:t>
            </a:r>
            <a:r>
              <a:rPr lang="en-US" sz="1000" dirty="0" smtClean="0">
                <a:solidFill>
                  <a:prstClr val="black"/>
                </a:solidFill>
              </a:rPr>
              <a:t>represent the areas or skills that should be addressed to address the effects of the disability and improve the student’s access, engagement and progress in general education curriculum, instruction, activities and environments.  </a:t>
            </a:r>
          </a:p>
          <a:p>
            <a:pPr lvl="0"/>
            <a:endParaRPr lang="en-US" sz="600" dirty="0">
              <a:solidFill>
                <a:prstClr val="black"/>
              </a:solidFill>
            </a:endParaRPr>
          </a:p>
          <a:p>
            <a:pPr lvl="0"/>
            <a:r>
              <a:rPr lang="en-US" sz="1000" dirty="0" smtClean="0">
                <a:solidFill>
                  <a:prstClr val="black"/>
                </a:solidFill>
              </a:rPr>
              <a:t>These needs are the basis for </a:t>
            </a:r>
            <a:r>
              <a:rPr lang="en-US" sz="1000" b="1" dirty="0">
                <a:solidFill>
                  <a:prstClr val="black"/>
                </a:solidFill>
              </a:rPr>
              <a:t>D</a:t>
            </a:r>
            <a:r>
              <a:rPr lang="en-US" sz="1000" b="1" dirty="0" smtClean="0">
                <a:solidFill>
                  <a:prstClr val="black"/>
                </a:solidFill>
              </a:rPr>
              <a:t>eveloping</a:t>
            </a:r>
            <a:r>
              <a:rPr lang="en-US" sz="1000" dirty="0" smtClean="0">
                <a:solidFill>
                  <a:prstClr val="black"/>
                </a:solidFill>
              </a:rPr>
              <a:t> measurable annual </a:t>
            </a:r>
            <a:r>
              <a:rPr lang="en-US" sz="1000" b="1" dirty="0" smtClean="0">
                <a:solidFill>
                  <a:prstClr val="black"/>
                </a:solidFill>
              </a:rPr>
              <a:t>IEP goals</a:t>
            </a:r>
            <a:r>
              <a:rPr lang="en-US" sz="1000" dirty="0" smtClean="0">
                <a:solidFill>
                  <a:prstClr val="black"/>
                </a:solidFill>
              </a:rPr>
              <a:t> that are ambitious and achievable during </a:t>
            </a:r>
            <a:r>
              <a:rPr lang="en-US" sz="1000" b="1" dirty="0" smtClean="0">
                <a:solidFill>
                  <a:prstClr val="black"/>
                </a:solidFill>
              </a:rPr>
              <a:t>Step 3</a:t>
            </a:r>
            <a:r>
              <a:rPr lang="en-US" sz="1000" dirty="0" smtClean="0">
                <a:solidFill>
                  <a:prstClr val="black"/>
                </a:solidFill>
              </a:rPr>
              <a:t>.  </a:t>
            </a:r>
          </a:p>
          <a:p>
            <a:pPr lvl="0"/>
            <a:endParaRPr lang="en-US" sz="600" dirty="0" smtClean="0">
              <a:solidFill>
                <a:prstClr val="black"/>
              </a:solidFill>
            </a:endParaRPr>
          </a:p>
          <a:p>
            <a:pPr lvl="0"/>
            <a:r>
              <a:rPr lang="en-US" sz="1000" dirty="0" smtClean="0">
                <a:solidFill>
                  <a:prstClr val="black"/>
                </a:solidFill>
              </a:rPr>
              <a:t>During</a:t>
            </a:r>
            <a:r>
              <a:rPr lang="en-US" sz="1000" b="1" dirty="0" smtClean="0">
                <a:solidFill>
                  <a:prstClr val="black"/>
                </a:solidFill>
              </a:rPr>
              <a:t> Step 4 </a:t>
            </a:r>
            <a:r>
              <a:rPr lang="en-US" sz="1000" dirty="0" smtClean="0">
                <a:solidFill>
                  <a:prstClr val="black"/>
                </a:solidFill>
              </a:rPr>
              <a:t>the IEP team </a:t>
            </a:r>
            <a:r>
              <a:rPr lang="en-US" sz="1000" b="1" dirty="0" smtClean="0">
                <a:solidFill>
                  <a:prstClr val="black"/>
                </a:solidFill>
              </a:rPr>
              <a:t>Aligns IEP Services </a:t>
            </a:r>
            <a:r>
              <a:rPr lang="en-US" sz="1000" dirty="0" smtClean="0">
                <a:solidFill>
                  <a:prstClr val="black"/>
                </a:solidFill>
              </a:rPr>
              <a:t>that are directly linked to IEP goals and disability-related needs.  </a:t>
            </a:r>
          </a:p>
          <a:p>
            <a:pPr lvl="0"/>
            <a:endParaRPr lang="en-US" sz="600" b="1" dirty="0">
              <a:solidFill>
                <a:prstClr val="black"/>
              </a:solidFill>
            </a:endParaRPr>
          </a:p>
          <a:p>
            <a:pPr lvl="0"/>
            <a:r>
              <a:rPr lang="en-US" sz="1000" dirty="0" smtClean="0">
                <a:solidFill>
                  <a:prstClr val="black"/>
                </a:solidFill>
              </a:rPr>
              <a:t>In </a:t>
            </a:r>
            <a:r>
              <a:rPr lang="en-US" sz="1000" b="1" dirty="0" smtClean="0">
                <a:solidFill>
                  <a:prstClr val="black"/>
                </a:solidFill>
              </a:rPr>
              <a:t>Step 5</a:t>
            </a:r>
            <a:r>
              <a:rPr lang="en-US" sz="1000" dirty="0" smtClean="0">
                <a:solidFill>
                  <a:prstClr val="black"/>
                </a:solidFill>
              </a:rPr>
              <a:t>, the IEP team </a:t>
            </a:r>
            <a:r>
              <a:rPr lang="en-US" sz="1000" b="1" dirty="0">
                <a:solidFill>
                  <a:prstClr val="black"/>
                </a:solidFill>
              </a:rPr>
              <a:t>A</a:t>
            </a:r>
            <a:r>
              <a:rPr lang="en-US" sz="1000" b="1" dirty="0" smtClean="0">
                <a:solidFill>
                  <a:prstClr val="black"/>
                </a:solidFill>
              </a:rPr>
              <a:t>nalyzes</a:t>
            </a:r>
            <a:r>
              <a:rPr lang="en-US" sz="1000" dirty="0" smtClean="0">
                <a:solidFill>
                  <a:prstClr val="black"/>
                </a:solidFill>
              </a:rPr>
              <a:t> </a:t>
            </a:r>
            <a:r>
              <a:rPr lang="en-US" sz="1000" b="1" dirty="0">
                <a:solidFill>
                  <a:prstClr val="black"/>
                </a:solidFill>
              </a:rPr>
              <a:t>P</a:t>
            </a:r>
            <a:r>
              <a:rPr lang="en-US" sz="1000" b="1" dirty="0" smtClean="0">
                <a:solidFill>
                  <a:prstClr val="black"/>
                </a:solidFill>
              </a:rPr>
              <a:t>rogress</a:t>
            </a:r>
            <a:r>
              <a:rPr lang="en-US" sz="1000" dirty="0" smtClean="0">
                <a:solidFill>
                  <a:prstClr val="black"/>
                </a:solidFill>
              </a:rPr>
              <a:t> of IEP goals to determine how IEP goals are supporting the student’s disability-related needs and improving the students present level of academic achievement and functional performance and addresses what works and what may need to change to close achievement gaps.  </a:t>
            </a:r>
          </a:p>
        </p:txBody>
      </p:sp>
      <p:sp>
        <p:nvSpPr>
          <p:cNvPr id="4" name="Slide Number Placeholder 3"/>
          <p:cNvSpPr>
            <a:spLocks noGrp="1"/>
          </p:cNvSpPr>
          <p:nvPr>
            <p:ph type="sldNum" sz="quarter" idx="10"/>
          </p:nvPr>
        </p:nvSpPr>
        <p:spPr/>
        <p:txBody>
          <a:bodyPr/>
          <a:lstStyle/>
          <a:p>
            <a:fld id="{99B16BCE-512D-4FB2-92B0-04FAC0FF8742}" type="slidenum">
              <a:rPr lang="en-US" smtClean="0"/>
              <a:t>5</a:t>
            </a:fld>
            <a:endParaRPr lang="en-US" dirty="0"/>
          </a:p>
        </p:txBody>
      </p:sp>
    </p:spTree>
    <p:extLst>
      <p:ext uri="{BB962C8B-B14F-4D97-AF65-F5344CB8AC3E}">
        <p14:creationId xmlns:p14="http://schemas.microsoft.com/office/powerpoint/2010/main" val="70086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 Step 4,  the IEP team discusses and determines what types of special education services will be provided to support the student in meeting the IEP goals and addressing disability-related needs so the student will be better able to access and engage in curriculum, instruction, and activities and make progress towards meeting preschool/general education standards and expectations. </a:t>
            </a:r>
          </a:p>
        </p:txBody>
      </p:sp>
      <p:sp>
        <p:nvSpPr>
          <p:cNvPr id="4" name="Slide Number Placeholder 3"/>
          <p:cNvSpPr>
            <a:spLocks noGrp="1"/>
          </p:cNvSpPr>
          <p:nvPr>
            <p:ph type="sldNum" sz="quarter" idx="10"/>
          </p:nvPr>
        </p:nvSpPr>
        <p:spPr/>
        <p:txBody>
          <a:bodyPr/>
          <a:lstStyle/>
          <a:p>
            <a:fld id="{99B16BCE-512D-4FB2-92B0-04FAC0FF8742}" type="slidenum">
              <a:rPr lang="en-US" smtClean="0"/>
              <a:t>6</a:t>
            </a:fld>
            <a:endParaRPr lang="en-US"/>
          </a:p>
        </p:txBody>
      </p:sp>
    </p:spTree>
    <p:extLst>
      <p:ext uri="{BB962C8B-B14F-4D97-AF65-F5344CB8AC3E}">
        <p14:creationId xmlns:p14="http://schemas.microsoft.com/office/powerpoint/2010/main" val="360002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Identification of a student’s disability-related needs is critical to the linkage between services and the rest of the IEP.</a:t>
            </a:r>
          </a:p>
          <a:p>
            <a:r>
              <a:rPr lang="en-US" dirty="0" smtClean="0"/>
              <a:t>During Step 4, services are aligned to address the student’s disability-related needs and directly support the student’s ability to meet the ambitious and achievable annual IEP goals. </a:t>
            </a:r>
          </a:p>
          <a:p>
            <a:r>
              <a:rPr lang="en-US" dirty="0" smtClean="0"/>
              <a:t>IEP services are intended to assist the student to access, engage, and make progress in early childhood/grade level standards-based curriculum and instruction, other activities, and environments.</a:t>
            </a:r>
          </a:p>
          <a:p>
            <a:endParaRPr lang="en-US" dirty="0" smtClean="0"/>
          </a:p>
          <a:p>
            <a:r>
              <a:rPr lang="en-US" b="1" dirty="0" smtClean="0"/>
              <a:t>Each of the student’s disability-related needs must be addressed by at least one service</a:t>
            </a:r>
            <a:r>
              <a:rPr lang="en-US" dirty="0" smtClean="0"/>
              <a:t>.  It is not unusual for a need to be addressed by more than one service. </a:t>
            </a:r>
          </a:p>
          <a:p>
            <a:r>
              <a:rPr lang="en-US" dirty="0" smtClean="0"/>
              <a:t>This also means each IEP goal must be aligned with at least one service.  It is also not unusual for an IEP goal to be supported by more than one service</a:t>
            </a:r>
          </a:p>
          <a:p>
            <a:endParaRPr lang="en-US" dirty="0" smtClean="0"/>
          </a:p>
          <a:p>
            <a:r>
              <a:rPr lang="en-US" dirty="0" smtClean="0"/>
              <a:t>Presenter Note: It may be helpful to reiterate that a disability-related need may address more than one IEP goal. In addition, more than one goal may address a single disability-related need. Likewise a special education service may address multiple needs. </a:t>
            </a:r>
          </a:p>
        </p:txBody>
      </p:sp>
      <p:sp>
        <p:nvSpPr>
          <p:cNvPr id="4" name="Slide Number Placeholder 3"/>
          <p:cNvSpPr>
            <a:spLocks noGrp="1"/>
          </p:cNvSpPr>
          <p:nvPr>
            <p:ph type="sldNum" sz="quarter" idx="10"/>
          </p:nvPr>
        </p:nvSpPr>
        <p:spPr/>
        <p:txBody>
          <a:bodyPr/>
          <a:lstStyle/>
          <a:p>
            <a:fld id="{99B16BCE-512D-4FB2-92B0-04FAC0FF8742}" type="slidenum">
              <a:rPr lang="en-US" smtClean="0"/>
              <a:t>7</a:t>
            </a:fld>
            <a:endParaRPr lang="en-US"/>
          </a:p>
        </p:txBody>
      </p:sp>
    </p:spTree>
    <p:extLst>
      <p:ext uri="{BB962C8B-B14F-4D97-AF65-F5344CB8AC3E}">
        <p14:creationId xmlns:p14="http://schemas.microsoft.com/office/powerpoint/2010/main" val="255907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IEP Services include supplementary aids and services, specially designed instruction, related services, and program modifications and supports for personnel.  All IEP services are provided to meet the unique needs of a child with a disability, and must be provided at no cost to the parents</a:t>
            </a:r>
          </a:p>
          <a:p>
            <a:r>
              <a:rPr lang="en-US" sz="1500" dirty="0" smtClean="0"/>
              <a:t>Most of you are quite familiar with the special education service categories outlined in IDEA.  Here are some quick definitions as a reminder.</a:t>
            </a:r>
          </a:p>
          <a:p>
            <a:r>
              <a:rPr lang="en-US" u="sng" dirty="0" smtClean="0"/>
              <a:t>Supplementary Aids and Services</a:t>
            </a:r>
            <a:r>
              <a:rPr lang="en-US" dirty="0" smtClean="0"/>
              <a:t> §300.42 – </a:t>
            </a:r>
          </a:p>
          <a:p>
            <a:pPr lvl="1"/>
            <a:r>
              <a:rPr lang="en-US" sz="1300" dirty="0" smtClean="0"/>
              <a:t>Supplementary Aids and Services” are aids, services, and other supports provided in general education classes or in other education-related settings to enable a student with a disability to be educated with students without disabilities to the maximum extent appropriate.  These may include things such as assistive technology and specific modifications that are made for a particular student in general education or other settings.  </a:t>
            </a:r>
          </a:p>
          <a:p>
            <a:r>
              <a:rPr lang="en-US" sz="1600" dirty="0" smtClean="0"/>
              <a:t>As with all services, the statement describing the type of supplementary aid and service should be clear. For example, we suggest you do not list “modified assignments” without describing exactly what are the needed assignment modifications. Accommodations are one type of supplementary aid and service that the IEP team discusses as part of the conversation about the special education services to address the student’s needs and goals.</a:t>
            </a:r>
          </a:p>
          <a:p>
            <a:r>
              <a:rPr lang="en-US" u="sng" dirty="0" smtClean="0"/>
              <a:t>§300.39  Specially designed instruction </a:t>
            </a:r>
            <a:r>
              <a:rPr lang="en-US" dirty="0" smtClean="0"/>
              <a:t>means adapting, as appropriate to the needs of an eligible child under this part, the content, methodology, or delivery of instruction-  </a:t>
            </a:r>
          </a:p>
          <a:p>
            <a:pPr lvl="1">
              <a:spcBef>
                <a:spcPts val="0"/>
              </a:spcBef>
            </a:pPr>
            <a:r>
              <a:rPr lang="en-US" sz="1300" dirty="0" smtClean="0"/>
              <a:t>It may be provided in any environment (gen </a:t>
            </a:r>
            <a:r>
              <a:rPr lang="en-US" sz="1300" dirty="0" err="1" smtClean="0"/>
              <a:t>ed</a:t>
            </a:r>
            <a:r>
              <a:rPr lang="en-US" sz="1300" dirty="0" smtClean="0"/>
              <a:t>, sped, community, etc.).  </a:t>
            </a:r>
          </a:p>
          <a:p>
            <a:pPr lvl="1">
              <a:spcBef>
                <a:spcPts val="0"/>
              </a:spcBef>
            </a:pPr>
            <a:r>
              <a:rPr lang="en-US" sz="1300" dirty="0" smtClean="0"/>
              <a:t>Specially designed instruction is provided to ensure access to general </a:t>
            </a:r>
            <a:r>
              <a:rPr lang="en-US" sz="1300" dirty="0" err="1" smtClean="0"/>
              <a:t>ed</a:t>
            </a:r>
            <a:r>
              <a:rPr lang="en-US" sz="1300" dirty="0" smtClean="0"/>
              <a:t> curriculum so students can meet standards that apply to all students as well as to address other disability related needs. </a:t>
            </a:r>
          </a:p>
          <a:p>
            <a:r>
              <a:rPr lang="en-US" sz="1500" dirty="0" smtClean="0"/>
              <a:t>Specially designed instruction must be included in every IEP. If the student does not need specially designed instruction, the student is not eligible under IDEA. </a:t>
            </a:r>
          </a:p>
          <a:p>
            <a:r>
              <a:rPr lang="en-US" sz="1500" dirty="0" smtClean="0"/>
              <a:t>If a disability-related need that affects reading is identified, there must be at least one goal and service to support that disability-related need. </a:t>
            </a:r>
          </a:p>
          <a:p>
            <a:r>
              <a:rPr lang="en-US" dirty="0" smtClean="0"/>
              <a:t>§300.34  </a:t>
            </a:r>
            <a:r>
              <a:rPr lang="en-US" u="sng" dirty="0" smtClean="0"/>
              <a:t>Related services</a:t>
            </a:r>
            <a:r>
              <a:rPr lang="en-US" dirty="0" smtClean="0"/>
              <a:t>. Related services means transportation and such developmental, corrective, and other supportive services as required to assist the student benefit from special education</a:t>
            </a:r>
          </a:p>
          <a:p>
            <a:pPr lvl="1"/>
            <a:r>
              <a:rPr lang="en-US" dirty="0" smtClean="0"/>
              <a:t>includes speech-language pathology and audiology services, interpreting services, psychological services, physical and </a:t>
            </a:r>
            <a:r>
              <a:rPr lang="en-US" sz="1300" dirty="0" smtClean="0"/>
              <a:t>occupational therapy, recreation, including therapeutic recreation, early identification and assessment of disabilities in children, counseling services, including rehabilitation counseling, orientation and mobility services, and medical services for diagnostic or evaluation purposes.  Related services also include school health services and school nurse services, social work services in schools, and parent counseling and training.</a:t>
            </a:r>
          </a:p>
          <a:p>
            <a:r>
              <a:rPr lang="en-US" sz="1500" dirty="0" smtClean="0"/>
              <a:t>Whether a student needs a related service is an IEP team decision. There is no specific criteria for receiving these services (no eligibility criteria) beyond IDEA eligibility. However, an evaluation is required  before providing OT or PT.</a:t>
            </a:r>
          </a:p>
          <a:p>
            <a:r>
              <a:rPr lang="en-US" u="sng" dirty="0" smtClean="0"/>
              <a:t>Program modifications and supports for School Personnel-  </a:t>
            </a:r>
            <a:r>
              <a:rPr lang="en-US" dirty="0" smtClean="0"/>
              <a:t>are not specifically defined in IDEA -  Like other services, these are provided “on behalf of the student to enable the student to --</a:t>
            </a:r>
          </a:p>
          <a:p>
            <a:pPr lvl="1">
              <a:spcBef>
                <a:spcPts val="0"/>
              </a:spcBef>
            </a:pPr>
            <a:r>
              <a:rPr lang="en-US" sz="1300" dirty="0" smtClean="0"/>
              <a:t>(i)  To advance appropriately toward attaining the annual goals;</a:t>
            </a:r>
          </a:p>
          <a:p>
            <a:pPr lvl="1">
              <a:spcBef>
                <a:spcPts val="0"/>
              </a:spcBef>
            </a:pPr>
            <a:r>
              <a:rPr lang="en-US" sz="1300" dirty="0" smtClean="0"/>
              <a:t>(ii)  To be engaged in and make progress in the general education curriculum in accordance with paragraph (a)(1) of this section, and to participate in extracurricular and other nonacademic activities; and</a:t>
            </a:r>
          </a:p>
          <a:p>
            <a:pPr lvl="1">
              <a:spcBef>
                <a:spcPts val="0"/>
              </a:spcBef>
            </a:pPr>
            <a:r>
              <a:rPr lang="en-US" sz="1300" dirty="0" smtClean="0"/>
              <a:t>(iii)  To be educated and participate with other children with disabilities and nondisabled children in the activities described in this section;</a:t>
            </a:r>
          </a:p>
        </p:txBody>
      </p:sp>
      <p:sp>
        <p:nvSpPr>
          <p:cNvPr id="4" name="Slide Number Placeholder 3"/>
          <p:cNvSpPr>
            <a:spLocks noGrp="1"/>
          </p:cNvSpPr>
          <p:nvPr>
            <p:ph type="sldNum" sz="quarter" idx="10"/>
          </p:nvPr>
        </p:nvSpPr>
        <p:spPr/>
        <p:txBody>
          <a:bodyPr/>
          <a:lstStyle/>
          <a:p>
            <a:fld id="{99B16BCE-512D-4FB2-92B0-04FAC0FF8742}" type="slidenum">
              <a:rPr lang="en-US" smtClean="0"/>
              <a:t>8</a:t>
            </a:fld>
            <a:endParaRPr lang="en-US"/>
          </a:p>
        </p:txBody>
      </p:sp>
    </p:spTree>
    <p:extLst>
      <p:ext uri="{BB962C8B-B14F-4D97-AF65-F5344CB8AC3E}">
        <p14:creationId xmlns:p14="http://schemas.microsoft.com/office/powerpoint/2010/main" val="44466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 is an excerpt from the I-4 linking form program summary.  A copy of the entire form is available on the DPI Website- (Search for special education forms).  A link to the form is on this slide. The sample IEP forms clearly link together student needs, goals, and services.</a:t>
            </a:r>
          </a:p>
          <a:p>
            <a:r>
              <a:rPr lang="en-US" dirty="0" smtClean="0"/>
              <a:t>In earlier sections, the IEP team will have summarized and numbered each of the  student’s disability-related needs. The team will also have numbered each goal developed to address the needs. </a:t>
            </a:r>
          </a:p>
          <a:p>
            <a:pPr lvl="0"/>
            <a:r>
              <a:rPr lang="en-US" dirty="0" smtClean="0"/>
              <a:t>After the needs and goals are identified, the team is then ready to align services and develop the program summary. It is very important to wait until Steps 1, 2, and 3 are completed before developing the program summary during Step 4. </a:t>
            </a:r>
          </a:p>
          <a:p>
            <a:r>
              <a:rPr lang="en-US" dirty="0" smtClean="0"/>
              <a:t>Each service will include the number or numbers of the goal(s) or needs) that the services is intended to address. This linkage helps to ensure there is a special education service for each goal to enable the student to make sufficient progress toward the goal and that each need is supported with services. </a:t>
            </a:r>
          </a:p>
          <a:p>
            <a:r>
              <a:rPr lang="en-US" dirty="0" smtClean="0"/>
              <a:t>There may be more than one service to address a goal or need, or one service may address multiple goals/needs.</a:t>
            </a:r>
          </a:p>
          <a:p>
            <a:r>
              <a:rPr lang="en-US" dirty="0" smtClean="0"/>
              <a:t>You will notice Supplementary Aids and Services are considered first when aligning special education services with a student’s IEP goals. This reinforces the concept of least restrictive environment and the desire to first consider education in the regular education environment with supports. </a:t>
            </a:r>
          </a:p>
        </p:txBody>
      </p:sp>
      <p:sp>
        <p:nvSpPr>
          <p:cNvPr id="4" name="Slide Number Placeholder 3"/>
          <p:cNvSpPr>
            <a:spLocks noGrp="1"/>
          </p:cNvSpPr>
          <p:nvPr>
            <p:ph type="sldNum" sz="quarter" idx="10"/>
          </p:nvPr>
        </p:nvSpPr>
        <p:spPr/>
        <p:txBody>
          <a:bodyPr/>
          <a:lstStyle/>
          <a:p>
            <a:fld id="{99B16BCE-512D-4FB2-92B0-04FAC0FF8742}" type="slidenum">
              <a:rPr lang="en-US" smtClean="0"/>
              <a:t>9</a:t>
            </a:fld>
            <a:endParaRPr lang="en-US"/>
          </a:p>
        </p:txBody>
      </p:sp>
    </p:spTree>
    <p:extLst>
      <p:ext uri="{BB962C8B-B14F-4D97-AF65-F5344CB8AC3E}">
        <p14:creationId xmlns:p14="http://schemas.microsoft.com/office/powerpoint/2010/main" val="202863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file://localhost/Users/anninmp/Documents/Jobs%20In%20Progress/%20LOGOS/%20DPI%20Logos/dpi_logo_horizSS-REV.emf"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36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4404928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3248879"/>
            <a:ext cx="9144058" cy="1896438"/>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5413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944109"/>
            <a:ext cx="6311370" cy="1262666"/>
          </a:xfrm>
          <a:prstGeom prst="rect">
            <a:avLst/>
          </a:prstGeom>
        </p:spPr>
        <p:txBody>
          <a:bodyPr>
            <a:noAutofit/>
          </a:bodyPr>
          <a:lstStyle>
            <a:lvl1pPr marL="0" indent="0" algn="ctr">
              <a:lnSpc>
                <a:spcPts val="2865"/>
              </a:lnSpc>
              <a:buNone/>
              <a:defRPr sz="2700" baseline="0">
                <a:solidFill>
                  <a:srgbClr val="333399"/>
                </a:solidFill>
                <a:latin typeface="Lato" panose="020F0502020204030203" pitchFamily="34" charset="0"/>
              </a:defRPr>
            </a:lvl1pPr>
            <a:lvl2pPr>
              <a:defRPr sz="1978">
                <a:solidFill>
                  <a:srgbClr val="333399"/>
                </a:solidFill>
                <a:latin typeface="+mj-lt"/>
              </a:defRPr>
            </a:lvl2pPr>
            <a:lvl3pPr>
              <a:defRPr sz="1978">
                <a:solidFill>
                  <a:srgbClr val="333399"/>
                </a:solidFill>
                <a:latin typeface="+mj-lt"/>
              </a:defRPr>
            </a:lvl3pPr>
            <a:lvl4pPr>
              <a:defRPr sz="1978">
                <a:solidFill>
                  <a:srgbClr val="333399"/>
                </a:solidFill>
                <a:latin typeface="+mj-lt"/>
              </a:defRPr>
            </a:lvl4pPr>
            <a:lvl5pPr>
              <a:defRPr sz="1978">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4520007" y="2902227"/>
            <a:ext cx="3326129" cy="1232848"/>
          </a:xfrm>
          <a:prstGeom prst="rect">
            <a:avLst/>
          </a:prstGeom>
        </p:spPr>
        <p:txBody>
          <a:bodyPr>
            <a:normAutofit/>
          </a:bodyPr>
          <a:lstStyle>
            <a:lvl1pPr marL="0" indent="0" algn="l">
              <a:lnSpc>
                <a:spcPct val="100000"/>
              </a:lnSpc>
              <a:spcBef>
                <a:spcPts val="450"/>
              </a:spcBef>
              <a:buNone/>
              <a:defRPr sz="1800"/>
            </a:lvl1pPr>
            <a:lvl2pPr marL="257092" indent="0">
              <a:lnSpc>
                <a:spcPct val="100000"/>
              </a:lnSpc>
              <a:buNone/>
              <a:defRPr sz="1099"/>
            </a:lvl2pPr>
            <a:lvl3pPr marL="514184" indent="0">
              <a:lnSpc>
                <a:spcPct val="100000"/>
              </a:lnSpc>
              <a:buNone/>
              <a:defRPr sz="1099"/>
            </a:lvl3pPr>
            <a:lvl4pPr marL="771275" indent="0">
              <a:lnSpc>
                <a:spcPct val="100000"/>
              </a:lnSpc>
              <a:buNone/>
              <a:defRPr sz="1099"/>
            </a:lvl4pPr>
            <a:lvl5pPr marL="1028367" indent="0">
              <a:lnSpc>
                <a:spcPct val="100000"/>
              </a:lnSpc>
              <a:buNone/>
              <a:defRPr sz="1099"/>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0" y="3248879"/>
            <a:ext cx="9144059" cy="1896437"/>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3848316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40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54157" y="1023731"/>
            <a:ext cx="7394713" cy="3697356"/>
          </a:xfrm>
        </p:spPr>
        <p:txBody>
          <a:bodyPr/>
          <a:lstStyle>
            <a:lvl1pPr>
              <a:spcBef>
                <a:spcPts val="900"/>
              </a:spcBef>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367547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706" y="1486025"/>
            <a:ext cx="7772400" cy="1021556"/>
          </a:xfrm>
        </p:spPr>
        <p:txBody>
          <a:bodyPr anchor="t"/>
          <a:lstStyle>
            <a:lvl1pPr algn="ctr">
              <a:defRPr sz="3000" b="0" cap="all">
                <a:solidFill>
                  <a:schemeClr val="bg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07581"/>
            <a:ext cx="7772400" cy="1125140"/>
          </a:xfrm>
        </p:spPr>
        <p:txBody>
          <a:bodyPr anchor="b"/>
          <a:lstStyle>
            <a:lvl1pPr marL="0" indent="0" algn="ctr">
              <a:buNone/>
              <a:defRPr sz="2100">
                <a:solidFill>
                  <a:schemeClr val="bg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3489185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3" name="Content Placeholder 2"/>
          <p:cNvSpPr>
            <a:spLocks noGrp="1"/>
          </p:cNvSpPr>
          <p:nvPr>
            <p:ph sz="half" idx="1"/>
          </p:nvPr>
        </p:nvSpPr>
        <p:spPr>
          <a:xfrm>
            <a:off x="519935" y="1034654"/>
            <a:ext cx="4035006"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84" y="1034654"/>
            <a:ext cx="4093768"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p>
            <a:r>
              <a:rPr lang="en-US" dirty="0" smtClean="0"/>
              <a:t>April 2018</a:t>
            </a:r>
            <a:endParaRPr lang="en-US" dirty="0"/>
          </a:p>
        </p:txBody>
      </p:sp>
      <p:sp>
        <p:nvSpPr>
          <p:cNvPr id="9" name="Slide Number Placeholder 8"/>
          <p:cNvSpPr>
            <a:spLocks noGrp="1"/>
          </p:cNvSpPr>
          <p:nvPr>
            <p:ph type="sldNum" sz="quarter" idx="11"/>
          </p:nvPr>
        </p:nvSpPr>
        <p:spPr/>
        <p:txBody>
          <a:bodyPr/>
          <a:lstStyle/>
          <a:p>
            <a:fld id="{453CC3A6-4BBE-4722-963B-0F2471C635E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676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7855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9" r:id="rId3"/>
    <p:sldLayoutId id="2147483702" r:id="rId4"/>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3104"/>
            <a:ext cx="82867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983975" y="920354"/>
            <a:ext cx="6867939" cy="3800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Date Placeholder 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lumMod val="90000"/>
                    <a:lumOff val="10000"/>
                  </a:schemeClr>
                </a:solidFill>
                <a:latin typeface="Lato" panose="020F0502020204030203" pitchFamily="34" charset="0"/>
              </a:defRPr>
            </a:lvl1pPr>
          </a:lstStyle>
          <a:p>
            <a:r>
              <a:rPr lang="en-US" dirty="0" smtClean="0"/>
              <a:t>April 2018</a:t>
            </a:r>
            <a:endParaRPr lang="en-US" dirty="0"/>
          </a:p>
        </p:txBody>
      </p:sp>
      <p:sp>
        <p:nvSpPr>
          <p:cNvPr id="3" name="Slide Number Placeholder 2"/>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50">
                <a:solidFill>
                  <a:schemeClr val="bg1">
                    <a:lumMod val="90000"/>
                    <a:lumOff val="10000"/>
                  </a:schemeClr>
                </a:solidFill>
                <a:latin typeface="Lato" panose="020F0502020204030203" pitchFamily="34" charset="0"/>
              </a:defRPr>
            </a:lvl1p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1750564467"/>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3000" b="0" kern="1200">
          <a:solidFill>
            <a:schemeClr val="tx1"/>
          </a:solidFill>
          <a:latin typeface="Lato" panose="020F0502020204030203" pitchFamily="34" charset="0"/>
          <a:ea typeface="+mj-ea"/>
          <a:cs typeface="Lato" panose="020F0502020204030203" pitchFamily="34" charset="0"/>
        </a:defRPr>
      </a:lvl1pPr>
      <a:lvl2pPr algn="ctr" rtl="0" eaLnBrk="1" fontAlgn="base" hangingPunct="1">
        <a:spcBef>
          <a:spcPct val="0"/>
        </a:spcBef>
        <a:spcAft>
          <a:spcPct val="0"/>
        </a:spcAft>
        <a:defRPr sz="3300">
          <a:solidFill>
            <a:schemeClr val="tx1"/>
          </a:solidFill>
          <a:latin typeface="Garamond" pitchFamily="18" charset="0"/>
        </a:defRPr>
      </a:lvl2pPr>
      <a:lvl3pPr algn="ctr" rtl="0" eaLnBrk="1" fontAlgn="base" hangingPunct="1">
        <a:spcBef>
          <a:spcPct val="0"/>
        </a:spcBef>
        <a:spcAft>
          <a:spcPct val="0"/>
        </a:spcAft>
        <a:defRPr sz="3300">
          <a:solidFill>
            <a:schemeClr val="tx1"/>
          </a:solidFill>
          <a:latin typeface="Garamond" pitchFamily="18" charset="0"/>
        </a:defRPr>
      </a:lvl3pPr>
      <a:lvl4pPr algn="ctr" rtl="0" eaLnBrk="1" fontAlgn="base" hangingPunct="1">
        <a:spcBef>
          <a:spcPct val="0"/>
        </a:spcBef>
        <a:spcAft>
          <a:spcPct val="0"/>
        </a:spcAft>
        <a:defRPr sz="3300">
          <a:solidFill>
            <a:schemeClr val="tx1"/>
          </a:solidFill>
          <a:latin typeface="Garamond" pitchFamily="18" charset="0"/>
        </a:defRPr>
      </a:lvl4pPr>
      <a:lvl5pPr algn="ctr" rtl="0" eaLnBrk="1" fontAlgn="base" hangingPunct="1">
        <a:spcBef>
          <a:spcPct val="0"/>
        </a:spcBef>
        <a:spcAft>
          <a:spcPct val="0"/>
        </a:spcAft>
        <a:defRPr sz="3300">
          <a:solidFill>
            <a:schemeClr val="tx1"/>
          </a:solidFill>
          <a:latin typeface="Garamond" pitchFamily="18"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05740" indent="-205740" algn="l" rtl="0" eaLnBrk="1" fontAlgn="base" hangingPunct="1">
        <a:spcBef>
          <a:spcPts val="900"/>
        </a:spcBef>
        <a:spcAft>
          <a:spcPct val="0"/>
        </a:spcAft>
        <a:buFont typeface="Arial" charset="0"/>
        <a:buChar char="•"/>
        <a:defRPr sz="2250" kern="1200">
          <a:solidFill>
            <a:schemeClr val="bg1">
              <a:lumMod val="75000"/>
              <a:lumOff val="25000"/>
            </a:schemeClr>
          </a:solidFill>
          <a:latin typeface="Lato" panose="020F0502020204030203" pitchFamily="34" charset="0"/>
          <a:ea typeface="+mn-ea"/>
          <a:cs typeface="+mn-cs"/>
        </a:defRPr>
      </a:lvl1pPr>
      <a:lvl2pPr marL="548640" indent="-205740" algn="l" rtl="0" eaLnBrk="1" fontAlgn="base" hangingPunct="1">
        <a:spcBef>
          <a:spcPts val="450"/>
        </a:spcBef>
        <a:spcAft>
          <a:spcPct val="0"/>
        </a:spcAft>
        <a:buFont typeface="Courier New" panose="02070309020205020404" pitchFamily="49" charset="0"/>
        <a:buChar char="o"/>
        <a:defRPr sz="2100" kern="1200">
          <a:solidFill>
            <a:schemeClr val="bg1">
              <a:lumMod val="75000"/>
              <a:lumOff val="25000"/>
            </a:schemeClr>
          </a:solidFill>
          <a:latin typeface="Lato" panose="020F0502020204030203" pitchFamily="34" charset="0"/>
          <a:ea typeface="+mn-ea"/>
          <a:cs typeface="+mn-cs"/>
        </a:defRPr>
      </a:lvl2pPr>
      <a:lvl3pPr marL="857250" indent="-171450" algn="l" rtl="0" eaLnBrk="1" fontAlgn="base" hangingPunct="1">
        <a:spcBef>
          <a:spcPts val="225"/>
        </a:spcBef>
        <a:spcAft>
          <a:spcPct val="0"/>
        </a:spcAft>
        <a:buFont typeface="Lato" panose="020F0502020204030203" pitchFamily="34" charset="0"/>
        <a:buChar char="−"/>
        <a:defRPr sz="1800" kern="1200">
          <a:solidFill>
            <a:schemeClr val="bg1">
              <a:lumMod val="75000"/>
              <a:lumOff val="25000"/>
            </a:schemeClr>
          </a:solidFill>
          <a:latin typeface="Lato" panose="020F0502020204030203" pitchFamily="34" charset="0"/>
          <a:ea typeface="+mn-ea"/>
          <a:cs typeface="+mn-cs"/>
        </a:defRPr>
      </a:lvl3pPr>
      <a:lvl4pPr marL="1200150" indent="-171450" algn="l" rtl="0" eaLnBrk="1" fontAlgn="base" hangingPunct="1">
        <a:spcBef>
          <a:spcPts val="225"/>
        </a:spcBef>
        <a:spcAft>
          <a:spcPct val="0"/>
        </a:spcAft>
        <a:buFont typeface="Wingdings" panose="05000000000000000000" pitchFamily="2" charset="2"/>
        <a:buChar char="§"/>
        <a:defRPr sz="1500" kern="1200">
          <a:solidFill>
            <a:schemeClr val="bg1">
              <a:lumMod val="75000"/>
              <a:lumOff val="25000"/>
            </a:schemeClr>
          </a:solidFill>
          <a:latin typeface="Lato" panose="020F0502020204030203" pitchFamily="34" charset="0"/>
          <a:ea typeface="+mn-ea"/>
          <a:cs typeface="+mn-cs"/>
        </a:defRPr>
      </a:lvl4pPr>
      <a:lvl5pPr marL="1543050" indent="-171450" algn="l" rtl="0" eaLnBrk="1" fontAlgn="base" hangingPunct="1">
        <a:spcBef>
          <a:spcPts val="225"/>
        </a:spcBef>
        <a:spcAft>
          <a:spcPct val="0"/>
        </a:spcAft>
        <a:buFont typeface="Arial" charset="0"/>
        <a:buChar char="»"/>
        <a:defRPr sz="1500" kern="1200">
          <a:solidFill>
            <a:schemeClr val="bg1">
              <a:lumMod val="75000"/>
              <a:lumOff val="25000"/>
            </a:schemeClr>
          </a:solidFill>
          <a:latin typeface="Lato" panose="020F0502020204030203"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2.ed.gov/policy/speced/guid/idea/memosdcltrs/guidance-on-fape-11-17-2015.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2.ed.gov/policy/gen/guid/school-discipline/files/dcl-on-pbis-in-ieps--08-01-2016.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mp.k12.wi.u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wamp.k12.wi.us/guidance-for-distric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dpi.wi.gov/sites/default/files/imce/sped/pdf/ccr-step4.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pi.wi.gov/universal-design-learnin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ped/college-and-career-ready-ieps/learning-resources/5-belief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s://dpi.wi.gov/sped/college-and-career-ready-ieps/discussion-too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www.youtube.com/watch?v=vytSitGRCYA&amp;feature=youtu.b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2.ed.gov/policy/speced/guid/idea/memosdcltrs/preschool-lre-dcl-1-10-17.pdf" TargetMode="External"/><Relationship Id="rId3" Type="http://schemas.openxmlformats.org/officeDocument/2006/relationships/hyperlink" Target="https://dpi.wi.gov/sites/default/files/imce/sped/pdf/ccr-step4.pdf" TargetMode="External"/><Relationship Id="rId7" Type="http://schemas.openxmlformats.org/officeDocument/2006/relationships/hyperlink" Target="http://www2.ed.gov/policy/gen/guid/school-discipline/files/dcl-on-pbis-in-ieps--08-01-2016.pdf"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www2.ed.gov/policy/speced/guid/idea/memosdcltrs/guidance-on-fape-11-17-2015.pdf" TargetMode="External"/><Relationship Id="rId5" Type="http://schemas.openxmlformats.org/officeDocument/2006/relationships/hyperlink" Target="https://dpi.wi.gov/reading/professional-learning/readers-who-struggle" TargetMode="External"/><Relationship Id="rId4" Type="http://schemas.openxmlformats.org/officeDocument/2006/relationships/hyperlink" Target="https://dpi.wi.gov/universal-design-learnin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pi.wi.gov/sped/program" TargetMode="External"/><Relationship Id="rId3" Type="http://schemas.openxmlformats.org/officeDocument/2006/relationships/hyperlink" Target="https://dpi.wi.gov/sped/laws-procedures-bulletins/bulletins" TargetMode="External"/><Relationship Id="rId7" Type="http://schemas.openxmlformats.org/officeDocument/2006/relationships/hyperlink" Target="https://dpi.wi.gov/sites/default/files/imce/sped/pdf/iep-reading-instruction.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dpi.wi.gov/sped/laws-procedures-bulletins/bulletins/13-02" TargetMode="External"/><Relationship Id="rId5" Type="http://schemas.openxmlformats.org/officeDocument/2006/relationships/hyperlink" Target="https://dpi.wi.gov/sped/laws-procedures-bulletins/bulletins/12-02" TargetMode="External"/><Relationship Id="rId4" Type="http://schemas.openxmlformats.org/officeDocument/2006/relationships/hyperlink" Target="https://dpi.wi.gov/sped/laws-procedures-bulletins/bulletins/10-07" TargetMode="External"/><Relationship Id="rId9" Type="http://schemas.openxmlformats.org/officeDocument/2006/relationships/hyperlink" Target="https://dpi.wi.gov/sped/topics/functional-behavioral-assessmen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cpacinc.org/wp-content/uploads/2009/12/ParentsGuidetoUDL.pdf" TargetMode="External"/><Relationship Id="rId5" Type="http://schemas.openxmlformats.org/officeDocument/2006/relationships/hyperlink" Target="http://www.ctdinstitute.org/sites/default/files/file_attachments/AT-IEP-English2_0.pdf" TargetMode="External"/><Relationship Id="rId4" Type="http://schemas.openxmlformats.org/officeDocument/2006/relationships/hyperlink" Target="http://www.readingrockets.org/article/assistive-technology-10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6816" y="1112294"/>
            <a:ext cx="6009013" cy="2183639"/>
          </a:xfrm>
        </p:spPr>
        <p:txBody>
          <a:bodyPr>
            <a:normAutofit fontScale="47500" lnSpcReduction="20000"/>
          </a:bodyPr>
          <a:lstStyle/>
          <a:p>
            <a:pPr algn="ctr">
              <a:lnSpc>
                <a:spcPct val="100000"/>
              </a:lnSpc>
              <a:spcBef>
                <a:spcPts val="600"/>
              </a:spcBef>
              <a:spcAft>
                <a:spcPts val="600"/>
              </a:spcAft>
            </a:pPr>
            <a:r>
              <a:rPr lang="en-US" sz="5000" dirty="0" smtClean="0"/>
              <a:t>College and Career Ready IEPs (CCR-IEPs)</a:t>
            </a:r>
          </a:p>
          <a:p>
            <a:pPr algn="ctr">
              <a:lnSpc>
                <a:spcPct val="100000"/>
              </a:lnSpc>
              <a:spcBef>
                <a:spcPts val="600"/>
              </a:spcBef>
              <a:spcAft>
                <a:spcPts val="600"/>
              </a:spcAft>
            </a:pPr>
            <a:r>
              <a:rPr lang="en-US" sz="3500" b="0" dirty="0" smtClean="0">
                <a:latin typeface="Lato" panose="020F0502020204030203" pitchFamily="34" charset="0"/>
              </a:rPr>
              <a:t>Improving Outcomes for Students Ages 3 through 21</a:t>
            </a:r>
            <a:endParaRPr lang="en-US" sz="3500" dirty="0" smtClean="0"/>
          </a:p>
          <a:p>
            <a:pPr algn="ctr">
              <a:lnSpc>
                <a:spcPct val="100000"/>
              </a:lnSpc>
              <a:spcBef>
                <a:spcPts val="600"/>
              </a:spcBef>
              <a:spcAft>
                <a:spcPts val="600"/>
              </a:spcAft>
            </a:pPr>
            <a:r>
              <a:rPr lang="en-US" sz="5900" dirty="0" smtClean="0"/>
              <a:t>The Five Step Process</a:t>
            </a:r>
          </a:p>
          <a:p>
            <a:pPr algn="ctr">
              <a:lnSpc>
                <a:spcPct val="100000"/>
              </a:lnSpc>
              <a:spcBef>
                <a:spcPts val="600"/>
              </a:spcBef>
              <a:spcAft>
                <a:spcPts val="600"/>
              </a:spcAft>
            </a:pPr>
            <a:r>
              <a:rPr lang="en-US" sz="5900" dirty="0" smtClean="0"/>
              <a:t>Step </a:t>
            </a:r>
            <a:r>
              <a:rPr lang="en-US" sz="5900" dirty="0"/>
              <a:t>4</a:t>
            </a:r>
            <a:r>
              <a:rPr lang="en-US" sz="5900" dirty="0" smtClean="0"/>
              <a:t>: Align IEP Services</a:t>
            </a:r>
            <a:endParaRPr lang="en-US" sz="5900" dirty="0"/>
          </a:p>
        </p:txBody>
      </p:sp>
      <p:sp>
        <p:nvSpPr>
          <p:cNvPr id="3" name="Text Placeholder 2"/>
          <p:cNvSpPr>
            <a:spLocks noGrp="1"/>
          </p:cNvSpPr>
          <p:nvPr>
            <p:ph type="body" sz="quarter" idx="11"/>
          </p:nvPr>
        </p:nvSpPr>
        <p:spPr>
          <a:xfrm>
            <a:off x="7213511" y="3295933"/>
            <a:ext cx="1984917" cy="1068417"/>
          </a:xfrm>
        </p:spPr>
        <p:txBody>
          <a:bodyPr>
            <a:noAutofit/>
          </a:bodyPr>
          <a:lstStyle/>
          <a:p>
            <a:pPr>
              <a:spcAft>
                <a:spcPts val="0"/>
              </a:spcAft>
            </a:pPr>
            <a:endParaRPr lang="en-US" sz="1400" b="0" dirty="0">
              <a:solidFill>
                <a:srgbClr val="262087"/>
              </a:solidFill>
            </a:endParaRPr>
          </a:p>
        </p:txBody>
      </p:sp>
      <p:sp>
        <p:nvSpPr>
          <p:cNvPr id="4" name="TextBox 3"/>
          <p:cNvSpPr txBox="1"/>
          <p:nvPr/>
        </p:nvSpPr>
        <p:spPr>
          <a:xfrm>
            <a:off x="8205970" y="914400"/>
            <a:ext cx="1198550" cy="276999"/>
          </a:xfrm>
          <a:prstGeom prst="rect">
            <a:avLst/>
          </a:prstGeom>
          <a:noFill/>
        </p:spPr>
        <p:txBody>
          <a:bodyPr wrap="square" rtlCol="0">
            <a:spAutoFit/>
          </a:bodyPr>
          <a:lstStyle/>
          <a:p>
            <a:r>
              <a:rPr lang="en-US" sz="1200" dirty="0" smtClean="0">
                <a:solidFill>
                  <a:srgbClr val="262087"/>
                </a:solidFill>
                <a:latin typeface="Lato" panose="020F0502020204030203" pitchFamily="34" charset="0"/>
              </a:rPr>
              <a:t>April 2018</a:t>
            </a:r>
            <a:endParaRPr lang="en-US" sz="1200" dirty="0">
              <a:solidFill>
                <a:srgbClr val="262087"/>
              </a:solidFill>
              <a:latin typeface="Lato" panose="020F0502020204030203" pitchFamily="34" charset="0"/>
            </a:endParaRPr>
          </a:p>
        </p:txBody>
      </p:sp>
    </p:spTree>
    <p:extLst>
      <p:ext uri="{BB962C8B-B14F-4D97-AF65-F5344CB8AC3E}">
        <p14:creationId xmlns:p14="http://schemas.microsoft.com/office/powerpoint/2010/main" val="606411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Guidelines for all IEP Services</a:t>
            </a:r>
            <a:endParaRPr lang="en-US" dirty="0"/>
          </a:p>
        </p:txBody>
      </p:sp>
      <p:sp>
        <p:nvSpPr>
          <p:cNvPr id="3" name="Text Placeholder 2"/>
          <p:cNvSpPr>
            <a:spLocks noGrp="1"/>
          </p:cNvSpPr>
          <p:nvPr>
            <p:ph type="body" sz="quarter" idx="14"/>
          </p:nvPr>
        </p:nvSpPr>
        <p:spPr>
          <a:xfrm>
            <a:off x="1196425" y="1064425"/>
            <a:ext cx="6751150" cy="3715393"/>
          </a:xfrm>
        </p:spPr>
        <p:txBody>
          <a:bodyPr>
            <a:normAutofit fontScale="92500" lnSpcReduction="20000"/>
          </a:bodyPr>
          <a:lstStyle/>
          <a:p>
            <a:pPr marL="174625" indent="-174625"/>
            <a:r>
              <a:rPr lang="en-US" sz="2100" b="0" dirty="0">
                <a:solidFill>
                  <a:srgbClr val="262087"/>
                </a:solidFill>
              </a:rPr>
              <a:t>Based on the student’s unique needs</a:t>
            </a:r>
          </a:p>
          <a:p>
            <a:pPr marL="174625" indent="-174625"/>
            <a:r>
              <a:rPr lang="en-US" sz="2100" b="0" dirty="0">
                <a:solidFill>
                  <a:srgbClr val="262087"/>
                </a:solidFill>
              </a:rPr>
              <a:t>Service statements must clearly describe the LEA’s commitment of resources to the parents and all involved in developing and implementing the IEP</a:t>
            </a:r>
          </a:p>
          <a:p>
            <a:pPr marL="515938" lvl="1" indent="-174625">
              <a:buFont typeface="Arial" panose="020B0604020202020204" pitchFamily="34" charset="0"/>
              <a:buChar char="•"/>
            </a:pPr>
            <a:r>
              <a:rPr lang="en-US" sz="1700" dirty="0">
                <a:solidFill>
                  <a:srgbClr val="262087"/>
                </a:solidFill>
              </a:rPr>
              <a:t>Each IEP service statement should be clear about the type of service to be provided</a:t>
            </a:r>
          </a:p>
          <a:p>
            <a:pPr marL="174625" indent="-174625"/>
            <a:r>
              <a:rPr lang="en-US" sz="2100" b="0" dirty="0">
                <a:solidFill>
                  <a:srgbClr val="262087"/>
                </a:solidFill>
              </a:rPr>
              <a:t>Least Restrictive Environment (LRE) requirements considered when making decisions about the location of services</a:t>
            </a:r>
          </a:p>
          <a:p>
            <a:endParaRPr lang="en-US" dirty="0"/>
          </a:p>
        </p:txBody>
      </p:sp>
    </p:spTree>
    <p:extLst>
      <p:ext uri="{BB962C8B-B14F-4D97-AF65-F5344CB8AC3E}">
        <p14:creationId xmlns:p14="http://schemas.microsoft.com/office/powerpoint/2010/main" val="2315481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Least Restrictive Environment</a:t>
            </a:r>
            <a:endParaRPr lang="en-US" dirty="0"/>
          </a:p>
        </p:txBody>
      </p:sp>
      <p:sp>
        <p:nvSpPr>
          <p:cNvPr id="3" name="Text Placeholder 2"/>
          <p:cNvSpPr>
            <a:spLocks noGrp="1"/>
          </p:cNvSpPr>
          <p:nvPr>
            <p:ph type="body" sz="quarter" idx="14"/>
          </p:nvPr>
        </p:nvSpPr>
        <p:spPr>
          <a:xfrm>
            <a:off x="1026014" y="1089363"/>
            <a:ext cx="7091972" cy="3848396"/>
          </a:xfrm>
        </p:spPr>
        <p:txBody>
          <a:bodyPr>
            <a:normAutofit/>
          </a:bodyPr>
          <a:lstStyle/>
          <a:p>
            <a:pPr marL="174625" indent="-174625">
              <a:lnSpc>
                <a:spcPct val="100000"/>
              </a:lnSpc>
            </a:pPr>
            <a:r>
              <a:rPr lang="en-US" b="0" dirty="0">
                <a:solidFill>
                  <a:srgbClr val="262087"/>
                </a:solidFill>
              </a:rPr>
              <a:t>To the maximum extent appropriate students with disabilities are educated with students who are nondisabled</a:t>
            </a:r>
          </a:p>
          <a:p>
            <a:pPr marL="515938" lvl="1" indent="-174625">
              <a:lnSpc>
                <a:spcPct val="100000"/>
              </a:lnSpc>
              <a:spcAft>
                <a:spcPts val="600"/>
              </a:spcAft>
              <a:buFont typeface="Arial" panose="020B0604020202020204" pitchFamily="34" charset="0"/>
              <a:buChar char="•"/>
            </a:pPr>
            <a:r>
              <a:rPr lang="en-US" dirty="0">
                <a:solidFill>
                  <a:srgbClr val="262087"/>
                </a:solidFill>
              </a:rPr>
              <a:t>Special classes, separate schooling, or other removal of students from general educational environments occur only if the nature or severity of the disability is such that education in general education classes with the use of supplementary aids and services cannot be satisfactorily achieved </a:t>
            </a:r>
          </a:p>
          <a:p>
            <a:pPr marL="174625" indent="-174625">
              <a:lnSpc>
                <a:spcPct val="100000"/>
              </a:lnSpc>
              <a:spcAft>
                <a:spcPts val="600"/>
              </a:spcAft>
            </a:pPr>
            <a:r>
              <a:rPr lang="en-US" b="0" dirty="0">
                <a:solidFill>
                  <a:srgbClr val="262087"/>
                </a:solidFill>
              </a:rPr>
              <a:t>Applies to decisions about academic, non-academic, and extra curricular activities</a:t>
            </a:r>
          </a:p>
          <a:p>
            <a:endParaRPr lang="en-US" dirty="0"/>
          </a:p>
        </p:txBody>
      </p:sp>
    </p:spTree>
    <p:extLst>
      <p:ext uri="{BB962C8B-B14F-4D97-AF65-F5344CB8AC3E}">
        <p14:creationId xmlns:p14="http://schemas.microsoft.com/office/powerpoint/2010/main" val="143281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Recent DOE Guidance on FAPE</a:t>
            </a:r>
            <a:endParaRPr lang="en-US" dirty="0"/>
          </a:p>
        </p:txBody>
      </p:sp>
      <p:sp>
        <p:nvSpPr>
          <p:cNvPr id="3" name="Text Placeholder 2"/>
          <p:cNvSpPr>
            <a:spLocks noGrp="1"/>
          </p:cNvSpPr>
          <p:nvPr>
            <p:ph type="body" sz="quarter" idx="14"/>
          </p:nvPr>
        </p:nvSpPr>
        <p:spPr>
          <a:xfrm>
            <a:off x="1167330" y="1039487"/>
            <a:ext cx="6809339" cy="3840084"/>
          </a:xfrm>
        </p:spPr>
        <p:txBody>
          <a:bodyPr>
            <a:normAutofit fontScale="92500" lnSpcReduction="10000"/>
          </a:bodyPr>
          <a:lstStyle/>
          <a:p>
            <a:pPr marL="174625" indent="-174625">
              <a:lnSpc>
                <a:spcPct val="95000"/>
              </a:lnSpc>
              <a:spcBef>
                <a:spcPts val="900"/>
              </a:spcBef>
            </a:pPr>
            <a:r>
              <a:rPr lang="en-US" sz="2600" b="0" dirty="0">
                <a:solidFill>
                  <a:srgbClr val="262087"/>
                </a:solidFill>
              </a:rPr>
              <a:t>Emphasizes access to challenging academic content standards and preparation for college, careers, independent living</a:t>
            </a:r>
          </a:p>
          <a:p>
            <a:pPr marL="174625" indent="-174625">
              <a:lnSpc>
                <a:spcPct val="95000"/>
              </a:lnSpc>
              <a:spcBef>
                <a:spcPts val="900"/>
              </a:spcBef>
            </a:pPr>
            <a:r>
              <a:rPr lang="en-US" sz="2600" b="0" dirty="0">
                <a:solidFill>
                  <a:srgbClr val="262087"/>
                </a:solidFill>
              </a:rPr>
              <a:t>FAPE is provided through an appropriately developed IEP which includes services designed to meet a student’s unique needs</a:t>
            </a:r>
          </a:p>
          <a:p>
            <a:pPr marL="174625" indent="-174625">
              <a:lnSpc>
                <a:spcPct val="95000"/>
              </a:lnSpc>
              <a:spcBef>
                <a:spcPts val="900"/>
              </a:spcBef>
            </a:pPr>
            <a:r>
              <a:rPr lang="en-US" sz="2600" b="0" dirty="0">
                <a:solidFill>
                  <a:srgbClr val="262087"/>
                </a:solidFill>
              </a:rPr>
              <a:t>Eligible students with behavior needs must receive FAPE and placement in the LRE</a:t>
            </a:r>
          </a:p>
          <a:p>
            <a:pPr marL="515938" lvl="1" indent="-174625">
              <a:lnSpc>
                <a:spcPct val="95000"/>
              </a:lnSpc>
              <a:spcBef>
                <a:spcPts val="300"/>
              </a:spcBef>
              <a:buFont typeface="Arial" panose="020B0604020202020204" pitchFamily="34" charset="0"/>
              <a:buChar char="•"/>
            </a:pPr>
            <a:r>
              <a:rPr lang="en-US" sz="2200" dirty="0">
                <a:solidFill>
                  <a:srgbClr val="262087"/>
                </a:solidFill>
              </a:rPr>
              <a:t>The provision of appropriate behavior interventions and supports ensures meaningful access to education</a:t>
            </a:r>
            <a:endParaRPr lang="en-US" sz="1500" dirty="0">
              <a:solidFill>
                <a:srgbClr val="262087"/>
              </a:solidFill>
            </a:endParaRPr>
          </a:p>
        </p:txBody>
      </p:sp>
      <p:sp>
        <p:nvSpPr>
          <p:cNvPr id="4" name="TextBox 3"/>
          <p:cNvSpPr txBox="1"/>
          <p:nvPr/>
        </p:nvSpPr>
        <p:spPr>
          <a:xfrm>
            <a:off x="1003457" y="4661819"/>
            <a:ext cx="7137084" cy="435504"/>
          </a:xfrm>
          <a:prstGeom prst="rect">
            <a:avLst/>
          </a:prstGeom>
          <a:noFill/>
        </p:spPr>
        <p:txBody>
          <a:bodyPr wrap="square" rtlCol="0">
            <a:spAutoFit/>
          </a:bodyPr>
          <a:lstStyle/>
          <a:p>
            <a:pPr>
              <a:lnSpc>
                <a:spcPct val="90000"/>
              </a:lnSpc>
            </a:pPr>
            <a:r>
              <a:rPr lang="en-US" sz="1100" dirty="0">
                <a:solidFill>
                  <a:srgbClr val="262087"/>
                </a:solidFill>
                <a:hlinkClick r:id="rId3"/>
              </a:rPr>
              <a:t>OSERS Policy Guidance on Free Appropriate Public Education (FAPE) </a:t>
            </a:r>
            <a:r>
              <a:rPr lang="en-US" sz="1100" dirty="0">
                <a:solidFill>
                  <a:srgbClr val="262087"/>
                </a:solidFill>
              </a:rPr>
              <a:t>, November 16, 2015</a:t>
            </a:r>
          </a:p>
          <a:p>
            <a:pPr>
              <a:lnSpc>
                <a:spcPct val="90000"/>
              </a:lnSpc>
              <a:spcBef>
                <a:spcPts val="300"/>
              </a:spcBef>
            </a:pPr>
            <a:r>
              <a:rPr lang="en-US" sz="1100" dirty="0">
                <a:solidFill>
                  <a:srgbClr val="262087"/>
                </a:solidFill>
                <a:hlinkClick r:id="rId4"/>
              </a:rPr>
              <a:t>OSEP Dear Colleague Letter: Ensuring Equity &amp; Providing Behavioral Supports to Students with Disabilities</a:t>
            </a:r>
            <a:r>
              <a:rPr lang="en-US" sz="1100" dirty="0">
                <a:solidFill>
                  <a:srgbClr val="262087"/>
                </a:solidFill>
              </a:rPr>
              <a:t>,  August 1, 2016</a:t>
            </a:r>
          </a:p>
        </p:txBody>
      </p:sp>
    </p:spTree>
    <p:extLst>
      <p:ext uri="{BB962C8B-B14F-4D97-AF65-F5344CB8AC3E}">
        <p14:creationId xmlns:p14="http://schemas.microsoft.com/office/powerpoint/2010/main" val="1274575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Guidance for ALL Services</a:t>
            </a:r>
            <a:endParaRPr lang="en-US" dirty="0"/>
          </a:p>
        </p:txBody>
      </p:sp>
      <p:sp>
        <p:nvSpPr>
          <p:cNvPr id="3" name="Text Placeholder 2"/>
          <p:cNvSpPr>
            <a:spLocks noGrp="1"/>
          </p:cNvSpPr>
          <p:nvPr>
            <p:ph type="body" sz="quarter" idx="14"/>
          </p:nvPr>
        </p:nvSpPr>
        <p:spPr>
          <a:xfrm>
            <a:off x="1225519" y="1064425"/>
            <a:ext cx="6692961" cy="3640578"/>
          </a:xfrm>
        </p:spPr>
        <p:txBody>
          <a:bodyPr>
            <a:normAutofit fontScale="77500" lnSpcReduction="20000"/>
          </a:bodyPr>
          <a:lstStyle/>
          <a:p>
            <a:pPr marL="0" indent="0">
              <a:buNone/>
            </a:pPr>
            <a:r>
              <a:rPr lang="en-US" b="0" dirty="0">
                <a:solidFill>
                  <a:srgbClr val="262087"/>
                </a:solidFill>
              </a:rPr>
              <a:t>Service statements must clearly describe</a:t>
            </a:r>
          </a:p>
          <a:p>
            <a:r>
              <a:rPr lang="en-US" b="0" dirty="0">
                <a:solidFill>
                  <a:srgbClr val="262087"/>
                </a:solidFill>
              </a:rPr>
              <a:t>Type of service appropriate to address disability-related need/goal</a:t>
            </a:r>
          </a:p>
          <a:p>
            <a:r>
              <a:rPr lang="en-US" b="0" dirty="0">
                <a:solidFill>
                  <a:srgbClr val="262087"/>
                </a:solidFill>
              </a:rPr>
              <a:t>Amount of services (how much?)</a:t>
            </a:r>
          </a:p>
          <a:p>
            <a:r>
              <a:rPr lang="en-US" b="0" dirty="0">
                <a:solidFill>
                  <a:srgbClr val="262087"/>
                </a:solidFill>
              </a:rPr>
              <a:t>Frequency of services (how often?)</a:t>
            </a:r>
          </a:p>
          <a:p>
            <a:r>
              <a:rPr lang="en-US" b="0" dirty="0">
                <a:solidFill>
                  <a:srgbClr val="262087"/>
                </a:solidFill>
              </a:rPr>
              <a:t>Location of services (where will the service be provided?)</a:t>
            </a:r>
          </a:p>
          <a:p>
            <a:r>
              <a:rPr lang="en-US" b="0" dirty="0">
                <a:solidFill>
                  <a:srgbClr val="262087"/>
                </a:solidFill>
              </a:rPr>
              <a:t>Duration of services (how long will the service be provided?)</a:t>
            </a:r>
          </a:p>
        </p:txBody>
      </p:sp>
    </p:spTree>
    <p:extLst>
      <p:ext uri="{BB962C8B-B14F-4D97-AF65-F5344CB8AC3E}">
        <p14:creationId xmlns:p14="http://schemas.microsoft.com/office/powerpoint/2010/main" val="1446978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Which Description(s) of </a:t>
            </a:r>
            <a:r>
              <a:rPr lang="en-US" u="sng" dirty="0" smtClean="0"/>
              <a:t>type </a:t>
            </a:r>
            <a:r>
              <a:rPr lang="en-US" dirty="0" smtClean="0"/>
              <a:t>of service are </a:t>
            </a:r>
          </a:p>
          <a:p>
            <a:pPr>
              <a:spcAft>
                <a:spcPts val="0"/>
              </a:spcAft>
            </a:pPr>
            <a:r>
              <a:rPr lang="en-US" sz="3500" dirty="0" smtClean="0"/>
              <a:t>well developed/appropriate?</a:t>
            </a:r>
            <a:endParaRPr lang="en-US" sz="3500" dirty="0"/>
          </a:p>
        </p:txBody>
      </p:sp>
      <p:sp>
        <p:nvSpPr>
          <p:cNvPr id="4" name="Content Placeholder 2"/>
          <p:cNvSpPr txBox="1">
            <a:spLocks/>
          </p:cNvSpPr>
          <p:nvPr/>
        </p:nvSpPr>
        <p:spPr>
          <a:xfrm>
            <a:off x="299258" y="921657"/>
            <a:ext cx="4122478" cy="5028994"/>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182880">
              <a:spcAft>
                <a:spcPts val="0"/>
              </a:spcAft>
              <a:buFont typeface="+mj-lt"/>
              <a:buAutoNum type="arabicPeriod"/>
            </a:pPr>
            <a:r>
              <a:rPr lang="en-US" sz="1600" dirty="0" smtClean="0">
                <a:solidFill>
                  <a:srgbClr val="262087"/>
                </a:solidFill>
              </a:rPr>
              <a:t> Supplementary Aids and Services</a:t>
            </a:r>
          </a:p>
          <a:p>
            <a:pPr marL="739775" lvl="1" indent="-190500">
              <a:spcBef>
                <a:spcPts val="0"/>
              </a:spcBef>
              <a:buFont typeface="+mj-lt"/>
              <a:buAutoNum type="alphaLcPeriod"/>
            </a:pPr>
            <a:r>
              <a:rPr lang="en-US" sz="1600" dirty="0" smtClean="0">
                <a:solidFill>
                  <a:srgbClr val="1A5651"/>
                </a:solidFill>
              </a:rPr>
              <a:t>Sensory breaks</a:t>
            </a:r>
          </a:p>
          <a:p>
            <a:pPr marL="739775" lvl="1" indent="-190500">
              <a:spcBef>
                <a:spcPts val="0"/>
              </a:spcBef>
              <a:buFont typeface="+mj-lt"/>
              <a:buAutoNum type="alphaLcPeriod"/>
            </a:pPr>
            <a:r>
              <a:rPr lang="en-US" sz="1600" dirty="0" smtClean="0">
                <a:solidFill>
                  <a:srgbClr val="1A5651"/>
                </a:solidFill>
              </a:rPr>
              <a:t>Assistive technology</a:t>
            </a:r>
          </a:p>
          <a:p>
            <a:pPr marL="739775" lvl="1" indent="-190500">
              <a:spcBef>
                <a:spcPts val="0"/>
              </a:spcBef>
              <a:buFont typeface="+mj-lt"/>
              <a:buAutoNum type="alphaLcPeriod"/>
            </a:pPr>
            <a:r>
              <a:rPr lang="en-US" sz="1600" dirty="0" smtClean="0">
                <a:solidFill>
                  <a:srgbClr val="1A5651"/>
                </a:solidFill>
              </a:rPr>
              <a:t>Planned seating on bus</a:t>
            </a:r>
          </a:p>
          <a:p>
            <a:pPr marL="549275" lvl="1">
              <a:spcBef>
                <a:spcPts val="0"/>
              </a:spcBef>
            </a:pPr>
            <a:endParaRPr lang="en-US" sz="1600" dirty="0" smtClean="0">
              <a:solidFill>
                <a:srgbClr val="1A5651"/>
              </a:solidFill>
            </a:endParaRPr>
          </a:p>
          <a:p>
            <a:pPr>
              <a:spcAft>
                <a:spcPts val="0"/>
              </a:spcAft>
              <a:buFont typeface="+mj-lt"/>
              <a:buAutoNum type="arabicPeriod"/>
            </a:pPr>
            <a:r>
              <a:rPr lang="en-US" sz="1600" dirty="0" smtClean="0">
                <a:solidFill>
                  <a:srgbClr val="262087"/>
                </a:solidFill>
              </a:rPr>
              <a:t> Specially Designed Instruction </a:t>
            </a:r>
          </a:p>
          <a:p>
            <a:pPr marL="739775" lvl="1" indent="-190500">
              <a:spcBef>
                <a:spcPts val="0"/>
              </a:spcBef>
              <a:buFont typeface="+mj-lt"/>
              <a:buAutoNum type="alphaLcPeriod"/>
            </a:pPr>
            <a:r>
              <a:rPr lang="en-US" sz="1600" dirty="0" smtClean="0">
                <a:solidFill>
                  <a:srgbClr val="1A5651"/>
                </a:solidFill>
              </a:rPr>
              <a:t>Small group reading fluency instruction </a:t>
            </a:r>
          </a:p>
          <a:p>
            <a:pPr marL="739775" lvl="1" indent="-190500">
              <a:spcBef>
                <a:spcPts val="0"/>
              </a:spcBef>
              <a:buFont typeface="+mj-lt"/>
              <a:buAutoNum type="alphaLcPeriod"/>
            </a:pPr>
            <a:r>
              <a:rPr lang="en-US" sz="1600" dirty="0" smtClean="0">
                <a:solidFill>
                  <a:srgbClr val="1A5651"/>
                </a:solidFill>
              </a:rPr>
              <a:t>SLD resource</a:t>
            </a:r>
          </a:p>
          <a:p>
            <a:pPr marL="739775" lvl="1" indent="-190500">
              <a:spcBef>
                <a:spcPts val="0"/>
              </a:spcBef>
              <a:buFont typeface="+mj-lt"/>
              <a:buAutoNum type="alphaLcPeriod"/>
            </a:pPr>
            <a:r>
              <a:rPr lang="en-US" sz="1600" dirty="0" smtClean="0">
                <a:solidFill>
                  <a:srgbClr val="1A5651"/>
                </a:solidFill>
              </a:rPr>
              <a:t>Social skills instruction in self regulation techniques</a:t>
            </a:r>
          </a:p>
          <a:p>
            <a:endParaRPr lang="en-US" dirty="0" smtClean="0"/>
          </a:p>
        </p:txBody>
      </p:sp>
      <p:sp>
        <p:nvSpPr>
          <p:cNvPr id="5" name="Content Placeholder 5"/>
          <p:cNvSpPr txBox="1">
            <a:spLocks/>
          </p:cNvSpPr>
          <p:nvPr/>
        </p:nvSpPr>
        <p:spPr>
          <a:xfrm>
            <a:off x="4720994" y="912289"/>
            <a:ext cx="4331110" cy="5028994"/>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3363" indent="-233363">
              <a:spcAft>
                <a:spcPts val="0"/>
              </a:spcAft>
              <a:buFont typeface="+mj-lt"/>
              <a:buAutoNum type="arabicPeriod" startAt="3"/>
            </a:pPr>
            <a:r>
              <a:rPr lang="en-US" sz="1600" dirty="0" smtClean="0">
                <a:solidFill>
                  <a:srgbClr val="262087"/>
                </a:solidFill>
              </a:rPr>
              <a:t>Related Services</a:t>
            </a:r>
          </a:p>
          <a:p>
            <a:pPr marL="739775" lvl="1" indent="-190500">
              <a:spcBef>
                <a:spcPts val="0"/>
              </a:spcBef>
              <a:buFont typeface="+mj-lt"/>
              <a:buAutoNum type="alphaLcPeriod"/>
            </a:pPr>
            <a:r>
              <a:rPr lang="en-US" sz="1600" dirty="0" smtClean="0">
                <a:solidFill>
                  <a:srgbClr val="1A5651"/>
                </a:solidFill>
              </a:rPr>
              <a:t>Physical therapy</a:t>
            </a:r>
          </a:p>
          <a:p>
            <a:pPr marL="739775" lvl="1" indent="-190500">
              <a:spcBef>
                <a:spcPts val="0"/>
              </a:spcBef>
              <a:buFont typeface="+mj-lt"/>
              <a:buAutoNum type="alphaLcPeriod"/>
            </a:pPr>
            <a:r>
              <a:rPr lang="en-US" sz="1600" dirty="0" smtClean="0">
                <a:solidFill>
                  <a:srgbClr val="1A5651"/>
                </a:solidFill>
              </a:rPr>
              <a:t>Occupational Therapy</a:t>
            </a:r>
          </a:p>
          <a:p>
            <a:pPr marL="739775" lvl="1" indent="-190500">
              <a:spcBef>
                <a:spcPts val="0"/>
              </a:spcBef>
              <a:buFont typeface="+mj-lt"/>
              <a:buAutoNum type="alphaLcPeriod"/>
            </a:pPr>
            <a:r>
              <a:rPr lang="en-US" sz="1600" dirty="0" smtClean="0">
                <a:solidFill>
                  <a:srgbClr val="1A5651"/>
                </a:solidFill>
              </a:rPr>
              <a:t>Parent training in use of assistive technology </a:t>
            </a:r>
          </a:p>
          <a:p>
            <a:pPr marL="233363" indent="-233363">
              <a:spcAft>
                <a:spcPts val="0"/>
              </a:spcAft>
              <a:buFont typeface="+mj-lt"/>
              <a:buAutoNum type="arabicPeriod" startAt="3"/>
            </a:pPr>
            <a:r>
              <a:rPr lang="en-US" sz="1600" dirty="0" smtClean="0">
                <a:solidFill>
                  <a:srgbClr val="262087"/>
                </a:solidFill>
              </a:rPr>
              <a:t>Program modifications and supports for Staff</a:t>
            </a:r>
          </a:p>
          <a:p>
            <a:pPr marL="739775" lvl="1" indent="-190500">
              <a:spcBef>
                <a:spcPts val="0"/>
              </a:spcBef>
              <a:buFont typeface="+mj-lt"/>
              <a:buAutoNum type="alphaLcPeriod"/>
            </a:pPr>
            <a:r>
              <a:rPr lang="en-US" sz="1600" dirty="0" smtClean="0">
                <a:solidFill>
                  <a:srgbClr val="1A5651"/>
                </a:solidFill>
              </a:rPr>
              <a:t>Consultation</a:t>
            </a:r>
          </a:p>
          <a:p>
            <a:pPr marL="739775" lvl="1" indent="-190500">
              <a:spcBef>
                <a:spcPts val="0"/>
              </a:spcBef>
              <a:buFont typeface="+mj-lt"/>
              <a:buAutoNum type="alphaLcPeriod"/>
            </a:pPr>
            <a:r>
              <a:rPr lang="en-US" sz="1600" dirty="0" smtClean="0">
                <a:solidFill>
                  <a:srgbClr val="1A5651"/>
                </a:solidFill>
              </a:rPr>
              <a:t>Training on behavior strategies</a:t>
            </a:r>
          </a:p>
          <a:p>
            <a:pPr marL="739775" lvl="1" indent="-190500">
              <a:spcBef>
                <a:spcPts val="0"/>
              </a:spcBef>
              <a:buFont typeface="+mj-lt"/>
              <a:buAutoNum type="alphaLcPeriod"/>
            </a:pPr>
            <a:r>
              <a:rPr lang="en-US" sz="1600" dirty="0" smtClean="0">
                <a:solidFill>
                  <a:srgbClr val="1A5651"/>
                </a:solidFill>
              </a:rPr>
              <a:t>Co-teaching</a:t>
            </a:r>
          </a:p>
          <a:p>
            <a:pPr marL="914400" lvl="1" indent="-365760">
              <a:buFont typeface="+mj-lt"/>
              <a:buAutoNum type="alphaLcPeriod"/>
            </a:pPr>
            <a:endParaRPr lang="en-US" sz="2300" dirty="0" smtClean="0">
              <a:solidFill>
                <a:schemeClr val="accent4">
                  <a:lumMod val="50000"/>
                </a:schemeClr>
              </a:solidFill>
            </a:endParaRPr>
          </a:p>
          <a:p>
            <a:pPr marL="914400" lvl="1" indent="-365760">
              <a:buFont typeface="+mj-lt"/>
              <a:buAutoNum type="alphaLcPeriod"/>
            </a:pPr>
            <a:endParaRPr lang="en-US" sz="2300" dirty="0" smtClean="0">
              <a:solidFill>
                <a:schemeClr val="accent4">
                  <a:lumMod val="50000"/>
                </a:schemeClr>
              </a:solidFill>
            </a:endParaRPr>
          </a:p>
          <a:p>
            <a:pPr marL="914400" lvl="1" indent="-365760">
              <a:buFont typeface="+mj-lt"/>
              <a:buAutoNum type="alphaLcPeriod"/>
            </a:pPr>
            <a:endParaRPr lang="en-US" sz="2300" dirty="0" smtClean="0">
              <a:solidFill>
                <a:schemeClr val="accent4">
                  <a:lumMod val="50000"/>
                </a:schemeClr>
              </a:solidFill>
            </a:endParaRPr>
          </a:p>
          <a:p>
            <a:pPr marL="914400" lvl="1" indent="-365760">
              <a:buFont typeface="+mj-lt"/>
              <a:buAutoNum type="alphaLcPeriod"/>
            </a:pPr>
            <a:endParaRPr lang="en-US" sz="2300" dirty="0" smtClean="0">
              <a:solidFill>
                <a:schemeClr val="accent4">
                  <a:lumMod val="50000"/>
                </a:schemeClr>
              </a:solidFill>
            </a:endParaRPr>
          </a:p>
          <a:p>
            <a:pPr marL="914400" lvl="1" indent="-365760">
              <a:buFont typeface="+mj-lt"/>
              <a:buAutoNum type="alphaLcPeriod"/>
            </a:pPr>
            <a:endParaRPr lang="en-US" sz="2300" dirty="0" smtClean="0">
              <a:solidFill>
                <a:schemeClr val="accent4">
                  <a:lumMod val="50000"/>
                </a:schemeClr>
              </a:solidFill>
            </a:endParaRPr>
          </a:p>
          <a:p>
            <a:pPr marL="0" indent="0">
              <a:buFont typeface="Arial"/>
              <a:buNone/>
            </a:pPr>
            <a:endParaRPr lang="en-US" sz="2300" dirty="0" smtClean="0"/>
          </a:p>
          <a:p>
            <a:endParaRPr lang="en-US" dirty="0"/>
          </a:p>
        </p:txBody>
      </p:sp>
    </p:spTree>
    <p:extLst>
      <p:ext uri="{BB962C8B-B14F-4D97-AF65-F5344CB8AC3E}">
        <p14:creationId xmlns:p14="http://schemas.microsoft.com/office/powerpoint/2010/main" val="1446871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Amount/Frequency or Conditions</a:t>
            </a:r>
            <a:endParaRPr lang="en-US" dirty="0"/>
          </a:p>
        </p:txBody>
      </p:sp>
      <p:sp>
        <p:nvSpPr>
          <p:cNvPr id="3" name="Text Placeholder 2"/>
          <p:cNvSpPr>
            <a:spLocks noGrp="1"/>
          </p:cNvSpPr>
          <p:nvPr>
            <p:ph type="body" sz="quarter" idx="14"/>
          </p:nvPr>
        </p:nvSpPr>
        <p:spPr>
          <a:xfrm>
            <a:off x="1138236" y="1089364"/>
            <a:ext cx="6867528" cy="3723706"/>
          </a:xfrm>
        </p:spPr>
        <p:txBody>
          <a:bodyPr>
            <a:normAutofit fontScale="92500"/>
          </a:bodyPr>
          <a:lstStyle/>
          <a:p>
            <a:pPr marL="174625" indent="-174625"/>
            <a:r>
              <a:rPr lang="en-US" sz="2200" b="0" dirty="0">
                <a:solidFill>
                  <a:srgbClr val="262087"/>
                </a:solidFill>
              </a:rPr>
              <a:t>Whenever possible, services should be described using daily allotments of minutes or hours</a:t>
            </a:r>
          </a:p>
          <a:p>
            <a:pPr marL="174625" indent="-174625"/>
            <a:r>
              <a:rPr lang="en-US" sz="2200" b="0" dirty="0">
                <a:solidFill>
                  <a:srgbClr val="262087"/>
                </a:solidFill>
              </a:rPr>
              <a:t>If it is not possible to describe the service with clear time allotments, the IEP must clearly describe the circumstances under which the service will be provided</a:t>
            </a:r>
          </a:p>
          <a:p>
            <a:pPr marL="515938" lvl="1" indent="-174625">
              <a:buFont typeface="Arial" panose="020B0604020202020204" pitchFamily="34" charset="0"/>
              <a:buChar char="•"/>
            </a:pPr>
            <a:r>
              <a:rPr lang="en-US" sz="1900" dirty="0">
                <a:solidFill>
                  <a:srgbClr val="262087"/>
                </a:solidFill>
              </a:rPr>
              <a:t>Any extent of removal from instructional time or general education environments must be clear</a:t>
            </a:r>
          </a:p>
          <a:p>
            <a:endParaRPr lang="en-US" dirty="0"/>
          </a:p>
        </p:txBody>
      </p:sp>
    </p:spTree>
    <p:extLst>
      <p:ext uri="{BB962C8B-B14F-4D97-AF65-F5344CB8AC3E}">
        <p14:creationId xmlns:p14="http://schemas.microsoft.com/office/powerpoint/2010/main" val="1463001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smtClean="0"/>
              <a:t>Considering Supplementary Aids &amp; Services Accommodations and Supports</a:t>
            </a:r>
            <a:endParaRPr lang="en-US" dirty="0"/>
          </a:p>
        </p:txBody>
      </p:sp>
      <p:sp>
        <p:nvSpPr>
          <p:cNvPr id="3" name="Text Placeholder 2"/>
          <p:cNvSpPr>
            <a:spLocks noGrp="1"/>
          </p:cNvSpPr>
          <p:nvPr>
            <p:ph type="body" sz="quarter" idx="14"/>
          </p:nvPr>
        </p:nvSpPr>
        <p:spPr>
          <a:xfrm>
            <a:off x="1200581" y="1114302"/>
            <a:ext cx="6742837" cy="3299756"/>
          </a:xfrm>
        </p:spPr>
        <p:txBody>
          <a:bodyPr>
            <a:normAutofit fontScale="85000" lnSpcReduction="20000"/>
          </a:bodyPr>
          <a:lstStyle/>
          <a:p>
            <a:r>
              <a:rPr lang="en-US" b="0" dirty="0">
                <a:solidFill>
                  <a:srgbClr val="262087"/>
                </a:solidFill>
              </a:rPr>
              <a:t>Increase access to general education standards, instruction, settings, or activities</a:t>
            </a:r>
          </a:p>
          <a:p>
            <a:r>
              <a:rPr lang="en-US" b="0" dirty="0">
                <a:solidFill>
                  <a:srgbClr val="262087"/>
                </a:solidFill>
              </a:rPr>
              <a:t>Help the student be more independent</a:t>
            </a:r>
          </a:p>
          <a:p>
            <a:r>
              <a:rPr lang="en-US" b="0" dirty="0">
                <a:solidFill>
                  <a:srgbClr val="262087"/>
                </a:solidFill>
              </a:rPr>
              <a:t>Improve motivation and engagement</a:t>
            </a:r>
          </a:p>
          <a:p>
            <a:r>
              <a:rPr lang="en-US" b="0" dirty="0">
                <a:solidFill>
                  <a:srgbClr val="262087"/>
                </a:solidFill>
              </a:rPr>
              <a:t>Should reflect student choice and input</a:t>
            </a:r>
          </a:p>
          <a:p>
            <a:r>
              <a:rPr lang="en-US" b="0" dirty="0">
                <a:solidFill>
                  <a:srgbClr val="262087"/>
                </a:solidFill>
              </a:rPr>
              <a:t>May be available to the student in future higher education or employment</a:t>
            </a:r>
          </a:p>
          <a:p>
            <a:endParaRPr lang="en-US" dirty="0"/>
          </a:p>
        </p:txBody>
      </p:sp>
    </p:spTree>
    <p:extLst>
      <p:ext uri="{BB962C8B-B14F-4D97-AF65-F5344CB8AC3E}">
        <p14:creationId xmlns:p14="http://schemas.microsoft.com/office/powerpoint/2010/main" val="2607392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Examples of Accommodations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654091"/>
              </p:ext>
            </p:extLst>
          </p:nvPr>
        </p:nvGraphicFramePr>
        <p:xfrm>
          <a:off x="0" y="921657"/>
          <a:ext cx="9144000" cy="4206240"/>
        </p:xfrm>
        <a:graphic>
          <a:graphicData uri="http://schemas.openxmlformats.org/drawingml/2006/table">
            <a:tbl>
              <a:tblPr firstRow="1" bandRow="1"/>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02869">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b="0" dirty="0" smtClean="0">
                          <a:latin typeface="Lato" panose="020F0502020204030203" pitchFamily="34" charset="0"/>
                        </a:rPr>
                        <a:t>Academic/Early Learning</a:t>
                      </a:r>
                      <a:r>
                        <a:rPr lang="en-US" sz="2400" b="0" baseline="0" dirty="0" smtClean="0">
                          <a:latin typeface="Lato" panose="020F0502020204030203" pitchFamily="34" charset="0"/>
                        </a:rPr>
                        <a:t> Skill Accommodations</a:t>
                      </a:r>
                      <a:endParaRPr lang="en-US" sz="2400" b="0" dirty="0">
                        <a:solidFill>
                          <a:schemeClr val="tx1"/>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b="0" dirty="0" smtClean="0">
                          <a:latin typeface="Lato" panose="020F0502020204030203" pitchFamily="34" charset="0"/>
                        </a:rPr>
                        <a:t>Functional Skill Accommodations</a:t>
                      </a:r>
                      <a:endParaRPr lang="en-US" sz="2400" b="0" dirty="0">
                        <a:solidFill>
                          <a:schemeClr val="tx1"/>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extLst>
                  <a:ext uri="{0D108BD9-81ED-4DB2-BD59-A6C34878D82A}">
                    <a16:rowId xmlns:a16="http://schemas.microsoft.com/office/drawing/2014/main" val="10000"/>
                  </a:ext>
                </a:extLst>
              </a:tr>
              <a:tr h="386567">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baseline="0" dirty="0" smtClean="0">
                          <a:solidFill>
                            <a:srgbClr val="262087"/>
                          </a:solidFill>
                          <a:latin typeface="Lato" panose="020F0502020204030203" pitchFamily="34" charset="0"/>
                        </a:rPr>
                        <a:t>Text in different fonts, size, color</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Self-</a:t>
                      </a:r>
                      <a:r>
                        <a:rPr lang="en-US" sz="2000" baseline="0" dirty="0" smtClean="0">
                          <a:solidFill>
                            <a:srgbClr val="262087"/>
                          </a:solidFill>
                          <a:latin typeface="Lato" panose="020F0502020204030203" pitchFamily="34" charset="0"/>
                        </a:rPr>
                        <a:t>monitoring tools</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extLst>
                  <a:ext uri="{0D108BD9-81ED-4DB2-BD59-A6C34878D82A}">
                    <a16:rowId xmlns:a16="http://schemas.microsoft.com/office/drawing/2014/main" val="10001"/>
                  </a:ext>
                </a:extLst>
              </a:tr>
              <a:tr h="683926">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Text reader/writer (assistive technology)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Home base</a:t>
                      </a:r>
                      <a:endParaRPr lang="en-US" sz="2000" dirty="0">
                        <a:solidFill>
                          <a:srgbClr val="262087"/>
                        </a:solidFill>
                        <a:latin typeface="Lato" panose="020F0502020204030203"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20000"/>
                      </a:srgbClr>
                    </a:solidFill>
                  </a:tcPr>
                </a:tc>
                <a:extLst>
                  <a:ext uri="{0D108BD9-81ED-4DB2-BD59-A6C34878D82A}">
                    <a16:rowId xmlns:a16="http://schemas.microsoft.com/office/drawing/2014/main" val="10002"/>
                  </a:ext>
                </a:extLst>
              </a:tr>
              <a:tr h="386567">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Note-taker,</a:t>
                      </a:r>
                      <a:r>
                        <a:rPr lang="en-US" sz="2000" baseline="0" dirty="0" smtClean="0">
                          <a:solidFill>
                            <a:srgbClr val="262087"/>
                          </a:solidFill>
                          <a:latin typeface="Lato" panose="020F0502020204030203" pitchFamily="34" charset="0"/>
                        </a:rPr>
                        <a:t> scribe</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5</a:t>
                      </a:r>
                      <a:r>
                        <a:rPr lang="en-US" sz="2000" baseline="0" dirty="0" smtClean="0">
                          <a:solidFill>
                            <a:srgbClr val="262087"/>
                          </a:solidFill>
                          <a:latin typeface="Lato" panose="020F0502020204030203" pitchFamily="34" charset="0"/>
                        </a:rPr>
                        <a:t> point anxiety scale</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extLst>
                  <a:ext uri="{0D108BD9-81ED-4DB2-BD59-A6C34878D82A}">
                    <a16:rowId xmlns:a16="http://schemas.microsoft.com/office/drawing/2014/main" val="10003"/>
                  </a:ext>
                </a:extLst>
              </a:tr>
              <a:tr h="683926">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Audio</a:t>
                      </a:r>
                      <a:r>
                        <a:rPr lang="en-US" sz="2000" baseline="0" dirty="0" smtClean="0">
                          <a:solidFill>
                            <a:srgbClr val="262087"/>
                          </a:solidFill>
                          <a:latin typeface="Lato" panose="020F0502020204030203" pitchFamily="34" charset="0"/>
                        </a:rPr>
                        <a:t> books or provision of text in alternate format (NIMAS)</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Adaptive clothing, writing tools, utensils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20000"/>
                      </a:srgbClr>
                    </a:solidFill>
                  </a:tcPr>
                </a:tc>
                <a:extLst>
                  <a:ext uri="{0D108BD9-81ED-4DB2-BD59-A6C34878D82A}">
                    <a16:rowId xmlns:a16="http://schemas.microsoft.com/office/drawing/2014/main" val="10004"/>
                  </a:ext>
                </a:extLst>
              </a:tr>
              <a:tr h="386567">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Graphic organizers</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262087"/>
                          </a:solidFill>
                          <a:latin typeface="Lato" panose="020F0502020204030203" pitchFamily="34" charset="0"/>
                        </a:rPr>
                        <a:t>Movement/sensory breaks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extLst>
                  <a:ext uri="{0D108BD9-81ED-4DB2-BD59-A6C34878D82A}">
                    <a16:rowId xmlns:a16="http://schemas.microsoft.com/office/drawing/2014/main" val="10005"/>
                  </a:ext>
                </a:extLst>
              </a:tr>
              <a:tr h="386567">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262087"/>
                          </a:solidFill>
                          <a:latin typeface="Lato" panose="020F0502020204030203" pitchFamily="34" charset="0"/>
                        </a:rPr>
                        <a:t>Visual</a:t>
                      </a:r>
                      <a:r>
                        <a:rPr lang="en-US" sz="2000" baseline="0" dirty="0" smtClean="0">
                          <a:solidFill>
                            <a:srgbClr val="262087"/>
                          </a:solidFill>
                          <a:latin typeface="Lato" panose="020F0502020204030203" pitchFamily="34" charset="0"/>
                        </a:rPr>
                        <a:t> schedules and supports</a:t>
                      </a:r>
                      <a:endParaRPr lang="en-US" sz="2000" dirty="0" smtClean="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Visual schedules and supports</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20000"/>
                      </a:srgbClr>
                    </a:solidFill>
                  </a:tcPr>
                </a:tc>
                <a:extLst>
                  <a:ext uri="{0D108BD9-81ED-4DB2-BD59-A6C34878D82A}">
                    <a16:rowId xmlns:a16="http://schemas.microsoft.com/office/drawing/2014/main" val="10006"/>
                  </a:ext>
                </a:extLst>
              </a:tr>
              <a:tr h="289133">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262087"/>
                          </a:solidFill>
                          <a:latin typeface="Lato" panose="020F0502020204030203" pitchFamily="34" charset="0"/>
                        </a:rPr>
                        <a:t>Math strategy</a:t>
                      </a:r>
                      <a:r>
                        <a:rPr lang="en-US" sz="2000" baseline="0" dirty="0" smtClean="0">
                          <a:solidFill>
                            <a:srgbClr val="262087"/>
                          </a:solidFill>
                          <a:latin typeface="Lato" panose="020F0502020204030203" pitchFamily="34" charset="0"/>
                        </a:rPr>
                        <a:t> cards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rgbClr val="262087"/>
                          </a:solidFill>
                          <a:latin typeface="Lato" panose="020F0502020204030203" pitchFamily="34" charset="0"/>
                        </a:rPr>
                        <a:t>Coping cards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31119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7500" lnSpcReduction="20000"/>
          </a:bodyPr>
          <a:lstStyle/>
          <a:p>
            <a:pPr>
              <a:spcAft>
                <a:spcPts val="600"/>
              </a:spcAft>
            </a:pPr>
            <a:r>
              <a:rPr lang="en-US" dirty="0" smtClean="0"/>
              <a:t>National Instructional Materials</a:t>
            </a:r>
          </a:p>
          <a:p>
            <a:pPr>
              <a:spcAft>
                <a:spcPts val="600"/>
              </a:spcAft>
            </a:pPr>
            <a:r>
              <a:rPr lang="en-US" dirty="0" smtClean="0"/>
              <a:t>Accessibility Standard (NIMAS)</a:t>
            </a:r>
            <a:endParaRPr lang="en-US" dirty="0"/>
          </a:p>
        </p:txBody>
      </p:sp>
      <p:sp>
        <p:nvSpPr>
          <p:cNvPr id="3" name="Text Placeholder 2"/>
          <p:cNvSpPr>
            <a:spLocks noGrp="1"/>
          </p:cNvSpPr>
          <p:nvPr>
            <p:ph type="body" sz="quarter" idx="14"/>
          </p:nvPr>
        </p:nvSpPr>
        <p:spPr>
          <a:xfrm>
            <a:off x="1062814" y="1090385"/>
            <a:ext cx="7025470" cy="3549138"/>
          </a:xfrm>
        </p:spPr>
        <p:txBody>
          <a:bodyPr>
            <a:normAutofit fontScale="55000" lnSpcReduction="20000"/>
          </a:bodyPr>
          <a:lstStyle/>
          <a:p>
            <a:pPr marL="174625" indent="-174625"/>
            <a:r>
              <a:rPr lang="en-US" sz="3000" b="0" dirty="0">
                <a:solidFill>
                  <a:srgbClr val="262087"/>
                </a:solidFill>
              </a:rPr>
              <a:t>Students who are blind or visually impaired or have other print disabilities, must timely receive accessible materials in the appropriate format </a:t>
            </a:r>
          </a:p>
          <a:p>
            <a:pPr marL="174625" indent="-174625"/>
            <a:r>
              <a:rPr lang="en-US" sz="3000" b="0" dirty="0">
                <a:solidFill>
                  <a:srgbClr val="262087"/>
                </a:solidFill>
              </a:rPr>
              <a:t>NIMAS establishes criteria for standardization of accessible electronic text files for eligible students </a:t>
            </a:r>
          </a:p>
          <a:p>
            <a:pPr marL="515938" lvl="1" indent="-174625">
              <a:buFont typeface="Arial" panose="020B0604020202020204" pitchFamily="34" charset="0"/>
              <a:buChar char="•"/>
            </a:pPr>
            <a:r>
              <a:rPr lang="en-US" sz="2500" dirty="0">
                <a:solidFill>
                  <a:srgbClr val="262087"/>
                </a:solidFill>
              </a:rPr>
              <a:t>Materials sent to access center (NIMAC) by LEA request via Wisconsin Accessible Materials Portal (</a:t>
            </a:r>
            <a:r>
              <a:rPr lang="en-US" sz="2500" dirty="0">
                <a:solidFill>
                  <a:srgbClr val="262087"/>
                </a:solidFill>
                <a:hlinkClick r:id="rId3"/>
              </a:rPr>
              <a:t>WAMP</a:t>
            </a:r>
            <a:r>
              <a:rPr lang="en-US" sz="2500" dirty="0">
                <a:solidFill>
                  <a:srgbClr val="262087"/>
                </a:solidFill>
              </a:rPr>
              <a:t>)</a:t>
            </a:r>
          </a:p>
          <a:p>
            <a:pPr marL="174625" indent="-174625"/>
            <a:r>
              <a:rPr lang="en-US" sz="3000" b="0" dirty="0">
                <a:solidFill>
                  <a:srgbClr val="262087"/>
                </a:solidFill>
              </a:rPr>
              <a:t>During Step 4, the IEP team considers if student requires instructional materials in a specialized format to address disability related needs</a:t>
            </a:r>
          </a:p>
          <a:p>
            <a:endParaRPr lang="en-US" dirty="0"/>
          </a:p>
        </p:txBody>
      </p:sp>
      <p:sp>
        <p:nvSpPr>
          <p:cNvPr id="4" name="Action Button: Information 3">
            <a:hlinkClick r:id="rId4" highlightClick="1"/>
          </p:cNvPr>
          <p:cNvSpPr/>
          <p:nvPr/>
        </p:nvSpPr>
        <p:spPr>
          <a:xfrm>
            <a:off x="7858760" y="168728"/>
            <a:ext cx="482600" cy="584200"/>
          </a:xfrm>
          <a:prstGeom prst="actionButtonInformation">
            <a:avLst/>
          </a:prstGeom>
          <a:solidFill>
            <a:srgbClr val="5A8127"/>
          </a:solidFill>
          <a:ln w="25400" cap="flat" cmpd="sng" algn="ctr">
            <a:solidFill>
              <a:srgbClr val="5A812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spTree>
    <p:extLst>
      <p:ext uri="{BB962C8B-B14F-4D97-AF65-F5344CB8AC3E}">
        <p14:creationId xmlns:p14="http://schemas.microsoft.com/office/powerpoint/2010/main" val="2203469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600"/>
              </a:spcAft>
            </a:pPr>
            <a:r>
              <a:rPr lang="en-US" dirty="0" smtClean="0"/>
              <a:t>Example</a:t>
            </a:r>
          </a:p>
          <a:p>
            <a:pPr>
              <a:spcAft>
                <a:spcPts val="600"/>
              </a:spcAft>
            </a:pPr>
            <a:r>
              <a:rPr lang="en-US" sz="2800" dirty="0" smtClean="0"/>
              <a:t>Service Described Using Conditions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378064187"/>
              </p:ext>
            </p:extLst>
          </p:nvPr>
        </p:nvGraphicFramePr>
        <p:xfrm>
          <a:off x="-1" y="921657"/>
          <a:ext cx="9144001" cy="4221843"/>
        </p:xfrm>
        <a:graphic>
          <a:graphicData uri="http://schemas.openxmlformats.org/drawingml/2006/table">
            <a:tbl>
              <a:tblPr firstRow="1" bandRow="1"/>
              <a:tblGrid>
                <a:gridCol w="2587681">
                  <a:extLst>
                    <a:ext uri="{9D8B030D-6E8A-4147-A177-3AD203B41FA5}">
                      <a16:colId xmlns:a16="http://schemas.microsoft.com/office/drawing/2014/main" val="20000"/>
                    </a:ext>
                  </a:extLst>
                </a:gridCol>
                <a:gridCol w="3665344">
                  <a:extLst>
                    <a:ext uri="{9D8B030D-6E8A-4147-A177-3AD203B41FA5}">
                      <a16:colId xmlns:a16="http://schemas.microsoft.com/office/drawing/2014/main" val="20001"/>
                    </a:ext>
                  </a:extLst>
                </a:gridCol>
                <a:gridCol w="2890976">
                  <a:extLst>
                    <a:ext uri="{9D8B030D-6E8A-4147-A177-3AD203B41FA5}">
                      <a16:colId xmlns:a16="http://schemas.microsoft.com/office/drawing/2014/main" val="20002"/>
                    </a:ext>
                  </a:extLst>
                </a:gridCol>
              </a:tblGrid>
              <a:tr h="493984">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smtClean="0">
                          <a:latin typeface="Lato" panose="020F0502020204030203" pitchFamily="34" charset="0"/>
                        </a:rPr>
                        <a:t>Type</a:t>
                      </a:r>
                      <a:r>
                        <a:rPr lang="en-US" sz="2400" baseline="0" dirty="0" smtClean="0">
                          <a:latin typeface="Lato" panose="020F0502020204030203" pitchFamily="34" charset="0"/>
                        </a:rPr>
                        <a:t> of Service</a:t>
                      </a:r>
                      <a:endParaRPr lang="en-US" sz="24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smtClean="0">
                          <a:latin typeface="Lato" panose="020F0502020204030203" pitchFamily="34" charset="0"/>
                        </a:rPr>
                        <a:t>Frequency and Amount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smtClean="0">
                          <a:latin typeface="Lato" panose="020F0502020204030203" pitchFamily="34" charset="0"/>
                        </a:rPr>
                        <a:t>Location</a:t>
                      </a:r>
                      <a:endParaRPr lang="en-US" sz="24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extLst>
                  <a:ext uri="{0D108BD9-81ED-4DB2-BD59-A6C34878D82A}">
                    <a16:rowId xmlns:a16="http://schemas.microsoft.com/office/drawing/2014/main" val="10000"/>
                  </a:ext>
                </a:extLst>
              </a:tr>
              <a:tr h="3727859">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2000" dirty="0" smtClean="0">
                          <a:solidFill>
                            <a:srgbClr val="262087"/>
                          </a:solidFill>
                          <a:latin typeface="Lato" panose="020F0502020204030203" pitchFamily="34" charset="0"/>
                        </a:rPr>
                        <a:t>Comfort, sensory, or walk break </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2000" dirty="0" smtClean="0">
                          <a:solidFill>
                            <a:srgbClr val="262087"/>
                          </a:solidFill>
                          <a:latin typeface="Lato" panose="020F0502020204030203" pitchFamily="34" charset="0"/>
                        </a:rPr>
                        <a:t>When the student becomes anxious or overstimulated and is unable to continue accessing or engaging in class activity, or when the student requests a break</a:t>
                      </a:r>
                    </a:p>
                    <a:p>
                      <a:endParaRPr lang="en-US" sz="2000" dirty="0" smtClean="0">
                        <a:solidFill>
                          <a:srgbClr val="262087"/>
                        </a:solidFill>
                        <a:latin typeface="Lato" panose="020F0502020204030203" pitchFamily="34" charset="0"/>
                      </a:endParaRPr>
                    </a:p>
                    <a:p>
                      <a:r>
                        <a:rPr lang="en-US" sz="2000" dirty="0" smtClean="0">
                          <a:solidFill>
                            <a:srgbClr val="262087"/>
                          </a:solidFill>
                          <a:latin typeface="Lato" panose="020F0502020204030203" pitchFamily="34" charset="0"/>
                        </a:rPr>
                        <a:t>3-4 times per day, 10 to 15 minutes each, no more than one break per class period </a:t>
                      </a:r>
                      <a:endParaRPr lang="en-US" sz="20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2000" dirty="0" smtClean="0">
                          <a:solidFill>
                            <a:srgbClr val="262087"/>
                          </a:solidFill>
                          <a:latin typeface="Lato" panose="020F0502020204030203" pitchFamily="34" charset="0"/>
                        </a:rPr>
                        <a:t>General education classrooms, hallways,</a:t>
                      </a:r>
                      <a:r>
                        <a:rPr lang="en-US" sz="2000" baseline="0" dirty="0" smtClean="0">
                          <a:solidFill>
                            <a:srgbClr val="262087"/>
                          </a:solidFill>
                          <a:latin typeface="Lato" panose="020F0502020204030203" pitchFamily="34" charset="0"/>
                        </a:rPr>
                        <a:t> </a:t>
                      </a:r>
                      <a:r>
                        <a:rPr lang="en-US" sz="2000" dirty="0" smtClean="0">
                          <a:solidFill>
                            <a:srgbClr val="262087"/>
                          </a:solidFill>
                          <a:latin typeface="Lato" panose="020F0502020204030203" pitchFamily="34" charset="0"/>
                        </a:rPr>
                        <a:t>library or gym</a:t>
                      </a:r>
                    </a:p>
                    <a:p>
                      <a:endParaRPr lang="en-US" sz="24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715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73741" y="35442"/>
            <a:ext cx="4160874" cy="921657"/>
          </a:xfrm>
        </p:spPr>
        <p:txBody>
          <a:bodyPr>
            <a:normAutofit fontScale="92500"/>
          </a:bodyPr>
          <a:lstStyle/>
          <a:p>
            <a:r>
              <a:rPr lang="en-US" dirty="0" smtClean="0"/>
              <a:t>What is a CCR-IEP?</a:t>
            </a:r>
            <a:endParaRPr lang="en-US" dirty="0"/>
          </a:p>
        </p:txBody>
      </p:sp>
      <p:sp>
        <p:nvSpPr>
          <p:cNvPr id="3" name="Text Placeholder 2"/>
          <p:cNvSpPr>
            <a:spLocks noGrp="1"/>
          </p:cNvSpPr>
          <p:nvPr>
            <p:ph type="body" sz="quarter" idx="14"/>
          </p:nvPr>
        </p:nvSpPr>
        <p:spPr>
          <a:xfrm>
            <a:off x="584249" y="957099"/>
            <a:ext cx="7939857" cy="3855907"/>
          </a:xfrm>
        </p:spPr>
        <p:txBody>
          <a:bodyPr>
            <a:normAutofit/>
          </a:bodyPr>
          <a:lstStyle/>
          <a:p>
            <a:pPr marL="0" indent="0">
              <a:lnSpc>
                <a:spcPct val="100000"/>
              </a:lnSpc>
              <a:spcAft>
                <a:spcPts val="0"/>
              </a:spcAft>
              <a:buNone/>
            </a:pPr>
            <a:r>
              <a:rPr lang="en-US" sz="3200" dirty="0" smtClean="0">
                <a:solidFill>
                  <a:srgbClr val="000090"/>
                </a:solidFill>
              </a:rPr>
              <a:t>CCR-IEP = </a:t>
            </a:r>
            <a:r>
              <a:rPr lang="en-US" sz="3200" dirty="0" smtClean="0">
                <a:solidFill>
                  <a:srgbClr val="000090"/>
                </a:solidFill>
                <a:hlinkClick r:id="rId3"/>
              </a:rPr>
              <a:t>College and Career Ready IEP</a:t>
            </a:r>
            <a:endParaRPr lang="en-US" sz="3200" dirty="0" smtClean="0">
              <a:solidFill>
                <a:srgbClr val="000090"/>
              </a:solidFill>
            </a:endParaRPr>
          </a:p>
          <a:p>
            <a:pPr marL="0" indent="0">
              <a:lnSpc>
                <a:spcPct val="100000"/>
              </a:lnSpc>
              <a:spcAft>
                <a:spcPts val="0"/>
              </a:spcAft>
              <a:buNone/>
            </a:pPr>
            <a:endParaRPr lang="en-US" dirty="0" smtClean="0">
              <a:solidFill>
                <a:srgbClr val="000090"/>
              </a:solidFill>
            </a:endParaRPr>
          </a:p>
          <a:p>
            <a:pPr marL="0">
              <a:lnSpc>
                <a:spcPct val="100000"/>
              </a:lnSpc>
              <a:spcAft>
                <a:spcPts val="0"/>
              </a:spcAft>
            </a:pPr>
            <a:r>
              <a:rPr lang="en-US" dirty="0" smtClean="0">
                <a:solidFill>
                  <a:srgbClr val="000090"/>
                </a:solidFill>
              </a:rPr>
              <a:t>An Individualized Education Program (IEP) developed to:</a:t>
            </a:r>
            <a:endParaRPr lang="en-US" sz="2000" dirty="0" smtClean="0">
              <a:solidFill>
                <a:srgbClr val="000090"/>
              </a:solidFill>
            </a:endParaRPr>
          </a:p>
          <a:p>
            <a:pPr marL="0" lvl="1">
              <a:lnSpc>
                <a:spcPct val="100000"/>
              </a:lnSpc>
              <a:spcBef>
                <a:spcPts val="0"/>
              </a:spcBef>
            </a:pPr>
            <a:r>
              <a:rPr lang="en-US" dirty="0">
                <a:solidFill>
                  <a:srgbClr val="000090"/>
                </a:solidFill>
              </a:rPr>
              <a:t>	</a:t>
            </a:r>
            <a:r>
              <a:rPr lang="en-US" dirty="0" smtClean="0">
                <a:solidFill>
                  <a:srgbClr val="000090"/>
                </a:solidFill>
              </a:rPr>
              <a:t>- </a:t>
            </a:r>
            <a:r>
              <a:rPr lang="en-US" sz="2200" dirty="0" smtClean="0">
                <a:solidFill>
                  <a:srgbClr val="000090"/>
                </a:solidFill>
              </a:rPr>
              <a:t>meet the unique </a:t>
            </a:r>
            <a:r>
              <a:rPr lang="en-US" sz="2200" i="1" dirty="0" smtClean="0">
                <a:solidFill>
                  <a:srgbClr val="000090"/>
                </a:solidFill>
              </a:rPr>
              <a:t>disability-related needs </a:t>
            </a:r>
            <a:r>
              <a:rPr lang="en-US" sz="2200" dirty="0" smtClean="0">
                <a:solidFill>
                  <a:srgbClr val="000090"/>
                </a:solidFill>
              </a:rPr>
              <a:t>of the student 	and</a:t>
            </a:r>
          </a:p>
          <a:p>
            <a:pPr marL="0" lvl="1">
              <a:lnSpc>
                <a:spcPct val="100000"/>
              </a:lnSpc>
              <a:spcBef>
                <a:spcPts val="0"/>
              </a:spcBef>
            </a:pPr>
            <a:r>
              <a:rPr lang="en-US" sz="2200" dirty="0">
                <a:solidFill>
                  <a:srgbClr val="000090"/>
                </a:solidFill>
              </a:rPr>
              <a:t>	</a:t>
            </a:r>
            <a:r>
              <a:rPr lang="en-US" sz="2200" dirty="0" smtClean="0">
                <a:solidFill>
                  <a:srgbClr val="000090"/>
                </a:solidFill>
              </a:rPr>
              <a:t>- help ensure the student graduated ready for further 	education and the work place</a:t>
            </a:r>
          </a:p>
          <a:p>
            <a:endParaRPr lang="en-US" dirty="0"/>
          </a:p>
        </p:txBody>
      </p:sp>
      <p:sp useBgFill="1">
        <p:nvSpPr>
          <p:cNvPr id="6" name="Action Button: Document 5">
            <a:hlinkClick r:id="rId3" highlightClick="1"/>
          </p:cNvPr>
          <p:cNvSpPr/>
          <p:nvPr/>
        </p:nvSpPr>
        <p:spPr>
          <a:xfrm>
            <a:off x="7942641" y="214917"/>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5393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pPr>
              <a:spcAft>
                <a:spcPts val="0"/>
              </a:spcAft>
            </a:pPr>
            <a:r>
              <a:rPr lang="en-US" dirty="0" smtClean="0"/>
              <a:t>Examples</a:t>
            </a:r>
          </a:p>
          <a:p>
            <a:pPr>
              <a:spcAft>
                <a:spcPts val="0"/>
              </a:spcAft>
            </a:pPr>
            <a:r>
              <a:rPr lang="en-US" sz="2600" dirty="0" smtClean="0"/>
              <a:t>Specially Designed Instruction</a:t>
            </a:r>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1482335282"/>
              </p:ext>
            </p:extLst>
          </p:nvPr>
        </p:nvGraphicFramePr>
        <p:xfrm>
          <a:off x="0" y="921658"/>
          <a:ext cx="9144000" cy="4221841"/>
        </p:xfrm>
        <a:graphic>
          <a:graphicData uri="http://schemas.openxmlformats.org/drawingml/2006/table">
            <a:tbl>
              <a:tblPr firstRow="1" bandRow="1"/>
              <a:tblGrid>
                <a:gridCol w="3276599">
                  <a:extLst>
                    <a:ext uri="{9D8B030D-6E8A-4147-A177-3AD203B41FA5}">
                      <a16:colId xmlns:a16="http://schemas.microsoft.com/office/drawing/2014/main" val="20000"/>
                    </a:ext>
                  </a:extLst>
                </a:gridCol>
                <a:gridCol w="2819401">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48155">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r>
                        <a:rPr lang="en-US" sz="2400" dirty="0" smtClean="0">
                          <a:latin typeface="Lato" panose="020F0502020204030203" pitchFamily="34" charset="0"/>
                        </a:rPr>
                        <a:t>Type</a:t>
                      </a:r>
                      <a:r>
                        <a:rPr lang="en-US" sz="2400" baseline="0" dirty="0" smtClean="0">
                          <a:latin typeface="Lato" panose="020F0502020204030203" pitchFamily="34" charset="0"/>
                        </a:rPr>
                        <a:t> of Service</a:t>
                      </a:r>
                      <a:endParaRPr lang="en-US" sz="24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r>
                        <a:rPr lang="en-US" sz="2400" dirty="0" smtClean="0">
                          <a:latin typeface="Lato" panose="020F0502020204030203" pitchFamily="34" charset="0"/>
                        </a:rPr>
                        <a:t>Frequency and Amount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r>
                        <a:rPr lang="en-US" sz="2400" dirty="0" smtClean="0">
                          <a:latin typeface="Lato" panose="020F0502020204030203" pitchFamily="34" charset="0"/>
                        </a:rPr>
                        <a:t>Location</a:t>
                      </a:r>
                      <a:endParaRPr lang="en-US" sz="24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extLst>
                  <a:ext uri="{0D108BD9-81ED-4DB2-BD59-A6C34878D82A}">
                    <a16:rowId xmlns:a16="http://schemas.microsoft.com/office/drawing/2014/main" val="10000"/>
                  </a:ext>
                </a:extLst>
              </a:tr>
              <a:tr h="3373686">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1800" dirty="0" smtClean="0">
                          <a:solidFill>
                            <a:srgbClr val="262087"/>
                          </a:solidFill>
                          <a:latin typeface="Lato" panose="020F0502020204030203" pitchFamily="34" charset="0"/>
                        </a:rPr>
                        <a:t>Instruction</a:t>
                      </a:r>
                      <a:r>
                        <a:rPr lang="en-US" sz="1800" baseline="0" dirty="0" smtClean="0">
                          <a:solidFill>
                            <a:srgbClr val="262087"/>
                          </a:solidFill>
                          <a:latin typeface="Lato" panose="020F0502020204030203" pitchFamily="34" charset="0"/>
                        </a:rPr>
                        <a:t> to build reading comprehension strategies</a:t>
                      </a:r>
                    </a:p>
                    <a:p>
                      <a:endParaRPr lang="en-US" sz="1800" baseline="0" dirty="0" smtClean="0">
                        <a:solidFill>
                          <a:srgbClr val="262087"/>
                        </a:solidFill>
                        <a:latin typeface="Lato" panose="020F0502020204030203" pitchFamily="34" charset="0"/>
                      </a:endParaRPr>
                    </a:p>
                    <a:p>
                      <a:r>
                        <a:rPr lang="en-US" sz="1800" baseline="0" dirty="0" smtClean="0">
                          <a:solidFill>
                            <a:srgbClr val="262087"/>
                          </a:solidFill>
                          <a:latin typeface="Lato" panose="020F0502020204030203" pitchFamily="34" charset="0"/>
                        </a:rPr>
                        <a:t>Pre-teach social studies and science vocabulary</a:t>
                      </a:r>
                    </a:p>
                    <a:p>
                      <a:endParaRPr lang="en-US" sz="1800" baseline="0" dirty="0" smtClean="0">
                        <a:solidFill>
                          <a:srgbClr val="262087"/>
                        </a:solidFill>
                        <a:latin typeface="Lato" panose="020F0502020204030203" pitchFamily="34" charset="0"/>
                      </a:endParaRPr>
                    </a:p>
                    <a:p>
                      <a:r>
                        <a:rPr lang="en-US" sz="1800" baseline="0" dirty="0" smtClean="0">
                          <a:solidFill>
                            <a:srgbClr val="262087"/>
                          </a:solidFill>
                          <a:latin typeface="Lato" panose="020F0502020204030203" pitchFamily="34" charset="0"/>
                        </a:rPr>
                        <a:t>Small group instruction on social skills to build peer relationships and social interaction skills</a:t>
                      </a:r>
                      <a:endParaRPr lang="en-US" sz="18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1800" dirty="0" smtClean="0">
                          <a:solidFill>
                            <a:srgbClr val="262087"/>
                          </a:solidFill>
                          <a:latin typeface="Lato" panose="020F0502020204030203" pitchFamily="34" charset="0"/>
                        </a:rPr>
                        <a:t>30 minutes 3x week</a:t>
                      </a:r>
                    </a:p>
                    <a:p>
                      <a:r>
                        <a:rPr lang="en-US" sz="1800" dirty="0" smtClean="0">
                          <a:solidFill>
                            <a:srgbClr val="262087"/>
                          </a:solidFill>
                          <a:latin typeface="Lato" panose="020F0502020204030203" pitchFamily="34" charset="0"/>
                        </a:rPr>
                        <a:t>30 minutes 2x week </a:t>
                      </a:r>
                    </a:p>
                    <a:p>
                      <a:endParaRPr lang="en-US" sz="1800" dirty="0" smtClean="0">
                        <a:solidFill>
                          <a:srgbClr val="262087"/>
                        </a:solidFill>
                        <a:latin typeface="Lato" panose="020F0502020204030203" pitchFamily="34" charset="0"/>
                      </a:endParaRPr>
                    </a:p>
                    <a:p>
                      <a:endParaRPr lang="en-US" sz="1800" dirty="0" smtClean="0">
                        <a:solidFill>
                          <a:srgbClr val="262087"/>
                        </a:solidFill>
                        <a:latin typeface="Lato" panose="020F0502020204030203" pitchFamily="34" charset="0"/>
                      </a:endParaRPr>
                    </a:p>
                    <a:p>
                      <a:r>
                        <a:rPr lang="en-US" sz="1800" dirty="0" smtClean="0">
                          <a:solidFill>
                            <a:srgbClr val="262087"/>
                          </a:solidFill>
                          <a:latin typeface="Lato" panose="020F0502020204030203" pitchFamily="34" charset="0"/>
                        </a:rPr>
                        <a:t>30 minutes</a:t>
                      </a:r>
                      <a:r>
                        <a:rPr lang="en-US" sz="1800" baseline="0" dirty="0" smtClean="0">
                          <a:solidFill>
                            <a:srgbClr val="262087"/>
                          </a:solidFill>
                          <a:latin typeface="Lato" panose="020F0502020204030203" pitchFamily="34" charset="0"/>
                        </a:rPr>
                        <a:t> 2x at the start of each unit/chapter </a:t>
                      </a:r>
                    </a:p>
                    <a:p>
                      <a:endParaRPr lang="en-US" sz="1800" baseline="0" dirty="0" smtClean="0">
                        <a:solidFill>
                          <a:srgbClr val="262087"/>
                        </a:solidFill>
                        <a:latin typeface="Lato" panose="020F0502020204030203" pitchFamily="34" charset="0"/>
                      </a:endParaRPr>
                    </a:p>
                    <a:p>
                      <a:r>
                        <a:rPr lang="en-US" sz="1800" baseline="0" dirty="0" smtClean="0">
                          <a:solidFill>
                            <a:srgbClr val="262087"/>
                          </a:solidFill>
                          <a:latin typeface="Lato" panose="020F0502020204030203" pitchFamily="34" charset="0"/>
                        </a:rPr>
                        <a:t>45 minutes 1x per week</a:t>
                      </a:r>
                      <a:endParaRPr lang="en-US" sz="18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1800" dirty="0" smtClean="0">
                          <a:solidFill>
                            <a:srgbClr val="262087"/>
                          </a:solidFill>
                          <a:latin typeface="Lato" panose="020F0502020204030203" pitchFamily="34" charset="0"/>
                        </a:rPr>
                        <a:t>General ed. </a:t>
                      </a:r>
                      <a:r>
                        <a:rPr lang="en-US" sz="1800" dirty="0" err="1" smtClean="0">
                          <a:solidFill>
                            <a:srgbClr val="262087"/>
                          </a:solidFill>
                          <a:latin typeface="Lato" panose="020F0502020204030203" pitchFamily="34" charset="0"/>
                        </a:rPr>
                        <a:t>classrm</a:t>
                      </a:r>
                      <a:endParaRPr lang="en-US" sz="1800" dirty="0" smtClean="0">
                        <a:solidFill>
                          <a:srgbClr val="262087"/>
                        </a:solidFill>
                        <a:latin typeface="Lato" panose="020F0502020204030203" pitchFamily="34" charset="0"/>
                      </a:endParaRPr>
                    </a:p>
                    <a:p>
                      <a:r>
                        <a:rPr lang="en-US" sz="1800" dirty="0" smtClean="0">
                          <a:solidFill>
                            <a:srgbClr val="262087"/>
                          </a:solidFill>
                          <a:latin typeface="Lato" panose="020F0502020204030203" pitchFamily="34" charset="0"/>
                        </a:rPr>
                        <a:t>Resource</a:t>
                      </a:r>
                      <a:r>
                        <a:rPr lang="en-US" sz="1800" baseline="0" dirty="0" smtClean="0">
                          <a:solidFill>
                            <a:srgbClr val="262087"/>
                          </a:solidFill>
                          <a:latin typeface="Lato" panose="020F0502020204030203" pitchFamily="34" charset="0"/>
                        </a:rPr>
                        <a:t> Room</a:t>
                      </a:r>
                    </a:p>
                    <a:p>
                      <a:endParaRPr lang="en-US" sz="1800" baseline="0" dirty="0" smtClean="0">
                        <a:solidFill>
                          <a:srgbClr val="262087"/>
                        </a:solidFill>
                        <a:latin typeface="Lato" panose="020F0502020204030203" pitchFamily="34" charset="0"/>
                      </a:endParaRPr>
                    </a:p>
                    <a:p>
                      <a:endParaRPr lang="en-US" sz="1800" baseline="0" dirty="0" smtClean="0">
                        <a:solidFill>
                          <a:srgbClr val="262087"/>
                        </a:solidFill>
                        <a:latin typeface="Lato" panose="020F0502020204030203" pitchFamily="34" charset="0"/>
                      </a:endParaRPr>
                    </a:p>
                    <a:p>
                      <a:r>
                        <a:rPr lang="en-US" sz="1800" baseline="0" dirty="0" smtClean="0">
                          <a:solidFill>
                            <a:srgbClr val="262087"/>
                          </a:solidFill>
                          <a:latin typeface="Lato" panose="020F0502020204030203" pitchFamily="34" charset="0"/>
                        </a:rPr>
                        <a:t>Resource room</a:t>
                      </a:r>
                    </a:p>
                    <a:p>
                      <a:endParaRPr lang="en-US" sz="1800" baseline="0" dirty="0" smtClean="0">
                        <a:solidFill>
                          <a:srgbClr val="262087"/>
                        </a:solidFill>
                        <a:latin typeface="Lato" panose="020F0502020204030203" pitchFamily="34" charset="0"/>
                      </a:endParaRPr>
                    </a:p>
                    <a:p>
                      <a:endParaRPr lang="en-US" sz="1800" baseline="0" dirty="0" smtClean="0">
                        <a:solidFill>
                          <a:srgbClr val="262087"/>
                        </a:solidFill>
                        <a:latin typeface="Lato" panose="020F0502020204030203" pitchFamily="34" charset="0"/>
                      </a:endParaRPr>
                    </a:p>
                    <a:p>
                      <a:endParaRPr lang="en-US" sz="1800" baseline="0" dirty="0" smtClean="0">
                        <a:solidFill>
                          <a:srgbClr val="262087"/>
                        </a:solidFill>
                        <a:latin typeface="Lato" panose="020F0502020204030203" pitchFamily="34" charset="0"/>
                      </a:endParaRPr>
                    </a:p>
                    <a:p>
                      <a:r>
                        <a:rPr lang="en-US" sz="1800" baseline="0" dirty="0" smtClean="0">
                          <a:solidFill>
                            <a:srgbClr val="262087"/>
                          </a:solidFill>
                          <a:latin typeface="Lato" panose="020F0502020204030203" pitchFamily="34" charset="0"/>
                        </a:rPr>
                        <a:t>Special Services Suite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10569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Students in Step 4</a:t>
            </a:r>
            <a:endParaRPr lang="en-US" dirty="0"/>
          </a:p>
        </p:txBody>
      </p:sp>
      <p:sp>
        <p:nvSpPr>
          <p:cNvPr id="3" name="Text Placeholder 2"/>
          <p:cNvSpPr>
            <a:spLocks noGrp="1"/>
          </p:cNvSpPr>
          <p:nvPr>
            <p:ph type="body" sz="quarter" idx="14"/>
          </p:nvPr>
        </p:nvSpPr>
        <p:spPr>
          <a:xfrm>
            <a:off x="976137" y="1039487"/>
            <a:ext cx="7191725" cy="3815146"/>
          </a:xfrm>
        </p:spPr>
        <p:txBody>
          <a:bodyPr>
            <a:normAutofit fontScale="70000" lnSpcReduction="20000"/>
          </a:bodyPr>
          <a:lstStyle/>
          <a:p>
            <a:r>
              <a:rPr lang="en-US" b="0" dirty="0">
                <a:solidFill>
                  <a:srgbClr val="262087"/>
                </a:solidFill>
              </a:rPr>
              <a:t>Have a system for preparing the student to participate in the IEP team meeting</a:t>
            </a:r>
          </a:p>
          <a:p>
            <a:r>
              <a:rPr lang="en-US" b="0" dirty="0">
                <a:solidFill>
                  <a:srgbClr val="262087"/>
                </a:solidFill>
              </a:rPr>
              <a:t>Provide explanations of IEP terminology using language the student understands</a:t>
            </a:r>
          </a:p>
          <a:p>
            <a:r>
              <a:rPr lang="en-US" b="0" dirty="0">
                <a:solidFill>
                  <a:srgbClr val="262087"/>
                </a:solidFill>
              </a:rPr>
              <a:t>Ask students what they need to meet their goals? … participate more in class? …complete assignments?  </a:t>
            </a:r>
          </a:p>
          <a:p>
            <a:r>
              <a:rPr lang="en-US" b="0" dirty="0">
                <a:solidFill>
                  <a:srgbClr val="262087"/>
                </a:solidFill>
              </a:rPr>
              <a:t>Ask students if they already know how to use any proposed assistive technology devices or software or if they need help learning how to use such tools. </a:t>
            </a:r>
          </a:p>
          <a:p>
            <a:r>
              <a:rPr lang="en-US" b="0" dirty="0">
                <a:solidFill>
                  <a:srgbClr val="262087"/>
                </a:solidFill>
              </a:rPr>
              <a:t>Consider student led IEPs</a:t>
            </a:r>
          </a:p>
          <a:p>
            <a:endParaRPr lang="en-US" dirty="0"/>
          </a:p>
        </p:txBody>
      </p:sp>
    </p:spTree>
    <p:extLst>
      <p:ext uri="{BB962C8B-B14F-4D97-AF65-F5344CB8AC3E}">
        <p14:creationId xmlns:p14="http://schemas.microsoft.com/office/powerpoint/2010/main" val="818314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4: What Families Need to Know</a:t>
            </a:r>
            <a:endParaRPr lang="en-US" dirty="0"/>
          </a:p>
        </p:txBody>
      </p:sp>
      <p:sp>
        <p:nvSpPr>
          <p:cNvPr id="3" name="Text Placeholder 2"/>
          <p:cNvSpPr>
            <a:spLocks noGrp="1"/>
          </p:cNvSpPr>
          <p:nvPr>
            <p:ph type="body" sz="quarter" idx="14"/>
          </p:nvPr>
        </p:nvSpPr>
        <p:spPr/>
        <p:txBody>
          <a:bodyPr/>
          <a:lstStyle/>
          <a:p>
            <a:r>
              <a:rPr lang="en-US" b="0" dirty="0">
                <a:solidFill>
                  <a:srgbClr val="262087"/>
                </a:solidFill>
              </a:rPr>
              <a:t>IEP language and vocabulary</a:t>
            </a:r>
          </a:p>
          <a:p>
            <a:r>
              <a:rPr lang="en-US" b="0" dirty="0">
                <a:solidFill>
                  <a:srgbClr val="262087"/>
                </a:solidFill>
              </a:rPr>
              <a:t>Needs and IEP goals</a:t>
            </a:r>
          </a:p>
          <a:p>
            <a:r>
              <a:rPr lang="en-US" b="0" dirty="0">
                <a:solidFill>
                  <a:srgbClr val="262087"/>
                </a:solidFill>
              </a:rPr>
              <a:t>The goal and service link</a:t>
            </a:r>
          </a:p>
          <a:p>
            <a:r>
              <a:rPr lang="en-US" b="0" dirty="0">
                <a:solidFill>
                  <a:srgbClr val="262087"/>
                </a:solidFill>
              </a:rPr>
              <a:t>Universal Design for Learning</a:t>
            </a:r>
          </a:p>
          <a:p>
            <a:endParaRPr lang="en-US" dirty="0"/>
          </a:p>
        </p:txBody>
      </p:sp>
    </p:spTree>
    <p:extLst>
      <p:ext uri="{BB962C8B-B14F-4D97-AF65-F5344CB8AC3E}">
        <p14:creationId xmlns:p14="http://schemas.microsoft.com/office/powerpoint/2010/main" val="3499043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Questions to Ask Families</a:t>
            </a:r>
            <a:endParaRPr lang="en-US" dirty="0"/>
          </a:p>
        </p:txBody>
      </p:sp>
      <p:sp>
        <p:nvSpPr>
          <p:cNvPr id="3" name="Text Placeholder 2"/>
          <p:cNvSpPr>
            <a:spLocks noGrp="1"/>
          </p:cNvSpPr>
          <p:nvPr>
            <p:ph type="body" sz="quarter" idx="14"/>
          </p:nvPr>
        </p:nvSpPr>
        <p:spPr>
          <a:xfrm>
            <a:off x="1026014" y="1039487"/>
            <a:ext cx="7091972" cy="3756956"/>
          </a:xfrm>
        </p:spPr>
        <p:txBody>
          <a:bodyPr>
            <a:normAutofit fontScale="92500" lnSpcReduction="20000"/>
          </a:bodyPr>
          <a:lstStyle/>
          <a:p>
            <a:r>
              <a:rPr lang="en-US" b="0" dirty="0">
                <a:solidFill>
                  <a:srgbClr val="262087"/>
                </a:solidFill>
              </a:rPr>
              <a:t>What do family members already do at home to support your child in meeting high expectations?</a:t>
            </a:r>
          </a:p>
          <a:p>
            <a:r>
              <a:rPr lang="en-US" b="0" dirty="0">
                <a:solidFill>
                  <a:srgbClr val="262087"/>
                </a:solidFill>
              </a:rPr>
              <a:t>What aids, services, supports, and accommodations does the family feel have been effective in the past? Why?</a:t>
            </a:r>
          </a:p>
          <a:p>
            <a:r>
              <a:rPr lang="en-US" b="0" dirty="0">
                <a:solidFill>
                  <a:srgbClr val="262087"/>
                </a:solidFill>
              </a:rPr>
              <a:t>How can we develop services and supports for your child in such a way that it supports and respects your family’s time and traditions?</a:t>
            </a:r>
          </a:p>
          <a:p>
            <a:endParaRPr lang="en-US" dirty="0"/>
          </a:p>
        </p:txBody>
      </p:sp>
    </p:spTree>
    <p:extLst>
      <p:ext uri="{BB962C8B-B14F-4D97-AF65-F5344CB8AC3E}">
        <p14:creationId xmlns:p14="http://schemas.microsoft.com/office/powerpoint/2010/main" val="3472482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Tips for Engaging Families</a:t>
            </a:r>
            <a:endParaRPr lang="en-US" dirty="0"/>
          </a:p>
        </p:txBody>
      </p:sp>
      <p:sp>
        <p:nvSpPr>
          <p:cNvPr id="3" name="Text Placeholder 2"/>
          <p:cNvSpPr>
            <a:spLocks noGrp="1"/>
          </p:cNvSpPr>
          <p:nvPr>
            <p:ph type="body" sz="quarter" idx="14"/>
          </p:nvPr>
        </p:nvSpPr>
        <p:spPr>
          <a:xfrm>
            <a:off x="1092516" y="1031174"/>
            <a:ext cx="6958968" cy="3848396"/>
          </a:xfrm>
        </p:spPr>
        <p:txBody>
          <a:bodyPr>
            <a:normAutofit fontScale="92500" lnSpcReduction="10000"/>
          </a:bodyPr>
          <a:lstStyle/>
          <a:p>
            <a:r>
              <a:rPr lang="en-US" b="0" dirty="0">
                <a:solidFill>
                  <a:srgbClr val="262087"/>
                </a:solidFill>
              </a:rPr>
              <a:t>Write service descriptions clearly</a:t>
            </a:r>
          </a:p>
          <a:p>
            <a:r>
              <a:rPr lang="en-US" b="0" dirty="0">
                <a:solidFill>
                  <a:srgbClr val="262087"/>
                </a:solidFill>
              </a:rPr>
              <a:t>Consider “achievement gap” as an “opportunity gap”</a:t>
            </a:r>
          </a:p>
          <a:p>
            <a:r>
              <a:rPr lang="en-US" b="0" dirty="0">
                <a:solidFill>
                  <a:srgbClr val="262087"/>
                </a:solidFill>
              </a:rPr>
              <a:t>Discuss services that may be applicable to meeting student needs</a:t>
            </a:r>
          </a:p>
          <a:p>
            <a:r>
              <a:rPr lang="en-US" b="0" dirty="0">
                <a:solidFill>
                  <a:srgbClr val="262087"/>
                </a:solidFill>
              </a:rPr>
              <a:t>Create a vocabulary guide</a:t>
            </a:r>
          </a:p>
          <a:p>
            <a:r>
              <a:rPr lang="en-US" b="0" dirty="0">
                <a:solidFill>
                  <a:srgbClr val="262087"/>
                </a:solidFill>
              </a:rPr>
              <a:t>Use active listening to address concerns and answer questions</a:t>
            </a:r>
          </a:p>
          <a:p>
            <a:endParaRPr lang="en-US" dirty="0"/>
          </a:p>
        </p:txBody>
      </p:sp>
    </p:spTree>
    <p:extLst>
      <p:ext uri="{BB962C8B-B14F-4D97-AF65-F5344CB8AC3E}">
        <p14:creationId xmlns:p14="http://schemas.microsoft.com/office/powerpoint/2010/main" val="3685732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Expectations</a:t>
            </a:r>
            <a:endParaRPr lang="en-US" dirty="0"/>
          </a:p>
        </p:txBody>
      </p:sp>
      <p:sp>
        <p:nvSpPr>
          <p:cNvPr id="4" name="Content Placeholder 5"/>
          <p:cNvSpPr txBox="1">
            <a:spLocks/>
          </p:cNvSpPr>
          <p:nvPr/>
        </p:nvSpPr>
        <p:spPr bwMode="auto">
          <a:xfrm>
            <a:off x="0" y="921657"/>
            <a:ext cx="4459110" cy="5136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900"/>
              </a:spcBef>
              <a:spcAft>
                <a:spcPct val="0"/>
              </a:spcAft>
              <a:buFont typeface="Arial" charset="0"/>
              <a:buChar char="•"/>
              <a:defRPr sz="2800" kern="1200">
                <a:solidFill>
                  <a:schemeClr val="bg1">
                    <a:lumMod val="75000"/>
                    <a:lumOff val="25000"/>
                  </a:schemeClr>
                </a:solidFill>
                <a:latin typeface="+mn-lt"/>
                <a:ea typeface="+mn-ea"/>
                <a:cs typeface="+mn-cs"/>
              </a:defRPr>
            </a:lvl1pPr>
            <a:lvl2pPr marL="731520" indent="-274320" algn="l" rtl="0" eaLnBrk="1" fontAlgn="base" hangingPunct="1">
              <a:spcBef>
                <a:spcPts val="400"/>
              </a:spcBef>
              <a:spcAft>
                <a:spcPct val="0"/>
              </a:spcAft>
              <a:buFont typeface="Arial" charset="0"/>
              <a:buChar char="–"/>
              <a:defRPr sz="2400" kern="1200">
                <a:solidFill>
                  <a:schemeClr val="bg1">
                    <a:lumMod val="75000"/>
                    <a:lumOff val="25000"/>
                  </a:schemeClr>
                </a:solidFill>
                <a:latin typeface="+mn-lt"/>
                <a:ea typeface="+mn-ea"/>
                <a:cs typeface="+mn-cs"/>
              </a:defRPr>
            </a:lvl2pPr>
            <a:lvl3pPr marL="11430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mn-lt"/>
                <a:ea typeface="+mn-ea"/>
                <a:cs typeface="+mn-cs"/>
              </a:defRPr>
            </a:lvl3pPr>
            <a:lvl4pPr marL="1600200" indent="-228600" algn="l" rtl="0" eaLnBrk="1" fontAlgn="base" hangingPunct="1">
              <a:spcBef>
                <a:spcPts val="300"/>
              </a:spcBef>
              <a:spcAft>
                <a:spcPct val="0"/>
              </a:spcAft>
              <a:buFont typeface="Arial" charset="0"/>
              <a:buChar char="–"/>
              <a:defRPr sz="1800" kern="1200">
                <a:solidFill>
                  <a:schemeClr val="bg1">
                    <a:lumMod val="75000"/>
                    <a:lumOff val="25000"/>
                  </a:schemeClr>
                </a:solidFill>
                <a:latin typeface="+mn-lt"/>
                <a:ea typeface="+mn-ea"/>
                <a:cs typeface="+mn-cs"/>
              </a:defRPr>
            </a:lvl4pPr>
            <a:lvl5pPr marL="2057400" indent="-228600" algn="l" rtl="0" eaLnBrk="1" fontAlgn="base" hangingPunct="1">
              <a:spcBef>
                <a:spcPts val="300"/>
              </a:spcBef>
              <a:spcAft>
                <a:spcPct val="0"/>
              </a:spcAft>
              <a:buFont typeface="Arial" charset="0"/>
              <a:buChar char="»"/>
              <a:defRPr sz="18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Tx/>
              <a:buSzTx/>
              <a:buFont typeface="Arial" charset="0"/>
              <a:buNone/>
              <a:tabLst/>
              <a:defRPr/>
            </a:pPr>
            <a:r>
              <a:rPr kumimoji="0" lang="en-US" sz="2000" b="0" i="0" u="sng"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rPr>
              <a:t>Look for</a:t>
            </a:r>
          </a:p>
          <a:p>
            <a:pPr marL="169863" marR="0" lvl="0" indent="-169863"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rPr>
              <a:t>Services directly support goals/ disability-related needs</a:t>
            </a:r>
          </a:p>
          <a:p>
            <a:pPr marL="169863" marR="0" lvl="0" indent="-169863"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35ACA2">
                    <a:lumMod val="50000"/>
                  </a:srgbClr>
                </a:solidFill>
                <a:effectLst/>
                <a:uLnTx/>
                <a:uFillTx/>
                <a:latin typeface="Lato" panose="020F0502020204030203" pitchFamily="34" charset="0"/>
              </a:rPr>
              <a:t>IEP team discusses if staff working with the student have information and training needed to implement services </a:t>
            </a:r>
          </a:p>
          <a:p>
            <a:pPr marL="169863" marR="0" lvl="0" indent="-169863"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rPr>
              <a:t>Special and general education teachers, related service providers and others, work collaboratively to address student needs </a:t>
            </a:r>
          </a:p>
          <a:p>
            <a:pPr marL="169863" marR="0" lvl="0" indent="-169863"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35ACA2">
                    <a:lumMod val="50000"/>
                  </a:srgbClr>
                </a:solidFill>
                <a:effectLst/>
                <a:uLnTx/>
                <a:uFillTx/>
                <a:latin typeface="Lato" panose="020F0502020204030203" pitchFamily="34" charset="0"/>
              </a:rPr>
              <a:t>Frequency, amount (or conditions), location, and duration of services are clearly written in objective terms</a:t>
            </a:r>
          </a:p>
          <a:p>
            <a:pPr marL="169863" marR="0" lvl="0" indent="-169863" algn="l" defTabSz="914400" rtl="0" eaLnBrk="1" fontAlgn="base" latinLnBrk="0" hangingPunct="1">
              <a:lnSpc>
                <a:spcPct val="100000"/>
              </a:lnSpc>
              <a:spcBef>
                <a:spcPts val="9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0F1540">
                  <a:lumMod val="75000"/>
                  <a:lumOff val="25000"/>
                </a:srgbClr>
              </a:solidFill>
              <a:effectLst/>
              <a:uLnTx/>
              <a:uFillTx/>
              <a:latin typeface="Futura Bk"/>
              <a:ea typeface="+mn-ea"/>
              <a:cs typeface="+mn-cs"/>
            </a:endParaRPr>
          </a:p>
          <a:p>
            <a:pPr marL="169863" marR="0" lvl="0" indent="-169863" algn="l" defTabSz="914400" rtl="0" eaLnBrk="1" fontAlgn="base" latinLnBrk="0" hangingPunct="1">
              <a:lnSpc>
                <a:spcPct val="100000"/>
              </a:lnSpc>
              <a:spcBef>
                <a:spcPts val="9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0F1540">
                  <a:lumMod val="75000"/>
                  <a:lumOff val="25000"/>
                </a:srgbClr>
              </a:solidFill>
              <a:effectLst/>
              <a:uLnTx/>
              <a:uFillTx/>
              <a:latin typeface="Futura Bk"/>
              <a:ea typeface="+mn-ea"/>
              <a:cs typeface="+mn-cs"/>
            </a:endParaRPr>
          </a:p>
          <a:p>
            <a:pPr marL="169863" marR="0" lvl="0" indent="-169863" algn="l" defTabSz="914400" rtl="0" eaLnBrk="1" fontAlgn="base" latinLnBrk="0" hangingPunct="1">
              <a:lnSpc>
                <a:spcPct val="100000"/>
              </a:lnSpc>
              <a:spcBef>
                <a:spcPts val="900"/>
              </a:spcBef>
              <a:spcAft>
                <a:spcPct val="0"/>
              </a:spcAft>
              <a:buClrTx/>
              <a:buSzTx/>
              <a:buFont typeface="Arial" charset="0"/>
              <a:buChar char="•"/>
              <a:tabLst/>
              <a:defRPr/>
            </a:pPr>
            <a:endParaRPr kumimoji="0" lang="en-US" sz="2400" b="0" i="0" u="sng" strike="noStrike" kern="1200" cap="none" spc="0" normalizeH="0" baseline="0" noProof="0" dirty="0">
              <a:ln>
                <a:noFill/>
              </a:ln>
              <a:solidFill>
                <a:srgbClr val="0F1540">
                  <a:lumMod val="75000"/>
                  <a:lumOff val="25000"/>
                </a:srgbClr>
              </a:solidFill>
              <a:effectLst/>
              <a:uLnTx/>
              <a:uFillTx/>
              <a:latin typeface="Futura Bk"/>
              <a:ea typeface="+mn-ea"/>
              <a:cs typeface="+mn-cs"/>
            </a:endParaRPr>
          </a:p>
        </p:txBody>
      </p:sp>
      <p:sp>
        <p:nvSpPr>
          <p:cNvPr id="6" name="Content Placeholder 6"/>
          <p:cNvSpPr txBox="1">
            <a:spLocks/>
          </p:cNvSpPr>
          <p:nvPr/>
        </p:nvSpPr>
        <p:spPr bwMode="auto">
          <a:xfrm>
            <a:off x="4459110" y="921657"/>
            <a:ext cx="4635500" cy="491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900"/>
              </a:spcBef>
              <a:spcAft>
                <a:spcPct val="0"/>
              </a:spcAft>
              <a:buFont typeface="Arial" charset="0"/>
              <a:buChar char="•"/>
              <a:defRPr sz="2800" kern="1200">
                <a:solidFill>
                  <a:schemeClr val="bg1">
                    <a:lumMod val="75000"/>
                    <a:lumOff val="25000"/>
                  </a:schemeClr>
                </a:solidFill>
                <a:latin typeface="+mn-lt"/>
                <a:ea typeface="+mn-ea"/>
                <a:cs typeface="+mn-cs"/>
              </a:defRPr>
            </a:lvl1pPr>
            <a:lvl2pPr marL="731520" indent="-274320" algn="l" rtl="0" eaLnBrk="1" fontAlgn="base" hangingPunct="1">
              <a:spcBef>
                <a:spcPts val="400"/>
              </a:spcBef>
              <a:spcAft>
                <a:spcPct val="0"/>
              </a:spcAft>
              <a:buFont typeface="Arial" charset="0"/>
              <a:buChar char="–"/>
              <a:defRPr sz="2400" kern="1200">
                <a:solidFill>
                  <a:schemeClr val="bg1">
                    <a:lumMod val="75000"/>
                    <a:lumOff val="25000"/>
                  </a:schemeClr>
                </a:solidFill>
                <a:latin typeface="+mn-lt"/>
                <a:ea typeface="+mn-ea"/>
                <a:cs typeface="+mn-cs"/>
              </a:defRPr>
            </a:lvl2pPr>
            <a:lvl3pPr marL="11430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mn-lt"/>
                <a:ea typeface="+mn-ea"/>
                <a:cs typeface="+mn-cs"/>
              </a:defRPr>
            </a:lvl3pPr>
            <a:lvl4pPr marL="1600200" indent="-228600" algn="l" rtl="0" eaLnBrk="1" fontAlgn="base" hangingPunct="1">
              <a:spcBef>
                <a:spcPts val="300"/>
              </a:spcBef>
              <a:spcAft>
                <a:spcPct val="0"/>
              </a:spcAft>
              <a:buFont typeface="Arial" charset="0"/>
              <a:buChar char="–"/>
              <a:defRPr sz="1800" kern="1200">
                <a:solidFill>
                  <a:schemeClr val="bg1">
                    <a:lumMod val="75000"/>
                    <a:lumOff val="25000"/>
                  </a:schemeClr>
                </a:solidFill>
                <a:latin typeface="+mn-lt"/>
                <a:ea typeface="+mn-ea"/>
                <a:cs typeface="+mn-cs"/>
              </a:defRPr>
            </a:lvl4pPr>
            <a:lvl5pPr marL="2057400" indent="-228600" algn="l" rtl="0" eaLnBrk="1" fontAlgn="base" hangingPunct="1">
              <a:spcBef>
                <a:spcPts val="300"/>
              </a:spcBef>
              <a:spcAft>
                <a:spcPct val="0"/>
              </a:spcAft>
              <a:buFont typeface="Arial" charset="0"/>
              <a:buChar char="»"/>
              <a:defRPr sz="18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US" sz="2000" b="0" i="0" u="sng"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rPr>
              <a:t>Avoid</a:t>
            </a:r>
          </a:p>
          <a:p>
            <a:pPr marL="274320" marR="0" lvl="0" indent="-274320"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rPr>
              <a:t>Services based solely on student’s impairment area or preferred school program; not individualized needs </a:t>
            </a:r>
          </a:p>
          <a:p>
            <a:pPr marL="274320" marR="0" lvl="0" indent="-274320"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35ACA2">
                    <a:lumMod val="50000"/>
                  </a:srgbClr>
                </a:solidFill>
                <a:effectLst/>
                <a:uLnTx/>
                <a:uFillTx/>
                <a:latin typeface="Lato" panose="020F0502020204030203" pitchFamily="34" charset="0"/>
              </a:rPr>
              <a:t>No program modifications/supports for staff included for staff who do not have sufficient knowledge or training to support disability-related needs </a:t>
            </a:r>
          </a:p>
          <a:p>
            <a:pPr marL="274320" marR="0" lvl="0" indent="-274320"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0F1540">
                    <a:lumMod val="75000"/>
                    <a:lumOff val="25000"/>
                  </a:srgbClr>
                </a:solidFill>
                <a:effectLst/>
                <a:uLnTx/>
                <a:uFillTx/>
                <a:latin typeface="Lato" panose="020F0502020204030203" pitchFamily="34" charset="0"/>
              </a:rPr>
              <a:t>Educators plan and work in isolation when developing and providing services to students</a:t>
            </a:r>
          </a:p>
          <a:p>
            <a:pPr marL="274320" marR="0" lvl="0" indent="-274320" algn="l" defTabSz="914400" rtl="0" eaLnBrk="1" fontAlgn="base" latinLnBrk="0" hangingPunct="1">
              <a:lnSpc>
                <a:spcPct val="100000"/>
              </a:lnSpc>
              <a:spcBef>
                <a:spcPts val="900"/>
              </a:spcBef>
              <a:spcAft>
                <a:spcPct val="0"/>
              </a:spcAft>
              <a:buClrTx/>
              <a:buSzTx/>
              <a:buFont typeface="Arial" charset="0"/>
              <a:buChar char="•"/>
              <a:tabLst/>
              <a:defRPr/>
            </a:pPr>
            <a:r>
              <a:rPr kumimoji="0" lang="en-US" sz="1700" b="0" i="0" u="none" strike="noStrike" kern="1200" cap="none" spc="0" normalizeH="0" baseline="0" noProof="0" dirty="0" smtClean="0">
                <a:ln>
                  <a:noFill/>
                </a:ln>
                <a:solidFill>
                  <a:srgbClr val="35ACA2">
                    <a:lumMod val="50000"/>
                  </a:srgbClr>
                </a:solidFill>
                <a:effectLst/>
                <a:uLnTx/>
                <a:uFillTx/>
                <a:latin typeface="Lato" panose="020F0502020204030203" pitchFamily="34" charset="0"/>
              </a:rPr>
              <a:t>IEP service statements subjective/not clear (e.g. “as needed”, “when requested”, “access to”)</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endParaRPr kumimoji="0" lang="en-US" sz="2300" b="0" i="0" u="sng" strike="noStrike" kern="1200" cap="none" spc="0" normalizeH="0" baseline="0" noProof="0" dirty="0" smtClean="0">
              <a:ln>
                <a:noFill/>
              </a:ln>
              <a:solidFill>
                <a:srgbClr val="0F1540">
                  <a:lumMod val="75000"/>
                  <a:lumOff val="25000"/>
                </a:srgbClr>
              </a:solidFill>
              <a:effectLst/>
              <a:uLnTx/>
              <a:uFillTx/>
              <a:latin typeface="Futura Bk"/>
              <a:ea typeface="+mn-ea"/>
              <a:cs typeface="+mn-cs"/>
            </a:endParaRPr>
          </a:p>
        </p:txBody>
      </p:sp>
    </p:spTree>
    <p:extLst>
      <p:ext uri="{BB962C8B-B14F-4D97-AF65-F5344CB8AC3E}">
        <p14:creationId xmlns:p14="http://schemas.microsoft.com/office/powerpoint/2010/main" val="3122951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4: Service Summary Step-Check</a:t>
            </a:r>
            <a:endParaRPr lang="en-US" dirty="0"/>
          </a:p>
        </p:txBody>
      </p:sp>
      <p:sp>
        <p:nvSpPr>
          <p:cNvPr id="3" name="Text Placeholder 2"/>
          <p:cNvSpPr>
            <a:spLocks noGrp="1"/>
          </p:cNvSpPr>
          <p:nvPr>
            <p:ph type="body" sz="quarter" idx="14"/>
          </p:nvPr>
        </p:nvSpPr>
        <p:spPr>
          <a:xfrm>
            <a:off x="1113298" y="1097676"/>
            <a:ext cx="6917404" cy="3946071"/>
          </a:xfrm>
        </p:spPr>
        <p:txBody>
          <a:bodyPr>
            <a:normAutofit fontScale="55000" lnSpcReduction="20000"/>
          </a:bodyPr>
          <a:lstStyle/>
          <a:p>
            <a:pPr marL="233363" indent="-233363">
              <a:spcBef>
                <a:spcPts val="900"/>
              </a:spcBef>
              <a:buFont typeface="Wingdings" panose="05000000000000000000" pitchFamily="2" charset="2"/>
              <a:buChar char="ü"/>
            </a:pPr>
            <a:r>
              <a:rPr lang="en-US" sz="2800" b="0" dirty="0">
                <a:solidFill>
                  <a:srgbClr val="262087"/>
                </a:solidFill>
              </a:rPr>
              <a:t>Are all disability-related needs and IEP goals addressed by at least one service? </a:t>
            </a:r>
          </a:p>
          <a:p>
            <a:pPr marL="515938" lvl="1" indent="-174625">
              <a:buFont typeface="Wingdings" panose="05000000000000000000" pitchFamily="2" charset="2"/>
              <a:buChar char="ü"/>
            </a:pPr>
            <a:r>
              <a:rPr lang="en-US" sz="2200" dirty="0">
                <a:solidFill>
                  <a:srgbClr val="262087"/>
                </a:solidFill>
              </a:rPr>
              <a:t>If disability affects reading, do services address related needs? </a:t>
            </a:r>
          </a:p>
          <a:p>
            <a:pPr marL="233363" indent="-233363">
              <a:spcBef>
                <a:spcPts val="900"/>
              </a:spcBef>
              <a:buFont typeface="Wingdings" panose="05000000000000000000" pitchFamily="2" charset="2"/>
              <a:buChar char="ü"/>
            </a:pPr>
            <a:r>
              <a:rPr lang="en-US" sz="2800" b="0" dirty="0">
                <a:solidFill>
                  <a:srgbClr val="262087"/>
                </a:solidFill>
              </a:rPr>
              <a:t>Are the services stated in a manner that can be  understood by all? </a:t>
            </a:r>
          </a:p>
          <a:p>
            <a:pPr marL="515938" lvl="1" indent="-174625">
              <a:buFont typeface="Wingdings" panose="05000000000000000000" pitchFamily="2" charset="2"/>
              <a:buChar char="ü"/>
            </a:pPr>
            <a:r>
              <a:rPr lang="en-US" sz="2200" dirty="0">
                <a:solidFill>
                  <a:srgbClr val="262087"/>
                </a:solidFill>
              </a:rPr>
              <a:t>Type of service; and clear and logical amount, frequency (or conditions), location, and duration?</a:t>
            </a:r>
          </a:p>
          <a:p>
            <a:pPr marL="233363" indent="-233363">
              <a:spcBef>
                <a:spcPts val="900"/>
              </a:spcBef>
              <a:buFont typeface="Wingdings" panose="05000000000000000000" pitchFamily="2" charset="2"/>
              <a:buChar char="ü"/>
            </a:pPr>
            <a:r>
              <a:rPr lang="en-US" sz="2800" b="0" dirty="0">
                <a:solidFill>
                  <a:srgbClr val="262087"/>
                </a:solidFill>
              </a:rPr>
              <a:t>Do supplemental aids and services provide needed support for access, engagement, and progress? </a:t>
            </a:r>
          </a:p>
          <a:p>
            <a:pPr marL="515938" lvl="1" indent="-174625">
              <a:buFont typeface="Wingdings" panose="05000000000000000000" pitchFamily="2" charset="2"/>
              <a:buChar char="ü"/>
            </a:pPr>
            <a:r>
              <a:rPr lang="en-US" sz="2200" dirty="0">
                <a:solidFill>
                  <a:srgbClr val="262087"/>
                </a:solidFill>
              </a:rPr>
              <a:t>Do they address independence and use in school, community, and eventually, post-secondary settings? </a:t>
            </a:r>
          </a:p>
          <a:p>
            <a:pPr marL="233363" indent="-233363">
              <a:spcBef>
                <a:spcPts val="900"/>
              </a:spcBef>
              <a:buFont typeface="Wingdings" panose="05000000000000000000" pitchFamily="2" charset="2"/>
              <a:buChar char="ü"/>
            </a:pPr>
            <a:r>
              <a:rPr lang="en-US" sz="2800" b="0" dirty="0">
                <a:solidFill>
                  <a:srgbClr val="262087"/>
                </a:solidFill>
              </a:rPr>
              <a:t>Are there necessary supports for staff?</a:t>
            </a:r>
          </a:p>
          <a:p>
            <a:endParaRPr lang="en-US" dirty="0"/>
          </a:p>
        </p:txBody>
      </p:sp>
      <p:sp>
        <p:nvSpPr>
          <p:cNvPr id="4" name="Action Button: Document 3">
            <a:hlinkClick r:id="rId3" highlightClick="1"/>
          </p:cNvPr>
          <p:cNvSpPr/>
          <p:nvPr/>
        </p:nvSpPr>
        <p:spPr>
          <a:xfrm>
            <a:off x="8653548" y="244697"/>
            <a:ext cx="315884" cy="432262"/>
          </a:xfrm>
          <a:prstGeom prst="actionButtonDocument">
            <a:avLst/>
          </a:prstGeom>
          <a:solidFill>
            <a:srgbClr val="5A8127"/>
          </a:solidFill>
          <a:ln w="25400" cap="flat" cmpd="sng" algn="ctr">
            <a:solidFill>
              <a:srgbClr val="5A812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spTree>
    <p:extLst>
      <p:ext uri="{BB962C8B-B14F-4D97-AF65-F5344CB8AC3E}">
        <p14:creationId xmlns:p14="http://schemas.microsoft.com/office/powerpoint/2010/main" val="401218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UDL and 5 Step Process</a:t>
            </a:r>
            <a:endParaRPr lang="en-US" dirty="0"/>
          </a:p>
        </p:txBody>
      </p:sp>
      <p:sp>
        <p:nvSpPr>
          <p:cNvPr id="4" name="Action Button: Information 3">
            <a:hlinkClick r:id="rId3" highlightClick="1"/>
          </p:cNvPr>
          <p:cNvSpPr/>
          <p:nvPr/>
        </p:nvSpPr>
        <p:spPr>
          <a:xfrm>
            <a:off x="7897784" y="251278"/>
            <a:ext cx="393700" cy="419100"/>
          </a:xfrm>
          <a:prstGeom prst="actionButtonInformation">
            <a:avLst/>
          </a:prstGeom>
          <a:solidFill>
            <a:srgbClr val="5A8127"/>
          </a:solidFill>
          <a:ln w="25400" cap="flat" cmpd="sng" algn="ctr">
            <a:solidFill>
              <a:srgbClr val="5A812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pic>
        <p:nvPicPr>
          <p:cNvPr id="5" name="Picture 4"/>
          <p:cNvPicPr>
            <a:picLocks noChangeAspect="1"/>
          </p:cNvPicPr>
          <p:nvPr/>
        </p:nvPicPr>
        <p:blipFill>
          <a:blip r:embed="rId4"/>
          <a:stretch>
            <a:fillRect/>
          </a:stretch>
        </p:blipFill>
        <p:spPr>
          <a:xfrm rot="20494089">
            <a:off x="188697" y="218863"/>
            <a:ext cx="1318677" cy="708416"/>
          </a:xfrm>
          <a:prstGeom prst="rect">
            <a:avLst/>
          </a:prstGeom>
        </p:spPr>
      </p:pic>
      <p:pic>
        <p:nvPicPr>
          <p:cNvPr id="6" name="Picture 5"/>
          <p:cNvPicPr/>
          <p:nvPr/>
        </p:nvPicPr>
        <p:blipFill rotWithShape="1">
          <a:blip r:embed="rId5"/>
          <a:srcRect l="24680" t="40265" r="21474" b="41506"/>
          <a:stretch/>
        </p:blipFill>
        <p:spPr bwMode="auto">
          <a:xfrm>
            <a:off x="334972" y="1533467"/>
            <a:ext cx="8422369" cy="351790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34478" y="924228"/>
            <a:ext cx="8720050" cy="584775"/>
          </a:xfrm>
          <a:prstGeom prst="rect">
            <a:avLst/>
          </a:prstGeom>
          <a:noFill/>
        </p:spPr>
        <p:txBody>
          <a:bodyPr wrap="square" rtlCol="0">
            <a:spAutoFit/>
          </a:bodyPr>
          <a:lstStyle/>
          <a:p>
            <a:r>
              <a:rPr lang="en-US" sz="1600" i="1" dirty="0">
                <a:solidFill>
                  <a:srgbClr val="262087"/>
                </a:solidFill>
                <a:latin typeface="Lato" panose="020F0502020204030203" pitchFamily="34" charset="0"/>
              </a:rPr>
              <a:t>Consider how these UDL checkpoints may help guide service planning. What services might reduce </a:t>
            </a:r>
            <a:endParaRPr lang="en-US" sz="1600" i="1" dirty="0" smtClean="0">
              <a:solidFill>
                <a:srgbClr val="262087"/>
              </a:solidFill>
              <a:latin typeface="Lato" panose="020F0502020204030203" pitchFamily="34" charset="0"/>
            </a:endParaRPr>
          </a:p>
          <a:p>
            <a:r>
              <a:rPr lang="en-US" sz="1600" i="1" dirty="0" smtClean="0">
                <a:solidFill>
                  <a:srgbClr val="262087"/>
                </a:solidFill>
                <a:latin typeface="Lato" panose="020F0502020204030203" pitchFamily="34" charset="0"/>
              </a:rPr>
              <a:t>or </a:t>
            </a:r>
            <a:r>
              <a:rPr lang="en-US" sz="1600" i="1" dirty="0">
                <a:solidFill>
                  <a:srgbClr val="262087"/>
                </a:solidFill>
                <a:latin typeface="Lato" panose="020F0502020204030203" pitchFamily="34" charset="0"/>
              </a:rPr>
              <a:t>eliminate barriers, support IEP goals and address the student’s disability related needs?</a:t>
            </a:r>
          </a:p>
        </p:txBody>
      </p:sp>
    </p:spTree>
    <p:extLst>
      <p:ext uri="{BB962C8B-B14F-4D97-AF65-F5344CB8AC3E}">
        <p14:creationId xmlns:p14="http://schemas.microsoft.com/office/powerpoint/2010/main" val="114657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Which Service(s) is Linked to Each Need/Goal?</a:t>
            </a:r>
            <a:endParaRPr lang="en-US" dirty="0"/>
          </a:p>
        </p:txBody>
      </p:sp>
      <p:graphicFrame>
        <p:nvGraphicFramePr>
          <p:cNvPr id="4" name="Content Placeholder 9"/>
          <p:cNvGraphicFramePr>
            <a:graphicFrameLocks/>
          </p:cNvGraphicFramePr>
          <p:nvPr>
            <p:extLst>
              <p:ext uri="{D42A27DB-BD31-4B8C-83A1-F6EECF244321}">
                <p14:modId xmlns:p14="http://schemas.microsoft.com/office/powerpoint/2010/main" val="4131282636"/>
              </p:ext>
            </p:extLst>
          </p:nvPr>
        </p:nvGraphicFramePr>
        <p:xfrm>
          <a:off x="0" y="838836"/>
          <a:ext cx="9144000" cy="4304663"/>
        </p:xfrm>
        <a:graphic>
          <a:graphicData uri="http://schemas.openxmlformats.org/drawingml/2006/table">
            <a:tbl>
              <a:tblPr firstRow="1" bandRow="1"/>
              <a:tblGrid>
                <a:gridCol w="4267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470293">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r>
                        <a:rPr lang="en-US" sz="2400" dirty="0" smtClean="0">
                          <a:latin typeface="Lato" panose="020F0502020204030203" pitchFamily="34" charset="0"/>
                        </a:rPr>
                        <a:t>Need/Goal</a:t>
                      </a:r>
                      <a:r>
                        <a:rPr lang="en-US" sz="2400" dirty="0" smtClean="0"/>
                        <a:t> </a:t>
                      </a:r>
                      <a:endParaRPr lang="en-US" sz="2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r>
                        <a:rPr lang="en-US" sz="2400" dirty="0" smtClean="0">
                          <a:latin typeface="Lato" panose="020F0502020204030203" pitchFamily="34" charset="0"/>
                        </a:rPr>
                        <a:t>Service Statement</a:t>
                      </a:r>
                      <a:endParaRPr lang="en-US" sz="24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A8127"/>
                    </a:solidFill>
                  </a:tcPr>
                </a:tc>
                <a:extLst>
                  <a:ext uri="{0D108BD9-81ED-4DB2-BD59-A6C34878D82A}">
                    <a16:rowId xmlns:a16="http://schemas.microsoft.com/office/drawing/2014/main" val="10000"/>
                  </a:ext>
                </a:extLst>
              </a:tr>
              <a:tr h="3834370">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sz="1600" b="1" kern="1200" baseline="0" dirty="0" smtClean="0">
                          <a:solidFill>
                            <a:srgbClr val="262087"/>
                          </a:solidFill>
                          <a:effectLst/>
                          <a:latin typeface="Lato" panose="020F0502020204030203" pitchFamily="34" charset="0"/>
                        </a:rPr>
                        <a:t>N1:</a:t>
                      </a:r>
                      <a:r>
                        <a:rPr lang="en-US" sz="1600" kern="1200" baseline="0" dirty="0" smtClean="0">
                          <a:solidFill>
                            <a:srgbClr val="262087"/>
                          </a:solidFill>
                          <a:effectLst/>
                          <a:latin typeface="Lato" panose="020F0502020204030203" pitchFamily="34" charset="0"/>
                        </a:rPr>
                        <a:t> Improve phonology and decoding skills </a:t>
                      </a:r>
                    </a:p>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US" sz="1600" b="1" kern="1200" baseline="0" dirty="0" smtClean="0">
                          <a:solidFill>
                            <a:srgbClr val="262087"/>
                          </a:solidFill>
                          <a:effectLst/>
                          <a:latin typeface="Lato" panose="020F0502020204030203" pitchFamily="34" charset="0"/>
                        </a:rPr>
                        <a:t>G1</a:t>
                      </a:r>
                      <a:r>
                        <a:rPr lang="en-US" sz="1600" kern="1200" baseline="0" dirty="0" smtClean="0">
                          <a:solidFill>
                            <a:srgbClr val="262087"/>
                          </a:solidFill>
                          <a:effectLst/>
                          <a:latin typeface="Lato" panose="020F0502020204030203" pitchFamily="34" charset="0"/>
                        </a:rPr>
                        <a:t>:  Increase words read correctly per minute from 40 words on a 3rd grade passage to 100 words on 4th grade passage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kern="1200" baseline="0" dirty="0" smtClean="0">
                        <a:solidFill>
                          <a:srgbClr val="262087"/>
                        </a:solidFill>
                        <a:effectLst/>
                        <a:latin typeface="Lato" panose="020F0502020204030203" pitchFamily="34" charset="0"/>
                      </a:endParaRPr>
                    </a:p>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sz="1600" b="1" kern="1200" baseline="0" dirty="0" smtClean="0">
                          <a:solidFill>
                            <a:srgbClr val="262087"/>
                          </a:solidFill>
                          <a:effectLst/>
                          <a:latin typeface="Lato" panose="020F0502020204030203" pitchFamily="34" charset="0"/>
                        </a:rPr>
                        <a:t>N2</a:t>
                      </a:r>
                      <a:r>
                        <a:rPr lang="en-US" sz="1600" kern="1200" baseline="0" dirty="0" smtClean="0">
                          <a:solidFill>
                            <a:srgbClr val="262087"/>
                          </a:solidFill>
                          <a:effectLst/>
                          <a:latin typeface="Lato" panose="020F0502020204030203" pitchFamily="34" charset="0"/>
                        </a:rPr>
                        <a:t>: Develop and use strategies to reduce frustration, improve ability to independently access text and engage in reading activities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600" b="1" kern="1200" baseline="0" dirty="0" smtClean="0">
                          <a:solidFill>
                            <a:srgbClr val="262087"/>
                          </a:solidFill>
                          <a:effectLst/>
                          <a:latin typeface="Lato" panose="020F0502020204030203" pitchFamily="34" charset="0"/>
                        </a:rPr>
                        <a:t>G2</a:t>
                      </a:r>
                      <a:r>
                        <a:rPr lang="en-US" sz="1600" kern="1200" baseline="0" dirty="0" smtClean="0">
                          <a:solidFill>
                            <a:srgbClr val="262087"/>
                          </a:solidFill>
                          <a:effectLst/>
                          <a:latin typeface="Lato" panose="020F0502020204030203" pitchFamily="34" charset="0"/>
                        </a:rPr>
                        <a:t>: Will identify and demonstrate 3 to 5 strategies to deal with frustration and anxiety given scenarios with typical triggers in 8 out of 10 trials (current=0 )</a:t>
                      </a:r>
                      <a:endParaRPr lang="en-US" sz="1600" dirty="0">
                        <a:solidFill>
                          <a:srgbClr val="262087"/>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285750" indent="-285750">
                        <a:spcBef>
                          <a:spcPts val="1200"/>
                        </a:spcBef>
                        <a:buFont typeface="+mj-lt"/>
                        <a:buAutoNum type="alphaLcPeriod"/>
                      </a:pPr>
                      <a:r>
                        <a:rPr lang="en-US" sz="1600" dirty="0" smtClean="0">
                          <a:solidFill>
                            <a:srgbClr val="262087"/>
                          </a:solidFill>
                          <a:latin typeface="Lato" panose="020F0502020204030203" pitchFamily="34" charset="0"/>
                        </a:rPr>
                        <a:t>Specially</a:t>
                      </a:r>
                      <a:r>
                        <a:rPr lang="en-US" sz="1600" baseline="0" dirty="0" smtClean="0">
                          <a:solidFill>
                            <a:srgbClr val="262087"/>
                          </a:solidFill>
                          <a:latin typeface="Lato" panose="020F0502020204030203" pitchFamily="34" charset="0"/>
                        </a:rPr>
                        <a:t> Designed reading instruction 20 minutes each day in special education classroom</a:t>
                      </a:r>
                    </a:p>
                    <a:p>
                      <a:pPr marL="285750" indent="-285750">
                        <a:spcBef>
                          <a:spcPts val="1200"/>
                        </a:spcBef>
                        <a:buFont typeface="+mj-lt"/>
                        <a:buAutoNum type="alphaLcPeriod"/>
                      </a:pPr>
                      <a:r>
                        <a:rPr lang="en-US" sz="1600" baseline="0" dirty="0" smtClean="0">
                          <a:solidFill>
                            <a:srgbClr val="262087"/>
                          </a:solidFill>
                          <a:latin typeface="Lato" panose="020F0502020204030203" pitchFamily="34" charset="0"/>
                        </a:rPr>
                        <a:t>Adult prompts/reminders to use calming strategies or take break in all classes requiring reading</a:t>
                      </a:r>
                    </a:p>
                    <a:p>
                      <a:pPr marL="285750" indent="-285750">
                        <a:spcBef>
                          <a:spcPts val="1200"/>
                        </a:spcBef>
                        <a:buFont typeface="+mj-lt"/>
                        <a:buAutoNum type="alphaLcPeriod"/>
                      </a:pPr>
                      <a:r>
                        <a:rPr lang="en-US" sz="1600" baseline="0" dirty="0" smtClean="0">
                          <a:solidFill>
                            <a:srgbClr val="262087"/>
                          </a:solidFill>
                          <a:latin typeface="Lato" panose="020F0502020204030203" pitchFamily="34" charset="0"/>
                        </a:rPr>
                        <a:t>Digital text or text reader (when AEM not available) for all independent reading assignments above independent reading level or greater than one page in </a:t>
                      </a:r>
                      <a:r>
                        <a:rPr lang="en-US" sz="1600" i="0" baseline="0" dirty="0" smtClean="0">
                          <a:solidFill>
                            <a:srgbClr val="262087"/>
                          </a:solidFill>
                          <a:latin typeface="Lato" panose="020F0502020204030203" pitchFamily="34" charset="0"/>
                        </a:rPr>
                        <a:t>length in all general and special education classes and home, when homework given</a:t>
                      </a:r>
                    </a:p>
                    <a:p>
                      <a:pPr marL="285750" indent="-285750">
                        <a:spcBef>
                          <a:spcPts val="1200"/>
                        </a:spcBef>
                        <a:buFont typeface="+mj-lt"/>
                        <a:buAutoNum type="alphaLcPeriod"/>
                      </a:pPr>
                      <a:r>
                        <a:rPr lang="en-US" sz="1600" baseline="0" dirty="0" smtClean="0">
                          <a:solidFill>
                            <a:srgbClr val="262087"/>
                          </a:solidFill>
                          <a:latin typeface="Lato" panose="020F0502020204030203" pitchFamily="34" charset="0"/>
                        </a:rPr>
                        <a:t>Instruction in triggers and calming strategies 30 minutes 1x per week in special ed. classroom</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A8127">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2536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IEP Learning </a:t>
            </a:r>
            <a:r>
              <a:rPr lang="en-US" dirty="0" smtClean="0"/>
              <a:t>Resources</a:t>
            </a:r>
            <a:endParaRPr lang="en-US" dirty="0"/>
          </a:p>
        </p:txBody>
      </p:sp>
      <p:pic>
        <p:nvPicPr>
          <p:cNvPr id="7" name="Content Placeholder 6"/>
          <p:cNvPicPr>
            <a:picLocks noGrp="1" noChangeAspect="1"/>
          </p:cNvPicPr>
          <p:nvPr>
            <p:ph idx="1"/>
          </p:nvPr>
        </p:nvPicPr>
        <p:blipFill>
          <a:blip r:embed="rId3"/>
          <a:stretch>
            <a:fillRect/>
          </a:stretch>
        </p:blipFill>
        <p:spPr>
          <a:xfrm>
            <a:off x="1155731" y="1023937"/>
            <a:ext cx="6650361" cy="3896405"/>
          </a:xfrm>
          <a:prstGeom prst="rect">
            <a:avLst/>
          </a:prstGeom>
        </p:spPr>
      </p:pic>
      <p:sp>
        <p:nvSpPr>
          <p:cNvPr id="4" name="Date Placeholder 3"/>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3" name="Slide Number Placeholder 2"/>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29</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577938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5 Beliefs</a:t>
            </a:r>
            <a:endParaRPr lang="en-US" dirty="0"/>
          </a:p>
        </p:txBody>
      </p:sp>
      <p:sp>
        <p:nvSpPr>
          <p:cNvPr id="3" name="Text Placeholder 2"/>
          <p:cNvSpPr>
            <a:spLocks noGrp="1"/>
          </p:cNvSpPr>
          <p:nvPr>
            <p:ph type="body" sz="quarter" idx="14"/>
          </p:nvPr>
        </p:nvSpPr>
        <p:spPr>
          <a:xfrm>
            <a:off x="206387" y="1377362"/>
            <a:ext cx="4915932" cy="3315973"/>
          </a:xfrm>
        </p:spPr>
        <p:txBody>
          <a:bodyPr>
            <a:normAutofit/>
          </a:bodyPr>
          <a:lstStyle/>
          <a:p>
            <a:r>
              <a:rPr lang="en-US" sz="2000" b="0" dirty="0">
                <a:solidFill>
                  <a:srgbClr val="262087"/>
                </a:solidFill>
              </a:rPr>
              <a:t>High Expectations</a:t>
            </a:r>
          </a:p>
          <a:p>
            <a:r>
              <a:rPr lang="en-US" sz="2000" b="0" dirty="0">
                <a:solidFill>
                  <a:srgbClr val="262087"/>
                </a:solidFill>
              </a:rPr>
              <a:t>Culturally Responsive Practices</a:t>
            </a:r>
          </a:p>
          <a:p>
            <a:r>
              <a:rPr lang="en-US" sz="2000" b="0" dirty="0">
                <a:solidFill>
                  <a:srgbClr val="262087"/>
                </a:solidFill>
              </a:rPr>
              <a:t>Student Relationships</a:t>
            </a:r>
          </a:p>
          <a:p>
            <a:r>
              <a:rPr lang="en-US" sz="2000" b="0" dirty="0">
                <a:solidFill>
                  <a:srgbClr val="262087"/>
                </a:solidFill>
              </a:rPr>
              <a:t>Family and Community Engagement</a:t>
            </a:r>
          </a:p>
          <a:p>
            <a:r>
              <a:rPr lang="en-US" sz="2000" b="0" dirty="0">
                <a:solidFill>
                  <a:srgbClr val="262087"/>
                </a:solidFill>
              </a:rPr>
              <a:t>Collective Responsibility</a:t>
            </a:r>
          </a:p>
        </p:txBody>
      </p:sp>
      <p:sp>
        <p:nvSpPr>
          <p:cNvPr id="4" name="Action Button: Information 3">
            <a:hlinkClick r:id="rId3" highlightClick="1"/>
          </p:cNvPr>
          <p:cNvSpPr/>
          <p:nvPr/>
        </p:nvSpPr>
        <p:spPr>
          <a:xfrm>
            <a:off x="7788401" y="166360"/>
            <a:ext cx="594532" cy="588936"/>
          </a:xfrm>
          <a:prstGeom prst="actionButtonInformation">
            <a:avLst/>
          </a:prstGeom>
          <a:solidFill>
            <a:srgbClr val="78AC35">
              <a:lumMod val="75000"/>
            </a:srgbClr>
          </a:solidFill>
        </p:spPr>
        <p:txBody>
          <a:bodyPr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solidFill>
                  <a:srgbClr val="0C631B">
                    <a:lumMod val="75000"/>
                  </a:srgbClr>
                </a:solidFill>
              </a:ln>
              <a:noFill/>
              <a:effectLst/>
              <a:uLnTx/>
              <a:uFillTx/>
              <a:latin typeface="Arial" charset="0"/>
              <a:cs typeface="Arial" charset="0"/>
            </a:endParaRPr>
          </a:p>
        </p:txBody>
      </p:sp>
      <p:pic>
        <p:nvPicPr>
          <p:cNvPr id="5" name="Picture 4"/>
          <p:cNvPicPr>
            <a:picLocks noChangeAspect="1"/>
          </p:cNvPicPr>
          <p:nvPr/>
        </p:nvPicPr>
        <p:blipFill>
          <a:blip r:embed="rId4"/>
          <a:stretch>
            <a:fillRect/>
          </a:stretch>
        </p:blipFill>
        <p:spPr>
          <a:xfrm>
            <a:off x="4696292" y="1565960"/>
            <a:ext cx="4329174" cy="2492376"/>
          </a:xfrm>
          <a:prstGeom prst="rect">
            <a:avLst/>
          </a:prstGeom>
        </p:spPr>
      </p:pic>
    </p:spTree>
    <p:extLst>
      <p:ext uri="{BB962C8B-B14F-4D97-AF65-F5344CB8AC3E}">
        <p14:creationId xmlns:p14="http://schemas.microsoft.com/office/powerpoint/2010/main" val="3898708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Discussion Tool</a:t>
            </a:r>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21582" y="1184673"/>
            <a:ext cx="6757988" cy="3130153"/>
          </a:xfrm>
        </p:spPr>
      </p:pic>
      <p:sp>
        <p:nvSpPr>
          <p:cNvPr id="4" name="Action Button: Information 3">
            <a:hlinkClick r:id="rId4" highlightClick="1"/>
          </p:cNvPr>
          <p:cNvSpPr/>
          <p:nvPr/>
        </p:nvSpPr>
        <p:spPr>
          <a:xfrm>
            <a:off x="8064500" y="434159"/>
            <a:ext cx="304800" cy="300082"/>
          </a:xfrm>
          <a:prstGeom prst="actionButtonInformation">
            <a:avLst/>
          </a:prstGeom>
          <a:solidFill>
            <a:schemeClr val="accent3">
              <a:lumMod val="75000"/>
            </a:schemeClr>
          </a:solidFill>
        </p:spPr>
        <p:txBody>
          <a:bodyPr rtlCol="0" anchor="ctr">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solidFill>
                  <a:srgbClr val="0C631B">
                    <a:lumMod val="75000"/>
                  </a:srgbClr>
                </a:solidFill>
              </a:ln>
              <a:noFill/>
              <a:effectLst/>
              <a:uLnTx/>
              <a:uFillTx/>
              <a:latin typeface="Arial" charset="0"/>
              <a:ea typeface="+mn-ea"/>
              <a:cs typeface="Arial" charset="0"/>
            </a:endParaRPr>
          </a:p>
        </p:txBody>
      </p:sp>
      <p:sp>
        <p:nvSpPr>
          <p:cNvPr id="3" name="Date Placeholder 2"/>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7" name="Slide Number Placeholder 6"/>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30</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178165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p:txBody>
          <a:bodyPr/>
          <a:lstStyle/>
          <a:p>
            <a:r>
              <a:rPr lang="en-US" smtClean="0">
                <a:sym typeface="Arial"/>
              </a:rPr>
              <a:t>CCR IEP Video</a:t>
            </a:r>
            <a:endParaRPr lang="en-US">
              <a:sym typeface="Arial"/>
            </a:endParaRPr>
          </a:p>
        </p:txBody>
      </p:sp>
      <p:sp>
        <p:nvSpPr>
          <p:cNvPr id="978" name="Shape 978"/>
          <p:cNvSpPr txBox="1">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sym typeface="Questrial"/>
              </a:rPr>
              <a:t>April 2018</a:t>
            </a:r>
          </a:p>
        </p:txBody>
      </p:sp>
      <p:sp>
        <p:nvSpPr>
          <p:cNvPr id="979" name="Shape 979"/>
          <p:cNvSpPr txBox="1">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0000000-1234-1234-1234-123412341234}"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rPr>
              <a:pPr marL="0" marR="0" lvl="0" indent="0" algn="r" defTabSz="685800" rtl="0" eaLnBrk="1" fontAlgn="base" latinLnBrk="0" hangingPunct="1">
                <a:lnSpc>
                  <a:spcPct val="100000"/>
                </a:lnSpc>
                <a:spcBef>
                  <a:spcPct val="0"/>
                </a:spcBef>
                <a:spcAft>
                  <a:spcPct val="0"/>
                </a:spcAft>
                <a:buClrTx/>
                <a:buSzTx/>
                <a:buFontTx/>
                <a:buNone/>
                <a:tabLst/>
                <a:defRPr/>
              </a:pPr>
              <a:t>31</a:t>
            </a:fld>
            <a:endPar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endParaRPr>
          </a:p>
        </p:txBody>
      </p:sp>
      <p:pic>
        <p:nvPicPr>
          <p:cNvPr id="18" name="Content Placeholder 17"/>
          <p:cNvPicPr>
            <a:picLocks noGrp="1" noChangeAspect="1"/>
          </p:cNvPicPr>
          <p:nvPr>
            <p:ph idx="1"/>
          </p:nvPr>
        </p:nvPicPr>
        <p:blipFill>
          <a:blip r:embed="rId3"/>
          <a:stretch>
            <a:fillRect/>
          </a:stretch>
        </p:blipFill>
        <p:spPr>
          <a:xfrm>
            <a:off x="2057400" y="1354347"/>
            <a:ext cx="4695825" cy="3579826"/>
          </a:xfrm>
          <a:prstGeom prst="rect">
            <a:avLst/>
          </a:prstGeom>
        </p:spPr>
      </p:pic>
      <p:pic>
        <p:nvPicPr>
          <p:cNvPr id="21" name="Picture 2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698" y="3337762"/>
            <a:ext cx="824887" cy="579998"/>
          </a:xfrm>
          <a:prstGeom prst="rect">
            <a:avLst/>
          </a:prstGeom>
        </p:spPr>
      </p:pic>
    </p:spTree>
    <p:extLst>
      <p:ext uri="{BB962C8B-B14F-4D97-AF65-F5344CB8AC3E}">
        <p14:creationId xmlns:p14="http://schemas.microsoft.com/office/powerpoint/2010/main" val="1498409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Additional Step 4 Resources</a:t>
            </a:r>
            <a:endParaRPr lang="en-US" dirty="0"/>
          </a:p>
        </p:txBody>
      </p:sp>
      <p:sp>
        <p:nvSpPr>
          <p:cNvPr id="3" name="Text Placeholder 2"/>
          <p:cNvSpPr>
            <a:spLocks noGrp="1"/>
          </p:cNvSpPr>
          <p:nvPr>
            <p:ph type="body" sz="quarter" idx="14"/>
          </p:nvPr>
        </p:nvSpPr>
        <p:spPr>
          <a:xfrm>
            <a:off x="988606" y="1081051"/>
            <a:ext cx="7166787" cy="3806833"/>
          </a:xfrm>
        </p:spPr>
        <p:txBody>
          <a:bodyPr>
            <a:normAutofit fontScale="70000" lnSpcReduction="20000"/>
          </a:bodyPr>
          <a:lstStyle/>
          <a:p>
            <a:r>
              <a:rPr lang="en-US" b="0" dirty="0">
                <a:solidFill>
                  <a:srgbClr val="262087"/>
                </a:solidFill>
                <a:hlinkClick r:id="rId3"/>
              </a:rPr>
              <a:t>Step 4: At A Glance</a:t>
            </a:r>
            <a:endParaRPr lang="en-US" b="0" dirty="0">
              <a:solidFill>
                <a:srgbClr val="262087"/>
              </a:solidFill>
              <a:hlinkClick r:id="rId4"/>
            </a:endParaRPr>
          </a:p>
          <a:p>
            <a:r>
              <a:rPr lang="en-US" b="0" dirty="0">
                <a:solidFill>
                  <a:srgbClr val="262087"/>
                </a:solidFill>
                <a:hlinkClick r:id="rId4"/>
              </a:rPr>
              <a:t>Universal Design for Learning</a:t>
            </a:r>
            <a:endParaRPr lang="en-US" b="0" dirty="0">
              <a:solidFill>
                <a:srgbClr val="262087"/>
              </a:solidFill>
            </a:endParaRPr>
          </a:p>
          <a:p>
            <a:r>
              <a:rPr lang="en-US" b="0" dirty="0">
                <a:solidFill>
                  <a:srgbClr val="262087"/>
                </a:solidFill>
                <a:hlinkClick r:id="rId5"/>
              </a:rPr>
              <a:t>Teaching Our Readers When They Struggle</a:t>
            </a:r>
          </a:p>
          <a:p>
            <a:r>
              <a:rPr lang="en-US" b="0" dirty="0">
                <a:solidFill>
                  <a:srgbClr val="262087"/>
                </a:solidFill>
                <a:hlinkClick r:id="rId5"/>
              </a:rPr>
              <a:t>Reading Teachers and the Provision of Specially Designed Reading Instruction</a:t>
            </a:r>
            <a:endParaRPr lang="en-US" b="0" dirty="0">
              <a:solidFill>
                <a:srgbClr val="262087"/>
              </a:solidFill>
            </a:endParaRPr>
          </a:p>
          <a:p>
            <a:r>
              <a:rPr lang="en-US" b="0" dirty="0">
                <a:solidFill>
                  <a:srgbClr val="262087"/>
                </a:solidFill>
              </a:rPr>
              <a:t>OSERS </a:t>
            </a:r>
            <a:r>
              <a:rPr lang="en-US" b="0" dirty="0">
                <a:solidFill>
                  <a:srgbClr val="262087"/>
                </a:solidFill>
                <a:hlinkClick r:id="rId6"/>
              </a:rPr>
              <a:t>Policy Letter- </a:t>
            </a:r>
            <a:r>
              <a:rPr lang="en-US" b="0" dirty="0">
                <a:solidFill>
                  <a:srgbClr val="262087"/>
                </a:solidFill>
              </a:rPr>
              <a:t>FAPE and IEPs</a:t>
            </a:r>
          </a:p>
          <a:p>
            <a:r>
              <a:rPr lang="en-US" b="0" dirty="0">
                <a:solidFill>
                  <a:srgbClr val="262087"/>
                </a:solidFill>
              </a:rPr>
              <a:t>OSERS </a:t>
            </a:r>
            <a:r>
              <a:rPr lang="en-US" b="0" dirty="0">
                <a:solidFill>
                  <a:srgbClr val="262087"/>
                </a:solidFill>
                <a:hlinkClick r:id="rId7"/>
              </a:rPr>
              <a:t>Policy Letter- </a:t>
            </a:r>
            <a:r>
              <a:rPr lang="en-US" b="0" dirty="0">
                <a:solidFill>
                  <a:srgbClr val="262087"/>
                </a:solidFill>
              </a:rPr>
              <a:t>IEPs and Behavior Support</a:t>
            </a:r>
          </a:p>
          <a:p>
            <a:r>
              <a:rPr lang="en-US" b="0" dirty="0">
                <a:solidFill>
                  <a:srgbClr val="262087"/>
                </a:solidFill>
              </a:rPr>
              <a:t>OSERS </a:t>
            </a:r>
            <a:r>
              <a:rPr lang="en-US" b="0" dirty="0">
                <a:solidFill>
                  <a:srgbClr val="262087"/>
                </a:solidFill>
                <a:hlinkClick r:id="rId8"/>
              </a:rPr>
              <a:t>Dear Colleague Letter</a:t>
            </a:r>
            <a:r>
              <a:rPr lang="en-US" b="0" dirty="0">
                <a:solidFill>
                  <a:srgbClr val="262087"/>
                </a:solidFill>
              </a:rPr>
              <a:t>- Preschool Least Restrictive Environments (LRE)</a:t>
            </a:r>
          </a:p>
          <a:p>
            <a:endParaRPr lang="en-US" dirty="0"/>
          </a:p>
        </p:txBody>
      </p:sp>
    </p:spTree>
    <p:extLst>
      <p:ext uri="{BB962C8B-B14F-4D97-AF65-F5344CB8AC3E}">
        <p14:creationId xmlns:p14="http://schemas.microsoft.com/office/powerpoint/2010/main" val="991820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Additional Step 4 Resources</a:t>
            </a:r>
            <a:endParaRPr lang="en-US" dirty="0"/>
          </a:p>
        </p:txBody>
      </p:sp>
      <p:sp>
        <p:nvSpPr>
          <p:cNvPr id="3" name="Text Placeholder 2"/>
          <p:cNvSpPr>
            <a:spLocks noGrp="1"/>
          </p:cNvSpPr>
          <p:nvPr>
            <p:ph type="body" sz="quarter" idx="14"/>
          </p:nvPr>
        </p:nvSpPr>
        <p:spPr>
          <a:xfrm>
            <a:off x="1026014" y="1039488"/>
            <a:ext cx="7091972" cy="3946071"/>
          </a:xfrm>
        </p:spPr>
        <p:txBody>
          <a:bodyPr>
            <a:normAutofit fontScale="70000" lnSpcReduction="20000"/>
          </a:bodyPr>
          <a:lstStyle/>
          <a:p>
            <a:pPr marL="233363" indent="-233363"/>
            <a:r>
              <a:rPr lang="en-US" b="0" dirty="0">
                <a:solidFill>
                  <a:srgbClr val="262087"/>
                </a:solidFill>
              </a:rPr>
              <a:t>Special Education Team </a:t>
            </a:r>
            <a:r>
              <a:rPr lang="en-US" b="0" dirty="0">
                <a:solidFill>
                  <a:srgbClr val="262087"/>
                </a:solidFill>
                <a:hlinkClick r:id="rId3"/>
              </a:rPr>
              <a:t>Information Update Bulletins </a:t>
            </a:r>
            <a:r>
              <a:rPr lang="en-US" b="0" dirty="0">
                <a:solidFill>
                  <a:srgbClr val="262087"/>
                </a:solidFill>
              </a:rPr>
              <a:t>including: </a:t>
            </a:r>
          </a:p>
          <a:p>
            <a:pPr marL="457200" lvl="1" indent="-115888">
              <a:buFont typeface="Arial" panose="020B0604020202020204" pitchFamily="34" charset="0"/>
              <a:buChar char="•"/>
            </a:pPr>
            <a:r>
              <a:rPr lang="en-US" sz="2000" dirty="0">
                <a:solidFill>
                  <a:srgbClr val="262087"/>
                </a:solidFill>
                <a:hlinkClick r:id="rId4"/>
              </a:rPr>
              <a:t>Bulletin 10-07</a:t>
            </a:r>
            <a:r>
              <a:rPr lang="en-US" sz="2000" dirty="0">
                <a:solidFill>
                  <a:srgbClr val="262087"/>
                </a:solidFill>
              </a:rPr>
              <a:t> Describing Special Education, Related Services, Supplementary Aids and Services, and Program Modifications and Supports</a:t>
            </a:r>
          </a:p>
          <a:p>
            <a:pPr marL="457200" lvl="1" indent="-115888">
              <a:buFont typeface="Arial" panose="020B0604020202020204" pitchFamily="34" charset="0"/>
              <a:buChar char="•"/>
            </a:pPr>
            <a:r>
              <a:rPr lang="en-US" sz="2000" dirty="0">
                <a:solidFill>
                  <a:srgbClr val="262087"/>
                </a:solidFill>
                <a:hlinkClick r:id="rId5"/>
              </a:rPr>
              <a:t>Bulletin 12-02</a:t>
            </a:r>
            <a:r>
              <a:rPr lang="en-US" sz="2000" dirty="0">
                <a:solidFill>
                  <a:srgbClr val="262087"/>
                </a:solidFill>
              </a:rPr>
              <a:t> The Use of </a:t>
            </a:r>
            <a:r>
              <a:rPr lang="en-US" sz="2000" dirty="0" err="1">
                <a:solidFill>
                  <a:srgbClr val="262087"/>
                </a:solidFill>
              </a:rPr>
              <a:t>Telespeech</a:t>
            </a:r>
            <a:r>
              <a:rPr lang="en-US" sz="2000" dirty="0">
                <a:solidFill>
                  <a:srgbClr val="262087"/>
                </a:solidFill>
              </a:rPr>
              <a:t> as a Service Delivery Method for Speech and Language Services </a:t>
            </a:r>
          </a:p>
          <a:p>
            <a:pPr marL="457200" lvl="1" indent="-115888">
              <a:buFont typeface="Arial" panose="020B0604020202020204" pitchFamily="34" charset="0"/>
              <a:buChar char="•"/>
            </a:pPr>
            <a:r>
              <a:rPr lang="en-US" sz="2000" dirty="0">
                <a:solidFill>
                  <a:srgbClr val="262087"/>
                </a:solidFill>
                <a:hlinkClick r:id="rId6"/>
              </a:rPr>
              <a:t>Bulletin 13-02</a:t>
            </a:r>
            <a:r>
              <a:rPr lang="en-US" sz="2000" dirty="0">
                <a:solidFill>
                  <a:srgbClr val="262087"/>
                </a:solidFill>
              </a:rPr>
              <a:t>- Legal Requirements of Accessible Instructional Materials (AIM)</a:t>
            </a:r>
          </a:p>
          <a:p>
            <a:pPr marL="233363" indent="-233363"/>
            <a:r>
              <a:rPr lang="en-US" b="0" dirty="0">
                <a:solidFill>
                  <a:srgbClr val="262087"/>
                </a:solidFill>
                <a:hlinkClick r:id="rId7"/>
              </a:rPr>
              <a:t>DPI NIMAS Page and Wisconsin Accessible Media Productions</a:t>
            </a:r>
          </a:p>
          <a:p>
            <a:pPr marL="233363" indent="-233363"/>
            <a:r>
              <a:rPr lang="en-US" b="0" dirty="0">
                <a:solidFill>
                  <a:srgbClr val="262087"/>
                </a:solidFill>
                <a:hlinkClick r:id="rId8"/>
              </a:rPr>
              <a:t>Special Education Program Areas </a:t>
            </a:r>
            <a:endParaRPr lang="en-US" b="0" dirty="0">
              <a:solidFill>
                <a:srgbClr val="262087"/>
              </a:solidFill>
            </a:endParaRPr>
          </a:p>
          <a:p>
            <a:pPr marL="233363" indent="-233363"/>
            <a:r>
              <a:rPr lang="en-US" b="0" dirty="0">
                <a:solidFill>
                  <a:srgbClr val="262087"/>
                </a:solidFill>
              </a:rPr>
              <a:t>DPI Resources </a:t>
            </a:r>
            <a:r>
              <a:rPr lang="en-US" b="0" dirty="0">
                <a:solidFill>
                  <a:srgbClr val="262087"/>
                </a:solidFill>
                <a:hlinkClick r:id="rId9"/>
              </a:rPr>
              <a:t>Behavior and IEPs</a:t>
            </a:r>
            <a:endParaRPr lang="en-US" b="0" dirty="0">
              <a:solidFill>
                <a:srgbClr val="262087"/>
              </a:solidFill>
            </a:endParaRPr>
          </a:p>
          <a:p>
            <a:endParaRPr lang="en-US" dirty="0"/>
          </a:p>
        </p:txBody>
      </p:sp>
    </p:spTree>
    <p:extLst>
      <p:ext uri="{BB962C8B-B14F-4D97-AF65-F5344CB8AC3E}">
        <p14:creationId xmlns:p14="http://schemas.microsoft.com/office/powerpoint/2010/main" val="2792469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Additional Resources for Family Engagement</a:t>
            </a:r>
          </a:p>
        </p:txBody>
      </p:sp>
      <p:sp>
        <p:nvSpPr>
          <p:cNvPr id="3" name="Text Placeholder 2"/>
          <p:cNvSpPr>
            <a:spLocks noGrp="1"/>
          </p:cNvSpPr>
          <p:nvPr>
            <p:ph type="body" sz="quarter" idx="14"/>
          </p:nvPr>
        </p:nvSpPr>
        <p:spPr>
          <a:xfrm>
            <a:off x="1055412" y="1064425"/>
            <a:ext cx="7033176" cy="3083626"/>
          </a:xfrm>
        </p:spPr>
        <p:txBody>
          <a:bodyPr>
            <a:normAutofit/>
          </a:bodyPr>
          <a:lstStyle/>
          <a:p>
            <a:pPr marL="0" lvl="0" indent="0">
              <a:buNone/>
            </a:pPr>
            <a:r>
              <a:rPr lang="en-US" b="0" dirty="0">
                <a:hlinkClick r:id="rId3"/>
              </a:rPr>
              <a:t>http://www.livebinders.com/play/play?id=2191148</a:t>
            </a:r>
            <a:endParaRPr lang="en-US" b="0" dirty="0"/>
          </a:p>
          <a:p>
            <a:r>
              <a:rPr lang="en-US" sz="2000" b="0" dirty="0">
                <a:hlinkClick r:id="rId4"/>
              </a:rPr>
              <a:t>Assistive Technology 101</a:t>
            </a:r>
            <a:endParaRPr lang="en-US" sz="2000" b="0" dirty="0"/>
          </a:p>
          <a:p>
            <a:r>
              <a:rPr lang="en-US" sz="2000" b="0" dirty="0">
                <a:hlinkClick r:id="rId5"/>
              </a:rPr>
              <a:t>More Assistive Technology Info from CTD</a:t>
            </a:r>
            <a:endParaRPr lang="en-US" sz="2000" b="0" dirty="0"/>
          </a:p>
          <a:p>
            <a:r>
              <a:rPr lang="en-US" sz="2000" b="0" dirty="0">
                <a:hlinkClick r:id="rId6"/>
              </a:rPr>
              <a:t>A parent’s guide to Universal Design for Learning</a:t>
            </a:r>
            <a:endParaRPr lang="en-US" sz="2000" b="0" dirty="0"/>
          </a:p>
          <a:p>
            <a:pPr marL="0" lvl="0" indent="0">
              <a:buNone/>
            </a:pPr>
            <a:endParaRPr lang="en-US" dirty="0"/>
          </a:p>
          <a:p>
            <a:endParaRPr lang="en-US" dirty="0"/>
          </a:p>
        </p:txBody>
      </p:sp>
    </p:spTree>
    <p:extLst>
      <p:ext uri="{BB962C8B-B14F-4D97-AF65-F5344CB8AC3E}">
        <p14:creationId xmlns:p14="http://schemas.microsoft.com/office/powerpoint/2010/main" val="209276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4 Debrief</a:t>
            </a:r>
            <a:endParaRPr lang="en-US" dirty="0"/>
          </a:p>
        </p:txBody>
      </p:sp>
      <p:sp>
        <p:nvSpPr>
          <p:cNvPr id="3" name="Text Placeholder 2"/>
          <p:cNvSpPr>
            <a:spLocks noGrp="1"/>
          </p:cNvSpPr>
          <p:nvPr>
            <p:ph type="body" sz="quarter" idx="14"/>
          </p:nvPr>
        </p:nvSpPr>
        <p:spPr>
          <a:xfrm>
            <a:off x="2047946" y="1658605"/>
            <a:ext cx="5046877" cy="2512779"/>
          </a:xfrm>
        </p:spPr>
        <p:txBody>
          <a:bodyPr/>
          <a:lstStyle/>
          <a:p>
            <a:pPr marL="0" indent="0" algn="ctr">
              <a:buNone/>
            </a:pPr>
            <a:r>
              <a:rPr lang="en-US" b="0" dirty="0" smtClean="0">
                <a:solidFill>
                  <a:srgbClr val="333399"/>
                </a:solidFill>
              </a:rPr>
              <a:t>Questions?</a:t>
            </a:r>
          </a:p>
          <a:p>
            <a:pPr marL="0" indent="0" algn="ctr">
              <a:buNone/>
            </a:pPr>
            <a:endParaRPr lang="en-US" b="0" dirty="0">
              <a:solidFill>
                <a:srgbClr val="333399"/>
              </a:solidFill>
            </a:endParaRPr>
          </a:p>
          <a:p>
            <a:pPr marL="0" indent="0" algn="ctr">
              <a:buNone/>
            </a:pPr>
            <a:endParaRPr lang="en-US" b="0" dirty="0" smtClean="0">
              <a:solidFill>
                <a:srgbClr val="333399"/>
              </a:solidFill>
            </a:endParaRPr>
          </a:p>
          <a:p>
            <a:pPr marL="0" indent="0" algn="ctr">
              <a:buNone/>
            </a:pPr>
            <a:r>
              <a:rPr lang="en-US" b="0" dirty="0" smtClean="0">
                <a:solidFill>
                  <a:srgbClr val="333399"/>
                </a:solidFill>
              </a:rPr>
              <a:t>Comments</a:t>
            </a:r>
            <a:endParaRPr lang="en-US" b="0" dirty="0">
              <a:solidFill>
                <a:srgbClr val="333399"/>
              </a:solidFill>
            </a:endParaRPr>
          </a:p>
        </p:txBody>
      </p:sp>
      <p:pic>
        <p:nvPicPr>
          <p:cNvPr id="4" name="Picture 3"/>
          <p:cNvPicPr>
            <a:picLocks noChangeAspect="1"/>
          </p:cNvPicPr>
          <p:nvPr/>
        </p:nvPicPr>
        <p:blipFill>
          <a:blip r:embed="rId3" cstate="print"/>
          <a:stretch>
            <a:fillRect/>
          </a:stretch>
        </p:blipFill>
        <p:spPr>
          <a:xfrm>
            <a:off x="3629540" y="2408928"/>
            <a:ext cx="1883687" cy="1012132"/>
          </a:xfrm>
          <a:prstGeom prst="rect">
            <a:avLst/>
          </a:prstGeom>
        </p:spPr>
      </p:pic>
    </p:spTree>
    <p:extLst>
      <p:ext uri="{BB962C8B-B14F-4D97-AF65-F5344CB8AC3E}">
        <p14:creationId xmlns:p14="http://schemas.microsoft.com/office/powerpoint/2010/main" val="811329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Thank you!</a:t>
            </a:r>
            <a:endParaRPr lang="en-US" dirty="0"/>
          </a:p>
        </p:txBody>
      </p:sp>
      <p:pic>
        <p:nvPicPr>
          <p:cNvPr id="4"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938231" y="1130711"/>
            <a:ext cx="7267538" cy="3573206"/>
          </a:xfrm>
          <a:prstGeom prst="rect">
            <a:avLst/>
          </a:prstGeom>
          <a:noFill/>
        </p:spPr>
      </p:pic>
    </p:spTree>
    <p:extLst>
      <p:ext uri="{BB962C8B-B14F-4D97-AF65-F5344CB8AC3E}">
        <p14:creationId xmlns:p14="http://schemas.microsoft.com/office/powerpoint/2010/main" val="39116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0"/>
              </a:spcAft>
            </a:pPr>
            <a:r>
              <a:rPr lang="en-US" dirty="0" smtClean="0"/>
              <a:t>College and Career Ready IEP</a:t>
            </a:r>
          </a:p>
          <a:p>
            <a:pPr>
              <a:spcAft>
                <a:spcPts val="0"/>
              </a:spcAft>
            </a:pPr>
            <a:r>
              <a:rPr lang="en-US" dirty="0" smtClean="0"/>
              <a:t>5 Step Process</a:t>
            </a:r>
            <a:endParaRPr lang="en-US" dirty="0"/>
          </a:p>
        </p:txBody>
      </p:sp>
      <p:sp>
        <p:nvSpPr>
          <p:cNvPr id="5" name="Shape 594">
            <a:hlinkClick r:id="rId3"/>
          </p:cNvPr>
          <p:cNvSpPr/>
          <p:nvPr/>
        </p:nvSpPr>
        <p:spPr>
          <a:xfrm>
            <a:off x="8151347" y="179428"/>
            <a:ext cx="581400" cy="562800"/>
          </a:xfrm>
          <a:custGeom>
            <a:avLst/>
            <a:gdLst/>
            <a:ahLst/>
            <a:cxnLst/>
            <a:rect l="0" t="0" r="0" b="0"/>
            <a:pathLst>
              <a:path w="120000" h="120000" extrusionOk="0">
                <a:moveTo>
                  <a:pt x="0" y="0"/>
                </a:moveTo>
                <a:lnTo>
                  <a:pt x="120000" y="0"/>
                </a:lnTo>
                <a:lnTo>
                  <a:pt x="120000" y="120000"/>
                </a:lnTo>
                <a:lnTo>
                  <a:pt x="0" y="120000"/>
                </a:lnTo>
                <a:close/>
                <a:moveTo>
                  <a:pt x="27329" y="14999"/>
                </a:moveTo>
                <a:lnTo>
                  <a:pt x="70890" y="14999"/>
                </a:lnTo>
                <a:lnTo>
                  <a:pt x="92670" y="37500"/>
                </a:lnTo>
                <a:lnTo>
                  <a:pt x="92670" y="105000"/>
                </a:lnTo>
                <a:lnTo>
                  <a:pt x="27329" y="105000"/>
                </a:lnTo>
                <a:close/>
              </a:path>
              <a:path w="120000" h="120000" fill="darkenLess" extrusionOk="0">
                <a:moveTo>
                  <a:pt x="27329" y="14999"/>
                </a:moveTo>
                <a:lnTo>
                  <a:pt x="70890" y="14999"/>
                </a:lnTo>
                <a:lnTo>
                  <a:pt x="70890" y="37500"/>
                </a:lnTo>
                <a:lnTo>
                  <a:pt x="92670" y="37500"/>
                </a:lnTo>
                <a:lnTo>
                  <a:pt x="92670" y="105000"/>
                </a:lnTo>
                <a:lnTo>
                  <a:pt x="27329" y="105000"/>
                </a:lnTo>
                <a:close/>
              </a:path>
              <a:path w="120000" h="120000" fill="darken" extrusionOk="0">
                <a:moveTo>
                  <a:pt x="70890" y="14999"/>
                </a:moveTo>
                <a:lnTo>
                  <a:pt x="70890" y="37500"/>
                </a:lnTo>
                <a:lnTo>
                  <a:pt x="92670" y="37500"/>
                </a:lnTo>
                <a:close/>
              </a:path>
              <a:path w="120000" h="120000" fill="none" extrusionOk="0">
                <a:moveTo>
                  <a:pt x="27329" y="14999"/>
                </a:moveTo>
                <a:lnTo>
                  <a:pt x="70890" y="14999"/>
                </a:lnTo>
                <a:lnTo>
                  <a:pt x="92670" y="37500"/>
                </a:lnTo>
                <a:lnTo>
                  <a:pt x="92670" y="105000"/>
                </a:lnTo>
                <a:lnTo>
                  <a:pt x="27329" y="105000"/>
                </a:lnTo>
                <a:close/>
                <a:moveTo>
                  <a:pt x="92670" y="37500"/>
                </a:moveTo>
                <a:lnTo>
                  <a:pt x="70890" y="37500"/>
                </a:lnTo>
                <a:lnTo>
                  <a:pt x="70890" y="14999"/>
                </a:lnTo>
              </a:path>
              <a:path w="120000" h="120000" fill="none" extrusionOk="0">
                <a:moveTo>
                  <a:pt x="0" y="0"/>
                </a:moveTo>
                <a:lnTo>
                  <a:pt x="120000" y="0"/>
                </a:lnTo>
                <a:lnTo>
                  <a:pt x="120000" y="120000"/>
                </a:lnTo>
                <a:lnTo>
                  <a:pt x="0" y="120000"/>
                </a:lnTo>
                <a:close/>
              </a:path>
            </a:pathLst>
          </a:custGeom>
          <a:blipFill rotWithShape="1">
            <a:blip r:embed="rId4">
              <a:alphaModFix amt="76000"/>
            </a:blip>
            <a:stretch>
              <a:fillRect/>
            </a:stretch>
          </a:blipFill>
          <a:ln w="25400" cap="flat" cmpd="sng">
            <a:solidFill>
              <a:srgbClr val="08481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Shape 584"/>
          <p:cNvSpPr/>
          <p:nvPr/>
        </p:nvSpPr>
        <p:spPr>
          <a:xfrm>
            <a:off x="2697031" y="1004498"/>
            <a:ext cx="3730200" cy="1195944"/>
          </a:xfrm>
          <a:prstGeom prst="roundRect">
            <a:avLst>
              <a:gd name="adj" fmla="val 16667"/>
            </a:avLst>
          </a:prstGeom>
          <a:solidFill>
            <a:srgbClr val="222F97"/>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b="1" dirty="0">
                <a:solidFill>
                  <a:schemeClr val="lt1"/>
                </a:solidFill>
                <a:latin typeface="Lato" panose="020F0502020204030203" pitchFamily="34" charset="0"/>
                <a:ea typeface="Arial"/>
                <a:cs typeface="Arial"/>
                <a:sym typeface="Arial"/>
              </a:rPr>
              <a:t>Step 1. </a:t>
            </a:r>
            <a:r>
              <a:rPr lang="en-US" sz="1600" b="1" dirty="0">
                <a:solidFill>
                  <a:srgbClr val="FFFF00"/>
                </a:solidFill>
                <a:latin typeface="Lato" panose="020F0502020204030203" pitchFamily="34" charset="0"/>
                <a:ea typeface="Arial"/>
                <a:cs typeface="Arial"/>
                <a:sym typeface="Arial"/>
              </a:rPr>
              <a:t>Understand </a:t>
            </a:r>
            <a:r>
              <a:rPr lang="en-US" sz="1600" dirty="0">
                <a:solidFill>
                  <a:schemeClr val="lt1"/>
                </a:solidFill>
                <a:latin typeface="Lato" panose="020F0502020204030203" pitchFamily="34" charset="0"/>
                <a:ea typeface="Arial"/>
                <a:cs typeface="Arial"/>
                <a:sym typeface="Arial"/>
              </a:rPr>
              <a:t>achievement of grade-level academic standards and functional expectations to identify the student’s strengths and needs.</a:t>
            </a:r>
          </a:p>
        </p:txBody>
      </p:sp>
      <p:sp>
        <p:nvSpPr>
          <p:cNvPr id="7" name="Shape 585"/>
          <p:cNvSpPr/>
          <p:nvPr/>
        </p:nvSpPr>
        <p:spPr>
          <a:xfrm>
            <a:off x="4698497" y="2303861"/>
            <a:ext cx="3440400" cy="112769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2.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Identify</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how the student’s disability affects academic achievement and functional performance.  </a:t>
            </a:r>
          </a:p>
        </p:txBody>
      </p:sp>
      <p:sp>
        <p:nvSpPr>
          <p:cNvPr id="8" name="Shape 586"/>
          <p:cNvSpPr/>
          <p:nvPr/>
        </p:nvSpPr>
        <p:spPr>
          <a:xfrm>
            <a:off x="4456571" y="3506138"/>
            <a:ext cx="32985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3.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Develop</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ambitious and achievable goals that close achievement gaps and support the unique strengths and needs of the student.</a:t>
            </a:r>
          </a:p>
        </p:txBody>
      </p:sp>
      <p:sp>
        <p:nvSpPr>
          <p:cNvPr id="9" name="Shape 588"/>
          <p:cNvSpPr/>
          <p:nvPr/>
        </p:nvSpPr>
        <p:spPr>
          <a:xfrm>
            <a:off x="519763" y="2295200"/>
            <a:ext cx="3410131" cy="115000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5.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Analyze</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progress towards goals to evaluate what works and what is needed to close the student’s achievement gaps.</a:t>
            </a:r>
          </a:p>
        </p:txBody>
      </p:sp>
      <p:sp>
        <p:nvSpPr>
          <p:cNvPr id="10" name="Shape 587"/>
          <p:cNvSpPr/>
          <p:nvPr/>
        </p:nvSpPr>
        <p:spPr>
          <a:xfrm>
            <a:off x="791423" y="3537505"/>
            <a:ext cx="33507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4.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Align</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specially designed instruction, services, supports, and accommodations needed to support the goals and ensure access to the general curriculum.</a:t>
            </a:r>
          </a:p>
        </p:txBody>
      </p:sp>
      <p:sp>
        <p:nvSpPr>
          <p:cNvPr id="11" name="Shape 593"/>
          <p:cNvSpPr/>
          <p:nvPr/>
        </p:nvSpPr>
        <p:spPr>
          <a:xfrm rot="-2939761">
            <a:off x="1437619" y="1517832"/>
            <a:ext cx="1324165" cy="24072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2" name="Shape 589"/>
          <p:cNvSpPr/>
          <p:nvPr/>
        </p:nvSpPr>
        <p:spPr>
          <a:xfrm rot="2963726">
            <a:off x="6493155" y="1631657"/>
            <a:ext cx="1140381" cy="184466"/>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3" name="Shape 590"/>
          <p:cNvSpPr/>
          <p:nvPr/>
        </p:nvSpPr>
        <p:spPr>
          <a:xfrm rot="6748564">
            <a:off x="7562889" y="3598873"/>
            <a:ext cx="1303356" cy="264797"/>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4" name="Shape 592"/>
          <p:cNvSpPr/>
          <p:nvPr/>
        </p:nvSpPr>
        <p:spPr>
          <a:xfrm rot="10800000">
            <a:off x="3586479" y="4895837"/>
            <a:ext cx="1324200" cy="221100"/>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7" name="Shape 591"/>
          <p:cNvSpPr/>
          <p:nvPr/>
        </p:nvSpPr>
        <p:spPr>
          <a:xfrm rot="15400703">
            <a:off x="-303288" y="3546921"/>
            <a:ext cx="1324089" cy="22124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7325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Process Chart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1657"/>
            <a:ext cx="9144000" cy="3948009"/>
          </a:xfrm>
          <a:prstGeom prst="rect">
            <a:avLst/>
          </a:prstGeom>
        </p:spPr>
      </p:pic>
      <p:sp>
        <p:nvSpPr>
          <p:cNvPr id="5" name="Oval 4"/>
          <p:cNvSpPr/>
          <p:nvPr/>
        </p:nvSpPr>
        <p:spPr>
          <a:xfrm rot="5400000">
            <a:off x="7295880" y="1276643"/>
            <a:ext cx="2331079" cy="1133342"/>
          </a:xfrm>
          <a:prstGeom prst="ellipse">
            <a:avLst/>
          </a:prstGeom>
          <a:noFill/>
          <a:ln w="38100">
            <a:solidFill>
              <a:srgbClr val="C00000"/>
            </a:solidFill>
          </a:ln>
        </p:spPr>
        <p:txBody>
          <a:bodyPr wrap="square" rtlCol="0" anchor="ctr">
            <a:spAutoFit/>
          </a:bodyPr>
          <a:lstStyle/>
          <a:p>
            <a:pPr algn="ctr" defTabSz="914400" fontAlgn="base">
              <a:spcBef>
                <a:spcPct val="0"/>
              </a:spcBef>
              <a:spcAft>
                <a:spcPct val="0"/>
              </a:spcAft>
            </a:pPr>
            <a:endParaRPr lang="en-US" sz="1800" dirty="0">
              <a:ln>
                <a:solidFill>
                  <a:srgbClr val="0C631B">
                    <a:lumMod val="75000"/>
                  </a:srgbClr>
                </a:solidFill>
              </a:ln>
              <a:noFill/>
              <a:latin typeface="Arial" charset="0"/>
              <a:cs typeface="Arial" charset="0"/>
            </a:endParaRPr>
          </a:p>
        </p:txBody>
      </p:sp>
    </p:spTree>
    <p:extLst>
      <p:ext uri="{BB962C8B-B14F-4D97-AF65-F5344CB8AC3E}">
        <p14:creationId xmlns:p14="http://schemas.microsoft.com/office/powerpoint/2010/main" val="59432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4: Align Special Education Services</a:t>
            </a:r>
            <a:endParaRPr lang="en-US" dirty="0"/>
          </a:p>
        </p:txBody>
      </p:sp>
      <p:sp>
        <p:nvSpPr>
          <p:cNvPr id="4" name="Rounded Rectangle 3"/>
          <p:cNvSpPr/>
          <p:nvPr/>
        </p:nvSpPr>
        <p:spPr>
          <a:xfrm>
            <a:off x="673768" y="1171845"/>
            <a:ext cx="7796463" cy="3423016"/>
          </a:xfrm>
          <a:prstGeom prst="roundRect">
            <a:avLst/>
          </a:prstGeom>
          <a:solidFill>
            <a:srgbClr val="0D335E"/>
          </a:solidFill>
          <a:ln w="25400" cap="flat" cmpd="sng" algn="ctr">
            <a:solidFill>
              <a:srgbClr val="0D335E"/>
            </a:solidFill>
            <a:prstDash val="solid"/>
          </a:ln>
          <a:effectLst/>
          <a:scene3d>
            <a:camera prst="orthographicFront"/>
            <a:lightRig rig="threePt" dir="t"/>
          </a:scene3d>
          <a:sp3d>
            <a:bevelT/>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5A8127">
                    <a:lumMod val="60000"/>
                    <a:lumOff val="40000"/>
                  </a:srgbClr>
                </a:solidFill>
                <a:effectLst/>
                <a:uLnTx/>
                <a:uFillTx/>
                <a:latin typeface="Futura Bk"/>
                <a:ea typeface="+mn-ea"/>
                <a:cs typeface="+mn-cs"/>
              </a:rPr>
              <a:t> </a:t>
            </a:r>
            <a:r>
              <a:rPr kumimoji="0" lang="en-US" sz="4000" b="0" i="0" u="none" strike="noStrike" kern="0" cap="none" spc="0" normalizeH="0" baseline="0" noProof="0" dirty="0" smtClean="0">
                <a:ln>
                  <a:noFill/>
                </a:ln>
                <a:solidFill>
                  <a:srgbClr val="5A8127">
                    <a:lumMod val="60000"/>
                    <a:lumOff val="40000"/>
                  </a:srgbClr>
                </a:solidFill>
                <a:effectLst/>
                <a:uLnTx/>
                <a:uFillTx/>
                <a:latin typeface="Lato" panose="020F0502020204030203" pitchFamily="34" charset="0"/>
              </a:rPr>
              <a:t>Align </a:t>
            </a:r>
            <a:r>
              <a:rPr kumimoji="0" lang="en-US" sz="4000" b="0" i="0" u="none" strike="noStrike" kern="0" cap="none" spc="0" normalizeH="0" baseline="0" noProof="0" dirty="0" smtClean="0">
                <a:ln>
                  <a:noFill/>
                </a:ln>
                <a:solidFill>
                  <a:srgbClr val="FFFFFF"/>
                </a:solidFill>
                <a:effectLst/>
                <a:uLnTx/>
                <a:uFillTx/>
                <a:latin typeface="Lato" panose="020F0502020204030203" pitchFamily="34" charset="0"/>
              </a:rPr>
              <a:t>specially designed instruction, services, supports and accommodations needed to support the goals and ensure access to the general curriculum.</a:t>
            </a:r>
            <a:endParaRPr kumimoji="0" lang="en-US" sz="8000" b="0" i="0" u="none" strike="noStrike" kern="0" cap="none" spc="0" normalizeH="0" baseline="0" noProof="0" dirty="0" smtClean="0">
              <a:ln>
                <a:noFill/>
              </a:ln>
              <a:solidFill>
                <a:srgbClr val="FFFFFF"/>
              </a:solidFill>
              <a:effectLst/>
              <a:uLnTx/>
              <a:uFillTx/>
              <a:latin typeface="Lato" panose="020F0502020204030203" pitchFamily="34" charset="0"/>
            </a:endParaRPr>
          </a:p>
        </p:txBody>
      </p:sp>
    </p:spTree>
    <p:extLst>
      <p:ext uri="{BB962C8B-B14F-4D97-AF65-F5344CB8AC3E}">
        <p14:creationId xmlns:p14="http://schemas.microsoft.com/office/powerpoint/2010/main" val="941269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4: Key Ideas</a:t>
            </a:r>
            <a:endParaRPr lang="en-US" dirty="0"/>
          </a:p>
        </p:txBody>
      </p:sp>
      <p:sp>
        <p:nvSpPr>
          <p:cNvPr id="3" name="Text Placeholder 2"/>
          <p:cNvSpPr>
            <a:spLocks noGrp="1"/>
          </p:cNvSpPr>
          <p:nvPr>
            <p:ph type="body" sz="quarter" idx="14"/>
          </p:nvPr>
        </p:nvSpPr>
        <p:spPr>
          <a:xfrm>
            <a:off x="1200581" y="1064426"/>
            <a:ext cx="6742837" cy="3582389"/>
          </a:xfrm>
        </p:spPr>
        <p:txBody>
          <a:bodyPr>
            <a:normAutofit/>
          </a:bodyPr>
          <a:lstStyle/>
          <a:p>
            <a:pPr marL="0" indent="0">
              <a:lnSpc>
                <a:spcPct val="110000"/>
              </a:lnSpc>
              <a:spcAft>
                <a:spcPts val="0"/>
              </a:spcAft>
              <a:buNone/>
            </a:pPr>
            <a:r>
              <a:rPr lang="en-US" b="0" dirty="0">
                <a:solidFill>
                  <a:srgbClr val="262087"/>
                </a:solidFill>
              </a:rPr>
              <a:t>Services are aligned to address disability-related needs and support goal attainment</a:t>
            </a:r>
          </a:p>
          <a:p>
            <a:pPr marL="515938" lvl="1" indent="-174625">
              <a:lnSpc>
                <a:spcPct val="110000"/>
              </a:lnSpc>
              <a:spcBef>
                <a:spcPts val="0"/>
              </a:spcBef>
              <a:buFont typeface="Arial" panose="020B0604020202020204" pitchFamily="34" charset="0"/>
              <a:buChar char="•"/>
            </a:pPr>
            <a:r>
              <a:rPr lang="en-US" dirty="0">
                <a:solidFill>
                  <a:srgbClr val="262087"/>
                </a:solidFill>
              </a:rPr>
              <a:t>Enable the student to make sufficient progress towards the goals </a:t>
            </a:r>
          </a:p>
          <a:p>
            <a:pPr marL="515938" lvl="1" indent="-174625">
              <a:lnSpc>
                <a:spcPct val="110000"/>
              </a:lnSpc>
              <a:spcBef>
                <a:spcPts val="0"/>
              </a:spcBef>
              <a:buFont typeface="Arial" panose="020B0604020202020204" pitchFamily="34" charset="0"/>
              <a:buChar char="•"/>
            </a:pPr>
            <a:r>
              <a:rPr lang="en-US" dirty="0">
                <a:solidFill>
                  <a:srgbClr val="262087"/>
                </a:solidFill>
              </a:rPr>
              <a:t>Reduce barriers and support access, engagement, and progress in early childhood/ grade level standards-based curriculum and instruction, other activities, and environments</a:t>
            </a:r>
          </a:p>
          <a:p>
            <a:pPr marL="515938" lvl="1" indent="-174625">
              <a:lnSpc>
                <a:spcPct val="110000"/>
              </a:lnSpc>
              <a:spcBef>
                <a:spcPts val="0"/>
              </a:spcBef>
              <a:buFont typeface="Arial" panose="020B0604020202020204" pitchFamily="34" charset="0"/>
              <a:buChar char="•"/>
            </a:pPr>
            <a:r>
              <a:rPr lang="en-US" dirty="0">
                <a:solidFill>
                  <a:srgbClr val="262087"/>
                </a:solidFill>
              </a:rPr>
              <a:t>All disability-related needs must be addressed by services </a:t>
            </a:r>
          </a:p>
          <a:p>
            <a:endParaRPr lang="en-US" dirty="0"/>
          </a:p>
        </p:txBody>
      </p:sp>
    </p:spTree>
    <p:extLst>
      <p:ext uri="{BB962C8B-B14F-4D97-AF65-F5344CB8AC3E}">
        <p14:creationId xmlns:p14="http://schemas.microsoft.com/office/powerpoint/2010/main" val="97818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4: Key Ideas</a:t>
            </a:r>
            <a:endParaRPr lang="en-US" dirty="0"/>
          </a:p>
        </p:txBody>
      </p:sp>
      <p:sp>
        <p:nvSpPr>
          <p:cNvPr id="3" name="Text Placeholder 2"/>
          <p:cNvSpPr>
            <a:spLocks noGrp="1"/>
          </p:cNvSpPr>
          <p:nvPr>
            <p:ph type="body" sz="quarter" idx="14"/>
          </p:nvPr>
        </p:nvSpPr>
        <p:spPr>
          <a:xfrm>
            <a:off x="1026014" y="1014549"/>
            <a:ext cx="7091972" cy="3781895"/>
          </a:xfrm>
        </p:spPr>
        <p:txBody>
          <a:bodyPr>
            <a:normAutofit/>
          </a:bodyPr>
          <a:lstStyle/>
          <a:p>
            <a:pPr marL="0" indent="0">
              <a:lnSpc>
                <a:spcPct val="100000"/>
              </a:lnSpc>
              <a:spcBef>
                <a:spcPts val="600"/>
              </a:spcBef>
              <a:spcAft>
                <a:spcPts val="0"/>
              </a:spcAft>
              <a:buNone/>
            </a:pPr>
            <a:r>
              <a:rPr lang="en-US" b="0" dirty="0">
                <a:solidFill>
                  <a:srgbClr val="262087"/>
                </a:solidFill>
              </a:rPr>
              <a:t>Services may include supplementary aids and services, specially designed instruction, related services, and program modifications &amp; supports for </a:t>
            </a:r>
            <a:r>
              <a:rPr lang="en-US" b="0" dirty="0" smtClean="0">
                <a:solidFill>
                  <a:srgbClr val="262087"/>
                </a:solidFill>
              </a:rPr>
              <a:t>personnel </a:t>
            </a:r>
            <a:endParaRPr lang="en-US" b="0" dirty="0">
              <a:solidFill>
                <a:srgbClr val="262087"/>
              </a:solidFill>
            </a:endParaRPr>
          </a:p>
          <a:p>
            <a:pPr marL="457200" lvl="1" indent="-115888">
              <a:lnSpc>
                <a:spcPct val="100000"/>
              </a:lnSpc>
              <a:spcBef>
                <a:spcPts val="600"/>
              </a:spcBef>
              <a:buFont typeface="Arial" panose="020B0604020202020204" pitchFamily="34" charset="0"/>
              <a:buChar char="•"/>
            </a:pPr>
            <a:r>
              <a:rPr lang="en-US" sz="2000" dirty="0">
                <a:solidFill>
                  <a:srgbClr val="262087"/>
                </a:solidFill>
              </a:rPr>
              <a:t>Specially designed instruction </a:t>
            </a:r>
            <a:r>
              <a:rPr lang="en-US" sz="2000" u="sng" dirty="0">
                <a:solidFill>
                  <a:srgbClr val="262087"/>
                </a:solidFill>
              </a:rPr>
              <a:t>must </a:t>
            </a:r>
            <a:r>
              <a:rPr lang="en-US" sz="2000" dirty="0">
                <a:solidFill>
                  <a:srgbClr val="262087"/>
                </a:solidFill>
              </a:rPr>
              <a:t>be included </a:t>
            </a:r>
          </a:p>
          <a:p>
            <a:pPr marL="457200" lvl="1" indent="-115888">
              <a:lnSpc>
                <a:spcPct val="100000"/>
              </a:lnSpc>
              <a:spcBef>
                <a:spcPts val="0"/>
              </a:spcBef>
              <a:buFont typeface="Arial" panose="020B0604020202020204" pitchFamily="34" charset="0"/>
              <a:buChar char="•"/>
            </a:pPr>
            <a:r>
              <a:rPr lang="en-US" sz="2000" dirty="0">
                <a:solidFill>
                  <a:srgbClr val="262087"/>
                </a:solidFill>
              </a:rPr>
              <a:t>If a disability-related need affects reading, there must be at least one goal and service to support that need</a:t>
            </a:r>
          </a:p>
          <a:p>
            <a:endParaRPr lang="en-US" dirty="0"/>
          </a:p>
        </p:txBody>
      </p:sp>
    </p:spTree>
    <p:extLst>
      <p:ext uri="{BB962C8B-B14F-4D97-AF65-F5344CB8AC3E}">
        <p14:creationId xmlns:p14="http://schemas.microsoft.com/office/powerpoint/2010/main" val="104935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pPr>
              <a:spcAft>
                <a:spcPts val="0"/>
              </a:spcAft>
            </a:pPr>
            <a:r>
              <a:rPr lang="en-US" dirty="0" smtClean="0"/>
              <a:t>Individualized Education Program (I-4)</a:t>
            </a:r>
          </a:p>
          <a:p>
            <a:pPr>
              <a:spcAft>
                <a:spcPts val="0"/>
              </a:spcAft>
            </a:pPr>
            <a:r>
              <a:rPr lang="en-US" sz="2000" dirty="0" smtClean="0"/>
              <a:t>Program Summary</a:t>
            </a:r>
            <a:endParaRPr lang="en-US" sz="2000" dirty="0"/>
          </a:p>
        </p:txBody>
      </p:sp>
      <p:pic>
        <p:nvPicPr>
          <p:cNvPr id="4" name="Picture 3"/>
          <p:cNvPicPr>
            <a:picLocks noChangeAspect="1"/>
          </p:cNvPicPr>
          <p:nvPr/>
        </p:nvPicPr>
        <p:blipFill>
          <a:blip r:embed="rId3"/>
          <a:stretch>
            <a:fillRect/>
          </a:stretch>
        </p:blipFill>
        <p:spPr>
          <a:xfrm>
            <a:off x="1236095" y="1000651"/>
            <a:ext cx="6671809" cy="4116855"/>
          </a:xfrm>
          <a:prstGeom prst="rect">
            <a:avLst/>
          </a:prstGeom>
        </p:spPr>
      </p:pic>
    </p:spTree>
    <p:extLst>
      <p:ext uri="{BB962C8B-B14F-4D97-AF65-F5344CB8AC3E}">
        <p14:creationId xmlns:p14="http://schemas.microsoft.com/office/powerpoint/2010/main" val="1902728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030002245">
  <a:themeElements>
    <a:clrScheme name="Custom 29">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1A5651"/>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spPr>
      <a:bodyPr rtlCol="0" anchor="ctr">
        <a:spAutoFit/>
      </a:bodyPr>
      <a:lstStyle>
        <a:defPPr algn="ctr">
          <a:defRPr dirty="0">
            <a:ln>
              <a:solidFill>
                <a:schemeClr val="accent1">
                  <a:lumMod val="75000"/>
                </a:schemeClr>
              </a:solidFill>
            </a:ln>
            <a:noFill/>
          </a:defRPr>
        </a:defPPr>
      </a:lstStyle>
    </a:spDef>
  </a:objectDefaults>
  <a:extraClrSchemeLst/>
  <a:extLst>
    <a:ext uri="{05A4C25C-085E-4340-85A3-A5531E510DB2}">
      <thm15:themeFamily xmlns:thm15="http://schemas.microsoft.com/office/thememl/2012/main" name="DPI SlideTemplatePV_CURRENT.potm" id="{375B5EDF-FB28-4CA2-A2BF-F3B38AADC55E}" vid="{A1C9FDCB-8100-4B10-A094-336F16336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3902</TotalTime>
  <Words>9289</Words>
  <Application>Microsoft Office PowerPoint</Application>
  <PresentationFormat>On-screen Show (16:9)</PresentationFormat>
  <Paragraphs>553</Paragraphs>
  <Slides>36</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Calibri</vt:lpstr>
      <vt:lpstr>Courier New</vt:lpstr>
      <vt:lpstr>Futura Bk</vt:lpstr>
      <vt:lpstr>Gadget</vt:lpstr>
      <vt:lpstr>Garamond</vt:lpstr>
      <vt:lpstr>Lato</vt:lpstr>
      <vt:lpstr>Lato Black</vt:lpstr>
      <vt:lpstr>Questrial</vt:lpstr>
      <vt:lpstr>Wingdings</vt:lpstr>
      <vt:lpstr>Office Theme</vt:lpstr>
      <vt:lpstr>TS030002245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CCR IEP Learning Resources</vt:lpstr>
      <vt:lpstr>CCR IEP Discussion Tool</vt:lpstr>
      <vt:lpstr>CCR IEP Video</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Kiefer, Carolyn A.   DPI</cp:lastModifiedBy>
  <cp:revision>137</cp:revision>
  <dcterms:created xsi:type="dcterms:W3CDTF">2016-02-23T19:34:17Z</dcterms:created>
  <dcterms:modified xsi:type="dcterms:W3CDTF">2018-05-17T14:28:18Z</dcterms:modified>
</cp:coreProperties>
</file>