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376" userDrawn="1">
          <p15:clr>
            <a:srgbClr val="A4A3A4"/>
          </p15:clr>
        </p15:guide>
        <p15:guide id="2" pos="2160" userDrawn="1">
          <p15:clr>
            <a:srgbClr val="A4A3A4"/>
          </p15:clr>
        </p15:guide>
        <p15:guide id="3" orient="horz" pos="5064" userDrawn="1">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39"/>
    <a:srgbClr val="333399"/>
    <a:srgbClr val="92D050"/>
    <a:srgbClr val="0066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0" autoAdjust="0"/>
    <p:restoredTop sz="94660"/>
  </p:normalViewPr>
  <p:slideViewPr>
    <p:cSldViewPr snapToGrid="0">
      <p:cViewPr>
        <p:scale>
          <a:sx n="100" d="100"/>
          <a:sy n="100" d="100"/>
        </p:scale>
        <p:origin x="270" y="-162"/>
      </p:cViewPr>
      <p:guideLst>
        <p:guide orient="horz" pos="5376"/>
        <p:guide pos="2160"/>
        <p:guide orient="horz" pos="5064"/>
        <p:guide/>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1848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75231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52307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4585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33109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9051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F7F5D-7515-4066-8594-40A7256452A9}" type="datetimeFigureOut">
              <a:rPr lang="en-US" smtClean="0"/>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344601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F7F5D-7515-4066-8594-40A7256452A9}" type="datetimeFigureOut">
              <a:rPr lang="en-US" smtClean="0"/>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0997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F7F5D-7515-4066-8594-40A7256452A9}" type="datetimeFigureOut">
              <a:rPr lang="en-US" smtClean="0"/>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5954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77180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3260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17F7F5D-7515-4066-8594-40A7256452A9}" type="datetimeFigureOut">
              <a:rPr lang="en-US" smtClean="0"/>
              <a:t>8/2/2022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4AFB03B-498B-4F56-8C16-165148BF9752}" type="slidenum">
              <a:rPr lang="en-US" smtClean="0"/>
              <a:t>‹#›</a:t>
            </a:fld>
            <a:endParaRPr lang="en-US"/>
          </a:p>
        </p:txBody>
      </p:sp>
    </p:spTree>
    <p:extLst>
      <p:ext uri="{BB962C8B-B14F-4D97-AF65-F5344CB8AC3E}">
        <p14:creationId xmlns:p14="http://schemas.microsoft.com/office/powerpoint/2010/main" val="942532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hyperlink" Target="https://www.nap.edu/catalog/18409/developing-assessments-for-the-next-generation-science-standards" TargetMode="External"/><Relationship Id="rId13" Type="http://schemas.openxmlformats.org/officeDocument/2006/relationships/hyperlink" Target="https://dpi.wi.gov/strategic-assessment" TargetMode="External"/><Relationship Id="rId18" Type="http://schemas.openxmlformats.org/officeDocument/2006/relationships/hyperlink" Target="https://education-first.com/playbook/" TargetMode="External"/><Relationship Id="rId26" Type="http://schemas.openxmlformats.org/officeDocument/2006/relationships/hyperlink" Target="mailto:kevin.anderson@dpi.wi.gov" TargetMode="External"/><Relationship Id="rId3" Type="http://schemas.openxmlformats.org/officeDocument/2006/relationships/image" Target="../media/image8.png"/><Relationship Id="rId21" Type="http://schemas.openxmlformats.org/officeDocument/2006/relationships/hyperlink" Target="https://wisdpiscience.blogspot.com/2016/02/science-program-evaluation-and-system.html" TargetMode="External"/><Relationship Id="rId7" Type="http://schemas.openxmlformats.org/officeDocument/2006/relationships/hyperlink" Target="https://www.nextgenscience.org/sites/default/files/resource/files/Achieve%20Task%20PreScreener_Final_9.21.18.pdf" TargetMode="External"/><Relationship Id="rId12" Type="http://schemas.openxmlformats.org/officeDocument/2006/relationships/hyperlink" Target="https://dpi.wi.gov/science/assessment" TargetMode="External"/><Relationship Id="rId17" Type="http://schemas.openxmlformats.org/officeDocument/2006/relationships/hyperlink" Target="https://scienceeducation.stanford.edu/assessments" TargetMode="External"/><Relationship Id="rId25" Type="http://schemas.openxmlformats.org/officeDocument/2006/relationships/hyperlink" Target="https://dpi.wi.gov/assessment/parent-info/resources" TargetMode="External"/><Relationship Id="rId2" Type="http://schemas.openxmlformats.org/officeDocument/2006/relationships/image" Target="../media/image7.emf"/><Relationship Id="rId16" Type="http://schemas.openxmlformats.org/officeDocument/2006/relationships/hyperlink" Target="https://scienceeducation.stanford.edu/workshops-courses-presentations/presentations-and-papers" TargetMode="External"/><Relationship Id="rId20" Type="http://schemas.openxmlformats.org/officeDocument/2006/relationships/hyperlink" Target="https://dpi.wi.gov/sites/default/files/imce/science/Components-of-a-Balanced-Assessment-System-Infographic-960x2167.jpg" TargetMode="Externa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hyperlink" Target="https://www.achieve.org/files/sites/default/files/tradeoffs%20and%20systems_02262019b.pdf" TargetMode="External"/><Relationship Id="rId24" Type="http://schemas.openxmlformats.org/officeDocument/2006/relationships/hyperlink" Target="http://www.ascd.org/publications/books/108013/chapters/What-Tracking-Is-and-How-to-Start-Dismantling-It.aspx" TargetMode="External"/><Relationship Id="rId5" Type="http://schemas.openxmlformats.org/officeDocument/2006/relationships/image" Target="../media/image9.png"/><Relationship Id="rId15" Type="http://schemas.openxmlformats.org/officeDocument/2006/relationships/hyperlink" Target="https://snapgse.stanford.edu/" TargetMode="External"/><Relationship Id="rId23" Type="http://schemas.openxmlformats.org/officeDocument/2006/relationships/hyperlink" Target="https://scienceeducation.stanford.edu/" TargetMode="External"/><Relationship Id="rId10" Type="http://schemas.openxmlformats.org/officeDocument/2006/relationships/hyperlink" Target="https://www.nextgenscience.org/transforming-science-assessment-systems-innovation" TargetMode="External"/><Relationship Id="rId19" Type="http://schemas.openxmlformats.org/officeDocument/2006/relationships/hyperlink" Target="https://csaa.wested.org/resource/assessment-inventory-resource/" TargetMode="External"/><Relationship Id="rId4" Type="http://schemas.openxmlformats.org/officeDocument/2006/relationships/image" Target="../media/image3.emf"/><Relationship Id="rId9" Type="http://schemas.openxmlformats.org/officeDocument/2006/relationships/hyperlink" Target="https://www.nap.edu/read/18409/chapter/8" TargetMode="External"/><Relationship Id="rId14" Type="http://schemas.openxmlformats.org/officeDocument/2006/relationships/hyperlink" Target="https://media.dpi.wi.gov/assessment-literacy/year-of-assessment/story_html5.html" TargetMode="External"/><Relationship Id="rId22" Type="http://schemas.openxmlformats.org/officeDocument/2006/relationships/hyperlink" Target="https://dpi.wi.gov/science/assessment/examp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F4735AFB-C7FD-FE40-8802-63C0575A9CCB}"/>
              </a:ext>
            </a:extLst>
          </p:cNvPr>
          <p:cNvPicPr>
            <a:picLocks noChangeAspect="1"/>
          </p:cNvPicPr>
          <p:nvPr/>
        </p:nvPicPr>
        <p:blipFill rotWithShape="1">
          <a:blip r:embed="rId2">
            <a:extLst>
              <a:ext uri="{28A0092B-C50C-407E-A947-70E740481C1C}">
                <a14:useLocalDpi xmlns:a14="http://schemas.microsoft.com/office/drawing/2010/main" val="0"/>
              </a:ext>
            </a:extLst>
          </a:blip>
          <a:srcRect t="83135" b="5722"/>
          <a:stretch/>
        </p:blipFill>
        <p:spPr>
          <a:xfrm rot="10800000">
            <a:off x="357279" y="299005"/>
            <a:ext cx="6189165" cy="892553"/>
          </a:xfrm>
          <a:prstGeom prst="rect">
            <a:avLst/>
          </a:prstGeom>
        </p:spPr>
      </p:pic>
      <p:sp>
        <p:nvSpPr>
          <p:cNvPr id="2" name="Rectangle 1">
            <a:extLst>
              <a:ext uri="{FF2B5EF4-FFF2-40B4-BE49-F238E27FC236}">
                <a16:creationId xmlns:a16="http://schemas.microsoft.com/office/drawing/2014/main" id="{9829C7BD-0E39-4A40-A4EF-DD4973DE2F44}"/>
              </a:ext>
            </a:extLst>
          </p:cNvPr>
          <p:cNvSpPr/>
          <p:nvPr/>
        </p:nvSpPr>
        <p:spPr>
          <a:xfrm>
            <a:off x="769600" y="3268237"/>
            <a:ext cx="2915709" cy="5232202"/>
          </a:xfrm>
          <a:prstGeom prst="rect">
            <a:avLst/>
          </a:prstGeom>
        </p:spPr>
        <p:txBody>
          <a:bodyPr wrap="square">
            <a:spAutoFit/>
          </a:bodyPr>
          <a:lstStyle/>
          <a:p>
            <a:r>
              <a:rPr lang="en-US" sz="1200" dirty="0">
                <a:latin typeface="Lato" panose="020F0502020204030203" pitchFamily="34" charset="0"/>
                <a:ea typeface="Lato" panose="020F0502020204030203" pitchFamily="34" charset="0"/>
                <a:cs typeface="Lato" panose="020F0502020204030203" pitchFamily="34" charset="0"/>
              </a:rPr>
              <a:t>Educators strategically use evidence from standards-aligned formative, benchmark, interim, and state-level assessment, along with student surveys, to reflect on their practice and the progress of students. </a:t>
            </a:r>
          </a:p>
          <a:p>
            <a:endParaRPr lang="en-US" sz="800" b="1" dirty="0">
              <a:latin typeface="Lato Black" panose="020F0502020204030203" pitchFamily="34" charset="0"/>
              <a:ea typeface="Lato Black" panose="020F0502020204030203" pitchFamily="34" charset="0"/>
              <a:cs typeface="Lato Black"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the opportunities and challenges?</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Opportunity to solidify and collaborate on a vision for science learning</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Opportunity to reframe assessment culture as a relationship—mentor and mentee support—rather than being about getting the “right” answer, accountability, or giving a grade</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Opportunity to make assessment a meaningful part of student engagement, linking to their identities and interests</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 challenge is finding structured time for educators to come together and develop tools and reflect on outcomes. </a:t>
            </a:r>
          </a:p>
          <a:p>
            <a:endParaRPr lang="en-US" sz="8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How does this connect to a vision for equity?</a:t>
            </a:r>
          </a:p>
          <a:p>
            <a:r>
              <a:rPr lang="en-US" sz="1100" dirty="0">
                <a:latin typeface="Lato" panose="020F0502020204030203" pitchFamily="34" charset="0"/>
                <a:ea typeface="Lato" panose="020F0502020204030203" pitchFamily="34" charset="0"/>
                <a:cs typeface="Lato" panose="020F0502020204030203" pitchFamily="34" charset="0"/>
              </a:rPr>
              <a:t>Collaborating around assessments solidifies what the vision is for all students and offers a guide for supporting all students. Authentic and varied assessments provide multiple means to demonstrate understanding.</a:t>
            </a:r>
          </a:p>
        </p:txBody>
      </p:sp>
      <p:sp>
        <p:nvSpPr>
          <p:cNvPr id="3" name="TextBox 2">
            <a:extLst>
              <a:ext uri="{FF2B5EF4-FFF2-40B4-BE49-F238E27FC236}">
                <a16:creationId xmlns:a16="http://schemas.microsoft.com/office/drawing/2014/main" id="{CA68C91E-65A8-8341-A818-8BBF4BBED880}"/>
              </a:ext>
            </a:extLst>
          </p:cNvPr>
          <p:cNvSpPr txBox="1"/>
          <p:nvPr/>
        </p:nvSpPr>
        <p:spPr>
          <a:xfrm>
            <a:off x="709638" y="1099788"/>
            <a:ext cx="3265462" cy="629916"/>
          </a:xfrm>
          <a:prstGeom prst="rect">
            <a:avLst/>
          </a:prstGeom>
          <a:noFill/>
        </p:spPr>
        <p:txBody>
          <a:bodyPr wrap="square" rtlCol="0">
            <a:spAutoFit/>
          </a:bodyPr>
          <a:lstStyle/>
          <a:p>
            <a:pPr>
              <a:lnSpc>
                <a:spcPts val="3800"/>
              </a:lnSpc>
            </a:pPr>
            <a:r>
              <a:rPr lang="en-US" sz="63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6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6000" b="1" dirty="0">
              <a:solidFill>
                <a:srgbClr val="000090"/>
              </a:solidFill>
              <a:latin typeface="Lato Black" panose="020F0502020204030203" pitchFamily="34" charset="77"/>
              <a:cs typeface="Lato Black"/>
            </a:endParaRPr>
          </a:p>
        </p:txBody>
      </p:sp>
      <p:sp>
        <p:nvSpPr>
          <p:cNvPr id="7" name="TextBox 6">
            <a:extLst>
              <a:ext uri="{FF2B5EF4-FFF2-40B4-BE49-F238E27FC236}">
                <a16:creationId xmlns:a16="http://schemas.microsoft.com/office/drawing/2014/main" id="{48B9EEE2-6BE7-5843-8A21-0F56FC21F205}"/>
              </a:ext>
            </a:extLst>
          </p:cNvPr>
          <p:cNvSpPr txBox="1"/>
          <p:nvPr/>
        </p:nvSpPr>
        <p:spPr>
          <a:xfrm>
            <a:off x="3810000" y="2117197"/>
            <a:ext cx="2405347" cy="4616648"/>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Why it Matters</a:t>
            </a:r>
          </a:p>
          <a:p>
            <a:endParaRPr lang="en-US" sz="11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With assessments all aligned to standards and with each other, students have a greater chance of success. The Hypothesis (or “Theory”) of Practice is that student outcomes will improve. </a:t>
            </a:r>
          </a:p>
          <a:p>
            <a:r>
              <a:rPr lang="en-US" sz="1100" b="1" dirty="0">
                <a:latin typeface="Lato Black" panose="020F0502020204030203" pitchFamily="34" charset="77"/>
                <a:ea typeface="Calibri" panose="020F0502020204030204" pitchFamily="34" charset="0"/>
              </a:rPr>
              <a:t>Teachers:</a:t>
            </a:r>
          </a:p>
          <a:p>
            <a:pPr>
              <a:spcAft>
                <a:spcPts val="600"/>
              </a:spcAft>
            </a:pPr>
            <a:r>
              <a:rPr lang="en-US" sz="1100" dirty="0">
                <a:latin typeface="Lato" panose="020F0502020204030203" pitchFamily="34" charset="0"/>
                <a:ea typeface="Calibri" panose="020F0502020204030204" pitchFamily="34" charset="0"/>
              </a:rPr>
              <a:t>Will have a better understanding of where students are at in their learning in relation to grade-level standards.   </a:t>
            </a:r>
          </a:p>
          <a:p>
            <a:pPr>
              <a:spcAft>
                <a:spcPts val="600"/>
              </a:spcAft>
            </a:pPr>
            <a:r>
              <a:rPr lang="en-US" sz="1100" dirty="0">
                <a:latin typeface="Lato" panose="020F0502020204030203" pitchFamily="34" charset="0"/>
                <a:ea typeface="Calibri" panose="020F0502020204030204" pitchFamily="34" charset="0"/>
              </a:rPr>
              <a:t>Will build stronger relationships with students to support rather than only monitor their learning.</a:t>
            </a:r>
          </a:p>
          <a:p>
            <a:pPr>
              <a:spcAft>
                <a:spcPts val="600"/>
              </a:spcAft>
            </a:pPr>
            <a:r>
              <a:rPr lang="en-US" sz="1100" b="1" dirty="0">
                <a:latin typeface="Lato Black" panose="020F0502020204030203" pitchFamily="34" charset="77"/>
                <a:ea typeface="Calibri" panose="020F0502020204030204" pitchFamily="34" charset="0"/>
              </a:rPr>
              <a:t>Students, Families, and Communities: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Students and caregivers will have a better sense of what students know and don’t know, and what grades mean across classes.</a:t>
            </a:r>
          </a:p>
        </p:txBody>
      </p: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a:cxnSpLocks/>
          </p:cNvCxnSpPr>
          <p:nvPr/>
        </p:nvCxnSpPr>
        <p:spPr>
          <a:xfrm>
            <a:off x="817418" y="1923970"/>
            <a:ext cx="5329382" cy="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8" name="Picture 17">
            <a:extLst>
              <a:ext uri="{FF2B5EF4-FFF2-40B4-BE49-F238E27FC236}">
                <a16:creationId xmlns:a16="http://schemas.microsoft.com/office/drawing/2014/main" id="{1AC80453-3EE8-EB4E-88A4-92F869A1B9AA}"/>
              </a:ext>
            </a:extLst>
          </p:cNvPr>
          <p:cNvPicPr/>
          <p:nvPr/>
        </p:nvPicPr>
        <p:blipFill>
          <a:blip r:embed="rId3" cstate="print">
            <a:extLst>
              <a:ext uri="{28A0092B-C50C-407E-A947-70E740481C1C}">
                <a14:useLocalDpi xmlns:a14="http://schemas.microsoft.com/office/drawing/2010/main" val="0"/>
              </a:ext>
            </a:extLst>
          </a:blip>
          <a:srcRect/>
          <a:stretch/>
        </p:blipFill>
        <p:spPr>
          <a:xfrm>
            <a:off x="3704979" y="1256693"/>
            <a:ext cx="593145" cy="554179"/>
          </a:xfrm>
          <a:prstGeom prst="rect">
            <a:avLst/>
          </a:prstGeom>
        </p:spPr>
      </p:pic>
      <p:pic>
        <p:nvPicPr>
          <p:cNvPr id="19" name="Picture 18">
            <a:extLst>
              <a:ext uri="{FF2B5EF4-FFF2-40B4-BE49-F238E27FC236}">
                <a16:creationId xmlns:a16="http://schemas.microsoft.com/office/drawing/2014/main" id="{D7C698FC-B5C3-6B46-9AC5-87CE7FE1E830}"/>
              </a:ext>
            </a:extLst>
          </p:cNvPr>
          <p:cNvPicPr/>
          <p:nvPr/>
        </p:nvPicPr>
        <p:blipFill>
          <a:blip r:embed="rId4" cstate="print">
            <a:extLst>
              <a:ext uri="{28A0092B-C50C-407E-A947-70E740481C1C}">
                <a14:useLocalDpi xmlns:a14="http://schemas.microsoft.com/office/drawing/2010/main" val="0"/>
              </a:ext>
            </a:extLst>
          </a:blip>
          <a:srcRect/>
          <a:stretch/>
        </p:blipFill>
        <p:spPr>
          <a:xfrm>
            <a:off x="5668992" y="1256848"/>
            <a:ext cx="313798" cy="611142"/>
          </a:xfrm>
          <a:prstGeom prst="rect">
            <a:avLst/>
          </a:prstGeom>
        </p:spPr>
      </p:pic>
      <p:pic>
        <p:nvPicPr>
          <p:cNvPr id="20" name="Picture 19">
            <a:extLst>
              <a:ext uri="{FF2B5EF4-FFF2-40B4-BE49-F238E27FC236}">
                <a16:creationId xmlns:a16="http://schemas.microsoft.com/office/drawing/2014/main" id="{7233877F-B84A-2340-A2FE-840C066E0EC8}"/>
              </a:ext>
            </a:extLst>
          </p:cNvPr>
          <p:cNvPicPr/>
          <p:nvPr/>
        </p:nvPicPr>
        <p:blipFill rotWithShape="1">
          <a:blip r:embed="rId5" cstate="print">
            <a:extLst>
              <a:ext uri="{28A0092B-C50C-407E-A947-70E740481C1C}">
                <a14:useLocalDpi xmlns:a14="http://schemas.microsoft.com/office/drawing/2010/main" val="0"/>
              </a:ext>
            </a:extLst>
          </a:blip>
          <a:srcRect t="1" r="8197" b="545"/>
          <a:stretch/>
        </p:blipFill>
        <p:spPr bwMode="auto">
          <a:xfrm>
            <a:off x="4914531" y="1179240"/>
            <a:ext cx="693930" cy="751758"/>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B6B2C371-54E9-D24E-BECD-733E56BCA577}"/>
              </a:ext>
            </a:extLst>
          </p:cNvPr>
          <p:cNvPicPr/>
          <p:nvPr/>
        </p:nvPicPr>
        <p:blipFill>
          <a:blip r:embed="rId6" cstate="print">
            <a:extLst>
              <a:ext uri="{28A0092B-C50C-407E-A947-70E740481C1C}">
                <a14:useLocalDpi xmlns:a14="http://schemas.microsoft.com/office/drawing/2010/main" val="0"/>
              </a:ext>
            </a:extLst>
          </a:blip>
          <a:srcRect/>
          <a:stretch/>
        </p:blipFill>
        <p:spPr>
          <a:xfrm>
            <a:off x="4388599" y="1242995"/>
            <a:ext cx="562223" cy="625160"/>
          </a:xfrm>
          <a:prstGeom prst="rect">
            <a:avLst/>
          </a:prstGeom>
        </p:spPr>
      </p:pic>
      <p:sp>
        <p:nvSpPr>
          <p:cNvPr id="22" name="Text Box 2">
            <a:extLst>
              <a:ext uri="{FF2B5EF4-FFF2-40B4-BE49-F238E27FC236}">
                <a16:creationId xmlns:a16="http://schemas.microsoft.com/office/drawing/2014/main" id="{67A0790B-619C-EA4C-B0FD-0C6ABA23A424}"/>
              </a:ext>
            </a:extLst>
          </p:cNvPr>
          <p:cNvSpPr txBox="1">
            <a:spLocks noChangeArrowheads="1"/>
          </p:cNvSpPr>
          <p:nvPr/>
        </p:nvSpPr>
        <p:spPr bwMode="auto">
          <a:xfrm>
            <a:off x="748347" y="2025742"/>
            <a:ext cx="2839980" cy="1200329"/>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dirty="0">
                <a:solidFill>
                  <a:srgbClr val="009939"/>
                </a:solidFill>
                <a:effectLst/>
                <a:latin typeface="Lato" panose="020F0502020204030203" pitchFamily="34" charset="0"/>
                <a:ea typeface="Lato" panose="020F0502020204030203" pitchFamily="34" charset="0"/>
                <a:cs typeface="Lato" panose="020F0502020204030203" pitchFamily="34" charset="0"/>
              </a:rPr>
              <a:t>What </a:t>
            </a:r>
            <a:r>
              <a:rPr lang="en-US" dirty="0">
                <a:solidFill>
                  <a:srgbClr val="009939"/>
                </a:solidFill>
                <a:latin typeface="Lato" panose="020F0502020204030203" pitchFamily="34" charset="0"/>
                <a:ea typeface="Lato" panose="020F0502020204030203" pitchFamily="34" charset="0"/>
                <a:cs typeface="Lato" panose="020F0502020204030203" pitchFamily="34" charset="0"/>
              </a:rPr>
              <a:t>does it mean to have a system of assessment for a district science education program</a:t>
            </a:r>
            <a:r>
              <a:rPr lang="en-US" dirty="0">
                <a:solidFill>
                  <a:srgbClr val="009939"/>
                </a:solidFill>
                <a:effectLst/>
                <a:latin typeface="Lato" panose="020F0502020204030203" pitchFamily="34" charset="0"/>
                <a:ea typeface="Lato" panose="020F0502020204030203" pitchFamily="34" charset="0"/>
                <a:cs typeface="Lato" panose="020F0502020204030203" pitchFamily="34" charset="0"/>
              </a:rPr>
              <a:t>?</a:t>
            </a:r>
          </a:p>
        </p:txBody>
      </p:sp>
      <p:sp>
        <p:nvSpPr>
          <p:cNvPr id="16" name="TextBox 15">
            <a:extLst>
              <a:ext uri="{FF2B5EF4-FFF2-40B4-BE49-F238E27FC236}">
                <a16:creationId xmlns:a16="http://schemas.microsoft.com/office/drawing/2014/main" id="{AB593475-E388-984E-ACC3-8D80705638CE}"/>
              </a:ext>
            </a:extLst>
          </p:cNvPr>
          <p:cNvSpPr txBox="1"/>
          <p:nvPr/>
        </p:nvSpPr>
        <p:spPr>
          <a:xfrm>
            <a:off x="767036" y="1448652"/>
            <a:ext cx="2978879" cy="417678"/>
          </a:xfrm>
          <a:prstGeom prst="rect">
            <a:avLst/>
          </a:prstGeom>
          <a:noFill/>
        </p:spPr>
        <p:txBody>
          <a:bodyPr wrap="square" rtlCol="0">
            <a:spAutoFit/>
          </a:bodyPr>
          <a:lstStyle/>
          <a:p>
            <a:pPr>
              <a:lnSpc>
                <a:spcPts val="2900"/>
              </a:lnSpc>
            </a:pPr>
            <a:r>
              <a:rPr lang="en-US" sz="17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ASSESSMENT PRACTICES</a:t>
            </a:r>
            <a:endParaRPr lang="en-US" sz="1700" b="1" dirty="0">
              <a:solidFill>
                <a:srgbClr val="009939"/>
              </a:solidFill>
              <a:latin typeface="Lato Black" panose="020F0502020204030203" pitchFamily="34" charset="77"/>
              <a:cs typeface="Lato Black"/>
            </a:endParaRPr>
          </a:p>
        </p:txBody>
      </p:sp>
      <p:pic>
        <p:nvPicPr>
          <p:cNvPr id="4" name="Picture 3"/>
          <p:cNvPicPr>
            <a:picLocks noChangeAspect="1"/>
          </p:cNvPicPr>
          <p:nvPr/>
        </p:nvPicPr>
        <p:blipFill>
          <a:blip r:embed="rId7"/>
          <a:stretch>
            <a:fillRect/>
          </a:stretch>
        </p:blipFill>
        <p:spPr>
          <a:xfrm>
            <a:off x="4206642" y="6885995"/>
            <a:ext cx="1619249" cy="1614444"/>
          </a:xfrm>
          <a:prstGeom prst="rect">
            <a:avLst/>
          </a:prstGeom>
        </p:spPr>
      </p:pic>
    </p:spTree>
    <p:extLst>
      <p:ext uri="{BB962C8B-B14F-4D97-AF65-F5344CB8AC3E}">
        <p14:creationId xmlns:p14="http://schemas.microsoft.com/office/powerpoint/2010/main" val="103358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8FFE266-BE80-384A-8C60-E330AD27A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9789" y="7791900"/>
            <a:ext cx="1251617" cy="602427"/>
          </a:xfrm>
          <a:prstGeom prst="rect">
            <a:avLst/>
          </a:prstGeom>
        </p:spPr>
      </p:pic>
      <p:cxnSp>
        <p:nvCxnSpPr>
          <p:cNvPr id="29" name="Straight Connector 28">
            <a:extLst>
              <a:ext uri="{FF2B5EF4-FFF2-40B4-BE49-F238E27FC236}">
                <a16:creationId xmlns:a16="http://schemas.microsoft.com/office/drawing/2014/main" id="{5FC86A8C-79F7-0D4D-BE25-6D9EF1DF9120}"/>
              </a:ext>
            </a:extLst>
          </p:cNvPr>
          <p:cNvCxnSpPr/>
          <p:nvPr/>
        </p:nvCxnSpPr>
        <p:spPr>
          <a:xfrm>
            <a:off x="663970" y="7554125"/>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p:nvPr/>
        </p:nvCxnSpPr>
        <p:spPr>
          <a:xfrm>
            <a:off x="730737" y="922484"/>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CF8E8C1-68D0-D149-BD44-5B3C84D488E3}"/>
              </a:ext>
            </a:extLst>
          </p:cNvPr>
          <p:cNvSpPr txBox="1"/>
          <p:nvPr/>
        </p:nvSpPr>
        <p:spPr>
          <a:xfrm>
            <a:off x="697763" y="301822"/>
            <a:ext cx="2999420" cy="588944"/>
          </a:xfrm>
          <a:prstGeom prst="rect">
            <a:avLst/>
          </a:prstGeom>
          <a:noFill/>
        </p:spPr>
        <p:txBody>
          <a:bodyPr wrap="square" rtlCol="0">
            <a:spAutoFit/>
          </a:bodyPr>
          <a:lstStyle/>
          <a:p>
            <a:pPr>
              <a:lnSpc>
                <a:spcPts val="3800"/>
              </a:lnSpc>
            </a:pPr>
            <a:r>
              <a:rPr lang="en-US" sz="3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32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3200" b="1" dirty="0">
              <a:solidFill>
                <a:srgbClr val="000090"/>
              </a:solidFill>
              <a:latin typeface="Lato Black" panose="020F0502020204030203" pitchFamily="34" charset="77"/>
              <a:cs typeface="Lato Black"/>
            </a:endParaRPr>
          </a:p>
        </p:txBody>
      </p:sp>
      <p:pic>
        <p:nvPicPr>
          <p:cNvPr id="18" name="Picture 17">
            <a:extLst>
              <a:ext uri="{FF2B5EF4-FFF2-40B4-BE49-F238E27FC236}">
                <a16:creationId xmlns:a16="http://schemas.microsoft.com/office/drawing/2014/main" id="{5242B21C-0506-AD40-B85E-C49C0A6DA9E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09518" y="566826"/>
            <a:ext cx="286278" cy="279898"/>
          </a:xfrm>
          <a:prstGeom prst="rect">
            <a:avLst/>
          </a:prstGeom>
        </p:spPr>
      </p:pic>
      <p:pic>
        <p:nvPicPr>
          <p:cNvPr id="19" name="Picture 18">
            <a:extLst>
              <a:ext uri="{FF2B5EF4-FFF2-40B4-BE49-F238E27FC236}">
                <a16:creationId xmlns:a16="http://schemas.microsoft.com/office/drawing/2014/main" id="{8FF813A7-6F2C-C444-94FE-06B3725E67BB}"/>
              </a:ext>
            </a:extLst>
          </p:cNvPr>
          <p:cNvPicPr/>
          <p:nvPr/>
        </p:nvPicPr>
        <p:blipFill>
          <a:blip r:embed="rId4" cstate="print">
            <a:extLst>
              <a:ext uri="{28A0092B-C50C-407E-A947-70E740481C1C}">
                <a14:useLocalDpi xmlns:a14="http://schemas.microsoft.com/office/drawing/2010/main" val="0"/>
              </a:ext>
            </a:extLst>
          </a:blip>
          <a:srcRect/>
          <a:stretch/>
        </p:blipFill>
        <p:spPr>
          <a:xfrm>
            <a:off x="5904613" y="568573"/>
            <a:ext cx="147272" cy="310200"/>
          </a:xfrm>
          <a:prstGeom prst="rect">
            <a:avLst/>
          </a:prstGeom>
        </p:spPr>
      </p:pic>
      <p:pic>
        <p:nvPicPr>
          <p:cNvPr id="20" name="Picture 19">
            <a:extLst>
              <a:ext uri="{FF2B5EF4-FFF2-40B4-BE49-F238E27FC236}">
                <a16:creationId xmlns:a16="http://schemas.microsoft.com/office/drawing/2014/main" id="{4E0C6789-B4E6-3547-9A29-5411E80BE198}"/>
              </a:ext>
            </a:extLst>
          </p:cNvPr>
          <p:cNvPicPr/>
          <p:nvPr/>
        </p:nvPicPr>
        <p:blipFill rotWithShape="1">
          <a:blip r:embed="rId5" cstate="print">
            <a:extLst>
              <a:ext uri="{28A0092B-C50C-407E-A947-70E740481C1C}">
                <a14:useLocalDpi xmlns:a14="http://schemas.microsoft.com/office/drawing/2010/main" val="0"/>
              </a:ext>
            </a:extLst>
          </a:blip>
          <a:srcRect t="1" r="8197" b="545"/>
          <a:stretch/>
        </p:blipFill>
        <p:spPr bwMode="auto">
          <a:xfrm>
            <a:off x="5471892" y="542349"/>
            <a:ext cx="334921" cy="362831"/>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42C20167-7390-5D46-8830-751435A6B51C}"/>
              </a:ext>
            </a:extLst>
          </p:cNvPr>
          <p:cNvPicPr/>
          <p:nvPr/>
        </p:nvPicPr>
        <p:blipFill>
          <a:blip r:embed="rId6" cstate="print">
            <a:extLst>
              <a:ext uri="{28A0092B-C50C-407E-A947-70E740481C1C}">
                <a14:useLocalDpi xmlns:a14="http://schemas.microsoft.com/office/drawing/2010/main" val="0"/>
              </a:ext>
            </a:extLst>
          </a:blip>
          <a:srcRect/>
          <a:stretch/>
        </p:blipFill>
        <p:spPr>
          <a:xfrm>
            <a:off x="5169044" y="566595"/>
            <a:ext cx="283274" cy="314985"/>
          </a:xfrm>
          <a:prstGeom prst="rect">
            <a:avLst/>
          </a:prstGeom>
        </p:spPr>
      </p:pic>
      <p:sp>
        <p:nvSpPr>
          <p:cNvPr id="22" name="TextBox 21">
            <a:extLst>
              <a:ext uri="{FF2B5EF4-FFF2-40B4-BE49-F238E27FC236}">
                <a16:creationId xmlns:a16="http://schemas.microsoft.com/office/drawing/2014/main" id="{A8863D31-DBA1-C644-A79B-EDA2A7C22CF1}"/>
              </a:ext>
            </a:extLst>
          </p:cNvPr>
          <p:cNvSpPr txBox="1"/>
          <p:nvPr/>
        </p:nvSpPr>
        <p:spPr>
          <a:xfrm>
            <a:off x="695784" y="544838"/>
            <a:ext cx="2736185" cy="398571"/>
          </a:xfrm>
          <a:prstGeom prst="rect">
            <a:avLst/>
          </a:prstGeom>
          <a:noFill/>
        </p:spPr>
        <p:txBody>
          <a:bodyPr wrap="square" rtlCol="0">
            <a:spAutoFit/>
          </a:bodyPr>
          <a:lstStyle/>
          <a:p>
            <a:pPr>
              <a:lnSpc>
                <a:spcPts val="2900"/>
              </a:lnSpc>
            </a:pPr>
            <a:r>
              <a:rPr lang="en-US" sz="8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ASSESSMENT</a:t>
            </a:r>
            <a:r>
              <a:rPr lang="en-US" sz="800" b="1" dirty="0">
                <a:solidFill>
                  <a:srgbClr val="009939"/>
                </a:solidFill>
                <a:latin typeface="Lato Light" panose="020F0502020204030203" pitchFamily="34" charset="0"/>
                <a:ea typeface="Lato Light" panose="020F0502020204030203" pitchFamily="34" charset="0"/>
                <a:cs typeface="Lato Light" panose="020F0502020204030203" pitchFamily="34" charset="0"/>
              </a:rPr>
              <a:t> </a:t>
            </a:r>
            <a:r>
              <a:rPr lang="en-US" sz="8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PRACTICES</a:t>
            </a:r>
            <a:endParaRPr lang="en-US" sz="800" b="1" dirty="0">
              <a:solidFill>
                <a:srgbClr val="009939"/>
              </a:solidFill>
              <a:latin typeface="Lato Black" panose="020F0502020204030203" pitchFamily="34" charset="77"/>
              <a:cs typeface="Lato Black"/>
            </a:endParaRPr>
          </a:p>
        </p:txBody>
      </p:sp>
      <p:sp>
        <p:nvSpPr>
          <p:cNvPr id="30" name="Rectangle 29">
            <a:extLst>
              <a:ext uri="{FF2B5EF4-FFF2-40B4-BE49-F238E27FC236}">
                <a16:creationId xmlns:a16="http://schemas.microsoft.com/office/drawing/2014/main" id="{8784409A-2448-3442-8EF2-37272A9C68B3}"/>
              </a:ext>
            </a:extLst>
          </p:cNvPr>
          <p:cNvSpPr/>
          <p:nvPr/>
        </p:nvSpPr>
        <p:spPr>
          <a:xfrm>
            <a:off x="650847" y="1091960"/>
            <a:ext cx="2915709" cy="6432530"/>
          </a:xfrm>
          <a:prstGeom prst="rect">
            <a:avLst/>
          </a:prstGeom>
        </p:spPr>
        <p:txBody>
          <a:bodyPr wrap="square">
            <a:spAutoFit/>
          </a:bodyPr>
          <a:lstStyle/>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strategies for implementation?</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Establish a clear vision for science learning and continually reflect on how well assessments provide data on progress toward that vision.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Determine a collaborative understanding of what makes a quality, standards-aligned assessment (</a:t>
            </a:r>
            <a:r>
              <a:rPr lang="en-US" sz="1100" dirty="0">
                <a:latin typeface="Lato" panose="020F0502020204030203" pitchFamily="34" charset="0"/>
                <a:ea typeface="Lato" panose="020F0502020204030203" pitchFamily="34" charset="0"/>
                <a:cs typeface="Lato" panose="020F0502020204030203" pitchFamily="34" charset="0"/>
                <a:hlinkClick r:id="rId7"/>
              </a:rPr>
              <a:t>example</a:t>
            </a:r>
            <a:r>
              <a:rPr lang="en-US" sz="1100" dirty="0">
                <a:latin typeface="Lato" panose="020F0502020204030203" pitchFamily="34" charset="0"/>
                <a:ea typeface="Lato" panose="020F0502020204030203" pitchFamily="34" charset="0"/>
                <a:cs typeface="Lato" panose="020F0502020204030203" pitchFamily="34" charset="0"/>
              </a:rPr>
              <a:t>).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Districts offer learning opportunities for educators to collaboratively create assessments and structured time to reflect on student outcomes. </a:t>
            </a:r>
            <a:endParaRPr lang="en-US" sz="1200" dirty="0">
              <a:latin typeface="Lato" panose="020F0502020204030203" pitchFamily="34" charset="0"/>
              <a:ea typeface="Lato" panose="020F0502020204030203" pitchFamily="34" charset="0"/>
              <a:cs typeface="Lato" panose="020F0502020204030203" pitchFamily="34" charset="0"/>
            </a:endParaRPr>
          </a:p>
          <a:p>
            <a:endParaRPr lang="en-US" sz="12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good reflection questions to consider?</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How are educators using assessment data from multiple sources to reflect on their learning and student learning?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How is data used to improve access to equitable opportunities for all students? </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0"/>
                <a:ea typeface="Lato Black" panose="020F0502020204030203" pitchFamily="34" charset="0"/>
                <a:cs typeface="Lato Black" panose="020F0502020204030203" pitchFamily="34" charset="0"/>
              </a:rPr>
              <a:t>What do national professional groups or education researchers say on this topic?</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8"/>
              </a:rPr>
              <a:t>National Academies report </a:t>
            </a:r>
            <a:r>
              <a:rPr lang="en-US" sz="1100" dirty="0">
                <a:latin typeface="Lato" panose="020F0502020204030203" pitchFamily="34" charset="0"/>
                <a:ea typeface="Lato" panose="020F0502020204030203" pitchFamily="34" charset="0"/>
                <a:cs typeface="Lato" panose="020F0502020204030203" pitchFamily="34" charset="0"/>
              </a:rPr>
              <a:t>on assessment  in science, </a:t>
            </a:r>
            <a:r>
              <a:rPr lang="en-US" sz="1100" dirty="0">
                <a:latin typeface="Lato" panose="020F0502020204030203" pitchFamily="34" charset="0"/>
                <a:ea typeface="Lato" panose="020F0502020204030203" pitchFamily="34" charset="0"/>
                <a:cs typeface="Lato" panose="020F0502020204030203" pitchFamily="34" charset="0"/>
                <a:hlinkClick r:id="rId9"/>
              </a:rPr>
              <a:t>chapters 6 and 7 </a:t>
            </a:r>
            <a:r>
              <a:rPr lang="en-US" sz="1100" dirty="0">
                <a:latin typeface="Lato" panose="020F0502020204030203" pitchFamily="34" charset="0"/>
                <a:ea typeface="Lato" panose="020F0502020204030203" pitchFamily="34" charset="0"/>
                <a:cs typeface="Lato" panose="020F0502020204030203" pitchFamily="34" charset="0"/>
              </a:rPr>
              <a:t>particularly address systems</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0"/>
              </a:rPr>
              <a:t>Nextgenscience.org resources </a:t>
            </a:r>
            <a:r>
              <a:rPr lang="en-US" sz="1100" dirty="0">
                <a:latin typeface="Lato" panose="020F0502020204030203" pitchFamily="34" charset="0"/>
                <a:ea typeface="Lato" panose="020F0502020204030203" pitchFamily="34" charset="0"/>
                <a:cs typeface="Lato" panose="020F0502020204030203" pitchFamily="34" charset="0"/>
              </a:rPr>
              <a:t>on systems of assessment in science, including </a:t>
            </a:r>
            <a:r>
              <a:rPr lang="en-US" sz="1100" dirty="0">
                <a:latin typeface="Lato" panose="020F0502020204030203" pitchFamily="34" charset="0"/>
                <a:ea typeface="Lato" panose="020F0502020204030203" pitchFamily="34" charset="0"/>
                <a:cs typeface="Lato" panose="020F0502020204030203" pitchFamily="34" charset="0"/>
                <a:hlinkClick r:id="rId11"/>
              </a:rPr>
              <a:t>a guide for decision making</a:t>
            </a:r>
            <a:endParaRPr lang="en-US" sz="1100" dirty="0">
              <a:latin typeface="Lato" panose="020F0502020204030203" pitchFamily="34" charset="0"/>
              <a:ea typeface="Lato" panose="020F0502020204030203" pitchFamily="34" charset="0"/>
              <a:cs typeface="Lato" panose="020F0502020204030203" pitchFamily="34" charset="0"/>
            </a:endParaRP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2"/>
              </a:rPr>
              <a:t>DPI Science Assessment website </a:t>
            </a:r>
            <a:endParaRPr lang="en-US" sz="1100" dirty="0">
              <a:latin typeface="Lato" panose="020F0502020204030203" pitchFamily="34" charset="0"/>
              <a:ea typeface="Lato" panose="020F0502020204030203" pitchFamily="34" charset="0"/>
              <a:cs typeface="Lato" panose="020F0502020204030203" pitchFamily="34" charset="0"/>
            </a:endParaRP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3"/>
              </a:rPr>
              <a:t>DPI Strategic Assessment </a:t>
            </a:r>
            <a:r>
              <a:rPr lang="en-US" sz="1100" dirty="0">
                <a:latin typeface="Lato" panose="020F0502020204030203" pitchFamily="34" charset="0"/>
                <a:ea typeface="Lato" panose="020F0502020204030203" pitchFamily="34" charset="0"/>
                <a:cs typeface="Lato" panose="020F0502020204030203" pitchFamily="34" charset="0"/>
              </a:rPr>
              <a:t>resources, including </a:t>
            </a:r>
            <a:r>
              <a:rPr lang="en-US" sz="1100" dirty="0">
                <a:latin typeface="Lato" panose="020F0502020204030203" pitchFamily="34" charset="0"/>
                <a:ea typeface="Lato" panose="020F0502020204030203" pitchFamily="34" charset="0"/>
                <a:cs typeface="Lato" panose="020F0502020204030203" pitchFamily="34" charset="0"/>
                <a:hlinkClick r:id="rId14"/>
              </a:rPr>
              <a:t>Ms. G’s year of science</a:t>
            </a:r>
            <a:endParaRPr lang="en-US" sz="1100" dirty="0">
              <a:latin typeface="Lato" panose="020F0502020204030203" pitchFamily="34" charset="0"/>
              <a:ea typeface="Lato" panose="020F0502020204030203" pitchFamily="34" charset="0"/>
              <a:cs typeface="Lato" panose="020F0502020204030203" pitchFamily="34" charset="0"/>
            </a:endParaRP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5"/>
              </a:rPr>
              <a:t>Stanford NGSS Assessment Project</a:t>
            </a:r>
            <a:endParaRPr lang="en-US" sz="1100" dirty="0">
              <a:latin typeface="Lato" panose="020F0502020204030203" pitchFamily="34" charset="0"/>
              <a:ea typeface="Lato" panose="020F0502020204030203" pitchFamily="34" charset="0"/>
              <a:cs typeface="Lato" panose="020F0502020204030203" pitchFamily="34" charset="0"/>
            </a:endParaRP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6"/>
              </a:rPr>
              <a:t>Stanford presentations </a:t>
            </a:r>
            <a:r>
              <a:rPr lang="en-US" sz="1100" dirty="0">
                <a:latin typeface="Lato" panose="020F0502020204030203" pitchFamily="34" charset="0"/>
                <a:ea typeface="Lato" panose="020F0502020204030203" pitchFamily="34" charset="0"/>
                <a:cs typeface="Lato" panose="020F0502020204030203" pitchFamily="34" charset="0"/>
              </a:rPr>
              <a:t>on NGSS assessments and </a:t>
            </a:r>
            <a:r>
              <a:rPr lang="en-US" sz="1100" dirty="0">
                <a:latin typeface="Lato" panose="020F0502020204030203" pitchFamily="34" charset="0"/>
                <a:ea typeface="Lato" panose="020F0502020204030203" pitchFamily="34" charset="0"/>
                <a:cs typeface="Lato" panose="020F0502020204030203" pitchFamily="34" charset="0"/>
                <a:hlinkClick r:id="rId17"/>
              </a:rPr>
              <a:t>samples for a system</a:t>
            </a:r>
            <a:endParaRPr lang="en-US" sz="1100" dirty="0">
              <a:latin typeface="Lato" panose="020F0502020204030203" pitchFamily="34" charset="0"/>
              <a:ea typeface="Lato" panose="020F0502020204030203" pitchFamily="34" charset="0"/>
              <a:cs typeface="Lato" panose="020F0502020204030203" pitchFamily="34" charset="0"/>
            </a:endParaRPr>
          </a:p>
        </p:txBody>
      </p:sp>
      <p:sp>
        <p:nvSpPr>
          <p:cNvPr id="31" name="TextBox 30">
            <a:extLst>
              <a:ext uri="{FF2B5EF4-FFF2-40B4-BE49-F238E27FC236}">
                <a16:creationId xmlns:a16="http://schemas.microsoft.com/office/drawing/2014/main" id="{DB77C13A-E1EF-C14F-BAA9-2D0C4709737B}"/>
              </a:ext>
            </a:extLst>
          </p:cNvPr>
          <p:cNvSpPr txBox="1"/>
          <p:nvPr/>
        </p:nvSpPr>
        <p:spPr>
          <a:xfrm>
            <a:off x="3798124" y="1153103"/>
            <a:ext cx="2405347" cy="6201698"/>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Further Resources</a:t>
            </a:r>
          </a:p>
          <a:p>
            <a:endParaRPr lang="en-US" sz="11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marL="80010" indent="-80010">
              <a:spcAft>
                <a:spcPts val="600"/>
              </a:spcAft>
              <a:buFont typeface="Arial" panose="020B0604020202020204" pitchFamily="34" charset="0"/>
              <a:buChar char="•"/>
            </a:pPr>
            <a:r>
              <a:rPr lang="en-US" sz="1100" dirty="0">
                <a:latin typeface="Lato" panose="020F0502020204030203" pitchFamily="34" charset="0"/>
                <a:hlinkClick r:id="rId18"/>
              </a:rPr>
              <a:t>Education First Local Assessment Playbook </a:t>
            </a:r>
            <a:r>
              <a:rPr lang="en-US" sz="1100" dirty="0">
                <a:latin typeface="Lato" panose="020F0502020204030203" pitchFamily="34" charset="0"/>
              </a:rPr>
              <a:t>– fewer and better assessments</a:t>
            </a:r>
          </a:p>
          <a:p>
            <a:pPr marL="80010" indent="-80010">
              <a:spcAft>
                <a:spcPts val="600"/>
              </a:spcAft>
              <a:buFont typeface="Arial" panose="020B0604020202020204" pitchFamily="34" charset="0"/>
              <a:buChar char="•"/>
            </a:pPr>
            <a:r>
              <a:rPr lang="en-US" sz="1100" dirty="0">
                <a:latin typeface="Lato" panose="020F0502020204030203" pitchFamily="34" charset="0"/>
                <a:hlinkClick r:id="rId19"/>
              </a:rPr>
              <a:t>Assessment Inventory Resource </a:t>
            </a:r>
            <a:r>
              <a:rPr lang="en-US" sz="1100" dirty="0">
                <a:latin typeface="Lato" panose="020F0502020204030203" pitchFamily="34" charset="0"/>
              </a:rPr>
              <a:t>– </a:t>
            </a:r>
            <a:r>
              <a:rPr lang="en-US" sz="1100" dirty="0" err="1">
                <a:latin typeface="Lato" panose="020F0502020204030203" pitchFamily="34" charset="0"/>
              </a:rPr>
              <a:t>WestEd</a:t>
            </a:r>
            <a:r>
              <a:rPr lang="en-US" sz="1100" dirty="0">
                <a:latin typeface="Lato" panose="020F0502020204030203" pitchFamily="34" charset="0"/>
              </a:rPr>
              <a:t> tool to analyze current practice</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20"/>
              </a:rPr>
              <a:t>Measured Progress infographic  </a:t>
            </a:r>
            <a:r>
              <a:rPr lang="en-US" sz="1100" dirty="0">
                <a:latin typeface="Lato" panose="020F0502020204030203" pitchFamily="34" charset="0"/>
                <a:ea typeface="Lato" panose="020F0502020204030203" pitchFamily="34" charset="0"/>
                <a:cs typeface="Lato" panose="020F0502020204030203" pitchFamily="34" charset="0"/>
              </a:rPr>
              <a:t>on elements of a balanced assessment system and their purposes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21"/>
              </a:rPr>
              <a:t>Article on science assessment systems </a:t>
            </a:r>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77"/>
                <a:ea typeface="Calibri" panose="020F0502020204030204" pitchFamily="34" charset="0"/>
              </a:rPr>
              <a:t>Teachers: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22"/>
              </a:rPr>
              <a:t>Sample assessments </a:t>
            </a:r>
            <a:r>
              <a:rPr lang="en-US" sz="1100" dirty="0">
                <a:latin typeface="Lato" panose="020F0502020204030203" pitchFamily="34" charset="0"/>
                <a:ea typeface="Lato" panose="020F0502020204030203" pitchFamily="34" charset="0"/>
                <a:cs typeface="Lato" panose="020F0502020204030203" pitchFamily="34" charset="0"/>
              </a:rPr>
              <a:t>developed by Wisconsin educators and national groups </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23"/>
              </a:rPr>
              <a:t>Stanford NGSS Assessment Project </a:t>
            </a:r>
            <a:r>
              <a:rPr lang="en-US" sz="1100" dirty="0">
                <a:latin typeface="Lato" panose="020F0502020204030203" pitchFamily="34" charset="0"/>
                <a:ea typeface="Lato" panose="020F0502020204030203" pitchFamily="34" charset="0"/>
                <a:cs typeface="Lato" panose="020F0502020204030203" pitchFamily="34" charset="0"/>
              </a:rPr>
              <a:t>- samples</a:t>
            </a:r>
          </a:p>
          <a:p>
            <a:r>
              <a:rPr lang="en-US" sz="1100" b="1" dirty="0">
                <a:latin typeface="Lato Black" panose="020F0502020204030203" pitchFamily="34" charset="77"/>
                <a:ea typeface="Calibri" panose="020F0502020204030204" pitchFamily="34" charset="0"/>
              </a:rPr>
              <a:t>Students, Families, and Communities: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Be aware of how students are grouped (or tracked) in classes based on test scores; </a:t>
            </a:r>
            <a:r>
              <a:rPr lang="en-US" sz="1100" dirty="0">
                <a:latin typeface="Lato" panose="020F0502020204030203" pitchFamily="34" charset="0"/>
                <a:ea typeface="Lato" panose="020F0502020204030203" pitchFamily="34" charset="0"/>
                <a:cs typeface="Lato" panose="020F0502020204030203" pitchFamily="34" charset="0"/>
                <a:hlinkClick r:id="rId24"/>
              </a:rPr>
              <a:t>advocate for changes to this inequitable practice.</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25"/>
              </a:rPr>
              <a:t>DPI assessment resources for families </a:t>
            </a:r>
            <a:r>
              <a:rPr lang="en-US" sz="1100" dirty="0">
                <a:latin typeface="Lato" panose="020F0502020204030203" pitchFamily="34" charset="0"/>
                <a:ea typeface="Lato" panose="020F0502020204030203" pitchFamily="34" charset="0"/>
                <a:cs typeface="Lato" panose="020F0502020204030203" pitchFamily="34" charset="0"/>
              </a:rPr>
              <a:t>(ACT, Forward Exam,  etc.). </a:t>
            </a:r>
          </a:p>
        </p:txBody>
      </p:sp>
      <p:sp>
        <p:nvSpPr>
          <p:cNvPr id="2" name="Rectangle 1">
            <a:extLst>
              <a:ext uri="{FF2B5EF4-FFF2-40B4-BE49-F238E27FC236}">
                <a16:creationId xmlns:a16="http://schemas.microsoft.com/office/drawing/2014/main" id="{EC1F3B44-1C55-CF48-8166-82418542683A}"/>
              </a:ext>
            </a:extLst>
          </p:cNvPr>
          <p:cNvSpPr/>
          <p:nvPr/>
        </p:nvSpPr>
        <p:spPr>
          <a:xfrm>
            <a:off x="603434" y="7615526"/>
            <a:ext cx="3769062" cy="969496"/>
          </a:xfrm>
          <a:prstGeom prst="rect">
            <a:avLst/>
          </a:prstGeom>
        </p:spPr>
        <p:txBody>
          <a:bodyPr wrap="square">
            <a:spAutoFit/>
          </a:bodyPr>
          <a:lstStyle/>
          <a:p>
            <a:r>
              <a:rPr lang="en-US" sz="700" dirty="0">
                <a:latin typeface="Lato Light" panose="020F0302020204030203" pitchFamily="34" charset="77"/>
              </a:rPr>
              <a:t>For more information contact:</a:t>
            </a:r>
          </a:p>
          <a:p>
            <a:r>
              <a:rPr lang="en-US" sz="700" dirty="0">
                <a:latin typeface="Lato Light" panose="020F0302020204030203" pitchFamily="34" charset="77"/>
              </a:rPr>
              <a:t>Kevin Anderson, </a:t>
            </a:r>
            <a:r>
              <a:rPr lang="en-US" sz="700" dirty="0">
                <a:latin typeface="Lato Light" panose="020F0302020204030203" pitchFamily="34" charset="77"/>
                <a:hlinkClick r:id="rId26"/>
              </a:rPr>
              <a:t>kevin.anderson@dpi.wi.gov</a:t>
            </a:r>
            <a:r>
              <a:rPr lang="en-US" sz="700" dirty="0">
                <a:latin typeface="Lato Light" panose="020F0302020204030203" pitchFamily="34" charset="77"/>
              </a:rPr>
              <a:t>, Teaching and Learning  Team, Division of </a:t>
            </a:r>
            <a:r>
              <a:rPr lang="en-US" sz="700">
                <a:latin typeface="Lato Light" panose="020F0302020204030203" pitchFamily="34" charset="77"/>
              </a:rPr>
              <a:t>Academic Excellence</a:t>
            </a:r>
            <a:endParaRPr lang="en-US" sz="700" dirty="0">
              <a:latin typeface="Lato Light" panose="020F0302020204030203" pitchFamily="34" charset="77"/>
            </a:endParaRPr>
          </a:p>
          <a:p>
            <a:endParaRPr lang="en-US" sz="400" dirty="0">
              <a:latin typeface="Lato Light" panose="020F0302020204030203" pitchFamily="34" charset="77"/>
            </a:endParaRPr>
          </a:p>
          <a:p>
            <a:r>
              <a:rPr lang="en-US" sz="700" dirty="0">
                <a:latin typeface="Lato Light" panose="020F0302020204030203" pitchFamily="34" charset="77"/>
              </a:rPr>
              <a:t>June 2020 Wisconsin Department of Public Instruction</a:t>
            </a:r>
          </a:p>
          <a:p>
            <a:endParaRPr lang="en-US" sz="400" dirty="0">
              <a:latin typeface="Lato Light" panose="020F0302020204030203" pitchFamily="34" charset="77"/>
            </a:endParaRPr>
          </a:p>
          <a:p>
            <a:r>
              <a:rPr lang="en-US" sz="700" dirty="0">
                <a:latin typeface="Lato Light" panose="020F0302020204030203" pitchFamily="34" charset="77"/>
              </a:rPr>
              <a:t>The Department of Public Instruction does not discriminate on the basis of sex, race, color, religion, creed, age, national origin, ancestry, pregnancy, marital status or parental status, sexual orientation or disability.</a:t>
            </a:r>
          </a:p>
        </p:txBody>
      </p:sp>
    </p:spTree>
    <p:extLst>
      <p:ext uri="{BB962C8B-B14F-4D97-AF65-F5344CB8AC3E}">
        <p14:creationId xmlns:p14="http://schemas.microsoft.com/office/powerpoint/2010/main" val="32752831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8395</TotalTime>
  <Words>647</Words>
  <Application>Microsoft Office PowerPoint</Application>
  <PresentationFormat>On-screen Show (4:3)</PresentationFormat>
  <Paragraphs>59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Lato</vt:lpstr>
      <vt:lpstr>Lato Black</vt:lpstr>
      <vt:lpstr>Lato Light</vt:lpstr>
      <vt:lpstr>Office Theme</vt:lpstr>
      <vt:lpstr>PowerPoint Presentation</vt:lpstr>
      <vt:lpstr>PowerPoint Presentation</vt:lpstr>
    </vt:vector>
  </TitlesOfParts>
  <Manager>Annin, Meri</Manager>
  <Company>Wisconsin Department of Public Instruction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Flyer Template</dc:title>
  <dc:subject/>
  <dc:creator>Anderson, Kevin J.   DPI</dc:creator>
  <cp:keywords/>
  <dc:description/>
  <cp:lastModifiedBy>Anderson, Kevin J.   DPI</cp:lastModifiedBy>
  <cp:revision>118</cp:revision>
  <cp:lastPrinted>2019-08-07T20:16:33Z</cp:lastPrinted>
  <dcterms:created xsi:type="dcterms:W3CDTF">2018-05-16T19:14:47Z</dcterms:created>
  <dcterms:modified xsi:type="dcterms:W3CDTF">2022-08-02T16:29:05Z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-969730851</vt:i4>
  </property>
  <property fmtid="{D5CDD505-2E9C-101B-9397-08002B2CF9AE}" pid="3" name="_NewReviewCycle">
    <vt:lpwstr/>
  </property>
  <property fmtid="{D5CDD505-2E9C-101B-9397-08002B2CF9AE}" pid="4" name="_EmailSubject">
    <vt:lpwstr>school nursing sub-logo</vt:lpwstr>
  </property>
  <property fmtid="{D5CDD505-2E9C-101B-9397-08002B2CF9AE}" pid="5" name="_AuthorEmail">
    <vt:lpwstr>Louise.Wilson@dpi.wi.gov</vt:lpwstr>
  </property>
  <property fmtid="{D5CDD505-2E9C-101B-9397-08002B2CF9AE}" pid="6" name="_AuthorEmailDisplayName">
    <vt:lpwstr>Wilson, Louise F.   DPI</vt:lpwstr>
  </property>
  <property fmtid="{D5CDD505-2E9C-101B-9397-08002B2CF9AE}" pid="7" name="_PreviousAdHocReviewCycleID">
    <vt:i4>-47106403</vt:i4>
  </property>
</Properties>
</file>