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735046-3710-4DEC-AE62-F76F47FA8A30}">
          <p14:sldIdLst>
            <p14:sldId id="258"/>
          </p14:sldIdLst>
        </p14:section>
        <p14:section name="Untitled Section" id="{E1FD6EE5-6469-4FFD-A99F-81EED08EDC7E}">
          <p14:sldIdLst>
            <p14:sldId id="259"/>
          </p14:sldIdLst>
        </p14:section>
      </p14:sectionLst>
    </p:ext>
    <p:ext uri="{EFAFB233-063F-42B5-8137-9DF3F51BA10A}">
      <p15:sldGuideLst xmlns:p15="http://schemas.microsoft.com/office/powerpoint/2012/main">
        <p15:guide id="1" orient="horz" pos="5376" userDrawn="1">
          <p15:clr>
            <a:srgbClr val="A4A3A4"/>
          </p15:clr>
        </p15:guide>
        <p15:guide id="2" pos="2160" userDrawn="1">
          <p15:clr>
            <a:srgbClr val="A4A3A4"/>
          </p15:clr>
        </p15:guide>
        <p15:guide id="3" orient="horz" pos="5064" userDrawn="1">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39"/>
    <a:srgbClr val="333399"/>
    <a:srgbClr val="92D050"/>
    <a:srgbClr val="0066C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90" autoAdjust="0"/>
    <p:restoredTop sz="94660"/>
  </p:normalViewPr>
  <p:slideViewPr>
    <p:cSldViewPr snapToGrid="0">
      <p:cViewPr>
        <p:scale>
          <a:sx n="124" d="100"/>
          <a:sy n="124" d="100"/>
        </p:scale>
        <p:origin x="-252" y="-3870"/>
      </p:cViewPr>
      <p:guideLst>
        <p:guide orient="horz" pos="5376"/>
        <p:guide pos="2160"/>
        <p:guide orient="horz" pos="5064"/>
        <p:guide/>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151848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375231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52307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1545854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1331096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7F7F5D-7515-4066-8594-40A7256452A9}" type="datetimeFigureOut">
              <a:rPr lang="en-US" smtClean="0"/>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90511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7F7F5D-7515-4066-8594-40A7256452A9}" type="datetimeFigureOut">
              <a:rPr lang="en-US" smtClean="0"/>
              <a:t>8/2/2022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344601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7F7F5D-7515-4066-8594-40A7256452A9}" type="datetimeFigureOut">
              <a:rPr lang="en-US" smtClean="0"/>
              <a:t>8/2/2022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309971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F7F5D-7515-4066-8594-40A7256452A9}" type="datetimeFigureOut">
              <a:rPr lang="en-US" smtClean="0"/>
              <a:t>8/2/2022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5954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17F7F5D-7515-4066-8594-40A7256452A9}" type="datetimeFigureOut">
              <a:rPr lang="en-US" smtClean="0"/>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771806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17F7F5D-7515-4066-8594-40A7256452A9}" type="datetimeFigureOut">
              <a:rPr lang="en-US" smtClean="0"/>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33260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17F7F5D-7515-4066-8594-40A7256452A9}" type="datetimeFigureOut">
              <a:rPr lang="en-US" smtClean="0"/>
              <a:t>8/2/2022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4AFB03B-498B-4F56-8C16-165148BF9752}" type="slidenum">
              <a:rPr lang="en-US" smtClean="0"/>
              <a:t>‹#›</a:t>
            </a:fld>
            <a:endParaRPr lang="en-US"/>
          </a:p>
        </p:txBody>
      </p:sp>
    </p:spTree>
    <p:extLst>
      <p:ext uri="{BB962C8B-B14F-4D97-AF65-F5344CB8AC3E}">
        <p14:creationId xmlns:p14="http://schemas.microsoft.com/office/powerpoint/2010/main" val="942532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hyperlink" Target="https://pelp.fas.harvard.edu/coherence-framework" TargetMode="External"/><Relationship Id="rId13" Type="http://schemas.openxmlformats.org/officeDocument/2006/relationships/hyperlink" Target="https://wisdpiscience.blogspot.com/2016/02/science-program-evaluation-and-system.html" TargetMode="External"/><Relationship Id="rId18" Type="http://schemas.openxmlformats.org/officeDocument/2006/relationships/hyperlink" Target="https://www.aclunc.org/docs/parents_guide_to_school_board_advocacy.pdf" TargetMode="External"/><Relationship Id="rId3" Type="http://schemas.openxmlformats.org/officeDocument/2006/relationships/image" Target="../media/image7.png"/><Relationship Id="rId7" Type="http://schemas.openxmlformats.org/officeDocument/2006/relationships/hyperlink" Target="https://wisdpiscience.blogspot.com/2015/03/process-for-creating-vision-and-mission.html" TargetMode="External"/><Relationship Id="rId12" Type="http://schemas.openxmlformats.org/officeDocument/2006/relationships/hyperlink" Target="https://wisdpiscience.blogspot.com/2015/02/establishing-vision-for-science.html" TargetMode="External"/><Relationship Id="rId17" Type="http://schemas.openxmlformats.org/officeDocument/2006/relationships/hyperlink" Target="https://www.sesp.northwestern.edu/docs/publications/4819685705b87286fc9e0f.pdf" TargetMode="External"/><Relationship Id="rId2" Type="http://schemas.openxmlformats.org/officeDocument/2006/relationships/image" Target="../media/image6.emf"/><Relationship Id="rId16" Type="http://schemas.openxmlformats.org/officeDocument/2006/relationships/hyperlink" Target="https://www.nextgenstorylines.org/what-are-storylines" TargetMode="External"/><Relationship Id="rId20" Type="http://schemas.openxmlformats.org/officeDocument/2006/relationships/hyperlink" Target="mailto:kevin.anderson@dpi.wi.gov" TargetMode="External"/><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hyperlink" Target="https://youtu.be/MbALwEcwQas" TargetMode="External"/><Relationship Id="rId5" Type="http://schemas.openxmlformats.org/officeDocument/2006/relationships/image" Target="../media/image8.png"/><Relationship Id="rId15" Type="http://schemas.openxmlformats.org/officeDocument/2006/relationships/hyperlink" Target="https://dpi.wi.gov/impl/faq" TargetMode="External"/><Relationship Id="rId10" Type="http://schemas.openxmlformats.org/officeDocument/2006/relationships/hyperlink" Target="https://www.nap.edu/read/18802/chapter/4" TargetMode="External"/><Relationship Id="rId19" Type="http://schemas.openxmlformats.org/officeDocument/2006/relationships/hyperlink" Target="https://www.greatschools.org/gk/articles/taking-it-to-the-school-board/" TargetMode="External"/><Relationship Id="rId4" Type="http://schemas.openxmlformats.org/officeDocument/2006/relationships/image" Target="../media/image3.emf"/><Relationship Id="rId9" Type="http://schemas.openxmlformats.org/officeDocument/2006/relationships/hyperlink" Target="https://www.wallacefoundation.org/knowledge-center/pages/strategy-3-three-essentials-improving-schools.aspx" TargetMode="External"/><Relationship Id="rId14" Type="http://schemas.openxmlformats.org/officeDocument/2006/relationships/hyperlink" Target="https://tntp.org/assets/documents/TNTP_The-Opportunity-Myth_Web.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a:extLst>
              <a:ext uri="{FF2B5EF4-FFF2-40B4-BE49-F238E27FC236}">
                <a16:creationId xmlns:a16="http://schemas.microsoft.com/office/drawing/2014/main" id="{F4735AFB-C7FD-FE40-8802-63C0575A9CCB}"/>
              </a:ext>
            </a:extLst>
          </p:cNvPr>
          <p:cNvPicPr>
            <a:picLocks noChangeAspect="1"/>
          </p:cNvPicPr>
          <p:nvPr/>
        </p:nvPicPr>
        <p:blipFill rotWithShape="1">
          <a:blip r:embed="rId2">
            <a:extLst>
              <a:ext uri="{28A0092B-C50C-407E-A947-70E740481C1C}">
                <a14:useLocalDpi xmlns:a14="http://schemas.microsoft.com/office/drawing/2010/main" val="0"/>
              </a:ext>
            </a:extLst>
          </a:blip>
          <a:srcRect t="83135" b="5722"/>
          <a:stretch/>
        </p:blipFill>
        <p:spPr>
          <a:xfrm rot="10800000">
            <a:off x="357279" y="299005"/>
            <a:ext cx="6189165" cy="892553"/>
          </a:xfrm>
          <a:prstGeom prst="rect">
            <a:avLst/>
          </a:prstGeom>
        </p:spPr>
      </p:pic>
      <p:sp>
        <p:nvSpPr>
          <p:cNvPr id="2" name="Rectangle 1">
            <a:extLst>
              <a:ext uri="{FF2B5EF4-FFF2-40B4-BE49-F238E27FC236}">
                <a16:creationId xmlns:a16="http://schemas.microsoft.com/office/drawing/2014/main" id="{9829C7BD-0E39-4A40-A4EF-DD4973DE2F44}"/>
              </a:ext>
            </a:extLst>
          </p:cNvPr>
          <p:cNvSpPr/>
          <p:nvPr/>
        </p:nvSpPr>
        <p:spPr>
          <a:xfrm>
            <a:off x="769600" y="2992012"/>
            <a:ext cx="2915709" cy="5093702"/>
          </a:xfrm>
          <a:prstGeom prst="rect">
            <a:avLst/>
          </a:prstGeom>
        </p:spPr>
        <p:txBody>
          <a:bodyPr wrap="square">
            <a:spAutoFit/>
          </a:bodyPr>
          <a:lstStyle/>
          <a:p>
            <a:r>
              <a:rPr lang="en-US" sz="1200" dirty="0">
                <a:latin typeface="Lato" panose="020F0502020204030203" pitchFamily="34" charset="0"/>
                <a:ea typeface="Lato" panose="020F0502020204030203" pitchFamily="34" charset="0"/>
                <a:cs typeface="Lato" panose="020F0502020204030203" pitchFamily="34" charset="0"/>
              </a:rPr>
              <a:t>When all of a district’s policies and programs help move students toward a collaborative vision, that system is “coherent.” Coherence toward a vision for student learning in science could include specialized onboarding for new teachers, ongoing professional learning for all educators, standards-aligned instructional materials and assessments, research-based pedagogical practices, and student supports and activities within and beyond the classroom.</a:t>
            </a:r>
            <a:endParaRPr lang="en-US" sz="1200" b="1" dirty="0">
              <a:latin typeface="Lato Black" panose="020F0502020204030203" pitchFamily="34" charset="0"/>
              <a:ea typeface="Lato Black" panose="020F0502020204030203" pitchFamily="34" charset="0"/>
              <a:cs typeface="Lato Black" panose="020F0502020204030203" pitchFamily="34" charset="0"/>
            </a:endParaRPr>
          </a:p>
          <a:p>
            <a:endParaRPr lang="en-US" sz="1200" b="1" dirty="0">
              <a:latin typeface="Lato Black" panose="020F0502020204030203" pitchFamily="34" charset="0"/>
              <a:ea typeface="Lato Black" panose="020F0502020204030203" pitchFamily="34" charset="0"/>
              <a:cs typeface="Lato Black" panose="020F0502020204030203" pitchFamily="34" charset="0"/>
            </a:endParaRPr>
          </a:p>
          <a:p>
            <a:r>
              <a:rPr lang="en-US" sz="1200" b="1" dirty="0">
                <a:latin typeface="Lato Black" panose="020F0502020204030203" pitchFamily="34" charset="0"/>
                <a:ea typeface="Lato Black" panose="020F0502020204030203" pitchFamily="34" charset="0"/>
                <a:cs typeface="Lato Black" panose="020F0502020204030203" pitchFamily="34" charset="0"/>
              </a:rPr>
              <a:t>What are the challenges?</a:t>
            </a:r>
          </a:p>
          <a:p>
            <a:r>
              <a:rPr lang="en-US" sz="1100" dirty="0">
                <a:latin typeface="Lato" panose="020F0502020204030203" pitchFamily="34" charset="0"/>
                <a:ea typeface="Lato" panose="020F0502020204030203" pitchFamily="34" charset="0"/>
                <a:cs typeface="Lato" panose="020F0502020204030203" pitchFamily="34" charset="0"/>
              </a:rPr>
              <a:t>Time and funding are obvious challenges across education systems. Prioritizing resources toward vision-based work helps. It is also a challenge to achieve full staff buy-in on a vision and shared ideas on best instructional practices. It takes time and consistency, along with an emphasis on collaboration and culture-building. </a:t>
            </a:r>
          </a:p>
          <a:p>
            <a:endParaRPr lang="en-US" sz="1200" dirty="0">
              <a:latin typeface="Lato" panose="020F0502020204030203" pitchFamily="34" charset="0"/>
              <a:ea typeface="Lato" panose="020F0502020204030203" pitchFamily="34" charset="0"/>
              <a:cs typeface="Lato" panose="020F0502020204030203" pitchFamily="34" charset="0"/>
            </a:endParaRPr>
          </a:p>
          <a:p>
            <a:r>
              <a:rPr lang="en-US" sz="1200" b="1" dirty="0">
                <a:latin typeface="Lato Black" panose="020F0502020204030203" pitchFamily="34" charset="0"/>
                <a:ea typeface="Lato Black" panose="020F0502020204030203" pitchFamily="34" charset="0"/>
                <a:cs typeface="Lato Black" panose="020F0502020204030203" pitchFamily="34" charset="0"/>
              </a:rPr>
              <a:t>How does this connect to equity work? </a:t>
            </a:r>
          </a:p>
          <a:p>
            <a:r>
              <a:rPr lang="en-US" sz="1100" dirty="0">
                <a:latin typeface="Lato" panose="020F0502020204030203" pitchFamily="34" charset="0"/>
                <a:ea typeface="Lato" panose="020F0502020204030203" pitchFamily="34" charset="0"/>
                <a:cs typeface="Lato" panose="020F0502020204030203" pitchFamily="34" charset="0"/>
              </a:rPr>
              <a:t>All parts of a system are focused on supporting success for all students in attaining a shared, community vision. </a:t>
            </a:r>
          </a:p>
        </p:txBody>
      </p:sp>
      <p:sp>
        <p:nvSpPr>
          <p:cNvPr id="3" name="TextBox 2">
            <a:extLst>
              <a:ext uri="{FF2B5EF4-FFF2-40B4-BE49-F238E27FC236}">
                <a16:creationId xmlns:a16="http://schemas.microsoft.com/office/drawing/2014/main" id="{CA68C91E-65A8-8341-A818-8BBF4BBED880}"/>
              </a:ext>
            </a:extLst>
          </p:cNvPr>
          <p:cNvSpPr txBox="1"/>
          <p:nvPr/>
        </p:nvSpPr>
        <p:spPr>
          <a:xfrm>
            <a:off x="709638" y="1099788"/>
            <a:ext cx="3265462" cy="629916"/>
          </a:xfrm>
          <a:prstGeom prst="rect">
            <a:avLst/>
          </a:prstGeom>
          <a:noFill/>
        </p:spPr>
        <p:txBody>
          <a:bodyPr wrap="square" rtlCol="0">
            <a:spAutoFit/>
          </a:bodyPr>
          <a:lstStyle/>
          <a:p>
            <a:pPr>
              <a:lnSpc>
                <a:spcPts val="3800"/>
              </a:lnSpc>
            </a:pPr>
            <a:r>
              <a:rPr lang="en-US" sz="6300" dirty="0">
                <a:solidFill>
                  <a:srgbClr val="333399"/>
                </a:solidFill>
                <a:latin typeface="Lato Light" panose="020F0502020204030203" pitchFamily="34" charset="0"/>
                <a:ea typeface="Lato Light" panose="020F0502020204030203" pitchFamily="34" charset="0"/>
                <a:cs typeface="Lato Light" panose="020F0502020204030203" pitchFamily="34" charset="0"/>
              </a:rPr>
              <a:t>Science</a:t>
            </a:r>
            <a:r>
              <a:rPr lang="en-US" sz="6000" dirty="0">
                <a:solidFill>
                  <a:srgbClr val="333399"/>
                </a:solidFill>
                <a:latin typeface="Lato Light" panose="020F0502020204030203" pitchFamily="34" charset="0"/>
                <a:ea typeface="Lato Light" panose="020F0502020204030203" pitchFamily="34" charset="0"/>
                <a:cs typeface="Lato Light" panose="020F0502020204030203" pitchFamily="34" charset="0"/>
              </a:rPr>
              <a:t> </a:t>
            </a:r>
            <a:endParaRPr lang="en-US" sz="6000" b="1" dirty="0">
              <a:solidFill>
                <a:srgbClr val="000090"/>
              </a:solidFill>
              <a:latin typeface="Lato Black" panose="020F0502020204030203" pitchFamily="34" charset="77"/>
              <a:cs typeface="Lato Black"/>
            </a:endParaRPr>
          </a:p>
        </p:txBody>
      </p:sp>
      <p:sp>
        <p:nvSpPr>
          <p:cNvPr id="7" name="TextBox 6">
            <a:extLst>
              <a:ext uri="{FF2B5EF4-FFF2-40B4-BE49-F238E27FC236}">
                <a16:creationId xmlns:a16="http://schemas.microsoft.com/office/drawing/2014/main" id="{48B9EEE2-6BE7-5843-8A21-0F56FC21F205}"/>
              </a:ext>
            </a:extLst>
          </p:cNvPr>
          <p:cNvSpPr txBox="1"/>
          <p:nvPr/>
        </p:nvSpPr>
        <p:spPr>
          <a:xfrm>
            <a:off x="3810000" y="2117197"/>
            <a:ext cx="2405347" cy="6617196"/>
          </a:xfrm>
          <a:prstGeom prst="rect">
            <a:avLst/>
          </a:prstGeom>
          <a:solidFill>
            <a:srgbClr val="92D050">
              <a:alpha val="38431"/>
            </a:srgbClr>
          </a:solidFill>
        </p:spPr>
        <p:txBody>
          <a:bodyPr wrap="square" lIns="182880" tIns="182880" rIns="182880" bIns="182880" rtlCol="0">
            <a:spAutoFit/>
          </a:bodyPr>
          <a:lstStyle/>
          <a:p>
            <a:r>
              <a:rPr lang="en-US" sz="1400" b="1" dirty="0">
                <a:latin typeface="Lato Black" panose="020F0502020204030203" pitchFamily="34" charset="77"/>
                <a:ea typeface="Calibri" panose="020F0502020204030204" pitchFamily="34" charset="0"/>
              </a:rPr>
              <a:t>Why it Matters</a:t>
            </a:r>
          </a:p>
          <a:p>
            <a:endParaRPr lang="en-US" sz="1100" b="1" dirty="0">
              <a:latin typeface="Lato Black" panose="020F0502020204030203" pitchFamily="34" charset="77"/>
              <a:ea typeface="Calibri" panose="020F0502020204030204" pitchFamily="34" charset="0"/>
            </a:endParaRPr>
          </a:p>
          <a:p>
            <a:r>
              <a:rPr lang="en-US" sz="1100" b="1" dirty="0">
                <a:latin typeface="Lato Black" panose="020F0502020204030203" pitchFamily="34" charset="77"/>
                <a:ea typeface="Calibri" panose="020F0502020204030204" pitchFamily="34" charset="0"/>
              </a:rPr>
              <a:t>Administrators:</a:t>
            </a:r>
          </a:p>
          <a:p>
            <a:pPr>
              <a:spcAft>
                <a:spcPts val="600"/>
              </a:spcAft>
            </a:pPr>
            <a:r>
              <a:rPr lang="en-US" sz="1100" dirty="0">
                <a:latin typeface="Lato" panose="020F0502020204030203" pitchFamily="34" charset="0"/>
                <a:ea typeface="Lato" panose="020F0502020204030203" pitchFamily="34" charset="0"/>
                <a:cs typeface="Lato" panose="020F0502020204030203" pitchFamily="34" charset="0"/>
              </a:rPr>
              <a:t>A key role of an administrator is to guide the various elements of a school system to be in support of a shared vision. </a:t>
            </a:r>
          </a:p>
          <a:p>
            <a:pPr>
              <a:spcAft>
                <a:spcPts val="600"/>
              </a:spcAft>
            </a:pPr>
            <a:r>
              <a:rPr lang="en-US" sz="1100" dirty="0">
                <a:latin typeface="Lato" panose="020F0502020204030203" pitchFamily="34" charset="0"/>
                <a:ea typeface="Lato" panose="020F0502020204030203" pitchFamily="34" charset="0"/>
                <a:cs typeface="Lato" panose="020F0502020204030203" pitchFamily="34" charset="0"/>
              </a:rPr>
              <a:t>Strategic efforts to improving student outcomes can be seen by educators and community members as isolated and fragmented. </a:t>
            </a:r>
          </a:p>
          <a:p>
            <a:pPr>
              <a:spcAft>
                <a:spcPts val="600"/>
              </a:spcAft>
            </a:pPr>
            <a:r>
              <a:rPr lang="en-US" sz="1100" dirty="0">
                <a:latin typeface="Lato" panose="020F0502020204030203" pitchFamily="34" charset="0"/>
                <a:ea typeface="Lato" panose="020F0502020204030203" pitchFamily="34" charset="0"/>
                <a:cs typeface="Lato" panose="020F0502020204030203" pitchFamily="34" charset="0"/>
              </a:rPr>
              <a:t>Research indicates that a coherent system results in improved outcomes for all. </a:t>
            </a:r>
          </a:p>
          <a:p>
            <a:r>
              <a:rPr lang="en-US" sz="1100" b="1" dirty="0">
                <a:latin typeface="Lato Black" panose="020F0502020204030203" pitchFamily="34" charset="77"/>
                <a:ea typeface="Calibri" panose="020F0502020204030204" pitchFamily="34" charset="0"/>
              </a:rPr>
              <a:t>Teachers:</a:t>
            </a:r>
          </a:p>
          <a:p>
            <a:pPr>
              <a:spcAft>
                <a:spcPts val="600"/>
              </a:spcAft>
            </a:pPr>
            <a:r>
              <a:rPr lang="en-US" sz="1100" dirty="0">
                <a:latin typeface="Lato" panose="020F0502020204030203" pitchFamily="34" charset="0"/>
                <a:ea typeface="Calibri" panose="020F0502020204030204" pitchFamily="34" charset="0"/>
              </a:rPr>
              <a:t>Standards-based, grade-level instruction is critical for student success. </a:t>
            </a:r>
          </a:p>
          <a:p>
            <a:pPr>
              <a:spcAft>
                <a:spcPts val="600"/>
              </a:spcAft>
            </a:pPr>
            <a:r>
              <a:rPr lang="en-US" sz="1100" dirty="0">
                <a:latin typeface="Lato" panose="020F0502020204030203" pitchFamily="34" charset="0"/>
                <a:ea typeface="Calibri" panose="020F0502020204030204" pitchFamily="34" charset="0"/>
              </a:rPr>
              <a:t>A clear vision with connected strategies increases feelings of support and unity. </a:t>
            </a:r>
          </a:p>
          <a:p>
            <a:pPr>
              <a:spcAft>
                <a:spcPts val="600"/>
              </a:spcAft>
            </a:pPr>
            <a:r>
              <a:rPr lang="en-US" sz="1100" dirty="0">
                <a:latin typeface="Lato" panose="020F0502020204030203" pitchFamily="34" charset="0"/>
                <a:ea typeface="Calibri" panose="020F0502020204030204" pitchFamily="34" charset="0"/>
              </a:rPr>
              <a:t>Expectations are clear.</a:t>
            </a:r>
          </a:p>
          <a:p>
            <a:pPr>
              <a:spcAft>
                <a:spcPts val="600"/>
              </a:spcAft>
            </a:pPr>
            <a:r>
              <a:rPr lang="en-US" sz="1100" b="1" dirty="0">
                <a:latin typeface="Lato Black" panose="020F0502020204030203" pitchFamily="34" charset="77"/>
                <a:ea typeface="Calibri" panose="020F0502020204030204" pitchFamily="34" charset="0"/>
              </a:rPr>
              <a:t>Students, Families, and Communities:</a:t>
            </a:r>
          </a:p>
          <a:p>
            <a:pPr>
              <a:spcAft>
                <a:spcPts val="600"/>
              </a:spcAft>
            </a:pPr>
            <a:r>
              <a:rPr lang="en-US" sz="1100" dirty="0">
                <a:latin typeface="Lato" panose="020F0502020204030203" pitchFamily="34" charset="0"/>
                <a:ea typeface="Lato" panose="020F0502020204030203" pitchFamily="34" charset="0"/>
                <a:cs typeface="Lato" panose="020F0502020204030203" pitchFamily="34" charset="0"/>
              </a:rPr>
              <a:t>Families know that all educators have high expectations for their child and what a grade means across classes.</a:t>
            </a:r>
          </a:p>
          <a:p>
            <a:pPr>
              <a:spcAft>
                <a:spcPts val="600"/>
              </a:spcAft>
            </a:pPr>
            <a:r>
              <a:rPr lang="en-US" sz="1100" dirty="0">
                <a:latin typeface="Lato" panose="020F0502020204030203" pitchFamily="34" charset="0"/>
                <a:ea typeface="Lato" panose="020F0502020204030203" pitchFamily="34" charset="0"/>
                <a:cs typeface="Lato" panose="020F0502020204030203" pitchFamily="34" charset="0"/>
              </a:rPr>
              <a:t>Families know that their child will be taking the right classes for their goals and dreams.</a:t>
            </a:r>
          </a:p>
        </p:txBody>
      </p:sp>
      <p:sp>
        <p:nvSpPr>
          <p:cNvPr id="34" name="Rectangle 33">
            <a:extLst>
              <a:ext uri="{FF2B5EF4-FFF2-40B4-BE49-F238E27FC236}">
                <a16:creationId xmlns:a16="http://schemas.microsoft.com/office/drawing/2014/main" id="{033D705E-012E-9041-A5BA-947025174345}"/>
              </a:ext>
            </a:extLst>
          </p:cNvPr>
          <p:cNvSpPr/>
          <p:nvPr/>
        </p:nvSpPr>
        <p:spPr>
          <a:xfrm>
            <a:off x="347781" y="297917"/>
            <a:ext cx="6198668" cy="8549310"/>
          </a:xfrm>
          <a:prstGeom prst="rect">
            <a:avLst/>
          </a:prstGeom>
          <a:no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9161A19-1A9A-1C45-B59C-A4C850EDBF37}"/>
              </a:ext>
            </a:extLst>
          </p:cNvPr>
          <p:cNvSpPr/>
          <p:nvPr/>
        </p:nvSpPr>
        <p:spPr>
          <a:xfrm>
            <a:off x="347781" y="8645809"/>
            <a:ext cx="6198668" cy="231472"/>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12A059DD-21CB-8B48-AEE4-893ABFC73B36}"/>
              </a:ext>
            </a:extLst>
          </p:cNvPr>
          <p:cNvCxnSpPr>
            <a:cxnSpLocks/>
          </p:cNvCxnSpPr>
          <p:nvPr/>
        </p:nvCxnSpPr>
        <p:spPr>
          <a:xfrm>
            <a:off x="817418" y="1923970"/>
            <a:ext cx="5329382" cy="0"/>
          </a:xfrm>
          <a:prstGeom prst="line">
            <a:avLst/>
          </a:prstGeom>
          <a:ln w="31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18" name="Picture 17">
            <a:extLst>
              <a:ext uri="{FF2B5EF4-FFF2-40B4-BE49-F238E27FC236}">
                <a16:creationId xmlns:a16="http://schemas.microsoft.com/office/drawing/2014/main" id="{1AC80453-3EE8-EB4E-88A4-92F869A1B9AA}"/>
              </a:ext>
            </a:extLst>
          </p:cNvPr>
          <p:cNvPicPr/>
          <p:nvPr/>
        </p:nvPicPr>
        <p:blipFill>
          <a:blip r:embed="rId3" cstate="print">
            <a:extLst>
              <a:ext uri="{28A0092B-C50C-407E-A947-70E740481C1C}">
                <a14:useLocalDpi xmlns:a14="http://schemas.microsoft.com/office/drawing/2010/main" val="0"/>
              </a:ext>
            </a:extLst>
          </a:blip>
          <a:srcRect/>
          <a:stretch/>
        </p:blipFill>
        <p:spPr>
          <a:xfrm>
            <a:off x="3704979" y="1256693"/>
            <a:ext cx="593145" cy="554179"/>
          </a:xfrm>
          <a:prstGeom prst="rect">
            <a:avLst/>
          </a:prstGeom>
        </p:spPr>
      </p:pic>
      <p:pic>
        <p:nvPicPr>
          <p:cNvPr id="19" name="Picture 18">
            <a:extLst>
              <a:ext uri="{FF2B5EF4-FFF2-40B4-BE49-F238E27FC236}">
                <a16:creationId xmlns:a16="http://schemas.microsoft.com/office/drawing/2014/main" id="{D7C698FC-B5C3-6B46-9AC5-87CE7FE1E830}"/>
              </a:ext>
            </a:extLst>
          </p:cNvPr>
          <p:cNvPicPr/>
          <p:nvPr/>
        </p:nvPicPr>
        <p:blipFill>
          <a:blip r:embed="rId4" cstate="print">
            <a:extLst>
              <a:ext uri="{28A0092B-C50C-407E-A947-70E740481C1C}">
                <a14:useLocalDpi xmlns:a14="http://schemas.microsoft.com/office/drawing/2010/main" val="0"/>
              </a:ext>
            </a:extLst>
          </a:blip>
          <a:srcRect/>
          <a:stretch/>
        </p:blipFill>
        <p:spPr>
          <a:xfrm>
            <a:off x="5668992" y="1256848"/>
            <a:ext cx="313798" cy="611142"/>
          </a:xfrm>
          <a:prstGeom prst="rect">
            <a:avLst/>
          </a:prstGeom>
        </p:spPr>
      </p:pic>
      <p:pic>
        <p:nvPicPr>
          <p:cNvPr id="20" name="Picture 19">
            <a:extLst>
              <a:ext uri="{FF2B5EF4-FFF2-40B4-BE49-F238E27FC236}">
                <a16:creationId xmlns:a16="http://schemas.microsoft.com/office/drawing/2014/main" id="{7233877F-B84A-2340-A2FE-840C066E0EC8}"/>
              </a:ext>
            </a:extLst>
          </p:cNvPr>
          <p:cNvPicPr/>
          <p:nvPr/>
        </p:nvPicPr>
        <p:blipFill rotWithShape="1">
          <a:blip r:embed="rId5" cstate="print">
            <a:extLst>
              <a:ext uri="{28A0092B-C50C-407E-A947-70E740481C1C}">
                <a14:useLocalDpi xmlns:a14="http://schemas.microsoft.com/office/drawing/2010/main" val="0"/>
              </a:ext>
            </a:extLst>
          </a:blip>
          <a:srcRect t="1" r="8197" b="545"/>
          <a:stretch/>
        </p:blipFill>
        <p:spPr bwMode="auto">
          <a:xfrm>
            <a:off x="4914531" y="1179240"/>
            <a:ext cx="693930" cy="751758"/>
          </a:xfrm>
          <a:prstGeom prst="rect">
            <a:avLst/>
          </a:prstGeom>
          <a:ln>
            <a:noFill/>
          </a:ln>
          <a:extLst>
            <a:ext uri="{53640926-AAD7-44D8-BBD7-CCE9431645EC}">
              <a14:shadowObscured xmlns:a14="http://schemas.microsoft.com/office/drawing/2010/main"/>
            </a:ext>
          </a:extLst>
        </p:spPr>
      </p:pic>
      <p:pic>
        <p:nvPicPr>
          <p:cNvPr id="21" name="Picture 20">
            <a:extLst>
              <a:ext uri="{FF2B5EF4-FFF2-40B4-BE49-F238E27FC236}">
                <a16:creationId xmlns:a16="http://schemas.microsoft.com/office/drawing/2014/main" id="{B6B2C371-54E9-D24E-BECD-733E56BCA577}"/>
              </a:ext>
            </a:extLst>
          </p:cNvPr>
          <p:cNvPicPr/>
          <p:nvPr/>
        </p:nvPicPr>
        <p:blipFill>
          <a:blip r:embed="rId6" cstate="print">
            <a:extLst>
              <a:ext uri="{28A0092B-C50C-407E-A947-70E740481C1C}">
                <a14:useLocalDpi xmlns:a14="http://schemas.microsoft.com/office/drawing/2010/main" val="0"/>
              </a:ext>
            </a:extLst>
          </a:blip>
          <a:srcRect/>
          <a:stretch/>
        </p:blipFill>
        <p:spPr>
          <a:xfrm>
            <a:off x="4388599" y="1242995"/>
            <a:ext cx="562223" cy="625160"/>
          </a:xfrm>
          <a:prstGeom prst="rect">
            <a:avLst/>
          </a:prstGeom>
        </p:spPr>
      </p:pic>
      <p:sp>
        <p:nvSpPr>
          <p:cNvPr id="22" name="Text Box 2">
            <a:extLst>
              <a:ext uri="{FF2B5EF4-FFF2-40B4-BE49-F238E27FC236}">
                <a16:creationId xmlns:a16="http://schemas.microsoft.com/office/drawing/2014/main" id="{67A0790B-619C-EA4C-B0FD-0C6ABA23A424}"/>
              </a:ext>
            </a:extLst>
          </p:cNvPr>
          <p:cNvSpPr txBox="1">
            <a:spLocks noChangeArrowheads="1"/>
          </p:cNvSpPr>
          <p:nvPr/>
        </p:nvSpPr>
        <p:spPr bwMode="auto">
          <a:xfrm>
            <a:off x="748347" y="2025742"/>
            <a:ext cx="2839980" cy="923330"/>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dirty="0">
                <a:solidFill>
                  <a:srgbClr val="009939"/>
                </a:solidFill>
                <a:effectLst/>
                <a:latin typeface="Lato" panose="020F0502020204030203" pitchFamily="34" charset="0"/>
                <a:ea typeface="Lato" panose="020F0502020204030203" pitchFamily="34" charset="0"/>
                <a:cs typeface="Lato" panose="020F0502020204030203" pitchFamily="34" charset="0"/>
              </a:rPr>
              <a:t>What </a:t>
            </a:r>
            <a:r>
              <a:rPr lang="en-US" dirty="0">
                <a:solidFill>
                  <a:srgbClr val="009939"/>
                </a:solidFill>
                <a:latin typeface="Lato" panose="020F0502020204030203" pitchFamily="34" charset="0"/>
                <a:ea typeface="Lato" panose="020F0502020204030203" pitchFamily="34" charset="0"/>
                <a:cs typeface="Lato" panose="020F0502020204030203" pitchFamily="34" charset="0"/>
              </a:rPr>
              <a:t>does it mean to have a coherent district science education program</a:t>
            </a:r>
            <a:r>
              <a:rPr lang="en-US" dirty="0">
                <a:solidFill>
                  <a:srgbClr val="009939"/>
                </a:solidFill>
                <a:effectLst/>
                <a:latin typeface="Lato" panose="020F0502020204030203" pitchFamily="34" charset="0"/>
                <a:ea typeface="Lato" panose="020F0502020204030203" pitchFamily="34" charset="0"/>
                <a:cs typeface="Lato" panose="020F0502020204030203" pitchFamily="34" charset="0"/>
              </a:rPr>
              <a:t>?</a:t>
            </a:r>
          </a:p>
        </p:txBody>
      </p:sp>
      <p:sp>
        <p:nvSpPr>
          <p:cNvPr id="16" name="TextBox 15">
            <a:extLst>
              <a:ext uri="{FF2B5EF4-FFF2-40B4-BE49-F238E27FC236}">
                <a16:creationId xmlns:a16="http://schemas.microsoft.com/office/drawing/2014/main" id="{AB593475-E388-984E-ACC3-8D80705638CE}"/>
              </a:ext>
            </a:extLst>
          </p:cNvPr>
          <p:cNvSpPr txBox="1"/>
          <p:nvPr/>
        </p:nvSpPr>
        <p:spPr>
          <a:xfrm>
            <a:off x="767036" y="1448652"/>
            <a:ext cx="2978879" cy="464230"/>
          </a:xfrm>
          <a:prstGeom prst="rect">
            <a:avLst/>
          </a:prstGeom>
          <a:noFill/>
        </p:spPr>
        <p:txBody>
          <a:bodyPr wrap="square" rtlCol="0">
            <a:spAutoFit/>
          </a:bodyPr>
          <a:lstStyle/>
          <a:p>
            <a:pPr>
              <a:lnSpc>
                <a:spcPts val="2900"/>
              </a:lnSpc>
            </a:pPr>
            <a:r>
              <a:rPr lang="en-US" sz="1700" b="1" dirty="0">
                <a:solidFill>
                  <a:srgbClr val="009939"/>
                </a:solidFill>
                <a:latin typeface="Lato Black" panose="020F0502020204030203" pitchFamily="34" charset="0"/>
                <a:ea typeface="Lato Black" panose="020F0502020204030203" pitchFamily="34" charset="0"/>
                <a:cs typeface="Lato Black" panose="020F0502020204030203" pitchFamily="34" charset="0"/>
              </a:rPr>
              <a:t>COHERENCE in</a:t>
            </a:r>
            <a:r>
              <a:rPr lang="en-US" sz="1700" b="1" dirty="0">
                <a:solidFill>
                  <a:srgbClr val="009939"/>
                </a:solidFill>
                <a:latin typeface="Lato Light" panose="020F0502020204030203" pitchFamily="34" charset="0"/>
                <a:ea typeface="Lato Light" panose="020F0502020204030203" pitchFamily="34" charset="0"/>
                <a:cs typeface="Lato Light" panose="020F0502020204030203" pitchFamily="34" charset="0"/>
              </a:rPr>
              <a:t> </a:t>
            </a:r>
            <a:r>
              <a:rPr lang="en-US" sz="1700" b="1" dirty="0">
                <a:solidFill>
                  <a:srgbClr val="009939"/>
                </a:solidFill>
                <a:latin typeface="Lato Black" panose="020F0502020204030203" pitchFamily="34" charset="0"/>
                <a:ea typeface="Lato Black" panose="020F0502020204030203" pitchFamily="34" charset="0"/>
                <a:cs typeface="Lato Black" panose="020F0502020204030203" pitchFamily="34" charset="0"/>
              </a:rPr>
              <a:t>PRACTICE</a:t>
            </a:r>
            <a:endParaRPr lang="en-US" sz="1700" b="1" dirty="0">
              <a:solidFill>
                <a:srgbClr val="009939"/>
              </a:solidFill>
              <a:latin typeface="Lato Black" panose="020F0502020204030203" pitchFamily="34" charset="77"/>
              <a:cs typeface="Lato Black"/>
            </a:endParaRPr>
          </a:p>
        </p:txBody>
      </p:sp>
    </p:spTree>
    <p:extLst>
      <p:ext uri="{BB962C8B-B14F-4D97-AF65-F5344CB8AC3E}">
        <p14:creationId xmlns:p14="http://schemas.microsoft.com/office/powerpoint/2010/main" val="1033587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8FFE266-BE80-384A-8C60-E330AD27AA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9789" y="7772850"/>
            <a:ext cx="1251617" cy="602427"/>
          </a:xfrm>
          <a:prstGeom prst="rect">
            <a:avLst/>
          </a:prstGeom>
        </p:spPr>
      </p:pic>
      <p:cxnSp>
        <p:nvCxnSpPr>
          <p:cNvPr id="29" name="Straight Connector 28">
            <a:extLst>
              <a:ext uri="{FF2B5EF4-FFF2-40B4-BE49-F238E27FC236}">
                <a16:creationId xmlns:a16="http://schemas.microsoft.com/office/drawing/2014/main" id="{5FC86A8C-79F7-0D4D-BE25-6D9EF1DF9120}"/>
              </a:ext>
            </a:extLst>
          </p:cNvPr>
          <p:cNvCxnSpPr/>
          <p:nvPr/>
        </p:nvCxnSpPr>
        <p:spPr>
          <a:xfrm>
            <a:off x="663970" y="7554125"/>
            <a:ext cx="5432603" cy="0"/>
          </a:xfrm>
          <a:prstGeom prst="line">
            <a:avLst/>
          </a:prstGeom>
          <a:ln w="3175"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34" name="Rectangle 33">
            <a:extLst>
              <a:ext uri="{FF2B5EF4-FFF2-40B4-BE49-F238E27FC236}">
                <a16:creationId xmlns:a16="http://schemas.microsoft.com/office/drawing/2014/main" id="{033D705E-012E-9041-A5BA-947025174345}"/>
              </a:ext>
            </a:extLst>
          </p:cNvPr>
          <p:cNvSpPr/>
          <p:nvPr/>
        </p:nvSpPr>
        <p:spPr>
          <a:xfrm>
            <a:off x="347781" y="297917"/>
            <a:ext cx="6198668" cy="8549310"/>
          </a:xfrm>
          <a:prstGeom prst="rect">
            <a:avLst/>
          </a:prstGeom>
          <a:no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9161A19-1A9A-1C45-B59C-A4C850EDBF37}"/>
              </a:ext>
            </a:extLst>
          </p:cNvPr>
          <p:cNvSpPr/>
          <p:nvPr/>
        </p:nvSpPr>
        <p:spPr>
          <a:xfrm>
            <a:off x="347781" y="8645809"/>
            <a:ext cx="6198668" cy="231472"/>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12A059DD-21CB-8B48-AEE4-893ABFC73B36}"/>
              </a:ext>
            </a:extLst>
          </p:cNvPr>
          <p:cNvCxnSpPr/>
          <p:nvPr/>
        </p:nvCxnSpPr>
        <p:spPr>
          <a:xfrm>
            <a:off x="730737" y="922484"/>
            <a:ext cx="5432603" cy="0"/>
          </a:xfrm>
          <a:prstGeom prst="line">
            <a:avLst/>
          </a:prstGeom>
          <a:ln w="3175"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9CF8E8C1-68D0-D149-BD44-5B3C84D488E3}"/>
              </a:ext>
            </a:extLst>
          </p:cNvPr>
          <p:cNvSpPr txBox="1"/>
          <p:nvPr/>
        </p:nvSpPr>
        <p:spPr>
          <a:xfrm>
            <a:off x="697763" y="301822"/>
            <a:ext cx="2999420" cy="588944"/>
          </a:xfrm>
          <a:prstGeom prst="rect">
            <a:avLst/>
          </a:prstGeom>
          <a:noFill/>
        </p:spPr>
        <p:txBody>
          <a:bodyPr wrap="square" rtlCol="0">
            <a:spAutoFit/>
          </a:bodyPr>
          <a:lstStyle/>
          <a:p>
            <a:pPr>
              <a:lnSpc>
                <a:spcPts val="3800"/>
              </a:lnSpc>
            </a:pPr>
            <a:r>
              <a:rPr lang="en-US" sz="3000" dirty="0">
                <a:solidFill>
                  <a:srgbClr val="333399"/>
                </a:solidFill>
                <a:latin typeface="Lato Light" panose="020F0502020204030203" pitchFamily="34" charset="0"/>
                <a:ea typeface="Lato Light" panose="020F0502020204030203" pitchFamily="34" charset="0"/>
                <a:cs typeface="Lato Light" panose="020F0502020204030203" pitchFamily="34" charset="0"/>
              </a:rPr>
              <a:t>Science</a:t>
            </a:r>
            <a:r>
              <a:rPr lang="en-US" sz="3200" dirty="0">
                <a:solidFill>
                  <a:srgbClr val="333399"/>
                </a:solidFill>
                <a:latin typeface="Lato Light" panose="020F0502020204030203" pitchFamily="34" charset="0"/>
                <a:ea typeface="Lato Light" panose="020F0502020204030203" pitchFamily="34" charset="0"/>
                <a:cs typeface="Lato Light" panose="020F0502020204030203" pitchFamily="34" charset="0"/>
              </a:rPr>
              <a:t> </a:t>
            </a:r>
            <a:endParaRPr lang="en-US" sz="3200" b="1" dirty="0">
              <a:solidFill>
                <a:srgbClr val="000090"/>
              </a:solidFill>
              <a:latin typeface="Lato Black" panose="020F0502020204030203" pitchFamily="34" charset="77"/>
              <a:cs typeface="Lato Black"/>
            </a:endParaRPr>
          </a:p>
        </p:txBody>
      </p:sp>
      <p:pic>
        <p:nvPicPr>
          <p:cNvPr id="18" name="Picture 17">
            <a:extLst>
              <a:ext uri="{FF2B5EF4-FFF2-40B4-BE49-F238E27FC236}">
                <a16:creationId xmlns:a16="http://schemas.microsoft.com/office/drawing/2014/main" id="{5242B21C-0506-AD40-B85E-C49C0A6DA9E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809518" y="566826"/>
            <a:ext cx="286278" cy="279898"/>
          </a:xfrm>
          <a:prstGeom prst="rect">
            <a:avLst/>
          </a:prstGeom>
        </p:spPr>
      </p:pic>
      <p:pic>
        <p:nvPicPr>
          <p:cNvPr id="19" name="Picture 18">
            <a:extLst>
              <a:ext uri="{FF2B5EF4-FFF2-40B4-BE49-F238E27FC236}">
                <a16:creationId xmlns:a16="http://schemas.microsoft.com/office/drawing/2014/main" id="{8FF813A7-6F2C-C444-94FE-06B3725E67BB}"/>
              </a:ext>
            </a:extLst>
          </p:cNvPr>
          <p:cNvPicPr/>
          <p:nvPr/>
        </p:nvPicPr>
        <p:blipFill>
          <a:blip r:embed="rId4" cstate="print">
            <a:extLst>
              <a:ext uri="{28A0092B-C50C-407E-A947-70E740481C1C}">
                <a14:useLocalDpi xmlns:a14="http://schemas.microsoft.com/office/drawing/2010/main" val="0"/>
              </a:ext>
            </a:extLst>
          </a:blip>
          <a:srcRect/>
          <a:stretch/>
        </p:blipFill>
        <p:spPr>
          <a:xfrm>
            <a:off x="5904613" y="568573"/>
            <a:ext cx="147272" cy="310200"/>
          </a:xfrm>
          <a:prstGeom prst="rect">
            <a:avLst/>
          </a:prstGeom>
        </p:spPr>
      </p:pic>
      <p:pic>
        <p:nvPicPr>
          <p:cNvPr id="20" name="Picture 19">
            <a:extLst>
              <a:ext uri="{FF2B5EF4-FFF2-40B4-BE49-F238E27FC236}">
                <a16:creationId xmlns:a16="http://schemas.microsoft.com/office/drawing/2014/main" id="{4E0C6789-B4E6-3547-9A29-5411E80BE198}"/>
              </a:ext>
            </a:extLst>
          </p:cNvPr>
          <p:cNvPicPr/>
          <p:nvPr/>
        </p:nvPicPr>
        <p:blipFill rotWithShape="1">
          <a:blip r:embed="rId5" cstate="print">
            <a:extLst>
              <a:ext uri="{28A0092B-C50C-407E-A947-70E740481C1C}">
                <a14:useLocalDpi xmlns:a14="http://schemas.microsoft.com/office/drawing/2010/main" val="0"/>
              </a:ext>
            </a:extLst>
          </a:blip>
          <a:srcRect t="1" r="8197" b="545"/>
          <a:stretch/>
        </p:blipFill>
        <p:spPr bwMode="auto">
          <a:xfrm>
            <a:off x="5471892" y="542349"/>
            <a:ext cx="334921" cy="362831"/>
          </a:xfrm>
          <a:prstGeom prst="rect">
            <a:avLst/>
          </a:prstGeom>
          <a:ln>
            <a:noFill/>
          </a:ln>
          <a:extLst>
            <a:ext uri="{53640926-AAD7-44D8-BBD7-CCE9431645EC}">
              <a14:shadowObscured xmlns:a14="http://schemas.microsoft.com/office/drawing/2010/main"/>
            </a:ext>
          </a:extLst>
        </p:spPr>
      </p:pic>
      <p:pic>
        <p:nvPicPr>
          <p:cNvPr id="21" name="Picture 20">
            <a:extLst>
              <a:ext uri="{FF2B5EF4-FFF2-40B4-BE49-F238E27FC236}">
                <a16:creationId xmlns:a16="http://schemas.microsoft.com/office/drawing/2014/main" id="{42C20167-7390-5D46-8830-751435A6B51C}"/>
              </a:ext>
            </a:extLst>
          </p:cNvPr>
          <p:cNvPicPr/>
          <p:nvPr/>
        </p:nvPicPr>
        <p:blipFill>
          <a:blip r:embed="rId6" cstate="print">
            <a:extLst>
              <a:ext uri="{28A0092B-C50C-407E-A947-70E740481C1C}">
                <a14:useLocalDpi xmlns:a14="http://schemas.microsoft.com/office/drawing/2010/main" val="0"/>
              </a:ext>
            </a:extLst>
          </a:blip>
          <a:srcRect/>
          <a:stretch/>
        </p:blipFill>
        <p:spPr>
          <a:xfrm>
            <a:off x="5169044" y="566595"/>
            <a:ext cx="283274" cy="314985"/>
          </a:xfrm>
          <a:prstGeom prst="rect">
            <a:avLst/>
          </a:prstGeom>
        </p:spPr>
      </p:pic>
      <p:sp>
        <p:nvSpPr>
          <p:cNvPr id="22" name="TextBox 21">
            <a:extLst>
              <a:ext uri="{FF2B5EF4-FFF2-40B4-BE49-F238E27FC236}">
                <a16:creationId xmlns:a16="http://schemas.microsoft.com/office/drawing/2014/main" id="{A8863D31-DBA1-C644-A79B-EDA2A7C22CF1}"/>
              </a:ext>
            </a:extLst>
          </p:cNvPr>
          <p:cNvSpPr txBox="1"/>
          <p:nvPr/>
        </p:nvSpPr>
        <p:spPr>
          <a:xfrm>
            <a:off x="695784" y="544838"/>
            <a:ext cx="2736185" cy="464230"/>
          </a:xfrm>
          <a:prstGeom prst="rect">
            <a:avLst/>
          </a:prstGeom>
          <a:noFill/>
        </p:spPr>
        <p:txBody>
          <a:bodyPr wrap="square" rtlCol="0">
            <a:spAutoFit/>
          </a:bodyPr>
          <a:lstStyle/>
          <a:p>
            <a:pPr>
              <a:lnSpc>
                <a:spcPts val="2900"/>
              </a:lnSpc>
            </a:pPr>
            <a:r>
              <a:rPr lang="en-US" sz="800" b="1" dirty="0">
                <a:solidFill>
                  <a:srgbClr val="009939"/>
                </a:solidFill>
                <a:latin typeface="Lato Black" panose="020F0502020204030203" pitchFamily="34" charset="0"/>
                <a:ea typeface="Lato Black" panose="020F0502020204030203" pitchFamily="34" charset="0"/>
                <a:cs typeface="Lato Black" panose="020F0502020204030203" pitchFamily="34" charset="0"/>
              </a:rPr>
              <a:t>COHERENCE in PRACTICE</a:t>
            </a:r>
            <a:endParaRPr lang="en-US" sz="800" b="1" dirty="0">
              <a:solidFill>
                <a:srgbClr val="009939"/>
              </a:solidFill>
              <a:latin typeface="Lato Black" panose="020F0502020204030203" pitchFamily="34" charset="77"/>
              <a:cs typeface="Lato Black"/>
            </a:endParaRPr>
          </a:p>
        </p:txBody>
      </p:sp>
      <p:sp>
        <p:nvSpPr>
          <p:cNvPr id="30" name="Rectangle 29">
            <a:extLst>
              <a:ext uri="{FF2B5EF4-FFF2-40B4-BE49-F238E27FC236}">
                <a16:creationId xmlns:a16="http://schemas.microsoft.com/office/drawing/2014/main" id="{8784409A-2448-3442-8EF2-37272A9C68B3}"/>
              </a:ext>
            </a:extLst>
          </p:cNvPr>
          <p:cNvSpPr/>
          <p:nvPr/>
        </p:nvSpPr>
        <p:spPr>
          <a:xfrm>
            <a:off x="650847" y="1091960"/>
            <a:ext cx="2915709" cy="6263253"/>
          </a:xfrm>
          <a:prstGeom prst="rect">
            <a:avLst/>
          </a:prstGeom>
        </p:spPr>
        <p:txBody>
          <a:bodyPr wrap="square">
            <a:spAutoFit/>
          </a:bodyPr>
          <a:lstStyle/>
          <a:p>
            <a:r>
              <a:rPr lang="en-US" sz="1200" b="1" dirty="0">
                <a:latin typeface="Lato Black" panose="020F0502020204030203" pitchFamily="34" charset="0"/>
                <a:ea typeface="Lato Black" panose="020F0502020204030203" pitchFamily="34" charset="0"/>
                <a:cs typeface="Lato Black" panose="020F0502020204030203" pitchFamily="34" charset="0"/>
              </a:rPr>
              <a:t>What are some strategies for implementation?</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Audit the coherence of current system through staff and community surveys. Do they understand the current vision and programs and how they all connect?</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7"/>
              </a:rPr>
              <a:t>Create a community-informed vision</a:t>
            </a:r>
            <a:r>
              <a:rPr lang="en-US" sz="1100" dirty="0">
                <a:latin typeface="Lato" panose="020F0502020204030203" pitchFamily="34" charset="0"/>
                <a:ea typeface="Lato" panose="020F0502020204030203" pitchFamily="34" charset="0"/>
                <a:cs typeface="Lato" panose="020F0502020204030203" pitchFamily="34" charset="0"/>
              </a:rPr>
              <a:t>.</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Note sufficient time on fewer goals (one or two) is more effective, though all content areas, like science, will have unique instructional strategies to move toward those goals. </a:t>
            </a:r>
          </a:p>
          <a:p>
            <a:endParaRPr lang="en-US" sz="1200" dirty="0">
              <a:latin typeface="Lato" panose="020F0502020204030203" pitchFamily="34" charset="0"/>
              <a:ea typeface="Lato" panose="020F0502020204030203" pitchFamily="34" charset="0"/>
              <a:cs typeface="Lato" panose="020F0502020204030203" pitchFamily="34" charset="0"/>
            </a:endParaRPr>
          </a:p>
          <a:p>
            <a:r>
              <a:rPr lang="en-US" sz="1200" b="1" dirty="0">
                <a:latin typeface="Lato Black" panose="020F0502020204030203" pitchFamily="34" charset="0"/>
                <a:ea typeface="Lato Black" panose="020F0502020204030203" pitchFamily="34" charset="0"/>
                <a:cs typeface="Lato Black" panose="020F0502020204030203" pitchFamily="34" charset="0"/>
              </a:rPr>
              <a:t>What are some good reflection questions to consider?</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How does that practice or program help us meet this goal for all students? How does it connect to our vision?</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Are there programs that could be unified and connected rather than separate? </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Do classroom educators receive the science-specific professional learning needed to connect their efforts to larger district and school goals?</a:t>
            </a:r>
          </a:p>
          <a:p>
            <a:endParaRPr lang="en-US" sz="1100" dirty="0">
              <a:latin typeface="Lato" panose="020F0502020204030203" pitchFamily="34" charset="0"/>
              <a:ea typeface="Lato" panose="020F0502020204030203" pitchFamily="34" charset="0"/>
              <a:cs typeface="Lato" panose="020F0502020204030203" pitchFamily="34" charset="0"/>
            </a:endParaRPr>
          </a:p>
          <a:p>
            <a:r>
              <a:rPr lang="en-US" sz="1100" b="1" dirty="0">
                <a:latin typeface="Lato Black" panose="020F0502020204030203" pitchFamily="34" charset="0"/>
                <a:ea typeface="Lato Black" panose="020F0502020204030203" pitchFamily="34" charset="0"/>
                <a:cs typeface="Lato Black" panose="020F0502020204030203" pitchFamily="34" charset="0"/>
              </a:rPr>
              <a:t>What do national professional groups or education researchers say on this topic?</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8"/>
              </a:rPr>
              <a:t>Harvard’s Coherence Framework </a:t>
            </a:r>
            <a:r>
              <a:rPr lang="en-US" sz="1100" dirty="0">
                <a:latin typeface="Lato" panose="020F0502020204030203" pitchFamily="34" charset="0"/>
                <a:ea typeface="Lato" panose="020F0502020204030203" pitchFamily="34" charset="0"/>
                <a:cs typeface="Lato" panose="020F0502020204030203" pitchFamily="34" charset="0"/>
              </a:rPr>
              <a:t> </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9"/>
              </a:rPr>
              <a:t>Wallace Foundation - Coherence and Support </a:t>
            </a:r>
            <a:r>
              <a:rPr lang="en-US" sz="1100" dirty="0">
                <a:latin typeface="Lato" panose="020F0502020204030203" pitchFamily="34" charset="0"/>
                <a:ea typeface="Lato" panose="020F0502020204030203" pitchFamily="34" charset="0"/>
                <a:cs typeface="Lato" panose="020F0502020204030203" pitchFamily="34" charset="0"/>
              </a:rPr>
              <a:t>– article describing three essentials to school improvement</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0"/>
              </a:rPr>
              <a:t>Coherence in implementing new science standards</a:t>
            </a:r>
            <a:r>
              <a:rPr lang="en-US" sz="1100" dirty="0">
                <a:latin typeface="Lato" panose="020F0502020204030203" pitchFamily="34" charset="0"/>
                <a:ea typeface="Lato" panose="020F0502020204030203" pitchFamily="34" charset="0"/>
                <a:cs typeface="Lato" panose="020F0502020204030203" pitchFamily="34" charset="0"/>
              </a:rPr>
              <a:t> – from the National Academies NGSS Implementation Guide</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1"/>
              </a:rPr>
              <a:t>Education First </a:t>
            </a:r>
            <a:r>
              <a:rPr lang="en-US" sz="1100" dirty="0">
                <a:latin typeface="Lato" panose="020F0502020204030203" pitchFamily="34" charset="0"/>
                <a:ea typeface="Lato" panose="020F0502020204030203" pitchFamily="34" charset="0"/>
                <a:cs typeface="Lato" panose="020F0502020204030203" pitchFamily="34" charset="0"/>
              </a:rPr>
              <a:t>– video on </a:t>
            </a:r>
            <a:r>
              <a:rPr lang="en-US" sz="1100" i="1" dirty="0">
                <a:latin typeface="Lato" panose="020F0502020204030203" pitchFamily="34" charset="0"/>
                <a:ea typeface="Lato" panose="020F0502020204030203" pitchFamily="34" charset="0"/>
                <a:cs typeface="Lato" panose="020F0502020204030203" pitchFamily="34" charset="0"/>
              </a:rPr>
              <a:t>why</a:t>
            </a:r>
            <a:r>
              <a:rPr lang="en-US" sz="1100" dirty="0">
                <a:latin typeface="Lato" panose="020F0502020204030203" pitchFamily="34" charset="0"/>
                <a:ea typeface="Lato" panose="020F0502020204030203" pitchFamily="34" charset="0"/>
                <a:cs typeface="Lato" panose="020F0502020204030203" pitchFamily="34" charset="0"/>
              </a:rPr>
              <a:t> coherence is important</a:t>
            </a:r>
          </a:p>
        </p:txBody>
      </p:sp>
      <p:sp>
        <p:nvSpPr>
          <p:cNvPr id="31" name="TextBox 30">
            <a:extLst>
              <a:ext uri="{FF2B5EF4-FFF2-40B4-BE49-F238E27FC236}">
                <a16:creationId xmlns:a16="http://schemas.microsoft.com/office/drawing/2014/main" id="{DB77C13A-E1EF-C14F-BAA9-2D0C4709737B}"/>
              </a:ext>
            </a:extLst>
          </p:cNvPr>
          <p:cNvSpPr txBox="1"/>
          <p:nvPr/>
        </p:nvSpPr>
        <p:spPr>
          <a:xfrm>
            <a:off x="3798124" y="1143578"/>
            <a:ext cx="2405347" cy="5616922"/>
          </a:xfrm>
          <a:prstGeom prst="rect">
            <a:avLst/>
          </a:prstGeom>
          <a:solidFill>
            <a:srgbClr val="92D050">
              <a:alpha val="38431"/>
            </a:srgbClr>
          </a:solidFill>
        </p:spPr>
        <p:txBody>
          <a:bodyPr wrap="square" lIns="182880" tIns="182880" rIns="182880" bIns="182880" rtlCol="0">
            <a:spAutoFit/>
          </a:bodyPr>
          <a:lstStyle/>
          <a:p>
            <a:r>
              <a:rPr lang="en-US" sz="1400" b="1" dirty="0">
                <a:latin typeface="Lato Black" panose="020F0502020204030203" pitchFamily="34" charset="77"/>
                <a:ea typeface="Calibri" panose="020F0502020204030204" pitchFamily="34" charset="0"/>
              </a:rPr>
              <a:t>Further Resources</a:t>
            </a:r>
          </a:p>
          <a:p>
            <a:endParaRPr lang="en-US" sz="600" b="1" dirty="0">
              <a:latin typeface="Lato Black" panose="020F0502020204030203" pitchFamily="34" charset="77"/>
              <a:ea typeface="Calibri" panose="020F0502020204030204" pitchFamily="34" charset="0"/>
            </a:endParaRPr>
          </a:p>
          <a:p>
            <a:r>
              <a:rPr lang="en-US" sz="1100" b="1" dirty="0">
                <a:latin typeface="Lato Black" panose="020F0502020204030203" pitchFamily="34" charset="77"/>
                <a:ea typeface="Calibri" panose="020F0502020204030204" pitchFamily="34" charset="0"/>
              </a:rPr>
              <a:t>Administrators:</a:t>
            </a: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Article on </a:t>
            </a:r>
            <a:r>
              <a:rPr lang="en-US" sz="1100" dirty="0">
                <a:latin typeface="Lato" panose="020F0502020204030203" pitchFamily="34" charset="0"/>
                <a:ea typeface="Lato" panose="020F0502020204030203" pitchFamily="34" charset="0"/>
                <a:cs typeface="Lato" panose="020F0502020204030203" pitchFamily="34" charset="0"/>
                <a:hlinkClick r:id="rId12"/>
              </a:rPr>
              <a:t>the importance of vision setting in science</a:t>
            </a:r>
            <a:endParaRPr lang="en-US" sz="1100" dirty="0">
              <a:latin typeface="Lato" panose="020F0502020204030203" pitchFamily="34" charset="0"/>
              <a:ea typeface="Lato" panose="020F0502020204030203" pitchFamily="34" charset="0"/>
              <a:cs typeface="Lato" panose="020F0502020204030203" pitchFamily="34" charset="0"/>
            </a:endParaRP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Article on </a:t>
            </a:r>
            <a:r>
              <a:rPr lang="en-US" sz="1100" dirty="0">
                <a:latin typeface="Lato" panose="020F0502020204030203" pitchFamily="34" charset="0"/>
                <a:ea typeface="Lato" panose="020F0502020204030203" pitchFamily="34" charset="0"/>
                <a:cs typeface="Lato" panose="020F0502020204030203" pitchFamily="34" charset="0"/>
                <a:hlinkClick r:id="rId13"/>
              </a:rPr>
              <a:t>systems of assessment in science </a:t>
            </a:r>
            <a:endParaRPr lang="en-US" sz="1100" dirty="0">
              <a:latin typeface="Lato" panose="020F0502020204030203" pitchFamily="34" charset="0"/>
              <a:ea typeface="Lato" panose="020F0502020204030203" pitchFamily="34" charset="0"/>
              <a:cs typeface="Lato" panose="020F0502020204030203" pitchFamily="34" charset="0"/>
            </a:endParaRP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Article on </a:t>
            </a:r>
            <a:r>
              <a:rPr lang="en-US" sz="1100" dirty="0">
                <a:latin typeface="Lato" panose="020F0502020204030203" pitchFamily="34" charset="0"/>
                <a:ea typeface="Lato" panose="020F0502020204030203" pitchFamily="34" charset="0"/>
                <a:cs typeface="Lato" panose="020F0502020204030203" pitchFamily="34" charset="0"/>
                <a:hlinkClick r:id="rId14"/>
              </a:rPr>
              <a:t>the challenge of all students having access to grade-level, standards-based work </a:t>
            </a:r>
            <a:r>
              <a:rPr lang="en-US" sz="1100" dirty="0">
                <a:latin typeface="Lato" panose="020F0502020204030203" pitchFamily="34" charset="0"/>
                <a:ea typeface="Lato" panose="020F0502020204030203" pitchFamily="34" charset="0"/>
                <a:cs typeface="Lato" panose="020F0502020204030203" pitchFamily="34" charset="0"/>
              </a:rPr>
              <a:t>(The Opportunity Myth)</a:t>
            </a: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FAQs from DPI on </a:t>
            </a:r>
            <a:r>
              <a:rPr lang="en-US" sz="1100" dirty="0">
                <a:latin typeface="Lato" panose="020F0502020204030203" pitchFamily="34" charset="0"/>
                <a:ea typeface="Lato" panose="020F0502020204030203" pitchFamily="34" charset="0"/>
                <a:cs typeface="Lato" panose="020F0502020204030203" pitchFamily="34" charset="0"/>
                <a:hlinkClick r:id="rId15"/>
              </a:rPr>
              <a:t>using the strategy of effective instructional materials with connected professional learning</a:t>
            </a:r>
            <a:endParaRPr lang="en-US" sz="1100" dirty="0">
              <a:latin typeface="Lato" panose="020F0502020204030203" pitchFamily="34" charset="0"/>
              <a:ea typeface="Lato" panose="020F0502020204030203" pitchFamily="34" charset="0"/>
              <a:cs typeface="Lato" panose="020F0502020204030203" pitchFamily="34" charset="0"/>
            </a:endParaRPr>
          </a:p>
          <a:p>
            <a:r>
              <a:rPr lang="en-US" sz="1100" b="1" dirty="0">
                <a:latin typeface="Lato Black" panose="020F0502020204030203" pitchFamily="34" charset="77"/>
                <a:ea typeface="Calibri" panose="020F0502020204030204" pitchFamily="34" charset="0"/>
              </a:rPr>
              <a:t>Teachers:</a:t>
            </a: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6"/>
              </a:rPr>
              <a:t>Storylines are coherent sequences of instruction in science </a:t>
            </a:r>
            <a:endParaRPr lang="en-US" sz="1100" dirty="0">
              <a:latin typeface="Lato" panose="020F0502020204030203" pitchFamily="34" charset="0"/>
              <a:ea typeface="Lato" panose="020F0502020204030203" pitchFamily="34" charset="0"/>
              <a:cs typeface="Lato" panose="020F0502020204030203" pitchFamily="34" charset="0"/>
            </a:endParaRP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7"/>
              </a:rPr>
              <a:t>Research article from </a:t>
            </a:r>
            <a:r>
              <a:rPr lang="en-US" sz="1100" dirty="0" err="1">
                <a:latin typeface="Lato" panose="020F0502020204030203" pitchFamily="34" charset="0"/>
                <a:ea typeface="Lato" panose="020F0502020204030203" pitchFamily="34" charset="0"/>
                <a:cs typeface="Lato" panose="020F0502020204030203" pitchFamily="34" charset="0"/>
                <a:hlinkClick r:id="rId17"/>
              </a:rPr>
              <a:t>Reiser</a:t>
            </a:r>
            <a:r>
              <a:rPr lang="en-US" sz="1100" dirty="0">
                <a:latin typeface="Lato" panose="020F0502020204030203" pitchFamily="34" charset="0"/>
                <a:ea typeface="Lato" panose="020F0502020204030203" pitchFamily="34" charset="0"/>
                <a:cs typeface="Lato" panose="020F0502020204030203" pitchFamily="34" charset="0"/>
                <a:hlinkClick r:id="rId17"/>
              </a:rPr>
              <a:t>, et al. on what coherence means in instruction</a:t>
            </a:r>
            <a:endParaRPr lang="en-US" sz="1100" dirty="0">
              <a:latin typeface="Lato" panose="020F0502020204030203" pitchFamily="34" charset="0"/>
              <a:ea typeface="Lato" panose="020F0502020204030203" pitchFamily="34" charset="0"/>
              <a:cs typeface="Lato" panose="020F0502020204030203" pitchFamily="34" charset="0"/>
            </a:endParaRPr>
          </a:p>
          <a:p>
            <a:r>
              <a:rPr lang="en-US" sz="1100" b="1" dirty="0">
                <a:latin typeface="Lato Black" panose="020F0502020204030203" pitchFamily="34" charset="77"/>
                <a:ea typeface="Calibri" panose="020F0502020204030204" pitchFamily="34" charset="0"/>
              </a:rPr>
              <a:t>Students, Families, and Communities:</a:t>
            </a: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8"/>
              </a:rPr>
              <a:t>Ask questions and advocate at local school board meetings</a:t>
            </a:r>
            <a:r>
              <a:rPr lang="en-US" sz="1100" dirty="0">
                <a:latin typeface="Lato" panose="020F0502020204030203" pitchFamily="34" charset="0"/>
                <a:ea typeface="Lato" panose="020F0502020204030203" pitchFamily="34" charset="0"/>
                <a:cs typeface="Lato" panose="020F0502020204030203" pitchFamily="34" charset="0"/>
              </a:rPr>
              <a:t>. </a:t>
            </a: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Another article on </a:t>
            </a:r>
            <a:r>
              <a:rPr lang="en-US" sz="1100" dirty="0">
                <a:latin typeface="Lato" panose="020F0502020204030203" pitchFamily="34" charset="0"/>
                <a:ea typeface="Lato" panose="020F0502020204030203" pitchFamily="34" charset="0"/>
                <a:cs typeface="Lato" panose="020F0502020204030203" pitchFamily="34" charset="0"/>
                <a:hlinkClick r:id="rId19"/>
              </a:rPr>
              <a:t>working with your school board</a:t>
            </a:r>
            <a:endParaRPr lang="en-US" sz="1100" dirty="0">
              <a:latin typeface="Lato" panose="020F0502020204030203" pitchFamily="34" charset="0"/>
              <a:ea typeface="Lato" panose="020F0502020204030203" pitchFamily="34" charset="0"/>
              <a:cs typeface="Lato" panose="020F0502020204030203" pitchFamily="34" charset="0"/>
            </a:endParaRPr>
          </a:p>
        </p:txBody>
      </p:sp>
      <p:sp>
        <p:nvSpPr>
          <p:cNvPr id="2" name="Rectangle 1">
            <a:extLst>
              <a:ext uri="{FF2B5EF4-FFF2-40B4-BE49-F238E27FC236}">
                <a16:creationId xmlns:a16="http://schemas.microsoft.com/office/drawing/2014/main" id="{EC1F3B44-1C55-CF48-8166-82418542683A}"/>
              </a:ext>
            </a:extLst>
          </p:cNvPr>
          <p:cNvSpPr/>
          <p:nvPr/>
        </p:nvSpPr>
        <p:spPr>
          <a:xfrm>
            <a:off x="603434" y="7606001"/>
            <a:ext cx="3769062" cy="969496"/>
          </a:xfrm>
          <a:prstGeom prst="rect">
            <a:avLst/>
          </a:prstGeom>
        </p:spPr>
        <p:txBody>
          <a:bodyPr wrap="square">
            <a:spAutoFit/>
          </a:bodyPr>
          <a:lstStyle/>
          <a:p>
            <a:r>
              <a:rPr lang="en-US" sz="700" dirty="0">
                <a:latin typeface="Lato Light" panose="020F0302020204030203" pitchFamily="34" charset="77"/>
              </a:rPr>
              <a:t>For more information contact:</a:t>
            </a:r>
          </a:p>
          <a:p>
            <a:r>
              <a:rPr lang="en-US" sz="700" dirty="0">
                <a:latin typeface="Lato Light" panose="020F0302020204030203" pitchFamily="34" charset="77"/>
              </a:rPr>
              <a:t>Kevin Anderson, </a:t>
            </a:r>
            <a:r>
              <a:rPr lang="en-US" sz="700" dirty="0">
                <a:latin typeface="Lato Light" panose="020F0302020204030203" pitchFamily="34" charset="77"/>
                <a:hlinkClick r:id="rId20"/>
              </a:rPr>
              <a:t>kevin.anderson@dpi.wi.gov</a:t>
            </a:r>
            <a:r>
              <a:rPr lang="en-US" sz="700" dirty="0">
                <a:latin typeface="Lato Light" panose="020F0302020204030203" pitchFamily="34" charset="77"/>
              </a:rPr>
              <a:t>, Teaching and Learning  Team, Division of Academic Excellence – website with coherence resources [link]</a:t>
            </a:r>
          </a:p>
          <a:p>
            <a:endParaRPr lang="en-US" sz="400" dirty="0">
              <a:latin typeface="Lato Light" panose="020F0302020204030203" pitchFamily="34" charset="77"/>
            </a:endParaRPr>
          </a:p>
          <a:p>
            <a:r>
              <a:rPr lang="en-US" sz="700" dirty="0">
                <a:latin typeface="Lato Light" panose="020F0302020204030203" pitchFamily="34" charset="77"/>
              </a:rPr>
              <a:t>June 2020 Wisconsin Department of Public Instruction</a:t>
            </a:r>
          </a:p>
          <a:p>
            <a:endParaRPr lang="en-US" sz="400" dirty="0">
              <a:latin typeface="Lato Light" panose="020F0302020204030203" pitchFamily="34" charset="77"/>
            </a:endParaRPr>
          </a:p>
          <a:p>
            <a:r>
              <a:rPr lang="en-US" sz="700" dirty="0">
                <a:latin typeface="Lato Light" panose="020F0302020204030203" pitchFamily="34" charset="77"/>
              </a:rPr>
              <a:t>The Department of Public Instruction does not discriminate on the basis of sex, race, color, religion, creed, age, national origin, ancestry, pregnancy, marital status or parental status, sexual orientation or disability.</a:t>
            </a:r>
          </a:p>
        </p:txBody>
      </p:sp>
    </p:spTree>
    <p:extLst>
      <p:ext uri="{BB962C8B-B14F-4D97-AF65-F5344CB8AC3E}">
        <p14:creationId xmlns:p14="http://schemas.microsoft.com/office/powerpoint/2010/main" val="32752831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13430</TotalTime>
  <Words>686</Words>
  <Application>Microsoft Office PowerPoint</Application>
  <PresentationFormat>On-screen Show (4:3)</PresentationFormat>
  <Paragraphs>59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Lato</vt:lpstr>
      <vt:lpstr>Lato Black</vt:lpstr>
      <vt:lpstr>Lato Light</vt:lpstr>
      <vt:lpstr>Office Theme</vt:lpstr>
      <vt:lpstr>PowerPoint Presentation</vt:lpstr>
      <vt:lpstr>PowerPoint Presentation</vt:lpstr>
    </vt:vector>
  </TitlesOfParts>
  <Manager>Annin, Meri</Manager>
  <Company>Wisconsin Department of Public Instruction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Flyer Template</dc:title>
  <dc:subject/>
  <dc:creator>Anderson, Kevin J.   DPI</dc:creator>
  <cp:keywords/>
  <dc:description/>
  <cp:lastModifiedBy>Anderson, Kevin J.   DPI</cp:lastModifiedBy>
  <cp:revision>111</cp:revision>
  <cp:lastPrinted>2019-08-07T20:16:33Z</cp:lastPrinted>
  <dcterms:created xsi:type="dcterms:W3CDTF">2018-05-16T19:14:47Z</dcterms:created>
  <dcterms:modified xsi:type="dcterms:W3CDTF">2022-08-02T18:45:56Z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-969730851</vt:i4>
  </property>
  <property fmtid="{D5CDD505-2E9C-101B-9397-08002B2CF9AE}" pid="3" name="_NewReviewCycle">
    <vt:lpwstr/>
  </property>
  <property fmtid="{D5CDD505-2E9C-101B-9397-08002B2CF9AE}" pid="4" name="_EmailSubject">
    <vt:lpwstr>school nursing sub-logo</vt:lpwstr>
  </property>
  <property fmtid="{D5CDD505-2E9C-101B-9397-08002B2CF9AE}" pid="5" name="_AuthorEmail">
    <vt:lpwstr>Louise.Wilson@dpi.wi.gov</vt:lpwstr>
  </property>
  <property fmtid="{D5CDD505-2E9C-101B-9397-08002B2CF9AE}" pid="6" name="_AuthorEmailDisplayName">
    <vt:lpwstr>Wilson, Louise F.   DPI</vt:lpwstr>
  </property>
  <property fmtid="{D5CDD505-2E9C-101B-9397-08002B2CF9AE}" pid="7" name="_PreviousAdHocReviewCycleID">
    <vt:i4>-47106403</vt:i4>
  </property>
</Properties>
</file>