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3B265C5-9A7A-4C01-8D68-F806C22D7386}">
  <a:tblStyle styleId="{43B265C5-9A7A-4C01-8D68-F806C22D73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Gus was right And Finn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Recharging the water table (quickly)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Water, organic material, air,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</a:defRPr>
            </a:lvl1pPr>
            <a:lvl2pPr lvl="1" rtl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</a:defRPr>
            </a:lvl2pPr>
            <a:lvl3pPr lvl="2" rtl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</a:defRPr>
            </a:lvl3pPr>
            <a:lvl4pPr lvl="3" rtl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</a:defRPr>
            </a:lvl4pPr>
            <a:lvl5pPr lvl="4" rtl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</a:defRPr>
            </a:lvl5pPr>
            <a:lvl6pPr lvl="5" rtl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</a:defRPr>
            </a:lvl6pPr>
            <a:lvl7pPr lvl="6" rtl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</a:defRPr>
            </a:lvl7pPr>
            <a:lvl8pPr lvl="7" rtl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</a:defRPr>
            </a:lvl8pPr>
            <a:lvl9pPr lvl="8" rtl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4588" y="468875"/>
            <a:ext cx="2828925" cy="1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>
            <p:ph type="ctrTitle"/>
          </p:nvPr>
        </p:nvSpPr>
        <p:spPr>
          <a:xfrm>
            <a:off x="311700" y="744575"/>
            <a:ext cx="8520600" cy="240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Soil and Sand</a:t>
            </a:r>
            <a:endParaRPr/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311700" y="2834125"/>
            <a:ext cx="8520600" cy="191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earth materials made of?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they hold water?</a:t>
            </a:r>
            <a:endParaRPr/>
          </a:p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they matter for different reasons?</a:t>
            </a:r>
            <a:endParaRPr/>
          </a:p>
        </p:txBody>
      </p:sp>
      <p:graphicFrame>
        <p:nvGraphicFramePr>
          <p:cNvPr id="57" name="Shape 57"/>
          <p:cNvGraphicFramePr/>
          <p:nvPr/>
        </p:nvGraphicFramePr>
        <p:xfrm>
          <a:off x="952500" y="438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{43B265C5-9A7A-4C01-8D68-F806C22D7386}</a:tableStyleId>
              </a:tblPr>
              <a:tblGrid>
                <a:gridCol w="3619500"/>
                <a:gridCol w="3619500"/>
              </a:tblGrid>
              <a:tr h="15781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8" name="Shape 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2475" y="540300"/>
            <a:ext cx="3105150" cy="14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a prediction</a:t>
            </a:r>
            <a:endParaRPr/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Write your prediction on a sticky note.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Write down, or draw your experience that helped you predict.</a:t>
            </a:r>
            <a:endParaRPr sz="2400"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9925" y="2759125"/>
            <a:ext cx="2524125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Investigate</a:t>
            </a:r>
            <a:endParaRPr/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1825" y="1771650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0425" y="1771650"/>
            <a:ext cx="1954924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would adsorbing water or letting water seep through matter to the ecological system?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11700" y="1642425"/>
            <a:ext cx="8520600" cy="29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Why would a scientist care?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Why would an engineer care?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" name="Shape 141"/>
          <p:cNvGraphicFramePr/>
          <p:nvPr/>
        </p:nvGraphicFramePr>
        <p:xfrm>
          <a:off x="952500" y="625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{43B265C5-9A7A-4C01-8D68-F806C22D7386}</a:tableStyleId>
              </a:tblPr>
              <a:tblGrid>
                <a:gridCol w="3619500"/>
                <a:gridCol w="3619500"/>
              </a:tblGrid>
              <a:tr h="197185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97185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9963" y="862688"/>
            <a:ext cx="305752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2988" y="686488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9975" y="2708850"/>
            <a:ext cx="2857526" cy="172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27763" y="2642950"/>
            <a:ext cx="2457450" cy="18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450" y="357050"/>
            <a:ext cx="3959699" cy="2348975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What are they made of? </a:t>
            </a:r>
            <a:endParaRPr/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Look for </a:t>
            </a:r>
            <a:endParaRPr sz="2400"/>
          </a:p>
          <a:p>
            <a:pPr indent="-381000" lvl="0" marL="457200" rtl="0">
              <a:spcBef>
                <a:spcPts val="16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Abiotic (nonliving </a:t>
            </a:r>
            <a:r>
              <a:rPr lang="en" sz="2400"/>
              <a:t>material</a:t>
            </a:r>
            <a:r>
              <a:rPr lang="en" sz="2400"/>
              <a:t>)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Biotic (organic material)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Living</a:t>
            </a:r>
            <a:endParaRPr sz="2400"/>
          </a:p>
          <a:p>
            <a:pPr indent="-381000" lvl="1" marL="91440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Dead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you notice?</a:t>
            </a:r>
            <a:endParaRPr/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71" name="Shape 71"/>
          <p:cNvGraphicFramePr/>
          <p:nvPr/>
        </p:nvGraphicFramePr>
        <p:xfrm>
          <a:off x="952500" y="1272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{43B265C5-9A7A-4C01-8D68-F806C22D7386}</a:tableStyleId>
              </a:tblPr>
              <a:tblGrid>
                <a:gridCol w="3619500"/>
                <a:gridCol w="3619500"/>
              </a:tblGrid>
              <a:tr h="10539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5518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9800" y="1517760"/>
            <a:ext cx="1701700" cy="809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8475" y="1517750"/>
            <a:ext cx="1413526" cy="80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How are they made? 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How do you think they got to be so different?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Do they do different things for the environment?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Do the materials help living things?  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Soil</a:t>
            </a:r>
            <a:endParaRPr/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8280" y="1868880"/>
            <a:ext cx="4374425" cy="198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https://www.youtube.com/watch?v=VkrQ9QuKprE</a:t>
            </a:r>
            <a:endParaRPr/>
          </a:p>
        </p:txBody>
      </p:sp>
      <p:pic>
        <p:nvPicPr>
          <p:cNvPr descr="Screen Shot 2017-10-16 at 6.13.37 PM.png"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2525" y="1645075"/>
            <a:ext cx="6558949" cy="328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was surprising?</a:t>
            </a:r>
            <a:endParaRPr/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Screen Shot 2017-10-16 at 6.13.37 PM.png"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2525" y="1645075"/>
            <a:ext cx="6558949" cy="328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4588" y="468875"/>
            <a:ext cx="2828925" cy="1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>
            <p:ph type="ctrTitle"/>
          </p:nvPr>
        </p:nvSpPr>
        <p:spPr>
          <a:xfrm>
            <a:off x="311700" y="744575"/>
            <a:ext cx="8520600" cy="240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Soil and Sand</a:t>
            </a:r>
            <a:endParaRPr/>
          </a:p>
        </p:txBody>
      </p:sp>
      <p:sp>
        <p:nvSpPr>
          <p:cNvPr id="107" name="Shape 107"/>
          <p:cNvSpPr txBox="1"/>
          <p:nvPr>
            <p:ph idx="1" type="subTitle"/>
          </p:nvPr>
        </p:nvSpPr>
        <p:spPr>
          <a:xfrm>
            <a:off x="311700" y="2834125"/>
            <a:ext cx="8520600" cy="191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they hold water?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they matter for different reasons?</a:t>
            </a:r>
            <a:endParaRPr/>
          </a:p>
        </p:txBody>
      </p:sp>
      <p:graphicFrame>
        <p:nvGraphicFramePr>
          <p:cNvPr id="108" name="Shape 108"/>
          <p:cNvGraphicFramePr/>
          <p:nvPr/>
        </p:nvGraphicFramePr>
        <p:xfrm>
          <a:off x="952500" y="48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{43B265C5-9A7A-4C01-8D68-F806C22D7386}</a:tableStyleId>
              </a:tblPr>
              <a:tblGrid>
                <a:gridCol w="3619500"/>
                <a:gridCol w="3619500"/>
              </a:tblGrid>
              <a:tr h="15781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2475" y="540300"/>
            <a:ext cx="3105150" cy="14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445025"/>
            <a:ext cx="883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Do the materials hold water or let water pass through?</a:t>
            </a:r>
            <a:endParaRPr/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How can we find out?</a:t>
            </a:r>
            <a:endParaRPr sz="30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What experiences do you have that would help you with this question?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