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8" r:id="rId5"/>
    <p:sldId id="353" r:id="rId6"/>
    <p:sldId id="502" r:id="rId7"/>
    <p:sldId id="512" r:id="rId8"/>
    <p:sldId id="508" r:id="rId9"/>
    <p:sldId id="513" r:id="rId10"/>
    <p:sldId id="503" r:id="rId11"/>
    <p:sldId id="505" r:id="rId12"/>
    <p:sldId id="506" r:id="rId13"/>
    <p:sldId id="507" r:id="rId14"/>
    <p:sldId id="509" r:id="rId15"/>
    <p:sldId id="510" r:id="rId16"/>
    <p:sldId id="48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0FC8"/>
    <a:srgbClr val="5639D4"/>
    <a:srgbClr val="05CDD7"/>
    <a:srgbClr val="23C83F"/>
    <a:srgbClr val="119EDA"/>
    <a:srgbClr val="1F2264"/>
    <a:srgbClr val="18806C"/>
    <a:srgbClr val="156A5A"/>
    <a:srgbClr val="D3EB43"/>
    <a:srgbClr val="E8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8" autoAdjust="0"/>
    <p:restoredTop sz="66974" autoAdjust="0"/>
  </p:normalViewPr>
  <p:slideViewPr>
    <p:cSldViewPr snapToGrid="0">
      <p:cViewPr varScale="1">
        <p:scale>
          <a:sx n="48" d="100"/>
          <a:sy n="48" d="100"/>
        </p:scale>
        <p:origin x="112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83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pPr>
              <a:defRPr/>
            </a:pPr>
            <a:fld id="{EFD94392-0EC6-487E-A323-3AAB8EFF1E88}" type="datetimeFigureOut">
              <a:rPr lang="en-US"/>
              <a:pPr>
                <a:defRPr/>
              </a:pPr>
              <a:t>1/10/2018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pPr>
              <a:defRPr/>
            </a:pPr>
            <a:fld id="{B8DB3C69-16F6-466A-B3B3-DB0E2089E12C}" type="slidenum">
              <a:rPr lang="en-US"/>
              <a:pPr>
                <a:defRPr/>
              </a:pPr>
              <a:t>‹#›</a:t>
            </a:fld>
            <a:endParaRPr lang="en-US"/>
          </a:p>
        </p:txBody>
      </p:sp>
    </p:spTree>
    <p:extLst>
      <p:ext uri="{BB962C8B-B14F-4D97-AF65-F5344CB8AC3E}">
        <p14:creationId xmlns:p14="http://schemas.microsoft.com/office/powerpoint/2010/main" val="2369000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I’m Kevin Anderson, the Science Education Consultant at the Wisconsin Department of Public Instruction. As you’ve probably heard, we have new science standards! [cow bell, woo-</a:t>
            </a:r>
            <a:r>
              <a:rPr lang="en-US" baseline="0" dirty="0" err="1" smtClean="0"/>
              <a:t>hoo</a:t>
            </a:r>
            <a:r>
              <a:rPr lang="en-US" baseline="0" dirty="0" smtClean="0"/>
              <a:t>] In this video I’ll provide an overview of our new standards, particularly in relation to how they’re different from the Next Generation Science Standards. Please, send me an email if you have any questions – there’s a link to do that at the bottom of this website. </a:t>
            </a:r>
          </a:p>
          <a:p>
            <a:endParaRPr lang="en-US" baseline="0" dirty="0" smtClean="0"/>
          </a:p>
          <a:p>
            <a:r>
              <a:rPr lang="en-US" baseline="0" dirty="0" smtClean="0"/>
              <a:t>No sound when I show the intro slide. Quick transition.</a:t>
            </a:r>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a:t>
            </a:fld>
            <a:endParaRPr lang="en-US"/>
          </a:p>
        </p:txBody>
      </p:sp>
    </p:spTree>
    <p:extLst>
      <p:ext uri="{BB962C8B-B14F-4D97-AF65-F5344CB8AC3E}">
        <p14:creationId xmlns:p14="http://schemas.microsoft.com/office/powerpoint/2010/main" val="262400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When I reviewed the NGSS page, I noted that there are sometimes connections to the nature of science and engineering, technology and society in practices and crosscutting concepts section. In the experience of the writing committee, these ideas often get overlooked – they’re not really seen as practices or crosscutting concepts. We decided to add another disciplinary core idea section to our standards that includes ideas from these areas and expands on them a little. So, we have a third section to our Engineering, Technology and Applications of Science Section, titled “The Nature </a:t>
            </a:r>
            <a:r>
              <a:rPr lang="en-US" baseline="0" dirty="0" smtClean="0"/>
              <a:t>of </a:t>
            </a:r>
            <a:r>
              <a:rPr lang="en-US" baseline="0" dirty="0" smtClean="0"/>
              <a:t>Science </a:t>
            </a:r>
            <a:r>
              <a:rPr lang="en-US" baseline="0" dirty="0" smtClean="0"/>
              <a:t>and </a:t>
            </a:r>
            <a:r>
              <a:rPr lang="en-US" baseline="0" dirty="0" smtClean="0"/>
              <a:t>Engineering.” This section includes an additional progression of understanding that should be part of instruction in science courses.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10</a:t>
            </a:fld>
            <a:endParaRPr lang="en-US"/>
          </a:p>
        </p:txBody>
      </p:sp>
    </p:spTree>
    <p:extLst>
      <p:ext uri="{BB962C8B-B14F-4D97-AF65-F5344CB8AC3E}">
        <p14:creationId xmlns:p14="http://schemas.microsoft.com/office/powerpoint/2010/main" val="3961846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Gen has several useful appendices to support</a:t>
            </a:r>
            <a:r>
              <a:rPr lang="en-US" baseline="0" dirty="0" smtClean="0"/>
              <a:t> educators. We’ve also begun creating appendices for our Wisconsin Standards for Science. The first that has been released is a series of Wisconsin specific contexts connected to the content. While the ideas are connected to particular grade band standards, they can often be used at other grade levels. In addition to Wisconsin specific connections, there are also engineering project ideas linked to the science content. With engineering being a new subject for many teachers, we felt it would be helpful to have lists of engineering topics connected to the science being taught, particularly as engineering is not meant to be taught as an isolated subject, but meant to extend and deepen students’ scientific learning.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11</a:t>
            </a:fld>
            <a:endParaRPr lang="en-US"/>
          </a:p>
        </p:txBody>
      </p:sp>
    </p:spTree>
    <p:extLst>
      <p:ext uri="{BB962C8B-B14F-4D97-AF65-F5344CB8AC3E}">
        <p14:creationId xmlns:p14="http://schemas.microsoft.com/office/powerpoint/2010/main" val="1239925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hope</a:t>
            </a:r>
            <a:r>
              <a:rPr lang="en-US" baseline="0" dirty="0" smtClean="0"/>
              <a:t> you find the Wisconsin Standards for Science to be a useful tool to support your instruction. </a:t>
            </a:r>
            <a:endParaRPr lang="en-US" dirty="0" smtClean="0"/>
          </a:p>
          <a:p>
            <a:r>
              <a:rPr lang="en-US" dirty="0" smtClean="0"/>
              <a:t>Looking at these standards documents, what other</a:t>
            </a:r>
            <a:r>
              <a:rPr lang="en-US" baseline="0" dirty="0" smtClean="0"/>
              <a:t> resources might be helpful? </a:t>
            </a:r>
          </a:p>
          <a:p>
            <a:r>
              <a:rPr lang="en-US" baseline="0" dirty="0" smtClean="0"/>
              <a:t>And, what other resources have you developed in relation to these standards that you might share? </a:t>
            </a:r>
          </a:p>
          <a:p>
            <a:r>
              <a:rPr lang="en-US" baseline="0" dirty="0" smtClean="0"/>
              <a:t>Send me an email!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12</a:t>
            </a:fld>
            <a:endParaRPr lang="en-US"/>
          </a:p>
        </p:txBody>
      </p:sp>
    </p:spTree>
    <p:extLst>
      <p:ext uri="{BB962C8B-B14F-4D97-AF65-F5344CB8AC3E}">
        <p14:creationId xmlns:p14="http://schemas.microsoft.com/office/powerpoint/2010/main" val="29926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consider science</a:t>
            </a:r>
            <a:r>
              <a:rPr lang="en-US" baseline="0" dirty="0" smtClean="0"/>
              <a:t> instruction in your classroom, school, district and community, there are two questions I encourage you to continue to reflect on. </a:t>
            </a:r>
          </a:p>
          <a:p>
            <a:r>
              <a:rPr lang="en-US" sz="1200" dirty="0" smtClean="0">
                <a:solidFill>
                  <a:schemeClr val="bg1">
                    <a:lumMod val="75000"/>
                    <a:lumOff val="25000"/>
                  </a:schemeClr>
                </a:solidFill>
              </a:rPr>
              <a:t>How is our work with science standards going to move us close to our vision? </a:t>
            </a:r>
          </a:p>
          <a:p>
            <a:r>
              <a:rPr lang="en-US" sz="1200" dirty="0" smtClean="0">
                <a:solidFill>
                  <a:schemeClr val="bg1">
                    <a:lumMod val="75000"/>
                    <a:lumOff val="25000"/>
                  </a:schemeClr>
                </a:solidFill>
              </a:rPr>
              <a:t>How will we know we’re moving students closer to this vision? </a:t>
            </a:r>
          </a:p>
          <a:p>
            <a:endParaRPr lang="en-US" dirty="0" smtClean="0"/>
          </a:p>
          <a:p>
            <a:r>
              <a:rPr lang="en-US" dirty="0" smtClean="0"/>
              <a:t>Let</a:t>
            </a:r>
            <a:r>
              <a:rPr lang="en-US" baseline="0" dirty="0" smtClean="0"/>
              <a:t> me know how I can help in this process - </a:t>
            </a:r>
            <a:r>
              <a:rPr lang="en-US" dirty="0" smtClean="0"/>
              <a:t>Cheers!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13</a:t>
            </a:fld>
            <a:endParaRPr lang="en-US"/>
          </a:p>
        </p:txBody>
      </p:sp>
    </p:spTree>
    <p:extLst>
      <p:ext uri="{BB962C8B-B14F-4D97-AF65-F5344CB8AC3E}">
        <p14:creationId xmlns:p14="http://schemas.microsoft.com/office/powerpoint/2010/main" val="1723138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standards committee</a:t>
            </a:r>
            <a:r>
              <a:rPr lang="en-US" baseline="0" dirty="0" smtClean="0"/>
              <a:t> settled upon this statement for a vision for Wisconsin science education. </a:t>
            </a:r>
            <a:r>
              <a:rPr lang="en-US" baseline="0" dirty="0" smtClean="0"/>
              <a:t>It comes from the Framework for K-12 Science published by the National Academies. </a:t>
            </a:r>
          </a:p>
          <a:p>
            <a:r>
              <a:rPr lang="en-US" baseline="0" dirty="0" smtClean="0"/>
              <a:t>What </a:t>
            </a:r>
            <a:r>
              <a:rPr lang="en-US" baseline="0" dirty="0" smtClean="0"/>
              <a:t>is your vision for students in your school or district? Having a vision is an important first part in the improvement process – it’s critical to know what you’re aiming for and how you’ll know when you get there.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a:t>
            </a:fld>
            <a:endParaRPr lang="en-US"/>
          </a:p>
        </p:txBody>
      </p:sp>
    </p:spTree>
    <p:extLst>
      <p:ext uri="{BB962C8B-B14F-4D97-AF65-F5344CB8AC3E}">
        <p14:creationId xmlns:p14="http://schemas.microsoft.com/office/powerpoint/2010/main" val="272696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dig into the Wisconsin Standards for Science, </a:t>
            </a:r>
            <a:r>
              <a:rPr lang="en-US" dirty="0" smtClean="0"/>
              <a:t>I’m going to briefly </a:t>
            </a:r>
            <a:r>
              <a:rPr lang="en-US" dirty="0" smtClean="0"/>
              <a:t>review</a:t>
            </a:r>
            <a:r>
              <a:rPr lang="en-US" baseline="0" dirty="0" smtClean="0"/>
              <a:t> the Next Generation Science Standards, as we used these standards and the </a:t>
            </a:r>
            <a:r>
              <a:rPr lang="en-US" baseline="0" dirty="0" smtClean="0"/>
              <a:t>Framework </a:t>
            </a:r>
            <a:r>
              <a:rPr lang="en-US" baseline="0" dirty="0" smtClean="0"/>
              <a:t>to develop our state standards. </a:t>
            </a:r>
            <a:r>
              <a:rPr lang="en-US" baseline="0" dirty="0" smtClean="0"/>
              <a:t>Additionally, over </a:t>
            </a:r>
            <a:r>
              <a:rPr lang="en-US" baseline="0" dirty="0" smtClean="0"/>
              <a:t>80% of Wisconsin </a:t>
            </a:r>
            <a:r>
              <a:rPr lang="en-US" baseline="0" dirty="0" smtClean="0"/>
              <a:t>schools have been </a:t>
            </a:r>
            <a:r>
              <a:rPr lang="en-US" baseline="0" dirty="0" smtClean="0"/>
              <a:t>using the NGSS to some </a:t>
            </a:r>
            <a:r>
              <a:rPr lang="en-US" baseline="0" dirty="0" smtClean="0"/>
              <a:t>extent.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3</a:t>
            </a:fld>
            <a:endParaRPr lang="en-US"/>
          </a:p>
        </p:txBody>
      </p:sp>
    </p:spTree>
    <p:extLst>
      <p:ext uri="{BB962C8B-B14F-4D97-AF65-F5344CB8AC3E}">
        <p14:creationId xmlns:p14="http://schemas.microsoft.com/office/powerpoint/2010/main" val="560063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You’ll see that at the top of an NGSS</a:t>
            </a:r>
            <a:r>
              <a:rPr lang="en-US" baseline="0" dirty="0" smtClean="0"/>
              <a:t> standards page there are a series of bold, black statements, which are the performance expectations. There are also some clarification statements and assessment boundaries in red </a:t>
            </a:r>
            <a:r>
              <a:rPr lang="en-US" baseline="0" dirty="0" smtClean="0"/>
              <a:t>along with </a:t>
            </a:r>
            <a:r>
              <a:rPr lang="en-US" baseline="0" dirty="0" smtClean="0"/>
              <a:t>them. </a:t>
            </a:r>
          </a:p>
          <a:p>
            <a:endParaRPr lang="en-US" baseline="0" dirty="0" smtClean="0"/>
          </a:p>
          <a:p>
            <a:r>
              <a:rPr lang="en-US" baseline="0" dirty="0" smtClean="0"/>
              <a:t>Notably, these performance </a:t>
            </a:r>
            <a:r>
              <a:rPr lang="en-US" baseline="0" dirty="0" smtClean="0"/>
              <a:t>expectations are </a:t>
            </a:r>
            <a:r>
              <a:rPr lang="en-US" baseline="0" dirty="0" smtClean="0"/>
              <a:t>not meant to prescribe instructional practice. They are examples of ways to bring the </a:t>
            </a:r>
            <a:r>
              <a:rPr lang="en-US" baseline="0" dirty="0" err="1" smtClean="0"/>
              <a:t>the</a:t>
            </a:r>
            <a:r>
              <a:rPr lang="en-US" baseline="0" dirty="0" smtClean="0"/>
              <a:t> practices, content, and crosscutting concepts together, not </a:t>
            </a:r>
            <a:r>
              <a:rPr lang="en-US" baseline="0" dirty="0" smtClean="0"/>
              <a:t>the only way. Many schools have been using them to guide instruction, which isn’t their purpose. For designing lessons and units, I would look at </a:t>
            </a:r>
            <a:r>
              <a:rPr lang="en-US" baseline="0" dirty="0" smtClean="0"/>
              <a:t>those </a:t>
            </a:r>
            <a:r>
              <a:rPr lang="en-US" baseline="0" dirty="0" smtClean="0"/>
              <a:t>blue, orange and green </a:t>
            </a:r>
            <a:r>
              <a:rPr lang="en-US" baseline="0" dirty="0" smtClean="0"/>
              <a:t>boxes – the three dimensions of the Next Generation Standards and our Wisconsin Standards for Science. </a:t>
            </a:r>
            <a:r>
              <a:rPr lang="en-US" baseline="0" dirty="0" smtClean="0"/>
              <a:t>I would start by considering the </a:t>
            </a:r>
            <a:r>
              <a:rPr lang="en-US" baseline="0" dirty="0" smtClean="0"/>
              <a:t>disciplinary core ideas, or content</a:t>
            </a:r>
            <a:r>
              <a:rPr lang="en-US" baseline="0" dirty="0" smtClean="0"/>
              <a:t>, </a:t>
            </a:r>
            <a:r>
              <a:rPr lang="en-US" baseline="0" dirty="0" smtClean="0"/>
              <a:t>in the orange box. In particular, I’d want to determine </a:t>
            </a:r>
            <a:r>
              <a:rPr lang="en-US" baseline="0" dirty="0" smtClean="0"/>
              <a:t>which phenomena students might investigate that relate to the </a:t>
            </a:r>
            <a:r>
              <a:rPr lang="en-US" baseline="0" dirty="0" smtClean="0"/>
              <a:t>content. </a:t>
            </a:r>
            <a:r>
              <a:rPr lang="en-US" baseline="0" dirty="0" smtClean="0"/>
              <a:t>I would then begin to consider how I’d want students to interact </a:t>
            </a:r>
            <a:r>
              <a:rPr lang="en-US" baseline="0" dirty="0" smtClean="0"/>
              <a:t>with, make sense of, and </a:t>
            </a:r>
            <a:r>
              <a:rPr lang="en-US" baseline="0" dirty="0" smtClean="0"/>
              <a:t>investigate this phenomenon </a:t>
            </a:r>
            <a:r>
              <a:rPr lang="en-US" baseline="0" dirty="0" smtClean="0"/>
              <a:t>in order to </a:t>
            </a:r>
            <a:r>
              <a:rPr lang="en-US" baseline="0" dirty="0" smtClean="0"/>
              <a:t>have them understand the content – </a:t>
            </a:r>
            <a:r>
              <a:rPr lang="en-US" baseline="0" dirty="0" smtClean="0"/>
              <a:t>So, I’d strategically select </a:t>
            </a:r>
            <a:r>
              <a:rPr lang="en-US" baseline="0" dirty="0" smtClean="0"/>
              <a:t>practices </a:t>
            </a:r>
            <a:r>
              <a:rPr lang="en-US" baseline="0" dirty="0" smtClean="0"/>
              <a:t>(in the blue boxes) to </a:t>
            </a:r>
            <a:r>
              <a:rPr lang="en-US" baseline="0" dirty="0" smtClean="0"/>
              <a:t>build that understanding. Finally, I would consider how I want students to be thinking about the content as they engage in the practices, using the crosscutting concepts </a:t>
            </a:r>
            <a:r>
              <a:rPr lang="en-US" baseline="0" dirty="0" smtClean="0"/>
              <a:t>(green box) to </a:t>
            </a:r>
            <a:r>
              <a:rPr lang="en-US" baseline="0" dirty="0" smtClean="0"/>
              <a:t>frame that thinking. </a:t>
            </a:r>
          </a:p>
          <a:p>
            <a:endParaRPr 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It’s also worth noting that at </a:t>
            </a:r>
            <a:r>
              <a:rPr lang="en-US" dirty="0" smtClean="0"/>
              <a:t>the bottom of the NGSS practice</a:t>
            </a:r>
            <a:r>
              <a:rPr lang="en-US" baseline="0" dirty="0" smtClean="0"/>
              <a:t> and crosscutting science boxes, there are </a:t>
            </a:r>
            <a:r>
              <a:rPr lang="en-US" baseline="0" dirty="0" smtClean="0"/>
              <a:t>connections </a:t>
            </a:r>
            <a:r>
              <a:rPr lang="en-US" baseline="0" dirty="0" smtClean="0"/>
              <a:t>to the nature of science </a:t>
            </a:r>
            <a:r>
              <a:rPr lang="en-US" baseline="0" dirty="0" smtClean="0"/>
              <a:t>and </a:t>
            </a:r>
            <a:r>
              <a:rPr lang="en-US" baseline="0" dirty="0" smtClean="0"/>
              <a:t>connections to </a:t>
            </a:r>
            <a:r>
              <a:rPr lang="en-US" baseline="0" dirty="0" smtClean="0"/>
              <a:t>engineering, technology and society ideas.  </a:t>
            </a:r>
            <a:endParaRPr lang="en-US"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4</a:t>
            </a:fld>
            <a:endParaRPr lang="en-US"/>
          </a:p>
        </p:txBody>
      </p:sp>
    </p:spTree>
    <p:extLst>
      <p:ext uri="{BB962C8B-B14F-4D97-AF65-F5344CB8AC3E}">
        <p14:creationId xmlns:p14="http://schemas.microsoft.com/office/powerpoint/2010/main" val="214176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o</a:t>
            </a:r>
            <a:r>
              <a:rPr lang="en-US" dirty="0" smtClean="0"/>
              <a:t>ur standards were based on the</a:t>
            </a:r>
            <a:r>
              <a:rPr lang="en-US" baseline="0" dirty="0" smtClean="0"/>
              <a:t> NGSS and Framework – you can really use either set of standards – the DCIs, practices, and CCCs will be essentially the same.  </a:t>
            </a:r>
            <a:r>
              <a:rPr lang="en-US" baseline="0" dirty="0" smtClean="0"/>
              <a:t>The NGSS do </a:t>
            </a:r>
            <a:r>
              <a:rPr lang="en-US" baseline="0" dirty="0" smtClean="0"/>
              <a:t>have many resources we don’t – like the connections at the bottom of the page to ELA and mathematics – also the fact that every part of this standards page is a clickable link that takes you to more information on a topic or idea. Our Wisconsin standards do have some unique, helpful elements, which I’ll discuss further.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5</a:t>
            </a:fld>
            <a:endParaRPr lang="en-US"/>
          </a:p>
        </p:txBody>
      </p:sp>
    </p:spTree>
    <p:extLst>
      <p:ext uri="{BB962C8B-B14F-4D97-AF65-F5344CB8AC3E}">
        <p14:creationId xmlns:p14="http://schemas.microsoft.com/office/powerpoint/2010/main" val="376274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Here’s an image of the NGSS next to a page of Wisconsin standards. Our state standards all have a consistent format that shows progressions</a:t>
            </a:r>
            <a:r>
              <a:rPr lang="en-US" b="0" baseline="0" dirty="0" smtClean="0"/>
              <a:t> of learning in grade-bands, K-2, 3-5, 6-8, and 9-12. Those progressions are useful tools in planning coherent and appropriate instruction and assessment. You’ll see that our Wisconsin standards don’t have all three dimensions on one page like the NGSS – this page, which is orange, is a page detailing disciplinary core ideas (the content). You’ll also see separate pages that provide progressions of the practice standards in blue and the crosscutting concept standards in green. </a:t>
            </a:r>
            <a:endParaRPr lang="en-US" b="0"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6</a:t>
            </a:fld>
            <a:endParaRPr lang="en-US"/>
          </a:p>
        </p:txBody>
      </p:sp>
    </p:spTree>
    <p:extLst>
      <p:ext uri="{BB962C8B-B14F-4D97-AF65-F5344CB8AC3E}">
        <p14:creationId xmlns:p14="http://schemas.microsoft.com/office/powerpoint/2010/main" val="1598464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difference</a:t>
            </a:r>
            <a:r>
              <a:rPr lang="en-US" baseline="0" dirty="0" smtClean="0"/>
              <a:t> in the Wisconsin standards is that those bold performance expectations are not at the top of the page. We wanted to make it clear that those are sample connections across the three dimensions, so we noted those in a purple box below each orange disciplinary core idea section. In Wisconsin language, we also call those performance indicators as opposed to performance expectations. While these are noted as examples, it’s important to realize that these are used by the company creating our Forward Exam in science. They consider these statements as models to draw from for creating sets of test items. </a:t>
            </a:r>
            <a:endParaRPr lang="en-US" baseline="0" dirty="0" smtClean="0"/>
          </a:p>
          <a:p>
            <a:endParaRPr lang="en-US" baseline="0" dirty="0" smtClean="0"/>
          </a:p>
          <a:p>
            <a:r>
              <a:rPr lang="en-US" baseline="0" dirty="0" smtClean="0"/>
              <a:t>We did make </a:t>
            </a:r>
            <a:r>
              <a:rPr lang="en-US" baseline="0" dirty="0" smtClean="0"/>
              <a:t>a few minor changes in </a:t>
            </a:r>
            <a:r>
              <a:rPr lang="en-US" baseline="0" dirty="0" smtClean="0"/>
              <a:t>the language </a:t>
            </a:r>
            <a:r>
              <a:rPr lang="en-US" baseline="0" dirty="0" smtClean="0"/>
              <a:t>of </a:t>
            </a:r>
            <a:r>
              <a:rPr lang="en-US" baseline="0" dirty="0" smtClean="0"/>
              <a:t>the NGSS performance expectations for clarity, such as removing the and/or and selecting either and or “or” </a:t>
            </a:r>
            <a:r>
              <a:rPr lang="en-US" baseline="0" dirty="0" smtClean="0"/>
              <a:t>-- the content, practice, or crosscutting concept wasn’t changed.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7</a:t>
            </a:fld>
            <a:endParaRPr lang="en-US"/>
          </a:p>
        </p:txBody>
      </p:sp>
    </p:spTree>
    <p:extLst>
      <p:ext uri="{BB962C8B-B14F-4D97-AF65-F5344CB8AC3E}">
        <p14:creationId xmlns:p14="http://schemas.microsoft.com/office/powerpoint/2010/main" val="3935807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In the NGSS, all three dimensions are located on the same page, emphasizing they should all be used together to design</a:t>
            </a:r>
            <a:r>
              <a:rPr lang="en-US" baseline="0" dirty="0" smtClean="0"/>
              <a:t> instruction. </a:t>
            </a:r>
            <a:r>
              <a:rPr lang="en-US" dirty="0" smtClean="0"/>
              <a:t>Because we have separate pages</a:t>
            </a:r>
            <a:r>
              <a:rPr lang="en-US" baseline="0" dirty="0" smtClean="0"/>
              <a:t> for each dimension in our Wisconsin standards, we looked for a way to emphasize this importance for connecting the three dimensions. We landed on this phrase, “</a:t>
            </a:r>
            <a:r>
              <a:rPr lang="en-US" sz="1200" dirty="0" smtClean="0"/>
              <a:t>Students use science and engineering practices, crosscutting concepts, and an understanding of disciplinary core ideas to make sense of phenomena and solve problems.” You’ll find that on the top of each standards page. To</a:t>
            </a:r>
            <a:r>
              <a:rPr lang="en-US" sz="1200" baseline="0" dirty="0" smtClean="0"/>
              <a:t> become a performance indicator, the content from the individual boxes has to be place into this phrase. So, if you were looking at the practice of modeling, you say students develop and use models instead of just saying they use science and engineering practices. If you were studying heredity, you might say, “</a:t>
            </a:r>
            <a:r>
              <a:rPr lang="en-US" sz="1200" dirty="0" smtClean="0"/>
              <a:t>Students use science and engineering practices, crosscutting concepts, and an understanding that g</a:t>
            </a:r>
            <a:r>
              <a:rPr lang="en-US" dirty="0" smtClean="0"/>
              <a:t>enetic variation can result from mutations</a:t>
            </a:r>
            <a:r>
              <a:rPr lang="en-US" sz="1200" dirty="0" smtClean="0"/>
              <a:t> to make sense of phenomena and solve problems.” </a:t>
            </a:r>
            <a:endParaRPr lang="en-US" sz="1200" dirty="0" smtClean="0">
              <a:solidFill>
                <a:schemeClr val="bg1">
                  <a:lumMod val="75000"/>
                  <a:lumOff val="25000"/>
                </a:schemeClr>
              </a:solidFill>
              <a:latin typeface="Arial" pitchFamily="34" charset="0"/>
              <a:cs typeface="Arial" pitchFamily="34" charset="0"/>
            </a:endParaRPr>
          </a:p>
          <a:p>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8</a:t>
            </a:fld>
            <a:endParaRPr lang="en-US"/>
          </a:p>
        </p:txBody>
      </p:sp>
    </p:spTree>
    <p:extLst>
      <p:ext uri="{BB962C8B-B14F-4D97-AF65-F5344CB8AC3E}">
        <p14:creationId xmlns:p14="http://schemas.microsoft.com/office/powerpoint/2010/main" val="351912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Another different in our standards, is that we didn’t include every element of every disciplinary core idea. The content pieces we list are sometimes condensed versions of what’s possible. We didn’t want to have huge lists of content, which would have made this document dozens of pages longer. This higher level view of content provides districts more flexibility in relation to content taught – allowing districts and educators to go deeper based on your student interests and your community connections. </a:t>
            </a: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9</a:t>
            </a:fld>
            <a:endParaRPr lang="en-US"/>
          </a:p>
        </p:txBody>
      </p:sp>
    </p:spTree>
    <p:extLst>
      <p:ext uri="{BB962C8B-B14F-4D97-AF65-F5344CB8AC3E}">
        <p14:creationId xmlns:p14="http://schemas.microsoft.com/office/powerpoint/2010/main" val="116830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9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BF557C1-5F6C-45FA-BF00-FA3393B52152}" type="datetimeFigureOut">
              <a:rPr lang="en-US"/>
              <a:pPr>
                <a:defRPr/>
              </a:pPr>
              <a:t>1/10/2018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A5A1AF-0FAF-4A43-BF78-FFD67272E01F}" type="slidenum">
              <a:rPr lang="en-US"/>
              <a:pPr>
                <a:defRPr/>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9A7B3-B36C-45AF-A0D5-195A2ED8EEF1}" type="datetimeFigureOut">
              <a:rPr lang="en-US"/>
              <a:pPr>
                <a:defRPr/>
              </a:pPr>
              <a:t>1/10/2018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47F450-B010-44F3-A87C-A52A6F362B1F}" type="slidenum">
              <a:rPr lang="en-US"/>
              <a:pPr>
                <a:defRPr/>
              </a:pPr>
              <a:t>‹#›</a:t>
            </a:fld>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72F6B-04C2-4D48-84CC-8B68B19FCD8F}" type="datetimeFigureOut">
              <a:rPr lang="en-US"/>
              <a:pPr>
                <a:defRPr/>
              </a:pPr>
              <a:t>1/10/2018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CE99B-75FC-4C07-9182-8D8CEE233CDF}" type="slidenum">
              <a:rPr lang="en-US"/>
              <a:pPr>
                <a:defRPr/>
              </a:pPr>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13415E-5B39-4CD8-A8E4-32608CD6D61F}" type="datetimeFigureOut">
              <a:rPr lang="en-US"/>
              <a:pPr>
                <a:defRPr/>
              </a:pPr>
              <a:t>1/10/2018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491DD7-576A-4572-9584-7E1C727197DC}" type="slidenum">
              <a:rPr lang="en-US"/>
              <a:pPr>
                <a:defRPr/>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0B72CD-9738-4307-983B-810B3FBFC3F3}" type="datetimeFigureOut">
              <a:rPr lang="en-US"/>
              <a:pPr>
                <a:defRPr/>
              </a:pPr>
              <a:t>1/10/2018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5A02BE-CE23-4449-BB2F-1CABC1927108}" type="slidenum">
              <a:rPr lang="en-US"/>
              <a:pPr>
                <a:defRPr/>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F6D289-C583-4BF2-8E87-21AE747C48CC}" type="datetimeFigureOut">
              <a:rPr lang="en-US"/>
              <a:pPr>
                <a:defRPr/>
              </a:pPr>
              <a:t>1/10/2018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98101D5-1458-4871-B908-3E0241C4CDA6}" type="slidenum">
              <a:rPr lang="en-US"/>
              <a:pPr>
                <a:defRPr/>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6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D6C59D-F18C-4773-9645-551455268564}" type="datetimeFigureOut">
              <a:rPr lang="en-US"/>
              <a:pPr>
                <a:defRPr/>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B01E32-8237-40D5-A2A8-5E73551FA6B7}" type="slidenum">
              <a:rPr lang="en-US"/>
              <a:pPr>
                <a:defRPr/>
              </a:pPr>
              <a:t>‹#›</a:t>
            </a:fld>
            <a:endParaRPr lang="en-US"/>
          </a:p>
        </p:txBody>
      </p:sp>
      <p:pic>
        <p:nvPicPr>
          <p:cNvPr id="8" name="Picture 7" descr="DPIlogo.jpg"/>
          <p:cNvPicPr>
            <a:picLocks noChangeAspect="1"/>
          </p:cNvPicPr>
          <p:nvPr userDrawn="1"/>
        </p:nvPicPr>
        <p:blipFill>
          <a:blip r:embed="rId9" cstate="print">
            <a:clrChange>
              <a:clrFrom>
                <a:srgbClr val="FFFFFF"/>
              </a:clrFrom>
              <a:clrTo>
                <a:srgbClr val="FFFFFF">
                  <a:alpha val="0"/>
                </a:srgbClr>
              </a:clrTo>
            </a:clrChange>
          </a:blip>
          <a:stretch>
            <a:fillRect/>
          </a:stretch>
        </p:blipFill>
        <p:spPr>
          <a:xfrm>
            <a:off x="7721600" y="6161238"/>
            <a:ext cx="1287780" cy="6190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spd="slow">
    <p:fade thruBlk="1"/>
  </p:transition>
  <p:txStyles>
    <p:title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kevin.anderson@dpi.wi.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dpi.wi.gov/science/standard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783772" y="753269"/>
            <a:ext cx="7352522" cy="47643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74370" marR="0" lvl="1" indent="-274320" algn="ctr" defTabSz="914400" rtl="0" eaLnBrk="1" fontAlgn="base" latinLnBrk="0" hangingPunct="1">
              <a:lnSpc>
                <a:spcPct val="100000"/>
              </a:lnSpc>
              <a:spcBef>
                <a:spcPct val="20000"/>
              </a:spcBef>
              <a:spcAft>
                <a:spcPts val="1200"/>
              </a:spcAft>
              <a:buClrTx/>
              <a:buSzTx/>
              <a:buFont typeface="Arial" charset="0"/>
              <a:buNone/>
              <a:tabLst/>
              <a:defRPr/>
            </a:pPr>
            <a:endParaRPr kumimoji="0" lang="en-US" sz="2200" b="0" i="1" u="none" strike="noStrike" kern="1200" cap="none" spc="0" normalizeH="0" baseline="0" noProof="0" dirty="0" smtClean="0">
              <a:ln>
                <a:noFill/>
              </a:ln>
              <a:solidFill>
                <a:schemeClr val="accent1"/>
              </a:solidFill>
              <a:effectLst/>
              <a:uLnTx/>
              <a:uFillTx/>
              <a:latin typeface="+mn-lt"/>
              <a:ea typeface="+mn-ea"/>
              <a:cs typeface="+mn-cs"/>
            </a:endParaRPr>
          </a:p>
          <a:p>
            <a:pPr algn="ctr">
              <a:spcBef>
                <a:spcPct val="20000"/>
              </a:spcBef>
              <a:defRPr/>
            </a:pPr>
            <a:r>
              <a:rPr lang="en-US" sz="4000" b="1" dirty="0" smtClean="0">
                <a:solidFill>
                  <a:schemeClr val="bg1">
                    <a:lumMod val="75000"/>
                    <a:lumOff val="25000"/>
                  </a:schemeClr>
                </a:solidFill>
              </a:rPr>
              <a:t>What are the Differences between the Wisconsin Standards for Science (WSS) and Next Generation Science Standards (NGSS)?</a:t>
            </a:r>
            <a:endParaRPr kumimoji="0" lang="en-US" sz="4000" b="1" i="0" u="none" strike="noStrike" kern="1200" cap="none" spc="0" normalizeH="0" baseline="0" noProof="0" dirty="0" smtClean="0">
              <a:ln>
                <a:noFill/>
              </a:ln>
              <a:solidFill>
                <a:schemeClr val="bg1">
                  <a:lumMod val="75000"/>
                  <a:lumOff val="25000"/>
                </a:schemeClr>
              </a:solidFill>
              <a:effectLst/>
              <a:uLnTx/>
              <a:uFillTx/>
              <a:latin typeface="+mn-lt"/>
              <a:cs typeface="+mn-cs"/>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lang="en-US" sz="2200" b="1" dirty="0" smtClean="0">
              <a:solidFill>
                <a:schemeClr val="bg1">
                  <a:lumMod val="75000"/>
                  <a:lumOff val="25000"/>
                </a:schemeClr>
              </a:solidFill>
              <a:latin typeface="+mn-lt"/>
              <a:cs typeface="+mn-cs"/>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sz="2200" b="1" i="0" u="none" strike="noStrike" kern="1200" cap="none" spc="0" normalizeH="0" baseline="0" noProof="0" dirty="0" smtClean="0">
                <a:ln>
                  <a:noFill/>
                </a:ln>
                <a:solidFill>
                  <a:schemeClr val="bg1">
                    <a:lumMod val="75000"/>
                    <a:lumOff val="25000"/>
                  </a:schemeClr>
                </a:solidFill>
                <a:effectLst/>
                <a:uLnTx/>
                <a:uFillTx/>
                <a:latin typeface="+mn-lt"/>
                <a:ea typeface="+mn-ea"/>
                <a:cs typeface="+mn-cs"/>
              </a:rPr>
              <a:t>Kevin Anderson</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sz="2200" b="1" i="0" u="none" strike="noStrike" kern="1200" cap="none" spc="0" normalizeH="0" baseline="0" noProof="0" dirty="0" smtClean="0">
                <a:ln>
                  <a:noFill/>
                </a:ln>
                <a:solidFill>
                  <a:schemeClr val="bg1">
                    <a:lumMod val="75000"/>
                    <a:lumOff val="25000"/>
                  </a:schemeClr>
                </a:solidFill>
                <a:effectLst/>
                <a:uLnTx/>
                <a:uFillTx/>
                <a:latin typeface="+mn-lt"/>
                <a:ea typeface="+mn-ea"/>
                <a:cs typeface="+mn-cs"/>
              </a:rPr>
              <a:t>DPI Science Education Consultant</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lang="en-US" sz="2200" b="1" dirty="0" smtClean="0">
              <a:solidFill>
                <a:schemeClr val="bg1">
                  <a:lumMod val="75000"/>
                  <a:lumOff val="25000"/>
                </a:schemeClr>
              </a:solidFill>
              <a:latin typeface="+mn-lt"/>
              <a:cs typeface="+mn-cs"/>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lang="en-US" sz="2200" b="1" dirty="0" smtClean="0">
              <a:solidFill>
                <a:schemeClr val="bg1">
                  <a:lumMod val="75000"/>
                  <a:lumOff val="25000"/>
                </a:schemeClr>
              </a:solidFill>
              <a:latin typeface="+mn-lt"/>
              <a:cs typeface="+mn-cs"/>
            </a:endParaRPr>
          </a:p>
          <a:p>
            <a:pPr marL="274320" marR="0" lvl="0"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1800" b="0" i="1" u="none" strike="noStrike" kern="1200" cap="none" spc="0" normalizeH="0" baseline="0" noProof="0" dirty="0" smtClean="0">
              <a:ln>
                <a:solidFill>
                  <a:srgbClr val="0C631B"/>
                </a:solidFill>
              </a:ln>
              <a:solidFill>
                <a:srgbClr val="156A5A"/>
              </a:solidFill>
              <a:effectLst/>
              <a:uLnTx/>
              <a:uFillTx/>
              <a:latin typeface="+mn-lt"/>
              <a:ea typeface="+mn-ea"/>
              <a:cs typeface="+mn-cs"/>
            </a:endParaRPr>
          </a:p>
          <a:p>
            <a:pPr marL="274320" marR="0" lvl="0"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1800" b="0" i="1" u="none" strike="noStrike" kern="1200" cap="none" spc="0" normalizeH="0" baseline="0" noProof="0" dirty="0" smtClean="0">
              <a:ln>
                <a:solidFill>
                  <a:srgbClr val="0C631B"/>
                </a:solidFill>
              </a:ln>
              <a:solidFill>
                <a:srgbClr val="156A5A"/>
              </a:solidFill>
              <a:effectLst/>
              <a:uLnTx/>
              <a:uFillTx/>
              <a:latin typeface="+mn-lt"/>
              <a:ea typeface="+mn-ea"/>
              <a:cs typeface="+mn-cs"/>
            </a:endParaRPr>
          </a:p>
          <a:p>
            <a:pPr marL="274320" marR="0" lvl="0"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000090"/>
              </a:solidFill>
              <a:effectLst/>
              <a:uLnTx/>
              <a:uFillTx/>
              <a:latin typeface="+mn-lt"/>
              <a:ea typeface="+mn-ea"/>
              <a:cs typeface="+mn-cs"/>
            </a:endParaRPr>
          </a:p>
          <a:p>
            <a:pPr marL="274320" marR="0" lvl="0"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200" b="0" i="1" u="none" strike="noStrike" kern="1200" cap="none" spc="0" normalizeH="0" baseline="0" noProof="0" dirty="0" smtClean="0">
              <a:ln>
                <a:noFill/>
              </a:ln>
              <a:solidFill>
                <a:schemeClr val="accent1"/>
              </a:solidFill>
              <a:effectLst/>
              <a:uLnTx/>
              <a:uFillTx/>
              <a:latin typeface="+mn-lt"/>
              <a:ea typeface="+mn-ea"/>
              <a:cs typeface="+mn-cs"/>
            </a:endParaRPr>
          </a:p>
          <a:p>
            <a:pPr marL="674370" marR="0" lvl="1"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200" b="0" i="1" u="none" strike="noStrike" kern="1200" cap="none" spc="0" normalizeH="0" baseline="0" noProof="0" dirty="0" smtClean="0">
              <a:ln>
                <a:noFill/>
              </a:ln>
              <a:solidFill>
                <a:schemeClr val="accent1"/>
              </a:solidFill>
              <a:effectLst/>
              <a:uLnTx/>
              <a:uFillTx/>
              <a:latin typeface="+mn-lt"/>
              <a:ea typeface="+mn-ea"/>
              <a:cs typeface="+mn-cs"/>
            </a:endParaRPr>
          </a:p>
          <a:p>
            <a:pPr marL="674370" marR="0" lvl="1" indent="-27432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2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 </a:t>
            </a:r>
            <a:r>
              <a:rPr lang="en-US" sz="3600" dirty="0"/>
              <a:t>Differences in our Wisconsin Standards for Science</a:t>
            </a:r>
          </a:p>
        </p:txBody>
      </p:sp>
      <p:sp>
        <p:nvSpPr>
          <p:cNvPr id="6" name="Content Placeholder 2"/>
          <p:cNvSpPr>
            <a:spLocks noGrp="1"/>
          </p:cNvSpPr>
          <p:nvPr>
            <p:ph sz="half" idx="1"/>
          </p:nvPr>
        </p:nvSpPr>
        <p:spPr>
          <a:xfrm>
            <a:off x="355599" y="1649185"/>
            <a:ext cx="5666829" cy="4764315"/>
          </a:xfrm>
        </p:spPr>
        <p:txBody>
          <a:bodyPr/>
          <a:lstStyle/>
          <a:p>
            <a:r>
              <a:rPr lang="en-US" sz="2600" dirty="0" smtClean="0">
                <a:solidFill>
                  <a:schemeClr val="bg1">
                    <a:lumMod val="75000"/>
                    <a:lumOff val="25000"/>
                  </a:schemeClr>
                </a:solidFill>
                <a:latin typeface="Arial" pitchFamily="34" charset="0"/>
                <a:cs typeface="Arial" pitchFamily="34" charset="0"/>
              </a:rPr>
              <a:t>Addition: ETS3: Nature </a:t>
            </a:r>
            <a:r>
              <a:rPr lang="en-US" sz="2600" dirty="0" smtClean="0">
                <a:solidFill>
                  <a:schemeClr val="bg1">
                    <a:lumMod val="75000"/>
                    <a:lumOff val="25000"/>
                  </a:schemeClr>
                </a:solidFill>
                <a:latin typeface="Arial" pitchFamily="34" charset="0"/>
                <a:cs typeface="Arial" pitchFamily="34" charset="0"/>
              </a:rPr>
              <a:t>of </a:t>
            </a:r>
            <a:r>
              <a:rPr lang="en-US" sz="2600" dirty="0" smtClean="0">
                <a:solidFill>
                  <a:schemeClr val="bg1">
                    <a:lumMod val="75000"/>
                    <a:lumOff val="25000"/>
                  </a:schemeClr>
                </a:solidFill>
                <a:latin typeface="Arial" pitchFamily="34" charset="0"/>
                <a:cs typeface="Arial" pitchFamily="34" charset="0"/>
              </a:rPr>
              <a:t>Science </a:t>
            </a:r>
            <a:r>
              <a:rPr lang="en-US" sz="2600" dirty="0" smtClean="0">
                <a:solidFill>
                  <a:schemeClr val="bg1">
                    <a:lumMod val="75000"/>
                    <a:lumOff val="25000"/>
                  </a:schemeClr>
                </a:solidFill>
                <a:latin typeface="Arial" pitchFamily="34" charset="0"/>
                <a:cs typeface="Arial" pitchFamily="34" charset="0"/>
              </a:rPr>
              <a:t>and </a:t>
            </a:r>
            <a:r>
              <a:rPr lang="en-US" sz="2600" dirty="0" smtClean="0">
                <a:solidFill>
                  <a:schemeClr val="bg1">
                    <a:lumMod val="75000"/>
                    <a:lumOff val="25000"/>
                  </a:schemeClr>
                </a:solidFill>
                <a:latin typeface="Arial" pitchFamily="34" charset="0"/>
                <a:cs typeface="Arial" pitchFamily="34" charset="0"/>
              </a:rPr>
              <a:t>Engineering</a:t>
            </a:r>
            <a:endParaRPr lang="en-US" sz="2600" dirty="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a:blip r:embed="rId3"/>
          <a:stretch>
            <a:fillRect/>
          </a:stretch>
        </p:blipFill>
        <p:spPr>
          <a:xfrm>
            <a:off x="6213093" y="1464936"/>
            <a:ext cx="2771775" cy="5238750"/>
          </a:xfrm>
          <a:prstGeom prst="rect">
            <a:avLst/>
          </a:prstGeom>
        </p:spPr>
      </p:pic>
      <p:pic>
        <p:nvPicPr>
          <p:cNvPr id="8" name="Picture 7"/>
          <p:cNvPicPr>
            <a:picLocks noChangeAspect="1"/>
          </p:cNvPicPr>
          <p:nvPr/>
        </p:nvPicPr>
        <p:blipFill>
          <a:blip r:embed="rId4"/>
          <a:stretch>
            <a:fillRect/>
          </a:stretch>
        </p:blipFill>
        <p:spPr>
          <a:xfrm>
            <a:off x="3203413" y="3190843"/>
            <a:ext cx="2499585" cy="3222657"/>
          </a:xfrm>
          <a:prstGeom prst="rect">
            <a:avLst/>
          </a:prstGeom>
        </p:spPr>
      </p:pic>
    </p:spTree>
    <p:extLst>
      <p:ext uri="{BB962C8B-B14F-4D97-AF65-F5344CB8AC3E}">
        <p14:creationId xmlns:p14="http://schemas.microsoft.com/office/powerpoint/2010/main" val="273190014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a:t>Differences in our Wisconsin Standards for Science</a:t>
            </a:r>
          </a:p>
        </p:txBody>
      </p:sp>
      <p:sp>
        <p:nvSpPr>
          <p:cNvPr id="6" name="Content Placeholder 2"/>
          <p:cNvSpPr>
            <a:spLocks noGrp="1"/>
          </p:cNvSpPr>
          <p:nvPr>
            <p:ph sz="half" idx="1"/>
          </p:nvPr>
        </p:nvSpPr>
        <p:spPr>
          <a:xfrm>
            <a:off x="355599" y="1649185"/>
            <a:ext cx="5666829" cy="4764315"/>
          </a:xfrm>
        </p:spPr>
        <p:txBody>
          <a:bodyPr/>
          <a:lstStyle/>
          <a:p>
            <a:r>
              <a:rPr lang="en-US" sz="2600" dirty="0" smtClean="0">
                <a:solidFill>
                  <a:schemeClr val="bg1">
                    <a:lumMod val="75000"/>
                    <a:lumOff val="25000"/>
                  </a:schemeClr>
                </a:solidFill>
                <a:latin typeface="Arial" pitchFamily="34" charset="0"/>
                <a:cs typeface="Arial" pitchFamily="34" charset="0"/>
              </a:rPr>
              <a:t>Helpful Appendices!</a:t>
            </a:r>
            <a:endParaRPr lang="en-US" sz="2600" dirty="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3" name="Picture 2"/>
          <p:cNvPicPr>
            <a:picLocks noChangeAspect="1"/>
          </p:cNvPicPr>
          <p:nvPr/>
        </p:nvPicPr>
        <p:blipFill>
          <a:blip r:embed="rId3"/>
          <a:stretch>
            <a:fillRect/>
          </a:stretch>
        </p:blipFill>
        <p:spPr>
          <a:xfrm>
            <a:off x="4174849" y="1502454"/>
            <a:ext cx="3219450" cy="5057775"/>
          </a:xfrm>
          <a:prstGeom prst="rect">
            <a:avLst/>
          </a:prstGeom>
        </p:spPr>
      </p:pic>
    </p:spTree>
    <p:extLst>
      <p:ext uri="{BB962C8B-B14F-4D97-AF65-F5344CB8AC3E}">
        <p14:creationId xmlns:p14="http://schemas.microsoft.com/office/powerpoint/2010/main" val="120241931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Final Thoughts </a:t>
            </a:r>
            <a:endParaRPr lang="en-US" sz="3600" dirty="0"/>
          </a:p>
        </p:txBody>
      </p:sp>
      <p:sp>
        <p:nvSpPr>
          <p:cNvPr id="6" name="Content Placeholder 2"/>
          <p:cNvSpPr>
            <a:spLocks noGrp="1"/>
          </p:cNvSpPr>
          <p:nvPr>
            <p:ph sz="half" idx="1"/>
          </p:nvPr>
        </p:nvSpPr>
        <p:spPr>
          <a:xfrm>
            <a:off x="355599" y="1649185"/>
            <a:ext cx="5666829" cy="4764315"/>
          </a:xfrm>
        </p:spPr>
        <p:txBody>
          <a:bodyPr/>
          <a:lstStyle/>
          <a:p>
            <a:pPr marL="0" indent="0">
              <a:buNone/>
            </a:pPr>
            <a:r>
              <a:rPr lang="en-US" sz="2600" dirty="0" smtClean="0">
                <a:solidFill>
                  <a:schemeClr val="bg1">
                    <a:lumMod val="75000"/>
                    <a:lumOff val="25000"/>
                  </a:schemeClr>
                </a:solidFill>
                <a:latin typeface="Arial" pitchFamily="34" charset="0"/>
                <a:cs typeface="Arial" pitchFamily="34" charset="0"/>
              </a:rPr>
              <a:t>What would help you?</a:t>
            </a: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r>
              <a:rPr lang="en-US" sz="2600" dirty="0" smtClean="0">
                <a:solidFill>
                  <a:schemeClr val="bg1">
                    <a:lumMod val="75000"/>
                    <a:lumOff val="25000"/>
                  </a:schemeClr>
                </a:solidFill>
                <a:latin typeface="Arial" pitchFamily="34" charset="0"/>
                <a:cs typeface="Arial" pitchFamily="34" charset="0"/>
              </a:rPr>
              <a:t>What resources have you developed that you could share? </a:t>
            </a: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a:blip r:embed="rId3"/>
          <a:stretch>
            <a:fillRect/>
          </a:stretch>
        </p:blipFill>
        <p:spPr>
          <a:xfrm>
            <a:off x="6213093" y="1464936"/>
            <a:ext cx="2771775" cy="5238750"/>
          </a:xfrm>
          <a:prstGeom prst="rect">
            <a:avLst/>
          </a:prstGeom>
        </p:spPr>
      </p:pic>
    </p:spTree>
    <p:extLst>
      <p:ext uri="{BB962C8B-B14F-4D97-AF65-F5344CB8AC3E}">
        <p14:creationId xmlns:p14="http://schemas.microsoft.com/office/powerpoint/2010/main" val="390289253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99994"/>
            <a:ext cx="8229600" cy="1143000"/>
          </a:xfrm>
        </p:spPr>
        <p:txBody>
          <a:bodyPr/>
          <a:lstStyle/>
          <a:p>
            <a:r>
              <a:rPr lang="en-US" dirty="0"/>
              <a:t>R</a:t>
            </a:r>
            <a:r>
              <a:rPr lang="en-US" dirty="0" smtClean="0"/>
              <a:t>eflection</a:t>
            </a:r>
            <a:endParaRPr lang="en-US" dirty="0"/>
          </a:p>
        </p:txBody>
      </p:sp>
      <p:sp>
        <p:nvSpPr>
          <p:cNvPr id="3" name="Content Placeholder 2"/>
          <p:cNvSpPr>
            <a:spLocks noGrp="1"/>
          </p:cNvSpPr>
          <p:nvPr>
            <p:ph idx="1"/>
          </p:nvPr>
        </p:nvSpPr>
        <p:spPr/>
        <p:txBody>
          <a:bodyPr/>
          <a:lstStyle/>
          <a:p>
            <a:pPr marL="0" lvl="0" indent="0">
              <a:buNone/>
            </a:pPr>
            <a:r>
              <a:rPr lang="en-US" sz="2400" dirty="0" smtClean="0">
                <a:solidFill>
                  <a:schemeClr val="bg1">
                    <a:lumMod val="75000"/>
                    <a:lumOff val="25000"/>
                  </a:schemeClr>
                </a:solidFill>
              </a:rPr>
              <a:t>Questions to consider in your K-12 science work:</a:t>
            </a:r>
          </a:p>
          <a:p>
            <a:r>
              <a:rPr lang="en-US" sz="2400" dirty="0" smtClean="0">
                <a:solidFill>
                  <a:schemeClr val="bg1">
                    <a:lumMod val="75000"/>
                    <a:lumOff val="25000"/>
                  </a:schemeClr>
                </a:solidFill>
              </a:rPr>
              <a:t>How is our work with science standards going to move us close to our vision? </a:t>
            </a:r>
          </a:p>
          <a:p>
            <a:r>
              <a:rPr lang="en-US" sz="2400" dirty="0" smtClean="0">
                <a:solidFill>
                  <a:schemeClr val="bg1">
                    <a:lumMod val="75000"/>
                    <a:lumOff val="25000"/>
                  </a:schemeClr>
                </a:solidFill>
              </a:rPr>
              <a:t>How will we know we’re moving students closer to this vision? </a:t>
            </a:r>
            <a:endParaRPr lang="en-US" sz="2400" dirty="0">
              <a:solidFill>
                <a:schemeClr val="bg1">
                  <a:lumMod val="75000"/>
                  <a:lumOff val="25000"/>
                </a:schemeClr>
              </a:solidFill>
            </a:endParaRPr>
          </a:p>
          <a:p>
            <a:pPr marL="0" lvl="0" indent="0">
              <a:buNone/>
            </a:pPr>
            <a:endParaRPr lang="en-US" sz="2400" dirty="0">
              <a:solidFill>
                <a:schemeClr val="bg1">
                  <a:lumMod val="75000"/>
                  <a:lumOff val="25000"/>
                </a:schemeClr>
              </a:solidFill>
            </a:endParaRPr>
          </a:p>
          <a:p>
            <a:pPr algn="ctr">
              <a:buNone/>
            </a:pPr>
            <a:r>
              <a:rPr lang="en-US" sz="2400" dirty="0">
                <a:solidFill>
                  <a:schemeClr val="bg1">
                    <a:lumMod val="75000"/>
                    <a:lumOff val="25000"/>
                  </a:schemeClr>
                </a:solidFill>
                <a:hlinkClick r:id="rId3"/>
              </a:rPr>
              <a:t>kevin.anderson@dpi.wi.gov</a:t>
            </a:r>
            <a:endParaRPr lang="en-US" sz="2400" dirty="0">
              <a:solidFill>
                <a:schemeClr val="bg1">
                  <a:lumMod val="75000"/>
                  <a:lumOff val="25000"/>
                </a:schemeClr>
              </a:solidFill>
            </a:endParaRPr>
          </a:p>
          <a:p>
            <a:pPr algn="ctr">
              <a:buNone/>
            </a:pPr>
            <a:r>
              <a:rPr lang="en-US" sz="2400" dirty="0">
                <a:solidFill>
                  <a:schemeClr val="bg1">
                    <a:lumMod val="75000"/>
                    <a:lumOff val="25000"/>
                  </a:schemeClr>
                </a:solidFill>
              </a:rPr>
              <a:t>dpi.wi.gov/science</a:t>
            </a:r>
          </a:p>
          <a:p>
            <a:pPr algn="ctr">
              <a:buNone/>
            </a:pPr>
            <a:r>
              <a:rPr lang="en-US" sz="2400" dirty="0">
                <a:solidFill>
                  <a:schemeClr val="bg1">
                    <a:lumMod val="75000"/>
                    <a:lumOff val="25000"/>
                  </a:schemeClr>
                </a:solidFill>
              </a:rPr>
              <a:t>wisdpiscience.blogspot.com</a:t>
            </a:r>
          </a:p>
          <a:p>
            <a:pPr algn="ctr">
              <a:buNone/>
            </a:pPr>
            <a:r>
              <a:rPr lang="en-US" sz="2400" dirty="0">
                <a:solidFill>
                  <a:schemeClr val="bg1">
                    <a:lumMod val="75000"/>
                    <a:lumOff val="25000"/>
                  </a:schemeClr>
                </a:solidFill>
              </a:rPr>
              <a:t>@</a:t>
            </a:r>
            <a:r>
              <a:rPr lang="en-US" sz="2400" dirty="0" err="1">
                <a:solidFill>
                  <a:schemeClr val="bg1">
                    <a:lumMod val="75000"/>
                    <a:lumOff val="25000"/>
                  </a:schemeClr>
                </a:solidFill>
              </a:rPr>
              <a:t>wisdpiscience</a:t>
            </a:r>
            <a:endParaRPr lang="en-US" sz="2400" dirty="0">
              <a:solidFill>
                <a:schemeClr val="bg1">
                  <a:lumMod val="75000"/>
                  <a:lumOff val="25000"/>
                </a:schemeClr>
              </a:solidFill>
            </a:endParaRPr>
          </a:p>
          <a:p>
            <a:pPr marL="0" lvl="0" indent="0">
              <a:buNone/>
            </a:pPr>
            <a:endParaRPr lang="en-US" sz="2400" dirty="0" smtClean="0">
              <a:solidFill>
                <a:schemeClr val="bg1">
                  <a:lumMod val="75000"/>
                  <a:lumOff val="25000"/>
                </a:schemeClr>
              </a:solidFill>
            </a:endParaRPr>
          </a:p>
        </p:txBody>
      </p:sp>
    </p:spTree>
    <p:extLst>
      <p:ext uri="{BB962C8B-B14F-4D97-AF65-F5344CB8AC3E}">
        <p14:creationId xmlns:p14="http://schemas.microsoft.com/office/powerpoint/2010/main" val="110046780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 Establishing a Vision </a:t>
            </a:r>
            <a:br>
              <a:rPr lang="en-US" sz="3600" dirty="0" smtClean="0"/>
            </a:br>
            <a:r>
              <a:rPr lang="en-US" sz="3600" dirty="0" smtClean="0"/>
              <a:t>for Science Education</a:t>
            </a:r>
            <a:endParaRPr lang="en-US" sz="3600" dirty="0"/>
          </a:p>
        </p:txBody>
      </p:sp>
      <p:sp>
        <p:nvSpPr>
          <p:cNvPr id="3" name="Content Placeholder 2"/>
          <p:cNvSpPr>
            <a:spLocks noGrp="1"/>
          </p:cNvSpPr>
          <p:nvPr>
            <p:ph sz="half" idx="1"/>
          </p:nvPr>
        </p:nvSpPr>
        <p:spPr>
          <a:xfrm>
            <a:off x="355599" y="1649185"/>
            <a:ext cx="7985968" cy="4764315"/>
          </a:xfrm>
        </p:spPr>
        <p:txBody>
          <a:bodyPr/>
          <a:lstStyle/>
          <a:p>
            <a:pPr>
              <a:buNone/>
            </a:pPr>
            <a:r>
              <a:rPr lang="en-US" sz="2600" dirty="0" smtClean="0">
                <a:solidFill>
                  <a:schemeClr val="bg1">
                    <a:lumMod val="75000"/>
                    <a:lumOff val="25000"/>
                  </a:schemeClr>
                </a:solidFill>
                <a:latin typeface="Arial" pitchFamily="34" charset="0"/>
                <a:cs typeface="Arial" pitchFamily="34" charset="0"/>
              </a:rPr>
              <a:t>“[By] the end of 12th grade, </a:t>
            </a:r>
            <a:r>
              <a:rPr lang="en-US" sz="2600" i="1" dirty="0" smtClean="0">
                <a:solidFill>
                  <a:schemeClr val="bg1">
                    <a:lumMod val="75000"/>
                    <a:lumOff val="25000"/>
                  </a:schemeClr>
                </a:solidFill>
                <a:latin typeface="Arial" pitchFamily="34" charset="0"/>
                <a:cs typeface="Arial" pitchFamily="34" charset="0"/>
              </a:rPr>
              <a:t>all </a:t>
            </a:r>
            <a:r>
              <a:rPr lang="en-US" sz="2600" dirty="0" smtClean="0">
                <a:solidFill>
                  <a:schemeClr val="bg1">
                    <a:lumMod val="75000"/>
                    <a:lumOff val="25000"/>
                  </a:schemeClr>
                </a:solidFill>
                <a:latin typeface="Arial" pitchFamily="34" charset="0"/>
                <a:cs typeface="Arial" pitchFamily="34" charset="0"/>
              </a:rPr>
              <a:t>students have some appreciation of the beauty and wonder of science; possess sufficient knowledge of science and engineering to engage in public discussions on related issues; are careful consumers of scientific and technological information related to their everyday lives; are able to continue to learn about science outside school; and have the skills to enter careers of their choice, including (but not limited to) careers in science, engineering, and technology.”</a:t>
            </a: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Quick Review - Basic NGSS Format</a:t>
            </a:r>
            <a:endParaRPr lang="en-US" sz="3600" dirty="0"/>
          </a:p>
        </p:txBody>
      </p:sp>
      <p:sp>
        <p:nvSpPr>
          <p:cNvPr id="6" name="Content Placeholder 2"/>
          <p:cNvSpPr>
            <a:spLocks noGrp="1"/>
          </p:cNvSpPr>
          <p:nvPr>
            <p:ph sz="half" idx="1"/>
          </p:nvPr>
        </p:nvSpPr>
        <p:spPr>
          <a:xfrm>
            <a:off x="355599" y="1649185"/>
            <a:ext cx="5666829" cy="4764315"/>
          </a:xfrm>
        </p:spPr>
        <p:txBody>
          <a:bodyPr/>
          <a:lstStyle/>
          <a:p>
            <a:pPr marL="0" indent="0">
              <a:buNone/>
            </a:pPr>
            <a:r>
              <a:rPr lang="en-US" sz="2600" dirty="0">
                <a:solidFill>
                  <a:schemeClr val="bg1">
                    <a:lumMod val="75000"/>
                    <a:lumOff val="25000"/>
                  </a:schemeClr>
                </a:solidFill>
                <a:latin typeface="Arial" pitchFamily="34" charset="0"/>
                <a:cs typeface="Arial" pitchFamily="34" charset="0"/>
              </a:rPr>
              <a:t>n</a:t>
            </a:r>
            <a:r>
              <a:rPr lang="en-US" sz="2600" dirty="0" smtClean="0">
                <a:solidFill>
                  <a:schemeClr val="bg1">
                    <a:lumMod val="75000"/>
                    <a:lumOff val="25000"/>
                  </a:schemeClr>
                </a:solidFill>
                <a:latin typeface="Arial" pitchFamily="34" charset="0"/>
                <a:cs typeface="Arial" pitchFamily="34" charset="0"/>
              </a:rPr>
              <a:t>extgenscience.org</a:t>
            </a: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8" name="Picture 7"/>
          <p:cNvPicPr>
            <a:picLocks noChangeAspect="1"/>
          </p:cNvPicPr>
          <p:nvPr/>
        </p:nvPicPr>
        <p:blipFill>
          <a:blip r:embed="rId3"/>
          <a:stretch>
            <a:fillRect/>
          </a:stretch>
        </p:blipFill>
        <p:spPr>
          <a:xfrm>
            <a:off x="3422537" y="1381025"/>
            <a:ext cx="4111323" cy="5300633"/>
          </a:xfrm>
          <a:prstGeom prst="rect">
            <a:avLst/>
          </a:prstGeom>
        </p:spPr>
      </p:pic>
    </p:spTree>
    <p:extLst>
      <p:ext uri="{BB962C8B-B14F-4D97-AF65-F5344CB8AC3E}">
        <p14:creationId xmlns:p14="http://schemas.microsoft.com/office/powerpoint/2010/main" val="332776358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Quick Review - Basic NGSS Format</a:t>
            </a:r>
            <a:endParaRPr lang="en-US" sz="3600" dirty="0"/>
          </a:p>
        </p:txBody>
      </p:sp>
      <p:sp>
        <p:nvSpPr>
          <p:cNvPr id="6" name="Content Placeholder 2"/>
          <p:cNvSpPr>
            <a:spLocks noGrp="1"/>
          </p:cNvSpPr>
          <p:nvPr>
            <p:ph sz="half" idx="1"/>
          </p:nvPr>
        </p:nvSpPr>
        <p:spPr>
          <a:xfrm>
            <a:off x="355599" y="1649185"/>
            <a:ext cx="5666829" cy="4764315"/>
          </a:xfrm>
        </p:spPr>
        <p:txBody>
          <a:bodyPr/>
          <a:lstStyle/>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8" name="Picture 7"/>
          <p:cNvPicPr>
            <a:picLocks noChangeAspect="1"/>
          </p:cNvPicPr>
          <p:nvPr/>
        </p:nvPicPr>
        <p:blipFill rotWithShape="1">
          <a:blip r:embed="rId3"/>
          <a:srcRect t="750" b="41675"/>
          <a:stretch/>
        </p:blipFill>
        <p:spPr>
          <a:xfrm>
            <a:off x="969592" y="1387476"/>
            <a:ext cx="7206873" cy="5349647"/>
          </a:xfrm>
          <a:prstGeom prst="rect">
            <a:avLst/>
          </a:prstGeom>
        </p:spPr>
      </p:pic>
    </p:spTree>
    <p:extLst>
      <p:ext uri="{BB962C8B-B14F-4D97-AF65-F5344CB8AC3E}">
        <p14:creationId xmlns:p14="http://schemas.microsoft.com/office/powerpoint/2010/main" val="282935384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Quick Review - Basic NGSS Format</a:t>
            </a:r>
            <a:endParaRPr lang="en-US" sz="3600" dirty="0"/>
          </a:p>
        </p:txBody>
      </p:sp>
      <p:sp>
        <p:nvSpPr>
          <p:cNvPr id="6" name="Content Placeholder 2"/>
          <p:cNvSpPr>
            <a:spLocks noGrp="1"/>
          </p:cNvSpPr>
          <p:nvPr>
            <p:ph sz="half" idx="1"/>
          </p:nvPr>
        </p:nvSpPr>
        <p:spPr>
          <a:xfrm>
            <a:off x="355599" y="1649185"/>
            <a:ext cx="5666829" cy="4764315"/>
          </a:xfrm>
        </p:spPr>
        <p:txBody>
          <a:bodyPr/>
          <a:lstStyle/>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8" name="Picture 7"/>
          <p:cNvPicPr>
            <a:picLocks noChangeAspect="1"/>
          </p:cNvPicPr>
          <p:nvPr/>
        </p:nvPicPr>
        <p:blipFill>
          <a:blip r:embed="rId3"/>
          <a:stretch>
            <a:fillRect/>
          </a:stretch>
        </p:blipFill>
        <p:spPr>
          <a:xfrm>
            <a:off x="2612416" y="1504896"/>
            <a:ext cx="3919168" cy="5052892"/>
          </a:xfrm>
          <a:prstGeom prst="rect">
            <a:avLst/>
          </a:prstGeom>
        </p:spPr>
      </p:pic>
    </p:spTree>
    <p:extLst>
      <p:ext uri="{BB962C8B-B14F-4D97-AF65-F5344CB8AC3E}">
        <p14:creationId xmlns:p14="http://schemas.microsoft.com/office/powerpoint/2010/main" val="392074285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 Differences in our Wisconsin Standards for Science</a:t>
            </a:r>
            <a:endParaRPr lang="en-US" sz="3600" dirty="0"/>
          </a:p>
        </p:txBody>
      </p:sp>
      <p:sp>
        <p:nvSpPr>
          <p:cNvPr id="6" name="Content Placeholder 2"/>
          <p:cNvSpPr>
            <a:spLocks noGrp="1"/>
          </p:cNvSpPr>
          <p:nvPr>
            <p:ph sz="half" idx="1"/>
          </p:nvPr>
        </p:nvSpPr>
        <p:spPr>
          <a:xfrm>
            <a:off x="355599" y="1649185"/>
            <a:ext cx="8331201" cy="4764315"/>
          </a:xfrm>
        </p:spPr>
        <p:txBody>
          <a:bodyPr/>
          <a:lstStyle/>
          <a:p>
            <a:r>
              <a:rPr lang="en-US" sz="2600" dirty="0" smtClean="0">
                <a:solidFill>
                  <a:schemeClr val="bg1">
                    <a:lumMod val="75000"/>
                    <a:lumOff val="25000"/>
                  </a:schemeClr>
                </a:solidFill>
                <a:latin typeface="Arial" pitchFamily="34" charset="0"/>
                <a:cs typeface="Arial" pitchFamily="34" charset="0"/>
              </a:rPr>
              <a:t>Split out the 3 dimensions into progressions.  </a:t>
            </a:r>
          </a:p>
          <a:p>
            <a:pPr marL="0" indent="0" algn="ctr">
              <a:buNone/>
            </a:pPr>
            <a:r>
              <a:rPr lang="en-US" sz="2600" dirty="0" smtClean="0">
                <a:solidFill>
                  <a:schemeClr val="bg1">
                    <a:lumMod val="75000"/>
                    <a:lumOff val="25000"/>
                  </a:schemeClr>
                </a:solidFill>
                <a:latin typeface="Arial" pitchFamily="34" charset="0"/>
                <a:cs typeface="Arial" pitchFamily="34" charset="0"/>
                <a:hlinkClick r:id="rId3" action="ppaction://hlinkfile"/>
              </a:rPr>
              <a:t>dpi.wi.gov/science/standards</a:t>
            </a:r>
            <a:r>
              <a:rPr lang="en-US" sz="2600" dirty="0" smtClean="0">
                <a:solidFill>
                  <a:schemeClr val="bg1">
                    <a:lumMod val="75000"/>
                    <a:lumOff val="25000"/>
                  </a:schemeClr>
                </a:solidFill>
                <a:latin typeface="Arial" pitchFamily="34" charset="0"/>
                <a:cs typeface="Arial" pitchFamily="34" charset="0"/>
              </a:rPr>
              <a:t> </a:t>
            </a:r>
            <a:endParaRPr lang="en-US" sz="2600" dirty="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rotWithShape="1">
          <a:blip r:embed="rId4"/>
          <a:srcRect b="28548"/>
          <a:stretch/>
        </p:blipFill>
        <p:spPr>
          <a:xfrm>
            <a:off x="4636540" y="2670332"/>
            <a:ext cx="2996712" cy="4046936"/>
          </a:xfrm>
          <a:prstGeom prst="rect">
            <a:avLst/>
          </a:prstGeom>
        </p:spPr>
      </p:pic>
      <p:pic>
        <p:nvPicPr>
          <p:cNvPr id="8" name="Picture 7"/>
          <p:cNvPicPr>
            <a:picLocks noChangeAspect="1"/>
          </p:cNvPicPr>
          <p:nvPr/>
        </p:nvPicPr>
        <p:blipFill>
          <a:blip r:embed="rId5"/>
          <a:stretch>
            <a:fillRect/>
          </a:stretch>
        </p:blipFill>
        <p:spPr>
          <a:xfrm>
            <a:off x="1252330" y="2726867"/>
            <a:ext cx="3101009" cy="3998059"/>
          </a:xfrm>
          <a:prstGeom prst="rect">
            <a:avLst/>
          </a:prstGeom>
        </p:spPr>
      </p:pic>
    </p:spTree>
    <p:extLst>
      <p:ext uri="{BB962C8B-B14F-4D97-AF65-F5344CB8AC3E}">
        <p14:creationId xmlns:p14="http://schemas.microsoft.com/office/powerpoint/2010/main" val="414593715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 Differences in our Wisconsin Standards for Science</a:t>
            </a:r>
            <a:endParaRPr lang="en-US" sz="3600" dirty="0"/>
          </a:p>
        </p:txBody>
      </p:sp>
      <p:sp>
        <p:nvSpPr>
          <p:cNvPr id="6" name="Content Placeholder 2"/>
          <p:cNvSpPr>
            <a:spLocks noGrp="1"/>
          </p:cNvSpPr>
          <p:nvPr>
            <p:ph sz="half" idx="1"/>
          </p:nvPr>
        </p:nvSpPr>
        <p:spPr>
          <a:xfrm>
            <a:off x="355599" y="1649185"/>
            <a:ext cx="8331201" cy="4764315"/>
          </a:xfrm>
        </p:spPr>
        <p:txBody>
          <a:bodyPr/>
          <a:lstStyle/>
          <a:p>
            <a:r>
              <a:rPr lang="en-US" sz="2600" dirty="0" smtClean="0">
                <a:solidFill>
                  <a:schemeClr val="bg1">
                    <a:lumMod val="75000"/>
                    <a:lumOff val="25000"/>
                  </a:schemeClr>
                </a:solidFill>
                <a:latin typeface="Arial" pitchFamily="34" charset="0"/>
                <a:cs typeface="Arial" pitchFamily="34" charset="0"/>
              </a:rPr>
              <a:t>Performance expectations are de-emphasized. </a:t>
            </a: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rotWithShape="1">
          <a:blip r:embed="rId3"/>
          <a:srcRect b="28548"/>
          <a:stretch/>
        </p:blipFill>
        <p:spPr>
          <a:xfrm>
            <a:off x="4636539" y="2342439"/>
            <a:ext cx="3239513" cy="4374829"/>
          </a:xfrm>
          <a:prstGeom prst="rect">
            <a:avLst/>
          </a:prstGeom>
        </p:spPr>
      </p:pic>
      <p:pic>
        <p:nvPicPr>
          <p:cNvPr id="8" name="Picture 7"/>
          <p:cNvPicPr>
            <a:picLocks noChangeAspect="1"/>
          </p:cNvPicPr>
          <p:nvPr/>
        </p:nvPicPr>
        <p:blipFill>
          <a:blip r:embed="rId4"/>
          <a:stretch>
            <a:fillRect/>
          </a:stretch>
        </p:blipFill>
        <p:spPr>
          <a:xfrm>
            <a:off x="954158" y="2342439"/>
            <a:ext cx="3399182" cy="4382487"/>
          </a:xfrm>
          <a:prstGeom prst="rect">
            <a:avLst/>
          </a:prstGeom>
        </p:spPr>
      </p:pic>
    </p:spTree>
    <p:extLst>
      <p:ext uri="{BB962C8B-B14F-4D97-AF65-F5344CB8AC3E}">
        <p14:creationId xmlns:p14="http://schemas.microsoft.com/office/powerpoint/2010/main" val="357749945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735496" y="122238"/>
            <a:ext cx="7812155" cy="1143000"/>
          </a:xfrm>
        </p:spPr>
        <p:txBody>
          <a:bodyPr/>
          <a:lstStyle/>
          <a:p>
            <a:r>
              <a:rPr lang="en-US" sz="3600" dirty="0"/>
              <a:t>Differences in our Wisconsin Standards for Science</a:t>
            </a:r>
          </a:p>
        </p:txBody>
      </p:sp>
      <p:sp>
        <p:nvSpPr>
          <p:cNvPr id="6" name="Content Placeholder 2"/>
          <p:cNvSpPr>
            <a:spLocks noGrp="1"/>
          </p:cNvSpPr>
          <p:nvPr>
            <p:ph sz="half" idx="1"/>
          </p:nvPr>
        </p:nvSpPr>
        <p:spPr>
          <a:xfrm>
            <a:off x="355600" y="1649185"/>
            <a:ext cx="3568187" cy="4764315"/>
          </a:xfrm>
        </p:spPr>
        <p:txBody>
          <a:bodyPr/>
          <a:lstStyle/>
          <a:p>
            <a:pPr marL="0" indent="0">
              <a:buNone/>
            </a:pPr>
            <a:r>
              <a:rPr lang="en-US" sz="2600" dirty="0"/>
              <a:t>Students use science and engineering practices, crosscutting concepts, and an understanding of </a:t>
            </a:r>
            <a:r>
              <a:rPr lang="en-US" sz="2600" dirty="0" smtClean="0"/>
              <a:t>disciplinary core ideas to </a:t>
            </a:r>
            <a:r>
              <a:rPr lang="en-US" sz="2600" dirty="0"/>
              <a:t>make sense of phenomena and solve problems. </a:t>
            </a: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a:blip r:embed="rId3"/>
          <a:stretch>
            <a:fillRect/>
          </a:stretch>
        </p:blipFill>
        <p:spPr>
          <a:xfrm>
            <a:off x="6584406" y="1876544"/>
            <a:ext cx="2400462" cy="4536956"/>
          </a:xfrm>
          <a:prstGeom prst="rect">
            <a:avLst/>
          </a:prstGeom>
        </p:spPr>
      </p:pic>
      <p:pic>
        <p:nvPicPr>
          <p:cNvPr id="8" name="Picture 7"/>
          <p:cNvPicPr>
            <a:picLocks noChangeAspect="1"/>
          </p:cNvPicPr>
          <p:nvPr/>
        </p:nvPicPr>
        <p:blipFill>
          <a:blip r:embed="rId4"/>
          <a:stretch>
            <a:fillRect/>
          </a:stretch>
        </p:blipFill>
        <p:spPr>
          <a:xfrm>
            <a:off x="3923787" y="1828800"/>
            <a:ext cx="2331795" cy="3006329"/>
          </a:xfrm>
          <a:prstGeom prst="rect">
            <a:avLst/>
          </a:prstGeom>
        </p:spPr>
      </p:pic>
    </p:spTree>
    <p:extLst>
      <p:ext uri="{BB962C8B-B14F-4D97-AF65-F5344CB8AC3E}">
        <p14:creationId xmlns:p14="http://schemas.microsoft.com/office/powerpoint/2010/main" val="352113225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 </a:t>
            </a:r>
            <a:r>
              <a:rPr lang="en-US" sz="3600" dirty="0"/>
              <a:t>Differences in our Wisconsin Standards for Science</a:t>
            </a:r>
          </a:p>
        </p:txBody>
      </p:sp>
      <p:sp>
        <p:nvSpPr>
          <p:cNvPr id="6" name="Content Placeholder 2"/>
          <p:cNvSpPr>
            <a:spLocks noGrp="1"/>
          </p:cNvSpPr>
          <p:nvPr>
            <p:ph sz="half" idx="1"/>
          </p:nvPr>
        </p:nvSpPr>
        <p:spPr>
          <a:xfrm>
            <a:off x="355599" y="1649185"/>
            <a:ext cx="5666829" cy="4764315"/>
          </a:xfrm>
        </p:spPr>
        <p:txBody>
          <a:bodyPr/>
          <a:lstStyle/>
          <a:p>
            <a:r>
              <a:rPr lang="en-US" sz="2600" dirty="0" smtClean="0">
                <a:solidFill>
                  <a:schemeClr val="bg1">
                    <a:lumMod val="75000"/>
                    <a:lumOff val="25000"/>
                  </a:schemeClr>
                </a:solidFill>
                <a:latin typeface="Arial" pitchFamily="34" charset="0"/>
                <a:cs typeface="Arial" pitchFamily="34" charset="0"/>
              </a:rPr>
              <a:t>Higher level DCIs (not all details from </a:t>
            </a:r>
            <a:r>
              <a:rPr lang="en-US" sz="2600" dirty="0" smtClean="0">
                <a:solidFill>
                  <a:schemeClr val="bg1">
                    <a:lumMod val="75000"/>
                    <a:lumOff val="25000"/>
                  </a:schemeClr>
                </a:solidFill>
                <a:latin typeface="Arial" pitchFamily="34" charset="0"/>
                <a:cs typeface="Arial" pitchFamily="34" charset="0"/>
              </a:rPr>
              <a:t>NGSS orange </a:t>
            </a:r>
            <a:r>
              <a:rPr lang="en-US" sz="2600" dirty="0" smtClean="0">
                <a:solidFill>
                  <a:schemeClr val="bg1">
                    <a:lumMod val="75000"/>
                    <a:lumOff val="25000"/>
                  </a:schemeClr>
                </a:solidFill>
                <a:latin typeface="Arial" pitchFamily="34" charset="0"/>
                <a:cs typeface="Arial" pitchFamily="34" charset="0"/>
              </a:rPr>
              <a:t>boxes)</a:t>
            </a:r>
            <a:endParaRPr lang="en-US" sz="2600" dirty="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marL="0" indent="0">
              <a:buNone/>
            </a:pPr>
            <a:endParaRPr lang="en-US" sz="2600" dirty="0" smtClean="0">
              <a:solidFill>
                <a:schemeClr val="bg1">
                  <a:lumMod val="75000"/>
                  <a:lumOff val="25000"/>
                </a:schemeClr>
              </a:solidFill>
              <a:latin typeface="Arial" pitchFamily="34" charset="0"/>
              <a:cs typeface="Arial" pitchFamily="34" charset="0"/>
            </a:endParaRPr>
          </a:p>
          <a:p>
            <a:pPr lvl="1">
              <a:buNone/>
            </a:pPr>
            <a:endParaRPr lang="en-US" sz="2000" dirty="0" smtClean="0">
              <a:solidFill>
                <a:schemeClr val="bg1">
                  <a:lumMod val="75000"/>
                  <a:lumOff val="25000"/>
                </a:schemeClr>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1800" i="1" dirty="0" smtClean="0">
              <a:ln>
                <a:solidFill>
                  <a:srgbClr val="0C631B"/>
                </a:solidFill>
              </a:ln>
              <a:solidFill>
                <a:srgbClr val="156A5A"/>
              </a:solidFill>
            </a:endParaRPr>
          </a:p>
          <a:p>
            <a:pPr marL="274320" indent="-274320">
              <a:buNone/>
            </a:pPr>
            <a:endParaRPr lang="en-US" sz="2400" b="1" dirty="0" smtClean="0"/>
          </a:p>
          <a:p>
            <a:pPr marL="274320" indent="-274320"/>
            <a:endParaRPr lang="en-US" sz="2200" i="1" dirty="0" smtClean="0">
              <a:solidFill>
                <a:schemeClr val="accent1"/>
              </a:solidFill>
            </a:endParaRPr>
          </a:p>
          <a:p>
            <a:pPr marL="674370" lvl="1" indent="-274320"/>
            <a:endParaRPr lang="en-US" sz="2200" i="1" dirty="0" smtClean="0">
              <a:solidFill>
                <a:schemeClr val="accent1"/>
              </a:solidFill>
            </a:endParaRPr>
          </a:p>
          <a:p>
            <a:pPr marL="674370" lvl="1" indent="-274320"/>
            <a:endParaRPr lang="en-US" sz="2200" dirty="0">
              <a:solidFill>
                <a:schemeClr val="accent1"/>
              </a:solidFill>
            </a:endParaRPr>
          </a:p>
        </p:txBody>
      </p:sp>
      <p:pic>
        <p:nvPicPr>
          <p:cNvPr id="7" name="Picture 6"/>
          <p:cNvPicPr>
            <a:picLocks noChangeAspect="1"/>
          </p:cNvPicPr>
          <p:nvPr/>
        </p:nvPicPr>
        <p:blipFill>
          <a:blip r:embed="rId3"/>
          <a:stretch>
            <a:fillRect/>
          </a:stretch>
        </p:blipFill>
        <p:spPr>
          <a:xfrm>
            <a:off x="6213093" y="1464936"/>
            <a:ext cx="2771775" cy="5238750"/>
          </a:xfrm>
          <a:prstGeom prst="rect">
            <a:avLst/>
          </a:prstGeom>
        </p:spPr>
      </p:pic>
      <p:pic>
        <p:nvPicPr>
          <p:cNvPr id="8" name="Picture 7"/>
          <p:cNvPicPr>
            <a:picLocks noChangeAspect="1"/>
          </p:cNvPicPr>
          <p:nvPr/>
        </p:nvPicPr>
        <p:blipFill>
          <a:blip r:embed="rId4"/>
          <a:stretch>
            <a:fillRect/>
          </a:stretch>
        </p:blipFill>
        <p:spPr>
          <a:xfrm>
            <a:off x="3203413" y="3190843"/>
            <a:ext cx="2499585" cy="3222657"/>
          </a:xfrm>
          <a:prstGeom prst="rect">
            <a:avLst/>
          </a:prstGeom>
        </p:spPr>
      </p:pic>
    </p:spTree>
    <p:extLst>
      <p:ext uri="{BB962C8B-B14F-4D97-AF65-F5344CB8AC3E}">
        <p14:creationId xmlns:p14="http://schemas.microsoft.com/office/powerpoint/2010/main" val="240977772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S030002245">
  <a:themeElements>
    <a:clrScheme name="Custom 3">
      <a:dk1>
        <a:srgbClr val="0F1540"/>
      </a:dk1>
      <a:lt1>
        <a:srgbClr val="FFFFFF"/>
      </a:lt1>
      <a:dk2>
        <a:srgbClr val="59564B"/>
      </a:dk2>
      <a:lt2>
        <a:srgbClr val="DFDAC7"/>
      </a:lt2>
      <a:accent1>
        <a:srgbClr val="0C631B"/>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Garamond Futura">
      <a:majorFont>
        <a:latin typeface="Garamond"/>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9C5B8C6D-0134-492D-96D6-F86F5BB3078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7208A54-2497-4F91-A889-8B71D4E10B0F}">
  <ds:schemaRefs>
    <ds:schemaRef ds:uri="http://schemas.microsoft.com/sharepoint/v3/contenttype/forms"/>
  </ds:schemaRefs>
</ds:datastoreItem>
</file>

<file path=customXml/itemProps3.xml><?xml version="1.0" encoding="utf-8"?>
<ds:datastoreItem xmlns:ds="http://schemas.openxmlformats.org/officeDocument/2006/customXml" ds:itemID="{3B44A275-7C7D-41A0-94DF-093C6988DB74}">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
  <TotalTime>34646</TotalTime>
  <Words>1844</Words>
  <Application>Microsoft Office PowerPoint</Application>
  <PresentationFormat>On-screen Show (4:3)</PresentationFormat>
  <Paragraphs>155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Futura Bk</vt:lpstr>
      <vt:lpstr>Gadget</vt:lpstr>
      <vt:lpstr>Garamond</vt:lpstr>
      <vt:lpstr>TS030002245</vt:lpstr>
      <vt:lpstr>PowerPoint Presentation</vt:lpstr>
      <vt:lpstr> Establishing a Vision  for Science Education</vt:lpstr>
      <vt:lpstr>Quick Review - Basic NGSS Format</vt:lpstr>
      <vt:lpstr>Quick Review - Basic NGSS Format</vt:lpstr>
      <vt:lpstr>Quick Review - Basic NGSS Format</vt:lpstr>
      <vt:lpstr> Differences in our Wisconsin Standards for Science</vt:lpstr>
      <vt:lpstr> Differences in our Wisconsin Standards for Science</vt:lpstr>
      <vt:lpstr>Differences in our Wisconsin Standards for Science</vt:lpstr>
      <vt:lpstr> Differences in our Wisconsin Standards for Science</vt:lpstr>
      <vt:lpstr> Differences in our Wisconsin Standards for Science</vt:lpstr>
      <vt:lpstr>Differences in our Wisconsin Standards for Science</vt:lpstr>
      <vt:lpstr>Final Thoughts </vt:lpstr>
      <vt:lpstr>Reflection</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2010-11 MPS Corrective Action Requirements</dc:title>
  <dc:creator>Jeff Pertl</dc:creator>
  <cp:lastModifiedBy>Anderson, Kevin J.   DPI</cp:lastModifiedBy>
  <cp:revision>547</cp:revision>
  <cp:lastPrinted>2016-06-15T21:28:25Z</cp:lastPrinted>
  <dcterms:created xsi:type="dcterms:W3CDTF">2011-08-03T18:08:34Z</dcterms:created>
  <dcterms:modified xsi:type="dcterms:W3CDTF">2018-01-11T16:28:20Z</dcterms:modified>
  <cp:category>Education</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TC300022459990</vt:lpwstr>
  </property>
  <property fmtid="{D5CDD505-2E9C-101B-9397-08002B2CF9AE}" pid="3" name="_AdHocReviewCycleID">
    <vt:i4>-2054596916</vt:i4>
  </property>
  <property fmtid="{D5CDD505-2E9C-101B-9397-08002B2CF9AE}" pid="4" name="_NewReviewCycle">
    <vt:lpwstr/>
  </property>
  <property fmtid="{D5CDD505-2E9C-101B-9397-08002B2CF9AE}" pid="5" name="_EmailSubject">
    <vt:lpwstr>ppt template?</vt:lpwstr>
  </property>
  <property fmtid="{D5CDD505-2E9C-101B-9397-08002B2CF9AE}" pid="6" name="_AuthorEmail">
    <vt:lpwstr>Jihan.Bekiri@dpi.wi.gov</vt:lpwstr>
  </property>
  <property fmtid="{D5CDD505-2E9C-101B-9397-08002B2CF9AE}" pid="7" name="_AuthorEmailDisplayName">
    <vt:lpwstr>Bekiri, Jihan   DPI</vt:lpwstr>
  </property>
  <property fmtid="{D5CDD505-2E9C-101B-9397-08002B2CF9AE}" pid="8" name="_PreviousAdHocReviewCycleID">
    <vt:i4>67970328</vt:i4>
  </property>
</Properties>
</file>