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519" r:id="rId5"/>
    <p:sldId id="353" r:id="rId6"/>
    <p:sldId id="515" r:id="rId7"/>
    <p:sldId id="507" r:id="rId8"/>
    <p:sldId id="414" r:id="rId9"/>
    <p:sldId id="508" r:id="rId10"/>
    <p:sldId id="509" r:id="rId11"/>
    <p:sldId id="347" r:id="rId12"/>
    <p:sldId id="500" r:id="rId13"/>
    <p:sldId id="471" r:id="rId14"/>
    <p:sldId id="501" r:id="rId15"/>
    <p:sldId id="417" r:id="rId16"/>
    <p:sldId id="498" r:id="rId17"/>
    <p:sldId id="504" r:id="rId18"/>
    <p:sldId id="472" r:id="rId19"/>
    <p:sldId id="513" r:id="rId20"/>
    <p:sldId id="481" r:id="rId21"/>
    <p:sldId id="419" r:id="rId22"/>
    <p:sldId id="505" r:id="rId23"/>
    <p:sldId id="510" r:id="rId24"/>
    <p:sldId id="516" r:id="rId25"/>
    <p:sldId id="520" r:id="rId26"/>
    <p:sldId id="517" r:id="rId27"/>
    <p:sldId id="512" r:id="rId28"/>
    <p:sldId id="514" r:id="rId29"/>
    <p:sldId id="485"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0FC8"/>
    <a:srgbClr val="5639D4"/>
    <a:srgbClr val="05CDD7"/>
    <a:srgbClr val="23C83F"/>
    <a:srgbClr val="119EDA"/>
    <a:srgbClr val="1F2264"/>
    <a:srgbClr val="18806C"/>
    <a:srgbClr val="156A5A"/>
    <a:srgbClr val="D3EB43"/>
    <a:srgbClr val="E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0" autoAdjust="0"/>
    <p:restoredTop sz="77592" autoAdjust="0"/>
  </p:normalViewPr>
  <p:slideViewPr>
    <p:cSldViewPr snapToGrid="0">
      <p:cViewPr varScale="1">
        <p:scale>
          <a:sx n="62" d="100"/>
          <a:sy n="62" d="100"/>
        </p:scale>
        <p:origin x="51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83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pPr>
              <a:defRPr/>
            </a:pPr>
            <a:fld id="{EFD94392-0EC6-487E-A323-3AAB8EFF1E88}" type="datetimeFigureOut">
              <a:rPr lang="en-US"/>
              <a:pPr>
                <a:defRPr/>
              </a:pPr>
              <a:t>10/10/2018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pPr>
              <a:defRPr/>
            </a:pPr>
            <a:fld id="{B8DB3C69-16F6-466A-B3B3-DB0E2089E12C}" type="slidenum">
              <a:rPr lang="en-US"/>
              <a:pPr>
                <a:defRPr/>
              </a:pPr>
              <a:t>‹#›</a:t>
            </a:fld>
            <a:endParaRPr lang="en-US"/>
          </a:p>
        </p:txBody>
      </p:sp>
    </p:spTree>
    <p:extLst>
      <p:ext uri="{BB962C8B-B14F-4D97-AF65-F5344CB8AC3E}">
        <p14:creationId xmlns:p14="http://schemas.microsoft.com/office/powerpoint/2010/main" val="2369000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Kevin Anderson, the Wisconsin</a:t>
            </a:r>
            <a:r>
              <a:rPr lang="en-US" baseline="0" dirty="0" smtClean="0"/>
              <a:t> DPI science consultant. I’m happy to conduct a webinar today to introduce the Wisconsin Standards for Science. If you’ve attended one of my workshops, this will repeat work you likely engaged in there. The slides can be found at this noted website – dpi.wi.gov/science/standards. There are links to resources on the slides. I will also record this webinar and put a link to the recording at the same website. </a:t>
            </a:r>
          </a:p>
          <a:p>
            <a:r>
              <a:rPr lang="en-US" baseline="0" dirty="0" smtClean="0"/>
              <a:t>During the webinar, we’ll start with everyone muted to avoid background noise. If you have a comment or question, please put them in the chat window I’ll also ask for questions a couple times throughout the webinar, and you can unmute yourself to ask those or just put them in the chat window.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a:p>
        </p:txBody>
      </p:sp>
    </p:spTree>
    <p:extLst>
      <p:ext uri="{BB962C8B-B14F-4D97-AF65-F5344CB8AC3E}">
        <p14:creationId xmlns:p14="http://schemas.microsoft.com/office/powerpoint/2010/main" val="286351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Another way to think about scientific modeling is that we </a:t>
            </a:r>
            <a:r>
              <a:rPr lang="en-US" baseline="0" dirty="0" smtClean="0"/>
              <a:t>want to move away from “models of” and move toward “models for</a:t>
            </a:r>
            <a:r>
              <a:rPr lang="en-US" baseline="0" dirty="0" smtClean="0"/>
              <a:t>”. It might be useful to learn a concept to explore a model of the rock cycle. But, that’s learning an idea, not DOING science. If students look at evidence, perhaps different types of rocks at a microscopic level, and then have to develop ideas for how they could have been formed – then we’re getting into scientific modeling. </a:t>
            </a:r>
            <a:endParaRPr lang="en-US" baseline="0" dirty="0" smtClean="0"/>
          </a:p>
          <a:p>
            <a:endParaRPr lang="en-US" baseline="0" dirty="0" smtClean="0"/>
          </a:p>
          <a:p>
            <a:r>
              <a:rPr lang="en-US" baseline="0" dirty="0" smtClean="0"/>
              <a:t>There </a:t>
            </a:r>
            <a:r>
              <a:rPr lang="en-US" baseline="0" dirty="0" smtClean="0"/>
              <a:t>is a link to a great webinar on this topic </a:t>
            </a:r>
            <a:r>
              <a:rPr lang="en-US" baseline="0" dirty="0" smtClean="0"/>
              <a:t>of modeling at </a:t>
            </a:r>
            <a:r>
              <a:rPr lang="en-US" baseline="0" dirty="0" smtClean="0"/>
              <a:t>the bottom. </a:t>
            </a: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a:p>
        </p:txBody>
      </p:sp>
    </p:spTree>
    <p:extLst>
      <p:ext uri="{BB962C8B-B14F-4D97-AF65-F5344CB8AC3E}">
        <p14:creationId xmlns:p14="http://schemas.microsoft.com/office/powerpoint/2010/main" val="129354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Modeling is, in </a:t>
            </a:r>
            <a:r>
              <a:rPr lang="en-US" baseline="0" dirty="0" smtClean="0"/>
              <a:t>another </a:t>
            </a:r>
            <a:r>
              <a:rPr lang="en-US" baseline="0" dirty="0" smtClean="0"/>
              <a:t>sense, telling a scientific story. It </a:t>
            </a:r>
            <a:r>
              <a:rPr lang="en-US" baseline="0" dirty="0" smtClean="0"/>
              <a:t>has </a:t>
            </a:r>
            <a:r>
              <a:rPr lang="en-US" baseline="0" dirty="0" smtClean="0"/>
              <a:t>a strong literacy link. </a:t>
            </a:r>
            <a:endParaRPr lang="en-US" baseline="0" dirty="0" smtClean="0"/>
          </a:p>
          <a:p>
            <a:r>
              <a:rPr lang="en-US" baseline="0" dirty="0" smtClean="0"/>
              <a:t>Pictures and props can help tell a story, and help in science models. </a:t>
            </a:r>
          </a:p>
          <a:p>
            <a:r>
              <a:rPr lang="en-US" baseline="0" dirty="0" smtClean="0"/>
              <a:t>A story might have a character’s thoughts, something we can’t see, and a model might have a zoom in portion to note what’s happening at a level we can’t see. </a:t>
            </a:r>
          </a:p>
          <a:p>
            <a:r>
              <a:rPr lang="en-US" baseline="0" dirty="0" smtClean="0"/>
              <a:t>A story shows relationships, so with strong details you can use it to predict what will happen over time. </a:t>
            </a:r>
          </a:p>
          <a:p>
            <a:r>
              <a:rPr lang="en-US" baseline="0" dirty="0" smtClean="0"/>
              <a:t>Like a story, a scientific model doesn’t have to be a drawn picture – it can be verbally sharing thinking, written ideas, built, a mathematical formula, etc. </a:t>
            </a:r>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11</a:t>
            </a:fld>
            <a:endParaRPr lang="en-US"/>
          </a:p>
        </p:txBody>
      </p:sp>
    </p:spTree>
    <p:extLst>
      <p:ext uri="{BB962C8B-B14F-4D97-AF65-F5344CB8AC3E}">
        <p14:creationId xmlns:p14="http://schemas.microsoft.com/office/powerpoint/2010/main" val="213239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students go through</a:t>
            </a:r>
            <a:r>
              <a:rPr lang="en-US" baseline="0" dirty="0" smtClean="0"/>
              <a:t> a series of investigations to build up an understanding of phenomena, they are </a:t>
            </a:r>
            <a:r>
              <a:rPr lang="en-US" baseline="0" dirty="0" err="1" smtClean="0"/>
              <a:t>notebooking</a:t>
            </a:r>
            <a:r>
              <a:rPr lang="en-US" baseline="0" dirty="0" smtClean="0"/>
              <a:t> the whole time. The teacher might support that notebook w/ scaffolds, or it might be more open. </a:t>
            </a:r>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12</a:t>
            </a:fld>
            <a:endParaRPr lang="en-US"/>
          </a:p>
        </p:txBody>
      </p:sp>
    </p:spTree>
    <p:extLst>
      <p:ext uri="{BB962C8B-B14F-4D97-AF65-F5344CB8AC3E}">
        <p14:creationId xmlns:p14="http://schemas.microsoft.com/office/powerpoint/2010/main" val="152990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goal of building</a:t>
            </a:r>
            <a:r>
              <a:rPr lang="en-US" baseline="0" dirty="0" smtClean="0"/>
              <a:t> toward good scientific explanations, the claim, evidence, reasoning framework is helpful. I’d like you to open up a </a:t>
            </a:r>
            <a:r>
              <a:rPr lang="en-US" baseline="0" dirty="0" err="1" smtClean="0"/>
              <a:t>youtube</a:t>
            </a:r>
            <a:r>
              <a:rPr lang="en-US" baseline="0" dirty="0" smtClean="0"/>
              <a:t> tab and watch a video clip – just type in “</a:t>
            </a:r>
            <a:r>
              <a:rPr lang="en-US" baseline="0" dirty="0" smtClean="0"/>
              <a:t>Audi alien </a:t>
            </a:r>
            <a:r>
              <a:rPr lang="en-US" baseline="0" dirty="0" smtClean="0"/>
              <a:t>commercial” and it will be the first hit. [wait] What is the claim, the evidence, the reasoning? If student get stuck on reasoning, </a:t>
            </a:r>
            <a:endParaRPr lang="en-US" baseline="0" dirty="0" smtClean="0"/>
          </a:p>
          <a:p>
            <a:r>
              <a:rPr lang="en-US" baseline="0" dirty="0" smtClean="0"/>
              <a:t>you </a:t>
            </a:r>
            <a:r>
              <a:rPr lang="en-US" baseline="0" dirty="0" smtClean="0"/>
              <a:t>could ask – “Why does she think this about her dad? What background knowledge does she have? How is she using that to craft her reasoning?”</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13</a:t>
            </a:fld>
            <a:endParaRPr lang="en-US"/>
          </a:p>
        </p:txBody>
      </p:sp>
    </p:spTree>
    <p:extLst>
      <p:ext uri="{BB962C8B-B14F-4D97-AF65-F5344CB8AC3E}">
        <p14:creationId xmlns:p14="http://schemas.microsoft.com/office/powerpoint/2010/main" val="302630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t>
            </a:r>
            <a:r>
              <a:rPr lang="en-US" dirty="0" smtClean="0"/>
              <a:t>an </a:t>
            </a:r>
            <a:r>
              <a:rPr lang="en-US" dirty="0" smtClean="0"/>
              <a:t>example of some scaffolding for the claim, evidence</a:t>
            </a:r>
            <a:r>
              <a:rPr lang="en-US" baseline="0" dirty="0" smtClean="0"/>
              <a:t> and reasoning work. You </a:t>
            </a:r>
            <a:r>
              <a:rPr lang="en-US" baseline="0" dirty="0" smtClean="0"/>
              <a:t>can </a:t>
            </a:r>
            <a:r>
              <a:rPr lang="en-US" baseline="0" dirty="0" smtClean="0"/>
              <a:t>open up this template at the link on this </a:t>
            </a:r>
            <a:r>
              <a:rPr lang="en-US" baseline="0" dirty="0" smtClean="0"/>
              <a:t>page if you’d like. </a:t>
            </a:r>
            <a:endParaRPr lang="en-US" baseline="0" dirty="0" smtClean="0"/>
          </a:p>
          <a:p>
            <a:r>
              <a:rPr lang="en-US" baseline="0" dirty="0" smtClean="0"/>
              <a:t>Going through the template – we start with the big question being investigated. </a:t>
            </a:r>
          </a:p>
          <a:p>
            <a:r>
              <a:rPr lang="en-US" baseline="0" dirty="0" smtClean="0"/>
              <a:t>Students make a claim, which is an answer to that question. Importantly, a claim is not a hypothesis. A claim is made after the investigation is done and there is evidence that has been gathered to support it. </a:t>
            </a:r>
          </a:p>
          <a:p>
            <a:r>
              <a:rPr lang="en-US" baseline="0" dirty="0" smtClean="0"/>
              <a:t>Students then write a few sentences on their background knowledge related to this claim. This reflection helps in formulating their reasoning. </a:t>
            </a:r>
          </a:p>
          <a:p>
            <a:r>
              <a:rPr lang="en-US" baseline="0" dirty="0" smtClean="0"/>
              <a:t>Evidence is placed in the boxes. Younger students might have a template that stops at this evidence piece. The evidence might even be images. It might also be done by the class as a whole. </a:t>
            </a:r>
          </a:p>
          <a:p>
            <a:r>
              <a:rPr lang="en-US" baseline="0" dirty="0" smtClean="0"/>
              <a:t>The final box scaffolds their full explanation paragraph, by suggesting these fill-in-the-blanks - </a:t>
            </a:r>
            <a:r>
              <a:rPr lang="en-US" sz="1200" b="1" i="0" u="none" strike="noStrike" kern="1200" dirty="0" smtClean="0">
                <a:solidFill>
                  <a:schemeClr val="tx1"/>
                </a:solidFill>
                <a:effectLst/>
                <a:latin typeface="+mn-lt"/>
                <a:ea typeface="+mn-ea"/>
                <a:cs typeface="+mn-cs"/>
              </a:rPr>
              <a:t>Scientific Explanation/Reasoning:</a:t>
            </a:r>
            <a:r>
              <a:rPr lang="en-US" sz="1200" b="0" i="0" u="none" strike="noStrike" kern="1200" dirty="0" smtClean="0">
                <a:solidFill>
                  <a:schemeClr val="tx1"/>
                </a:solidFill>
                <a:effectLst/>
                <a:latin typeface="+mn-lt"/>
                <a:ea typeface="+mn-ea"/>
                <a:cs typeface="+mn-cs"/>
              </a:rPr>
              <a:t> In _____________________ (describe evidence).  This supports my claim that ______________ . Because of (scientific ideas you understand).  [Write a complete paragraph].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14</a:t>
            </a:fld>
            <a:endParaRPr lang="en-US"/>
          </a:p>
        </p:txBody>
      </p:sp>
    </p:spTree>
    <p:extLst>
      <p:ext uri="{BB962C8B-B14F-4D97-AF65-F5344CB8AC3E}">
        <p14:creationId xmlns:p14="http://schemas.microsoft.com/office/powerpoint/2010/main" val="419666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Phenomenon, Questioning, Modeling (PQM) is the framework we’ve used for this </a:t>
            </a:r>
            <a:r>
              <a:rPr lang="en-US" baseline="0" dirty="0" smtClean="0"/>
              <a:t>science work so far. </a:t>
            </a:r>
            <a:r>
              <a:rPr lang="en-US" baseline="0" dirty="0" smtClean="0"/>
              <a:t>We start with a phenomenon, have students ask questions and discuss those questions, they develop (or make clear) their initial models in relation to these questions (kind of a pre-assessment), and then they go through various investigations and work to revise their models, and finally they develop a final explanation for the phenomenon. </a:t>
            </a:r>
          </a:p>
          <a:p>
            <a:r>
              <a:rPr lang="en-US" baseline="0" dirty="0" smtClean="0"/>
              <a:t>Reference Cindy </a:t>
            </a:r>
            <a:r>
              <a:rPr lang="en-US" baseline="0" dirty="0" err="1" smtClean="0"/>
              <a:t>Passmore</a:t>
            </a:r>
            <a:r>
              <a:rPr lang="en-US" baseline="0" dirty="0" smtClean="0"/>
              <a:t> (UW-Madison grad, UC-Davis professor) and Jennifer Horton (teacher, pictured) shared this framework in the webinar noted on the previous slide. </a:t>
            </a:r>
          </a:p>
          <a:p>
            <a:endParaRPr lang="en-US" baseline="0" dirty="0" smtClean="0"/>
          </a:p>
          <a:p>
            <a:r>
              <a:rPr lang="en-US" sz="1200" b="0" i="0" u="none" strike="noStrike" kern="1200" dirty="0" smtClean="0">
                <a:solidFill>
                  <a:schemeClr val="tx1"/>
                </a:solidFill>
                <a:effectLst/>
                <a:latin typeface="+mn-lt"/>
                <a:ea typeface="+mn-ea"/>
                <a:cs typeface="+mn-cs"/>
              </a:rPr>
              <a:t>Ask: What are your thoughts and reactions to this “PQM” approach</a:t>
            </a:r>
            <a:r>
              <a:rPr lang="en-US" sz="1200" b="0" i="0" u="none" strike="noStrike" kern="1200" dirty="0" smtClean="0">
                <a:solidFill>
                  <a:schemeClr val="tx1"/>
                </a:solidFill>
                <a:effectLst/>
                <a:latin typeface="+mn-lt"/>
                <a:ea typeface="+mn-ea"/>
                <a:cs typeface="+mn-cs"/>
              </a:rPr>
              <a:t>? Feel</a:t>
            </a:r>
            <a:r>
              <a:rPr lang="en-US" sz="1200" b="0" i="0" u="none" strike="noStrike" kern="1200" baseline="0" dirty="0" smtClean="0">
                <a:solidFill>
                  <a:schemeClr val="tx1"/>
                </a:solidFill>
                <a:effectLst/>
                <a:latin typeface="+mn-lt"/>
                <a:ea typeface="+mn-ea"/>
                <a:cs typeface="+mn-cs"/>
              </a:rPr>
              <a:t> free to unmute to ask a question or share a comment – or put those in the chat. </a:t>
            </a:r>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a:p>
        </p:txBody>
      </p:sp>
    </p:spTree>
    <p:extLst>
      <p:ext uri="{BB962C8B-B14F-4D97-AF65-F5344CB8AC3E}">
        <p14:creationId xmlns:p14="http://schemas.microsoft.com/office/powerpoint/2010/main" val="176205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I want to take </a:t>
            </a:r>
            <a:r>
              <a:rPr lang="en-US" dirty="0" smtClean="0"/>
              <a:t>a step back </a:t>
            </a:r>
            <a:r>
              <a:rPr lang="en-US" dirty="0" smtClean="0"/>
              <a:t>here.</a:t>
            </a:r>
            <a:r>
              <a:rPr lang="en-US" baseline="0" dirty="0" smtClean="0"/>
              <a:t> In our work, there </a:t>
            </a:r>
            <a:r>
              <a:rPr lang="en-US" dirty="0" smtClean="0"/>
              <a:t>was</a:t>
            </a:r>
            <a:r>
              <a:rPr lang="en-US" baseline="0" dirty="0" smtClean="0"/>
              <a:t> </a:t>
            </a:r>
            <a:r>
              <a:rPr lang="en-US" baseline="0" dirty="0" smtClean="0"/>
              <a:t>no set sequence of </a:t>
            </a:r>
            <a:r>
              <a:rPr lang="en-US" baseline="0" dirty="0" smtClean="0"/>
              <a:t>science practices</a:t>
            </a:r>
            <a:r>
              <a:rPr lang="en-US" baseline="0" dirty="0" smtClean="0"/>
              <a:t>, </a:t>
            </a:r>
            <a:r>
              <a:rPr lang="en-US" baseline="0" dirty="0" smtClean="0"/>
              <a:t>though </a:t>
            </a:r>
            <a:r>
              <a:rPr lang="en-US" baseline="0" dirty="0" smtClean="0"/>
              <a:t>pieces of many were involved</a:t>
            </a:r>
            <a:r>
              <a:rPr lang="en-US" baseline="0" dirty="0" smtClean="0"/>
              <a:t>. The scientific method often is viewed and taught as a linear process that doesn’t accurately reflect how science is done. The practices clarify what inquiry means and students should be using them through the year in various ways, without an attempt to cram them all into every investigation. Here are links to a couple articles or reports that talk more about this idea.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a:p>
        </p:txBody>
      </p:sp>
    </p:spTree>
    <p:extLst>
      <p:ext uri="{BB962C8B-B14F-4D97-AF65-F5344CB8AC3E}">
        <p14:creationId xmlns:p14="http://schemas.microsoft.com/office/powerpoint/2010/main" val="333416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Lessons can also be done from an engineering</a:t>
            </a:r>
            <a:r>
              <a:rPr lang="en-US" baseline="0" dirty="0" smtClean="0"/>
              <a:t> </a:t>
            </a:r>
            <a:r>
              <a:rPr lang="en-US" baseline="0" dirty="0" smtClean="0"/>
              <a:t>perspective, and that’s an important part of our new standards. </a:t>
            </a:r>
            <a:r>
              <a:rPr lang="en-US" baseline="0" dirty="0" smtClean="0"/>
              <a:t>If at the beginning of a unit, </a:t>
            </a:r>
            <a:r>
              <a:rPr lang="en-US" baseline="0" dirty="0" smtClean="0"/>
              <a:t>an engineering lesson </a:t>
            </a:r>
            <a:r>
              <a:rPr lang="en-US" baseline="0" dirty="0" smtClean="0"/>
              <a:t>starts with </a:t>
            </a:r>
            <a:r>
              <a:rPr lang="en-US" baseline="0" dirty="0" smtClean="0"/>
              <a:t>students defining </a:t>
            </a:r>
            <a:r>
              <a:rPr lang="en-US" baseline="0" dirty="0" smtClean="0"/>
              <a:t>and working to solve a problem rather than purely making sense of a phenomenon. Engineering could also be done within or at the end of a unit, or even as a means to assess the learning. </a:t>
            </a:r>
          </a:p>
          <a:p>
            <a:r>
              <a:rPr lang="en-US" baseline="0" dirty="0" smtClean="0"/>
              <a:t>In the case of bats, we might ask students to determine how to keep people from spreading the White Nose Syndrome fungus, which has led to the deaths of millions of bats.  It’s critical to consider the criteria (what defines success) and the constraints (like money) in the design process.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a:p>
        </p:txBody>
      </p:sp>
    </p:spTree>
    <p:extLst>
      <p:ext uri="{BB962C8B-B14F-4D97-AF65-F5344CB8AC3E}">
        <p14:creationId xmlns:p14="http://schemas.microsoft.com/office/powerpoint/2010/main" val="85439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gone through</a:t>
            </a:r>
            <a:r>
              <a:rPr lang="en-US" baseline="0" dirty="0" smtClean="0"/>
              <a:t> the first piece of a storyline – having students explore some introductory phenomena, creating models and initial explanations based on that evidence. Student questions from earlier could (and should) help in revising this planning document. Our overarching question may have been, </a:t>
            </a:r>
            <a:r>
              <a:rPr lang="en-US" baseline="0" dirty="0" smtClean="0"/>
              <a:t>“What’s happening to bat populations?” This </a:t>
            </a:r>
            <a:r>
              <a:rPr lang="en-US" baseline="0" dirty="0" smtClean="0"/>
              <a:t>template can help to see the cycles of questions, investigations, and explanations that students go through. </a:t>
            </a:r>
          </a:p>
          <a:p>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18</a:t>
            </a:fld>
            <a:endParaRPr lang="en-US"/>
          </a:p>
        </p:txBody>
      </p:sp>
    </p:spTree>
    <p:extLst>
      <p:ext uri="{BB962C8B-B14F-4D97-AF65-F5344CB8AC3E}">
        <p14:creationId xmlns:p14="http://schemas.microsoft.com/office/powerpoint/2010/main" val="93313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Gen Storylines group has</a:t>
            </a:r>
            <a:r>
              <a:rPr lang="en-US" baseline="0" dirty="0" smtClean="0"/>
              <a:t> several examples of storylines, where students have a driving question and then go through a series of other questions, investigations, and explanation creating to build up explanations in relation to their initial question and phenomenon. Their more current work emphasizes having students’ questions help in determining the next investigation (next row) in the </a:t>
            </a:r>
            <a:r>
              <a:rPr lang="en-US" baseline="0" dirty="0" smtClean="0"/>
              <a:t>storyline. BUT, their work is not at an introductory level by any means…</a:t>
            </a:r>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19</a:t>
            </a:fld>
            <a:endParaRPr lang="en-US"/>
          </a:p>
        </p:txBody>
      </p:sp>
    </p:spTree>
    <p:extLst>
      <p:ext uri="{BB962C8B-B14F-4D97-AF65-F5344CB8AC3E}">
        <p14:creationId xmlns:p14="http://schemas.microsoft.com/office/powerpoint/2010/main" val="173891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is your vision for your students’ science learning by the end of this school year? It’s essential to consider where you want to end up in order to make curricular and assessment decisions. A vision helps establish learning priorities, given limited time and resources. Take a minute to read this Wisconsin vision for science education and add any comments in the chat window. </a:t>
            </a:r>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a:p>
        </p:txBody>
      </p:sp>
    </p:spTree>
    <p:extLst>
      <p:ext uri="{BB962C8B-B14F-4D97-AF65-F5344CB8AC3E}">
        <p14:creationId xmlns:p14="http://schemas.microsoft.com/office/powerpoint/2010/main" val="272696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 good phenomenon? Share</a:t>
            </a:r>
            <a:r>
              <a:rPr lang="en-US" baseline="0" dirty="0" smtClean="0"/>
              <a:t> an idea in the chat window. </a:t>
            </a:r>
          </a:p>
          <a:p>
            <a:r>
              <a:rPr lang="en-US" baseline="0" dirty="0" smtClean="0"/>
              <a:t>Here is a list of several websites with phenomena ideas, including appendix A of our standards, which lists Wisconsin-based ideas. One of the best sources will be what you find in your community.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20</a:t>
            </a:fld>
            <a:endParaRPr lang="en-US"/>
          </a:p>
        </p:txBody>
      </p:sp>
    </p:spTree>
    <p:extLst>
      <p:ext uri="{BB962C8B-B14F-4D97-AF65-F5344CB8AC3E}">
        <p14:creationId xmlns:p14="http://schemas.microsoft.com/office/powerpoint/2010/main" val="162502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take us to the science standards website and pull up the science standards. </a:t>
            </a:r>
          </a:p>
          <a:p>
            <a:r>
              <a:rPr lang="en-US" baseline="0" dirty="0" smtClean="0"/>
              <a:t>The introduction to the standards shares our vision and outlines the parts of the standards. There are then three main sections – the crosscutting concepts in green. These spell out how scientists think and reason about the world – for example, using the lens (or crosscutting concept) of cause and effect, energy, systems, or scale. </a:t>
            </a:r>
          </a:p>
          <a:p>
            <a:r>
              <a:rPr lang="en-US" baseline="0" dirty="0" smtClean="0"/>
              <a:t>The blue section is the science and engineering practices – what scientists do. In our work we asked questions, did some scientific modeling, and started thinking about explanations. </a:t>
            </a:r>
          </a:p>
          <a:p>
            <a:r>
              <a:rPr lang="en-US" baseline="0" dirty="0" smtClean="0"/>
              <a:t>The orange section is disciplinary core ideas, or the content – what scientists know. In our work we considered ecosystems and how humans affect the world around us.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21</a:t>
            </a:fld>
            <a:endParaRPr lang="en-US"/>
          </a:p>
        </p:txBody>
      </p:sp>
    </p:spTree>
    <p:extLst>
      <p:ext uri="{BB962C8B-B14F-4D97-AF65-F5344CB8AC3E}">
        <p14:creationId xmlns:p14="http://schemas.microsoft.com/office/powerpoint/2010/main" val="346317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dimensions – crosscutting concepts, science and engineering practices, and disciplinary core ideas – should work together in lessons. We</a:t>
            </a:r>
            <a:r>
              <a:rPr lang="en-US" baseline="0" dirty="0" smtClean="0"/>
              <a:t> call this being three dimensional or 3D. At the top of every standards page is the foundational phrase for performance indicators for these standards: “Students use disciplinary core ideas, science and engineering practices, and crosscutting concepts to make sense of phenomena and solve problems.” The specific practice or content you put into that phrase will vary depending on your lesson or unit, but it is the main focus of what students do.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22</a:t>
            </a:fld>
            <a:endParaRPr lang="en-US"/>
          </a:p>
        </p:txBody>
      </p:sp>
    </p:spTree>
    <p:extLst>
      <p:ext uri="{BB962C8B-B14F-4D97-AF65-F5344CB8AC3E}">
        <p14:creationId xmlns:p14="http://schemas.microsoft.com/office/powerpoint/2010/main" val="2879385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used or learned about the Next Generation Science Standards (NGSS),</a:t>
            </a:r>
            <a:r>
              <a:rPr lang="en-US" baseline="0" dirty="0" smtClean="0"/>
              <a:t> you’ll quickly realize that our standards our very similar. A big difference is structure. The NGSS puts all three dimensions on one page, where we put them in separate sections in K-12 grade band progressions. The NGSS also has set ways to put together the three dimensions into performance expectations, which are the bold statement on the top of their pages. While we felt there are lots of ways to combine these dimensions into learning targets, and just listed the NGSS ideas as examples.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23</a:t>
            </a:fld>
            <a:endParaRPr lang="en-US"/>
          </a:p>
        </p:txBody>
      </p:sp>
    </p:spTree>
    <p:extLst>
      <p:ext uri="{BB962C8B-B14F-4D97-AF65-F5344CB8AC3E}">
        <p14:creationId xmlns:p14="http://schemas.microsoft.com/office/powerpoint/2010/main" val="191903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Thinking about learning targets, we</a:t>
            </a:r>
            <a:r>
              <a:rPr lang="en-US" sz="1200" kern="1200" baseline="0" dirty="0" smtClean="0">
                <a:solidFill>
                  <a:schemeClr val="tx1"/>
                </a:solidFill>
                <a:effectLst/>
                <a:latin typeface="+mn-lt"/>
                <a:ea typeface="+mn-ea"/>
                <a:cs typeface="+mn-cs"/>
              </a:rPr>
              <a:t> are moving away from one dimensional targets like “define an ecosystem” or “analyze this data.” The intent of our standards is to integrate these dimensions to support quality student learning. In the 2D example we have drawing a model (a practice) and understanding what the relevant part of an ecosystem is (a disciplinary core idea). In the 3D example we have explaining with evidence (a practice), cause and affect (a crosscutting concept), and an understanding of varying impacts on different organisms (content).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24</a:t>
            </a:fld>
            <a:endParaRPr lang="en-US"/>
          </a:p>
        </p:txBody>
      </p:sp>
    </p:spTree>
    <p:extLst>
      <p:ext uri="{BB962C8B-B14F-4D97-AF65-F5344CB8AC3E}">
        <p14:creationId xmlns:p14="http://schemas.microsoft.com/office/powerpoint/2010/main" val="1014559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not</a:t>
            </a:r>
            <a:r>
              <a:rPr lang="en-US" baseline="0" dirty="0" smtClean="0"/>
              <a:t> going to describe each of these links, but I wanted to end with a few places you can go for further learning on the standards. These focus on the NGSS, but are just as relevant for our Wisconsin standards.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25</a:t>
            </a:fld>
            <a:endParaRPr lang="en-US"/>
          </a:p>
        </p:txBody>
      </p:sp>
    </p:spTree>
    <p:extLst>
      <p:ext uri="{BB962C8B-B14F-4D97-AF65-F5344CB8AC3E}">
        <p14:creationId xmlns:p14="http://schemas.microsoft.com/office/powerpoint/2010/main" val="120108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goals were to work through a WSS lesson components and become familiar with the dimensions of the standards. I’d like you to take a minute to reflect. What are your key takeaways? What might you do in the next few weeks or next year to implement these ideas?  Share thoughts in the chat window, or ask final questions. </a:t>
            </a:r>
          </a:p>
          <a:p>
            <a:endParaRPr lang="en-US" baseline="0" dirty="0" smtClean="0"/>
          </a:p>
          <a:p>
            <a:r>
              <a:rPr lang="en-US" baseline="0" dirty="0" smtClean="0"/>
              <a:t>Thanks for joining me!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26</a:t>
            </a:fld>
            <a:endParaRPr lang="en-US"/>
          </a:p>
        </p:txBody>
      </p:sp>
    </p:spTree>
    <p:extLst>
      <p:ext uri="{BB962C8B-B14F-4D97-AF65-F5344CB8AC3E}">
        <p14:creationId xmlns:p14="http://schemas.microsoft.com/office/powerpoint/2010/main" val="172313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We have two main goals for this webinar. First, we’ll </a:t>
            </a:r>
            <a:r>
              <a:rPr lang="en-US" sz="1200" dirty="0" smtClean="0">
                <a:solidFill>
                  <a:schemeClr val="bg1">
                    <a:lumMod val="75000"/>
                    <a:lumOff val="25000"/>
                  </a:schemeClr>
                </a:solidFill>
              </a:rPr>
              <a:t>work through elements of a Wisconsin Science Standards/NGSS-based lesson. </a:t>
            </a:r>
          </a:p>
          <a:p>
            <a:pPr lvl="0"/>
            <a:r>
              <a:rPr lang="en-US" sz="1200" dirty="0" smtClean="0">
                <a:solidFill>
                  <a:schemeClr val="bg1">
                    <a:lumMod val="75000"/>
                    <a:lumOff val="25000"/>
                  </a:schemeClr>
                </a:solidFill>
              </a:rPr>
              <a:t>Second, we’ll use that science discussion to review become familiar with the dimensions of the standards and how they work together. </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a:t>
            </a:fld>
            <a:endParaRPr lang="en-US"/>
          </a:p>
        </p:txBody>
      </p:sp>
    </p:spTree>
    <p:extLst>
      <p:ext uri="{BB962C8B-B14F-4D97-AF65-F5344CB8AC3E}">
        <p14:creationId xmlns:p14="http://schemas.microsoft.com/office/powerpoint/2010/main" val="164898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starting with a little scientific thinking. </a:t>
            </a:r>
          </a:p>
          <a:p>
            <a:r>
              <a:rPr lang="en-US" baseline="0" dirty="0" smtClean="0"/>
              <a:t>What do you notice from this data? What do you wonder? Take a minute or two…</a:t>
            </a:r>
            <a:endParaRPr lang="en-US" baseline="0" dirty="0" smtClean="0"/>
          </a:p>
          <a:p>
            <a:r>
              <a:rPr lang="en-US" baseline="0" dirty="0" smtClean="0"/>
              <a:t>The NGSS and WSS are about making sense of phenomena… that’s the </a:t>
            </a:r>
            <a:r>
              <a:rPr lang="en-US" baseline="0" dirty="0" smtClean="0"/>
              <a:t>starting point.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a:t>
            </a:fld>
            <a:endParaRPr lang="en-US"/>
          </a:p>
        </p:txBody>
      </p:sp>
    </p:spTree>
    <p:extLst>
      <p:ext uri="{BB962C8B-B14F-4D97-AF65-F5344CB8AC3E}">
        <p14:creationId xmlns:p14="http://schemas.microsoft.com/office/powerpoint/2010/main" val="320230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I </a:t>
            </a:r>
            <a:r>
              <a:rPr lang="en-US" sz="1200" b="0" i="0" u="none" strike="noStrike" kern="1200" dirty="0" smtClean="0">
                <a:solidFill>
                  <a:schemeClr val="tx1"/>
                </a:solidFill>
                <a:effectLst/>
                <a:latin typeface="+mn-lt"/>
                <a:ea typeface="+mn-ea"/>
                <a:cs typeface="+mn-cs"/>
              </a:rPr>
              <a:t>intentionally started this </a:t>
            </a:r>
            <a:r>
              <a:rPr lang="en-US" sz="1200" b="0" i="0" u="none" strike="noStrike" kern="1200" dirty="0" smtClean="0">
                <a:solidFill>
                  <a:schemeClr val="tx1"/>
                </a:solidFill>
                <a:effectLst/>
                <a:latin typeface="+mn-lt"/>
                <a:ea typeface="+mn-ea"/>
                <a:cs typeface="+mn-cs"/>
              </a:rPr>
              <a:t>science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experience </a:t>
            </a:r>
            <a:r>
              <a:rPr lang="en-US" sz="1200" b="0" i="0" u="none" strike="noStrike" kern="1200" dirty="0" smtClean="0">
                <a:solidFill>
                  <a:schemeClr val="tx1"/>
                </a:solidFill>
                <a:effectLst/>
                <a:latin typeface="+mn-lt"/>
                <a:ea typeface="+mn-ea"/>
                <a:cs typeface="+mn-cs"/>
              </a:rPr>
              <a:t>with a phenomenon, not vocabulary. New research shows vocabulary should help with building explanations of an experience, </a:t>
            </a:r>
            <a:r>
              <a:rPr lang="en-US" sz="1200" b="0" i="0" u="none" strike="noStrike" kern="1200" dirty="0" smtClean="0">
                <a:solidFill>
                  <a:schemeClr val="tx1"/>
                </a:solidFill>
                <a:effectLst/>
                <a:latin typeface="+mn-lt"/>
                <a:ea typeface="+mn-ea"/>
                <a:cs typeface="+mn-cs"/>
              </a:rPr>
              <a:t>brought in when needed, not </a:t>
            </a:r>
            <a:r>
              <a:rPr lang="en-US" sz="1200" b="0" i="0" u="none" strike="noStrike" kern="1200" dirty="0" smtClean="0">
                <a:solidFill>
                  <a:schemeClr val="tx1"/>
                </a:solidFill>
                <a:effectLst/>
                <a:latin typeface="+mn-lt"/>
                <a:ea typeface="+mn-ea"/>
                <a:cs typeface="+mn-cs"/>
              </a:rPr>
              <a:t>be </a:t>
            </a:r>
            <a:r>
              <a:rPr lang="en-US" sz="1200" b="0" i="0" u="none" strike="noStrike" kern="1200" dirty="0" smtClean="0">
                <a:solidFill>
                  <a:schemeClr val="tx1"/>
                </a:solidFill>
                <a:effectLst/>
                <a:latin typeface="+mn-lt"/>
                <a:ea typeface="+mn-ea"/>
                <a:cs typeface="+mn-cs"/>
              </a:rPr>
              <a:t>front-loaded or memorized and used away from the doing of science.</a:t>
            </a:r>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5</a:t>
            </a:fld>
            <a:endParaRPr lang="en-US"/>
          </a:p>
        </p:txBody>
      </p:sp>
    </p:spTree>
    <p:extLst>
      <p:ext uri="{BB962C8B-B14F-4D97-AF65-F5344CB8AC3E}">
        <p14:creationId xmlns:p14="http://schemas.microsoft.com/office/powerpoint/2010/main" val="196245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you have students share their </a:t>
            </a:r>
            <a:r>
              <a:rPr lang="en-US" baseline="0" dirty="0" err="1" smtClean="0"/>
              <a:t>noticings</a:t>
            </a:r>
            <a:r>
              <a:rPr lang="en-US" baseline="0" dirty="0" smtClean="0"/>
              <a:t> and wonderings, you can build from that into creating Driving Question Boards. A teacher would have student write their questions on sticky notes, have small groups categorize their questions, and then put those categories onto a board or piece of chart paper. The teacher and students would refer back to those questions throughout the unit as they are answered or explored. </a:t>
            </a:r>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a:p>
        </p:txBody>
      </p:sp>
    </p:spTree>
    <p:extLst>
      <p:ext uri="{BB962C8B-B14F-4D97-AF65-F5344CB8AC3E}">
        <p14:creationId xmlns:p14="http://schemas.microsoft.com/office/powerpoint/2010/main" val="284101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Modeling is a key practice of science that is highlighted within the new standards. </a:t>
            </a:r>
          </a:p>
          <a:p>
            <a:r>
              <a:rPr lang="en-US" dirty="0" smtClean="0"/>
              <a:t>Think for a minute about our bats and bat data, how could</a:t>
            </a:r>
            <a:r>
              <a:rPr lang="en-US" baseline="0" dirty="0" smtClean="0"/>
              <a:t> you represent what’s happening to these bats’ ecosystem? How would you create a model that explains changes in bats’ ecosystem over time? Take a minute and jot down a couple ideas. </a:t>
            </a:r>
            <a:endParaRPr lang="en-US" dirty="0"/>
          </a:p>
        </p:txBody>
      </p:sp>
      <p:sp>
        <p:nvSpPr>
          <p:cNvPr id="4" name="Slide Number Placeholder 3"/>
          <p:cNvSpPr>
            <a:spLocks noGrp="1"/>
          </p:cNvSpPr>
          <p:nvPr>
            <p:ph type="sldNum" sz="quarter" idx="10"/>
          </p:nvPr>
        </p:nvSpPr>
        <p:spPr/>
        <p:txBody>
          <a:bodyPr/>
          <a:lstStyle/>
          <a:p>
            <a:fld id="{A427E60C-7939-4522-AC87-BF340D4C951C}" type="slidenum">
              <a:rPr lang="en-US" smtClean="0"/>
              <a:pPr/>
              <a:t>7</a:t>
            </a:fld>
            <a:endParaRPr lang="en-US"/>
          </a:p>
        </p:txBody>
      </p:sp>
    </p:spTree>
    <p:extLst>
      <p:ext uri="{BB962C8B-B14F-4D97-AF65-F5344CB8AC3E}">
        <p14:creationId xmlns:p14="http://schemas.microsoft.com/office/powerpoint/2010/main" val="314188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Importantly, if students are really just replicating</a:t>
            </a:r>
            <a:r>
              <a:rPr lang="en-US" baseline="0" dirty="0" smtClean="0"/>
              <a:t> ideas from somewhere else, they’re </a:t>
            </a:r>
            <a:r>
              <a:rPr lang="en-US" baseline="0" dirty="0" smtClean="0"/>
              <a:t>not </a:t>
            </a:r>
            <a:r>
              <a:rPr lang="en-US" baseline="0" dirty="0" smtClean="0"/>
              <a:t>modeling. They’re copying. They might be doing an art project. But, it’s </a:t>
            </a:r>
            <a:r>
              <a:rPr lang="en-US" baseline="0" dirty="0" smtClean="0"/>
              <a:t>not a scientific practice.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a:p>
        </p:txBody>
      </p:sp>
    </p:spTree>
    <p:extLst>
      <p:ext uri="{BB962C8B-B14F-4D97-AF65-F5344CB8AC3E}">
        <p14:creationId xmlns:p14="http://schemas.microsoft.com/office/powerpoint/2010/main" val="98486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It’s important to note that in modeling there </a:t>
            </a:r>
            <a:r>
              <a:rPr lang="en-US" baseline="0" dirty="0" smtClean="0"/>
              <a:t>isn’t one </a:t>
            </a:r>
            <a:r>
              <a:rPr lang="en-US" baseline="0" dirty="0" smtClean="0"/>
              <a:t>“right” </a:t>
            </a:r>
            <a:r>
              <a:rPr lang="en-US" baseline="0" dirty="0" smtClean="0"/>
              <a:t>answer. The predictions for where Hurricane Ernesto would </a:t>
            </a:r>
            <a:r>
              <a:rPr lang="en-US" baseline="0" dirty="0" smtClean="0"/>
              <a:t>travel </a:t>
            </a:r>
            <a:r>
              <a:rPr lang="en-US" baseline="0" dirty="0" smtClean="0"/>
              <a:t>are all to the left. The actual path went up along the Atlantic seaboard. </a:t>
            </a:r>
          </a:p>
          <a:p>
            <a:r>
              <a:rPr lang="en-US" baseline="0" dirty="0" smtClean="0"/>
              <a:t>What </a:t>
            </a:r>
            <a:r>
              <a:rPr lang="en-US" baseline="0" dirty="0" smtClean="0"/>
              <a:t>do scientists do when their models are not accurate? [They revise them with new data! That’s the core of science!]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a:p>
        </p:txBody>
      </p:sp>
    </p:spTree>
    <p:extLst>
      <p:ext uri="{BB962C8B-B14F-4D97-AF65-F5344CB8AC3E}">
        <p14:creationId xmlns:p14="http://schemas.microsoft.com/office/powerpoint/2010/main" val="194791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10/10/2018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10/10/2018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10/10/2018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10/10/2018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10/10/2018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10/10/2018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a:p>
        </p:txBody>
      </p:sp>
      <p:pic>
        <p:nvPicPr>
          <p:cNvPr id="8" name="Picture 7" descr="DPIlogo.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vin.anderson@dpi.wi.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dpi.wi.gov/science/standard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t.ly/2pDVH2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D2QSHjj5n-c" TargetMode="External"/><Relationship Id="rId5" Type="http://schemas.openxmlformats.org/officeDocument/2006/relationships/image" Target="../media/image7.jpeg"/><Relationship Id="rId4" Type="http://schemas.openxmlformats.org/officeDocument/2006/relationships/hyperlink" Target="https://www.youtube.com/watch?v=REejry8w8y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document/d/18ekRE2GvuqR5vwisHllRSnqH61UK1VzX-hjZySK-mvg/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goo.gl/nz3fw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undsci.berkeley.edu/article/scienceflowchart" TargetMode="External"/><Relationship Id="rId4" Type="http://schemas.openxmlformats.org/officeDocument/2006/relationships/hyperlink" Target="https://goo.gl/Ea9tl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open?id=1iCJRrOPySm5Vrm4reBVOWt4r_0SeNIu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nextgenstoryline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sites.google.com/site/sciencephenomena/" TargetMode="External"/><Relationship Id="rId3" Type="http://schemas.openxmlformats.org/officeDocument/2006/relationships/image" Target="../media/image9.png"/><Relationship Id="rId7" Type="http://schemas.openxmlformats.org/officeDocument/2006/relationships/hyperlink" Target="http://www.georgiascienceteacher.org/phenomen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extgenscience.org/resources/phenomena" TargetMode="External"/><Relationship Id="rId5" Type="http://schemas.openxmlformats.org/officeDocument/2006/relationships/hyperlink" Target="https://www.rubicon.com/ngss-using-phenomena-engage-students/" TargetMode="External"/><Relationship Id="rId4" Type="http://schemas.openxmlformats.org/officeDocument/2006/relationships/hyperlink" Target="https://www.ngssphenomena.com/" TargetMode="External"/><Relationship Id="rId9" Type="http://schemas.openxmlformats.org/officeDocument/2006/relationships/hyperlink" Target="https://dpi.wi.gov/sites/default/files/imce/science/Appendix-A-WI-and-engineering-connection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pi.wi.gov/science/standa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pi.wi.gov/science/standard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snapgse.stanford.edu/" TargetMode="External"/><Relationship Id="rId3" Type="http://schemas.openxmlformats.org/officeDocument/2006/relationships/hyperlink" Target="http://ngss.nsta.org/" TargetMode="External"/><Relationship Id="rId7" Type="http://schemas.openxmlformats.org/officeDocument/2006/relationships/hyperlink" Target="http://nextgenscienceassessment.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temteachingtools.org/" TargetMode="External"/><Relationship Id="rId11" Type="http://schemas.openxmlformats.org/officeDocument/2006/relationships/hyperlink" Target="https://bscs.org/mss" TargetMode="External"/><Relationship Id="rId5" Type="http://schemas.openxmlformats.org/officeDocument/2006/relationships/hyperlink" Target="https://www.calacademy.org/educators/lesson-plans" TargetMode="External"/><Relationship Id="rId10" Type="http://schemas.openxmlformats.org/officeDocument/2006/relationships/hyperlink" Target="http://datanuggets.org/" TargetMode="External"/><Relationship Id="rId4" Type="http://schemas.openxmlformats.org/officeDocument/2006/relationships/hyperlink" Target="http://www.nextgenstorylines.org/" TargetMode="External"/><Relationship Id="rId9" Type="http://schemas.openxmlformats.org/officeDocument/2006/relationships/hyperlink" Target="dpi.wi.gov/scienc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525963"/>
          </a:xfrm>
        </p:spPr>
        <p:txBody>
          <a:bodyPr/>
          <a:lstStyle/>
          <a:p>
            <a:pPr marL="0" lvl="0" indent="0" algn="ctr">
              <a:buNone/>
            </a:pPr>
            <a:r>
              <a:rPr lang="en-US" sz="4000" dirty="0" smtClean="0">
                <a:solidFill>
                  <a:schemeClr val="bg1">
                    <a:lumMod val="75000"/>
                    <a:lumOff val="25000"/>
                  </a:schemeClr>
                </a:solidFill>
              </a:rPr>
              <a:t>An Introduction to the Wisconsin Standards for Science</a:t>
            </a:r>
          </a:p>
          <a:p>
            <a:pPr marL="0" lvl="0" indent="0" algn="ctr">
              <a:buNone/>
            </a:pPr>
            <a:endParaRPr lang="en-US" sz="2400" dirty="0">
              <a:solidFill>
                <a:schemeClr val="bg1">
                  <a:lumMod val="75000"/>
                  <a:lumOff val="25000"/>
                </a:schemeClr>
              </a:solidFill>
            </a:endParaRPr>
          </a:p>
          <a:p>
            <a:pPr marL="0" lvl="0" indent="0" algn="ctr">
              <a:buNone/>
            </a:pPr>
            <a:r>
              <a:rPr lang="en-US" sz="2400" dirty="0" smtClean="0">
                <a:solidFill>
                  <a:schemeClr val="bg1">
                    <a:lumMod val="75000"/>
                    <a:lumOff val="25000"/>
                  </a:schemeClr>
                </a:solidFill>
              </a:rPr>
              <a:t>Kevin Anderson</a:t>
            </a:r>
          </a:p>
          <a:p>
            <a:pPr marL="0" lvl="0" indent="0" algn="ctr">
              <a:buNone/>
            </a:pPr>
            <a:r>
              <a:rPr lang="en-US" sz="2400" dirty="0" smtClean="0">
                <a:solidFill>
                  <a:schemeClr val="bg1">
                    <a:lumMod val="75000"/>
                    <a:lumOff val="25000"/>
                  </a:schemeClr>
                </a:solidFill>
              </a:rPr>
              <a:t>WI DPI Science Consultant</a:t>
            </a:r>
          </a:p>
          <a:p>
            <a:pPr marL="0" lvl="0" indent="0" algn="ctr">
              <a:buNone/>
            </a:pPr>
            <a:r>
              <a:rPr lang="en-US" sz="2400" dirty="0" smtClean="0">
                <a:solidFill>
                  <a:schemeClr val="bg1">
                    <a:lumMod val="75000"/>
                    <a:lumOff val="25000"/>
                  </a:schemeClr>
                </a:solidFill>
                <a:hlinkClick r:id="rId3"/>
              </a:rPr>
              <a:t>kevin.anderson@dpi.wi.gov</a:t>
            </a:r>
            <a:r>
              <a:rPr lang="en-US" sz="2400" dirty="0" smtClean="0">
                <a:solidFill>
                  <a:schemeClr val="bg1">
                    <a:lumMod val="75000"/>
                    <a:lumOff val="25000"/>
                  </a:schemeClr>
                </a:solidFill>
              </a:rPr>
              <a:t> </a:t>
            </a:r>
          </a:p>
          <a:p>
            <a:pPr marL="0" lvl="0" indent="0" algn="ctr">
              <a:buNone/>
            </a:pPr>
            <a:endParaRPr lang="en-US" sz="2400" dirty="0">
              <a:solidFill>
                <a:schemeClr val="bg1">
                  <a:lumMod val="75000"/>
                  <a:lumOff val="25000"/>
                </a:schemeClr>
              </a:solidFill>
            </a:endParaRPr>
          </a:p>
          <a:p>
            <a:pPr marL="0" indent="0" algn="ctr">
              <a:buNone/>
            </a:pPr>
            <a:r>
              <a:rPr lang="en-US" sz="2400" dirty="0" smtClean="0">
                <a:solidFill>
                  <a:schemeClr val="bg1">
                    <a:lumMod val="75000"/>
                    <a:lumOff val="25000"/>
                  </a:schemeClr>
                </a:solidFill>
              </a:rPr>
              <a:t>Slides </a:t>
            </a:r>
            <a:r>
              <a:rPr lang="en-US" sz="2400" dirty="0" smtClean="0">
                <a:solidFill>
                  <a:schemeClr val="bg1">
                    <a:lumMod val="75000"/>
                    <a:lumOff val="25000"/>
                  </a:schemeClr>
                </a:solidFill>
              </a:rPr>
              <a:t>can be found here</a:t>
            </a:r>
            <a:r>
              <a:rPr lang="en-US" sz="2400" dirty="0" smtClean="0">
                <a:solidFill>
                  <a:schemeClr val="bg1">
                    <a:lumMod val="75000"/>
                    <a:lumOff val="25000"/>
                  </a:schemeClr>
                </a:solidFill>
              </a:rPr>
              <a:t>: </a:t>
            </a:r>
            <a:r>
              <a:rPr lang="en-US" sz="2400" dirty="0">
                <a:solidFill>
                  <a:schemeClr val="bg1">
                    <a:lumMod val="75000"/>
                    <a:lumOff val="25000"/>
                  </a:schemeClr>
                </a:solidFill>
                <a:hlinkClick r:id="rId4" action="ppaction://hlinkfile"/>
              </a:rPr>
              <a:t>dpi.wi.gov/science/standards</a:t>
            </a:r>
            <a:r>
              <a:rPr lang="en-US" sz="2400" dirty="0">
                <a:solidFill>
                  <a:schemeClr val="bg1">
                    <a:lumMod val="75000"/>
                    <a:lumOff val="25000"/>
                  </a:schemeClr>
                </a:solidFill>
              </a:rPr>
              <a:t> </a:t>
            </a:r>
          </a:p>
          <a:p>
            <a:pPr marL="0" lvl="0" indent="0" algn="ctr">
              <a:buNone/>
            </a:pPr>
            <a:r>
              <a:rPr lang="en-US" sz="2400" dirty="0" smtClean="0">
                <a:solidFill>
                  <a:schemeClr val="bg1">
                    <a:lumMod val="75000"/>
                    <a:lumOff val="25000"/>
                  </a:schemeClr>
                </a:solidFill>
              </a:rPr>
              <a:t>Recording will also be posted on that website</a:t>
            </a:r>
            <a:endParaRPr lang="en-US" sz="2400" dirty="0" smtClean="0">
              <a:solidFill>
                <a:schemeClr val="bg1">
                  <a:lumMod val="75000"/>
                  <a:lumOff val="25000"/>
                </a:schemeClr>
              </a:solidFill>
            </a:endParaRPr>
          </a:p>
          <a:p>
            <a:pPr marL="0" lvl="0" indent="0">
              <a:buNone/>
            </a:pPr>
            <a:endParaRPr lang="en-US" sz="2400" dirty="0">
              <a:solidFill>
                <a:schemeClr val="bg1">
                  <a:lumMod val="75000"/>
                  <a:lumOff val="25000"/>
                </a:schemeClr>
              </a:solidFill>
            </a:endParaRPr>
          </a:p>
        </p:txBody>
      </p:sp>
    </p:spTree>
    <p:extLst>
      <p:ext uri="{BB962C8B-B14F-4D97-AF65-F5344CB8AC3E}">
        <p14:creationId xmlns:p14="http://schemas.microsoft.com/office/powerpoint/2010/main" val="278702940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Building toward explaining interesting phenomena</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11763" y="1538703"/>
            <a:ext cx="7529804" cy="8463855"/>
          </a:xfrm>
          <a:prstGeom prst="rect">
            <a:avLst/>
          </a:prstGeom>
        </p:spPr>
        <p:txBody>
          <a:bodyPr wrap="square">
            <a:spAutoFit/>
          </a:bodyPr>
          <a:lstStyle/>
          <a:p>
            <a:r>
              <a:rPr lang="en-US" sz="2400" dirty="0" smtClean="0">
                <a:solidFill>
                  <a:schemeClr val="bg1">
                    <a:lumMod val="75000"/>
                    <a:lumOff val="25000"/>
                  </a:schemeClr>
                </a:solidFill>
              </a:rPr>
              <a:t>Key </a:t>
            </a:r>
            <a:r>
              <a:rPr lang="en-US" sz="2400" dirty="0">
                <a:solidFill>
                  <a:schemeClr val="bg1">
                    <a:lumMod val="75000"/>
                    <a:lumOff val="25000"/>
                  </a:schemeClr>
                </a:solidFill>
              </a:rPr>
              <a:t>idea - Is it a “model of” or a “model for”? What is the phenomenon? </a:t>
            </a:r>
          </a:p>
          <a:p>
            <a:endParaRPr lang="en-US" sz="2400" dirty="0" smtClean="0">
              <a:solidFill>
                <a:schemeClr val="bg1">
                  <a:lumMod val="75000"/>
                  <a:lumOff val="25000"/>
                </a:schemeClr>
              </a:solidFill>
            </a:endParaRPr>
          </a:p>
          <a:p>
            <a:r>
              <a:rPr lang="en-US" sz="2400" dirty="0" smtClean="0">
                <a:solidFill>
                  <a:schemeClr val="bg1">
                    <a:lumMod val="75000"/>
                    <a:lumOff val="25000"/>
                  </a:schemeClr>
                </a:solidFill>
              </a:rPr>
              <a:t>Examples </a:t>
            </a:r>
            <a:r>
              <a:rPr lang="en-US" sz="2400" dirty="0">
                <a:solidFill>
                  <a:schemeClr val="bg1">
                    <a:lumMod val="75000"/>
                    <a:lumOff val="25000"/>
                  </a:schemeClr>
                </a:solidFill>
              </a:rPr>
              <a:t>- Create a </a:t>
            </a:r>
            <a:r>
              <a:rPr lang="en-US" sz="2400" b="1" dirty="0">
                <a:solidFill>
                  <a:schemeClr val="bg1">
                    <a:lumMod val="75000"/>
                    <a:lumOff val="25000"/>
                  </a:schemeClr>
                </a:solidFill>
              </a:rPr>
              <a:t>model of </a:t>
            </a:r>
            <a:r>
              <a:rPr lang="en-US" sz="2400" dirty="0">
                <a:solidFill>
                  <a:schemeClr val="bg1">
                    <a:lumMod val="75000"/>
                    <a:lumOff val="25000"/>
                  </a:schemeClr>
                </a:solidFill>
              </a:rPr>
              <a:t>the rock cycle, of the phases of the moon, of an animal cell, of mitosis, of a water molecule...</a:t>
            </a:r>
          </a:p>
          <a:p>
            <a:endParaRPr lang="en-US" sz="2400" dirty="0" smtClean="0">
              <a:solidFill>
                <a:schemeClr val="bg1">
                  <a:lumMod val="75000"/>
                  <a:lumOff val="25000"/>
                </a:schemeClr>
              </a:solidFill>
            </a:endParaRPr>
          </a:p>
          <a:p>
            <a:r>
              <a:rPr lang="en-US" sz="2400" dirty="0" smtClean="0">
                <a:solidFill>
                  <a:schemeClr val="bg1">
                    <a:lumMod val="75000"/>
                    <a:lumOff val="25000"/>
                  </a:schemeClr>
                </a:solidFill>
              </a:rPr>
              <a:t>vs</a:t>
            </a:r>
            <a:r>
              <a:rPr lang="en-US" sz="2400" dirty="0">
                <a:solidFill>
                  <a:schemeClr val="bg1">
                    <a:lumMod val="75000"/>
                    <a:lumOff val="25000"/>
                  </a:schemeClr>
                </a:solidFill>
              </a:rPr>
              <a:t>. Create a </a:t>
            </a:r>
            <a:r>
              <a:rPr lang="en-US" sz="2400" b="1" dirty="0">
                <a:solidFill>
                  <a:schemeClr val="bg1">
                    <a:lumMod val="75000"/>
                    <a:lumOff val="25000"/>
                  </a:schemeClr>
                </a:solidFill>
              </a:rPr>
              <a:t>model to </a:t>
            </a:r>
            <a:r>
              <a:rPr lang="en-US" sz="2400" dirty="0">
                <a:solidFill>
                  <a:schemeClr val="bg1">
                    <a:lumMod val="75000"/>
                    <a:lumOff val="25000"/>
                  </a:schemeClr>
                </a:solidFill>
              </a:rPr>
              <a:t>explain how organic matter changes into coal, to predict what will happen with a different surface, to compare life cycles of single-cellular and multicellular organisms...</a:t>
            </a:r>
          </a:p>
          <a:p>
            <a:endParaRPr lang="en-US" sz="2400" dirty="0" smtClean="0">
              <a:solidFill>
                <a:schemeClr val="bg1">
                  <a:lumMod val="75000"/>
                  <a:lumOff val="25000"/>
                </a:schemeClr>
              </a:solidFill>
            </a:endParaRPr>
          </a:p>
          <a:p>
            <a:r>
              <a:rPr lang="en-US" sz="2400" dirty="0" smtClean="0">
                <a:solidFill>
                  <a:schemeClr val="bg1">
                    <a:lumMod val="75000"/>
                    <a:lumOff val="25000"/>
                  </a:schemeClr>
                </a:solidFill>
              </a:rPr>
              <a:t>Cynthia </a:t>
            </a:r>
            <a:r>
              <a:rPr lang="en-US" sz="2400" dirty="0">
                <a:solidFill>
                  <a:schemeClr val="bg1">
                    <a:lumMod val="75000"/>
                    <a:lumOff val="25000"/>
                  </a:schemeClr>
                </a:solidFill>
              </a:rPr>
              <a:t>Passmore and Jennifer Horton </a:t>
            </a:r>
            <a:r>
              <a:rPr lang="en-US" sz="2400" dirty="0" smtClean="0">
                <a:solidFill>
                  <a:schemeClr val="bg1">
                    <a:lumMod val="75000"/>
                    <a:lumOff val="25000"/>
                  </a:schemeClr>
                </a:solidFill>
              </a:rPr>
              <a:t>webinar:</a:t>
            </a:r>
          </a:p>
          <a:p>
            <a:r>
              <a:rPr lang="en-US" sz="2400" dirty="0" smtClean="0">
                <a:hlinkClick r:id="rId3"/>
              </a:rPr>
              <a:t>bit.ly/2pDVH2e</a:t>
            </a:r>
            <a:r>
              <a:rPr lang="en-US" sz="2400" dirty="0" smtClean="0"/>
              <a:t> </a:t>
            </a:r>
            <a:endParaRPr lang="en-US" sz="2400" dirty="0">
              <a:solidFill>
                <a:schemeClr val="bg1">
                  <a:lumMod val="75000"/>
                  <a:lumOff val="25000"/>
                </a:schemeClr>
              </a:solidFill>
            </a:endParaRPr>
          </a:p>
          <a:p>
            <a:r>
              <a:rPr lang="en-US" sz="2400" dirty="0"/>
              <a:t/>
            </a:r>
            <a:br>
              <a:rPr lang="en-US" sz="2400" dirty="0"/>
            </a:b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9308484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Scientists develop models to explain phenomena.</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11763" y="1289324"/>
            <a:ext cx="7529804" cy="7109639"/>
          </a:xfrm>
          <a:prstGeom prst="rect">
            <a:avLst/>
          </a:prstGeom>
        </p:spPr>
        <p:txBody>
          <a:bodyPr wrap="square">
            <a:spAutoFit/>
          </a:bodyPr>
          <a:lstStyle/>
          <a:p>
            <a:pPr lvl="0"/>
            <a:endParaRPr lang="en-US" sz="1600" dirty="0" smtClean="0">
              <a:solidFill>
                <a:schemeClr val="bg1">
                  <a:lumMod val="75000"/>
                  <a:lumOff val="25000"/>
                </a:schemeClr>
              </a:solidFill>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Models – a way to tell a story. In science, you work toward a more an more accurate story. </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Pictures, props can help a story. </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We often get hints of what can’t be seen. </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A story shows relationships, connections. In this case, it also evolves over time. </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The story might be words, thoughts – mental, or it might be extremely technical with data and equations (e.g. a child’s conception of where the sun goes or a meteorologist’s prediction tools). </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With a detailed story, you can use it to make predictions as to what would happen next. </a:t>
            </a: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11547825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Further Exploring and </a:t>
            </a:r>
            <a:r>
              <a:rPr lang="en-US" dirty="0" err="1" smtClean="0"/>
              <a:t>Notebooking</a:t>
            </a:r>
            <a:endParaRPr lang="en-US" dirty="0"/>
          </a:p>
        </p:txBody>
      </p:sp>
      <p:sp>
        <p:nvSpPr>
          <p:cNvPr id="3" name="Content Placeholder 2"/>
          <p:cNvSpPr>
            <a:spLocks noGrp="1"/>
          </p:cNvSpPr>
          <p:nvPr>
            <p:ph idx="1"/>
          </p:nvPr>
        </p:nvSpPr>
        <p:spPr/>
        <p:txBody>
          <a:bodyPr/>
          <a:lstStyle/>
          <a:p>
            <a:r>
              <a:rPr lang="en-US" sz="2800" dirty="0" smtClean="0">
                <a:solidFill>
                  <a:schemeClr val="bg1">
                    <a:lumMod val="75000"/>
                    <a:lumOff val="25000"/>
                  </a:schemeClr>
                </a:solidFill>
              </a:rPr>
              <a:t>Students have opportunities to further explore ecosystems, animal interactions, habitat, survival, change over different scales of time, biodiversity, chemicals in the environment, disease/fungus, and human impacts. </a:t>
            </a:r>
          </a:p>
          <a:p>
            <a:r>
              <a:rPr lang="en-US" sz="2800" dirty="0" smtClean="0">
                <a:solidFill>
                  <a:schemeClr val="bg1">
                    <a:lumMod val="75000"/>
                    <a:lumOff val="25000"/>
                  </a:schemeClr>
                </a:solidFill>
              </a:rPr>
              <a:t>They’re </a:t>
            </a:r>
            <a:r>
              <a:rPr lang="en-US" sz="2800" i="1" dirty="0" err="1" smtClean="0">
                <a:solidFill>
                  <a:schemeClr val="bg1">
                    <a:lumMod val="75000"/>
                    <a:lumOff val="25000"/>
                  </a:schemeClr>
                </a:solidFill>
              </a:rPr>
              <a:t>notebooking</a:t>
            </a:r>
            <a:r>
              <a:rPr lang="en-US" sz="2800" dirty="0" smtClean="0">
                <a:solidFill>
                  <a:schemeClr val="bg1">
                    <a:lumMod val="75000"/>
                    <a:lumOff val="25000"/>
                  </a:schemeClr>
                </a:solidFill>
              </a:rPr>
              <a:t> the whole time (</a:t>
            </a:r>
            <a:r>
              <a:rPr lang="en-US" sz="2800" dirty="0" err="1" smtClean="0">
                <a:solidFill>
                  <a:schemeClr val="bg1">
                    <a:lumMod val="75000"/>
                    <a:lumOff val="25000"/>
                  </a:schemeClr>
                </a:solidFill>
              </a:rPr>
              <a:t>scaffolded</a:t>
            </a:r>
            <a:r>
              <a:rPr lang="en-US" sz="2800" dirty="0" smtClean="0">
                <a:solidFill>
                  <a:schemeClr val="bg1">
                    <a:lumMod val="75000"/>
                    <a:lumOff val="25000"/>
                  </a:schemeClr>
                </a:solidFill>
              </a:rPr>
              <a:t>). </a:t>
            </a:r>
          </a:p>
          <a:p>
            <a:r>
              <a:rPr lang="en-US" sz="2800" dirty="0" smtClean="0">
                <a:solidFill>
                  <a:schemeClr val="bg1">
                    <a:lumMod val="75000"/>
                    <a:lumOff val="25000"/>
                  </a:schemeClr>
                </a:solidFill>
              </a:rPr>
              <a:t>They work </a:t>
            </a:r>
            <a:r>
              <a:rPr lang="en-US" sz="2800" dirty="0" smtClean="0">
                <a:solidFill>
                  <a:schemeClr val="bg1">
                    <a:lumMod val="75000"/>
                    <a:lumOff val="25000"/>
                  </a:schemeClr>
                </a:solidFill>
              </a:rPr>
              <a:t>through </a:t>
            </a:r>
            <a:r>
              <a:rPr lang="en-US" sz="2800" dirty="0" smtClean="0">
                <a:solidFill>
                  <a:schemeClr val="bg1">
                    <a:lumMod val="75000"/>
                    <a:lumOff val="25000"/>
                  </a:schemeClr>
                </a:solidFill>
              </a:rPr>
              <a:t>the lens of their questions!</a:t>
            </a:r>
          </a:p>
          <a:p>
            <a:pPr marL="0" indent="0">
              <a:buNone/>
            </a:pPr>
            <a:endParaRPr lang="en-US" dirty="0" smtClean="0">
              <a:solidFill>
                <a:schemeClr val="bg1">
                  <a:lumMod val="75000"/>
                  <a:lumOff val="25000"/>
                </a:schemeClr>
              </a:solidFill>
            </a:endParaRPr>
          </a:p>
          <a:p>
            <a:endParaRPr lang="en-US" dirty="0" smtClean="0"/>
          </a:p>
        </p:txBody>
      </p:sp>
    </p:spTree>
    <p:extLst>
      <p:ext uri="{BB962C8B-B14F-4D97-AF65-F5344CB8AC3E}">
        <p14:creationId xmlns:p14="http://schemas.microsoft.com/office/powerpoint/2010/main" val="423851123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Effective Explanations: </a:t>
            </a:r>
            <a:br>
              <a:rPr lang="en-US" sz="3600" dirty="0" smtClean="0"/>
            </a:br>
            <a:r>
              <a:rPr lang="en-US" sz="3600" dirty="0" smtClean="0"/>
              <a:t>Claims, Evidence, and Reasoning</a:t>
            </a:r>
            <a:endParaRPr lang="en-US" sz="3600" dirty="0"/>
          </a:p>
        </p:txBody>
      </p:sp>
      <p:sp>
        <p:nvSpPr>
          <p:cNvPr id="7" name="Rectangle 6"/>
          <p:cNvSpPr/>
          <p:nvPr/>
        </p:nvSpPr>
        <p:spPr>
          <a:xfrm>
            <a:off x="811763" y="1736170"/>
            <a:ext cx="7529804" cy="4339650"/>
          </a:xfrm>
          <a:prstGeom prst="rect">
            <a:avLst/>
          </a:prstGeom>
        </p:spPr>
        <p:txBody>
          <a:bodyPr wrap="square">
            <a:spAutoFit/>
          </a:bodyPr>
          <a:lstStyle/>
          <a:p>
            <a:pPr lvl="0"/>
            <a:endParaRPr lang="en-US" sz="2800" dirty="0" smtClean="0">
              <a:solidFill>
                <a:schemeClr val="bg1">
                  <a:lumMod val="75000"/>
                  <a:lumOff val="25000"/>
                </a:schemeClr>
              </a:solidFill>
            </a:endParaRPr>
          </a:p>
          <a:p>
            <a:pPr lvl="0"/>
            <a:r>
              <a:rPr lang="en-US" sz="2800" dirty="0" smtClean="0">
                <a:solidFill>
                  <a:schemeClr val="bg1">
                    <a:lumMod val="75000"/>
                    <a:lumOff val="25000"/>
                  </a:schemeClr>
                </a:solidFill>
              </a:rPr>
              <a:t>Example: </a:t>
            </a: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r>
              <a:rPr lang="en-US" sz="2400" dirty="0">
                <a:solidFill>
                  <a:schemeClr val="bg1">
                    <a:lumMod val="75000"/>
                    <a:lumOff val="25000"/>
                  </a:schemeClr>
                </a:solidFill>
                <a:hlinkClick r:id="rId4"/>
              </a:rPr>
              <a:t>https://</a:t>
            </a:r>
            <a:r>
              <a:rPr lang="en-US" sz="2400" dirty="0" smtClean="0">
                <a:solidFill>
                  <a:schemeClr val="bg1">
                    <a:lumMod val="75000"/>
                    <a:lumOff val="25000"/>
                  </a:schemeClr>
                </a:solidFill>
                <a:hlinkClick r:id="rId4"/>
              </a:rPr>
              <a:t>www.youtube.com/watch?v=REejry8w8yI</a:t>
            </a:r>
            <a:r>
              <a:rPr lang="en-US" sz="2400" dirty="0" smtClean="0">
                <a:solidFill>
                  <a:schemeClr val="bg1">
                    <a:lumMod val="75000"/>
                    <a:lumOff val="25000"/>
                  </a:schemeClr>
                </a:solidFill>
              </a:rPr>
              <a:t> </a:t>
            </a:r>
          </a:p>
        </p:txBody>
      </p:sp>
      <p:pic>
        <p:nvPicPr>
          <p:cNvPr id="3" name="D2QSHjj5n-c"/>
          <p:cNvPicPr>
            <a:picLocks noRot="1" noChangeAspect="1"/>
          </p:cNvPicPr>
          <p:nvPr>
            <a:videoFile r:link="rId1"/>
          </p:nvPr>
        </p:nvPicPr>
        <p:blipFill>
          <a:blip r:embed="rId5"/>
          <a:stretch>
            <a:fillRect/>
          </a:stretch>
        </p:blipFill>
        <p:spPr>
          <a:xfrm>
            <a:off x="2659224" y="2486781"/>
            <a:ext cx="4572000" cy="2571750"/>
          </a:xfrm>
          <a:prstGeom prst="rect">
            <a:avLst/>
          </a:prstGeom>
        </p:spPr>
      </p:pic>
    </p:spTree>
    <p:extLst>
      <p:ext uri="{BB962C8B-B14F-4D97-AF65-F5344CB8AC3E}">
        <p14:creationId xmlns:p14="http://schemas.microsoft.com/office/powerpoint/2010/main" val="374318554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CER Templates/Scaffolds</a:t>
            </a:r>
            <a:endParaRPr lang="en-US" dirty="0"/>
          </a:p>
        </p:txBody>
      </p:sp>
      <p:pic>
        <p:nvPicPr>
          <p:cNvPr id="6" name="Picture 5"/>
          <p:cNvPicPr>
            <a:picLocks noChangeAspect="1"/>
          </p:cNvPicPr>
          <p:nvPr/>
        </p:nvPicPr>
        <p:blipFill>
          <a:blip r:embed="rId3"/>
          <a:stretch>
            <a:fillRect/>
          </a:stretch>
        </p:blipFill>
        <p:spPr>
          <a:xfrm>
            <a:off x="3228975" y="1881187"/>
            <a:ext cx="3600450" cy="4610100"/>
          </a:xfrm>
          <a:prstGeom prst="rect">
            <a:avLst/>
          </a:prstGeom>
        </p:spPr>
      </p:pic>
      <p:sp>
        <p:nvSpPr>
          <p:cNvPr id="7" name="Rectangle 6"/>
          <p:cNvSpPr/>
          <p:nvPr/>
        </p:nvSpPr>
        <p:spPr>
          <a:xfrm>
            <a:off x="357187" y="2101334"/>
            <a:ext cx="2771775" cy="3539430"/>
          </a:xfrm>
          <a:prstGeom prst="rect">
            <a:avLst/>
          </a:prstGeom>
        </p:spPr>
        <p:txBody>
          <a:bodyPr wrap="square">
            <a:spAutoFit/>
          </a:bodyPr>
          <a:lstStyle/>
          <a:p>
            <a:r>
              <a:rPr lang="en-US" sz="2800" dirty="0" smtClean="0">
                <a:solidFill>
                  <a:schemeClr val="bg1">
                    <a:lumMod val="75000"/>
                    <a:lumOff val="25000"/>
                  </a:schemeClr>
                </a:solidFill>
                <a:latin typeface="Roboto"/>
                <a:hlinkClick r:id="rId4"/>
              </a:rPr>
              <a:t>docs.google.com/document/d/18ekRE2GvuqR5vwisHllRSnqH61UK1VzX-hjZySK-mvg/</a:t>
            </a:r>
            <a:r>
              <a:rPr lang="en-US" sz="2800" dirty="0" err="1" smtClean="0">
                <a:solidFill>
                  <a:schemeClr val="bg1">
                    <a:lumMod val="75000"/>
                    <a:lumOff val="25000"/>
                  </a:schemeClr>
                </a:solidFill>
                <a:latin typeface="Roboto"/>
                <a:hlinkClick r:id="rId4"/>
              </a:rPr>
              <a:t>edit?usp</a:t>
            </a:r>
            <a:r>
              <a:rPr lang="en-US" sz="2800" dirty="0" smtClean="0">
                <a:solidFill>
                  <a:schemeClr val="bg1">
                    <a:lumMod val="75000"/>
                    <a:lumOff val="25000"/>
                  </a:schemeClr>
                </a:solidFill>
                <a:latin typeface="Roboto"/>
                <a:hlinkClick r:id="rId4"/>
              </a:rPr>
              <a:t>=sharing</a:t>
            </a:r>
            <a:r>
              <a:rPr lang="en-US" sz="2800" dirty="0" smtClean="0">
                <a:solidFill>
                  <a:schemeClr val="bg1">
                    <a:lumMod val="75000"/>
                    <a:lumOff val="25000"/>
                  </a:schemeClr>
                </a:solidFill>
                <a:latin typeface="Roboto"/>
              </a:rPr>
              <a:t> </a:t>
            </a:r>
            <a:endParaRPr lang="en-US" dirty="0">
              <a:solidFill>
                <a:schemeClr val="bg1">
                  <a:lumMod val="75000"/>
                  <a:lumOff val="25000"/>
                </a:schemeClr>
              </a:solidFill>
            </a:endParaRPr>
          </a:p>
        </p:txBody>
      </p:sp>
    </p:spTree>
    <p:extLst>
      <p:ext uri="{BB962C8B-B14F-4D97-AF65-F5344CB8AC3E}">
        <p14:creationId xmlns:p14="http://schemas.microsoft.com/office/powerpoint/2010/main" val="168807671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55653"/>
            <a:ext cx="8686800" cy="1143000"/>
          </a:xfrm>
        </p:spPr>
        <p:txBody>
          <a:bodyPr/>
          <a:lstStyle/>
          <a:p>
            <a:r>
              <a:rPr lang="en-US" sz="3600" dirty="0" smtClean="0"/>
              <a:t> PQM -&gt; conceptual understanding</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11763" y="1538703"/>
            <a:ext cx="7529804" cy="3293209"/>
          </a:xfrm>
          <a:prstGeom prst="rect">
            <a:avLst/>
          </a:prstGeom>
        </p:spPr>
        <p:txBody>
          <a:bodyPr wrap="square">
            <a:spAutoFit/>
          </a:bodyPr>
          <a:lstStyle/>
          <a:p>
            <a:r>
              <a:rPr lang="en-US" sz="2400" dirty="0"/>
              <a:t/>
            </a:r>
            <a:br>
              <a:rPr lang="en-US" sz="2400" dirty="0"/>
            </a:b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p:txBody>
      </p:sp>
      <p:pic>
        <p:nvPicPr>
          <p:cNvPr id="14" name="Shape 88"/>
          <p:cNvPicPr preferRelativeResize="0"/>
          <p:nvPr/>
        </p:nvPicPr>
        <p:blipFill>
          <a:blip r:embed="rId3">
            <a:alphaModFix/>
          </a:blip>
          <a:stretch>
            <a:fillRect/>
          </a:stretch>
        </p:blipFill>
        <p:spPr>
          <a:xfrm>
            <a:off x="928138" y="1079268"/>
            <a:ext cx="7529804" cy="5778731"/>
          </a:xfrm>
          <a:prstGeom prst="rect">
            <a:avLst/>
          </a:prstGeom>
          <a:noFill/>
          <a:ln>
            <a:noFill/>
          </a:ln>
        </p:spPr>
      </p:pic>
    </p:spTree>
    <p:extLst>
      <p:ext uri="{BB962C8B-B14F-4D97-AF65-F5344CB8AC3E}">
        <p14:creationId xmlns:p14="http://schemas.microsoft.com/office/powerpoint/2010/main" val="12639396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Lessons: Use practices, not the “Scientific Method”</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811763" y="1449744"/>
            <a:ext cx="7637970" cy="6801862"/>
          </a:xfrm>
          <a:prstGeom prst="rect">
            <a:avLst/>
          </a:prstGeom>
        </p:spPr>
        <p:txBody>
          <a:bodyPr wrap="square">
            <a:spAutoFit/>
          </a:bodyPr>
          <a:lstStyle/>
          <a:p>
            <a:pPr lvl="0"/>
            <a:endParaRPr lang="en-US" sz="1600" dirty="0" smtClean="0">
              <a:solidFill>
                <a:schemeClr val="bg1">
                  <a:lumMod val="75000"/>
                  <a:lumOff val="25000"/>
                </a:schemeClr>
              </a:solidFill>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Clarification of the practices</a:t>
            </a:r>
          </a:p>
          <a:p>
            <a:pPr marL="457200" indent="-457200">
              <a:spcBef>
                <a:spcPts val="0"/>
              </a:spcBef>
              <a:spcAft>
                <a:spcPts val="1200"/>
              </a:spcAft>
              <a:buFont typeface="+mj-lt"/>
              <a:buAutoNum type="arabicPeriod"/>
            </a:pPr>
            <a:r>
              <a:rPr lang="en-US" sz="2400" dirty="0" smtClean="0">
                <a:solidFill>
                  <a:schemeClr val="bg1">
                    <a:lumMod val="75000"/>
                    <a:lumOff val="25000"/>
                  </a:schemeClr>
                </a:solidFill>
                <a:latin typeface="Arial" pitchFamily="34" charset="0"/>
                <a:cs typeface="Arial" pitchFamily="34" charset="0"/>
              </a:rPr>
              <a:t>Discuss - what’s wrong with the “scientific method”?</a:t>
            </a:r>
          </a:p>
          <a:p>
            <a:pPr marL="457200" indent="-457200">
              <a:spcBef>
                <a:spcPts val="0"/>
              </a:spcBef>
              <a:spcAft>
                <a:spcPts val="1200"/>
              </a:spcAft>
              <a:buFont typeface="+mj-lt"/>
              <a:buAutoNum type="arabicPeriod"/>
            </a:pPr>
            <a:r>
              <a:rPr lang="en-US" sz="2400" dirty="0" smtClean="0">
                <a:solidFill>
                  <a:schemeClr val="bg1">
                    <a:lumMod val="75000"/>
                    <a:lumOff val="25000"/>
                  </a:schemeClr>
                </a:solidFill>
                <a:latin typeface="Arial" pitchFamily="34" charset="0"/>
                <a:cs typeface="Arial" pitchFamily="34" charset="0"/>
              </a:rPr>
              <a:t>Practices </a:t>
            </a:r>
            <a:r>
              <a:rPr lang="en-US" sz="2400" dirty="0">
                <a:solidFill>
                  <a:schemeClr val="bg1">
                    <a:lumMod val="75000"/>
                    <a:lumOff val="25000"/>
                  </a:schemeClr>
                </a:solidFill>
                <a:latin typeface="Arial" pitchFamily="34" charset="0"/>
                <a:cs typeface="Arial" pitchFamily="34" charset="0"/>
              </a:rPr>
              <a:t>do clarify what scientific inquiry means</a:t>
            </a:r>
          </a:p>
          <a:p>
            <a:pPr marL="457200" indent="-457200">
              <a:spcBef>
                <a:spcPts val="0"/>
              </a:spcBef>
              <a:spcAft>
                <a:spcPts val="1200"/>
              </a:spcAft>
              <a:buFont typeface="+mj-lt"/>
              <a:buAutoNum type="arabicPeriod"/>
            </a:pPr>
            <a:r>
              <a:rPr lang="en-US" sz="2400" dirty="0" smtClean="0">
                <a:solidFill>
                  <a:schemeClr val="bg1">
                    <a:lumMod val="75000"/>
                    <a:lumOff val="25000"/>
                  </a:schemeClr>
                </a:solidFill>
                <a:latin typeface="Arial" pitchFamily="34" charset="0"/>
                <a:cs typeface="Arial" pitchFamily="34" charset="0"/>
              </a:rPr>
              <a:t>They’re not meant to represent a sequence</a:t>
            </a:r>
          </a:p>
          <a:p>
            <a:pPr marL="457200" indent="-457200">
              <a:spcBef>
                <a:spcPts val="0"/>
              </a:spcBef>
              <a:spcAft>
                <a:spcPts val="1200"/>
              </a:spcAft>
              <a:buFont typeface="+mj-lt"/>
              <a:buAutoNum type="arabicPeriod"/>
            </a:pPr>
            <a:r>
              <a:rPr lang="en-US" sz="2400" dirty="0" smtClean="0">
                <a:solidFill>
                  <a:schemeClr val="bg1">
                    <a:lumMod val="75000"/>
                    <a:lumOff val="25000"/>
                  </a:schemeClr>
                </a:solidFill>
                <a:latin typeface="Arial" pitchFamily="34" charset="0"/>
                <a:cs typeface="Arial" pitchFamily="34" charset="0"/>
              </a:rPr>
              <a:t>They aren’t the “scientific method”</a:t>
            </a:r>
          </a:p>
          <a:p>
            <a:pPr marL="457200" indent="-457200">
              <a:spcBef>
                <a:spcPts val="0"/>
              </a:spcBef>
              <a:spcAft>
                <a:spcPts val="1200"/>
              </a:spcAft>
              <a:buFont typeface="+mj-lt"/>
              <a:buAutoNum type="arabicPeriod"/>
            </a:pPr>
            <a:r>
              <a:rPr lang="en-US" sz="2400" dirty="0" smtClean="0">
                <a:solidFill>
                  <a:schemeClr val="bg1">
                    <a:lumMod val="75000"/>
                    <a:lumOff val="25000"/>
                  </a:schemeClr>
                </a:solidFill>
                <a:latin typeface="Arial" pitchFamily="34" charset="0"/>
                <a:cs typeface="Arial" pitchFamily="34" charset="0"/>
              </a:rPr>
              <a:t>Students should be using them throughout a school year, not all at once </a:t>
            </a:r>
          </a:p>
          <a:p>
            <a:pPr marL="457200" indent="-457200">
              <a:spcBef>
                <a:spcPts val="0"/>
              </a:spcBef>
              <a:spcAft>
                <a:spcPts val="1200"/>
              </a:spcAft>
              <a:buFont typeface="+mj-lt"/>
              <a:buAutoNum type="arabicPeriod"/>
            </a:pPr>
            <a:r>
              <a:rPr lang="en-US" sz="2400" dirty="0">
                <a:solidFill>
                  <a:schemeClr val="bg1">
                    <a:lumMod val="75000"/>
                    <a:lumOff val="25000"/>
                  </a:schemeClr>
                </a:solidFill>
                <a:latin typeface="Arial" pitchFamily="34" charset="0"/>
                <a:cs typeface="Arial" pitchFamily="34" charset="0"/>
              </a:rPr>
              <a:t>Recent </a:t>
            </a:r>
            <a:r>
              <a:rPr lang="en-US" sz="2400" dirty="0" smtClean="0">
                <a:solidFill>
                  <a:schemeClr val="bg1">
                    <a:lumMod val="75000"/>
                    <a:lumOff val="25000"/>
                  </a:schemeClr>
                </a:solidFill>
                <a:latin typeface="Arial" pitchFamily="34" charset="0"/>
                <a:cs typeface="Arial" pitchFamily="34" charset="0"/>
              </a:rPr>
              <a:t>reports/resources: </a:t>
            </a:r>
            <a:r>
              <a:rPr lang="en-US" sz="2400" dirty="0" smtClean="0">
                <a:solidFill>
                  <a:schemeClr val="bg1">
                    <a:lumMod val="75000"/>
                    <a:lumOff val="25000"/>
                  </a:schemeClr>
                </a:solidFill>
                <a:latin typeface="Arial" pitchFamily="34" charset="0"/>
                <a:cs typeface="Arial" pitchFamily="34" charset="0"/>
                <a:hlinkClick r:id="rId3"/>
              </a:rPr>
              <a:t>goo.gl/nz3fw0</a:t>
            </a:r>
            <a:r>
              <a:rPr lang="en-US" sz="2400" dirty="0" smtClean="0">
                <a:solidFill>
                  <a:schemeClr val="bg1">
                    <a:lumMod val="75000"/>
                    <a:lumOff val="25000"/>
                  </a:schemeClr>
                </a:solidFill>
                <a:latin typeface="Arial" pitchFamily="34" charset="0"/>
                <a:cs typeface="Arial" pitchFamily="34" charset="0"/>
              </a:rPr>
              <a:t> </a:t>
            </a:r>
            <a:r>
              <a:rPr lang="en-US" sz="2400" dirty="0" smtClean="0">
                <a:solidFill>
                  <a:schemeClr val="bg1">
                    <a:lumMod val="75000"/>
                    <a:lumOff val="25000"/>
                  </a:schemeClr>
                </a:solidFill>
                <a:latin typeface="Arial" pitchFamily="34" charset="0"/>
                <a:cs typeface="Arial" pitchFamily="34" charset="0"/>
              </a:rPr>
              <a:t>(a </a:t>
            </a:r>
            <a:r>
              <a:rPr lang="en-US" sz="2400" dirty="0" smtClean="0">
                <a:solidFill>
                  <a:schemeClr val="bg1">
                    <a:lumMod val="75000"/>
                    <a:lumOff val="25000"/>
                  </a:schemeClr>
                </a:solidFill>
                <a:latin typeface="Arial" pitchFamily="34" charset="0"/>
                <a:cs typeface="Arial" pitchFamily="34" charset="0"/>
              </a:rPr>
              <a:t>zero)</a:t>
            </a:r>
          </a:p>
          <a:p>
            <a:pPr lvl="1">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a. </a:t>
            </a:r>
            <a:r>
              <a:rPr lang="en-US" sz="2400" dirty="0" smtClean="0">
                <a:hlinkClick r:id="rId4"/>
              </a:rPr>
              <a:t>goo.gl/Ea9tlg</a:t>
            </a:r>
            <a:r>
              <a:rPr lang="en-US" sz="2400" dirty="0" smtClean="0"/>
              <a:t> </a:t>
            </a:r>
            <a:r>
              <a:rPr lang="en-US" sz="2400" dirty="0" smtClean="0">
                <a:solidFill>
                  <a:schemeClr val="bg1">
                    <a:lumMod val="75000"/>
                    <a:lumOff val="25000"/>
                  </a:schemeClr>
                </a:solidFill>
              </a:rPr>
              <a:t>(a </a:t>
            </a:r>
            <a:r>
              <a:rPr lang="en-US" sz="2400" dirty="0" smtClean="0">
                <a:solidFill>
                  <a:schemeClr val="bg1">
                    <a:lumMod val="75000"/>
                    <a:lumOff val="25000"/>
                  </a:schemeClr>
                </a:solidFill>
              </a:rPr>
              <a:t>lower case L</a:t>
            </a:r>
            <a:r>
              <a:rPr lang="en-US" sz="2400" dirty="0" smtClean="0">
                <a:solidFill>
                  <a:schemeClr val="bg1">
                    <a:lumMod val="75000"/>
                    <a:lumOff val="25000"/>
                  </a:schemeClr>
                </a:solidFill>
              </a:rPr>
              <a:t>)</a:t>
            </a:r>
          </a:p>
          <a:p>
            <a:pPr lvl="1">
              <a:spcBef>
                <a:spcPts val="0"/>
              </a:spcBef>
              <a:spcAft>
                <a:spcPts val="1200"/>
              </a:spcAft>
            </a:pPr>
            <a:r>
              <a:rPr lang="en-US" sz="2400" dirty="0" err="1" smtClean="0">
                <a:solidFill>
                  <a:schemeClr val="bg1">
                    <a:lumMod val="75000"/>
                    <a:lumOff val="25000"/>
                  </a:schemeClr>
                </a:solidFill>
                <a:latin typeface="Arial" pitchFamily="34" charset="0"/>
                <a:cs typeface="Arial" pitchFamily="34" charset="0"/>
              </a:rPr>
              <a:t>b.</a:t>
            </a:r>
            <a:r>
              <a:rPr lang="en-US" sz="2400" dirty="0">
                <a:solidFill>
                  <a:schemeClr val="bg1">
                    <a:lumMod val="75000"/>
                    <a:lumOff val="25000"/>
                  </a:schemeClr>
                </a:solidFill>
                <a:latin typeface="Arial" pitchFamily="34" charset="0"/>
                <a:cs typeface="Arial" pitchFamily="34" charset="0"/>
              </a:rPr>
              <a:t> </a:t>
            </a:r>
            <a:r>
              <a:rPr lang="en-US" sz="2400" dirty="0" smtClean="0">
                <a:solidFill>
                  <a:schemeClr val="bg1">
                    <a:lumMod val="75000"/>
                    <a:lumOff val="25000"/>
                  </a:schemeClr>
                </a:solidFill>
                <a:latin typeface="Arial" pitchFamily="34" charset="0"/>
                <a:cs typeface="Arial" pitchFamily="34" charset="0"/>
                <a:hlinkClick r:id="rId5"/>
              </a:rPr>
              <a:t>undsci.berkeley.edu/article/</a:t>
            </a:r>
            <a:r>
              <a:rPr lang="en-US" sz="2400" dirty="0" err="1" smtClean="0">
                <a:solidFill>
                  <a:schemeClr val="bg1">
                    <a:lumMod val="75000"/>
                    <a:lumOff val="25000"/>
                  </a:schemeClr>
                </a:solidFill>
                <a:latin typeface="Arial" pitchFamily="34" charset="0"/>
                <a:cs typeface="Arial" pitchFamily="34" charset="0"/>
                <a:hlinkClick r:id="rId5"/>
              </a:rPr>
              <a:t>scienceflowchart</a:t>
            </a:r>
            <a:r>
              <a:rPr lang="en-US" sz="2400" dirty="0" smtClean="0">
                <a:solidFill>
                  <a:schemeClr val="bg1">
                    <a:lumMod val="75000"/>
                    <a:lumOff val="25000"/>
                  </a:schemeClr>
                </a:solidFill>
                <a:latin typeface="Arial" pitchFamily="34" charset="0"/>
                <a:cs typeface="Arial" pitchFamily="34" charset="0"/>
              </a:rPr>
              <a:t> </a:t>
            </a:r>
            <a:endParaRPr lang="en-US" sz="2400" dirty="0" smtClean="0">
              <a:solidFill>
                <a:schemeClr val="bg1">
                  <a:lumMod val="75000"/>
                  <a:lumOff val="25000"/>
                </a:schemeClr>
              </a:solidFill>
              <a:latin typeface="Arial" pitchFamily="34" charset="0"/>
              <a:cs typeface="Arial" pitchFamily="34" charset="0"/>
            </a:endParaRPr>
          </a:p>
          <a:p>
            <a:pPr lvl="1">
              <a:spcBef>
                <a:spcPts val="0"/>
              </a:spcBef>
              <a:spcAft>
                <a:spcPts val="1200"/>
              </a:spcAft>
            </a:pPr>
            <a:endParaRPr lang="en-US" sz="2400" b="1" dirty="0" smtClean="0">
              <a:solidFill>
                <a:schemeClr val="bg1">
                  <a:lumMod val="75000"/>
                  <a:lumOff val="25000"/>
                </a:schemeClr>
              </a:solidFill>
              <a:latin typeface="Arial" pitchFamily="34" charset="0"/>
              <a:cs typeface="Arial" pitchFamily="34" charset="0"/>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p:txBody>
      </p:sp>
    </p:spTree>
    <p:extLst>
      <p:ext uri="{BB962C8B-B14F-4D97-AF65-F5344CB8AC3E}">
        <p14:creationId xmlns:p14="http://schemas.microsoft.com/office/powerpoint/2010/main" val="40107246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340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22238"/>
            <a:ext cx="8229600" cy="1143000"/>
          </a:xfrm>
        </p:spPr>
        <p:txBody>
          <a:bodyPr/>
          <a:lstStyle/>
          <a:p>
            <a:r>
              <a:rPr lang="en-US" sz="3600" dirty="0" smtClean="0"/>
              <a:t> Engineering and WSS</a:t>
            </a:r>
            <a:endParaRPr lang="en-US" sz="3600" dirty="0"/>
          </a:p>
        </p:txBody>
      </p:sp>
      <p:sp>
        <p:nvSpPr>
          <p:cNvPr id="4" name="Content Placeholder 2"/>
          <p:cNvSpPr>
            <a:spLocks noGrp="1"/>
          </p:cNvSpPr>
          <p:nvPr>
            <p:ph sz="half" idx="1"/>
          </p:nvPr>
        </p:nvSpPr>
        <p:spPr>
          <a:xfrm>
            <a:off x="854362" y="1649185"/>
            <a:ext cx="7424821" cy="4764315"/>
          </a:xfrm>
        </p:spPr>
        <p:txBody>
          <a:bodyPr/>
          <a:lstStyle/>
          <a:p>
            <a:pPr lvl="0">
              <a:buNone/>
            </a:pPr>
            <a:endParaRPr lang="en-US" sz="2600" dirty="0" smtClean="0">
              <a:solidFill>
                <a:schemeClr val="bg1">
                  <a:lumMod val="75000"/>
                  <a:lumOff val="25000"/>
                </a:schemeClr>
              </a:solidFill>
            </a:endParaRPr>
          </a:p>
          <a:p>
            <a:pPr lvl="0">
              <a:buNone/>
            </a:pPr>
            <a:endParaRPr lang="en-US" sz="2600" dirty="0">
              <a:solidFill>
                <a:schemeClr val="bg1">
                  <a:lumMod val="75000"/>
                  <a:lumOff val="25000"/>
                </a:schemeClr>
              </a:solidFill>
            </a:endParaRPr>
          </a:p>
          <a:p>
            <a:pPr lvl="1"/>
            <a:endParaRPr lang="en-US" sz="2000" dirty="0" smtClean="0">
              <a:solidFill>
                <a:schemeClr val="bg1">
                  <a:lumMod val="75000"/>
                  <a:lumOff val="25000"/>
                </a:schemeClr>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2400" b="1" dirty="0" smtClean="0"/>
          </a:p>
          <a:p>
            <a:pPr marL="274320" indent="-274320"/>
            <a:endParaRPr lang="en-US" sz="2200" i="1" dirty="0" smtClean="0">
              <a:solidFill>
                <a:schemeClr val="accent1"/>
              </a:solidFill>
            </a:endParaRPr>
          </a:p>
          <a:p>
            <a:pPr marL="674370" lvl="1" indent="-274320"/>
            <a:endParaRPr lang="en-US" sz="2200" i="1" dirty="0" smtClean="0">
              <a:solidFill>
                <a:schemeClr val="accent1"/>
              </a:solidFill>
            </a:endParaRPr>
          </a:p>
          <a:p>
            <a:pPr marL="674370" lvl="1" indent="-274320"/>
            <a:endParaRPr lang="en-US" sz="2200" dirty="0">
              <a:solidFill>
                <a:schemeClr val="accent1"/>
              </a:solidFill>
            </a:endParaRPr>
          </a:p>
        </p:txBody>
      </p:sp>
      <p:sp>
        <p:nvSpPr>
          <p:cNvPr id="6" name="Content Placeholder 2"/>
          <p:cNvSpPr>
            <a:spLocks noGrp="1"/>
          </p:cNvSpPr>
          <p:nvPr>
            <p:ph sz="half" idx="1"/>
          </p:nvPr>
        </p:nvSpPr>
        <p:spPr>
          <a:xfrm>
            <a:off x="693728" y="1914594"/>
            <a:ext cx="7297333" cy="4764315"/>
          </a:xfrm>
        </p:spPr>
        <p:txBody>
          <a:bodyPr/>
          <a:lstStyle/>
          <a:p>
            <a:pPr lvl="0">
              <a:buNone/>
            </a:pPr>
            <a:endParaRPr lang="en-US" sz="2600" dirty="0">
              <a:solidFill>
                <a:schemeClr val="bg1">
                  <a:lumMod val="75000"/>
                  <a:lumOff val="25000"/>
                </a:schemeClr>
              </a:solidFill>
            </a:endParaRPr>
          </a:p>
          <a:p>
            <a:pPr lvl="0">
              <a:buNone/>
            </a:pPr>
            <a:endParaRPr lang="en-US" sz="2600" dirty="0">
              <a:solidFill>
                <a:schemeClr val="bg1">
                  <a:lumMod val="75000"/>
                  <a:lumOff val="25000"/>
                </a:schemeClr>
              </a:solidFill>
            </a:endParaRPr>
          </a:p>
          <a:p>
            <a:pPr lvl="0">
              <a:buNone/>
            </a:pPr>
            <a:endParaRPr lang="en-US" sz="2600" dirty="0">
              <a:solidFill>
                <a:schemeClr val="bg1">
                  <a:lumMod val="75000"/>
                  <a:lumOff val="25000"/>
                </a:schemeClr>
              </a:solidFill>
            </a:endParaRPr>
          </a:p>
          <a:p>
            <a:pPr lvl="1"/>
            <a:endParaRPr lang="en-US" sz="2000" dirty="0" smtClean="0">
              <a:solidFill>
                <a:schemeClr val="bg1">
                  <a:lumMod val="75000"/>
                  <a:lumOff val="25000"/>
                </a:schemeClr>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2400" b="1" dirty="0" smtClean="0"/>
          </a:p>
          <a:p>
            <a:pPr marL="274320" indent="-274320"/>
            <a:endParaRPr lang="en-US" sz="2200" i="1" dirty="0" smtClean="0">
              <a:solidFill>
                <a:schemeClr val="accent1"/>
              </a:solidFill>
            </a:endParaRPr>
          </a:p>
          <a:p>
            <a:pPr marL="674370" lvl="1" indent="-274320"/>
            <a:endParaRPr lang="en-US" sz="2200" i="1" dirty="0" smtClean="0">
              <a:solidFill>
                <a:schemeClr val="accent1"/>
              </a:solidFill>
            </a:endParaRPr>
          </a:p>
          <a:p>
            <a:pPr marL="674370" lvl="1" indent="-274320"/>
            <a:endParaRPr lang="en-US" sz="2200" dirty="0">
              <a:solidFill>
                <a:schemeClr val="accent1"/>
              </a:solidFill>
            </a:endParaRPr>
          </a:p>
        </p:txBody>
      </p:sp>
      <p:sp>
        <p:nvSpPr>
          <p:cNvPr id="3" name="Rectangle 2"/>
          <p:cNvSpPr/>
          <p:nvPr/>
        </p:nvSpPr>
        <p:spPr>
          <a:xfrm>
            <a:off x="90465" y="1217335"/>
            <a:ext cx="8952614" cy="4555093"/>
          </a:xfrm>
          <a:prstGeom prst="rect">
            <a:avLst/>
          </a:prstGeom>
        </p:spPr>
        <p:txBody>
          <a:bodyPr wrap="square">
            <a:spAutoFit/>
          </a:bodyPr>
          <a:lstStyle/>
          <a:p>
            <a:pPr>
              <a:spcBef>
                <a:spcPts val="0"/>
              </a:spcBef>
              <a:spcAft>
                <a:spcPts val="1200"/>
              </a:spcAft>
            </a:pPr>
            <a:r>
              <a:rPr lang="en-US" sz="2400" dirty="0" smtClean="0">
                <a:solidFill>
                  <a:schemeClr val="bg1">
                    <a:lumMod val="75000"/>
                    <a:lumOff val="25000"/>
                  </a:schemeClr>
                </a:solidFill>
              </a:rPr>
              <a:t>Problem</a:t>
            </a:r>
            <a:r>
              <a:rPr lang="en-US" sz="2400" dirty="0">
                <a:solidFill>
                  <a:schemeClr val="bg1">
                    <a:lumMod val="75000"/>
                    <a:lumOff val="25000"/>
                  </a:schemeClr>
                </a:solidFill>
              </a:rPr>
              <a:t>: </a:t>
            </a:r>
            <a:r>
              <a:rPr lang="en-US" sz="2400" dirty="0" smtClean="0">
                <a:solidFill>
                  <a:schemeClr val="bg1">
                    <a:lumMod val="75000"/>
                    <a:lumOff val="25000"/>
                  </a:schemeClr>
                </a:solidFill>
              </a:rPr>
              <a:t>bats are dying at record numbers, often due to White Nose Syndrome (WNS). WNS spreads among bats while they’re hibernating in their caves, and people spread this fungus from cave to cave. </a:t>
            </a:r>
            <a:r>
              <a:rPr lang="en-US" sz="2400" dirty="0" smtClean="0">
                <a:solidFill>
                  <a:schemeClr val="bg1">
                    <a:lumMod val="75000"/>
                    <a:lumOff val="25000"/>
                  </a:schemeClr>
                </a:solidFill>
              </a:rPr>
              <a:t>What is a realistic solution to stop the spread of the fungus? </a:t>
            </a:r>
            <a:endParaRPr lang="en-US" sz="2400" dirty="0">
              <a:solidFill>
                <a:schemeClr val="bg1">
                  <a:lumMod val="75000"/>
                  <a:lumOff val="25000"/>
                </a:schemeClr>
              </a:solidFill>
            </a:endParaRPr>
          </a:p>
          <a:p>
            <a:pPr>
              <a:spcBef>
                <a:spcPts val="0"/>
              </a:spcBef>
              <a:spcAft>
                <a:spcPts val="1200"/>
              </a:spcAft>
            </a:pPr>
            <a:endParaRPr lang="en-US" sz="2400" dirty="0" smtClean="0">
              <a:solidFill>
                <a:schemeClr val="bg1">
                  <a:lumMod val="75000"/>
                  <a:lumOff val="25000"/>
                </a:schemeClr>
              </a:solidFill>
            </a:endParaRPr>
          </a:p>
          <a:p>
            <a:pPr>
              <a:spcBef>
                <a:spcPts val="0"/>
              </a:spcBef>
              <a:spcAft>
                <a:spcPts val="1200"/>
              </a:spcAft>
            </a:pPr>
            <a:r>
              <a:rPr lang="en-US" sz="2400" dirty="0" smtClean="0">
                <a:solidFill>
                  <a:schemeClr val="bg1">
                    <a:lumMod val="75000"/>
                    <a:lumOff val="25000"/>
                  </a:schemeClr>
                </a:solidFill>
              </a:rPr>
              <a:t>Draw </a:t>
            </a:r>
            <a:r>
              <a:rPr lang="en-US" sz="2400" dirty="0">
                <a:solidFill>
                  <a:schemeClr val="bg1">
                    <a:lumMod val="75000"/>
                    <a:lumOff val="25000"/>
                  </a:schemeClr>
                </a:solidFill>
              </a:rPr>
              <a:t>(model) your </a:t>
            </a:r>
            <a:r>
              <a:rPr lang="en-US" sz="2400" dirty="0" smtClean="0">
                <a:solidFill>
                  <a:schemeClr val="bg1">
                    <a:lumMod val="75000"/>
                    <a:lumOff val="25000"/>
                  </a:schemeClr>
                </a:solidFill>
              </a:rPr>
              <a:t>design. </a:t>
            </a:r>
            <a:endParaRPr lang="en-US" sz="2400" dirty="0">
              <a:solidFill>
                <a:schemeClr val="bg1">
                  <a:lumMod val="75000"/>
                  <a:lumOff val="25000"/>
                </a:schemeClr>
              </a:solidFill>
            </a:endParaRPr>
          </a:p>
          <a:p>
            <a:pPr>
              <a:spcBef>
                <a:spcPts val="0"/>
              </a:spcBef>
              <a:spcAft>
                <a:spcPts val="1200"/>
              </a:spcAft>
            </a:pPr>
            <a:r>
              <a:rPr lang="en-US" sz="2400" dirty="0">
                <a:solidFill>
                  <a:schemeClr val="bg1">
                    <a:lumMod val="75000"/>
                    <a:lumOff val="25000"/>
                  </a:schemeClr>
                </a:solidFill>
              </a:rPr>
              <a:t>What materials would you use?  </a:t>
            </a:r>
          </a:p>
          <a:p>
            <a:pPr>
              <a:spcBef>
                <a:spcPts val="0"/>
              </a:spcBef>
              <a:spcAft>
                <a:spcPts val="1200"/>
              </a:spcAft>
            </a:pPr>
            <a:r>
              <a:rPr lang="en-US" sz="2400" dirty="0">
                <a:solidFill>
                  <a:schemeClr val="bg1">
                    <a:lumMod val="75000"/>
                    <a:lumOff val="25000"/>
                  </a:schemeClr>
                </a:solidFill>
              </a:rPr>
              <a:t>What criteria </a:t>
            </a:r>
            <a:r>
              <a:rPr lang="en-US" sz="2400" dirty="0" smtClean="0">
                <a:solidFill>
                  <a:schemeClr val="bg1">
                    <a:lumMod val="75000"/>
                    <a:lumOff val="25000"/>
                  </a:schemeClr>
                </a:solidFill>
              </a:rPr>
              <a:t>and </a:t>
            </a:r>
            <a:r>
              <a:rPr lang="en-US" sz="2400" dirty="0">
                <a:solidFill>
                  <a:schemeClr val="bg1">
                    <a:lumMod val="75000"/>
                    <a:lumOff val="25000"/>
                  </a:schemeClr>
                </a:solidFill>
              </a:rPr>
              <a:t>constraints </a:t>
            </a:r>
            <a:r>
              <a:rPr lang="en-US" sz="2400" dirty="0" smtClean="0">
                <a:solidFill>
                  <a:schemeClr val="bg1">
                    <a:lumMod val="75000"/>
                    <a:lumOff val="25000"/>
                  </a:schemeClr>
                </a:solidFill>
              </a:rPr>
              <a:t>should you consider</a:t>
            </a:r>
            <a:r>
              <a:rPr lang="en-US" sz="2400" dirty="0">
                <a:solidFill>
                  <a:schemeClr val="bg1">
                    <a:lumMod val="75000"/>
                    <a:lumOff val="25000"/>
                  </a:schemeClr>
                </a:solidFill>
              </a:rPr>
              <a:t>? </a:t>
            </a:r>
          </a:p>
          <a:p>
            <a:pPr>
              <a:spcBef>
                <a:spcPts val="0"/>
              </a:spcBef>
              <a:spcAft>
                <a:spcPts val="1200"/>
              </a:spcAft>
            </a:pPr>
            <a:r>
              <a:rPr lang="en-US" sz="2400" dirty="0">
                <a:solidFill>
                  <a:schemeClr val="bg1">
                    <a:lumMod val="75000"/>
                    <a:lumOff val="25000"/>
                  </a:schemeClr>
                </a:solidFill>
              </a:rPr>
              <a:t>How would you test </a:t>
            </a:r>
            <a:r>
              <a:rPr lang="en-US" sz="2400" dirty="0" smtClean="0">
                <a:solidFill>
                  <a:schemeClr val="bg1">
                    <a:lumMod val="75000"/>
                    <a:lumOff val="25000"/>
                  </a:schemeClr>
                </a:solidFill>
              </a:rPr>
              <a:t>and </a:t>
            </a:r>
            <a:r>
              <a:rPr lang="en-US" sz="2400" dirty="0" smtClean="0">
                <a:solidFill>
                  <a:schemeClr val="bg1">
                    <a:lumMod val="75000"/>
                    <a:lumOff val="25000"/>
                  </a:schemeClr>
                </a:solidFill>
              </a:rPr>
              <a:t>optimize </a:t>
            </a:r>
            <a:r>
              <a:rPr lang="en-US" sz="2400" dirty="0" smtClean="0">
                <a:solidFill>
                  <a:schemeClr val="bg1">
                    <a:lumMod val="75000"/>
                    <a:lumOff val="25000"/>
                  </a:schemeClr>
                </a:solidFill>
              </a:rPr>
              <a:t>your </a:t>
            </a:r>
            <a:r>
              <a:rPr lang="en-US" sz="2400" dirty="0">
                <a:solidFill>
                  <a:schemeClr val="bg1">
                    <a:lumMod val="75000"/>
                    <a:lumOff val="25000"/>
                  </a:schemeClr>
                </a:solidFill>
              </a:rPr>
              <a:t>design</a:t>
            </a:r>
            <a:r>
              <a:rPr lang="en-US" sz="2400" dirty="0" smtClean="0">
                <a:solidFill>
                  <a:schemeClr val="bg1">
                    <a:lumMod val="75000"/>
                    <a:lumOff val="25000"/>
                  </a:schemeClr>
                </a:solidFill>
              </a:rPr>
              <a:t>?</a:t>
            </a:r>
            <a:endParaRPr lang="en-US" sz="2400" dirty="0">
              <a:solidFill>
                <a:schemeClr val="bg1">
                  <a:lumMod val="75000"/>
                  <a:lumOff val="25000"/>
                </a:schemeClr>
              </a:solidFill>
            </a:endParaRPr>
          </a:p>
        </p:txBody>
      </p:sp>
      <p:pic>
        <p:nvPicPr>
          <p:cNvPr id="9" name="Picture 8"/>
          <p:cNvPicPr>
            <a:picLocks noChangeAspect="1"/>
          </p:cNvPicPr>
          <p:nvPr/>
        </p:nvPicPr>
        <p:blipFill>
          <a:blip r:embed="rId3"/>
          <a:stretch>
            <a:fillRect/>
          </a:stretch>
        </p:blipFill>
        <p:spPr>
          <a:xfrm>
            <a:off x="4893593" y="2824296"/>
            <a:ext cx="4149486" cy="1910910"/>
          </a:xfrm>
          <a:prstGeom prst="rect">
            <a:avLst/>
          </a:prstGeom>
        </p:spPr>
      </p:pic>
    </p:spTree>
    <p:extLst>
      <p:ext uri="{BB962C8B-B14F-4D97-AF65-F5344CB8AC3E}">
        <p14:creationId xmlns:p14="http://schemas.microsoft.com/office/powerpoint/2010/main" val="120793834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How would we extend learning to create a storyline?</a:t>
            </a:r>
            <a:endParaRPr lang="en-US" dirty="0"/>
          </a:p>
        </p:txBody>
      </p:sp>
      <p:sp>
        <p:nvSpPr>
          <p:cNvPr id="3" name="Content Placeholder 2"/>
          <p:cNvSpPr>
            <a:spLocks noGrp="1"/>
          </p:cNvSpPr>
          <p:nvPr>
            <p:ph idx="1"/>
          </p:nvPr>
        </p:nvSpPr>
        <p:spPr>
          <a:xfrm>
            <a:off x="457200" y="1525556"/>
            <a:ext cx="8229600" cy="4525963"/>
          </a:xfrm>
        </p:spPr>
        <p:txBody>
          <a:bodyPr/>
          <a:lstStyle/>
          <a:p>
            <a:pPr marL="457200" lvl="1" indent="0">
              <a:buNone/>
            </a:pPr>
            <a:endParaRPr lang="en-US" dirty="0">
              <a:solidFill>
                <a:schemeClr val="bg1">
                  <a:lumMod val="75000"/>
                  <a:lumOff val="25000"/>
                </a:schemeClr>
              </a:solidFill>
            </a:endParaRPr>
          </a:p>
          <a:p>
            <a:pPr marL="457200" lvl="1" indent="0">
              <a:buNone/>
            </a:pPr>
            <a:endParaRPr lang="en-US" dirty="0" smtClean="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endParaRPr lang="en-US" dirty="0" smtClean="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endParaRPr lang="en-US" dirty="0" smtClean="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endParaRPr lang="en-US" dirty="0" smtClean="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r>
              <a:rPr lang="en-US" dirty="0" smtClean="0">
                <a:solidFill>
                  <a:schemeClr val="bg1">
                    <a:lumMod val="75000"/>
                    <a:lumOff val="25000"/>
                  </a:schemeClr>
                </a:solidFill>
                <a:hlinkClick r:id="rId3"/>
              </a:rPr>
              <a:t>Unit mapping template</a:t>
            </a:r>
            <a:endParaRPr lang="en-US" dirty="0" smtClean="0">
              <a:solidFill>
                <a:schemeClr val="bg1">
                  <a:lumMod val="75000"/>
                  <a:lumOff val="25000"/>
                </a:schemeClr>
              </a:solidFill>
            </a:endParaRPr>
          </a:p>
          <a:p>
            <a:endParaRPr lang="en-US" dirty="0" smtClean="0"/>
          </a:p>
          <a:p>
            <a:endParaRPr lang="en-US" dirty="0" smtClean="0"/>
          </a:p>
        </p:txBody>
      </p:sp>
      <p:pic>
        <p:nvPicPr>
          <p:cNvPr id="5" name="Picture 4"/>
          <p:cNvPicPr>
            <a:picLocks noChangeAspect="1"/>
          </p:cNvPicPr>
          <p:nvPr/>
        </p:nvPicPr>
        <p:blipFill>
          <a:blip r:embed="rId4"/>
          <a:stretch>
            <a:fillRect/>
          </a:stretch>
        </p:blipFill>
        <p:spPr>
          <a:xfrm>
            <a:off x="2126446" y="1525556"/>
            <a:ext cx="4891107" cy="4401307"/>
          </a:xfrm>
          <a:prstGeom prst="rect">
            <a:avLst/>
          </a:prstGeom>
        </p:spPr>
      </p:pic>
    </p:spTree>
    <p:extLst>
      <p:ext uri="{BB962C8B-B14F-4D97-AF65-F5344CB8AC3E}">
        <p14:creationId xmlns:p14="http://schemas.microsoft.com/office/powerpoint/2010/main" val="64537053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Goal: Explore and Explain Cycles</a:t>
            </a:r>
            <a:endParaRPr lang="en-US" dirty="0"/>
          </a:p>
        </p:txBody>
      </p:sp>
      <p:sp>
        <p:nvSpPr>
          <p:cNvPr id="3" name="Content Placeholder 2"/>
          <p:cNvSpPr>
            <a:spLocks noGrp="1"/>
          </p:cNvSpPr>
          <p:nvPr>
            <p:ph idx="1"/>
          </p:nvPr>
        </p:nvSpPr>
        <p:spPr>
          <a:xfrm>
            <a:off x="457200" y="1341344"/>
            <a:ext cx="8229600" cy="4525963"/>
          </a:xfrm>
        </p:spPr>
        <p:txBody>
          <a:bodyPr/>
          <a:lstStyle/>
          <a:p>
            <a:pPr marL="0" indent="0">
              <a:buNone/>
            </a:pPr>
            <a:r>
              <a:rPr lang="en-US" sz="2400" dirty="0" smtClean="0">
                <a:solidFill>
                  <a:schemeClr val="bg1">
                    <a:lumMod val="75000"/>
                    <a:lumOff val="25000"/>
                  </a:schemeClr>
                </a:solidFill>
              </a:rPr>
              <a:t>Building on their questions – further phenomena are explored and explanations are built. </a:t>
            </a:r>
          </a:p>
          <a:p>
            <a:pPr marL="0" indent="0">
              <a:buNone/>
            </a:pPr>
            <a:endParaRPr lang="en-US" sz="2400" dirty="0">
              <a:solidFill>
                <a:schemeClr val="bg1">
                  <a:lumMod val="75000"/>
                  <a:lumOff val="25000"/>
                </a:schemeClr>
              </a:solidFill>
            </a:endParaRPr>
          </a:p>
          <a:p>
            <a:pPr marL="0" indent="0">
              <a:buNone/>
            </a:pPr>
            <a:endParaRPr lang="en-US" sz="2400" dirty="0" smtClean="0">
              <a:solidFill>
                <a:schemeClr val="bg1">
                  <a:lumMod val="75000"/>
                  <a:lumOff val="25000"/>
                </a:schemeClr>
              </a:solidFill>
            </a:endParaRPr>
          </a:p>
          <a:p>
            <a:pPr marL="0" indent="0">
              <a:buNone/>
            </a:pPr>
            <a:endParaRPr lang="en-US" sz="2400" dirty="0">
              <a:solidFill>
                <a:schemeClr val="bg1">
                  <a:lumMod val="75000"/>
                  <a:lumOff val="25000"/>
                </a:schemeClr>
              </a:solidFill>
            </a:endParaRPr>
          </a:p>
          <a:p>
            <a:pPr marL="0" indent="0">
              <a:buNone/>
            </a:pPr>
            <a:endParaRPr lang="en-US" sz="2400" dirty="0" smtClean="0">
              <a:solidFill>
                <a:schemeClr val="bg1">
                  <a:lumMod val="75000"/>
                  <a:lumOff val="25000"/>
                </a:schemeClr>
              </a:solidFill>
            </a:endParaRPr>
          </a:p>
          <a:p>
            <a:pPr marL="0" indent="0">
              <a:buNone/>
            </a:pPr>
            <a:endParaRPr lang="en-US" sz="2400" dirty="0">
              <a:solidFill>
                <a:schemeClr val="bg1">
                  <a:lumMod val="75000"/>
                  <a:lumOff val="25000"/>
                </a:schemeClr>
              </a:solidFill>
            </a:endParaRPr>
          </a:p>
          <a:p>
            <a:pPr marL="0" indent="0">
              <a:buNone/>
            </a:pPr>
            <a:endParaRPr lang="en-US" sz="2400" dirty="0" smtClean="0">
              <a:solidFill>
                <a:schemeClr val="bg1">
                  <a:lumMod val="75000"/>
                  <a:lumOff val="25000"/>
                </a:schemeClr>
              </a:solidFill>
            </a:endParaRPr>
          </a:p>
          <a:p>
            <a:pPr marL="0" indent="0">
              <a:buNone/>
            </a:pPr>
            <a:endParaRPr lang="en-US" sz="2400" dirty="0">
              <a:solidFill>
                <a:schemeClr val="bg1">
                  <a:lumMod val="75000"/>
                  <a:lumOff val="25000"/>
                </a:schemeClr>
              </a:solidFill>
            </a:endParaRPr>
          </a:p>
          <a:p>
            <a:pPr marL="0" indent="0">
              <a:buNone/>
            </a:pPr>
            <a:endParaRPr lang="en-US" sz="2400" dirty="0" smtClean="0">
              <a:solidFill>
                <a:schemeClr val="bg1">
                  <a:lumMod val="75000"/>
                  <a:lumOff val="25000"/>
                </a:schemeClr>
              </a:solidFill>
            </a:endParaRPr>
          </a:p>
          <a:p>
            <a:pPr marL="0" indent="0">
              <a:buNone/>
            </a:pPr>
            <a:endParaRPr lang="en-US" sz="1600" dirty="0" smtClean="0">
              <a:solidFill>
                <a:schemeClr val="bg1">
                  <a:lumMod val="75000"/>
                  <a:lumOff val="25000"/>
                </a:schemeClr>
              </a:solidFill>
            </a:endParaRPr>
          </a:p>
          <a:p>
            <a:pPr marL="0" indent="0">
              <a:buNone/>
            </a:pPr>
            <a:r>
              <a:rPr lang="en-US" sz="2400" dirty="0" smtClean="0">
                <a:solidFill>
                  <a:schemeClr val="bg1">
                    <a:lumMod val="75000"/>
                    <a:lumOff val="25000"/>
                  </a:schemeClr>
                </a:solidFill>
              </a:rPr>
              <a:t>	</a:t>
            </a:r>
            <a:r>
              <a:rPr lang="en-US" dirty="0" smtClean="0">
                <a:solidFill>
                  <a:schemeClr val="bg1">
                    <a:lumMod val="75000"/>
                    <a:lumOff val="25000"/>
                  </a:schemeClr>
                </a:solidFill>
                <a:hlinkClick r:id="rId3" action="ppaction://hlinkfile"/>
              </a:rPr>
              <a:t>nextgenstorylines.org</a:t>
            </a:r>
            <a:endParaRPr lang="en-US" dirty="0">
              <a:solidFill>
                <a:schemeClr val="bg1">
                  <a:lumMod val="75000"/>
                  <a:lumOff val="25000"/>
                </a:schemeClr>
              </a:solidFill>
            </a:endParaRPr>
          </a:p>
          <a:p>
            <a:pPr marL="0" indent="0">
              <a:buNone/>
            </a:pPr>
            <a:endParaRPr lang="en-US" dirty="0" smtClean="0"/>
          </a:p>
        </p:txBody>
      </p:sp>
      <p:pic>
        <p:nvPicPr>
          <p:cNvPr id="5" name="Shape 465"/>
          <p:cNvPicPr preferRelativeResize="0"/>
          <p:nvPr/>
        </p:nvPicPr>
        <p:blipFill rotWithShape="1">
          <a:blip r:embed="rId4">
            <a:alphaModFix/>
          </a:blip>
          <a:srcRect/>
          <a:stretch/>
        </p:blipFill>
        <p:spPr>
          <a:xfrm>
            <a:off x="1384300" y="2301356"/>
            <a:ext cx="6654800" cy="3642151"/>
          </a:xfrm>
          <a:prstGeom prst="rect">
            <a:avLst/>
          </a:prstGeom>
          <a:noFill/>
          <a:ln>
            <a:noFill/>
          </a:ln>
        </p:spPr>
      </p:pic>
    </p:spTree>
    <p:extLst>
      <p:ext uri="{BB962C8B-B14F-4D97-AF65-F5344CB8AC3E}">
        <p14:creationId xmlns:p14="http://schemas.microsoft.com/office/powerpoint/2010/main" val="15445994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22238"/>
            <a:ext cx="8229600" cy="1143000"/>
          </a:xfrm>
        </p:spPr>
        <p:txBody>
          <a:bodyPr/>
          <a:lstStyle/>
          <a:p>
            <a:r>
              <a:rPr lang="en-US" sz="3600" dirty="0" smtClean="0"/>
              <a:t> Establishing a Vision </a:t>
            </a:r>
            <a:br>
              <a:rPr lang="en-US" sz="3600" dirty="0" smtClean="0"/>
            </a:br>
            <a:r>
              <a:rPr lang="en-US" sz="3600" dirty="0" smtClean="0"/>
              <a:t>for Science Education</a:t>
            </a:r>
            <a:endParaRPr lang="en-US" sz="3600" dirty="0"/>
          </a:p>
        </p:txBody>
      </p:sp>
      <p:sp>
        <p:nvSpPr>
          <p:cNvPr id="3" name="Content Placeholder 2"/>
          <p:cNvSpPr>
            <a:spLocks noGrp="1"/>
          </p:cNvSpPr>
          <p:nvPr>
            <p:ph sz="half" idx="1"/>
          </p:nvPr>
        </p:nvSpPr>
        <p:spPr>
          <a:xfrm>
            <a:off x="355599" y="1649185"/>
            <a:ext cx="7985968" cy="4764315"/>
          </a:xfrm>
        </p:spPr>
        <p:txBody>
          <a:bodyPr/>
          <a:lstStyle/>
          <a:p>
            <a:pPr>
              <a:buNone/>
            </a:pPr>
            <a:r>
              <a:rPr lang="en-US" sz="2600" dirty="0" smtClean="0">
                <a:solidFill>
                  <a:schemeClr val="bg1">
                    <a:lumMod val="75000"/>
                    <a:lumOff val="25000"/>
                  </a:schemeClr>
                </a:solidFill>
                <a:latin typeface="Arial" pitchFamily="34" charset="0"/>
                <a:cs typeface="Arial" pitchFamily="34" charset="0"/>
              </a:rPr>
              <a:t>“[By] the end of 12th grade, </a:t>
            </a:r>
            <a:r>
              <a:rPr lang="en-US" sz="2600" i="1" dirty="0" smtClean="0">
                <a:solidFill>
                  <a:schemeClr val="bg1">
                    <a:lumMod val="75000"/>
                    <a:lumOff val="25000"/>
                  </a:schemeClr>
                </a:solidFill>
                <a:latin typeface="Arial" pitchFamily="34" charset="0"/>
                <a:cs typeface="Arial" pitchFamily="34" charset="0"/>
              </a:rPr>
              <a:t>all </a:t>
            </a:r>
            <a:r>
              <a:rPr lang="en-US" sz="2600" dirty="0" smtClean="0">
                <a:solidFill>
                  <a:schemeClr val="bg1">
                    <a:lumMod val="75000"/>
                    <a:lumOff val="25000"/>
                  </a:schemeClr>
                </a:solidFill>
                <a:latin typeface="Arial" pitchFamily="34" charset="0"/>
                <a:cs typeface="Arial" pitchFamily="34" charset="0"/>
              </a:rPr>
              <a:t>students have some appreciation of the beauty and wonder of science; possess sufficient knowledge of science and engineering to engage in public discussions on related issues; are careful consumers of scientific and technological information related to their everyday lives; are able to continue to learn about science outside school; and have the skills to enter careers of their choice, including (but not limited to) careers in science, engineering, and technology.”</a:t>
            </a:r>
          </a:p>
          <a:p>
            <a:pPr lvl="1">
              <a:buNone/>
            </a:pPr>
            <a:endParaRPr lang="en-US" sz="2000" dirty="0" smtClean="0">
              <a:solidFill>
                <a:schemeClr val="bg1">
                  <a:lumMod val="75000"/>
                  <a:lumOff val="25000"/>
                </a:schemeClr>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2400" b="1" dirty="0" smtClean="0"/>
          </a:p>
          <a:p>
            <a:pPr marL="274320" indent="-274320"/>
            <a:endParaRPr lang="en-US" sz="2200" i="1" dirty="0" smtClean="0">
              <a:solidFill>
                <a:schemeClr val="accent1"/>
              </a:solidFill>
            </a:endParaRPr>
          </a:p>
          <a:p>
            <a:pPr marL="674370" lvl="1" indent="-274320"/>
            <a:endParaRPr lang="en-US" sz="2200" i="1" dirty="0" smtClean="0">
              <a:solidFill>
                <a:schemeClr val="accent1"/>
              </a:solidFill>
            </a:endParaRPr>
          </a:p>
          <a:p>
            <a:pPr marL="674370" lvl="1" indent="-274320"/>
            <a:endParaRPr lang="en-US" sz="2200" dirty="0">
              <a:solidFill>
                <a:schemeClr val="accent1"/>
              </a:solidFill>
            </a:endParaRPr>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6" name="Rectangle 5"/>
          <p:cNvSpPr/>
          <p:nvPr/>
        </p:nvSpPr>
        <p:spPr>
          <a:xfrm>
            <a:off x="4447607" y="3244334"/>
            <a:ext cx="248786" cy="369332"/>
          </a:xfrm>
          <a:prstGeom prst="rect">
            <a:avLst/>
          </a:prstGeom>
        </p:spPr>
        <p:txBody>
          <a:bodyPr wrap="none">
            <a:spAutoFit/>
          </a:bodyPr>
          <a:lstStyle/>
          <a:p>
            <a:r>
              <a:rPr lang="en-US" dirty="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43722"/>
            <a:ext cx="8229600" cy="1143000"/>
          </a:xfrm>
        </p:spPr>
        <p:txBody>
          <a:bodyPr/>
          <a:lstStyle/>
          <a:p>
            <a:pPr lvl="0"/>
            <a:r>
              <a:rPr lang="en-US" dirty="0" smtClean="0"/>
              <a:t>Phenomenon, </a:t>
            </a:r>
            <a:r>
              <a:rPr lang="en-US" dirty="0"/>
              <a:t>Question, </a:t>
            </a:r>
            <a:r>
              <a:rPr lang="en-US" dirty="0" smtClean="0"/>
              <a:t>Modeling </a:t>
            </a:r>
            <a:endParaRPr lang="en-US" dirty="0"/>
          </a:p>
        </p:txBody>
      </p:sp>
      <p:pic>
        <p:nvPicPr>
          <p:cNvPr id="5" name="Shape 88"/>
          <p:cNvPicPr preferRelativeResize="0"/>
          <p:nvPr/>
        </p:nvPicPr>
        <p:blipFill>
          <a:blip r:embed="rId3">
            <a:alphaModFix/>
          </a:blip>
          <a:stretch>
            <a:fillRect/>
          </a:stretch>
        </p:blipFill>
        <p:spPr>
          <a:xfrm>
            <a:off x="7132320" y="1430444"/>
            <a:ext cx="1832058" cy="1495636"/>
          </a:xfrm>
          <a:prstGeom prst="rect">
            <a:avLst/>
          </a:prstGeom>
          <a:noFill/>
          <a:ln>
            <a:noFill/>
          </a:ln>
        </p:spPr>
      </p:pic>
      <p:sp>
        <p:nvSpPr>
          <p:cNvPr id="6" name="Rectangle 5"/>
          <p:cNvSpPr/>
          <p:nvPr/>
        </p:nvSpPr>
        <p:spPr>
          <a:xfrm>
            <a:off x="811763" y="1289324"/>
            <a:ext cx="7529804" cy="5478423"/>
          </a:xfrm>
          <a:prstGeom prst="rect">
            <a:avLst/>
          </a:prstGeom>
        </p:spPr>
        <p:txBody>
          <a:bodyPr wrap="square">
            <a:spAutoFit/>
          </a:bodyPr>
          <a:lstStyle/>
          <a:p>
            <a:pPr lvl="0"/>
            <a:endParaRPr lang="en-US" sz="1600" dirty="0" smtClean="0">
              <a:solidFill>
                <a:schemeClr val="bg1">
                  <a:lumMod val="75000"/>
                  <a:lumOff val="25000"/>
                </a:schemeClr>
              </a:solidFill>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Share with a neighbor – </a:t>
            </a: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	What makes a good phenomenon? </a:t>
            </a: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What is a phenomenon related to your current science unit? </a:t>
            </a: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r>
              <a:rPr lang="en-US" sz="2000" dirty="0" smtClean="0">
                <a:solidFill>
                  <a:schemeClr val="bg1">
                    <a:lumMod val="75000"/>
                    <a:lumOff val="25000"/>
                  </a:schemeClr>
                </a:solidFill>
                <a:latin typeface="Arial" pitchFamily="34" charset="0"/>
                <a:cs typeface="Arial" pitchFamily="34" charset="0"/>
                <a:hlinkClick r:id="rId4"/>
              </a:rPr>
              <a:t>www.ngssphenomena.com/</a:t>
            </a:r>
            <a:r>
              <a:rPr lang="en-US" sz="2000" dirty="0" smtClean="0">
                <a:solidFill>
                  <a:schemeClr val="bg1">
                    <a:lumMod val="75000"/>
                    <a:lumOff val="25000"/>
                  </a:schemeClr>
                </a:solidFill>
                <a:latin typeface="Arial" pitchFamily="34" charset="0"/>
                <a:cs typeface="Arial" pitchFamily="34" charset="0"/>
              </a:rPr>
              <a:t> and </a:t>
            </a:r>
            <a:r>
              <a:rPr lang="en-US" sz="2000" dirty="0" smtClean="0">
                <a:solidFill>
                  <a:schemeClr val="bg1">
                    <a:lumMod val="75000"/>
                    <a:lumOff val="25000"/>
                  </a:schemeClr>
                </a:solidFill>
                <a:latin typeface="Arial" pitchFamily="34" charset="0"/>
                <a:cs typeface="Arial" pitchFamily="34" charset="0"/>
                <a:hlinkClick r:id="rId5"/>
              </a:rPr>
              <a:t>related article</a:t>
            </a:r>
            <a:endParaRPr lang="en-US" sz="20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r>
              <a:rPr lang="en-US" sz="2000" dirty="0" smtClean="0">
                <a:solidFill>
                  <a:schemeClr val="bg1">
                    <a:lumMod val="75000"/>
                    <a:lumOff val="25000"/>
                  </a:schemeClr>
                </a:solidFill>
                <a:latin typeface="Arial" pitchFamily="34" charset="0"/>
                <a:cs typeface="Arial" pitchFamily="34" charset="0"/>
                <a:hlinkClick r:id="rId6"/>
              </a:rPr>
              <a:t>www.nextgenscience.org/resources/phenomena</a:t>
            </a:r>
            <a:r>
              <a:rPr lang="en-US" sz="2000" dirty="0" smtClean="0">
                <a:solidFill>
                  <a:schemeClr val="bg1">
                    <a:lumMod val="75000"/>
                    <a:lumOff val="25000"/>
                  </a:schemeClr>
                </a:solidFill>
                <a:latin typeface="Arial" pitchFamily="34" charset="0"/>
                <a:cs typeface="Arial" pitchFamily="34" charset="0"/>
              </a:rPr>
              <a:t> </a:t>
            </a:r>
          </a:p>
          <a:p>
            <a:pPr>
              <a:spcBef>
                <a:spcPts val="0"/>
              </a:spcBef>
              <a:spcAft>
                <a:spcPts val="1200"/>
              </a:spcAft>
            </a:pPr>
            <a:r>
              <a:rPr lang="en-US" sz="2000" dirty="0" smtClean="0">
                <a:solidFill>
                  <a:schemeClr val="bg1">
                    <a:lumMod val="75000"/>
                    <a:lumOff val="25000"/>
                  </a:schemeClr>
                </a:solidFill>
                <a:latin typeface="Arial" pitchFamily="34" charset="0"/>
                <a:cs typeface="Arial" pitchFamily="34" charset="0"/>
                <a:hlinkClick r:id="rId7"/>
              </a:rPr>
              <a:t>www.georgiascienceteacher.org/phenomena</a:t>
            </a:r>
            <a:r>
              <a:rPr lang="en-US" sz="2000" dirty="0" smtClean="0">
                <a:solidFill>
                  <a:schemeClr val="bg1">
                    <a:lumMod val="75000"/>
                    <a:lumOff val="25000"/>
                  </a:schemeClr>
                </a:solidFill>
                <a:latin typeface="Arial" pitchFamily="34" charset="0"/>
                <a:cs typeface="Arial" pitchFamily="34" charset="0"/>
              </a:rPr>
              <a:t> </a:t>
            </a:r>
          </a:p>
          <a:p>
            <a:pPr>
              <a:spcBef>
                <a:spcPts val="0"/>
              </a:spcBef>
              <a:spcAft>
                <a:spcPts val="1200"/>
              </a:spcAft>
            </a:pPr>
            <a:r>
              <a:rPr lang="en-US" sz="2000" dirty="0" smtClean="0">
                <a:solidFill>
                  <a:schemeClr val="bg1">
                    <a:lumMod val="75000"/>
                    <a:lumOff val="25000"/>
                  </a:schemeClr>
                </a:solidFill>
                <a:latin typeface="Arial" pitchFamily="34" charset="0"/>
                <a:cs typeface="Arial" pitchFamily="34" charset="0"/>
                <a:hlinkClick r:id="rId8"/>
              </a:rPr>
              <a:t>sites.google.com/site/</a:t>
            </a:r>
            <a:r>
              <a:rPr lang="en-US" sz="2000" dirty="0" err="1" smtClean="0">
                <a:solidFill>
                  <a:schemeClr val="bg1">
                    <a:lumMod val="75000"/>
                    <a:lumOff val="25000"/>
                  </a:schemeClr>
                </a:solidFill>
                <a:latin typeface="Arial" pitchFamily="34" charset="0"/>
                <a:cs typeface="Arial" pitchFamily="34" charset="0"/>
                <a:hlinkClick r:id="rId8"/>
              </a:rPr>
              <a:t>sciencephenomena</a:t>
            </a:r>
            <a:r>
              <a:rPr lang="en-US" sz="2000" dirty="0" smtClean="0">
                <a:solidFill>
                  <a:schemeClr val="bg1">
                    <a:lumMod val="75000"/>
                    <a:lumOff val="25000"/>
                  </a:schemeClr>
                </a:solidFill>
                <a:latin typeface="Arial" pitchFamily="34" charset="0"/>
                <a:cs typeface="Arial" pitchFamily="34" charset="0"/>
                <a:hlinkClick r:id="rId8"/>
              </a:rPr>
              <a:t>/</a:t>
            </a:r>
            <a:r>
              <a:rPr lang="en-US" sz="2000" dirty="0" smtClean="0">
                <a:solidFill>
                  <a:schemeClr val="bg1">
                    <a:lumMod val="75000"/>
                    <a:lumOff val="25000"/>
                  </a:schemeClr>
                </a:solidFill>
                <a:latin typeface="Arial" pitchFamily="34" charset="0"/>
                <a:cs typeface="Arial" pitchFamily="34" charset="0"/>
              </a:rPr>
              <a:t> </a:t>
            </a:r>
          </a:p>
          <a:p>
            <a:pPr>
              <a:spcBef>
                <a:spcPts val="0"/>
              </a:spcBef>
              <a:spcAft>
                <a:spcPts val="1200"/>
              </a:spcAft>
            </a:pPr>
            <a:r>
              <a:rPr lang="en-US" sz="2000" dirty="0" smtClean="0">
                <a:solidFill>
                  <a:schemeClr val="bg1">
                    <a:lumMod val="75000"/>
                    <a:lumOff val="25000"/>
                  </a:schemeClr>
                </a:solidFill>
                <a:latin typeface="Arial" pitchFamily="34" charset="0"/>
                <a:cs typeface="Arial" pitchFamily="34" charset="0"/>
                <a:hlinkClick r:id="rId9"/>
              </a:rPr>
              <a:t>Appendix A of WSS</a:t>
            </a:r>
            <a:endParaRPr lang="en-US" sz="2000" dirty="0">
              <a:solidFill>
                <a:schemeClr val="bg1">
                  <a:lumMod val="75000"/>
                  <a:lumOff val="25000"/>
                </a:schemeClr>
              </a:solidFill>
              <a:latin typeface="Arial" pitchFamily="34" charset="0"/>
              <a:cs typeface="Arial" pitchFamily="34" charset="0"/>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Best source? Your local community! </a:t>
            </a:r>
          </a:p>
        </p:txBody>
      </p:sp>
    </p:spTree>
    <p:extLst>
      <p:ext uri="{BB962C8B-B14F-4D97-AF65-F5344CB8AC3E}">
        <p14:creationId xmlns:p14="http://schemas.microsoft.com/office/powerpoint/2010/main" val="31508212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43722"/>
            <a:ext cx="8229600" cy="1143000"/>
          </a:xfrm>
        </p:spPr>
        <p:txBody>
          <a:bodyPr/>
          <a:lstStyle/>
          <a:p>
            <a:pPr lvl="0"/>
            <a:r>
              <a:rPr lang="en-US" dirty="0" smtClean="0"/>
              <a:t>An overview of parts of the Wisconsin Standards for Science</a:t>
            </a:r>
            <a:endParaRPr lang="en-US" dirty="0"/>
          </a:p>
        </p:txBody>
      </p:sp>
      <p:pic>
        <p:nvPicPr>
          <p:cNvPr id="6" name="Picture 5"/>
          <p:cNvPicPr>
            <a:picLocks noChangeAspect="1"/>
          </p:cNvPicPr>
          <p:nvPr/>
        </p:nvPicPr>
        <p:blipFill>
          <a:blip r:embed="rId3"/>
          <a:stretch>
            <a:fillRect/>
          </a:stretch>
        </p:blipFill>
        <p:spPr>
          <a:xfrm>
            <a:off x="4826000" y="1439122"/>
            <a:ext cx="2771775" cy="5238750"/>
          </a:xfrm>
          <a:prstGeom prst="rect">
            <a:avLst/>
          </a:prstGeom>
        </p:spPr>
      </p:pic>
      <p:sp>
        <p:nvSpPr>
          <p:cNvPr id="8" name="Rectangle 7"/>
          <p:cNvSpPr/>
          <p:nvPr/>
        </p:nvSpPr>
        <p:spPr>
          <a:xfrm>
            <a:off x="609600" y="3215044"/>
            <a:ext cx="4381500" cy="2185214"/>
          </a:xfrm>
          <a:prstGeom prst="rect">
            <a:avLst/>
          </a:prstGeom>
        </p:spPr>
        <p:txBody>
          <a:bodyPr wrap="square">
            <a:spAutoFit/>
          </a:bodyPr>
          <a:lstStyle/>
          <a:p>
            <a:pPr>
              <a:spcBef>
                <a:spcPts val="0"/>
              </a:spcBef>
              <a:spcAft>
                <a:spcPts val="1200"/>
              </a:spcAft>
            </a:pPr>
            <a:r>
              <a:rPr lang="en-US" sz="2500" dirty="0" smtClean="0">
                <a:solidFill>
                  <a:schemeClr val="bg1">
                    <a:lumMod val="75000"/>
                    <a:lumOff val="25000"/>
                  </a:schemeClr>
                </a:solidFill>
                <a:latin typeface="Arial" pitchFamily="34" charset="0"/>
                <a:cs typeface="Arial" pitchFamily="34" charset="0"/>
                <a:hlinkClick r:id="rId4"/>
              </a:rPr>
              <a:t>dpi.wi.gov/science/standards</a:t>
            </a:r>
            <a:endParaRPr lang="en-US" sz="25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5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24187006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43722"/>
            <a:ext cx="8229600" cy="1143000"/>
          </a:xfrm>
        </p:spPr>
        <p:txBody>
          <a:bodyPr/>
          <a:lstStyle/>
          <a:p>
            <a:pPr lvl="0"/>
            <a:r>
              <a:rPr lang="en-US" dirty="0" smtClean="0"/>
              <a:t>An overview of parts of the Wisconsin Standards for Science</a:t>
            </a:r>
            <a:endParaRPr lang="en-US" dirty="0"/>
          </a:p>
        </p:txBody>
      </p:sp>
      <p:pic>
        <p:nvPicPr>
          <p:cNvPr id="6" name="Picture 5"/>
          <p:cNvPicPr>
            <a:picLocks noChangeAspect="1"/>
          </p:cNvPicPr>
          <p:nvPr/>
        </p:nvPicPr>
        <p:blipFill>
          <a:blip r:embed="rId3"/>
          <a:stretch>
            <a:fillRect/>
          </a:stretch>
        </p:blipFill>
        <p:spPr>
          <a:xfrm>
            <a:off x="4826000" y="1439122"/>
            <a:ext cx="2771775" cy="5238750"/>
          </a:xfrm>
          <a:prstGeom prst="rect">
            <a:avLst/>
          </a:prstGeom>
        </p:spPr>
      </p:pic>
      <p:sp>
        <p:nvSpPr>
          <p:cNvPr id="8" name="Rectangle 7"/>
          <p:cNvSpPr/>
          <p:nvPr/>
        </p:nvSpPr>
        <p:spPr>
          <a:xfrm>
            <a:off x="609600" y="3215044"/>
            <a:ext cx="4381500" cy="2185214"/>
          </a:xfrm>
          <a:prstGeom prst="rect">
            <a:avLst/>
          </a:prstGeom>
        </p:spPr>
        <p:txBody>
          <a:bodyPr wrap="square">
            <a:spAutoFit/>
          </a:bodyPr>
          <a:lstStyle/>
          <a:p>
            <a:pPr>
              <a:spcBef>
                <a:spcPts val="0"/>
              </a:spcBef>
              <a:spcAft>
                <a:spcPts val="1200"/>
              </a:spcAft>
            </a:pPr>
            <a:r>
              <a:rPr lang="en-US" sz="2500" dirty="0" smtClean="0">
                <a:solidFill>
                  <a:schemeClr val="bg1">
                    <a:lumMod val="75000"/>
                    <a:lumOff val="25000"/>
                  </a:schemeClr>
                </a:solidFill>
                <a:latin typeface="Arial" pitchFamily="34" charset="0"/>
                <a:cs typeface="Arial" pitchFamily="34" charset="0"/>
                <a:hlinkClick r:id="rId4"/>
              </a:rPr>
              <a:t>dpi.wi.gov/science/standards</a:t>
            </a:r>
            <a:endParaRPr lang="en-US" sz="25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5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13224106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43722"/>
            <a:ext cx="8229600" cy="1143000"/>
          </a:xfrm>
        </p:spPr>
        <p:txBody>
          <a:bodyPr/>
          <a:lstStyle/>
          <a:p>
            <a:pPr lvl="0"/>
            <a:r>
              <a:rPr lang="en-US" dirty="0" smtClean="0"/>
              <a:t>Quick comparison to NGSS</a:t>
            </a:r>
            <a:endParaRPr lang="en-US" dirty="0"/>
          </a:p>
        </p:txBody>
      </p:sp>
      <p:pic>
        <p:nvPicPr>
          <p:cNvPr id="6" name="Picture 5"/>
          <p:cNvPicPr>
            <a:picLocks noChangeAspect="1"/>
          </p:cNvPicPr>
          <p:nvPr/>
        </p:nvPicPr>
        <p:blipFill>
          <a:blip r:embed="rId3"/>
          <a:stretch>
            <a:fillRect/>
          </a:stretch>
        </p:blipFill>
        <p:spPr>
          <a:xfrm>
            <a:off x="4572000" y="1464935"/>
            <a:ext cx="2771775" cy="5238750"/>
          </a:xfrm>
          <a:prstGeom prst="rect">
            <a:avLst/>
          </a:prstGeom>
        </p:spPr>
      </p:pic>
      <p:pic>
        <p:nvPicPr>
          <p:cNvPr id="7" name="Picture 6"/>
          <p:cNvPicPr>
            <a:picLocks noChangeAspect="1"/>
          </p:cNvPicPr>
          <p:nvPr/>
        </p:nvPicPr>
        <p:blipFill>
          <a:blip r:embed="rId4"/>
          <a:stretch>
            <a:fillRect/>
          </a:stretch>
        </p:blipFill>
        <p:spPr>
          <a:xfrm>
            <a:off x="1670035" y="2472981"/>
            <a:ext cx="2499585" cy="3222657"/>
          </a:xfrm>
          <a:prstGeom prst="rect">
            <a:avLst/>
          </a:prstGeom>
        </p:spPr>
      </p:pic>
    </p:spTree>
    <p:extLst>
      <p:ext uri="{BB962C8B-B14F-4D97-AF65-F5344CB8AC3E}">
        <p14:creationId xmlns:p14="http://schemas.microsoft.com/office/powerpoint/2010/main" val="285848003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Creating Learning Targets</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11762" y="1678344"/>
            <a:ext cx="8107648" cy="4416594"/>
          </a:xfrm>
          <a:prstGeom prst="rect">
            <a:avLst/>
          </a:prstGeom>
        </p:spPr>
        <p:txBody>
          <a:bodyPr wrap="square">
            <a:spAutoFit/>
          </a:bodyPr>
          <a:lstStyle/>
          <a:p>
            <a:pPr>
              <a:spcBef>
                <a:spcPts val="0"/>
              </a:spcBef>
              <a:spcAft>
                <a:spcPts val="1200"/>
              </a:spcAft>
            </a:pPr>
            <a:r>
              <a:rPr lang="en-US" sz="2500" dirty="0" smtClean="0">
                <a:solidFill>
                  <a:schemeClr val="bg1">
                    <a:lumMod val="75000"/>
                    <a:lumOff val="25000"/>
                  </a:schemeClr>
                </a:solidFill>
                <a:latin typeface="Arial" pitchFamily="34" charset="0"/>
                <a:cs typeface="Arial" pitchFamily="34" charset="0"/>
              </a:rPr>
              <a:t>3D – Explain with evidence how changing environmental factors can affect some species of bats more than others.</a:t>
            </a:r>
          </a:p>
          <a:p>
            <a:pPr>
              <a:spcBef>
                <a:spcPts val="0"/>
              </a:spcBef>
              <a:spcAft>
                <a:spcPts val="1200"/>
              </a:spcAft>
            </a:pPr>
            <a:r>
              <a:rPr lang="en-US" sz="2500" dirty="0" smtClean="0">
                <a:solidFill>
                  <a:schemeClr val="bg1">
                    <a:lumMod val="75000"/>
                    <a:lumOff val="25000"/>
                  </a:schemeClr>
                </a:solidFill>
                <a:latin typeface="Arial" pitchFamily="34" charset="0"/>
                <a:cs typeface="Arial" pitchFamily="34" charset="0"/>
              </a:rPr>
              <a:t>2D – Draw a model showing all of the relevant elements of the bat ecosystem for your study. </a:t>
            </a:r>
          </a:p>
          <a:p>
            <a:pPr>
              <a:spcBef>
                <a:spcPts val="0"/>
              </a:spcBef>
              <a:spcAft>
                <a:spcPts val="1200"/>
              </a:spcAft>
            </a:pPr>
            <a:r>
              <a:rPr lang="en-US" sz="2500" dirty="0" smtClean="0">
                <a:solidFill>
                  <a:schemeClr val="bg1">
                    <a:lumMod val="75000"/>
                    <a:lumOff val="25000"/>
                  </a:schemeClr>
                </a:solidFill>
                <a:latin typeface="Arial" pitchFamily="34" charset="0"/>
                <a:cs typeface="Arial" pitchFamily="34" charset="0"/>
              </a:rPr>
              <a:t>1D – Define an ecosystem. </a:t>
            </a:r>
          </a:p>
          <a:p>
            <a:pPr>
              <a:spcBef>
                <a:spcPts val="0"/>
              </a:spcBef>
              <a:spcAft>
                <a:spcPts val="1200"/>
              </a:spcAft>
            </a:pPr>
            <a:endParaRPr lang="en-US" sz="25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800" dirty="0" smtClean="0">
              <a:solidFill>
                <a:schemeClr val="bg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70360312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A Few Lesson and Assessment Resources</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811763" y="1166406"/>
            <a:ext cx="7637970" cy="7171194"/>
          </a:xfrm>
          <a:prstGeom prst="rect">
            <a:avLst/>
          </a:prstGeom>
        </p:spPr>
        <p:txBody>
          <a:bodyPr wrap="square">
            <a:spAutoFit/>
          </a:bodyPr>
          <a:lstStyle/>
          <a:p>
            <a:pPr lvl="0"/>
            <a:endParaRPr lang="en-US" sz="1600" dirty="0" smtClean="0">
              <a:solidFill>
                <a:schemeClr val="bg1">
                  <a:lumMod val="75000"/>
                  <a:lumOff val="25000"/>
                </a:schemeClr>
              </a:solidFill>
            </a:endParaRPr>
          </a:p>
          <a:p>
            <a:pPr marL="342900" indent="-342900">
              <a:spcBef>
                <a:spcPts val="0"/>
              </a:spcBef>
              <a:spcAft>
                <a:spcPts val="1200"/>
              </a:spcAft>
              <a:buFont typeface="Arial" panose="020B0604020202020204" pitchFamily="34" charset="0"/>
              <a:buChar char="•"/>
            </a:pPr>
            <a:r>
              <a:rPr lang="en-US" sz="2200" dirty="0" smtClean="0">
                <a:solidFill>
                  <a:schemeClr val="bg1">
                    <a:lumMod val="75000"/>
                    <a:lumOff val="25000"/>
                  </a:schemeClr>
                </a:solidFill>
                <a:latin typeface="Arial" pitchFamily="34" charset="0"/>
                <a:cs typeface="Arial" pitchFamily="34" charset="0"/>
                <a:hlinkClick r:id="rId3"/>
              </a:rPr>
              <a:t>ngss.nsta.org</a:t>
            </a:r>
            <a:r>
              <a:rPr lang="en-US" sz="2200" dirty="0" smtClean="0">
                <a:solidFill>
                  <a:schemeClr val="bg1">
                    <a:lumMod val="75000"/>
                    <a:lumOff val="25000"/>
                  </a:schemeClr>
                </a:solidFill>
                <a:latin typeface="Arial" pitchFamily="34" charset="0"/>
                <a:cs typeface="Arial" pitchFamily="34" charset="0"/>
              </a:rPr>
              <a:t> – annotated OER lessons</a:t>
            </a:r>
          </a:p>
          <a:p>
            <a:pPr marL="342900" indent="-342900">
              <a:spcBef>
                <a:spcPts val="0"/>
              </a:spcBef>
              <a:spcAft>
                <a:spcPts val="1200"/>
              </a:spcAft>
              <a:buFont typeface="Arial" panose="020B0604020202020204" pitchFamily="34" charset="0"/>
              <a:buChar char="•"/>
            </a:pPr>
            <a:r>
              <a:rPr lang="en-US" sz="2200" dirty="0">
                <a:solidFill>
                  <a:schemeClr val="bg1">
                    <a:lumMod val="75000"/>
                    <a:lumOff val="25000"/>
                  </a:schemeClr>
                </a:solidFill>
                <a:latin typeface="Arial" pitchFamily="34" charset="0"/>
                <a:cs typeface="Arial" pitchFamily="34" charset="0"/>
                <a:hlinkClick r:id="rId4"/>
              </a:rPr>
              <a:t>n</a:t>
            </a:r>
            <a:r>
              <a:rPr lang="en-US" sz="2200" dirty="0" smtClean="0">
                <a:solidFill>
                  <a:schemeClr val="bg1">
                    <a:lumMod val="75000"/>
                    <a:lumOff val="25000"/>
                  </a:schemeClr>
                </a:solidFill>
                <a:latin typeface="Arial" pitchFamily="34" charset="0"/>
                <a:cs typeface="Arial" pitchFamily="34" charset="0"/>
                <a:hlinkClick r:id="rId4"/>
              </a:rPr>
              <a:t>extgenstorylines.org </a:t>
            </a:r>
            <a:r>
              <a:rPr lang="en-US" sz="2200" dirty="0" smtClean="0">
                <a:solidFill>
                  <a:schemeClr val="bg1">
                    <a:lumMod val="75000"/>
                    <a:lumOff val="25000"/>
                  </a:schemeClr>
                </a:solidFill>
                <a:latin typeface="Arial" pitchFamily="34" charset="0"/>
                <a:cs typeface="Arial" pitchFamily="34" charset="0"/>
              </a:rPr>
              <a:t>– detailed NGSS units guided by NGSS writers</a:t>
            </a:r>
          </a:p>
          <a:p>
            <a:pPr marL="342900" indent="-342900">
              <a:spcBef>
                <a:spcPts val="0"/>
              </a:spcBef>
              <a:spcAft>
                <a:spcPts val="1200"/>
              </a:spcAft>
              <a:buFont typeface="Arial" panose="020B0604020202020204" pitchFamily="34" charset="0"/>
              <a:buChar char="•"/>
            </a:pPr>
            <a:r>
              <a:rPr lang="en-US" sz="2200" dirty="0" smtClean="0">
                <a:solidFill>
                  <a:schemeClr val="bg1">
                    <a:lumMod val="75000"/>
                    <a:lumOff val="25000"/>
                  </a:schemeClr>
                </a:solidFill>
                <a:latin typeface="Arial" pitchFamily="34" charset="0"/>
                <a:cs typeface="Arial" pitchFamily="34" charset="0"/>
                <a:hlinkClick r:id="rId5"/>
              </a:rPr>
              <a:t>California Academy of Science </a:t>
            </a:r>
            <a:r>
              <a:rPr lang="en-US" sz="2200" dirty="0" smtClean="0">
                <a:solidFill>
                  <a:schemeClr val="bg1">
                    <a:lumMod val="75000"/>
                    <a:lumOff val="25000"/>
                  </a:schemeClr>
                </a:solidFill>
                <a:latin typeface="Arial" pitchFamily="34" charset="0"/>
                <a:cs typeface="Arial" pitchFamily="34" charset="0"/>
              </a:rPr>
              <a:t>– lesson examples</a:t>
            </a:r>
          </a:p>
          <a:p>
            <a:pPr marL="342900" indent="-342900">
              <a:spcBef>
                <a:spcPts val="0"/>
              </a:spcBef>
              <a:spcAft>
                <a:spcPts val="1200"/>
              </a:spcAft>
              <a:buFont typeface="Arial" panose="020B0604020202020204" pitchFamily="34" charset="0"/>
              <a:buChar char="•"/>
            </a:pPr>
            <a:r>
              <a:rPr lang="en-US" sz="2200" dirty="0">
                <a:solidFill>
                  <a:schemeClr val="bg1">
                    <a:lumMod val="75000"/>
                    <a:lumOff val="25000"/>
                  </a:schemeClr>
                </a:solidFill>
                <a:hlinkClick r:id="rId6"/>
              </a:rPr>
              <a:t>stemteachingtools.org </a:t>
            </a:r>
            <a:r>
              <a:rPr lang="en-US" sz="2200" dirty="0" smtClean="0">
                <a:solidFill>
                  <a:schemeClr val="bg1">
                    <a:lumMod val="75000"/>
                    <a:lumOff val="25000"/>
                  </a:schemeClr>
                </a:solidFill>
              </a:rPr>
              <a:t>– research-based implementation, instruction, and assessment ideas</a:t>
            </a:r>
          </a:p>
          <a:p>
            <a:pPr marL="342900" indent="-342900">
              <a:spcBef>
                <a:spcPts val="0"/>
              </a:spcBef>
              <a:spcAft>
                <a:spcPts val="1200"/>
              </a:spcAft>
              <a:buFont typeface="Arial" panose="020B0604020202020204" pitchFamily="34" charset="0"/>
              <a:buChar char="•"/>
            </a:pPr>
            <a:r>
              <a:rPr lang="en-US" sz="2200" dirty="0" smtClean="0">
                <a:solidFill>
                  <a:schemeClr val="bg1">
                    <a:lumMod val="75000"/>
                    <a:lumOff val="25000"/>
                  </a:schemeClr>
                </a:solidFill>
                <a:hlinkClick r:id="rId7"/>
              </a:rPr>
              <a:t>nextgenscienceassessment.org</a:t>
            </a:r>
            <a:r>
              <a:rPr lang="en-US" sz="2200" dirty="0" smtClean="0">
                <a:solidFill>
                  <a:schemeClr val="bg1">
                    <a:lumMod val="75000"/>
                    <a:lumOff val="25000"/>
                  </a:schemeClr>
                </a:solidFill>
              </a:rPr>
              <a:t> – MS NGSS tasks</a:t>
            </a:r>
          </a:p>
          <a:p>
            <a:pPr marL="342900" indent="-342900">
              <a:spcBef>
                <a:spcPts val="0"/>
              </a:spcBef>
              <a:spcAft>
                <a:spcPts val="1200"/>
              </a:spcAft>
              <a:buFont typeface="Arial" panose="020B0604020202020204" pitchFamily="34" charset="0"/>
              <a:buChar char="•"/>
            </a:pPr>
            <a:r>
              <a:rPr lang="en-US" sz="2200" dirty="0" smtClean="0">
                <a:solidFill>
                  <a:schemeClr val="bg1">
                    <a:lumMod val="75000"/>
                    <a:lumOff val="25000"/>
                  </a:schemeClr>
                </a:solidFill>
                <a:hlinkClick r:id="rId8"/>
              </a:rPr>
              <a:t>snapgse.stanford.edu</a:t>
            </a:r>
            <a:r>
              <a:rPr lang="en-US" sz="2200" dirty="0" smtClean="0">
                <a:solidFill>
                  <a:schemeClr val="bg1">
                    <a:lumMod val="75000"/>
                    <a:lumOff val="25000"/>
                  </a:schemeClr>
                </a:solidFill>
              </a:rPr>
              <a:t> - set of assessment resources from Stanford group</a:t>
            </a:r>
          </a:p>
          <a:p>
            <a:pPr marL="342900" indent="-342900">
              <a:spcBef>
                <a:spcPts val="0"/>
              </a:spcBef>
              <a:spcAft>
                <a:spcPts val="1200"/>
              </a:spcAft>
              <a:buFont typeface="Arial" panose="020B0604020202020204" pitchFamily="34" charset="0"/>
              <a:buChar char="•"/>
            </a:pPr>
            <a:r>
              <a:rPr lang="en-US" sz="2200" dirty="0">
                <a:solidFill>
                  <a:schemeClr val="bg1">
                    <a:lumMod val="75000"/>
                    <a:lumOff val="25000"/>
                  </a:schemeClr>
                </a:solidFill>
                <a:hlinkClick r:id="rId9" action="ppaction://hlinkfile"/>
              </a:rPr>
              <a:t>d</a:t>
            </a:r>
            <a:r>
              <a:rPr lang="en-US" sz="2200" dirty="0" smtClean="0">
                <a:solidFill>
                  <a:schemeClr val="bg1">
                    <a:lumMod val="75000"/>
                    <a:lumOff val="25000"/>
                  </a:schemeClr>
                </a:solidFill>
                <a:hlinkClick r:id="rId9" action="ppaction://hlinkfile"/>
              </a:rPr>
              <a:t>pi.wi.gov/science</a:t>
            </a:r>
            <a:r>
              <a:rPr lang="en-US" sz="2200" dirty="0" smtClean="0">
                <a:solidFill>
                  <a:schemeClr val="bg1">
                    <a:lumMod val="75000"/>
                    <a:lumOff val="25000"/>
                  </a:schemeClr>
                </a:solidFill>
              </a:rPr>
              <a:t> – work in Wisconsin</a:t>
            </a:r>
          </a:p>
          <a:p>
            <a:pPr marL="342900" indent="-342900">
              <a:spcBef>
                <a:spcPts val="0"/>
              </a:spcBef>
              <a:spcAft>
                <a:spcPts val="1200"/>
              </a:spcAft>
              <a:buFont typeface="Arial" panose="020B0604020202020204" pitchFamily="34" charset="0"/>
              <a:buChar char="•"/>
            </a:pPr>
            <a:r>
              <a:rPr lang="en-US" sz="2200" dirty="0">
                <a:solidFill>
                  <a:schemeClr val="bg1">
                    <a:lumMod val="75000"/>
                    <a:lumOff val="25000"/>
                  </a:schemeClr>
                </a:solidFill>
                <a:hlinkClick r:id="rId10"/>
              </a:rPr>
              <a:t>d</a:t>
            </a:r>
            <a:r>
              <a:rPr lang="en-US" sz="2200" dirty="0" smtClean="0">
                <a:solidFill>
                  <a:schemeClr val="bg1">
                    <a:lumMod val="75000"/>
                    <a:lumOff val="25000"/>
                  </a:schemeClr>
                </a:solidFill>
                <a:hlinkClick r:id="rId10"/>
              </a:rPr>
              <a:t>atanuggets.org</a:t>
            </a:r>
            <a:r>
              <a:rPr lang="en-US" sz="2200" dirty="0" smtClean="0">
                <a:solidFill>
                  <a:schemeClr val="bg1">
                    <a:lumMod val="75000"/>
                    <a:lumOff val="25000"/>
                  </a:schemeClr>
                </a:solidFill>
              </a:rPr>
              <a:t> – authentic CER builders</a:t>
            </a:r>
          </a:p>
          <a:p>
            <a:pPr marL="342900" indent="-342900">
              <a:spcBef>
                <a:spcPts val="0"/>
              </a:spcBef>
              <a:spcAft>
                <a:spcPts val="1200"/>
              </a:spcAft>
              <a:buFont typeface="Arial" panose="020B0604020202020204" pitchFamily="34" charset="0"/>
              <a:buChar char="•"/>
            </a:pPr>
            <a:r>
              <a:rPr lang="en-US" sz="2200" dirty="0" smtClean="0">
                <a:solidFill>
                  <a:schemeClr val="bg1">
                    <a:lumMod val="75000"/>
                    <a:lumOff val="25000"/>
                  </a:schemeClr>
                </a:solidFill>
                <a:hlinkClick r:id="rId11"/>
              </a:rPr>
              <a:t>BSCS Middle school materials</a:t>
            </a:r>
            <a:r>
              <a:rPr lang="en-US" sz="2200" dirty="0">
                <a:solidFill>
                  <a:schemeClr val="bg1">
                    <a:lumMod val="75000"/>
                    <a:lumOff val="25000"/>
                  </a:schemeClr>
                </a:solidFill>
                <a:hlinkClick r:id="rId11"/>
              </a:rPr>
              <a:t> </a:t>
            </a:r>
            <a:r>
              <a:rPr lang="en-US" sz="2200" dirty="0" smtClean="0">
                <a:solidFill>
                  <a:schemeClr val="bg1">
                    <a:lumMod val="75000"/>
                    <a:lumOff val="25000"/>
                  </a:schemeClr>
                </a:solidFill>
              </a:rPr>
              <a:t>- free</a:t>
            </a:r>
            <a:endParaRPr lang="en-US" sz="2200" dirty="0">
              <a:solidFill>
                <a:schemeClr val="bg1">
                  <a:lumMod val="75000"/>
                  <a:lumOff val="25000"/>
                </a:schemeClr>
              </a:solidFill>
            </a:endParaRPr>
          </a:p>
          <a:p>
            <a:pPr marL="342900" indent="-342900">
              <a:spcBef>
                <a:spcPts val="0"/>
              </a:spcBef>
              <a:spcAft>
                <a:spcPts val="1200"/>
              </a:spcAft>
              <a:buFont typeface="Arial" panose="020B0604020202020204" pitchFamily="34" charset="0"/>
              <a:buChar char="•"/>
            </a:pPr>
            <a:endParaRPr lang="en-US" sz="2400" b="1" dirty="0" smtClean="0">
              <a:solidFill>
                <a:schemeClr val="bg1">
                  <a:lumMod val="75000"/>
                  <a:lumOff val="25000"/>
                </a:schemeClr>
              </a:solidFill>
              <a:latin typeface="Arial" pitchFamily="34" charset="0"/>
              <a:cs typeface="Arial" pitchFamily="34" charset="0"/>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p:txBody>
      </p:sp>
    </p:spTree>
    <p:extLst>
      <p:ext uri="{BB962C8B-B14F-4D97-AF65-F5344CB8AC3E}">
        <p14:creationId xmlns:p14="http://schemas.microsoft.com/office/powerpoint/2010/main" val="44515761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99994"/>
            <a:ext cx="8229600" cy="1143000"/>
          </a:xfrm>
        </p:spPr>
        <p:txBody>
          <a:bodyPr/>
          <a:lstStyle/>
          <a:p>
            <a:r>
              <a:rPr lang="en-US" dirty="0" smtClean="0"/>
              <a:t>Reflect on Goal for this Module</a:t>
            </a:r>
            <a:endParaRPr lang="en-US" dirty="0"/>
          </a:p>
        </p:txBody>
      </p:sp>
      <p:sp>
        <p:nvSpPr>
          <p:cNvPr id="3" name="Content Placeholder 2"/>
          <p:cNvSpPr>
            <a:spLocks noGrp="1"/>
          </p:cNvSpPr>
          <p:nvPr>
            <p:ph idx="1"/>
          </p:nvPr>
        </p:nvSpPr>
        <p:spPr/>
        <p:txBody>
          <a:bodyPr/>
          <a:lstStyle/>
          <a:p>
            <a:pPr marL="0" lvl="0" indent="0">
              <a:buNone/>
            </a:pPr>
            <a:r>
              <a:rPr lang="en-US" sz="2400" dirty="0" smtClean="0">
                <a:solidFill>
                  <a:schemeClr val="bg1">
                    <a:lumMod val="75000"/>
                    <a:lumOff val="25000"/>
                  </a:schemeClr>
                </a:solidFill>
              </a:rPr>
              <a:t>Goal: </a:t>
            </a:r>
          </a:p>
          <a:p>
            <a:pPr lvl="0"/>
            <a:r>
              <a:rPr lang="en-US" sz="2400" dirty="0" smtClean="0">
                <a:solidFill>
                  <a:schemeClr val="bg1">
                    <a:lumMod val="75000"/>
                    <a:lumOff val="25000"/>
                  </a:schemeClr>
                </a:solidFill>
              </a:rPr>
              <a:t>Work </a:t>
            </a:r>
            <a:r>
              <a:rPr lang="en-US" sz="2400" dirty="0">
                <a:solidFill>
                  <a:schemeClr val="bg1">
                    <a:lumMod val="75000"/>
                    <a:lumOff val="25000"/>
                  </a:schemeClr>
                </a:solidFill>
              </a:rPr>
              <a:t>through elements of a WSS/NGSS-based lesson to build an understanding of these standards. </a:t>
            </a:r>
            <a:endParaRPr lang="en-US" sz="2400" dirty="0" smtClean="0">
              <a:solidFill>
                <a:schemeClr val="bg1">
                  <a:lumMod val="75000"/>
                  <a:lumOff val="25000"/>
                </a:schemeClr>
              </a:solidFill>
            </a:endParaRPr>
          </a:p>
          <a:p>
            <a:pPr lvl="0"/>
            <a:r>
              <a:rPr lang="en-US" sz="2400" dirty="0" smtClean="0">
                <a:solidFill>
                  <a:schemeClr val="bg1">
                    <a:lumMod val="75000"/>
                    <a:lumOff val="25000"/>
                  </a:schemeClr>
                </a:solidFill>
              </a:rPr>
              <a:t>Become familiar with the dimensions of the standards. </a:t>
            </a:r>
            <a:endParaRPr lang="en-US" sz="2400" dirty="0">
              <a:solidFill>
                <a:schemeClr val="bg1">
                  <a:lumMod val="75000"/>
                  <a:lumOff val="25000"/>
                </a:schemeClr>
              </a:solidFill>
            </a:endParaRPr>
          </a:p>
          <a:p>
            <a:pPr marL="0" lvl="0" indent="0">
              <a:buNone/>
            </a:pPr>
            <a:endParaRPr lang="en-US" sz="2400" dirty="0">
              <a:solidFill>
                <a:schemeClr val="bg1">
                  <a:lumMod val="75000"/>
                  <a:lumOff val="25000"/>
                </a:schemeClr>
              </a:solidFill>
            </a:endParaRPr>
          </a:p>
          <a:p>
            <a:pPr marL="0" lvl="0" indent="0">
              <a:buNone/>
            </a:pPr>
            <a:r>
              <a:rPr lang="en-US" sz="2400" dirty="0" smtClean="0">
                <a:solidFill>
                  <a:schemeClr val="bg1">
                    <a:lumMod val="75000"/>
                    <a:lumOff val="25000"/>
                  </a:schemeClr>
                </a:solidFill>
              </a:rPr>
              <a:t>Reflect </a:t>
            </a:r>
            <a:endParaRPr lang="en-US" sz="2400" dirty="0">
              <a:solidFill>
                <a:schemeClr val="bg1">
                  <a:lumMod val="75000"/>
                  <a:lumOff val="25000"/>
                </a:schemeClr>
              </a:solidFill>
            </a:endParaRPr>
          </a:p>
          <a:p>
            <a:r>
              <a:rPr lang="en-US" sz="2400" dirty="0" smtClean="0">
                <a:solidFill>
                  <a:schemeClr val="bg1">
                    <a:lumMod val="75000"/>
                    <a:lumOff val="25000"/>
                  </a:schemeClr>
                </a:solidFill>
                <a:latin typeface="Tahoma"/>
                <a:ea typeface="Tahoma"/>
                <a:cs typeface="Tahoma"/>
                <a:sym typeface="Tahoma"/>
              </a:rPr>
              <a:t>What is a key takeaway from this webinar?</a:t>
            </a:r>
            <a:endParaRPr lang="en-US" sz="2400" dirty="0">
              <a:solidFill>
                <a:schemeClr val="bg1">
                  <a:lumMod val="75000"/>
                  <a:lumOff val="25000"/>
                </a:schemeClr>
              </a:solidFill>
              <a:latin typeface="Tahoma"/>
              <a:ea typeface="Tahoma"/>
              <a:cs typeface="Tahoma"/>
              <a:sym typeface="Tahoma"/>
            </a:endParaRPr>
          </a:p>
          <a:p>
            <a:pPr marL="368300">
              <a:spcBef>
                <a:spcPts val="1000"/>
              </a:spcBef>
              <a:spcAft>
                <a:spcPts val="1000"/>
              </a:spcAft>
              <a:buSzPts val="3200"/>
            </a:pPr>
            <a:r>
              <a:rPr lang="en-US" sz="2400" dirty="0" smtClean="0">
                <a:solidFill>
                  <a:schemeClr val="bg1">
                    <a:lumMod val="75000"/>
                    <a:lumOff val="25000"/>
                  </a:schemeClr>
                </a:solidFill>
                <a:latin typeface="Tahoma"/>
                <a:ea typeface="Tahoma"/>
                <a:cs typeface="Tahoma"/>
                <a:sym typeface="Tahoma"/>
              </a:rPr>
              <a:t>What do you plan to do in the next few weeks to implement this learning? Plans for the next 1-2 years? </a:t>
            </a:r>
            <a:endParaRPr lang="en-US" sz="2400" dirty="0">
              <a:solidFill>
                <a:schemeClr val="bg1">
                  <a:lumMod val="75000"/>
                  <a:lumOff val="25000"/>
                </a:schemeClr>
              </a:solidFill>
              <a:latin typeface="Tahoma"/>
              <a:ea typeface="Tahoma"/>
              <a:cs typeface="Tahoma"/>
              <a:sym typeface="Tahoma"/>
            </a:endParaRPr>
          </a:p>
        </p:txBody>
      </p:sp>
    </p:spTree>
    <p:extLst>
      <p:ext uri="{BB962C8B-B14F-4D97-AF65-F5344CB8AC3E}">
        <p14:creationId xmlns:p14="http://schemas.microsoft.com/office/powerpoint/2010/main" val="110046780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99994"/>
            <a:ext cx="8229600" cy="1143000"/>
          </a:xfrm>
        </p:spPr>
        <p:txBody>
          <a:bodyPr/>
          <a:lstStyle/>
          <a:p>
            <a:r>
              <a:rPr lang="en-US" dirty="0" smtClean="0"/>
              <a:t>Goals for this webinar</a:t>
            </a:r>
            <a:endParaRPr lang="en-US" dirty="0"/>
          </a:p>
        </p:txBody>
      </p:sp>
      <p:sp>
        <p:nvSpPr>
          <p:cNvPr id="3" name="Content Placeholder 2"/>
          <p:cNvSpPr>
            <a:spLocks noGrp="1"/>
          </p:cNvSpPr>
          <p:nvPr>
            <p:ph idx="1"/>
          </p:nvPr>
        </p:nvSpPr>
        <p:spPr/>
        <p:txBody>
          <a:bodyPr/>
          <a:lstStyle/>
          <a:p>
            <a:pPr marL="0" lvl="0" indent="0">
              <a:buNone/>
            </a:pPr>
            <a:r>
              <a:rPr lang="en-US" sz="2400" dirty="0" smtClean="0">
                <a:solidFill>
                  <a:schemeClr val="bg1">
                    <a:lumMod val="75000"/>
                    <a:lumOff val="25000"/>
                  </a:schemeClr>
                </a:solidFill>
              </a:rPr>
              <a:t>Goal: </a:t>
            </a:r>
          </a:p>
          <a:p>
            <a:pPr lvl="0"/>
            <a:r>
              <a:rPr lang="en-US" sz="2400" dirty="0" smtClean="0">
                <a:solidFill>
                  <a:schemeClr val="bg1">
                    <a:lumMod val="75000"/>
                    <a:lumOff val="25000"/>
                  </a:schemeClr>
                </a:solidFill>
              </a:rPr>
              <a:t>Work </a:t>
            </a:r>
            <a:r>
              <a:rPr lang="en-US" sz="2400" dirty="0">
                <a:solidFill>
                  <a:schemeClr val="bg1">
                    <a:lumMod val="75000"/>
                    <a:lumOff val="25000"/>
                  </a:schemeClr>
                </a:solidFill>
              </a:rPr>
              <a:t>through elements of a WSS/NGSS-based lesson to build an understanding of these standards. </a:t>
            </a:r>
            <a:endParaRPr lang="en-US" sz="2400" dirty="0" smtClean="0">
              <a:solidFill>
                <a:schemeClr val="bg1">
                  <a:lumMod val="75000"/>
                  <a:lumOff val="25000"/>
                </a:schemeClr>
              </a:solidFill>
            </a:endParaRPr>
          </a:p>
          <a:p>
            <a:pPr lvl="0"/>
            <a:r>
              <a:rPr lang="en-US" sz="2400" dirty="0" smtClean="0">
                <a:solidFill>
                  <a:schemeClr val="bg1">
                    <a:lumMod val="75000"/>
                    <a:lumOff val="25000"/>
                  </a:schemeClr>
                </a:solidFill>
              </a:rPr>
              <a:t>Build on that science work to review </a:t>
            </a:r>
            <a:r>
              <a:rPr lang="en-US" sz="2400" dirty="0" smtClean="0">
                <a:solidFill>
                  <a:schemeClr val="bg1">
                    <a:lumMod val="75000"/>
                    <a:lumOff val="25000"/>
                  </a:schemeClr>
                </a:solidFill>
              </a:rPr>
              <a:t>the dimensions of the standards. </a:t>
            </a:r>
            <a:endParaRPr lang="en-US" sz="2400" dirty="0">
              <a:solidFill>
                <a:schemeClr val="bg1">
                  <a:lumMod val="75000"/>
                  <a:lumOff val="25000"/>
                </a:schemeClr>
              </a:solidFill>
            </a:endParaRPr>
          </a:p>
          <a:p>
            <a:pPr marL="0" lvl="0" indent="0">
              <a:buNone/>
            </a:pPr>
            <a:endParaRPr lang="en-US" sz="2400" dirty="0">
              <a:solidFill>
                <a:schemeClr val="bg1">
                  <a:lumMod val="75000"/>
                  <a:lumOff val="25000"/>
                </a:schemeClr>
              </a:solidFill>
            </a:endParaRPr>
          </a:p>
        </p:txBody>
      </p:sp>
    </p:spTree>
    <p:extLst>
      <p:ext uri="{BB962C8B-B14F-4D97-AF65-F5344CB8AC3E}">
        <p14:creationId xmlns:p14="http://schemas.microsoft.com/office/powerpoint/2010/main" val="522650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232610"/>
            <a:ext cx="8229600" cy="1143000"/>
          </a:xfrm>
        </p:spPr>
        <p:txBody>
          <a:bodyPr/>
          <a:lstStyle/>
          <a:p>
            <a:r>
              <a:rPr lang="en-US" sz="3200" dirty="0" smtClean="0"/>
              <a:t>What do you notice? What do you wonder?</a:t>
            </a:r>
            <a:endParaRPr lang="en-US" sz="3200" dirty="0"/>
          </a:p>
        </p:txBody>
      </p:sp>
      <p:sp>
        <p:nvSpPr>
          <p:cNvPr id="4" name="Content Placeholder 2"/>
          <p:cNvSpPr>
            <a:spLocks noGrp="1"/>
          </p:cNvSpPr>
          <p:nvPr>
            <p:ph sz="half" idx="1"/>
          </p:nvPr>
        </p:nvSpPr>
        <p:spPr>
          <a:xfrm>
            <a:off x="332082" y="1260864"/>
            <a:ext cx="8478982" cy="4764315"/>
          </a:xfrm>
        </p:spPr>
        <p:txBody>
          <a:bodyPr/>
          <a:lstStyle/>
          <a:p>
            <a:pPr marL="0" indent="0">
              <a:buNone/>
            </a:pPr>
            <a:r>
              <a:rPr lang="en-US" sz="2600" dirty="0" smtClean="0">
                <a:solidFill>
                  <a:schemeClr val="bg1">
                    <a:lumMod val="75000"/>
                    <a:lumOff val="25000"/>
                  </a:schemeClr>
                </a:solidFill>
              </a:rPr>
              <a:t>Make observations and ask questions. Notice? Wonder?</a:t>
            </a:r>
          </a:p>
          <a:p>
            <a:pPr lvl="0">
              <a:buNone/>
            </a:pPr>
            <a:endParaRPr lang="en-US" sz="2600" dirty="0">
              <a:solidFill>
                <a:schemeClr val="bg1">
                  <a:lumMod val="75000"/>
                  <a:lumOff val="25000"/>
                </a:schemeClr>
              </a:solidFill>
            </a:endParaRPr>
          </a:p>
          <a:p>
            <a:pPr lvl="1"/>
            <a:endParaRPr lang="en-US" sz="2000" dirty="0" smtClean="0">
              <a:solidFill>
                <a:schemeClr val="bg1">
                  <a:lumMod val="75000"/>
                  <a:lumOff val="25000"/>
                </a:schemeClr>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2400" b="1" dirty="0" smtClean="0"/>
          </a:p>
          <a:p>
            <a:pPr marL="0" indent="0">
              <a:buNone/>
            </a:pPr>
            <a:endParaRPr lang="en-US" sz="2200" i="1" dirty="0" smtClean="0">
              <a:solidFill>
                <a:schemeClr val="accent1"/>
              </a:solidFill>
            </a:endParaRPr>
          </a:p>
        </p:txBody>
      </p:sp>
      <p:pic>
        <p:nvPicPr>
          <p:cNvPr id="1026" name="Picture 2" descr="https://lh4.googleusercontent.com/Cz_3_ACBQpeULL5-OjargUl1giPBvyM-Q31Hmo-txFVLjXCpKJvtYtU549VFvz_uYRiJ9TfC73cQcQZ654leSw-x1z2651DwQBPC90zX8ssz3kGaPcUDnRCcjoBuAAz3viLOz8i7u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 y="813388"/>
            <a:ext cx="9323643" cy="610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0579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Scientific Thinking…</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bg1">
                    <a:lumMod val="75000"/>
                    <a:lumOff val="25000"/>
                  </a:schemeClr>
                </a:solidFill>
              </a:rPr>
              <a:t>Goal: building up an explanations of this phenomenon w/ evidence.</a:t>
            </a:r>
          </a:p>
          <a:p>
            <a:pPr marL="0" indent="0">
              <a:buNone/>
            </a:pPr>
            <a:endParaRPr lang="en-US" sz="2800" dirty="0">
              <a:solidFill>
                <a:schemeClr val="bg1">
                  <a:lumMod val="75000"/>
                  <a:lumOff val="25000"/>
                </a:schemeClr>
              </a:solidFill>
            </a:endParaRPr>
          </a:p>
          <a:p>
            <a:pPr marL="0" indent="0">
              <a:buNone/>
            </a:pPr>
            <a:r>
              <a:rPr lang="en-US" sz="2800" dirty="0" smtClean="0">
                <a:solidFill>
                  <a:schemeClr val="bg1">
                    <a:lumMod val="75000"/>
                    <a:lumOff val="25000"/>
                  </a:schemeClr>
                </a:solidFill>
              </a:rPr>
              <a:t>*NOT starting with vocabulary (inertia) but layering that vocabulary onto our shared experiences to support scientific explanations. </a:t>
            </a:r>
          </a:p>
          <a:p>
            <a:pPr marL="0" indent="0">
              <a:buNone/>
            </a:pPr>
            <a:endParaRPr lang="en-US" sz="2800" dirty="0">
              <a:solidFill>
                <a:schemeClr val="bg1">
                  <a:lumMod val="75000"/>
                  <a:lumOff val="25000"/>
                </a:schemeClr>
              </a:solidFill>
            </a:endParaRPr>
          </a:p>
          <a:p>
            <a:pPr marL="0" indent="0">
              <a:buNone/>
            </a:pPr>
            <a:endParaRPr lang="en-US" sz="2800" dirty="0" smtClean="0">
              <a:solidFill>
                <a:schemeClr val="bg1">
                  <a:lumMod val="75000"/>
                  <a:lumOff val="25000"/>
                </a:schemeClr>
              </a:solidFill>
            </a:endParaRPr>
          </a:p>
          <a:p>
            <a:pPr marL="0" indent="0">
              <a:buNone/>
            </a:pPr>
            <a:endParaRPr lang="en-US" sz="2800" dirty="0" smtClean="0">
              <a:solidFill>
                <a:schemeClr val="bg1">
                  <a:lumMod val="75000"/>
                  <a:lumOff val="25000"/>
                </a:schemeClr>
              </a:solidFill>
            </a:endParaRPr>
          </a:p>
          <a:p>
            <a:pPr marL="0" indent="0">
              <a:buNone/>
            </a:pPr>
            <a:endParaRPr lang="en-US" sz="2800" dirty="0" smtClean="0">
              <a:solidFill>
                <a:schemeClr val="bg1">
                  <a:lumMod val="75000"/>
                  <a:lumOff val="25000"/>
                </a:schemeClr>
              </a:solidFill>
            </a:endParaRPr>
          </a:p>
          <a:p>
            <a:pPr marL="0" indent="0">
              <a:buNone/>
            </a:pPr>
            <a:endParaRPr lang="en-US" sz="2800" dirty="0">
              <a:solidFill>
                <a:schemeClr val="bg1">
                  <a:lumMod val="75000"/>
                  <a:lumOff val="25000"/>
                </a:schemeClr>
              </a:solidFill>
            </a:endParaRPr>
          </a:p>
        </p:txBody>
      </p:sp>
    </p:spTree>
    <p:extLst>
      <p:ext uri="{BB962C8B-B14F-4D97-AF65-F5344CB8AC3E}">
        <p14:creationId xmlns:p14="http://schemas.microsoft.com/office/powerpoint/2010/main" val="20880116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 Building from student questions</a:t>
            </a:r>
            <a:endParaRPr lang="en-US" sz="3600" dirty="0"/>
          </a:p>
        </p:txBody>
      </p:sp>
      <p:sp>
        <p:nvSpPr>
          <p:cNvPr id="53252" name="AutoShape 4"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Image result for nas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60" name="AutoShape 12" descr="Image result for concrete mixer tru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11763" y="1289324"/>
            <a:ext cx="7529804" cy="4893647"/>
          </a:xfrm>
          <a:prstGeom prst="rect">
            <a:avLst/>
          </a:prstGeom>
        </p:spPr>
        <p:txBody>
          <a:bodyPr wrap="square">
            <a:spAutoFit/>
          </a:bodyPr>
          <a:lstStyle/>
          <a:p>
            <a:pPr lvl="0"/>
            <a:endParaRPr lang="en-US" sz="1600" dirty="0" smtClean="0">
              <a:solidFill>
                <a:schemeClr val="bg1">
                  <a:lumMod val="75000"/>
                  <a:lumOff val="25000"/>
                </a:schemeClr>
              </a:solidFill>
            </a:endParaRPr>
          </a:p>
          <a:p>
            <a:pPr>
              <a:spcBef>
                <a:spcPts val="0"/>
              </a:spcBef>
              <a:spcAft>
                <a:spcPts val="1200"/>
              </a:spcAft>
            </a:pPr>
            <a:r>
              <a:rPr lang="en-US" sz="2400" dirty="0" smtClean="0">
                <a:solidFill>
                  <a:schemeClr val="bg1">
                    <a:lumMod val="75000"/>
                    <a:lumOff val="25000"/>
                  </a:schemeClr>
                </a:solidFill>
                <a:latin typeface="Arial" pitchFamily="34" charset="0"/>
                <a:cs typeface="Arial" pitchFamily="34" charset="0"/>
              </a:rPr>
              <a:t>Driving Questions Board (DQB)</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Share questions</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Make initial groupings</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Fit/create investigations</a:t>
            </a:r>
          </a:p>
          <a:p>
            <a:pPr marL="342900" indent="-342900">
              <a:spcBef>
                <a:spcPts val="0"/>
              </a:spcBef>
              <a:spcAft>
                <a:spcPts val="1200"/>
              </a:spcAft>
              <a:buFont typeface="Arial" panose="020B0604020202020204" pitchFamily="34" charset="0"/>
              <a:buChar char="•"/>
            </a:pPr>
            <a:r>
              <a:rPr lang="en-US" sz="2400" dirty="0" smtClean="0">
                <a:solidFill>
                  <a:schemeClr val="bg1">
                    <a:lumMod val="75000"/>
                    <a:lumOff val="25000"/>
                  </a:schemeClr>
                </a:solidFill>
                <a:latin typeface="Arial" pitchFamily="34" charset="0"/>
                <a:cs typeface="Arial" pitchFamily="34" charset="0"/>
              </a:rPr>
              <a:t>Revisit and add</a:t>
            </a: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smtClean="0">
              <a:solidFill>
                <a:schemeClr val="bg1">
                  <a:lumMod val="75000"/>
                  <a:lumOff val="25000"/>
                </a:schemeClr>
              </a:solidFill>
              <a:latin typeface="Arial" pitchFamily="34" charset="0"/>
              <a:cs typeface="Arial" pitchFamily="34" charset="0"/>
            </a:endParaRPr>
          </a:p>
          <a:p>
            <a:pPr>
              <a:spcBef>
                <a:spcPts val="0"/>
              </a:spcBef>
              <a:spcAft>
                <a:spcPts val="1200"/>
              </a:spcAft>
            </a:pPr>
            <a:endParaRPr lang="en-US" sz="2400" dirty="0">
              <a:solidFill>
                <a:schemeClr val="bg1">
                  <a:lumMod val="75000"/>
                  <a:lumOff val="25000"/>
                </a:schemeClr>
              </a:solidFill>
              <a:latin typeface="Arial" pitchFamily="34" charset="0"/>
              <a:cs typeface="Arial" pitchFamily="34" charset="0"/>
            </a:endParaRPr>
          </a:p>
        </p:txBody>
      </p:sp>
      <p:sp>
        <p:nvSpPr>
          <p:cNvPr id="3" name="Rectangle 2"/>
          <p:cNvSpPr/>
          <p:nvPr/>
        </p:nvSpPr>
        <p:spPr>
          <a:xfrm>
            <a:off x="3221501" y="4403187"/>
            <a:ext cx="3827691" cy="19952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262377" y="4403187"/>
            <a:ext cx="1261884" cy="369332"/>
          </a:xfrm>
          <a:prstGeom prst="rect">
            <a:avLst/>
          </a:prstGeom>
          <a:noFill/>
        </p:spPr>
        <p:txBody>
          <a:bodyPr wrap="none" rtlCol="0">
            <a:spAutoFit/>
          </a:bodyPr>
          <a:lstStyle/>
          <a:p>
            <a:r>
              <a:rPr lang="en-US" dirty="0" smtClean="0">
                <a:solidFill>
                  <a:schemeClr val="bg1">
                    <a:lumMod val="75000"/>
                    <a:lumOff val="25000"/>
                  </a:schemeClr>
                </a:solidFill>
              </a:rPr>
              <a:t>Driving Qs</a:t>
            </a:r>
            <a:endParaRPr lang="en-US" dirty="0">
              <a:solidFill>
                <a:schemeClr val="bg1">
                  <a:lumMod val="75000"/>
                  <a:lumOff val="25000"/>
                </a:schemeClr>
              </a:solidFill>
            </a:endParaRPr>
          </a:p>
        </p:txBody>
      </p:sp>
      <p:pic>
        <p:nvPicPr>
          <p:cNvPr id="14" name="Picture 2" descr="https://lh4.googleusercontent.com/Cz_3_ACBQpeULL5-OjargUl1giPBvyM-Q31Hmo-txFVLjXCpKJvtYtU549VFvz_uYRiJ9TfC73cQcQZ654leSw-x1z2651DwQBPC90zX8ssz3kGaPcUDnRCcjoBuAAz3viLOz8i7u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389" y="3105430"/>
            <a:ext cx="2797358" cy="18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14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62672"/>
            <a:ext cx="8229600" cy="1143000"/>
          </a:xfrm>
        </p:spPr>
        <p:txBody>
          <a:bodyPr/>
          <a:lstStyle/>
          <a:p>
            <a:r>
              <a:rPr lang="en-US" dirty="0" smtClean="0"/>
              <a:t>Eliciting understanding - modeling</a:t>
            </a:r>
            <a:endParaRPr lang="en-US" dirty="0"/>
          </a:p>
        </p:txBody>
      </p:sp>
      <p:sp>
        <p:nvSpPr>
          <p:cNvPr id="3" name="Content Placeholder 2"/>
          <p:cNvSpPr>
            <a:spLocks noGrp="1"/>
          </p:cNvSpPr>
          <p:nvPr>
            <p:ph idx="1"/>
          </p:nvPr>
        </p:nvSpPr>
        <p:spPr>
          <a:xfrm>
            <a:off x="457200" y="1660850"/>
            <a:ext cx="8229600" cy="4525963"/>
          </a:xfrm>
        </p:spPr>
        <p:txBody>
          <a:bodyPr/>
          <a:lstStyle/>
          <a:p>
            <a:r>
              <a:rPr lang="en-US" sz="2800" dirty="0" smtClean="0">
                <a:solidFill>
                  <a:schemeClr val="bg1">
                    <a:lumMod val="75000"/>
                    <a:lumOff val="25000"/>
                  </a:schemeClr>
                </a:solidFill>
              </a:rPr>
              <a:t>Create a scientific model of this phenomenon: </a:t>
            </a:r>
          </a:p>
          <a:p>
            <a:pPr marL="457200" lvl="1" indent="0">
              <a:buNone/>
            </a:pPr>
            <a:r>
              <a:rPr lang="en-US" dirty="0" smtClean="0">
                <a:solidFill>
                  <a:schemeClr val="bg1">
                    <a:lumMod val="75000"/>
                    <a:lumOff val="25000"/>
                  </a:schemeClr>
                </a:solidFill>
              </a:rPr>
              <a:t>Explain this phenomenon (changing bat populations) through the lens of systems. </a:t>
            </a:r>
          </a:p>
          <a:p>
            <a:pPr marL="457200" lvl="1" indent="0">
              <a:buNone/>
            </a:pPr>
            <a:endParaRPr lang="en-US" dirty="0" smtClean="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endParaRPr lang="en-US" dirty="0">
              <a:solidFill>
                <a:schemeClr val="bg1">
                  <a:lumMod val="75000"/>
                  <a:lumOff val="25000"/>
                </a:schemeClr>
              </a:solidFill>
            </a:endParaRPr>
          </a:p>
          <a:p>
            <a:pPr marL="457200" lvl="1" indent="0">
              <a:buNone/>
            </a:pPr>
            <a:endParaRPr lang="en-US" dirty="0" smtClean="0">
              <a:solidFill>
                <a:schemeClr val="bg1">
                  <a:lumMod val="75000"/>
                  <a:lumOff val="25000"/>
                </a:schemeClr>
              </a:solidFill>
            </a:endParaRPr>
          </a:p>
          <a:p>
            <a:endParaRPr lang="en-US" sz="2800" dirty="0" smtClean="0">
              <a:solidFill>
                <a:schemeClr val="bg1">
                  <a:lumMod val="75000"/>
                  <a:lumOff val="25000"/>
                </a:schemeClr>
              </a:solidFill>
            </a:endParaRPr>
          </a:p>
          <a:p>
            <a:endParaRPr lang="en-US" dirty="0" smtClean="0"/>
          </a:p>
          <a:p>
            <a:endParaRPr lang="en-US" dirty="0" smtClean="0"/>
          </a:p>
        </p:txBody>
      </p:sp>
      <p:sp>
        <p:nvSpPr>
          <p:cNvPr id="5" name="Rectangle 4"/>
          <p:cNvSpPr/>
          <p:nvPr/>
        </p:nvSpPr>
        <p:spPr>
          <a:xfrm>
            <a:off x="2212384" y="3371987"/>
            <a:ext cx="4542746" cy="25373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2836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232610" y="143847"/>
            <a:ext cx="8686800" cy="1143000"/>
          </a:xfrm>
        </p:spPr>
        <p:txBody>
          <a:bodyPr/>
          <a:lstStyle/>
          <a:p>
            <a:r>
              <a:rPr lang="en-US" sz="3600" dirty="0" smtClean="0"/>
              <a:t>How is scientific modeling done?</a:t>
            </a:r>
            <a:endParaRPr lang="en-US" sz="3600" dirty="0"/>
          </a:p>
        </p:txBody>
      </p:sp>
      <p:sp>
        <p:nvSpPr>
          <p:cNvPr id="7" name="Rectangle 6"/>
          <p:cNvSpPr/>
          <p:nvPr/>
        </p:nvSpPr>
        <p:spPr>
          <a:xfrm>
            <a:off x="811763" y="1874194"/>
            <a:ext cx="7529804" cy="4401205"/>
          </a:xfrm>
          <a:prstGeom prst="rect">
            <a:avLst/>
          </a:prstGeom>
        </p:spPr>
        <p:txBody>
          <a:bodyPr wrap="square">
            <a:spAutoFit/>
          </a:bodyPr>
          <a:lstStyle/>
          <a:p>
            <a:pPr lvl="0"/>
            <a:r>
              <a:rPr lang="en-US" sz="2800" dirty="0" smtClean="0">
                <a:solidFill>
                  <a:schemeClr val="bg1">
                    <a:lumMod val="75000"/>
                    <a:lumOff val="25000"/>
                  </a:schemeClr>
                </a:solidFill>
              </a:rPr>
              <a:t>This is not modeling…</a:t>
            </a: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a:p>
            <a:pPr lvl="0"/>
            <a:endParaRPr lang="en-US" sz="2800" dirty="0" smtClean="0">
              <a:solidFill>
                <a:schemeClr val="bg1">
                  <a:lumMod val="75000"/>
                  <a:lumOff val="25000"/>
                </a:schemeClr>
              </a:solidFill>
            </a:endParaRPr>
          </a:p>
        </p:txBody>
      </p:sp>
      <p:pic>
        <p:nvPicPr>
          <p:cNvPr id="63490" name="Picture 2" descr="https://s-media-cache-ak0.pinimg.com/236x/2c/aa/f2/2caaf2ddd21be0a776a0492adf01ce9a.jpg"/>
          <p:cNvPicPr>
            <a:picLocks noChangeAspect="1" noChangeArrowheads="1"/>
          </p:cNvPicPr>
          <p:nvPr/>
        </p:nvPicPr>
        <p:blipFill>
          <a:blip r:embed="rId3" cstate="print"/>
          <a:srcRect/>
          <a:stretch>
            <a:fillRect/>
          </a:stretch>
        </p:blipFill>
        <p:spPr bwMode="auto">
          <a:xfrm>
            <a:off x="770204" y="2488261"/>
            <a:ext cx="3072818" cy="2873086"/>
          </a:xfrm>
          <a:prstGeom prst="rect">
            <a:avLst/>
          </a:prstGeom>
          <a:noFill/>
        </p:spPr>
      </p:pic>
      <p:pic>
        <p:nvPicPr>
          <p:cNvPr id="3" name="Picture 2"/>
          <p:cNvPicPr>
            <a:picLocks noChangeAspect="1"/>
          </p:cNvPicPr>
          <p:nvPr/>
        </p:nvPicPr>
        <p:blipFill>
          <a:blip r:embed="rId4"/>
          <a:stretch>
            <a:fillRect/>
          </a:stretch>
        </p:blipFill>
        <p:spPr>
          <a:xfrm>
            <a:off x="4156363" y="2488261"/>
            <a:ext cx="4420733" cy="2873476"/>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latin typeface="Calibri"/>
            </a:endParaRPr>
          </a:p>
        </p:txBody>
      </p:sp>
      <p:sp>
        <p:nvSpPr>
          <p:cNvPr id="7" name="Title 6"/>
          <p:cNvSpPr>
            <a:spLocks noGrp="1"/>
          </p:cNvSpPr>
          <p:nvPr>
            <p:ph type="ctrTitle"/>
          </p:nvPr>
        </p:nvSpPr>
        <p:spPr>
          <a:xfrm>
            <a:off x="0" y="0"/>
            <a:ext cx="9144000" cy="1470025"/>
          </a:xfrm>
        </p:spPr>
        <p:txBody>
          <a:bodyPr/>
          <a:lstStyle/>
          <a:p>
            <a:pPr>
              <a:spcAft>
                <a:spcPts val="0"/>
              </a:spcAft>
              <a:defRPr/>
            </a:pPr>
            <a:r>
              <a:rPr lang="en-US" sz="3500" dirty="0" smtClean="0">
                <a:solidFill>
                  <a:schemeClr val="tx1"/>
                </a:solidFill>
                <a:effectLst>
                  <a:outerShdw blurRad="38100" dist="38100" dir="2700000" algn="tl">
                    <a:srgbClr val="000000">
                      <a:alpha val="43137"/>
                    </a:srgbClr>
                  </a:outerShdw>
                </a:effectLst>
              </a:rPr>
              <a:t>Is there one right answer to modeling?</a:t>
            </a:r>
            <a:endParaRPr lang="en-US" sz="3500"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1235739" y="1555874"/>
            <a:ext cx="6672521" cy="4754171"/>
          </a:xfrm>
          <a:prstGeom prst="rect">
            <a:avLst/>
          </a:prstGeom>
        </p:spPr>
      </p:pic>
      <p:sp>
        <p:nvSpPr>
          <p:cNvPr id="14" name="TextBox 13"/>
          <p:cNvSpPr txBox="1"/>
          <p:nvPr/>
        </p:nvSpPr>
        <p:spPr>
          <a:xfrm>
            <a:off x="6619752" y="6249036"/>
            <a:ext cx="1667444" cy="276999"/>
          </a:xfrm>
          <a:prstGeom prst="rect">
            <a:avLst/>
          </a:prstGeom>
          <a:noFill/>
        </p:spPr>
        <p:txBody>
          <a:bodyPr wrap="none" rtlCol="0">
            <a:spAutoFit/>
          </a:bodyPr>
          <a:lstStyle/>
          <a:p>
            <a:r>
              <a:rPr lang="en-US" sz="1200" dirty="0" smtClean="0"/>
              <a:t>Natl Hurricane Center</a:t>
            </a:r>
            <a:endParaRPr lang="en-US" dirty="0"/>
          </a:p>
        </p:txBody>
      </p:sp>
      <p:sp>
        <p:nvSpPr>
          <p:cNvPr id="3" name="Right Arrow 2"/>
          <p:cNvSpPr/>
          <p:nvPr/>
        </p:nvSpPr>
        <p:spPr>
          <a:xfrm>
            <a:off x="3037666" y="4404451"/>
            <a:ext cx="1534333" cy="790414"/>
          </a:xfrm>
          <a:prstGeom prst="rightArrow">
            <a:avLst/>
          </a:prstGeom>
          <a:solidFill>
            <a:srgbClr val="05C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predictions</a:t>
            </a:r>
            <a:endParaRPr lang="en-US" dirty="0"/>
          </a:p>
        </p:txBody>
      </p:sp>
      <p:sp>
        <p:nvSpPr>
          <p:cNvPr id="15" name="Right Arrow 14"/>
          <p:cNvSpPr/>
          <p:nvPr/>
        </p:nvSpPr>
        <p:spPr>
          <a:xfrm>
            <a:off x="3223647" y="2498858"/>
            <a:ext cx="1534333" cy="790414"/>
          </a:xfrm>
          <a:prstGeom prst="rightArrow">
            <a:avLst/>
          </a:prstGeom>
          <a:solidFill>
            <a:srgbClr val="05C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actual</a:t>
            </a:r>
            <a:endParaRPr lang="en-US" b="1" dirty="0"/>
          </a:p>
        </p:txBody>
      </p:sp>
    </p:spTree>
    <p:extLst>
      <p:ext uri="{BB962C8B-B14F-4D97-AF65-F5344CB8AC3E}">
        <p14:creationId xmlns:p14="http://schemas.microsoft.com/office/powerpoint/2010/main" val="113660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2.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44497</TotalTime>
  <Words>3312</Words>
  <Application>Microsoft Office PowerPoint</Application>
  <PresentationFormat>On-screen Show (4:3)</PresentationFormat>
  <Paragraphs>290</Paragraphs>
  <Slides>26</Slides>
  <Notes>26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Futura Bk</vt:lpstr>
      <vt:lpstr>Gadget</vt:lpstr>
      <vt:lpstr>Garamond</vt:lpstr>
      <vt:lpstr>Roboto</vt:lpstr>
      <vt:lpstr>Tahoma</vt:lpstr>
      <vt:lpstr>TS030002245</vt:lpstr>
      <vt:lpstr>PowerPoint Presentation</vt:lpstr>
      <vt:lpstr> Establishing a Vision  for Science Education</vt:lpstr>
      <vt:lpstr>Goals for this webinar</vt:lpstr>
      <vt:lpstr>What do you notice? What do you wonder?</vt:lpstr>
      <vt:lpstr>Scientific Thinking…</vt:lpstr>
      <vt:lpstr> Building from student questions</vt:lpstr>
      <vt:lpstr>Eliciting understanding - modeling</vt:lpstr>
      <vt:lpstr>How is scientific modeling done?</vt:lpstr>
      <vt:lpstr>Is there one right answer to modeling?</vt:lpstr>
      <vt:lpstr> Building toward explaining interesting phenomena</vt:lpstr>
      <vt:lpstr> Scientists develop models to explain phenomena.</vt:lpstr>
      <vt:lpstr>Further Exploring and Notebooking</vt:lpstr>
      <vt:lpstr>Effective Explanations:  Claims, Evidence, and Reasoning</vt:lpstr>
      <vt:lpstr>CER Templates/Scaffolds</vt:lpstr>
      <vt:lpstr> PQM -&gt; conceptual understanding</vt:lpstr>
      <vt:lpstr> Lessons: Use practices, not the “Scientific Method”</vt:lpstr>
      <vt:lpstr> Engineering and WSS</vt:lpstr>
      <vt:lpstr>How would we extend learning to create a storyline?</vt:lpstr>
      <vt:lpstr>Goal: Explore and Explain Cycles</vt:lpstr>
      <vt:lpstr>Phenomenon, Question, Modeling </vt:lpstr>
      <vt:lpstr>An overview of parts of the Wisconsin Standards for Science</vt:lpstr>
      <vt:lpstr>An overview of parts of the Wisconsin Standards for Science</vt:lpstr>
      <vt:lpstr>Quick comparison to NGSS</vt:lpstr>
      <vt:lpstr> Creating Learning Targets</vt:lpstr>
      <vt:lpstr> A Few Lesson and Assessment Resources</vt:lpstr>
      <vt:lpstr>Reflect on Goal for this Module</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2010-11 MPS Corrective Action Requirements</dc:title>
  <dc:creator>Jeff Pertl</dc:creator>
  <cp:lastModifiedBy>Anderson, Kevin J.   DPI</cp:lastModifiedBy>
  <cp:revision>589</cp:revision>
  <cp:lastPrinted>2016-06-15T21:28:25Z</cp:lastPrinted>
  <dcterms:created xsi:type="dcterms:W3CDTF">2011-08-03T18:08:34Z</dcterms:created>
  <dcterms:modified xsi:type="dcterms:W3CDTF">2018-10-10T19:10:28Z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-2054596916</vt:i4>
  </property>
  <property fmtid="{D5CDD505-2E9C-101B-9397-08002B2CF9AE}" pid="4" name="_NewReviewCycle">
    <vt:lpwstr/>
  </property>
  <property fmtid="{D5CDD505-2E9C-101B-9397-08002B2CF9AE}" pid="5" name="_EmailSubject">
    <vt:lpwstr>ppt template?</vt:lpwstr>
  </property>
  <property fmtid="{D5CDD505-2E9C-101B-9397-08002B2CF9AE}" pid="6" name="_AuthorEmail">
    <vt:lpwstr>Jihan.Bekiri@dpi.wi.gov</vt:lpwstr>
  </property>
  <property fmtid="{D5CDD505-2E9C-101B-9397-08002B2CF9AE}" pid="7" name="_AuthorEmailDisplayName">
    <vt:lpwstr>Bekiri, Jihan   DPI</vt:lpwstr>
  </property>
  <property fmtid="{D5CDD505-2E9C-101B-9397-08002B2CF9AE}" pid="8" name="_PreviousAdHocReviewCycleID">
    <vt:i4>67970328</vt:i4>
  </property>
</Properties>
</file>