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7" r:id="rId23"/>
    <p:sldId id="276"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Calibri" pitchFamily="34" charset="0"/>
      <p:regular r:id="rId33"/>
      <p:bold r:id="rId34"/>
      <p:italic r:id="rId35"/>
      <p:boldItalic r:id="rId36"/>
    </p:embeddedFont>
    <p:embeddedFont>
      <p:font typeface="Verdana" pitchFamily="34" charset="0"/>
      <p:regular r:id="rId37"/>
      <p:bold r:id="rId38"/>
      <p:italic r:id="rId39"/>
      <p:boldItalic r:id="rId40"/>
    </p:embeddedFont>
    <p:embeddedFont>
      <p:font typeface="Trebuchet MS" pitchFamily="34" charset="0"/>
      <p:regular r:id="rId41"/>
      <p:bold r:id="rId42"/>
      <p:italic r:id="rId43"/>
      <p:boldItalic r:id="rId44"/>
    </p:embeddedFont>
    <p:embeddedFont>
      <p:font typeface="Georgia" pitchFamily="18" charset="0"/>
      <p:regular r:id="rId45"/>
      <p:bold r:id="rId46"/>
      <p:italic r:id="rId47"/>
      <p:boldItalic r:id="rId48"/>
    </p:embeddedFont>
    <p:embeddedFont>
      <p:font typeface="Garamond" pitchFamily="18" charset="0"/>
      <p:regular r:id="rId49"/>
      <p:bold r:id="rId50"/>
      <p: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0"/>
  </p:clrMru>
</p:presentationPr>
</file>

<file path=ppt/tableStyles.xml><?xml version="1.0" encoding="utf-8"?>
<a:tblStyleLst xmlns:a="http://schemas.openxmlformats.org/drawingml/2006/main" def="{E08D5038-4184-47CE-8AD1-7295FE8A469B}">
  <a:tblStyle styleId="{E08D5038-4184-47CE-8AD1-7295FE8A469B}"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806" autoAdjust="0"/>
  </p:normalViewPr>
  <p:slideViewPr>
    <p:cSldViewPr>
      <p:cViewPr varScale="1">
        <p:scale>
          <a:sx n="50" d="100"/>
          <a:sy n="50" d="100"/>
        </p:scale>
        <p:origin x="-1044"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researchgate.net/publication/270274814_Dialogues_for_the_Biology_Classroom_-_Volume_1"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iceary.org/Conference/Differentiation.Conrad-Curry.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mazon.com/Visible-Learning-Synthesis-Meta-Analyses-Achievement/dp/0415476186/ref=sr_1_2?s=books&amp;ie=UTF8&amp;qid=1451335809&amp;sr=1-2&amp;keywords=hattie,+joh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Script of comments introducing</a:t>
            </a:r>
            <a:r>
              <a:rPr lang="en-US" baseline="0" dirty="0" smtClean="0"/>
              <a:t> these slides: </a:t>
            </a:r>
          </a:p>
          <a:p>
            <a:pPr lvl="0">
              <a:spcBef>
                <a:spcPts val="0"/>
              </a:spcBef>
              <a:buNone/>
            </a:pPr>
            <a:endParaRPr lang="en-US" baseline="0" dirty="0" smtClean="0"/>
          </a:p>
          <a:p>
            <a:pPr lvl="0">
              <a:spcBef>
                <a:spcPts val="0"/>
              </a:spcBef>
              <a:buNone/>
            </a:pPr>
            <a:r>
              <a:rPr lang="en-US" baseline="0" dirty="0" smtClean="0"/>
              <a:t>Hello, I’m Kevin Anderson, the Science Education Consultant at the Wisconsin Department of Public Instruction. As my students sometimes told me, science can be like learning a new language. In order for students to be able to effectively share their ideas and investigate interesting phenomena, they need the language to describe their growing understanding of the world around them. Thersea Burzynski, now at CESA 10, but also a former science teacher and reading specialist, prepared these slides to support teacher professional development in effective vocabulary instruction in science. I’ll be the narrator, but this is her great work. Throughout the presentation I’ll ask questions that could be used for discussion starters if you’re using this resource with a professional learning community, or as guides for reflection if you’re going through it on your own. On this website the transcript of this presentation is provided, as are these discussion questions, along with other links to resources to support your work. </a:t>
            </a:r>
          </a:p>
          <a:p>
            <a:pPr lvl="0">
              <a:spcBef>
                <a:spcPts val="0"/>
              </a:spcBef>
              <a:buNone/>
            </a:pPr>
            <a:endParaRPr lang="en-US" baseline="0" dirty="0" smtClean="0"/>
          </a:p>
          <a:p>
            <a:pPr lvl="0">
              <a:spcBef>
                <a:spcPts val="0"/>
              </a:spcBef>
              <a:buNone/>
            </a:pPr>
            <a:r>
              <a:rPr lang="en-US" baseline="0" dirty="0" smtClean="0"/>
              <a:t>First slide:</a:t>
            </a:r>
          </a:p>
          <a:p>
            <a:pPr lvl="0">
              <a:spcBef>
                <a:spcPts val="0"/>
              </a:spcBef>
              <a:buNone/>
            </a:pPr>
            <a:r>
              <a:rPr lang="en-US" baseline="0" dirty="0" smtClean="0"/>
              <a:t>Effective Vocabulary Instruction in Science, by Thersea Burzynski, Title I and Science Consultant at CESA 10</a:t>
            </a:r>
          </a:p>
          <a:p>
            <a:pPr lvl="0">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dirty="0"/>
              <a:t>This is a sample of a page that can guide steps 1-3 using student notebooks or as a stand alone vocabulary glossary which is student developed. </a:t>
            </a:r>
            <a:r>
              <a:rPr lang="en" dirty="0" smtClean="0"/>
              <a:t>Note, access </a:t>
            </a:r>
            <a:r>
              <a:rPr lang="en" dirty="0"/>
              <a:t>to the reproducible page can be found on the Marzano research link in the resources section of this science vocabulary website. </a:t>
            </a:r>
            <a:endParaRPr lang="en" dirty="0" smtClean="0"/>
          </a:p>
          <a:p>
            <a:pPr lvl="0">
              <a:spcBef>
                <a:spcPts val="0"/>
              </a:spcBef>
              <a:buNone/>
            </a:pPr>
            <a:r>
              <a:rPr lang="en" dirty="0" smtClean="0"/>
              <a:t>As</a:t>
            </a:r>
            <a:r>
              <a:rPr lang="en" baseline="0" dirty="0" smtClean="0"/>
              <a:t> I’ll mention again, I think connecting the vocabulary to scientific modeling is even better than just a picture, particularly one just copied from a book. Notably, in scientific modeling, students are not copying a diagram out of a book. They’re making sense of a phenomenon. They’re predicting what will happen. They’re actively building a conceptual understanding. So, diagraming how they think something works and rediagramming their ideas as they learn more would be modeling. Using correct vocabulary to annotate those models is a great strategy. </a:t>
            </a:r>
          </a:p>
          <a:p>
            <a:pPr lvl="0">
              <a:spcBef>
                <a:spcPts val="0"/>
              </a:spcBef>
              <a:buNone/>
            </a:pPr>
            <a:endParaRPr lang="en" baseline="0" dirty="0" smtClean="0"/>
          </a:p>
          <a:p>
            <a:pPr lvl="0">
              <a:spcBef>
                <a:spcPts val="0"/>
              </a:spcBef>
              <a:buNone/>
            </a:pPr>
            <a:r>
              <a:rPr lang="en" baseline="0" dirty="0" smtClean="0"/>
              <a:t>*Take a minute and share or reflect on strategies you’ve found useful for having students notebook vocabulary. Or, what notebooking strategies might you use in the future? </a:t>
            </a:r>
            <a:endParaRPr lang="e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dirty="0" smtClean="0"/>
              <a:t>Fourth, students in science should</a:t>
            </a:r>
            <a:r>
              <a:rPr lang="en" baseline="0" dirty="0" smtClean="0"/>
              <a:t> authentically experience scientific language. </a:t>
            </a:r>
            <a:r>
              <a:rPr lang="en" dirty="0" smtClean="0"/>
              <a:t>Engaging </a:t>
            </a:r>
            <a:r>
              <a:rPr lang="en" dirty="0"/>
              <a:t>students in </a:t>
            </a:r>
            <a:r>
              <a:rPr lang="en" dirty="0" smtClean="0"/>
              <a:t>science </a:t>
            </a:r>
            <a:r>
              <a:rPr lang="en" dirty="0"/>
              <a:t>and engineering practices allows for </a:t>
            </a:r>
            <a:r>
              <a:rPr lang="en" dirty="0" smtClean="0"/>
              <a:t>engagement</a:t>
            </a:r>
            <a:r>
              <a:rPr lang="en" baseline="0" dirty="0" smtClean="0"/>
              <a:t> and</a:t>
            </a:r>
            <a:r>
              <a:rPr lang="en" dirty="0" smtClean="0"/>
              <a:t> </a:t>
            </a:r>
            <a:r>
              <a:rPr lang="en" dirty="0"/>
              <a:t>experiencing the words.  It is important to </a:t>
            </a:r>
            <a:r>
              <a:rPr lang="en" dirty="0">
                <a:solidFill>
                  <a:schemeClr val="dk1"/>
                </a:solidFill>
              </a:rPr>
              <a:t>maintain the expectation of understanding and using science terminology once it’s introduced. At times front loading vocabulary  prior to the experience may be determined as the most appropriate learning sequence. </a:t>
            </a:r>
            <a:r>
              <a:rPr lang="en" dirty="0" smtClean="0">
                <a:solidFill>
                  <a:schemeClr val="dk1"/>
                </a:solidFill>
              </a:rPr>
              <a:t>Or, an introductory experience might provide a scaffold on which to build the language. Students should be using scientific vocabulary as the explain</a:t>
            </a:r>
            <a:r>
              <a:rPr lang="en" baseline="0" dirty="0" smtClean="0">
                <a:solidFill>
                  <a:schemeClr val="dk1"/>
                </a:solidFill>
              </a:rPr>
              <a:t> phenomena, though initial explanations as they explore might start with less formal language. Students should be using proper vocabulary as they’re modeling, conducting inquiry-based investigations, discussing videos or demonstrations, conducting research, and reflecting on their learning. </a:t>
            </a:r>
            <a:endParaRPr lang="en" dirty="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smtClean="0"/>
              <a:t>Fifth,</a:t>
            </a:r>
            <a:r>
              <a:rPr lang="en" baseline="0" dirty="0" smtClean="0"/>
              <a:t> students should use and speak the words often. </a:t>
            </a:r>
          </a:p>
          <a:p>
            <a:pPr lvl="0" rtl="0">
              <a:spcBef>
                <a:spcPts val="0"/>
              </a:spcBef>
              <a:buNone/>
            </a:pPr>
            <a:r>
              <a:rPr lang="en" dirty="0" smtClean="0"/>
              <a:t>It </a:t>
            </a:r>
            <a:r>
              <a:rPr lang="en" dirty="0"/>
              <a:t>is important to match authentic </a:t>
            </a:r>
            <a:r>
              <a:rPr lang="en" dirty="0" smtClean="0"/>
              <a:t>contexts, i.e</a:t>
            </a:r>
            <a:r>
              <a:rPr lang="en" dirty="0"/>
              <a:t>. purpose and audience, to the classroom practice.  </a:t>
            </a:r>
            <a:endParaRPr lang="en" dirty="0" smtClean="0"/>
          </a:p>
          <a:p>
            <a:pPr lvl="0" rtl="0">
              <a:spcBef>
                <a:spcPts val="0"/>
              </a:spcBef>
              <a:buNone/>
            </a:pPr>
            <a:r>
              <a:rPr lang="en" dirty="0" smtClean="0"/>
              <a:t>For </a:t>
            </a:r>
            <a:r>
              <a:rPr lang="en" dirty="0"/>
              <a:t>students learning English consider the language goals as well as allowing for Total Physical Response (TPR) or scaffolded choral practice. </a:t>
            </a:r>
            <a:r>
              <a:rPr lang="en" dirty="0" smtClean="0"/>
              <a:t>Another </a:t>
            </a:r>
            <a:r>
              <a:rPr lang="en" dirty="0"/>
              <a:t>option is to consider dialogues such as those created by Bisbee, Westrich, and Berg, </a:t>
            </a:r>
            <a:r>
              <a:rPr lang="en" dirty="0" smtClean="0"/>
              <a:t>which is linked </a:t>
            </a:r>
            <a:r>
              <a:rPr lang="en" dirty="0"/>
              <a:t>in the reference section of this website.  </a:t>
            </a:r>
            <a:endParaRPr lang="en" dirty="0" smtClean="0"/>
          </a:p>
          <a:p>
            <a:pPr lvl="0" rtl="0">
              <a:spcBef>
                <a:spcPts val="0"/>
              </a:spcBef>
              <a:buNone/>
            </a:pPr>
            <a:endParaRPr lang="en" u="sng" dirty="0" smtClean="0">
              <a:solidFill>
                <a:schemeClr val="hlink"/>
              </a:solidFill>
              <a:hlinkClick r:id="rId3"/>
            </a:endParaRPr>
          </a:p>
          <a:p>
            <a:pPr lvl="0" rtl="0">
              <a:spcBef>
                <a:spcPts val="0"/>
              </a:spcBef>
              <a:buNone/>
            </a:pPr>
            <a:r>
              <a:rPr lang="en" u="sng" dirty="0" smtClean="0">
                <a:solidFill>
                  <a:schemeClr val="hlink"/>
                </a:solidFill>
                <a:hlinkClick r:id="rId3"/>
              </a:rPr>
              <a:t>[http</a:t>
            </a:r>
            <a:r>
              <a:rPr lang="en" u="sng" dirty="0">
                <a:solidFill>
                  <a:schemeClr val="hlink"/>
                </a:solidFill>
                <a:hlinkClick r:id="rId3"/>
              </a:rPr>
              <a:t>://www.researchgate.net/publication/270274814_Dialogues_for_the_Biology_Classroom_-_</a:t>
            </a:r>
            <a:r>
              <a:rPr lang="en" u="sng" dirty="0" smtClean="0">
                <a:solidFill>
                  <a:schemeClr val="hlink"/>
                </a:solidFill>
                <a:hlinkClick r:id="rId3"/>
              </a:rPr>
              <a:t>Volume_1]</a:t>
            </a:r>
            <a:endParaRPr lang="en" u="sng" dirty="0">
              <a:solidFill>
                <a:schemeClr val="hlink"/>
              </a:solidFill>
              <a:hlinkClick r:id="rId3"/>
            </a:endParaRPr>
          </a:p>
          <a:p>
            <a:pPr lvl="0">
              <a:spcBef>
                <a:spcPts val="0"/>
              </a:spcBef>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If you haven’t reviewed materials from the TERC Inquiry Project on Science Talk,</a:t>
            </a:r>
            <a:r>
              <a:rPr lang="en-US" baseline="0" dirty="0" smtClean="0"/>
              <a:t> they’re definitely worth checking out. They’re designed for upper elementary, but they can be adapted below and above that level. </a:t>
            </a:r>
          </a:p>
          <a:p>
            <a:pPr lvl="0">
              <a:spcBef>
                <a:spcPts val="0"/>
              </a:spcBef>
              <a:buNone/>
            </a:pPr>
            <a:endParaRPr lang="en-US" baseline="0" dirty="0" smtClean="0"/>
          </a:p>
          <a:p>
            <a:pPr lvl="0">
              <a:spcBef>
                <a:spcPts val="0"/>
              </a:spcBef>
              <a:buNone/>
            </a:pPr>
            <a:r>
              <a:rPr lang="en-US" baseline="0" dirty="0" smtClean="0"/>
              <a:t>*Take a minute to discuss or reflect on how you structure student talk in your classroom. How do you ensure they’re using science language in those conversations?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smtClean="0"/>
              <a:t>Based</a:t>
            </a:r>
            <a:r>
              <a:rPr lang="en" baseline="0" dirty="0" smtClean="0"/>
              <a:t> on observations of many classrooms, teachers talk too much. I’m sure I did too. I encourage you to video your teaching and observe how much you’re talking. If it’s over 30% of classtime, start thinking about ways to stop. </a:t>
            </a:r>
            <a:endParaRPr lang="en" dirty="0" smtClean="0"/>
          </a:p>
          <a:p>
            <a:pPr lvl="0" rtl="0">
              <a:spcBef>
                <a:spcPts val="0"/>
              </a:spcBef>
              <a:buNone/>
            </a:pPr>
            <a:r>
              <a:rPr lang="en" dirty="0" smtClean="0"/>
              <a:t>One strategy is to pause </a:t>
            </a:r>
            <a:r>
              <a:rPr lang="en" dirty="0"/>
              <a:t>and </a:t>
            </a:r>
            <a:r>
              <a:rPr lang="en" dirty="0" smtClean="0"/>
              <a:t>chunk, also </a:t>
            </a:r>
            <a:r>
              <a:rPr lang="en" dirty="0"/>
              <a:t>referred to as Chunk and Chew…  </a:t>
            </a:r>
            <a:endParaRPr lang="en" dirty="0" smtClean="0"/>
          </a:p>
          <a:p>
            <a:pPr lvl="0" rtl="0">
              <a:spcBef>
                <a:spcPts val="0"/>
              </a:spcBef>
              <a:buNone/>
            </a:pPr>
            <a:r>
              <a:rPr lang="en" dirty="0" smtClean="0"/>
              <a:t>Pause</a:t>
            </a:r>
            <a:r>
              <a:rPr lang="en" baseline="0" dirty="0" smtClean="0"/>
              <a:t> every 5 minutes in elementary or every 8 minutes in middle school or high school. When you pause have students ‘chunk’ or process the information through strategies such as summarization, think-pair-share, or compare and contrast.</a:t>
            </a:r>
            <a:endParaRPr lang="en" dirty="0" smtClean="0"/>
          </a:p>
          <a:p>
            <a:pPr lvl="0" rtl="0">
              <a:spcBef>
                <a:spcPts val="0"/>
              </a:spcBef>
              <a:buNone/>
            </a:pPr>
            <a:r>
              <a:rPr lang="en" dirty="0" smtClean="0"/>
              <a:t>CRISS is a framework that allows</a:t>
            </a:r>
            <a:r>
              <a:rPr lang="en" baseline="0" dirty="0" smtClean="0"/>
              <a:t> </a:t>
            </a:r>
            <a:r>
              <a:rPr lang="en" dirty="0" smtClean="0"/>
              <a:t>for </a:t>
            </a:r>
            <a:r>
              <a:rPr lang="en" dirty="0"/>
              <a:t>the practices of Pause and Chunk within content literacy. </a:t>
            </a:r>
            <a:r>
              <a:rPr lang="en" dirty="0" smtClean="0"/>
              <a:t> CRISS stands</a:t>
            </a:r>
            <a:r>
              <a:rPr lang="en" baseline="0" dirty="0" smtClean="0"/>
              <a:t> for </a:t>
            </a:r>
            <a:r>
              <a:rPr lang="en-US" sz="1100" b="0" i="0" kern="1200" dirty="0" err="1" smtClean="0">
                <a:solidFill>
                  <a:schemeClr val="tx1"/>
                </a:solidFill>
                <a:latin typeface="+mn-lt"/>
                <a:ea typeface="+mn-ea"/>
                <a:cs typeface="+mn-cs"/>
              </a:rPr>
              <a:t>CReating</a:t>
            </a:r>
            <a:r>
              <a:rPr lang="en-US" sz="1100" b="0" i="0" kern="1200" dirty="0" smtClean="0">
                <a:solidFill>
                  <a:schemeClr val="tx1"/>
                </a:solidFill>
                <a:latin typeface="+mn-lt"/>
                <a:ea typeface="+mn-ea"/>
                <a:cs typeface="+mn-cs"/>
              </a:rPr>
              <a:t> Independence through Student owned </a:t>
            </a:r>
            <a:r>
              <a:rPr lang="en-US" sz="1100" b="1" i="0" kern="1200" dirty="0" smtClean="0">
                <a:solidFill>
                  <a:schemeClr val="tx1"/>
                </a:solidFill>
                <a:latin typeface="+mn-lt"/>
                <a:ea typeface="+mn-ea"/>
                <a:cs typeface="+mn-cs"/>
              </a:rPr>
              <a:t>Strategies. </a:t>
            </a:r>
            <a:r>
              <a:rPr lang="en-US" sz="1100" b="0" i="0" kern="1200" dirty="0" smtClean="0">
                <a:solidFill>
                  <a:schemeClr val="tx1"/>
                </a:solidFill>
                <a:latin typeface="+mn-lt"/>
                <a:ea typeface="+mn-ea"/>
                <a:cs typeface="+mn-cs"/>
              </a:rPr>
              <a:t>There</a:t>
            </a:r>
            <a:r>
              <a:rPr lang="en-US" sz="1100" b="0" i="0" kern="1200" baseline="0" dirty="0" smtClean="0">
                <a:solidFill>
                  <a:schemeClr val="tx1"/>
                </a:solidFill>
                <a:latin typeface="+mn-lt"/>
                <a:ea typeface="+mn-ea"/>
                <a:cs typeface="+mn-cs"/>
              </a:rPr>
              <a:t> will be a link in the references to this CRISS framework and the work of Eric Jensen. </a:t>
            </a:r>
            <a:endParaRPr lang="en" dirty="0"/>
          </a:p>
          <a:p>
            <a:pPr lvl="0" rtl="0">
              <a:spcBef>
                <a:spcPts val="0"/>
              </a:spcBef>
              <a:buNone/>
            </a:pPr>
            <a:r>
              <a:rPr lang="en" dirty="0"/>
              <a:t>The benefits </a:t>
            </a:r>
            <a:r>
              <a:rPr lang="en" dirty="0" smtClean="0"/>
              <a:t>of this</a:t>
            </a:r>
            <a:r>
              <a:rPr lang="en" baseline="0" dirty="0" smtClean="0"/>
              <a:t> chunking approach </a:t>
            </a:r>
            <a:r>
              <a:rPr lang="en" dirty="0" smtClean="0"/>
              <a:t>are</a:t>
            </a:r>
            <a:r>
              <a:rPr lang="en" dirty="0"/>
              <a:t>: </a:t>
            </a:r>
          </a:p>
          <a:p>
            <a:pPr lvl="0" rtl="0">
              <a:spcBef>
                <a:spcPts val="0"/>
              </a:spcBef>
              <a:buNone/>
            </a:pPr>
            <a:r>
              <a:rPr lang="en" dirty="0"/>
              <a:t>1) increased processing time and retention</a:t>
            </a:r>
          </a:p>
          <a:p>
            <a:pPr lvl="0" rtl="0">
              <a:spcBef>
                <a:spcPts val="0"/>
              </a:spcBef>
              <a:buNone/>
            </a:pPr>
            <a:r>
              <a:rPr lang="en" dirty="0"/>
              <a:t>2) Vocabulary practice</a:t>
            </a:r>
          </a:p>
          <a:p>
            <a:pPr lvl="0">
              <a:spcBef>
                <a:spcPts val="0"/>
              </a:spcBef>
              <a:buNone/>
            </a:pPr>
            <a:r>
              <a:rPr lang="en" dirty="0"/>
              <a:t>3) </a:t>
            </a:r>
            <a:r>
              <a:rPr lang="en-US" dirty="0" smtClean="0"/>
              <a:t>A</a:t>
            </a:r>
            <a:r>
              <a:rPr lang="en" dirty="0" smtClean="0"/>
              <a:t>nd student </a:t>
            </a:r>
            <a:r>
              <a:rPr lang="en" dirty="0"/>
              <a:t>engagement </a:t>
            </a:r>
            <a:r>
              <a:rPr lang="en" dirty="0" smtClean="0"/>
              <a:t>(which follows a socio-cognitive </a:t>
            </a:r>
            <a:r>
              <a:rPr lang="en" dirty="0"/>
              <a:t>theory of learning)  </a:t>
            </a:r>
            <a:endParaRPr lang="en" dirty="0" smtClean="0"/>
          </a:p>
          <a:p>
            <a:pPr lvl="0">
              <a:spcBef>
                <a:spcPts val="0"/>
              </a:spcBef>
              <a:buNone/>
            </a:pPr>
            <a:endParaRPr lang="en" dirty="0" smtClean="0"/>
          </a:p>
          <a:p>
            <a:pPr lvl="0">
              <a:spcBef>
                <a:spcPts val="0"/>
              </a:spcBef>
              <a:buNone/>
            </a:pPr>
            <a:r>
              <a:rPr lang="en-US" sz="1100" b="0" i="0" kern="1200" baseline="0" dirty="0" smtClean="0">
                <a:solidFill>
                  <a:schemeClr val="tx1"/>
                </a:solidFill>
                <a:latin typeface="+mn-lt"/>
                <a:ea typeface="+mn-ea"/>
                <a:cs typeface="+mn-cs"/>
              </a:rPr>
              <a:t>[*http://www.projectcriss.com/ ]</a:t>
            </a:r>
            <a:endParaRPr lang="e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Students should be communicating often through multiple formats. Some examples of authentic informational and persuasive writing</a:t>
            </a:r>
            <a:r>
              <a:rPr lang="en-US" baseline="0" dirty="0" smtClean="0"/>
              <a:t> in science could include: research p</a:t>
            </a:r>
            <a:r>
              <a:rPr lang="en" sz="1100" dirty="0" smtClean="0"/>
              <a:t>roposals, Editorials, Article reviews, Letters to the Editor, Commentary Forums, Research Articles, Letters to government or</a:t>
            </a:r>
            <a:r>
              <a:rPr lang="en" sz="1100" baseline="0" dirty="0" smtClean="0"/>
              <a:t> community members, lab resports, and blogs. </a:t>
            </a:r>
            <a:r>
              <a:rPr lang="en" sz="1100" dirty="0" smtClean="0"/>
              <a:t>  </a:t>
            </a:r>
          </a:p>
          <a:p>
            <a:pPr lvl="0">
              <a:spcBef>
                <a:spcPts val="0"/>
              </a:spcBef>
              <a:buNone/>
            </a:pPr>
            <a:endParaRPr lang="en-US" dirty="0" smtClean="0"/>
          </a:p>
          <a:p>
            <a:pPr lvl="0">
              <a:spcBef>
                <a:spcPts val="0"/>
              </a:spcBef>
              <a:buNone/>
            </a:pPr>
            <a:r>
              <a:rPr lang="en-US" dirty="0" smtClean="0"/>
              <a:t>*Pause</a:t>
            </a:r>
            <a:r>
              <a:rPr lang="en-US" baseline="0" dirty="0" smtClean="0"/>
              <a:t> and discuss or reflect on what types of authentic writing your students do, and what other projects you might consider.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dirty="0" smtClean="0"/>
              <a:t>Sixth in Marzano’s steps, involve students occasionally in games that allow</a:t>
            </a:r>
            <a:r>
              <a:rPr lang="en" baseline="0" dirty="0" smtClean="0"/>
              <a:t> them to play with vocabulary. </a:t>
            </a:r>
            <a:r>
              <a:rPr lang="en" dirty="0" smtClean="0"/>
              <a:t>Some </a:t>
            </a:r>
            <a:r>
              <a:rPr lang="en" dirty="0"/>
              <a:t>examples are provided </a:t>
            </a:r>
            <a:r>
              <a:rPr lang="en" dirty="0" smtClean="0"/>
              <a:t>within</a:t>
            </a:r>
            <a:r>
              <a:rPr lang="en" baseline="0" dirty="0" smtClean="0"/>
              <a:t> this list of </a:t>
            </a:r>
            <a:r>
              <a:rPr lang="en" dirty="0" smtClean="0"/>
              <a:t>websites</a:t>
            </a:r>
            <a:r>
              <a:rPr lang="en" dirty="0"/>
              <a:t>, also listed in the references section.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Looking at further research</a:t>
            </a:r>
            <a:r>
              <a:rPr lang="en-US" baseline="0" dirty="0" smtClean="0"/>
              <a:t> into learning, George Miller found that when we process information, we do so spatially. The brain puts things into categories. </a:t>
            </a:r>
          </a:p>
          <a:p>
            <a:pPr lvl="0">
              <a:spcBef>
                <a:spcPts val="0"/>
              </a:spcBef>
              <a:buNone/>
            </a:pPr>
            <a:r>
              <a:rPr lang="en-US" baseline="0" dirty="0" smtClean="0"/>
              <a:t>So, students learning should include opportunities to:</a:t>
            </a:r>
          </a:p>
          <a:p>
            <a:pPr lvl="0">
              <a:spcBef>
                <a:spcPts val="0"/>
              </a:spcBef>
              <a:buNone/>
            </a:pPr>
            <a:r>
              <a:rPr lang="en-US" baseline="0" dirty="0" smtClean="0"/>
              <a:t>Categorize terms</a:t>
            </a:r>
          </a:p>
          <a:p>
            <a:pPr lvl="0">
              <a:spcBef>
                <a:spcPts val="0"/>
              </a:spcBef>
              <a:buNone/>
            </a:pPr>
            <a:r>
              <a:rPr lang="en-US" baseline="0" dirty="0" smtClean="0"/>
              <a:t>Label authentic objects or visuals</a:t>
            </a:r>
          </a:p>
          <a:p>
            <a:pPr lvl="0">
              <a:spcBef>
                <a:spcPts val="0"/>
              </a:spcBef>
              <a:buNone/>
            </a:pPr>
            <a:r>
              <a:rPr lang="en-US" baseline="0" dirty="0" smtClean="0"/>
              <a:t>Use and develop graphic organizers and concept maps</a:t>
            </a:r>
          </a:p>
          <a:p>
            <a:pPr lvl="0">
              <a:spcBef>
                <a:spcPts val="0"/>
              </a:spcBef>
              <a:buNone/>
            </a:pPr>
            <a:r>
              <a:rPr lang="en-US" baseline="0" dirty="0" smtClean="0"/>
              <a:t>Classify missing pieces to a group</a:t>
            </a:r>
            <a:endParaRPr lang="en-US" dirty="0" smtClean="0"/>
          </a:p>
          <a:p>
            <a:pPr lvl="0">
              <a:spcBef>
                <a:spcPts val="0"/>
              </a:spcBef>
              <a:buNone/>
            </a:pPr>
            <a:r>
              <a:rPr lang="en-US" dirty="0" smtClean="0"/>
              <a:t>Create lists</a:t>
            </a:r>
          </a:p>
          <a:p>
            <a:pPr lvl="0">
              <a:spcBef>
                <a:spcPts val="0"/>
              </a:spcBef>
              <a:buNone/>
            </a:pPr>
            <a:endParaRPr lang="en-US" dirty="0" smtClean="0"/>
          </a:p>
          <a:p>
            <a:pPr lvl="0">
              <a:spcBef>
                <a:spcPts val="0"/>
              </a:spcBef>
              <a:buNone/>
            </a:pPr>
            <a:r>
              <a:rPr lang="en-US" dirty="0" smtClean="0"/>
              <a:t>Again, scientific modeling can provide</a:t>
            </a:r>
            <a:r>
              <a:rPr lang="en-US" baseline="0" dirty="0" smtClean="0"/>
              <a:t> these types of structures.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Building on this research,</a:t>
            </a:r>
            <a:r>
              <a:rPr lang="en-US" baseline="0" dirty="0" smtClean="0"/>
              <a:t> in primary grades, students could </a:t>
            </a:r>
            <a:r>
              <a:rPr lang="en" sz="1100" baseline="0" dirty="0" smtClean="0">
                <a:solidFill>
                  <a:srgbClr val="000090"/>
                </a:solidFill>
                <a:latin typeface="Calibri" pitchFamily="34" charset="0"/>
              </a:rPr>
              <a:t>p</a:t>
            </a:r>
            <a:r>
              <a:rPr lang="en" sz="1100" dirty="0" smtClean="0">
                <a:solidFill>
                  <a:srgbClr val="000090"/>
                </a:solidFill>
                <a:latin typeface="Calibri" pitchFamily="34" charset="0"/>
              </a:rPr>
              <a:t>lace pictures or actual objects into categories based on some identified characteristic or quality while verbally using the words represented. </a:t>
            </a:r>
          </a:p>
          <a:p>
            <a:pPr lvl="0">
              <a:spcBef>
                <a:spcPts val="0"/>
              </a:spcBef>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C</a:t>
            </a:r>
            <a:r>
              <a:rPr lang="en" dirty="0" smtClean="0"/>
              <a:t>oncept</a:t>
            </a:r>
            <a:r>
              <a:rPr lang="en" baseline="0" dirty="0" smtClean="0"/>
              <a:t> circles are another tool for spatially mapping ideas. </a:t>
            </a:r>
          </a:p>
          <a:p>
            <a:pPr lvl="0" rtl="0">
              <a:spcBef>
                <a:spcPts val="0"/>
              </a:spcBef>
              <a:buNone/>
            </a:pPr>
            <a:r>
              <a:rPr lang="en" baseline="0" dirty="0" smtClean="0"/>
              <a:t>Here we’re moving towards students seeing that </a:t>
            </a:r>
          </a:p>
          <a:p>
            <a:pPr lvl="0" rtl="0">
              <a:spcBef>
                <a:spcPts val="0"/>
              </a:spcBef>
              <a:buNone/>
            </a:pPr>
            <a:r>
              <a:rPr lang="en" dirty="0" smtClean="0"/>
              <a:t>Average </a:t>
            </a:r>
            <a:r>
              <a:rPr lang="en" dirty="0"/>
              <a:t>Speed </a:t>
            </a:r>
            <a:r>
              <a:rPr lang="en" dirty="0" smtClean="0"/>
              <a:t>= </a:t>
            </a:r>
            <a:r>
              <a:rPr lang="en" dirty="0"/>
              <a:t>Distance Traveled/time of </a:t>
            </a:r>
            <a:r>
              <a:rPr lang="en" dirty="0" smtClean="0"/>
              <a:t>Travel, and Average </a:t>
            </a:r>
            <a:r>
              <a:rPr lang="en" dirty="0"/>
              <a:t>Velocity= Change in </a:t>
            </a:r>
            <a:r>
              <a:rPr lang="en" dirty="0" smtClean="0"/>
              <a:t>position/time or displacement/time</a:t>
            </a:r>
          </a:p>
          <a:p>
            <a:pPr lvl="0">
              <a:spcBef>
                <a:spcPts val="0"/>
              </a:spcBef>
              <a:buNone/>
            </a:pPr>
            <a:r>
              <a:rPr lang="en-US" dirty="0" smtClean="0"/>
              <a:t>This builds on work by Janet Allen.</a:t>
            </a:r>
            <a:r>
              <a:rPr lang="en-US" baseline="0" dirty="0" smtClean="0"/>
              <a:t> </a:t>
            </a:r>
            <a:endParaRPr lang="en-US" dirty="0" smtClean="0"/>
          </a:p>
          <a:p>
            <a:pPr lvl="0">
              <a:spcBef>
                <a:spcPts val="0"/>
              </a:spcBef>
              <a:buNone/>
            </a:pPr>
            <a:endParaRPr lang="en-US" dirty="0" smtClean="0"/>
          </a:p>
          <a:p>
            <a:pPr lvl="0">
              <a:spcBef>
                <a:spcPts val="0"/>
              </a:spcBef>
              <a:buNone/>
            </a:pPr>
            <a:r>
              <a:rPr lang="en-US" dirty="0" smtClean="0"/>
              <a:t>[https://docs.google.com/a/cesa10.org/file/d/0B3KLg7jZDkhxVnZ1RDBzOVoxWVk/edit]</a:t>
            </a:r>
            <a:endParaRPr lang="e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Briefly,</a:t>
            </a:r>
            <a:r>
              <a:rPr lang="en-US" baseline="0" dirty="0" smtClean="0"/>
              <a:t> here is an outline of this presentation. </a:t>
            </a:r>
          </a:p>
          <a:p>
            <a:pPr marL="457200" lvl="0" indent="-381000" rtl="0">
              <a:spcBef>
                <a:spcPts val="0"/>
              </a:spcBef>
              <a:buSzPct val="100000"/>
            </a:pPr>
            <a:r>
              <a:rPr lang="en-US" baseline="0" dirty="0" smtClean="0"/>
              <a:t>First, I’ll briefly share an </a:t>
            </a:r>
            <a:r>
              <a:rPr lang="en" sz="1100" dirty="0" smtClean="0"/>
              <a:t>Overview of research related to vocabulary instruction</a:t>
            </a:r>
            <a:r>
              <a:rPr lang="en" sz="1100" baseline="0" dirty="0" smtClean="0"/>
              <a:t> and </a:t>
            </a:r>
            <a:r>
              <a:rPr lang="en" sz="1100" dirty="0" smtClean="0"/>
              <a:t>learning.</a:t>
            </a:r>
          </a:p>
          <a:p>
            <a:pPr marL="457200" lvl="0" indent="-381000" rtl="0">
              <a:spcBef>
                <a:spcPts val="0"/>
              </a:spcBef>
              <a:buSzPct val="100000"/>
            </a:pPr>
            <a:r>
              <a:rPr lang="en" sz="1100" dirty="0" smtClean="0"/>
              <a:t>Second, I’ll discuss some strategies matched to that research   </a:t>
            </a:r>
          </a:p>
          <a:p>
            <a:pPr marL="457200" lvl="0" indent="-381000" rtl="0">
              <a:spcBef>
                <a:spcPts val="0"/>
              </a:spcBef>
              <a:buSzPct val="100000"/>
            </a:pPr>
            <a:r>
              <a:rPr lang="en" sz="1100" dirty="0" smtClean="0"/>
              <a:t>Then,</a:t>
            </a:r>
            <a:r>
              <a:rPr lang="en" sz="1100" baseline="0" dirty="0" smtClean="0"/>
              <a:t> I’ll spend a significant amount of time sharing </a:t>
            </a:r>
            <a:r>
              <a:rPr lang="en" sz="1100" dirty="0" smtClean="0"/>
              <a:t>Marzano’s Six Step process for Vocabulary Instruction.</a:t>
            </a:r>
            <a:r>
              <a:rPr lang="en" sz="1100" baseline="0" dirty="0" smtClean="0"/>
              <a:t> Some of these ideas come from a new book he released on connecting vocabulary instruction to the Next Generation Science Standards. </a:t>
            </a:r>
            <a:endParaRPr lang="en" sz="1100" dirty="0" smtClean="0"/>
          </a:p>
          <a:p>
            <a:pPr marL="457200" lvl="0" indent="-381000" rtl="0">
              <a:spcBef>
                <a:spcPts val="0"/>
              </a:spcBef>
              <a:buSzPct val="100000"/>
            </a:pPr>
            <a:r>
              <a:rPr lang="en" sz="1100" dirty="0" smtClean="0"/>
              <a:t>Finally, I’ll share some an activity for staff on vocabulary</a:t>
            </a:r>
            <a:r>
              <a:rPr lang="en" sz="1100" baseline="0" dirty="0" smtClean="0"/>
              <a:t> instruction and some concluding comments. </a:t>
            </a:r>
            <a:endParaRPr lang="en" sz="1100" dirty="0" smtClean="0"/>
          </a:p>
          <a:p>
            <a:pPr lvl="0">
              <a:spcBef>
                <a:spcPts val="0"/>
              </a:spcBef>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In CLOZE</a:t>
            </a:r>
            <a:r>
              <a:rPr lang="en-US" baseline="0" dirty="0" smtClean="0"/>
              <a:t> activities, certain words are removed. This table and CLOZE activity from a NASA (linked on the site). Students would complete the table with the word bank provided – categorizing ideas and terms. It would also make sense to have a class or group discussion afterward where students explain why they put words where they did. </a:t>
            </a:r>
          </a:p>
          <a:p>
            <a:pPr lvl="0">
              <a:spcBef>
                <a:spcPts val="0"/>
              </a:spcBef>
              <a:buNone/>
            </a:pPr>
            <a:endParaRPr lang="en-US" dirty="0" smtClean="0"/>
          </a:p>
          <a:p>
            <a:pPr lvl="0">
              <a:spcBef>
                <a:spcPts val="0"/>
              </a:spcBef>
              <a:buNone/>
            </a:pPr>
            <a:r>
              <a:rPr lang="en-US" dirty="0" smtClean="0"/>
              <a:t>*Considering these past few</a:t>
            </a:r>
            <a:r>
              <a:rPr lang="en-US" baseline="0" dirty="0" smtClean="0"/>
              <a:t> examples of </a:t>
            </a:r>
            <a:r>
              <a:rPr lang="en-US" dirty="0" smtClean="0"/>
              <a:t> research-based</a:t>
            </a:r>
            <a:r>
              <a:rPr lang="en-US" baseline="0" dirty="0" smtClean="0"/>
              <a:t> strategies, </a:t>
            </a:r>
            <a:r>
              <a:rPr lang="en-US" dirty="0" smtClean="0"/>
              <a:t>discuss or reflect on</a:t>
            </a:r>
            <a:r>
              <a:rPr lang="en-US" baseline="0" dirty="0" smtClean="0"/>
              <a:t> how you have students organize their learning of concepts. What structures do you provide? </a:t>
            </a:r>
            <a:endParaRPr lang="en-US" dirty="0" smtClean="0"/>
          </a:p>
          <a:p>
            <a:pPr lvl="0">
              <a:spcBef>
                <a:spcPts val="0"/>
              </a:spcBef>
              <a:buNone/>
            </a:pPr>
            <a:endParaRPr lang="en-US" dirty="0" smtClean="0"/>
          </a:p>
          <a:p>
            <a:pPr lvl="0">
              <a:spcBef>
                <a:spcPts val="0"/>
              </a:spcBef>
              <a:buNone/>
            </a:pPr>
            <a:r>
              <a:rPr lang="en-US" dirty="0" smtClean="0"/>
              <a:t>[http://ares.jsc.nasa.gov/education/eeab/guides/SOE/SpheresOfEarth_StudentGuidev3.pdf]</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dirty="0" smtClean="0"/>
              <a:t>Here is a</a:t>
            </a:r>
            <a:r>
              <a:rPr lang="en-US" baseline="0" dirty="0" smtClean="0"/>
              <a:t> secondary staff vocabulary</a:t>
            </a:r>
            <a:r>
              <a:rPr lang="en-US" dirty="0" smtClean="0"/>
              <a:t> activity that shows connections across disciplines.</a:t>
            </a:r>
            <a:r>
              <a:rPr lang="en-US" baseline="0" dirty="0" smtClean="0"/>
              <a:t> </a:t>
            </a:r>
            <a:r>
              <a:rPr lang="en-US" dirty="0" smtClean="0"/>
              <a:t>T</a:t>
            </a:r>
            <a:r>
              <a:rPr lang="en" dirty="0" smtClean="0"/>
              <a:t>he references section will describe this middle or high school whole staff activity in more depth. Basically, staff sit together</a:t>
            </a:r>
            <a:r>
              <a:rPr lang="en" baseline="0" dirty="0" smtClean="0"/>
              <a:t> by discipline and </a:t>
            </a:r>
            <a:r>
              <a:rPr lang="en" dirty="0" smtClean="0"/>
              <a:t>brainstorm words related to their</a:t>
            </a:r>
            <a:r>
              <a:rPr lang="en" baseline="0" dirty="0" smtClean="0"/>
              <a:t> disciplines </a:t>
            </a:r>
            <a:r>
              <a:rPr lang="en" dirty="0" smtClean="0"/>
              <a:t>with a chosen stem or affix. They then share the words a</a:t>
            </a:r>
            <a:r>
              <a:rPr lang="en-US" dirty="0" err="1" smtClean="0"/>
              <a:t>nd</a:t>
            </a:r>
            <a:r>
              <a:rPr lang="en" dirty="0" smtClean="0"/>
              <a:t> consider how well</a:t>
            </a:r>
            <a:r>
              <a:rPr lang="en" baseline="0" dirty="0" smtClean="0"/>
              <a:t> they’re able to understand unfamiliar words because of the common word parts. Finally, they discuss implications for classroom practice. </a:t>
            </a:r>
            <a:endParaRPr lang="en" dirty="0" smtClean="0"/>
          </a:p>
          <a:p>
            <a:pPr lvl="0" rtl="0">
              <a:spcBef>
                <a:spcPts val="0"/>
              </a:spcBef>
              <a:buNone/>
            </a:pPr>
            <a:endParaRPr lang="en" dirty="0" smtClean="0"/>
          </a:p>
          <a:p>
            <a:pPr lvl="0" rtl="0">
              <a:spcBef>
                <a:spcPts val="0"/>
              </a:spcBef>
              <a:buNone/>
            </a:pPr>
            <a:r>
              <a:rPr lang="en" dirty="0" smtClean="0"/>
              <a:t>[resources </a:t>
            </a:r>
            <a:r>
              <a:rPr lang="en" dirty="0"/>
              <a:t>section </a:t>
            </a:r>
            <a:r>
              <a:rPr lang="en" dirty="0" smtClean="0"/>
              <a:t>includes more details, also noted below but not shared in video]</a:t>
            </a:r>
          </a:p>
          <a:p>
            <a:pPr lvl="0" rtl="0">
              <a:spcBef>
                <a:spcPts val="0"/>
              </a:spcBef>
              <a:buNone/>
            </a:pPr>
            <a:endParaRPr dirty="0"/>
          </a:p>
          <a:p>
            <a:pPr lvl="0" rtl="0">
              <a:spcBef>
                <a:spcPts val="0"/>
              </a:spcBef>
              <a:buNone/>
            </a:pPr>
            <a:r>
              <a:rPr lang="en" dirty="0"/>
              <a:t>Facilitator </a:t>
            </a:r>
            <a:r>
              <a:rPr lang="en" dirty="0" smtClean="0"/>
              <a:t>preperation: </a:t>
            </a:r>
            <a:endParaRPr lang="en" dirty="0"/>
          </a:p>
          <a:p>
            <a:pPr lvl="0" rtl="0">
              <a:spcBef>
                <a:spcPts val="0"/>
              </a:spcBef>
              <a:buNone/>
            </a:pPr>
            <a:r>
              <a:rPr lang="en" dirty="0"/>
              <a:t>Place large T-Charts on poster paper around the meeting room.  Put a single word part from the list on top of each T-chart.</a:t>
            </a:r>
          </a:p>
          <a:p>
            <a:pPr lvl="0" rtl="0">
              <a:spcBef>
                <a:spcPts val="0"/>
              </a:spcBef>
              <a:buNone/>
            </a:pPr>
            <a:r>
              <a:rPr lang="en" dirty="0"/>
              <a:t>Gather markers of a variety of colors.  One color should be assigned to each content area. Have enough markers for each individual to have their own marker representing their department’s color. </a:t>
            </a:r>
          </a:p>
          <a:p>
            <a:pPr lvl="0" rtl="0">
              <a:spcBef>
                <a:spcPts val="0"/>
              </a:spcBef>
              <a:buNone/>
            </a:pPr>
            <a:endParaRPr dirty="0"/>
          </a:p>
          <a:p>
            <a:pPr lvl="0" rtl="0">
              <a:spcBef>
                <a:spcPts val="0"/>
              </a:spcBef>
              <a:buNone/>
            </a:pPr>
            <a:r>
              <a:rPr lang="en" dirty="0"/>
              <a:t>Activity: </a:t>
            </a:r>
          </a:p>
          <a:p>
            <a:pPr lvl="0" rtl="0">
              <a:spcBef>
                <a:spcPts val="0"/>
              </a:spcBef>
              <a:buNone/>
            </a:pPr>
            <a:r>
              <a:rPr lang="en" dirty="0"/>
              <a:t>Teachers sit with departments during instruction and initial brainstorming. </a:t>
            </a:r>
          </a:p>
          <a:p>
            <a:pPr lvl="0" rtl="0">
              <a:spcBef>
                <a:spcPts val="0"/>
              </a:spcBef>
              <a:buNone/>
            </a:pPr>
            <a:endParaRPr dirty="0"/>
          </a:p>
          <a:p>
            <a:pPr lvl="0" rtl="0">
              <a:spcBef>
                <a:spcPts val="0"/>
              </a:spcBef>
              <a:buNone/>
            </a:pPr>
            <a:r>
              <a:rPr lang="en" dirty="0"/>
              <a:t>Facilitator explain the directions: </a:t>
            </a:r>
          </a:p>
          <a:p>
            <a:pPr marL="457200" lvl="0" indent="-228600" rtl="0">
              <a:spcBef>
                <a:spcPts val="0"/>
              </a:spcBef>
              <a:buAutoNum type="arabicPeriod"/>
            </a:pPr>
            <a:r>
              <a:rPr lang="en" dirty="0"/>
              <a:t>Around the room we have t-charts with various word parts on the top of the t-chart.  </a:t>
            </a:r>
          </a:p>
          <a:p>
            <a:pPr marL="457200" lvl="0" indent="-228600" rtl="0">
              <a:spcBef>
                <a:spcPts val="0"/>
              </a:spcBef>
              <a:buAutoNum type="arabicPeriod"/>
            </a:pPr>
            <a:r>
              <a:rPr lang="en" dirty="0"/>
              <a:t>Your department will be given approx. 12-20 minutes to brainstorm words from your discipline that are built around these words.  The words you brainstorm may or may not be ‘typical’ vocabulary you introduce each year as targeted objectives, but they should be from or related to your discipline. </a:t>
            </a:r>
          </a:p>
          <a:p>
            <a:pPr marL="457200" lvl="0" indent="-228600" rtl="0">
              <a:spcBef>
                <a:spcPts val="0"/>
              </a:spcBef>
              <a:buAutoNum type="arabicPeriod"/>
            </a:pPr>
            <a:r>
              <a:rPr lang="en" dirty="0"/>
              <a:t>After the brainstorm you will send members of your team out to add to each t-chart using your colored marker to record your content area on the left side of the chart and your term on the right side of the t-chart. </a:t>
            </a:r>
          </a:p>
          <a:p>
            <a:pPr marL="457200" lvl="0" indent="-228600" rtl="0">
              <a:spcBef>
                <a:spcPts val="0"/>
              </a:spcBef>
              <a:buAutoNum type="arabicPeriod"/>
            </a:pPr>
            <a:r>
              <a:rPr lang="en" dirty="0"/>
              <a:t>Your group should be ready to define/defend your word when the t-chart is shared to the whole group.  Facilitators may use a whole group reading of each chart </a:t>
            </a:r>
            <a:r>
              <a:rPr lang="en" b="1" dirty="0"/>
              <a:t>or</a:t>
            </a:r>
            <a:r>
              <a:rPr lang="en" dirty="0"/>
              <a:t> send teams of ‘mixed contents’ around on the room on a gallery walk to read and discuss the charts for themselves.  </a:t>
            </a:r>
          </a:p>
          <a:p>
            <a:pPr marL="457200" lvl="0" indent="-228600" rtl="0">
              <a:spcBef>
                <a:spcPts val="0"/>
              </a:spcBef>
              <a:buAutoNum type="arabicPeriod"/>
            </a:pPr>
            <a:r>
              <a:rPr lang="en" dirty="0"/>
              <a:t>Discuss the following questions as a group: </a:t>
            </a:r>
          </a:p>
          <a:p>
            <a:pPr marL="457200" lvl="0" indent="-228600" rtl="0">
              <a:spcBef>
                <a:spcPts val="0"/>
              </a:spcBef>
              <a:buAutoNum type="alphaLcPeriod"/>
            </a:pPr>
            <a:r>
              <a:rPr lang="en" dirty="0"/>
              <a:t>Did you learn any new words today?  </a:t>
            </a:r>
          </a:p>
          <a:p>
            <a:pPr marL="457200" lvl="0" indent="-228600" rtl="0">
              <a:spcBef>
                <a:spcPts val="0"/>
              </a:spcBef>
              <a:buAutoNum type="alphaLcPeriod"/>
            </a:pPr>
            <a:r>
              <a:rPr lang="en" dirty="0"/>
              <a:t>If so, where the words quickly understood by you because you could connect them to your own understanding    theword part in your context?  </a:t>
            </a:r>
          </a:p>
          <a:p>
            <a:pPr lvl="0" rtl="0">
              <a:spcBef>
                <a:spcPts val="0"/>
              </a:spcBef>
              <a:buNone/>
            </a:pPr>
            <a:r>
              <a:rPr lang="en" dirty="0"/>
              <a:t>  c.  	Think of the students travels between all of your contents throughout their k-12 years, througout a single year, and even a single day across contents. </a:t>
            </a:r>
          </a:p>
          <a:p>
            <a:pPr lvl="0" rtl="0">
              <a:spcBef>
                <a:spcPts val="0"/>
              </a:spcBef>
              <a:buNone/>
            </a:pPr>
            <a:r>
              <a:rPr lang="en" dirty="0"/>
              <a:t>  d. 	Now consider the power in connecting the lexicon of our discipline to the broader context of language.  (Lexicon: vocabulary of a branch of knowledge  or in an individual’s repertoire)  How useful is it to teach in a connected way to the lexicon of language across other disciplines?  </a:t>
            </a:r>
            <a:r>
              <a:rPr lang="en" i="1" dirty="0"/>
              <a:t>It easier if we focus on word parts vs terminology and it allows students to see the connection.</a:t>
            </a:r>
          </a:p>
          <a:p>
            <a:pPr lvl="0" rtl="0">
              <a:spcBef>
                <a:spcPts val="0"/>
              </a:spcBef>
              <a:buNone/>
            </a:pPr>
            <a:r>
              <a:rPr lang="en" i="1" dirty="0"/>
              <a:t>  e. 	</a:t>
            </a:r>
            <a:r>
              <a:rPr lang="en" dirty="0"/>
              <a:t>What is the value in developing an awareness or action steps for this instruction in our academic setting?  </a:t>
            </a:r>
            <a:r>
              <a:rPr lang="en" i="1" dirty="0"/>
              <a:t>  </a:t>
            </a:r>
          </a:p>
          <a:p>
            <a:pPr lvl="0">
              <a:spcBef>
                <a:spcPts val="0"/>
              </a:spcBef>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These links provide</a:t>
            </a:r>
            <a:r>
              <a:rPr lang="en-US" baseline="0" dirty="0" smtClean="0"/>
              <a:t> r</a:t>
            </a:r>
            <a:r>
              <a:rPr lang="en-US" dirty="0" smtClean="0"/>
              <a:t>eferences and resources related to root</a:t>
            </a:r>
            <a:r>
              <a:rPr lang="en-US" baseline="0" dirty="0" smtClean="0"/>
              <a:t> words and word origins. They relate to the p</a:t>
            </a:r>
            <a:r>
              <a:rPr lang="en-US" dirty="0" smtClean="0"/>
              <a:t>revious activity.  The full links are in the resources. </a:t>
            </a:r>
          </a:p>
          <a:p>
            <a:pPr lvl="0"/>
            <a:r>
              <a:rPr lang="en-US" dirty="0" smtClean="0"/>
              <a:t>http://www.jdenuno.com/PDFfiles/RootWords.pdf </a:t>
            </a:r>
          </a:p>
          <a:p>
            <a:pPr lvl="0"/>
            <a:r>
              <a:rPr lang="en-US" dirty="0" smtClean="0"/>
              <a:t>http://www.etymonline.com/index.php?allowed_in_frame=0&amp;search=mod&amp;searchmode=none</a:t>
            </a:r>
          </a:p>
          <a:p>
            <a:pPr lvl="0"/>
            <a:r>
              <a:rPr lang="en-US" dirty="0" smtClean="0"/>
              <a:t>http://www.macroevolution.net/biology-prefixes-a.html</a:t>
            </a:r>
          </a:p>
          <a:p>
            <a:pPr lvl="0"/>
            <a:r>
              <a:rPr lang="en-US" dirty="0" smtClean="0"/>
              <a:t>http://www.csun.edu/science/books/sourcebook/chapters/1-vocabulary/resources/chemistry_roots.pdf</a:t>
            </a:r>
          </a:p>
          <a:p>
            <a:pPr lvl="0"/>
            <a:endParaRPr lang="en-US" dirty="0" smtClean="0"/>
          </a:p>
          <a:p>
            <a:pPr lvl="0"/>
            <a:endParaRPr lang="en-US" dirty="0" smtClean="0"/>
          </a:p>
          <a:p>
            <a:pPr lvl="0"/>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Here</a:t>
            </a:r>
            <a:r>
              <a:rPr lang="en-US" baseline="0" dirty="0" smtClean="0"/>
              <a:t> are a few further reflections questions for a science department. </a:t>
            </a:r>
          </a:p>
          <a:p>
            <a:pPr marL="457200" lvl="0" indent="-381000" rtl="0">
              <a:spcBef>
                <a:spcPts val="0"/>
              </a:spcBef>
              <a:buSzPct val="100000"/>
              <a:buChar char="●"/>
            </a:pPr>
            <a:r>
              <a:rPr lang="en-US" sz="1100" dirty="0" smtClean="0">
                <a:solidFill>
                  <a:srgbClr val="000090"/>
                </a:solidFill>
                <a:latin typeface="Calibri" pitchFamily="34" charset="0"/>
              </a:rPr>
              <a:t>How do you have students learn science vocabulary (tier III words)?  </a:t>
            </a:r>
          </a:p>
          <a:p>
            <a:pPr marL="457200" lvl="0" indent="-381000" rtl="0">
              <a:spcBef>
                <a:spcPts val="0"/>
              </a:spcBef>
              <a:buSzPct val="100000"/>
              <a:buChar char="●"/>
            </a:pPr>
            <a:r>
              <a:rPr lang="en-US" sz="1100" dirty="0" smtClean="0">
                <a:solidFill>
                  <a:srgbClr val="000090"/>
                </a:solidFill>
                <a:latin typeface="Calibri" pitchFamily="34" charset="0"/>
              </a:rPr>
              <a:t>How important is it to explicitly teach tier II or process words?</a:t>
            </a:r>
          </a:p>
          <a:p>
            <a:pPr marL="457200" lvl="0" indent="-381000" rtl="0">
              <a:spcBef>
                <a:spcPts val="0"/>
              </a:spcBef>
              <a:buSzPct val="100000"/>
              <a:buChar char="●"/>
            </a:pPr>
            <a:r>
              <a:rPr lang="en-US" sz="1100" dirty="0" smtClean="0">
                <a:solidFill>
                  <a:srgbClr val="000090"/>
                </a:solidFill>
                <a:latin typeface="Calibri" pitchFamily="34" charset="0"/>
              </a:rPr>
              <a:t>Do you have specific discourse structures or protocols in place? </a:t>
            </a:r>
          </a:p>
          <a:p>
            <a:pPr marL="457200" lvl="0" indent="-381000" rtl="0">
              <a:spcBef>
                <a:spcPts val="0"/>
              </a:spcBef>
              <a:buSzPct val="100000"/>
              <a:buNone/>
            </a:pPr>
            <a:r>
              <a:rPr lang="en-US" sz="1100" dirty="0" smtClean="0">
                <a:solidFill>
                  <a:srgbClr val="000090"/>
                </a:solidFill>
                <a:latin typeface="Calibri" pitchFamily="34" charset="0"/>
              </a:rPr>
              <a:t>[pause]</a:t>
            </a:r>
            <a:endParaRPr lang="en-US" sz="1100" dirty="0">
              <a:solidFill>
                <a:srgbClr val="000090"/>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smtClean="0"/>
              <a:t>Edgar </a:t>
            </a:r>
            <a:r>
              <a:rPr lang="en" dirty="0"/>
              <a:t>Dale was one of the first to look at degrees of knowing word meanings.  We have multiple researchers who are using these foundations in their strategies of helping students be aware of their own word knowledge.  Too often students feel they KNOW a word if they can quickly access it’s meaning, but in reality they only </a:t>
            </a:r>
            <a:r>
              <a:rPr lang="en" dirty="0" smtClean="0"/>
              <a:t>know it receptively </a:t>
            </a:r>
            <a:r>
              <a:rPr lang="en" dirty="0"/>
              <a:t>when it can be understood when others use the word in </a:t>
            </a:r>
            <a:r>
              <a:rPr lang="en" dirty="0" smtClean="0"/>
              <a:t>context; it </a:t>
            </a:r>
            <a:r>
              <a:rPr lang="en" dirty="0"/>
              <a:t>is understood productively when the individual can use it accurately and in the correct context.  All english learners understand words receptively before </a:t>
            </a:r>
            <a:r>
              <a:rPr lang="en" dirty="0" smtClean="0"/>
              <a:t>productively, occuring </a:t>
            </a:r>
            <a:r>
              <a:rPr lang="en" dirty="0"/>
              <a:t>between stages </a:t>
            </a:r>
            <a:r>
              <a:rPr lang="en" dirty="0" smtClean="0"/>
              <a:t>3&amp;4. That includes native and</a:t>
            </a:r>
            <a:r>
              <a:rPr lang="en" baseline="0" dirty="0" smtClean="0"/>
              <a:t> non-native speakers</a:t>
            </a:r>
            <a:r>
              <a:rPr lang="en" dirty="0" smtClean="0"/>
              <a:t>.  </a:t>
            </a:r>
            <a:endParaRPr lang="en" dirty="0"/>
          </a:p>
          <a:p>
            <a:pPr lvl="0" rtl="0">
              <a:spcBef>
                <a:spcPts val="0"/>
              </a:spcBef>
              <a:buNone/>
            </a:pPr>
            <a:endParaRPr dirty="0"/>
          </a:p>
          <a:p>
            <a:pPr lvl="0" rtl="0">
              <a:spcBef>
                <a:spcPts val="0"/>
              </a:spcBef>
              <a:buNone/>
            </a:pPr>
            <a:r>
              <a:rPr lang="en" dirty="0" smtClean="0"/>
              <a:t>The </a:t>
            </a:r>
            <a:r>
              <a:rPr lang="en" dirty="0"/>
              <a:t>samples of rating scales </a:t>
            </a:r>
            <a:r>
              <a:rPr lang="en" dirty="0" smtClean="0"/>
              <a:t>linked here can serve </a:t>
            </a:r>
            <a:r>
              <a:rPr lang="en" dirty="0"/>
              <a:t>as tools for students of many ages to be aware of their stage of word knowledge with the important vocabulary to your content.  There are samples to be used a varying grade-levels.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solidFill>
                  <a:schemeClr val="hlink"/>
                </a:solidFill>
                <a:hlinkClick r:id="rId3"/>
              </a:rPr>
              <a:t>http://education.ky.gov/curriculum/lit/Documents/kclm/vocabulary_rating_comprehension_strategy_teaching%20tools.pdf</a:t>
            </a:r>
            <a:endParaRPr lang="en" u="sng" dirty="0" smtClean="0">
              <a:solidFill>
                <a:schemeClr val="hlink"/>
              </a:solidFill>
              <a:hlinkClick r:id="rId3"/>
            </a:endParaRPr>
          </a:p>
          <a:p>
            <a:pPr lvl="0">
              <a:spcBef>
                <a:spcPts val="0"/>
              </a:spcBef>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Reference, overall idea from:</a:t>
            </a:r>
          </a:p>
          <a:p>
            <a:pPr lvl="0" rtl="0">
              <a:spcBef>
                <a:spcPts val="0"/>
              </a:spcBef>
              <a:buNone/>
            </a:pPr>
            <a:r>
              <a:rPr lang="en" u="sng" dirty="0" smtClean="0">
                <a:solidFill>
                  <a:schemeClr val="hlink"/>
                </a:solidFill>
                <a:hlinkClick r:id="rId3"/>
              </a:rPr>
              <a:t>http://www.iceary.org/Conference/Differentiation.Conrad-Curry.pdf</a:t>
            </a:r>
          </a:p>
          <a:p>
            <a:pPr lvl="0">
              <a:spcBef>
                <a:spcPts val="0"/>
              </a:spcBef>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Students should be engaged in science</a:t>
            </a:r>
            <a:r>
              <a:rPr lang="en-US" baseline="0" dirty="0" smtClean="0"/>
              <a:t> practice in order to effectively develop vocabulary.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 sz="1100" dirty="0" smtClean="0">
                <a:solidFill>
                  <a:srgbClr val="000090"/>
                </a:solidFill>
                <a:latin typeface="Calibri" pitchFamily="34" charset="0"/>
              </a:rPr>
              <a:t>Engaging Tasks allow for a deep building of concept development and vocabulary use. Multiple encounters with vocabulary in a variety of contexts – such as investigations, reading, class discussions, small group discussions, individual</a:t>
            </a:r>
            <a:r>
              <a:rPr lang="en" sz="1100" baseline="0" dirty="0" smtClean="0">
                <a:solidFill>
                  <a:srgbClr val="000090"/>
                </a:solidFill>
                <a:latin typeface="Calibri" pitchFamily="34" charset="0"/>
              </a:rPr>
              <a:t> tasks, </a:t>
            </a:r>
            <a:r>
              <a:rPr lang="en" sz="1100" dirty="0" smtClean="0">
                <a:solidFill>
                  <a:srgbClr val="000090"/>
                </a:solidFill>
                <a:latin typeface="Calibri" pitchFamily="34" charset="0"/>
              </a:rPr>
              <a:t>etc. - allow words to go from the receptive level of understanding to the productive level.  </a:t>
            </a:r>
          </a:p>
          <a:p>
            <a:pPr lvl="0">
              <a:spcBef>
                <a:spcPts val="0"/>
              </a:spcBef>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If it’s relevant</a:t>
            </a:r>
            <a:r>
              <a:rPr lang="en-US" baseline="0" dirty="0" smtClean="0"/>
              <a:t> for your work</a:t>
            </a:r>
            <a:r>
              <a:rPr lang="en-US" dirty="0" smtClean="0"/>
              <a:t>, </a:t>
            </a:r>
            <a:r>
              <a:rPr lang="en-US" dirty="0" err="1" smtClean="0"/>
              <a:t>Marzano’s</a:t>
            </a:r>
            <a:r>
              <a:rPr lang="en-US" dirty="0" smtClean="0"/>
              <a:t> book has a listing of vocabulary by grade in the Next Generation</a:t>
            </a:r>
            <a:r>
              <a:rPr lang="en-US" baseline="0" dirty="0" smtClean="0"/>
              <a:t> Science Standards. </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dirty="0"/>
              <a:t>The pressure of word knowledge for success on the ACT and SAT use to place outside pressure on teachers more towards ambiguous terms and the mastery of isolated terms.  Please note the emphasis shifts within these assessments to reflect a more moderate approach to vocabulary and the assessment of science knowledge.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baseline="0" dirty="0" smtClean="0"/>
              <a:t>Also, </a:t>
            </a:r>
            <a:r>
              <a:rPr lang="en" sz="1100" baseline="0" dirty="0" smtClean="0">
                <a:solidFill>
                  <a:srgbClr val="000090"/>
                </a:solidFill>
                <a:highlight>
                  <a:srgbClr val="FFFFFF"/>
                </a:highlight>
                <a:latin typeface="+mn-lt"/>
                <a:cs typeface="Arial"/>
                <a:sym typeface="Arial"/>
              </a:rPr>
              <a:t>a</a:t>
            </a:r>
            <a:r>
              <a:rPr lang="en" sz="1100" dirty="0" smtClean="0">
                <a:solidFill>
                  <a:srgbClr val="000090"/>
                </a:solidFill>
                <a:highlight>
                  <a:srgbClr val="FFFFFF"/>
                </a:highlight>
                <a:latin typeface="+mn-lt"/>
                <a:ea typeface="Arial"/>
                <a:cs typeface="Arial"/>
                <a:sym typeface="Arial"/>
              </a:rPr>
              <a:t>s part of the SAT redesign there will be less of an emphasis on vocabulary terms with little context such as the sentence completion questions and there will be a greater emphasis on the meaning of words in extended contexts and on how word choice shapes meaning, tone, and impact. </a:t>
            </a:r>
            <a:endParaRPr lang="en-US" dirty="0" smtClean="0"/>
          </a:p>
          <a:p>
            <a:pPr lvl="0">
              <a:spcBef>
                <a:spcPts val="0"/>
              </a:spcBef>
              <a:buNone/>
            </a:pPr>
            <a:endParaRPr lang="en-US" dirty="0" smtClean="0"/>
          </a:p>
          <a:p>
            <a:pPr lvl="0">
              <a:spcBef>
                <a:spcPts val="0"/>
              </a:spcBef>
              <a:buNone/>
            </a:pPr>
            <a:r>
              <a:rPr lang="en-US" dirty="0" smtClean="0"/>
              <a:t>[https://www.collegeboard.org/sites/default/files/test_specifications_for_the_redesigned_sat_na3.pdf] </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Finally, </a:t>
            </a:r>
            <a:r>
              <a:rPr lang="en" sz="1100" dirty="0" smtClean="0">
                <a:solidFill>
                  <a:srgbClr val="000090"/>
                </a:solidFill>
                <a:latin typeface="Calibri" pitchFamily="34" charset="0"/>
              </a:rPr>
              <a:t>although some might question whether the time spent on vocabulary instruction is worthwhile, Judith Scott, Dianne Jamieson-Noel, and Marlene Asselin (2003) explained that “when conceptual understanding is central, the time devoted to understanding the vocabulary is well worth the effort….”</a:t>
            </a:r>
          </a:p>
          <a:p>
            <a:pPr lv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Clr>
                <a:schemeClr val="dk1"/>
              </a:buClr>
              <a:buSzPct val="78571"/>
              <a:buFont typeface="Arial"/>
              <a:buNone/>
            </a:pPr>
            <a:r>
              <a:rPr lang="en" sz="1400" dirty="0">
                <a:solidFill>
                  <a:schemeClr val="dk1"/>
                </a:solidFill>
                <a:latin typeface="Verdana"/>
                <a:ea typeface="Verdana"/>
                <a:cs typeface="Verdana"/>
                <a:sym typeface="Verdana"/>
              </a:rPr>
              <a:t>In essays and lectures Neils Bohr continually emphasized the role played by language in the field of science and in our basic understanding of </a:t>
            </a:r>
            <a:r>
              <a:rPr lang="en" sz="1400" dirty="0" smtClean="0">
                <a:solidFill>
                  <a:schemeClr val="dk1"/>
                </a:solidFill>
                <a:latin typeface="Verdana"/>
                <a:ea typeface="Verdana"/>
                <a:cs typeface="Verdana"/>
                <a:sym typeface="Verdana"/>
              </a:rPr>
              <a:t>nature.</a:t>
            </a:r>
          </a:p>
          <a:p>
            <a:pPr marL="0" marR="0" lvl="0" indent="0" algn="l" defTabSz="914400" rtl="0" eaLnBrk="1" fontAlgn="auto" latinLnBrk="0" hangingPunct="1">
              <a:lnSpc>
                <a:spcPct val="100000"/>
              </a:lnSpc>
              <a:spcBef>
                <a:spcPts val="0"/>
              </a:spcBef>
              <a:spcAft>
                <a:spcPts val="0"/>
              </a:spcAft>
              <a:buClr>
                <a:schemeClr val="dk1"/>
              </a:buClr>
              <a:buSzPct val="78571"/>
              <a:buFont typeface="Arial"/>
              <a:buNone/>
              <a:tabLst/>
              <a:defRPr/>
            </a:pPr>
            <a:r>
              <a:rPr lang="en" sz="1400" dirty="0" smtClean="0">
                <a:solidFill>
                  <a:srgbClr val="000090"/>
                </a:solidFill>
                <a:latin typeface="Calibri" pitchFamily="34" charset="0"/>
                <a:sym typeface="Verdana"/>
              </a:rPr>
              <a:t>He said, “Scientific investigations are not exclusively formal, mathematical affairs for they also involve informal discussions in which key concepts are explored and understood.”</a:t>
            </a:r>
          </a:p>
          <a:p>
            <a:pPr lvl="0">
              <a:spcBef>
                <a:spcPts val="0"/>
              </a:spcBef>
              <a:buClr>
                <a:schemeClr val="dk1"/>
              </a:buClr>
              <a:buSzPct val="78571"/>
              <a:buFont typeface="Arial"/>
              <a:buNone/>
            </a:pPr>
            <a:endParaRPr lang="en" sz="1400" dirty="0">
              <a:solidFill>
                <a:schemeClr val="dk1"/>
              </a:solidFill>
              <a:latin typeface="Verdana"/>
              <a:ea typeface="Verdana"/>
              <a:cs typeface="Verdana"/>
              <a:sym typeface="Verdan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In</a:t>
            </a:r>
            <a:r>
              <a:rPr lang="en-US" baseline="0" dirty="0" smtClean="0"/>
              <a:t> this presentation, I have:</a:t>
            </a:r>
          </a:p>
          <a:p>
            <a:pPr lvl="0">
              <a:spcBef>
                <a:spcPts val="0"/>
              </a:spcBef>
              <a:buFont typeface="Arial" pitchFamily="34" charset="0"/>
              <a:buChar char="•"/>
            </a:pPr>
            <a:r>
              <a:rPr lang="en-US" baseline="0" dirty="0" smtClean="0"/>
              <a:t> reviewed some of the research related to vocabulary learning and instruction.</a:t>
            </a:r>
          </a:p>
          <a:p>
            <a:pPr lvl="0">
              <a:spcBef>
                <a:spcPts val="0"/>
              </a:spcBef>
              <a:buFont typeface="Arial" pitchFamily="34" charset="0"/>
              <a:buChar char="•"/>
            </a:pPr>
            <a:r>
              <a:rPr lang="en-US" baseline="0" dirty="0" smtClean="0"/>
              <a:t>Shared strategies aligned to that research</a:t>
            </a:r>
          </a:p>
          <a:p>
            <a:pPr lvl="0">
              <a:spcBef>
                <a:spcPts val="0"/>
              </a:spcBef>
              <a:buFont typeface="Arial" pitchFamily="34" charset="0"/>
              <a:buChar char="•"/>
            </a:pPr>
            <a:r>
              <a:rPr lang="en-US" baseline="0" dirty="0" smtClean="0"/>
              <a:t>Discussed </a:t>
            </a:r>
            <a:r>
              <a:rPr lang="en-US" baseline="0" dirty="0" err="1" smtClean="0"/>
              <a:t>Marzano’s</a:t>
            </a:r>
            <a:r>
              <a:rPr lang="en-US" baseline="0" dirty="0" smtClean="0"/>
              <a:t> six step process for vocabulary instruction</a:t>
            </a:r>
          </a:p>
          <a:p>
            <a:pPr lvl="0">
              <a:spcBef>
                <a:spcPts val="0"/>
              </a:spcBef>
              <a:buFont typeface="Arial" pitchFamily="34" charset="0"/>
              <a:buChar char="•"/>
            </a:pPr>
            <a:r>
              <a:rPr lang="en-US" baseline="0" dirty="0" smtClean="0"/>
              <a:t>And provided some activities and discussion questions for staff</a:t>
            </a:r>
          </a:p>
          <a:p>
            <a:pPr lvl="0">
              <a:spcBef>
                <a:spcPts val="0"/>
              </a:spcBef>
              <a:buFont typeface="Arial" pitchFamily="34" charset="0"/>
              <a:buChar char="•"/>
            </a:pPr>
            <a:endParaRPr lang="en-US" baseline="0" dirty="0" smtClean="0"/>
          </a:p>
          <a:p>
            <a:pPr lvl="0">
              <a:spcBef>
                <a:spcPts val="0"/>
              </a:spcBef>
              <a:buFont typeface="Arial" pitchFamily="34" charset="0"/>
              <a:buNone/>
            </a:pPr>
            <a:r>
              <a:rPr lang="en-US" baseline="0" dirty="0" smtClean="0"/>
              <a:t>Please, send an email to me or Thersea if you have any questions or comments on this work! </a:t>
            </a:r>
          </a:p>
          <a:p>
            <a:pPr lvl="0">
              <a:spcBef>
                <a:spcPts val="0"/>
              </a:spcBef>
              <a:buFont typeface="Arial" pitchFamily="34" charset="0"/>
              <a:buNone/>
            </a:pPr>
            <a:endParaRPr lang="en-US" baseline="0" dirty="0" smtClean="0"/>
          </a:p>
          <a:p>
            <a:pPr lvl="0">
              <a:spcBef>
                <a:spcPts val="0"/>
              </a:spcBef>
              <a:buFont typeface="Arial" pitchFamily="34" charset="0"/>
              <a:buNone/>
            </a:pPr>
            <a:r>
              <a:rPr lang="en-US" baseline="0" dirty="0" smtClean="0"/>
              <a:t>[end, DPI video ending clip]</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In a</a:t>
            </a:r>
            <a:r>
              <a:rPr lang="en-US" baseline="0" dirty="0" smtClean="0"/>
              <a:t> framework by Deck, </a:t>
            </a:r>
            <a:r>
              <a:rPr lang="en-US" baseline="0" dirty="0" err="1" smtClean="0"/>
              <a:t>McKeown</a:t>
            </a:r>
            <a:r>
              <a:rPr lang="en-US" baseline="0" dirty="0" smtClean="0"/>
              <a:t>, and </a:t>
            </a:r>
            <a:r>
              <a:rPr lang="en-US" baseline="0" dirty="0" err="1" smtClean="0"/>
              <a:t>Kucan</a:t>
            </a:r>
            <a:r>
              <a:rPr lang="en-US" baseline="0" dirty="0" smtClean="0"/>
              <a:t>, t</a:t>
            </a:r>
            <a:r>
              <a:rPr lang="en-US" dirty="0" smtClean="0"/>
              <a:t>here are three tiers</a:t>
            </a:r>
            <a:r>
              <a:rPr lang="en-US" baseline="0" dirty="0" smtClean="0"/>
              <a:t> of vocabulary. </a:t>
            </a:r>
          </a:p>
          <a:p>
            <a:pPr lvl="0">
              <a:spcBef>
                <a:spcPts val="0"/>
              </a:spcBef>
              <a:buNone/>
            </a:pPr>
            <a:r>
              <a:rPr lang="en-US" baseline="0" dirty="0" smtClean="0"/>
              <a:t>Tier I is basic, general words, such as take, eat, basketball</a:t>
            </a:r>
          </a:p>
          <a:p>
            <a:pPr lvl="0">
              <a:spcBef>
                <a:spcPts val="0"/>
              </a:spcBef>
              <a:buNone/>
            </a:pPr>
            <a:r>
              <a:rPr lang="en-US" baseline="0" dirty="0" smtClean="0"/>
              <a:t>Tier II is high frequency words with multiple meanings, words such as analyze or construction. </a:t>
            </a:r>
          </a:p>
          <a:p>
            <a:pPr lvl="0">
              <a:spcBef>
                <a:spcPts val="0"/>
              </a:spcBef>
              <a:buNone/>
            </a:pPr>
            <a:r>
              <a:rPr lang="en-US" baseline="0" dirty="0" smtClean="0"/>
              <a:t>Tier III is domain specific, where technical science vocabulary largely resides (though tier II also includes important language for framing student work).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100" dirty="0" smtClean="0">
                <a:solidFill>
                  <a:srgbClr val="000090"/>
                </a:solidFill>
                <a:latin typeface="Calibri" pitchFamily="34" charset="0"/>
              </a:rPr>
              <a:t>Importantly, research indicates that direct or</a:t>
            </a:r>
            <a:r>
              <a:rPr lang="en" sz="1100" baseline="0" dirty="0" smtClean="0">
                <a:solidFill>
                  <a:srgbClr val="000090"/>
                </a:solidFill>
                <a:latin typeface="Calibri" pitchFamily="34" charset="0"/>
              </a:rPr>
              <a:t> explicit </a:t>
            </a:r>
            <a:r>
              <a:rPr lang="en" sz="1100" dirty="0" smtClean="0">
                <a:solidFill>
                  <a:srgbClr val="000090"/>
                </a:solidFill>
                <a:latin typeface="Calibri" pitchFamily="34" charset="0"/>
              </a:rPr>
              <a:t>instruction in vocabulary can increase vocabulary learning and comprehension.  </a:t>
            </a:r>
            <a:r>
              <a:rPr lang="en" dirty="0" smtClean="0"/>
              <a:t>John Hattie’s meta-analysis of education studies, </a:t>
            </a:r>
            <a:r>
              <a:rPr lang="en" sz="1400" b="1" dirty="0">
                <a:highlight>
                  <a:srgbClr val="FFFFFF"/>
                </a:highlight>
              </a:rPr>
              <a:t>Visible </a:t>
            </a:r>
            <a:r>
              <a:rPr lang="en" sz="1400" b="1" dirty="0" smtClean="0">
                <a:highlight>
                  <a:srgbClr val="FFFFFF"/>
                </a:highlight>
              </a:rPr>
              <a:t>Learning</a:t>
            </a:r>
            <a:r>
              <a:rPr lang="en" sz="1400" b="1" u="none" dirty="0" smtClean="0">
                <a:solidFill>
                  <a:schemeClr val="bg1"/>
                </a:solidFill>
                <a:highlight>
                  <a:srgbClr val="FFFFFF"/>
                </a:highlight>
              </a:rPr>
              <a:t>,</a:t>
            </a:r>
            <a:r>
              <a:rPr lang="en" sz="1400" dirty="0" smtClean="0"/>
              <a:t> showed</a:t>
            </a:r>
            <a:r>
              <a:rPr lang="en" sz="1400" baseline="0" dirty="0" smtClean="0"/>
              <a:t> this instruction has a significant effect size on assessment outcomes. </a:t>
            </a:r>
            <a:endParaRPr lang="en" sz="1400" b="1" u="sng" dirty="0">
              <a:solidFill>
                <a:schemeClr val="bg1"/>
              </a:solidFill>
              <a:highlight>
                <a:srgbClr val="FFFFFF"/>
              </a:highlight>
              <a:hlinkClick r:id="rId3"/>
            </a:endParaRPr>
          </a:p>
          <a:p>
            <a:pPr lvl="0">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gn="l">
              <a:spcBef>
                <a:spcPts val="0"/>
              </a:spcBef>
              <a:buClr>
                <a:schemeClr val="dk1"/>
              </a:buClr>
              <a:buSzPct val="36666"/>
              <a:buFont typeface="Arial"/>
              <a:buNone/>
            </a:pPr>
            <a:r>
              <a:rPr lang="en" sz="3000" dirty="0"/>
              <a:t>Research </a:t>
            </a:r>
            <a:r>
              <a:rPr lang="en" sz="3000" dirty="0" smtClean="0"/>
              <a:t>reviewed in Marzanos</a:t>
            </a:r>
            <a:r>
              <a:rPr lang="en" sz="3000" baseline="0" dirty="0" smtClean="0"/>
              <a:t> new book on vocabulary in science instruction </a:t>
            </a:r>
            <a:r>
              <a:rPr lang="en" sz="3000" dirty="0" smtClean="0"/>
              <a:t>indicates </a:t>
            </a:r>
            <a:r>
              <a:rPr lang="en" sz="3000" dirty="0"/>
              <a:t>that direct vocabulary instruction should include these elements: </a:t>
            </a:r>
            <a:endParaRPr lang="en" sz="3000" dirty="0" smtClean="0"/>
          </a:p>
          <a:p>
            <a:pPr lvl="0" algn="l">
              <a:spcBef>
                <a:spcPts val="0"/>
              </a:spcBef>
              <a:buClr>
                <a:schemeClr val="dk1"/>
              </a:buClr>
              <a:buSzPct val="36666"/>
              <a:buFont typeface="Arial"/>
              <a:buNone/>
            </a:pPr>
            <a:r>
              <a:rPr lang="en" sz="3000" dirty="0" smtClean="0"/>
              <a:t>First</a:t>
            </a:r>
            <a:r>
              <a:rPr lang="en" sz="3000" baseline="0" dirty="0" smtClean="0"/>
              <a:t> – present individual terms and the</a:t>
            </a:r>
            <a:r>
              <a:rPr lang="en-US" sz="3000" baseline="0" dirty="0" err="1" smtClean="0"/>
              <a:t>ir</a:t>
            </a:r>
            <a:r>
              <a:rPr lang="en" sz="3000" baseline="0" dirty="0" smtClean="0"/>
              <a:t> descriptions in rich contexts.</a:t>
            </a:r>
          </a:p>
          <a:p>
            <a:pPr lvl="0" algn="l">
              <a:spcBef>
                <a:spcPts val="0"/>
              </a:spcBef>
              <a:buClr>
                <a:schemeClr val="dk1"/>
              </a:buClr>
              <a:buSzPct val="36666"/>
              <a:buFont typeface="Arial"/>
              <a:buNone/>
            </a:pPr>
            <a:r>
              <a:rPr lang="en" sz="3000" baseline="0" dirty="0" smtClean="0"/>
              <a:t>Second – use multiple media methods to introduce and practice terms</a:t>
            </a:r>
          </a:p>
          <a:p>
            <a:pPr lvl="0" algn="l">
              <a:spcBef>
                <a:spcPts val="0"/>
              </a:spcBef>
              <a:buClr>
                <a:schemeClr val="dk1"/>
              </a:buClr>
              <a:buSzPct val="36666"/>
              <a:buFont typeface="Arial"/>
              <a:buNone/>
            </a:pPr>
            <a:r>
              <a:rPr lang="en" sz="3000" baseline="0" dirty="0" smtClean="0"/>
              <a:t>Third – Ask students to relate new terms to words they already know</a:t>
            </a:r>
          </a:p>
          <a:p>
            <a:pPr lvl="0" algn="l">
              <a:spcBef>
                <a:spcPts val="0"/>
              </a:spcBef>
              <a:buClr>
                <a:schemeClr val="dk1"/>
              </a:buClr>
              <a:buSzPct val="36666"/>
              <a:buFont typeface="Arial"/>
              <a:buNone/>
            </a:pPr>
            <a:r>
              <a:rPr lang="en" sz="3000" baseline="0" dirty="0" smtClean="0"/>
              <a:t>Fourth – provide multiple exposures to new terms and opportunities to use them</a:t>
            </a:r>
          </a:p>
          <a:p>
            <a:pPr lvl="0" algn="l">
              <a:spcBef>
                <a:spcPts val="0"/>
              </a:spcBef>
              <a:buClr>
                <a:schemeClr val="dk1"/>
              </a:buClr>
              <a:buSzPct val="36666"/>
              <a:buFont typeface="Arial"/>
              <a:buNone/>
            </a:pPr>
            <a:endParaRPr lang="en" sz="3000" baseline="0" dirty="0" smtClean="0"/>
          </a:p>
          <a:p>
            <a:pPr lvl="0" algn="l">
              <a:spcBef>
                <a:spcPts val="0"/>
              </a:spcBef>
              <a:buClr>
                <a:schemeClr val="dk1"/>
              </a:buClr>
              <a:buSzPct val="36666"/>
              <a:buFont typeface="Arial"/>
              <a:buNone/>
            </a:pPr>
            <a:r>
              <a:rPr lang="en" sz="3000" baseline="0" dirty="0" smtClean="0"/>
              <a:t>*Take a minute and discuss or reflect on how you use these strategies in your classroom. </a:t>
            </a:r>
          </a:p>
          <a:p>
            <a:pPr lvl="0" algn="l">
              <a:spcBef>
                <a:spcPts val="0"/>
              </a:spcBef>
              <a:buClr>
                <a:schemeClr val="dk1"/>
              </a:buClr>
              <a:buSzPct val="36666"/>
              <a:buFont typeface="Arial"/>
              <a:buNone/>
            </a:pPr>
            <a:endParaRPr lang="en" sz="3000" baseline="0" dirty="0" smtClean="0"/>
          </a:p>
          <a:p>
            <a:pPr lvl="0" algn="l">
              <a:spcBef>
                <a:spcPts val="0"/>
              </a:spcBef>
              <a:buClr>
                <a:schemeClr val="dk1"/>
              </a:buClr>
              <a:buSzPct val="36666"/>
              <a:buFont typeface="Arial"/>
              <a:buNone/>
            </a:pPr>
            <a:endParaRPr lang="en" sz="3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err="1" smtClean="0"/>
              <a:t>Marzano</a:t>
            </a:r>
            <a:r>
              <a:rPr lang="en-US" dirty="0" smtClean="0"/>
              <a:t> used the research on vocabulary instruction to develop a process for building academic vocabulary.</a:t>
            </a:r>
            <a:r>
              <a:rPr lang="en-US" baseline="0" dirty="0" smtClean="0"/>
              <a:t> It’s a six step process. </a:t>
            </a:r>
            <a:r>
              <a:rPr lang="en-US" dirty="0" smtClean="0"/>
              <a:t>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dirty="0" smtClean="0"/>
              <a:t>First, the </a:t>
            </a:r>
            <a:r>
              <a:rPr lang="en" dirty="0"/>
              <a:t>teacher provides a description, explanation, or example, w/ a visual representation (not a dictionary definition). </a:t>
            </a:r>
            <a:r>
              <a:rPr lang="en" dirty="0" smtClean="0"/>
              <a:t>Note, students can’t just copy a</a:t>
            </a:r>
            <a:r>
              <a:rPr lang="en" baseline="0" dirty="0" smtClean="0"/>
              <a:t> definition out the glossary or dictionary, it must be rooted in visuals and accessible descriptions. </a:t>
            </a:r>
            <a:r>
              <a:rPr lang="en-US" baseline="0" dirty="0" smtClean="0"/>
              <a:t>T</a:t>
            </a:r>
            <a:r>
              <a:rPr lang="en" baseline="0" dirty="0" smtClean="0"/>
              <a:t>hat could often include something tangible in science. </a:t>
            </a:r>
            <a:endParaRPr lang="e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Second, you have students put</a:t>
            </a:r>
            <a:r>
              <a:rPr lang="en-US" baseline="0" dirty="0" smtClean="0"/>
              <a:t> the term into their own words and construct their own visual.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solidFill>
                  <a:srgbClr val="0000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BF557C1-5F6C-45FA-BF00-FA3393B52152}" type="datetimeFigureOut">
              <a:rPr lang="en-US"/>
              <a:pPr>
                <a:defRPr/>
              </a:pPr>
              <a:t>1/29/2016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300" smtClean="0">
                <a:solidFill>
                  <a:schemeClr val="dk1"/>
                </a:solidFill>
                <a:latin typeface="Times New Roman"/>
                <a:ea typeface="Times New Roman"/>
                <a:cs typeface="Times New Roman"/>
                <a:sym typeface="Times New Roman"/>
              </a:rPr>
              <a:pPr lvl="0" algn="r">
                <a:spcBef>
                  <a:spcPts val="0"/>
                </a:spcBef>
                <a:buNone/>
              </a:pPr>
              <a:t>‹#›</a:t>
            </a:fld>
            <a:endParaRPr lang="en" sz="1300">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69A7B3-B36C-45AF-A0D5-195A2ED8EEF1}" type="datetimeFigureOut">
              <a:rPr lang="en-US"/>
              <a:pPr>
                <a:defRPr/>
              </a:pPr>
              <a:t>1/29/2016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300" smtClean="0">
                <a:solidFill>
                  <a:schemeClr val="dk1"/>
                </a:solidFill>
                <a:latin typeface="Times New Roman"/>
                <a:ea typeface="Times New Roman"/>
                <a:cs typeface="Times New Roman"/>
                <a:sym typeface="Times New Roman"/>
              </a:rPr>
              <a:pPr lvl="0" algn="r">
                <a:spcBef>
                  <a:spcPts val="0"/>
                </a:spcBef>
                <a:buNone/>
              </a:pPr>
              <a:t>‹#›</a:t>
            </a:fld>
            <a:endParaRPr lang="en" sz="1300">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B72F6B-04C2-4D48-84CC-8B68B19FCD8F}" type="datetimeFigureOut">
              <a:rPr lang="en-US"/>
              <a:pPr>
                <a:defRPr/>
              </a:pPr>
              <a:t>1/29/2016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300" smtClean="0">
                <a:solidFill>
                  <a:schemeClr val="dk1"/>
                </a:solidFill>
                <a:latin typeface="Times New Roman"/>
                <a:ea typeface="Times New Roman"/>
                <a:cs typeface="Times New Roman"/>
                <a:sym typeface="Times New Roman"/>
              </a:rPr>
              <a:pPr lvl="0" algn="r">
                <a:spcBef>
                  <a:spcPts val="0"/>
                </a:spcBef>
                <a:buNone/>
              </a:pPr>
              <a:t>‹#›</a:t>
            </a:fld>
            <a:endParaRPr lang="en" sz="1300">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13415E-5B39-4CD8-A8E4-32608CD6D61F}" type="datetimeFigureOut">
              <a:rPr lang="en-US"/>
              <a:pPr>
                <a:defRPr/>
              </a:pPr>
              <a:t>1/29/2016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300" smtClean="0">
                <a:solidFill>
                  <a:schemeClr val="dk1"/>
                </a:solidFill>
                <a:latin typeface="Times New Roman"/>
                <a:ea typeface="Times New Roman"/>
                <a:cs typeface="Times New Roman"/>
                <a:sym typeface="Times New Roman"/>
              </a:rPr>
              <a:pPr lvl="0" algn="r">
                <a:spcBef>
                  <a:spcPts val="0"/>
                </a:spcBef>
                <a:buNone/>
              </a:pPr>
              <a:t>‹#›</a:t>
            </a:fld>
            <a:endParaRPr lang="en" sz="1300">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20B72CD-9738-4307-983B-810B3FBFC3F3}" type="datetimeFigureOut">
              <a:rPr lang="en-US"/>
              <a:pPr>
                <a:defRPr/>
              </a:pPr>
              <a:t>1/29/2016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300" smtClean="0">
                <a:solidFill>
                  <a:schemeClr val="dk1"/>
                </a:solidFill>
                <a:latin typeface="Times New Roman"/>
                <a:ea typeface="Times New Roman"/>
                <a:cs typeface="Times New Roman"/>
                <a:sym typeface="Times New Roman"/>
              </a:rPr>
              <a:pPr lvl="0" algn="r">
                <a:spcBef>
                  <a:spcPts val="0"/>
                </a:spcBef>
                <a:buNone/>
              </a:pPr>
              <a:t>‹#›</a:t>
            </a:fld>
            <a:endParaRPr lang="en" sz="1300">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F6D289-C583-4BF2-8E87-21AE747C48CC}" type="datetimeFigureOut">
              <a:rPr lang="en-US"/>
              <a:pPr>
                <a:defRPr/>
              </a:pPr>
              <a:t>1/29/2016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lvl="0">
              <a:spcBef>
                <a:spcPts val="0"/>
              </a:spcBef>
              <a:buNone/>
            </a:pPr>
            <a:fld id="{00000000-1234-1234-1234-123412341234}" type="slidenum">
              <a:rPr lang="en" smtClean="0"/>
              <a:pPr lvl="0">
                <a:spcBef>
                  <a:spcPts val="0"/>
                </a:spcBef>
                <a:buNone/>
              </a:pPr>
              <a:t>‹#›</a:t>
            </a:fld>
            <a:endParaRPr lang="en"/>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6"/>
        <p:cNvGrpSpPr/>
        <p:nvPr/>
      </p:nvGrpSpPr>
      <p:grpSpPr>
        <a:xfrm>
          <a:off x="0" y="0"/>
          <a:ext cx="0" cy="0"/>
          <a:chOff x="0" y="0"/>
          <a:chExt cx="0" cy="0"/>
        </a:xfrm>
      </p:grpSpPr>
      <p:sp>
        <p:nvSpPr>
          <p:cNvPr id="60" name="Shape 60"/>
          <p:cNvSpPr txBox="1">
            <a:spLocks noGrp="1"/>
          </p:cNvSpPr>
          <p:nvPr>
            <p:ph type="body" idx="1"/>
          </p:nvPr>
        </p:nvSpPr>
        <p:spPr>
          <a:xfrm>
            <a:off x="457200" y="1200150"/>
            <a:ext cx="8229600" cy="3630300"/>
          </a:xfrm>
          <a:prstGeom prst="rect">
            <a:avLst/>
          </a:prstGeom>
        </p:spPr>
        <p:txBody>
          <a:bodyPr lIns="91425" tIns="91425" rIns="91425" bIns="91425" anchor="t" anchorCtr="0"/>
          <a:lstStyle>
            <a:lvl1pPr lvl="0">
              <a:spcBef>
                <a:spcPts val="0"/>
              </a:spcBef>
              <a:defRPr>
                <a:latin typeface="Times New Roman"/>
                <a:ea typeface="Times New Roman"/>
                <a:cs typeface="Times New Roman"/>
                <a:sym typeface="Times New Roman"/>
              </a:defRPr>
            </a:lvl1pPr>
            <a:lvl2pPr lvl="1">
              <a:spcBef>
                <a:spcPts val="0"/>
              </a:spcBef>
              <a:defRPr>
                <a:latin typeface="Times New Roman"/>
                <a:ea typeface="Times New Roman"/>
                <a:cs typeface="Times New Roman"/>
                <a:sym typeface="Times New Roman"/>
              </a:defRPr>
            </a:lvl2pPr>
            <a:lvl3pPr lvl="2">
              <a:spcBef>
                <a:spcPts val="0"/>
              </a:spcBef>
              <a:defRPr>
                <a:latin typeface="Times New Roman"/>
                <a:ea typeface="Times New Roman"/>
                <a:cs typeface="Times New Roman"/>
                <a:sym typeface="Times New Roman"/>
              </a:defRPr>
            </a:lvl3pPr>
            <a:lvl4pPr lvl="3">
              <a:spcBef>
                <a:spcPts val="0"/>
              </a:spcBef>
              <a:defRPr>
                <a:latin typeface="Times New Roman"/>
                <a:ea typeface="Times New Roman"/>
                <a:cs typeface="Times New Roman"/>
                <a:sym typeface="Times New Roman"/>
              </a:defRPr>
            </a:lvl4pPr>
            <a:lvl5pPr lvl="4">
              <a:spcBef>
                <a:spcPts val="0"/>
              </a:spcBef>
              <a:defRPr>
                <a:latin typeface="Times New Roman"/>
                <a:ea typeface="Times New Roman"/>
                <a:cs typeface="Times New Roman"/>
                <a:sym typeface="Times New Roman"/>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1" name="Shape 61"/>
          <p:cNvSpPr txBox="1">
            <a:spLocks noGrp="1"/>
          </p:cNvSpPr>
          <p:nvPr>
            <p:ph type="title"/>
          </p:nvPr>
        </p:nvSpPr>
        <p:spPr>
          <a:xfrm>
            <a:off x="457200" y="13321"/>
            <a:ext cx="8229600" cy="8574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2" name="Shape 6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DD6C59D-F18C-4773-9645-551455268564}" type="datetimeFigureOut">
              <a:rPr lang="en-US"/>
              <a:pPr>
                <a:defRPr/>
              </a:pPr>
              <a:t>1/29/2016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lvl="0" algn="r">
              <a:spcBef>
                <a:spcPts val="0"/>
              </a:spcBef>
              <a:buNone/>
            </a:pPr>
            <a:fld id="{00000000-1234-1234-1234-123412341234}" type="slidenum">
              <a:rPr lang="en" sz="1300" smtClean="0">
                <a:solidFill>
                  <a:schemeClr val="dk1"/>
                </a:solidFill>
                <a:latin typeface="Times New Roman"/>
                <a:ea typeface="Times New Roman"/>
                <a:cs typeface="Times New Roman"/>
                <a:sym typeface="Times New Roman"/>
              </a:rPr>
              <a:pPr lvl="0" algn="r">
                <a:spcBef>
                  <a:spcPts val="0"/>
                </a:spcBef>
                <a:buNone/>
              </a:pPr>
              <a:t>‹#›</a:t>
            </a:fld>
            <a:endParaRPr lang="en" sz="1300">
              <a:solidFill>
                <a:schemeClr val="dk1"/>
              </a:solidFill>
              <a:latin typeface="Times New Roman"/>
              <a:ea typeface="Times New Roman"/>
              <a:cs typeface="Times New Roman"/>
              <a:sym typeface="Times New Roman"/>
            </a:endParaRPr>
          </a:p>
        </p:txBody>
      </p:sp>
      <p:pic>
        <p:nvPicPr>
          <p:cNvPr id="8" name="Picture 7" descr="DPIlogo.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7721600" y="4620928"/>
            <a:ext cx="1287780" cy="464279"/>
          </a:xfrm>
          <a:prstGeom prst="rect">
            <a:avLst/>
          </a:prstGeom>
        </p:spPr>
      </p:pic>
    </p:spTree>
  </p:cSld>
  <p:clrMap bg1="dk1" tx1="lt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transition spd="slow">
    <p:fade thruBlk="1"/>
  </p:transition>
  <p:hf sldNum="0" hdr="0" ftr="0" dt="0"/>
  <p:txStyles>
    <p:title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oltreemrls3.s3-website-us-west-2.amazonaws.com/marzanoresearch.com/media/documents/Sample-Vocabulary-Notebook-Page.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marzanoresearch.com/reproducibles/vocab-new-science-standard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inquiryproject.terc.edu/shared/pd/TalkScience_Primer.pdf"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csun.edu/science/ref/game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play.google.com/store/books/details?id=mWoXBwAAQBAJ&amp;source=productsearch&amp;utm_source=HA_Desktop_US&amp;utm_medium=SEM&amp;utm_campaign=PLA&amp;pcampaignid=MKTAD0930BO1&amp;gl=US&amp;gclid=CLCMwt3gjscCFWoHMgodNnUNAQ&amp;gclsrc=d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hudecscience.weebly.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a/cesa10.org/file/d/0B3KLg7jZDkhxVnZ1RDBzOVoxWVk/edit"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ares.jsc.nasa.gov/education/eeab/guides/SOE/SpheresOfEarth_StudentGuidev3.pdf"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jdenuno.com/PDFfiles/RootWords.pdf"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www.csun.edu/science/books/sourcebook/chapters/1-vocabulary/resources/chemistry_roots.pdf" TargetMode="External"/><Relationship Id="rId5" Type="http://schemas.openxmlformats.org/officeDocument/2006/relationships/hyperlink" Target="http://www.macroevolution.net/biology-prefixes-a.html" TargetMode="External"/><Relationship Id="rId4" Type="http://schemas.openxmlformats.org/officeDocument/2006/relationships/hyperlink" Target="http://www.etymonline.com/index.php?allowed_in_frame=0&amp;search=mod&amp;searchmode=non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education.ky.gov/curriculum/lit/Documents/kclm/vocabulary_rating_comprehension_strategy_teaching%20tools.pdf"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www.swiftpens.com/page11/page20/page33/assets/ACT%20Science%20Glossary%20of%20Terms.doc"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www.testprepcoach.com/act-science-vocabulary.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collegeboard.org/sites/default/files/test_specifications_for_the_redesigned_sat_na3.pdf"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fdavidpeat.com/bibliography/essays/lang.ht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kevin.anderson@dpi.wi.gov"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mailto:tburzynski@cesa10.k12.wi.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396300" y="1267449"/>
            <a:ext cx="8351399" cy="929699"/>
          </a:xfrm>
          <a:prstGeom prst="rect">
            <a:avLst/>
          </a:prstGeom>
        </p:spPr>
        <p:txBody>
          <a:bodyPr lIns="91425" tIns="91425" rIns="91425" bIns="91425" anchor="ctr" anchorCtr="0">
            <a:noAutofit/>
          </a:bodyPr>
          <a:lstStyle/>
          <a:p>
            <a:pPr lvl="0">
              <a:spcBef>
                <a:spcPts val="0"/>
              </a:spcBef>
              <a:buNone/>
            </a:pPr>
            <a:r>
              <a:rPr lang="en" sz="4800" dirty="0" smtClean="0"/>
              <a:t>Effective Vocabulary Instruction in Science</a:t>
            </a:r>
            <a:endParaRPr lang="en" sz="4800" dirty="0"/>
          </a:p>
        </p:txBody>
      </p:sp>
      <p:sp>
        <p:nvSpPr>
          <p:cNvPr id="89" name="Shape 89"/>
          <p:cNvSpPr txBox="1"/>
          <p:nvPr/>
        </p:nvSpPr>
        <p:spPr>
          <a:xfrm>
            <a:off x="3886200" y="2952750"/>
            <a:ext cx="4349099" cy="929699"/>
          </a:xfrm>
          <a:prstGeom prst="rect">
            <a:avLst/>
          </a:prstGeom>
          <a:noFill/>
          <a:ln>
            <a:noFill/>
          </a:ln>
        </p:spPr>
        <p:txBody>
          <a:bodyPr lIns="91425" tIns="91425" rIns="91425" bIns="91425" anchor="ctr" anchorCtr="0">
            <a:noAutofit/>
          </a:bodyPr>
          <a:lstStyle/>
          <a:p>
            <a:pPr lvl="0" rtl="0">
              <a:spcBef>
                <a:spcPts val="0"/>
              </a:spcBef>
              <a:buNone/>
            </a:pPr>
            <a:r>
              <a:rPr lang="en" sz="1800" dirty="0"/>
              <a:t>by Thersea Burzynski, CESA 10</a:t>
            </a:r>
          </a:p>
        </p:txBody>
      </p:sp>
      <p:pic>
        <p:nvPicPr>
          <p:cNvPr id="69634" name="Picture 2" descr="https://www.cesa10.k12.wi.us/filemanager/admin/user/thersea_burzynski.jpg"/>
          <p:cNvPicPr>
            <a:picLocks noChangeAspect="1" noChangeArrowheads="1"/>
          </p:cNvPicPr>
          <p:nvPr/>
        </p:nvPicPr>
        <p:blipFill>
          <a:blip r:embed="rId3"/>
          <a:srcRect/>
          <a:stretch>
            <a:fillRect/>
          </a:stretch>
        </p:blipFill>
        <p:spPr bwMode="auto">
          <a:xfrm>
            <a:off x="7467600" y="2952750"/>
            <a:ext cx="952500" cy="904876"/>
          </a:xfrm>
          <a:prstGeom prst="rect">
            <a:avLst/>
          </a:prstGeom>
          <a:noFill/>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7" name="Shape 157"/>
          <p:cNvPicPr preferRelativeResize="0"/>
          <p:nvPr/>
        </p:nvPicPr>
        <p:blipFill>
          <a:blip r:embed="rId3">
            <a:alphaModFix/>
          </a:blip>
          <a:stretch>
            <a:fillRect/>
          </a:stretch>
        </p:blipFill>
        <p:spPr>
          <a:xfrm>
            <a:off x="606725" y="13325"/>
            <a:ext cx="5875024" cy="5225700"/>
          </a:xfrm>
          <a:prstGeom prst="rect">
            <a:avLst/>
          </a:prstGeom>
          <a:noFill/>
          <a:ln>
            <a:noFill/>
          </a:ln>
        </p:spPr>
      </p:pic>
      <p:sp>
        <p:nvSpPr>
          <p:cNvPr id="158" name="Shape 158"/>
          <p:cNvSpPr txBox="1"/>
          <p:nvPr/>
        </p:nvSpPr>
        <p:spPr>
          <a:xfrm>
            <a:off x="6858000" y="3790950"/>
            <a:ext cx="2007000" cy="332399"/>
          </a:xfrm>
          <a:prstGeom prst="rect">
            <a:avLst/>
          </a:prstGeom>
          <a:noFill/>
          <a:ln>
            <a:noFill/>
          </a:ln>
        </p:spPr>
        <p:txBody>
          <a:bodyPr lIns="91425" tIns="91425" rIns="91425" bIns="91425" anchor="t" anchorCtr="0">
            <a:noAutofit/>
          </a:bodyPr>
          <a:lstStyle/>
          <a:p>
            <a:pPr lvl="0">
              <a:spcBef>
                <a:spcPts val="0"/>
              </a:spcBef>
              <a:buNone/>
            </a:pPr>
            <a:r>
              <a:rPr lang="en" u="sng">
                <a:solidFill>
                  <a:schemeClr val="hlink"/>
                </a:solidFill>
                <a:hlinkClick r:id="rId4"/>
              </a:rPr>
              <a:t>Marzanoresearch.com</a:t>
            </a:r>
            <a:r>
              <a:rPr lang="en">
                <a:solidFill>
                  <a:srgbClr val="BFBFBF"/>
                </a:solidFill>
              </a:rPr>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5" name="Rectangle 4"/>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163" name="Shape 163"/>
          <p:cNvSpPr txBox="1">
            <a:spLocks noGrp="1"/>
          </p:cNvSpPr>
          <p:nvPr>
            <p:ph type="body" idx="1"/>
          </p:nvPr>
        </p:nvSpPr>
        <p:spPr>
          <a:xfrm>
            <a:off x="457200" y="971550"/>
            <a:ext cx="8229600" cy="3511200"/>
          </a:xfrm>
          <a:prstGeom prst="rect">
            <a:avLst/>
          </a:prstGeom>
        </p:spPr>
        <p:txBody>
          <a:bodyPr lIns="91425" tIns="91425" rIns="91425" bIns="91425" anchor="t" anchorCtr="0">
            <a:noAutofit/>
          </a:bodyPr>
          <a:lstStyle/>
          <a:p>
            <a:pPr lvl="0" rtl="0">
              <a:spcBef>
                <a:spcPts val="0"/>
              </a:spcBef>
              <a:buNone/>
            </a:pPr>
            <a:r>
              <a:rPr lang="en" sz="2800" b="1" dirty="0" smtClean="0">
                <a:solidFill>
                  <a:srgbClr val="000090"/>
                </a:solidFill>
                <a:latin typeface="Calibri" pitchFamily="34" charset="0"/>
                <a:ea typeface="Trebuchet MS"/>
                <a:cs typeface="Trebuchet MS"/>
                <a:sym typeface="Trebuchet MS"/>
              </a:rPr>
              <a:t>4) Engage </a:t>
            </a:r>
            <a:r>
              <a:rPr lang="en" sz="2800" b="1" dirty="0">
                <a:solidFill>
                  <a:srgbClr val="000090"/>
                </a:solidFill>
                <a:latin typeface="Calibri" pitchFamily="34" charset="0"/>
                <a:ea typeface="Trebuchet MS"/>
                <a:cs typeface="Trebuchet MS"/>
                <a:sym typeface="Trebuchet MS"/>
              </a:rPr>
              <a:t>students periodically in adding experience with the words. </a:t>
            </a:r>
            <a:r>
              <a:rPr lang="en" sz="3000" b="1" dirty="0">
                <a:solidFill>
                  <a:srgbClr val="00387E"/>
                </a:solidFill>
                <a:latin typeface="Trebuchet MS"/>
                <a:ea typeface="Trebuchet MS"/>
                <a:cs typeface="Trebuchet MS"/>
                <a:sym typeface="Trebuchet MS"/>
              </a:rPr>
              <a:t/>
            </a:r>
            <a:br>
              <a:rPr lang="en" sz="3000" b="1" dirty="0">
                <a:solidFill>
                  <a:srgbClr val="00387E"/>
                </a:solidFill>
                <a:latin typeface="Trebuchet MS"/>
                <a:ea typeface="Trebuchet MS"/>
                <a:cs typeface="Trebuchet MS"/>
                <a:sym typeface="Trebuchet MS"/>
              </a:rPr>
            </a:br>
            <a:endParaRPr lang="en" sz="1800" b="1" dirty="0" smtClean="0">
              <a:solidFill>
                <a:srgbClr val="00387E"/>
              </a:solidFill>
              <a:latin typeface="Calibri" pitchFamily="34" charset="0"/>
              <a:ea typeface="Trebuchet MS"/>
              <a:cs typeface="Trebuchet MS"/>
              <a:sym typeface="Trebuchet MS"/>
            </a:endParaRPr>
          </a:p>
          <a:p>
            <a:pPr lvl="0" rtl="0">
              <a:spcBef>
                <a:spcPts val="0"/>
              </a:spcBef>
              <a:buNone/>
            </a:pPr>
            <a:r>
              <a:rPr lang="en" sz="1800" b="1" dirty="0" smtClean="0">
                <a:solidFill>
                  <a:srgbClr val="00387E"/>
                </a:solidFill>
                <a:latin typeface="Calibri" pitchFamily="34" charset="0"/>
                <a:ea typeface="Trebuchet MS"/>
                <a:cs typeface="Trebuchet MS"/>
                <a:sym typeface="Trebuchet MS"/>
              </a:rPr>
              <a:t>	</a:t>
            </a:r>
            <a:r>
              <a:rPr lang="en" sz="1800" b="1" dirty="0" smtClean="0">
                <a:solidFill>
                  <a:srgbClr val="000090"/>
                </a:solidFill>
                <a:latin typeface="Calibri" pitchFamily="34" charset="0"/>
                <a:ea typeface="Trebuchet MS"/>
                <a:cs typeface="Trebuchet MS"/>
                <a:sym typeface="Trebuchet MS"/>
              </a:rPr>
              <a:t>Examples </a:t>
            </a:r>
            <a:r>
              <a:rPr lang="en" sz="1800" b="1" dirty="0">
                <a:solidFill>
                  <a:srgbClr val="000090"/>
                </a:solidFill>
                <a:latin typeface="Calibri" pitchFamily="34" charset="0"/>
                <a:ea typeface="Trebuchet MS"/>
                <a:cs typeface="Trebuchet MS"/>
                <a:sym typeface="Trebuchet MS"/>
              </a:rPr>
              <a:t>include: </a:t>
            </a:r>
          </a:p>
          <a:p>
            <a:pPr lvl="0" rtl="0">
              <a:spcBef>
                <a:spcPts val="0"/>
              </a:spcBef>
              <a:buNone/>
            </a:pPr>
            <a:r>
              <a:rPr lang="en" sz="1800" dirty="0">
                <a:solidFill>
                  <a:srgbClr val="000090"/>
                </a:solidFill>
                <a:latin typeface="Calibri" pitchFamily="34" charset="0"/>
                <a:ea typeface="Trebuchet MS"/>
                <a:cs typeface="Trebuchet MS"/>
                <a:sym typeface="Trebuchet MS"/>
              </a:rPr>
              <a:t>		-Phenomenon Exploration/Explanation		</a:t>
            </a:r>
            <a:endParaRPr lang="en" sz="1800" dirty="0" smtClean="0">
              <a:solidFill>
                <a:srgbClr val="000090"/>
              </a:solidFill>
              <a:latin typeface="Calibri" pitchFamily="34" charset="0"/>
              <a:ea typeface="Trebuchet MS"/>
              <a:cs typeface="Trebuchet MS"/>
              <a:sym typeface="Trebuchet MS"/>
            </a:endParaRPr>
          </a:p>
          <a:p>
            <a:pPr lvl="0" rtl="0">
              <a:spcBef>
                <a:spcPts val="0"/>
              </a:spcBef>
              <a:buNone/>
            </a:pPr>
            <a:r>
              <a:rPr lang="en" sz="1800" dirty="0" smtClean="0">
                <a:solidFill>
                  <a:srgbClr val="000090"/>
                </a:solidFill>
                <a:latin typeface="Calibri" pitchFamily="34" charset="0"/>
                <a:ea typeface="Trebuchet MS"/>
                <a:cs typeface="Trebuchet MS"/>
                <a:sym typeface="Trebuchet MS"/>
              </a:rPr>
              <a:t>		-</a:t>
            </a:r>
            <a:r>
              <a:rPr lang="en" sz="1800" dirty="0">
                <a:solidFill>
                  <a:srgbClr val="000090"/>
                </a:solidFill>
                <a:latin typeface="Calibri" pitchFamily="34" charset="0"/>
                <a:ea typeface="Trebuchet MS"/>
                <a:cs typeface="Trebuchet MS"/>
                <a:sym typeface="Trebuchet MS"/>
              </a:rPr>
              <a:t>Modeling</a:t>
            </a:r>
          </a:p>
          <a:p>
            <a:pPr marL="457200" lvl="0" indent="457200" rtl="0">
              <a:spcBef>
                <a:spcPts val="0"/>
              </a:spcBef>
              <a:buNone/>
            </a:pPr>
            <a:r>
              <a:rPr lang="en" sz="1800" dirty="0">
                <a:solidFill>
                  <a:srgbClr val="000090"/>
                </a:solidFill>
                <a:latin typeface="Calibri" pitchFamily="34" charset="0"/>
                <a:ea typeface="Trebuchet MS"/>
                <a:cs typeface="Trebuchet MS"/>
                <a:sym typeface="Trebuchet MS"/>
              </a:rPr>
              <a:t>-Inquiry								</a:t>
            </a:r>
            <a:r>
              <a:rPr lang="en" sz="1800" dirty="0" smtClean="0">
                <a:solidFill>
                  <a:srgbClr val="000090"/>
                </a:solidFill>
                <a:latin typeface="Calibri" pitchFamily="34" charset="0"/>
                <a:ea typeface="Trebuchet MS"/>
                <a:cs typeface="Trebuchet MS"/>
                <a:sym typeface="Trebuchet MS"/>
              </a:rPr>
              <a:t>-</a:t>
            </a:r>
            <a:r>
              <a:rPr lang="en" sz="1800" dirty="0">
                <a:solidFill>
                  <a:srgbClr val="000090"/>
                </a:solidFill>
                <a:latin typeface="Calibri" pitchFamily="34" charset="0"/>
                <a:ea typeface="Trebuchet MS"/>
                <a:cs typeface="Trebuchet MS"/>
                <a:sym typeface="Trebuchet MS"/>
              </a:rPr>
              <a:t>Videos</a:t>
            </a:r>
          </a:p>
          <a:p>
            <a:pPr lvl="0" indent="457200" rtl="0">
              <a:spcBef>
                <a:spcPts val="0"/>
              </a:spcBef>
              <a:buNone/>
            </a:pPr>
            <a:r>
              <a:rPr lang="en" sz="1800" dirty="0">
                <a:solidFill>
                  <a:srgbClr val="000090"/>
                </a:solidFill>
                <a:latin typeface="Calibri" pitchFamily="34" charset="0"/>
                <a:ea typeface="Trebuchet MS"/>
                <a:cs typeface="Trebuchet MS"/>
                <a:sym typeface="Trebuchet MS"/>
              </a:rPr>
              <a:t>	-Labs								</a:t>
            </a:r>
            <a:r>
              <a:rPr lang="en" sz="1800" dirty="0" smtClean="0">
                <a:solidFill>
                  <a:srgbClr val="000090"/>
                </a:solidFill>
                <a:latin typeface="Calibri" pitchFamily="34" charset="0"/>
                <a:ea typeface="Trebuchet MS"/>
                <a:cs typeface="Trebuchet MS"/>
                <a:sym typeface="Trebuchet MS"/>
              </a:rPr>
              <a:t>-</a:t>
            </a:r>
            <a:r>
              <a:rPr lang="en" sz="1800" dirty="0">
                <a:solidFill>
                  <a:srgbClr val="000090"/>
                </a:solidFill>
                <a:latin typeface="Calibri" pitchFamily="34" charset="0"/>
                <a:ea typeface="Trebuchet MS"/>
                <a:cs typeface="Trebuchet MS"/>
                <a:sym typeface="Trebuchet MS"/>
              </a:rPr>
              <a:t>Field Trips</a:t>
            </a:r>
          </a:p>
          <a:p>
            <a:pPr lvl="0" indent="457200" rtl="0">
              <a:spcBef>
                <a:spcPts val="0"/>
              </a:spcBef>
              <a:buNone/>
            </a:pPr>
            <a:r>
              <a:rPr lang="en" sz="1800" dirty="0">
                <a:solidFill>
                  <a:srgbClr val="000090"/>
                </a:solidFill>
                <a:latin typeface="Calibri" pitchFamily="34" charset="0"/>
                <a:ea typeface="Trebuchet MS"/>
                <a:cs typeface="Trebuchet MS"/>
                <a:sym typeface="Trebuchet MS"/>
              </a:rPr>
              <a:t>	-Demonstrations							-Reading/Research</a:t>
            </a:r>
          </a:p>
          <a:p>
            <a:pPr lvl="0" rtl="0">
              <a:spcBef>
                <a:spcPts val="0"/>
              </a:spcBef>
              <a:buNone/>
            </a:pPr>
            <a:r>
              <a:rPr lang="en" sz="1800" dirty="0">
                <a:solidFill>
                  <a:srgbClr val="000000"/>
                </a:solidFill>
                <a:latin typeface="Trebuchet MS"/>
                <a:ea typeface="Trebuchet MS"/>
                <a:cs typeface="Trebuchet MS"/>
                <a:sym typeface="Trebuchet MS"/>
              </a:rPr>
              <a:t>		</a:t>
            </a:r>
          </a:p>
          <a:p>
            <a:pPr lvl="0" rtl="0">
              <a:spcBef>
                <a:spcPts val="0"/>
              </a:spcBef>
              <a:buNone/>
            </a:pPr>
            <a:endParaRPr sz="3000" dirty="0">
              <a:solidFill>
                <a:srgbClr val="00387E"/>
              </a:solidFill>
              <a:latin typeface="Trebuchet MS"/>
              <a:ea typeface="Trebuchet MS"/>
              <a:cs typeface="Trebuchet MS"/>
              <a:sym typeface="Trebuchet MS"/>
            </a:endParaRPr>
          </a:p>
          <a:p>
            <a:pPr lvl="0" rtl="0">
              <a:spcBef>
                <a:spcPts val="0"/>
              </a:spcBef>
              <a:buNone/>
            </a:pPr>
            <a:endParaRPr sz="3000" dirty="0">
              <a:solidFill>
                <a:srgbClr val="00387E"/>
              </a:solidFill>
              <a:latin typeface="Trebuchet MS"/>
              <a:ea typeface="Trebuchet MS"/>
              <a:cs typeface="Trebuchet MS"/>
              <a:sym typeface="Trebuchet MS"/>
            </a:endParaRPr>
          </a:p>
          <a:p>
            <a:pPr lvl="0" rtl="0">
              <a:spcBef>
                <a:spcPts val="0"/>
              </a:spcBef>
              <a:buNone/>
            </a:pPr>
            <a:endParaRPr sz="3000" dirty="0">
              <a:solidFill>
                <a:srgbClr val="00387E"/>
              </a:solidFill>
              <a:latin typeface="Trebuchet MS"/>
              <a:ea typeface="Trebuchet MS"/>
              <a:cs typeface="Trebuchet MS"/>
              <a:sym typeface="Trebuchet MS"/>
            </a:endParaRPr>
          </a:p>
          <a:p>
            <a:pPr lvl="0" rtl="0">
              <a:spcBef>
                <a:spcPts val="0"/>
              </a:spcBef>
              <a:buNone/>
            </a:pPr>
            <a:endParaRPr dirty="0"/>
          </a:p>
          <a:p>
            <a:pPr lvl="0">
              <a:spcBef>
                <a:spcPts val="0"/>
              </a:spcBef>
              <a:buNone/>
            </a:pPr>
            <a:endParaRPr dirty="0"/>
          </a:p>
        </p:txBody>
      </p:sp>
      <p:sp>
        <p:nvSpPr>
          <p:cNvPr id="164" name="Shape 16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Marzano’s 6 Step Process</a:t>
            </a:r>
          </a:p>
        </p:txBody>
      </p:sp>
      <p:sp>
        <p:nvSpPr>
          <p:cNvPr id="165" name="Shape 165"/>
          <p:cNvSpPr txBox="1"/>
          <p:nvPr/>
        </p:nvSpPr>
        <p:spPr>
          <a:xfrm>
            <a:off x="1494970" y="4755073"/>
            <a:ext cx="6138600" cy="446099"/>
          </a:xfrm>
          <a:prstGeom prst="rect">
            <a:avLst/>
          </a:prstGeom>
          <a:noFill/>
          <a:ln>
            <a:noFill/>
          </a:ln>
        </p:spPr>
        <p:txBody>
          <a:bodyPr lIns="91425" tIns="91425" rIns="91425" bIns="91425" anchor="t" anchorCtr="0">
            <a:noAutofit/>
          </a:bodyPr>
          <a:lstStyle/>
          <a:p>
            <a:pPr lvl="0">
              <a:spcBef>
                <a:spcPts val="0"/>
              </a:spcBef>
              <a:buNone/>
            </a:pPr>
            <a:r>
              <a:rPr lang="en" u="sng" dirty="0">
                <a:solidFill>
                  <a:schemeClr val="hlink"/>
                </a:solidFill>
                <a:hlinkClick r:id="rId3"/>
              </a:rPr>
              <a:t>Vocabulary for the New Science Standards</a:t>
            </a:r>
            <a:r>
              <a:rPr lang="en" dirty="0"/>
              <a:t>: </a:t>
            </a:r>
            <a:r>
              <a:rPr lang="en" u="sng" dirty="0">
                <a:solidFill>
                  <a:schemeClr val="hlink"/>
                </a:solidFill>
                <a:hlinkClick r:id="rId3"/>
              </a:rPr>
              <a:t>Marzano’s Resource Site: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4" name="Rectangle 3"/>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170" name="Shape 170"/>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Marzano’s 6 Steps Cont’d </a:t>
            </a:r>
          </a:p>
        </p:txBody>
      </p:sp>
      <p:sp>
        <p:nvSpPr>
          <p:cNvPr id="171" name="Shape 171"/>
          <p:cNvSpPr txBox="1"/>
          <p:nvPr/>
        </p:nvSpPr>
        <p:spPr>
          <a:xfrm>
            <a:off x="457200" y="1387800"/>
            <a:ext cx="8028900" cy="3375300"/>
          </a:xfrm>
          <a:prstGeom prst="rect">
            <a:avLst/>
          </a:prstGeom>
          <a:noFill/>
          <a:ln>
            <a:noFill/>
          </a:ln>
        </p:spPr>
        <p:txBody>
          <a:bodyPr lIns="91425" tIns="91425" rIns="91425" bIns="91425" anchor="t" anchorCtr="0">
            <a:noAutofit/>
          </a:bodyPr>
          <a:lstStyle/>
          <a:p>
            <a:pPr lvl="0" rtl="0">
              <a:spcBef>
                <a:spcPts val="0"/>
              </a:spcBef>
              <a:buNone/>
            </a:pPr>
            <a:r>
              <a:rPr lang="en" sz="2800" b="1" dirty="0" smtClean="0">
                <a:solidFill>
                  <a:srgbClr val="000090"/>
                </a:solidFill>
                <a:latin typeface="Calibri" pitchFamily="34" charset="0"/>
                <a:ea typeface="Trebuchet MS"/>
                <a:cs typeface="Trebuchet MS"/>
                <a:sym typeface="Trebuchet MS"/>
              </a:rPr>
              <a:t>5) Students should USE/SPEAK the words often.</a:t>
            </a:r>
            <a:r>
              <a:rPr lang="en" sz="3000" dirty="0">
                <a:solidFill>
                  <a:srgbClr val="00387E"/>
                </a:solidFill>
                <a:latin typeface="Calibri" pitchFamily="34" charset="0"/>
                <a:ea typeface="Trebuchet MS"/>
                <a:cs typeface="Trebuchet MS"/>
                <a:sym typeface="Trebuchet MS"/>
              </a:rPr>
              <a:t>	</a:t>
            </a:r>
          </a:p>
          <a:p>
            <a:pPr lvl="0" indent="457200" rtl="0">
              <a:spcBef>
                <a:spcPts val="0"/>
              </a:spcBef>
              <a:buNone/>
            </a:pPr>
            <a:r>
              <a:rPr lang="en" sz="2400" dirty="0" smtClean="0">
                <a:solidFill>
                  <a:srgbClr val="000090"/>
                </a:solidFill>
                <a:latin typeface="Calibri" pitchFamily="34" charset="0"/>
                <a:ea typeface="Trebuchet MS"/>
                <a:cs typeface="Trebuchet MS"/>
                <a:sym typeface="Trebuchet MS"/>
              </a:rPr>
              <a:t>Examples </a:t>
            </a:r>
            <a:r>
              <a:rPr lang="en" sz="2400" dirty="0">
                <a:solidFill>
                  <a:srgbClr val="000090"/>
                </a:solidFill>
                <a:latin typeface="Calibri" pitchFamily="34" charset="0"/>
                <a:ea typeface="Trebuchet MS"/>
                <a:cs typeface="Trebuchet MS"/>
                <a:sym typeface="Trebuchet MS"/>
              </a:rPr>
              <a:t>Include: </a:t>
            </a:r>
            <a:r>
              <a:rPr lang="en" sz="3000" dirty="0">
                <a:solidFill>
                  <a:srgbClr val="000090"/>
                </a:solidFill>
                <a:latin typeface="Calibri" pitchFamily="34" charset="0"/>
                <a:ea typeface="Trebuchet MS"/>
                <a:cs typeface="Trebuchet MS"/>
                <a:sym typeface="Trebuchet MS"/>
              </a:rPr>
              <a:t>	</a:t>
            </a:r>
          </a:p>
          <a:p>
            <a:pPr marL="457200" lvl="0" indent="457200" rtl="0">
              <a:spcBef>
                <a:spcPts val="0"/>
              </a:spcBef>
              <a:buNone/>
            </a:pPr>
            <a:r>
              <a:rPr lang="en" sz="2400" dirty="0" smtClean="0">
                <a:solidFill>
                  <a:srgbClr val="000090"/>
                </a:solidFill>
                <a:latin typeface="Calibri" pitchFamily="34" charset="0"/>
                <a:ea typeface="Trebuchet MS"/>
                <a:cs typeface="Trebuchet MS"/>
                <a:sym typeface="Trebuchet MS"/>
              </a:rPr>
              <a:t>- Argument/Debate</a:t>
            </a:r>
            <a:endParaRPr lang="en" sz="2400" dirty="0">
              <a:solidFill>
                <a:srgbClr val="000090"/>
              </a:solidFill>
              <a:latin typeface="Calibri" pitchFamily="34" charset="0"/>
              <a:ea typeface="Trebuchet MS"/>
              <a:cs typeface="Trebuchet MS"/>
              <a:sym typeface="Trebuchet MS"/>
            </a:endParaRPr>
          </a:p>
          <a:p>
            <a:pPr marL="457200" lvl="0" indent="457200" rtl="0">
              <a:spcBef>
                <a:spcPts val="0"/>
              </a:spcBef>
              <a:buNone/>
            </a:pPr>
            <a:r>
              <a:rPr lang="en" sz="2400" dirty="0" smtClean="0">
                <a:solidFill>
                  <a:srgbClr val="000090"/>
                </a:solidFill>
                <a:latin typeface="Calibri" pitchFamily="34" charset="0"/>
                <a:ea typeface="Trebuchet MS"/>
                <a:cs typeface="Trebuchet MS"/>
                <a:sym typeface="Trebuchet MS"/>
              </a:rPr>
              <a:t>- Summarizing </a:t>
            </a:r>
            <a:endParaRPr lang="en" sz="2400" dirty="0">
              <a:solidFill>
                <a:srgbClr val="000090"/>
              </a:solidFill>
              <a:latin typeface="Calibri" pitchFamily="34" charset="0"/>
              <a:ea typeface="Trebuchet MS"/>
              <a:cs typeface="Trebuchet MS"/>
              <a:sym typeface="Trebuchet MS"/>
            </a:endParaRPr>
          </a:p>
          <a:p>
            <a:pPr lvl="0" rtl="0">
              <a:spcBef>
                <a:spcPts val="0"/>
              </a:spcBef>
              <a:buNone/>
            </a:pPr>
            <a:r>
              <a:rPr lang="en" sz="2400" dirty="0">
                <a:solidFill>
                  <a:srgbClr val="000090"/>
                </a:solidFill>
                <a:latin typeface="Calibri" pitchFamily="34" charset="0"/>
                <a:ea typeface="Trebuchet MS"/>
                <a:cs typeface="Trebuchet MS"/>
                <a:sym typeface="Trebuchet MS"/>
              </a:rPr>
              <a:t>	</a:t>
            </a:r>
            <a:r>
              <a:rPr lang="en" sz="2400" dirty="0" smtClean="0">
                <a:solidFill>
                  <a:srgbClr val="000090"/>
                </a:solidFill>
                <a:latin typeface="Calibri" pitchFamily="34" charset="0"/>
                <a:ea typeface="Trebuchet MS"/>
                <a:cs typeface="Trebuchet MS"/>
                <a:sym typeface="Trebuchet MS"/>
              </a:rPr>
              <a:t>- Discourse </a:t>
            </a:r>
            <a:r>
              <a:rPr lang="en" sz="2400" dirty="0">
                <a:solidFill>
                  <a:srgbClr val="000090"/>
                </a:solidFill>
                <a:latin typeface="Calibri" pitchFamily="34" charset="0"/>
                <a:ea typeface="Trebuchet MS"/>
                <a:cs typeface="Trebuchet MS"/>
                <a:sym typeface="Trebuchet MS"/>
              </a:rPr>
              <a:t>Structures </a:t>
            </a:r>
          </a:p>
          <a:p>
            <a:pPr lvl="0" rtl="0">
              <a:spcBef>
                <a:spcPts val="0"/>
              </a:spcBef>
              <a:buClr>
                <a:schemeClr val="dk1"/>
              </a:buClr>
              <a:buSzPct val="45833"/>
              <a:buFont typeface="Arial"/>
              <a:buNone/>
            </a:pPr>
            <a:r>
              <a:rPr lang="en" sz="2400" dirty="0">
                <a:solidFill>
                  <a:srgbClr val="000090"/>
                </a:solidFill>
                <a:latin typeface="Calibri" pitchFamily="34" charset="0"/>
                <a:ea typeface="Trebuchet MS"/>
                <a:cs typeface="Trebuchet MS"/>
                <a:sym typeface="Trebuchet MS"/>
              </a:rPr>
              <a:t>	</a:t>
            </a:r>
            <a:r>
              <a:rPr lang="en" sz="2400" dirty="0" smtClean="0">
                <a:solidFill>
                  <a:srgbClr val="000090"/>
                </a:solidFill>
                <a:latin typeface="Calibri" pitchFamily="34" charset="0"/>
                <a:ea typeface="Trebuchet MS"/>
                <a:cs typeface="Trebuchet MS"/>
                <a:sym typeface="Trebuchet MS"/>
              </a:rPr>
              <a:t>- Word </a:t>
            </a:r>
            <a:r>
              <a:rPr lang="en" sz="2400" dirty="0">
                <a:solidFill>
                  <a:srgbClr val="000090"/>
                </a:solidFill>
                <a:latin typeface="Calibri" pitchFamily="34" charset="0"/>
                <a:ea typeface="Trebuchet MS"/>
                <a:cs typeface="Trebuchet MS"/>
                <a:sym typeface="Trebuchet MS"/>
              </a:rPr>
              <a:t>Walls, modeling, notebooking</a:t>
            </a:r>
          </a:p>
          <a:p>
            <a:pPr lvl="0" rtl="0">
              <a:spcBef>
                <a:spcPts val="0"/>
              </a:spcBef>
              <a:buClr>
                <a:schemeClr val="dk1"/>
              </a:buClr>
              <a:buSzPct val="45833"/>
              <a:buFont typeface="Arial"/>
              <a:buNone/>
            </a:pPr>
            <a:r>
              <a:rPr lang="en" sz="2400" dirty="0" smtClean="0">
                <a:solidFill>
                  <a:srgbClr val="000090"/>
                </a:solidFill>
                <a:latin typeface="Calibri" pitchFamily="34" charset="0"/>
                <a:ea typeface="Trebuchet MS"/>
                <a:cs typeface="Trebuchet MS"/>
                <a:sym typeface="Trebuchet MS"/>
              </a:rPr>
              <a:t>	- Writing </a:t>
            </a:r>
            <a:endParaRPr lang="en" sz="2400" dirty="0">
              <a:solidFill>
                <a:srgbClr val="000090"/>
              </a:solidFill>
              <a:latin typeface="Calibri" pitchFamily="34" charset="0"/>
              <a:ea typeface="Trebuchet MS"/>
              <a:cs typeface="Trebuchet MS"/>
              <a:sym typeface="Trebuchet MS"/>
            </a:endParaRPr>
          </a:p>
          <a:p>
            <a:pPr lvl="0" rtl="0">
              <a:spcBef>
                <a:spcPts val="0"/>
              </a:spcBef>
              <a:buClr>
                <a:schemeClr val="dk1"/>
              </a:buClr>
              <a:buSzPct val="45833"/>
              <a:buFont typeface="Arial"/>
              <a:buNone/>
            </a:pPr>
            <a:r>
              <a:rPr lang="en" sz="2400" dirty="0">
                <a:latin typeface="Trebuchet MS"/>
                <a:ea typeface="Trebuchet MS"/>
                <a:cs typeface="Trebuchet MS"/>
                <a:sym typeface="Trebuchet MS"/>
              </a:rPr>
              <a:t>		</a:t>
            </a:r>
          </a:p>
          <a:p>
            <a:pPr lvl="0">
              <a:spcBef>
                <a:spcPts val="0"/>
              </a:spcBef>
              <a:buClr>
                <a:schemeClr val="dk1"/>
              </a:buClr>
              <a:buFont typeface="Arial"/>
              <a:buNone/>
            </a:pPr>
            <a:endParaRPr sz="3000" dirty="0">
              <a:latin typeface="Trebuchet MS"/>
              <a:ea typeface="Trebuchet MS"/>
              <a:cs typeface="Trebuchet MS"/>
              <a:sym typeface="Trebuchet MS"/>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5" name="Rectangle 4"/>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176" name="Shape 176"/>
          <p:cNvSpPr txBox="1">
            <a:spLocks noGrp="1"/>
          </p:cNvSpPr>
          <p:nvPr>
            <p:ph type="body" idx="1"/>
          </p:nvPr>
        </p:nvSpPr>
        <p:spPr>
          <a:xfrm>
            <a:off x="1371600" y="4248150"/>
            <a:ext cx="8229600" cy="709799"/>
          </a:xfrm>
          <a:prstGeom prst="rect">
            <a:avLst/>
          </a:prstGeom>
        </p:spPr>
        <p:txBody>
          <a:bodyPr lIns="91425" tIns="91425" rIns="91425" bIns="91425" anchor="t" anchorCtr="0">
            <a:noAutofit/>
          </a:bodyPr>
          <a:lstStyle/>
          <a:p>
            <a:pPr lvl="0" rtl="0">
              <a:spcBef>
                <a:spcPts val="0"/>
              </a:spcBef>
              <a:buNone/>
            </a:pPr>
            <a:r>
              <a:rPr lang="en" sz="2800" u="sng" dirty="0">
                <a:solidFill>
                  <a:schemeClr val="hlink"/>
                </a:solidFill>
                <a:latin typeface="Calibri" pitchFamily="34" charset="0"/>
                <a:hlinkClick r:id="rId3"/>
              </a:rPr>
              <a:t>Terc - Inquiry Project in Science Talk</a:t>
            </a:r>
          </a:p>
          <a:p>
            <a:pPr lvl="0" rtl="0">
              <a:spcBef>
                <a:spcPts val="0"/>
              </a:spcBef>
              <a:buNone/>
            </a:pPr>
            <a:endParaRPr dirty="0"/>
          </a:p>
          <a:p>
            <a:pPr lvl="0" rtl="0">
              <a:spcBef>
                <a:spcPts val="0"/>
              </a:spcBef>
              <a:buNone/>
            </a:pPr>
            <a:endParaRPr dirty="0"/>
          </a:p>
          <a:p>
            <a:pPr lvl="0" rtl="0">
              <a:spcBef>
                <a:spcPts val="0"/>
              </a:spcBef>
              <a:buNone/>
            </a:pPr>
            <a:endParaRPr dirty="0"/>
          </a:p>
          <a:p>
            <a:pPr lvl="0" rtl="0">
              <a:spcBef>
                <a:spcPts val="0"/>
              </a:spcBef>
              <a:buNone/>
            </a:pPr>
            <a:endParaRPr dirty="0"/>
          </a:p>
          <a:p>
            <a:pPr lvl="0">
              <a:spcBef>
                <a:spcPts val="0"/>
              </a:spcBef>
              <a:buNone/>
            </a:pPr>
            <a:endParaRPr dirty="0"/>
          </a:p>
        </p:txBody>
      </p:sp>
      <p:sp>
        <p:nvSpPr>
          <p:cNvPr id="177" name="Shape 17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Productive Talk</a:t>
            </a:r>
          </a:p>
        </p:txBody>
      </p:sp>
      <p:pic>
        <p:nvPicPr>
          <p:cNvPr id="178" name="Shape 178"/>
          <p:cNvPicPr preferRelativeResize="0"/>
          <p:nvPr/>
        </p:nvPicPr>
        <p:blipFill>
          <a:blip r:embed="rId4">
            <a:alphaModFix/>
          </a:blip>
          <a:stretch>
            <a:fillRect/>
          </a:stretch>
        </p:blipFill>
        <p:spPr>
          <a:xfrm>
            <a:off x="800099" y="1127075"/>
            <a:ext cx="7459174" cy="29933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7" name="Rectangle 6"/>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183" name="Shape 183"/>
          <p:cNvSpPr txBox="1">
            <a:spLocks noGrp="1"/>
          </p:cNvSpPr>
          <p:nvPr>
            <p:ph type="body" idx="1"/>
          </p:nvPr>
        </p:nvSpPr>
        <p:spPr>
          <a:xfrm>
            <a:off x="8100" y="1022600"/>
            <a:ext cx="8678699" cy="3852899"/>
          </a:xfrm>
          <a:prstGeom prst="rect">
            <a:avLst/>
          </a:prstGeom>
        </p:spPr>
        <p:txBody>
          <a:bodyPr lIns="91425" tIns="91425" rIns="91425" bIns="91425" anchor="t" anchorCtr="0">
            <a:noAutofit/>
          </a:bodyPr>
          <a:lstStyle/>
          <a:p>
            <a:pPr lvl="0" rtl="0">
              <a:spcBef>
                <a:spcPts val="0"/>
              </a:spcBef>
              <a:buNone/>
            </a:pPr>
            <a:r>
              <a:rPr lang="en" sz="3000" b="1" dirty="0">
                <a:solidFill>
                  <a:srgbClr val="000090"/>
                </a:solidFill>
                <a:latin typeface="Calibri" pitchFamily="34" charset="0"/>
              </a:rPr>
              <a:t>Pause and Chunk Information Regularly: </a:t>
            </a:r>
          </a:p>
          <a:p>
            <a:pPr lvl="1"/>
            <a:r>
              <a:rPr lang="en" sz="2600" dirty="0" smtClean="0">
                <a:solidFill>
                  <a:srgbClr val="000090"/>
                </a:solidFill>
                <a:latin typeface="Calibri" pitchFamily="34" charset="0"/>
              </a:rPr>
              <a:t>Keep </a:t>
            </a:r>
            <a:r>
              <a:rPr lang="en" sz="2600" dirty="0">
                <a:solidFill>
                  <a:srgbClr val="000090"/>
                </a:solidFill>
                <a:latin typeface="Calibri" pitchFamily="34" charset="0"/>
              </a:rPr>
              <a:t>your ‘lectures’ short </a:t>
            </a:r>
          </a:p>
          <a:p>
            <a:pPr lvl="1">
              <a:buNone/>
            </a:pPr>
            <a:r>
              <a:rPr lang="en" sz="2600" dirty="0">
                <a:solidFill>
                  <a:srgbClr val="000090"/>
                </a:solidFill>
                <a:latin typeface="Calibri" pitchFamily="34" charset="0"/>
              </a:rPr>
              <a:t>Pause every 5 to 8 min. in </a:t>
            </a:r>
            <a:r>
              <a:rPr lang="en" sz="2600" dirty="0" smtClean="0">
                <a:solidFill>
                  <a:srgbClr val="000090"/>
                </a:solidFill>
                <a:latin typeface="Calibri" pitchFamily="34" charset="0"/>
              </a:rPr>
              <a:t>ES </a:t>
            </a:r>
            <a:endParaRPr lang="en" sz="2600" dirty="0">
              <a:solidFill>
                <a:srgbClr val="000090"/>
              </a:solidFill>
              <a:latin typeface="Calibri" pitchFamily="34" charset="0"/>
            </a:endParaRPr>
          </a:p>
          <a:p>
            <a:pPr lvl="1">
              <a:buNone/>
            </a:pPr>
            <a:r>
              <a:rPr lang="en" sz="2600" dirty="0">
                <a:solidFill>
                  <a:srgbClr val="000090"/>
                </a:solidFill>
                <a:latin typeface="Calibri" pitchFamily="34" charset="0"/>
              </a:rPr>
              <a:t>&amp; 8 to 12 min. in MS/HS </a:t>
            </a:r>
          </a:p>
          <a:p>
            <a:pPr lvl="0" rtl="0">
              <a:spcBef>
                <a:spcPts val="0"/>
              </a:spcBef>
              <a:buNone/>
            </a:pPr>
            <a:endParaRPr sz="3000" dirty="0">
              <a:solidFill>
                <a:srgbClr val="000090"/>
              </a:solidFill>
              <a:latin typeface="Calibri" pitchFamily="34" charset="0"/>
            </a:endParaRPr>
          </a:p>
          <a:p>
            <a:pPr lvl="1"/>
            <a:r>
              <a:rPr lang="en" sz="2600" dirty="0" smtClean="0">
                <a:solidFill>
                  <a:srgbClr val="000090"/>
                </a:solidFill>
                <a:latin typeface="Calibri" pitchFamily="34" charset="0"/>
              </a:rPr>
              <a:t>Have </a:t>
            </a:r>
            <a:r>
              <a:rPr lang="en" sz="2600" dirty="0">
                <a:solidFill>
                  <a:srgbClr val="000090"/>
                </a:solidFill>
                <a:latin typeface="Calibri" pitchFamily="34" charset="0"/>
              </a:rPr>
              <a:t>students ‘chunk’ or process the information through strategies such as summarization, think-pair-share, or compare and contrast. </a:t>
            </a:r>
          </a:p>
          <a:p>
            <a:pPr lvl="0" rtl="0">
              <a:spcBef>
                <a:spcPts val="0"/>
              </a:spcBef>
              <a:buNone/>
            </a:pPr>
            <a:endParaRPr sz="2400" b="1" dirty="0"/>
          </a:p>
          <a:p>
            <a:pPr lvl="0">
              <a:spcBef>
                <a:spcPts val="0"/>
              </a:spcBef>
              <a:buNone/>
            </a:pPr>
            <a:endParaRPr sz="2400" dirty="0"/>
          </a:p>
        </p:txBody>
      </p:sp>
      <p:sp>
        <p:nvSpPr>
          <p:cNvPr id="184" name="Shape 184"/>
          <p:cNvSpPr txBox="1">
            <a:spLocks noGrp="1"/>
          </p:cNvSpPr>
          <p:nvPr>
            <p:ph type="title"/>
          </p:nvPr>
        </p:nvSpPr>
        <p:spPr>
          <a:xfrm>
            <a:off x="239300" y="13325"/>
            <a:ext cx="8678699" cy="857400"/>
          </a:xfrm>
          <a:prstGeom prst="rect">
            <a:avLst/>
          </a:prstGeom>
        </p:spPr>
        <p:txBody>
          <a:bodyPr lIns="91425" tIns="91425" rIns="91425" bIns="91425" anchor="ctr" anchorCtr="0">
            <a:noAutofit/>
          </a:bodyPr>
          <a:lstStyle/>
          <a:p>
            <a:pPr lvl="0" algn="l">
              <a:spcBef>
                <a:spcPts val="0"/>
              </a:spcBef>
              <a:buNone/>
            </a:pPr>
            <a:r>
              <a:rPr lang="en" sz="3600"/>
              <a:t>                Pause and Chunk </a:t>
            </a:r>
          </a:p>
        </p:txBody>
      </p:sp>
      <p:sp>
        <p:nvSpPr>
          <p:cNvPr id="185" name="Shape 185"/>
          <p:cNvSpPr txBox="1"/>
          <p:nvPr/>
        </p:nvSpPr>
        <p:spPr>
          <a:xfrm>
            <a:off x="3124200" y="4585800"/>
            <a:ext cx="4519199" cy="557700"/>
          </a:xfrm>
          <a:prstGeom prst="rect">
            <a:avLst/>
          </a:prstGeom>
          <a:noFill/>
          <a:ln>
            <a:noFill/>
          </a:ln>
        </p:spPr>
        <p:txBody>
          <a:bodyPr lIns="91425" tIns="91425" rIns="91425" bIns="91425" anchor="t" anchorCtr="0">
            <a:noAutofit/>
          </a:bodyPr>
          <a:lstStyle/>
          <a:p>
            <a:pPr lvl="0">
              <a:spcBef>
                <a:spcPts val="0"/>
              </a:spcBef>
              <a:buNone/>
            </a:pPr>
            <a:r>
              <a:rPr lang="en" dirty="0"/>
              <a:t>Eric Jensen: Engaging Students with Poverty in Mind </a:t>
            </a:r>
          </a:p>
        </p:txBody>
      </p:sp>
      <p:pic>
        <p:nvPicPr>
          <p:cNvPr id="186" name="Shape 186"/>
          <p:cNvPicPr preferRelativeResize="0"/>
          <p:nvPr/>
        </p:nvPicPr>
        <p:blipFill>
          <a:blip r:embed="rId3">
            <a:alphaModFix/>
          </a:blip>
          <a:stretch>
            <a:fillRect/>
          </a:stretch>
        </p:blipFill>
        <p:spPr>
          <a:xfrm>
            <a:off x="7704026" y="1276350"/>
            <a:ext cx="1058974" cy="1598449"/>
          </a:xfrm>
          <a:prstGeom prst="rect">
            <a:avLst/>
          </a:prstGeom>
          <a:noFill/>
          <a:ln>
            <a:noFill/>
          </a:ln>
        </p:spPr>
      </p:pic>
      <p:pic>
        <p:nvPicPr>
          <p:cNvPr id="187" name="Shape 187"/>
          <p:cNvPicPr preferRelativeResize="0"/>
          <p:nvPr/>
        </p:nvPicPr>
        <p:blipFill>
          <a:blip r:embed="rId4">
            <a:alphaModFix/>
          </a:blip>
          <a:stretch>
            <a:fillRect/>
          </a:stretch>
        </p:blipFill>
        <p:spPr>
          <a:xfrm>
            <a:off x="6374800" y="1657350"/>
            <a:ext cx="1169000" cy="152215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5" name="Rectangle 4"/>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192" name="Shape 192"/>
          <p:cNvSpPr txBox="1">
            <a:spLocks noGrp="1"/>
          </p:cNvSpPr>
          <p:nvPr>
            <p:ph type="body" idx="1"/>
          </p:nvPr>
        </p:nvSpPr>
        <p:spPr>
          <a:xfrm>
            <a:off x="457200" y="2312725"/>
            <a:ext cx="8229600" cy="2316425"/>
          </a:xfrm>
          <a:prstGeom prst="rect">
            <a:avLst/>
          </a:prstGeom>
        </p:spPr>
        <p:txBody>
          <a:bodyPr lIns="91425" tIns="91425" rIns="91425" bIns="91425" numCol="2" anchor="t" anchorCtr="0">
            <a:noAutofit/>
          </a:bodyPr>
          <a:lstStyle/>
          <a:p>
            <a:r>
              <a:rPr lang="en" sz="2400" dirty="0" smtClean="0">
                <a:solidFill>
                  <a:srgbClr val="000090"/>
                </a:solidFill>
                <a:latin typeface="Calibri" pitchFamily="34" charset="0"/>
              </a:rPr>
              <a:t>Research Proposals</a:t>
            </a:r>
            <a:endParaRPr lang="en" sz="2400" dirty="0">
              <a:solidFill>
                <a:srgbClr val="000090"/>
              </a:solidFill>
              <a:latin typeface="Calibri" pitchFamily="34" charset="0"/>
            </a:endParaRPr>
          </a:p>
          <a:p>
            <a:r>
              <a:rPr lang="en" sz="2400" dirty="0" smtClean="0">
                <a:solidFill>
                  <a:srgbClr val="000090"/>
                </a:solidFill>
                <a:latin typeface="Calibri" pitchFamily="34" charset="0"/>
              </a:rPr>
              <a:t>Editorials</a:t>
            </a:r>
            <a:endParaRPr lang="en" sz="2400" dirty="0">
              <a:solidFill>
                <a:srgbClr val="000090"/>
              </a:solidFill>
              <a:latin typeface="Calibri" pitchFamily="34" charset="0"/>
            </a:endParaRPr>
          </a:p>
          <a:p>
            <a:r>
              <a:rPr lang="en" sz="2400" dirty="0" smtClean="0">
                <a:solidFill>
                  <a:srgbClr val="000090"/>
                </a:solidFill>
                <a:latin typeface="Calibri" pitchFamily="34" charset="0"/>
              </a:rPr>
              <a:t>Article Reviews</a:t>
            </a:r>
          </a:p>
          <a:p>
            <a:r>
              <a:rPr lang="en" sz="2400" dirty="0" smtClean="0">
                <a:solidFill>
                  <a:srgbClr val="000090"/>
                </a:solidFill>
                <a:latin typeface="Calibri" pitchFamily="34" charset="0"/>
              </a:rPr>
              <a:t>Letters </a:t>
            </a:r>
            <a:r>
              <a:rPr lang="en" sz="2400" dirty="0">
                <a:solidFill>
                  <a:srgbClr val="000090"/>
                </a:solidFill>
                <a:latin typeface="Calibri" pitchFamily="34" charset="0"/>
              </a:rPr>
              <a:t>to the Editor</a:t>
            </a:r>
          </a:p>
          <a:p>
            <a:r>
              <a:rPr lang="en" sz="2400" dirty="0">
                <a:solidFill>
                  <a:srgbClr val="000090"/>
                </a:solidFill>
                <a:latin typeface="Calibri" pitchFamily="34" charset="0"/>
              </a:rPr>
              <a:t>Commentary </a:t>
            </a:r>
            <a:r>
              <a:rPr lang="en" sz="2400" dirty="0" smtClean="0">
                <a:solidFill>
                  <a:srgbClr val="000090"/>
                </a:solidFill>
                <a:latin typeface="Calibri" pitchFamily="34" charset="0"/>
              </a:rPr>
              <a:t>Forums</a:t>
            </a:r>
          </a:p>
          <a:p>
            <a:r>
              <a:rPr lang="en" sz="2400" dirty="0" smtClean="0">
                <a:solidFill>
                  <a:srgbClr val="000090"/>
                </a:solidFill>
                <a:latin typeface="Calibri" pitchFamily="34" charset="0"/>
              </a:rPr>
              <a:t>Research Articles</a:t>
            </a:r>
            <a:endParaRPr lang="en" sz="2400" dirty="0">
              <a:solidFill>
                <a:srgbClr val="000090"/>
              </a:solidFill>
              <a:latin typeface="Calibri" pitchFamily="34" charset="0"/>
            </a:endParaRPr>
          </a:p>
          <a:p>
            <a:r>
              <a:rPr lang="en" sz="2400" dirty="0" smtClean="0">
                <a:solidFill>
                  <a:srgbClr val="000090"/>
                </a:solidFill>
                <a:latin typeface="Calibri" pitchFamily="34" charset="0"/>
              </a:rPr>
              <a:t>Letters to community members or govt</a:t>
            </a:r>
          </a:p>
          <a:p>
            <a:r>
              <a:rPr lang="en-US" sz="2400" dirty="0" smtClean="0">
                <a:solidFill>
                  <a:srgbClr val="000090"/>
                </a:solidFill>
                <a:latin typeface="Calibri" pitchFamily="34" charset="0"/>
              </a:rPr>
              <a:t>B</a:t>
            </a:r>
            <a:r>
              <a:rPr lang="en" sz="2400" dirty="0" smtClean="0">
                <a:solidFill>
                  <a:srgbClr val="000090"/>
                </a:solidFill>
                <a:latin typeface="Calibri" pitchFamily="34" charset="0"/>
              </a:rPr>
              <a:t>logs</a:t>
            </a:r>
          </a:p>
          <a:p>
            <a:r>
              <a:rPr lang="en" sz="2400" dirty="0" smtClean="0">
                <a:solidFill>
                  <a:srgbClr val="000090"/>
                </a:solidFill>
                <a:latin typeface="Calibri" pitchFamily="34" charset="0"/>
              </a:rPr>
              <a:t>Lab Reports</a:t>
            </a:r>
            <a:endParaRPr lang="en" sz="2400" dirty="0">
              <a:solidFill>
                <a:srgbClr val="000090"/>
              </a:solidFill>
              <a:latin typeface="Calibri" pitchFamily="34" charset="0"/>
            </a:endParaRPr>
          </a:p>
        </p:txBody>
      </p:sp>
      <p:sp>
        <p:nvSpPr>
          <p:cNvPr id="193" name="Shape 193"/>
          <p:cNvSpPr txBox="1">
            <a:spLocks noGrp="1"/>
          </p:cNvSpPr>
          <p:nvPr>
            <p:ph type="title"/>
          </p:nvPr>
        </p:nvSpPr>
        <p:spPr>
          <a:xfrm>
            <a:off x="457200" y="114150"/>
            <a:ext cx="8229600" cy="857400"/>
          </a:xfrm>
          <a:prstGeom prst="rect">
            <a:avLst/>
          </a:prstGeom>
        </p:spPr>
        <p:txBody>
          <a:bodyPr lIns="91425" tIns="91425" rIns="91425" bIns="91425" anchor="ctr" anchorCtr="0">
            <a:noAutofit/>
          </a:bodyPr>
          <a:lstStyle/>
          <a:p>
            <a:pPr lvl="0">
              <a:spcBef>
                <a:spcPts val="0"/>
              </a:spcBef>
              <a:buNone/>
            </a:pPr>
            <a:r>
              <a:rPr lang="en" dirty="0"/>
              <a:t>Scientific Writing  </a:t>
            </a:r>
          </a:p>
        </p:txBody>
      </p:sp>
      <p:sp>
        <p:nvSpPr>
          <p:cNvPr id="194" name="Shape 194"/>
          <p:cNvSpPr txBox="1"/>
          <p:nvPr/>
        </p:nvSpPr>
        <p:spPr>
          <a:xfrm>
            <a:off x="286700" y="1300675"/>
            <a:ext cx="8229600" cy="1074299"/>
          </a:xfrm>
          <a:prstGeom prst="rect">
            <a:avLst/>
          </a:prstGeom>
          <a:noFill/>
          <a:ln>
            <a:noFill/>
          </a:ln>
        </p:spPr>
        <p:txBody>
          <a:bodyPr lIns="91425" tIns="91425" rIns="91425" bIns="91425" anchor="t" anchorCtr="0">
            <a:noAutofit/>
          </a:bodyPr>
          <a:lstStyle/>
          <a:p>
            <a:pPr lvl="0" rtl="0">
              <a:spcBef>
                <a:spcPts val="0"/>
              </a:spcBef>
              <a:buNone/>
            </a:pPr>
            <a:endParaRPr dirty="0"/>
          </a:p>
          <a:p>
            <a:pPr lvl="0" rtl="0">
              <a:spcBef>
                <a:spcPts val="0"/>
              </a:spcBef>
              <a:buNone/>
            </a:pPr>
            <a:r>
              <a:rPr lang="en" sz="2800" i="1" dirty="0">
                <a:solidFill>
                  <a:srgbClr val="000090"/>
                </a:solidFill>
                <a:latin typeface="Calibri" pitchFamily="34" charset="0"/>
              </a:rPr>
              <a:t>Informational Writing &amp; Persuasive Writing Examples: </a:t>
            </a:r>
          </a:p>
          <a:p>
            <a:pPr lvl="0" rtl="0">
              <a:spcBef>
                <a:spcPts val="0"/>
              </a:spcBef>
              <a:buNone/>
            </a:pPr>
            <a:endParaRPr dirty="0"/>
          </a:p>
          <a:p>
            <a:pPr lvl="0">
              <a:spcBef>
                <a:spcPts val="0"/>
              </a:spcBef>
              <a:buNone/>
            </a:pPr>
            <a:endParaRPr dirty="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4" name="Rectangle 3"/>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199" name="Shape 199"/>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 sz="2800" b="1" dirty="0">
                <a:solidFill>
                  <a:srgbClr val="000090"/>
                </a:solidFill>
                <a:latin typeface="Calibri" pitchFamily="34" charset="0"/>
                <a:ea typeface="Trebuchet MS"/>
                <a:cs typeface="Trebuchet MS"/>
                <a:sym typeface="Trebuchet MS"/>
              </a:rPr>
              <a:t>6) Involve students periodically in games that allow them to play with terms. </a:t>
            </a:r>
            <a:r>
              <a:rPr lang="en" sz="2800" dirty="0">
                <a:solidFill>
                  <a:srgbClr val="000090"/>
                </a:solidFill>
                <a:latin typeface="Calibri" pitchFamily="34" charset="0"/>
                <a:ea typeface="Trebuchet MS"/>
                <a:cs typeface="Trebuchet MS"/>
                <a:sym typeface="Trebuchet MS"/>
              </a:rPr>
              <a:t>  </a:t>
            </a:r>
            <a:endParaRPr lang="en" sz="2800" dirty="0" smtClean="0">
              <a:solidFill>
                <a:srgbClr val="000090"/>
              </a:solidFill>
              <a:latin typeface="Calibri" pitchFamily="34" charset="0"/>
              <a:ea typeface="Trebuchet MS"/>
              <a:cs typeface="Trebuchet MS"/>
              <a:sym typeface="Trebuchet MS"/>
            </a:endParaRPr>
          </a:p>
          <a:p>
            <a:pPr lvl="0" rtl="0">
              <a:spcBef>
                <a:spcPts val="0"/>
              </a:spcBef>
              <a:buClr>
                <a:schemeClr val="dk1"/>
              </a:buClr>
              <a:buSzPct val="36666"/>
              <a:buFont typeface="Arial"/>
              <a:buNone/>
            </a:pPr>
            <a:endParaRPr lang="en" sz="2400" b="1" u="sng" dirty="0" smtClean="0">
              <a:solidFill>
                <a:srgbClr val="000090"/>
              </a:solidFill>
              <a:highlight>
                <a:srgbClr val="FFFFFF"/>
              </a:highlight>
              <a:latin typeface="Calibri" pitchFamily="34" charset="0"/>
              <a:ea typeface="Arial"/>
              <a:cs typeface="Arial"/>
              <a:sym typeface="Trebuchet MS"/>
              <a:hlinkClick r:id="rId3"/>
            </a:endParaRPr>
          </a:p>
          <a:p>
            <a:pPr>
              <a:buClr>
                <a:srgbClr val="000090"/>
              </a:buClr>
              <a:buSzPct val="100000"/>
            </a:pPr>
            <a:r>
              <a:rPr lang="en" sz="2000" b="1" u="sng" dirty="0" smtClean="0">
                <a:solidFill>
                  <a:schemeClr val="hlink"/>
                </a:solidFill>
                <a:highlight>
                  <a:srgbClr val="FFFFFF"/>
                </a:highlight>
                <a:latin typeface="Calibri" pitchFamily="34" charset="0"/>
                <a:ea typeface="Arial"/>
                <a:cs typeface="Arial"/>
                <a:sym typeface="Arial"/>
                <a:hlinkClick r:id="rId3"/>
              </a:rPr>
              <a:t>Games </a:t>
            </a:r>
            <a:r>
              <a:rPr lang="en" sz="2000" b="1" u="sng" dirty="0">
                <a:solidFill>
                  <a:schemeClr val="hlink"/>
                </a:solidFill>
                <a:highlight>
                  <a:srgbClr val="FFFFFF"/>
                </a:highlight>
                <a:latin typeface="Calibri" pitchFamily="34" charset="0"/>
                <a:ea typeface="Arial"/>
                <a:cs typeface="Arial"/>
                <a:sym typeface="Arial"/>
                <a:hlinkClick r:id="rId3"/>
              </a:rPr>
              <a:t>for the Science Curriculum</a:t>
            </a:r>
            <a:r>
              <a:rPr lang="en" sz="2000" b="1" dirty="0">
                <a:solidFill>
                  <a:srgbClr val="000090"/>
                </a:solidFill>
                <a:highlight>
                  <a:srgbClr val="FFFFFF"/>
                </a:highlight>
                <a:latin typeface="Calibri" pitchFamily="34" charset="0"/>
                <a:ea typeface="Arial"/>
                <a:cs typeface="Arial"/>
                <a:sym typeface="Arial"/>
              </a:rPr>
              <a:t> by Norman Herr PH.D. </a:t>
            </a:r>
            <a:endParaRPr lang="en" sz="2000" b="1" dirty="0" smtClean="0">
              <a:solidFill>
                <a:srgbClr val="000090"/>
              </a:solidFill>
              <a:highlight>
                <a:srgbClr val="FFFFFF"/>
              </a:highlight>
              <a:latin typeface="Calibri" pitchFamily="34" charset="0"/>
              <a:ea typeface="Arial"/>
              <a:cs typeface="Arial"/>
              <a:sym typeface="Arial"/>
            </a:endParaRPr>
          </a:p>
          <a:p>
            <a:pPr>
              <a:buClr>
                <a:srgbClr val="000090"/>
              </a:buClr>
              <a:buSzPct val="100000"/>
            </a:pPr>
            <a:r>
              <a:rPr lang="en" sz="2000" b="1" u="sng" dirty="0" smtClean="0">
                <a:solidFill>
                  <a:schemeClr val="hlink"/>
                </a:solidFill>
                <a:highlight>
                  <a:srgbClr val="FFFFFF"/>
                </a:highlight>
                <a:latin typeface="Calibri" pitchFamily="34" charset="0"/>
                <a:ea typeface="Arial"/>
                <a:cs typeface="Arial"/>
                <a:sym typeface="Arial"/>
              </a:rPr>
              <a:t>Metaphors </a:t>
            </a:r>
            <a:r>
              <a:rPr lang="en" sz="2000" b="1" u="sng" dirty="0">
                <a:solidFill>
                  <a:schemeClr val="hlink"/>
                </a:solidFill>
                <a:highlight>
                  <a:srgbClr val="FFFFFF"/>
                </a:highlight>
                <a:latin typeface="Calibri" pitchFamily="34" charset="0"/>
                <a:ea typeface="Arial"/>
                <a:cs typeface="Arial"/>
                <a:sym typeface="Arial"/>
              </a:rPr>
              <a:t>and Analogies  Power Tools for Teaching Any </a:t>
            </a:r>
            <a:r>
              <a:rPr lang="en" sz="2000" b="1" u="sng" dirty="0" smtClean="0">
                <a:solidFill>
                  <a:schemeClr val="hlink"/>
                </a:solidFill>
                <a:highlight>
                  <a:srgbClr val="FFFFFF"/>
                </a:highlight>
                <a:latin typeface="Calibri" pitchFamily="34" charset="0"/>
                <a:ea typeface="Arial"/>
                <a:cs typeface="Arial"/>
                <a:sym typeface="Arial"/>
              </a:rPr>
              <a:t>Subject </a:t>
            </a:r>
            <a:r>
              <a:rPr lang="en" sz="2000" b="1" dirty="0" smtClean="0">
                <a:solidFill>
                  <a:srgbClr val="000090"/>
                </a:solidFill>
                <a:highlight>
                  <a:srgbClr val="FFFFFF"/>
                </a:highlight>
                <a:latin typeface="Calibri" pitchFamily="34" charset="0"/>
                <a:ea typeface="Arial"/>
                <a:cs typeface="Arial"/>
                <a:sym typeface="Arial"/>
              </a:rPr>
              <a:t>by Rick Wormeli</a:t>
            </a:r>
          </a:p>
          <a:p>
            <a:pPr>
              <a:buClr>
                <a:srgbClr val="000090"/>
              </a:buClr>
              <a:buSzPct val="100000"/>
            </a:pPr>
            <a:r>
              <a:rPr lang="en" sz="2000" b="1" u="sng" dirty="0" smtClean="0">
                <a:solidFill>
                  <a:schemeClr val="hlink"/>
                </a:solidFill>
                <a:highlight>
                  <a:srgbClr val="FFFFFF"/>
                </a:highlight>
                <a:latin typeface="Calibri" pitchFamily="34" charset="0"/>
                <a:ea typeface="Arial"/>
                <a:cs typeface="Arial"/>
                <a:sym typeface="Arial"/>
                <a:hlinkClick r:id="rId4"/>
              </a:rPr>
              <a:t>Vocabulary </a:t>
            </a:r>
            <a:r>
              <a:rPr lang="en" sz="2000" b="1" u="sng" dirty="0">
                <a:solidFill>
                  <a:schemeClr val="hlink"/>
                </a:solidFill>
                <a:highlight>
                  <a:srgbClr val="FFFFFF"/>
                </a:highlight>
                <a:latin typeface="Calibri" pitchFamily="34" charset="0"/>
                <a:ea typeface="Arial"/>
                <a:cs typeface="Arial"/>
                <a:sym typeface="Arial"/>
                <a:hlinkClick r:id="rId4"/>
              </a:rPr>
              <a:t>Games for the </a:t>
            </a:r>
            <a:r>
              <a:rPr lang="en" sz="2000" b="1" u="sng" dirty="0">
                <a:solidFill>
                  <a:srgbClr val="000090"/>
                </a:solidFill>
                <a:highlight>
                  <a:srgbClr val="FFFFFF"/>
                </a:highlight>
                <a:latin typeface="Calibri" pitchFamily="34" charset="0"/>
                <a:ea typeface="Arial"/>
                <a:cs typeface="Arial"/>
                <a:sym typeface="Arial"/>
                <a:hlinkClick r:id="rId4"/>
              </a:rPr>
              <a:t>Classroom</a:t>
            </a:r>
            <a:r>
              <a:rPr lang="en" sz="2000" b="1" dirty="0">
                <a:solidFill>
                  <a:srgbClr val="000090"/>
                </a:solidFill>
                <a:highlight>
                  <a:srgbClr val="FFFFFF"/>
                </a:highlight>
                <a:latin typeface="Calibri" pitchFamily="34" charset="0"/>
                <a:ea typeface="Arial"/>
                <a:cs typeface="Arial"/>
                <a:sym typeface="Arial"/>
              </a:rPr>
              <a:t> Lindsay Carleton and Robert Marzano</a:t>
            </a:r>
          </a:p>
          <a:p>
            <a:pPr lvl="0" rtl="0">
              <a:spcBef>
                <a:spcPts val="0"/>
              </a:spcBef>
              <a:buClr>
                <a:schemeClr val="dk1"/>
              </a:buClr>
              <a:buSzPct val="45833"/>
              <a:buFont typeface="Arial"/>
              <a:buNone/>
            </a:pPr>
            <a:endParaRPr lang="en" sz="3000" dirty="0">
              <a:solidFill>
                <a:srgbClr val="00387E"/>
              </a:solidFill>
              <a:latin typeface="Trebuchet MS"/>
              <a:ea typeface="Trebuchet MS"/>
              <a:cs typeface="Trebuchet MS"/>
              <a:sym typeface="Trebuchet MS"/>
            </a:endParaRPr>
          </a:p>
        </p:txBody>
      </p:sp>
      <p:sp>
        <p:nvSpPr>
          <p:cNvPr id="200" name="Shape 200"/>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Marzano’s 6-Steps Cont’d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4" name="Rectangle 3"/>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05" name="Shape 205"/>
          <p:cNvSpPr txBox="1">
            <a:spLocks noGrp="1"/>
          </p:cNvSpPr>
          <p:nvPr>
            <p:ph type="body" idx="1"/>
          </p:nvPr>
        </p:nvSpPr>
        <p:spPr>
          <a:xfrm>
            <a:off x="73500" y="982950"/>
            <a:ext cx="8537100" cy="4179600"/>
          </a:xfrm>
          <a:prstGeom prst="rect">
            <a:avLst/>
          </a:prstGeom>
        </p:spPr>
        <p:txBody>
          <a:bodyPr lIns="91425" tIns="91425" rIns="91425" bIns="91425" anchor="t" anchorCtr="0">
            <a:noAutofit/>
          </a:bodyPr>
          <a:lstStyle/>
          <a:p>
            <a:pPr lvl="0" rtl="0">
              <a:spcBef>
                <a:spcPts val="0"/>
              </a:spcBef>
              <a:buNone/>
            </a:pPr>
            <a:r>
              <a:rPr lang="en" sz="2400" dirty="0">
                <a:solidFill>
                  <a:srgbClr val="000090"/>
                </a:solidFill>
                <a:latin typeface="Calibri" pitchFamily="34" charset="0"/>
              </a:rPr>
              <a:t>When we process information, we do so spatially. The brain likes to put things into categories. </a:t>
            </a:r>
          </a:p>
          <a:p>
            <a:pPr lvl="0" rtl="0">
              <a:spcBef>
                <a:spcPts val="0"/>
              </a:spcBef>
              <a:buNone/>
            </a:pPr>
            <a:endParaRPr sz="2400" dirty="0">
              <a:solidFill>
                <a:srgbClr val="000090"/>
              </a:solidFill>
              <a:latin typeface="Calibri" pitchFamily="34" charset="0"/>
            </a:endParaRPr>
          </a:p>
          <a:p>
            <a:pPr lvl="0" rtl="0">
              <a:spcBef>
                <a:spcPts val="0"/>
              </a:spcBef>
              <a:buNone/>
            </a:pPr>
            <a:r>
              <a:rPr lang="en" sz="2400" dirty="0">
                <a:solidFill>
                  <a:srgbClr val="000090"/>
                </a:solidFill>
                <a:latin typeface="Calibri" pitchFamily="34" charset="0"/>
              </a:rPr>
              <a:t>Implications for Student Learning:</a:t>
            </a:r>
          </a:p>
          <a:p>
            <a:pPr marL="182880" lvl="0" indent="274320" rtl="0">
              <a:spcBef>
                <a:spcPts val="0"/>
              </a:spcBef>
              <a:buNone/>
            </a:pPr>
            <a:r>
              <a:rPr lang="en" sz="2400" dirty="0" smtClean="0">
                <a:solidFill>
                  <a:srgbClr val="000090"/>
                </a:solidFill>
                <a:latin typeface="Calibri" pitchFamily="34" charset="0"/>
              </a:rPr>
              <a:t>- Allow </a:t>
            </a:r>
            <a:r>
              <a:rPr lang="en" sz="2400" dirty="0">
                <a:solidFill>
                  <a:srgbClr val="000090"/>
                </a:solidFill>
                <a:latin typeface="Calibri" pitchFamily="34" charset="0"/>
              </a:rPr>
              <a:t>for the categorizing of </a:t>
            </a:r>
            <a:r>
              <a:rPr lang="en" sz="2400" dirty="0" smtClean="0">
                <a:solidFill>
                  <a:srgbClr val="000090"/>
                </a:solidFill>
                <a:latin typeface="Calibri" pitchFamily="34" charset="0"/>
              </a:rPr>
              <a:t>terms</a:t>
            </a:r>
            <a:endParaRPr lang="en" sz="2400" dirty="0">
              <a:solidFill>
                <a:srgbClr val="000090"/>
              </a:solidFill>
              <a:latin typeface="Calibri" pitchFamily="34" charset="0"/>
            </a:endParaRPr>
          </a:p>
          <a:p>
            <a:pPr marL="182880" lvl="0" indent="274320" rtl="0">
              <a:spcBef>
                <a:spcPts val="0"/>
              </a:spcBef>
              <a:buNone/>
            </a:pPr>
            <a:r>
              <a:rPr lang="en" sz="2400" dirty="0">
                <a:solidFill>
                  <a:srgbClr val="000090"/>
                </a:solidFill>
                <a:latin typeface="Calibri" pitchFamily="34" charset="0"/>
              </a:rPr>
              <a:t>- </a:t>
            </a:r>
            <a:r>
              <a:rPr lang="en" sz="2400" dirty="0" smtClean="0">
                <a:solidFill>
                  <a:srgbClr val="000090"/>
                </a:solidFill>
                <a:latin typeface="Calibri" pitchFamily="34" charset="0"/>
              </a:rPr>
              <a:t>Label </a:t>
            </a:r>
            <a:r>
              <a:rPr lang="en" sz="2400" dirty="0">
                <a:solidFill>
                  <a:srgbClr val="000090"/>
                </a:solidFill>
                <a:latin typeface="Calibri" pitchFamily="34" charset="0"/>
              </a:rPr>
              <a:t>authentic objects, specimens, or </a:t>
            </a:r>
            <a:r>
              <a:rPr lang="en" sz="2400" dirty="0" smtClean="0">
                <a:solidFill>
                  <a:srgbClr val="000090"/>
                </a:solidFill>
                <a:latin typeface="Calibri" pitchFamily="34" charset="0"/>
              </a:rPr>
              <a:t>visuals</a:t>
            </a:r>
            <a:r>
              <a:rPr lang="en" sz="2400" dirty="0">
                <a:solidFill>
                  <a:srgbClr val="000090"/>
                </a:solidFill>
                <a:latin typeface="Calibri" pitchFamily="34" charset="0"/>
              </a:rPr>
              <a:t>	</a:t>
            </a:r>
          </a:p>
          <a:p>
            <a:pPr marL="182880" lvl="0" indent="274320" rtl="0">
              <a:spcBef>
                <a:spcPts val="0"/>
              </a:spcBef>
              <a:buNone/>
            </a:pPr>
            <a:r>
              <a:rPr lang="en" sz="2400" dirty="0">
                <a:solidFill>
                  <a:srgbClr val="000090"/>
                </a:solidFill>
                <a:latin typeface="Calibri" pitchFamily="34" charset="0"/>
              </a:rPr>
              <a:t>- Use graphic organizers and concept maps </a:t>
            </a:r>
          </a:p>
          <a:p>
            <a:pPr marL="182880" lvl="0" indent="274320" rtl="0">
              <a:spcBef>
                <a:spcPts val="0"/>
              </a:spcBef>
              <a:buNone/>
            </a:pPr>
            <a:r>
              <a:rPr lang="en" sz="2400" dirty="0">
                <a:solidFill>
                  <a:srgbClr val="000090"/>
                </a:solidFill>
                <a:latin typeface="Calibri" pitchFamily="34" charset="0"/>
              </a:rPr>
              <a:t>- </a:t>
            </a:r>
            <a:r>
              <a:rPr lang="en" sz="2400" dirty="0" smtClean="0">
                <a:solidFill>
                  <a:srgbClr val="000090"/>
                </a:solidFill>
                <a:latin typeface="Calibri" pitchFamily="34" charset="0"/>
              </a:rPr>
              <a:t>Identify </a:t>
            </a:r>
            <a:r>
              <a:rPr lang="en" sz="2400" dirty="0">
                <a:solidFill>
                  <a:srgbClr val="000090"/>
                </a:solidFill>
                <a:latin typeface="Calibri" pitchFamily="34" charset="0"/>
              </a:rPr>
              <a:t>missing pieces to a ‘grouping’ </a:t>
            </a:r>
          </a:p>
          <a:p>
            <a:pPr marL="182880" lvl="0" indent="274320" rtl="0">
              <a:spcBef>
                <a:spcPts val="0"/>
              </a:spcBef>
              <a:buNone/>
            </a:pPr>
            <a:r>
              <a:rPr lang="en" sz="2400" dirty="0">
                <a:solidFill>
                  <a:srgbClr val="000090"/>
                </a:solidFill>
                <a:latin typeface="Calibri" pitchFamily="34" charset="0"/>
              </a:rPr>
              <a:t>- Lists: beneficial primarily for short term memory </a:t>
            </a:r>
          </a:p>
          <a:p>
            <a:pPr lvl="0" rtl="0">
              <a:spcBef>
                <a:spcPts val="0"/>
              </a:spcBef>
              <a:buNone/>
            </a:pPr>
            <a:r>
              <a:rPr lang="en" sz="2400" dirty="0">
                <a:latin typeface="Georgia"/>
                <a:ea typeface="Georgia"/>
                <a:cs typeface="Georgia"/>
                <a:sym typeface="Georgia"/>
              </a:rPr>
              <a:t/>
            </a:r>
            <a:br>
              <a:rPr lang="en" sz="2400" dirty="0">
                <a:latin typeface="Georgia"/>
                <a:ea typeface="Georgia"/>
                <a:cs typeface="Georgia"/>
                <a:sym typeface="Georgia"/>
              </a:rPr>
            </a:br>
            <a:endParaRPr lang="en" sz="2400" dirty="0">
              <a:latin typeface="Georgia"/>
              <a:ea typeface="Georgia"/>
              <a:cs typeface="Georgia"/>
              <a:sym typeface="Georgia"/>
            </a:endParaRPr>
          </a:p>
          <a:p>
            <a:pPr lvl="0" rtl="0">
              <a:lnSpc>
                <a:spcPct val="115000"/>
              </a:lnSpc>
              <a:spcBef>
                <a:spcPts val="0"/>
              </a:spcBef>
              <a:spcAft>
                <a:spcPts val="2100"/>
              </a:spcAft>
              <a:buClr>
                <a:schemeClr val="dk1"/>
              </a:buClr>
              <a:buSzPct val="45833"/>
              <a:buFont typeface="Arial"/>
              <a:buNone/>
            </a:pPr>
            <a:endParaRPr sz="2400" dirty="0">
              <a:highlight>
                <a:srgbClr val="FFFFFF"/>
              </a:highlight>
              <a:latin typeface="Georgia"/>
              <a:ea typeface="Georgia"/>
              <a:cs typeface="Georgia"/>
              <a:sym typeface="Georgia"/>
            </a:endParaRPr>
          </a:p>
          <a:p>
            <a:pPr lvl="0" rtl="0">
              <a:lnSpc>
                <a:spcPct val="115000"/>
              </a:lnSpc>
              <a:spcBef>
                <a:spcPts val="0"/>
              </a:spcBef>
              <a:spcAft>
                <a:spcPts val="2100"/>
              </a:spcAft>
              <a:buClr>
                <a:schemeClr val="dk1"/>
              </a:buClr>
              <a:buSzPct val="45833"/>
              <a:buFont typeface="Arial"/>
              <a:buNone/>
            </a:pPr>
            <a:endParaRPr sz="2400" dirty="0">
              <a:highlight>
                <a:srgbClr val="FFFFFF"/>
              </a:highlight>
              <a:latin typeface="Georgia"/>
              <a:ea typeface="Georgia"/>
              <a:cs typeface="Georgia"/>
              <a:sym typeface="Georgia"/>
            </a:endParaRPr>
          </a:p>
          <a:p>
            <a:pPr lvl="0" rtl="0">
              <a:lnSpc>
                <a:spcPct val="115000"/>
              </a:lnSpc>
              <a:spcBef>
                <a:spcPts val="0"/>
              </a:spcBef>
              <a:spcAft>
                <a:spcPts val="2100"/>
              </a:spcAft>
              <a:buClr>
                <a:schemeClr val="dk1"/>
              </a:buClr>
              <a:buSzPct val="45833"/>
              <a:buFont typeface="Arial"/>
              <a:buNone/>
            </a:pPr>
            <a:endParaRPr sz="2400" dirty="0">
              <a:highlight>
                <a:srgbClr val="FFFFFF"/>
              </a:highlight>
              <a:latin typeface="Georgia"/>
              <a:ea typeface="Georgia"/>
              <a:cs typeface="Georgia"/>
              <a:sym typeface="Georgia"/>
            </a:endParaRPr>
          </a:p>
          <a:p>
            <a:pPr lvl="0" rtl="0">
              <a:lnSpc>
                <a:spcPct val="115000"/>
              </a:lnSpc>
              <a:spcBef>
                <a:spcPts val="0"/>
              </a:spcBef>
              <a:spcAft>
                <a:spcPts val="2100"/>
              </a:spcAft>
              <a:buClr>
                <a:schemeClr val="dk1"/>
              </a:buClr>
              <a:buSzPct val="45833"/>
              <a:buFont typeface="Arial"/>
              <a:buNone/>
            </a:pPr>
            <a:endParaRPr sz="2400" dirty="0">
              <a:highlight>
                <a:srgbClr val="FFFFFF"/>
              </a:highlight>
              <a:latin typeface="Georgia"/>
              <a:ea typeface="Georgia"/>
              <a:cs typeface="Georgia"/>
              <a:sym typeface="Georgia"/>
            </a:endParaRPr>
          </a:p>
          <a:p>
            <a:pPr lvl="0" rtl="0">
              <a:lnSpc>
                <a:spcPct val="115000"/>
              </a:lnSpc>
              <a:spcBef>
                <a:spcPts val="0"/>
              </a:spcBef>
              <a:spcAft>
                <a:spcPts val="2100"/>
              </a:spcAft>
              <a:buClr>
                <a:schemeClr val="dk1"/>
              </a:buClr>
              <a:buSzPct val="45833"/>
              <a:buFont typeface="Arial"/>
              <a:buNone/>
            </a:pPr>
            <a:endParaRPr sz="2400" dirty="0">
              <a:highlight>
                <a:srgbClr val="FFFFFF"/>
              </a:highlight>
              <a:latin typeface="Georgia"/>
              <a:ea typeface="Georgia"/>
              <a:cs typeface="Georgia"/>
              <a:sym typeface="Georgia"/>
            </a:endParaRPr>
          </a:p>
          <a:p>
            <a:pPr lvl="0" rtl="0">
              <a:lnSpc>
                <a:spcPct val="115000"/>
              </a:lnSpc>
              <a:spcBef>
                <a:spcPts val="0"/>
              </a:spcBef>
              <a:spcAft>
                <a:spcPts val="2100"/>
              </a:spcAft>
              <a:buClr>
                <a:schemeClr val="dk1"/>
              </a:buClr>
              <a:buSzPct val="45833"/>
              <a:buFont typeface="Arial"/>
              <a:buNone/>
            </a:pPr>
            <a:endParaRPr sz="2400" dirty="0">
              <a:highlight>
                <a:srgbClr val="FFFFFF"/>
              </a:highlight>
              <a:latin typeface="Georgia"/>
              <a:ea typeface="Georgia"/>
              <a:cs typeface="Georgia"/>
              <a:sym typeface="Georgia"/>
            </a:endParaRPr>
          </a:p>
          <a:p>
            <a:pPr lvl="0" rtl="0">
              <a:lnSpc>
                <a:spcPct val="115000"/>
              </a:lnSpc>
              <a:spcBef>
                <a:spcPts val="0"/>
              </a:spcBef>
              <a:spcAft>
                <a:spcPts val="2100"/>
              </a:spcAft>
              <a:buClr>
                <a:schemeClr val="dk1"/>
              </a:buClr>
              <a:buSzPct val="45833"/>
              <a:buFont typeface="Arial"/>
              <a:buNone/>
            </a:pPr>
            <a:endParaRPr sz="2400" dirty="0">
              <a:highlight>
                <a:srgbClr val="FFFFFF"/>
              </a:highlight>
              <a:latin typeface="Georgia"/>
              <a:ea typeface="Georgia"/>
              <a:cs typeface="Georgia"/>
              <a:sym typeface="Georgia"/>
            </a:endParaRPr>
          </a:p>
          <a:p>
            <a:pPr lvl="0" rtl="0">
              <a:spcBef>
                <a:spcPts val="0"/>
              </a:spcBef>
              <a:buNone/>
            </a:pPr>
            <a:endParaRPr dirty="0"/>
          </a:p>
          <a:p>
            <a:pPr lvl="0">
              <a:spcBef>
                <a:spcPts val="0"/>
              </a:spcBef>
              <a:buNone/>
            </a:pPr>
            <a:endParaRPr dirty="0"/>
          </a:p>
        </p:txBody>
      </p:sp>
      <p:sp>
        <p:nvSpPr>
          <p:cNvPr id="206" name="Shape 206"/>
          <p:cNvSpPr txBox="1">
            <a:spLocks noGrp="1"/>
          </p:cNvSpPr>
          <p:nvPr>
            <p:ph type="title"/>
          </p:nvPr>
        </p:nvSpPr>
        <p:spPr>
          <a:xfrm>
            <a:off x="72350" y="13325"/>
            <a:ext cx="9071700" cy="857400"/>
          </a:xfrm>
          <a:prstGeom prst="rect">
            <a:avLst/>
          </a:prstGeom>
        </p:spPr>
        <p:txBody>
          <a:bodyPr lIns="91425" tIns="91425" rIns="91425" bIns="91425" anchor="ctr" anchorCtr="0">
            <a:noAutofit/>
          </a:bodyPr>
          <a:lstStyle/>
          <a:p>
            <a:pPr lvl="0">
              <a:spcBef>
                <a:spcPts val="0"/>
              </a:spcBef>
              <a:buClr>
                <a:srgbClr val="000000"/>
              </a:buClr>
              <a:buSzPct val="30555"/>
              <a:buFont typeface="Arial"/>
              <a:buNone/>
            </a:pPr>
            <a:r>
              <a:rPr lang="en" sz="3600" dirty="0"/>
              <a:t>George A. Miller: Psychology Research </a:t>
            </a:r>
          </a:p>
        </p:txBody>
      </p:sp>
      <p:pic>
        <p:nvPicPr>
          <p:cNvPr id="5" name="Picture 4" descr="Modeling diagram example.JPG"/>
          <p:cNvPicPr>
            <a:picLocks noChangeAspect="1"/>
          </p:cNvPicPr>
          <p:nvPr/>
        </p:nvPicPr>
        <p:blipFill>
          <a:blip r:embed="rId3"/>
          <a:stretch>
            <a:fillRect/>
          </a:stretch>
        </p:blipFill>
        <p:spPr>
          <a:xfrm>
            <a:off x="6532408" y="1657350"/>
            <a:ext cx="2611592" cy="1905000"/>
          </a:xfrm>
          <a:prstGeom prst="rect">
            <a:avLst/>
          </a:prstGeom>
        </p:spPr>
      </p:pic>
      <p:sp>
        <p:nvSpPr>
          <p:cNvPr id="6" name="TextBox 5"/>
          <p:cNvSpPr txBox="1"/>
          <p:nvPr/>
        </p:nvSpPr>
        <p:spPr>
          <a:xfrm>
            <a:off x="4385678" y="4781550"/>
            <a:ext cx="3310522" cy="276999"/>
          </a:xfrm>
          <a:prstGeom prst="rect">
            <a:avLst/>
          </a:prstGeom>
          <a:noFill/>
        </p:spPr>
        <p:txBody>
          <a:bodyPr wrap="none" rtlCol="0">
            <a:spAutoFit/>
          </a:bodyPr>
          <a:lstStyle/>
          <a:p>
            <a:r>
              <a:rPr lang="en-US" sz="1200" dirty="0" smtClean="0"/>
              <a:t>Image from: </a:t>
            </a:r>
            <a:r>
              <a:rPr lang="en-US" sz="1200" dirty="0" smtClean="0">
                <a:hlinkClick r:id="rId4"/>
              </a:rPr>
              <a:t>http://hudecscience.weebly.com/</a:t>
            </a:r>
            <a:r>
              <a:rPr lang="en-US" sz="1200" dirty="0" smtClean="0"/>
              <a:t> </a:t>
            </a:r>
            <a:endParaRPr lang="en-US" sz="1200" dirty="0"/>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6" name="Rectangle 5"/>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11" name="Shape 211"/>
          <p:cNvSpPr txBox="1">
            <a:spLocks noGrp="1"/>
          </p:cNvSpPr>
          <p:nvPr>
            <p:ph type="body" idx="1"/>
          </p:nvPr>
        </p:nvSpPr>
        <p:spPr>
          <a:xfrm>
            <a:off x="228600" y="1123950"/>
            <a:ext cx="8229600" cy="3630300"/>
          </a:xfrm>
          <a:prstGeom prst="rect">
            <a:avLst/>
          </a:prstGeom>
        </p:spPr>
        <p:txBody>
          <a:bodyPr lIns="91425" tIns="91425" rIns="91425" bIns="91425" anchor="t" anchorCtr="0">
            <a:noAutofit/>
          </a:bodyPr>
          <a:lstStyle/>
          <a:p>
            <a:pPr lvl="0" rtl="0">
              <a:spcBef>
                <a:spcPts val="0"/>
              </a:spcBef>
              <a:buNone/>
            </a:pPr>
            <a:r>
              <a:rPr lang="en" sz="2800" dirty="0">
                <a:solidFill>
                  <a:srgbClr val="000090"/>
                </a:solidFill>
                <a:latin typeface="Calibri" pitchFamily="34" charset="0"/>
              </a:rPr>
              <a:t>Place pictures or actual objects into categories based on some identified characteristic or quality while verbally using the words represented. </a:t>
            </a:r>
            <a:r>
              <a:rPr lang="en" sz="2800" dirty="0" smtClean="0">
                <a:solidFill>
                  <a:srgbClr val="000090"/>
                </a:solidFill>
                <a:latin typeface="Calibri" pitchFamily="34" charset="0"/>
              </a:rPr>
              <a:t>   </a:t>
            </a:r>
            <a:endParaRPr lang="en" sz="2800" dirty="0">
              <a:solidFill>
                <a:srgbClr val="000090"/>
              </a:solidFill>
              <a:latin typeface="Calibri" pitchFamily="34" charset="0"/>
            </a:endParaRPr>
          </a:p>
          <a:p>
            <a:pPr lvl="0" rtl="0">
              <a:spcBef>
                <a:spcPts val="0"/>
              </a:spcBef>
              <a:buNone/>
            </a:pPr>
            <a:endParaRPr dirty="0"/>
          </a:p>
          <a:p>
            <a:pPr lvl="0" rtl="0">
              <a:spcBef>
                <a:spcPts val="0"/>
              </a:spcBef>
              <a:buNone/>
            </a:pPr>
            <a:endParaRPr dirty="0"/>
          </a:p>
          <a:p>
            <a:pPr lvl="0" rtl="0">
              <a:spcBef>
                <a:spcPts val="0"/>
              </a:spcBef>
              <a:buNone/>
            </a:pPr>
            <a:endParaRPr dirty="0"/>
          </a:p>
          <a:p>
            <a:pPr lvl="0" rtl="0">
              <a:spcBef>
                <a:spcPts val="0"/>
              </a:spcBef>
              <a:buNone/>
            </a:pPr>
            <a:endParaRPr dirty="0"/>
          </a:p>
          <a:p>
            <a:pPr lvl="0">
              <a:spcBef>
                <a:spcPts val="0"/>
              </a:spcBef>
              <a:buNone/>
            </a:pPr>
            <a:endParaRPr dirty="0"/>
          </a:p>
        </p:txBody>
      </p:sp>
      <p:sp>
        <p:nvSpPr>
          <p:cNvPr id="212" name="Shape 212"/>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Primary Grades </a:t>
            </a:r>
          </a:p>
        </p:txBody>
      </p:sp>
      <p:pic>
        <p:nvPicPr>
          <p:cNvPr id="213" name="Shape 213"/>
          <p:cNvPicPr preferRelativeResize="0"/>
          <p:nvPr/>
        </p:nvPicPr>
        <p:blipFill>
          <a:blip r:embed="rId3">
            <a:alphaModFix/>
          </a:blip>
          <a:stretch>
            <a:fillRect/>
          </a:stretch>
        </p:blipFill>
        <p:spPr>
          <a:xfrm>
            <a:off x="2883074" y="2553744"/>
            <a:ext cx="3276600" cy="2514600"/>
          </a:xfrm>
          <a:prstGeom prst="rect">
            <a:avLst/>
          </a:prstGeom>
          <a:noFill/>
          <a:ln>
            <a:noFill/>
          </a:ln>
        </p:spPr>
      </p:pic>
      <p:sp>
        <p:nvSpPr>
          <p:cNvPr id="214" name="Shape 214"/>
          <p:cNvSpPr txBox="1"/>
          <p:nvPr/>
        </p:nvSpPr>
        <p:spPr>
          <a:xfrm>
            <a:off x="6934200" y="3943350"/>
            <a:ext cx="1905000" cy="609600"/>
          </a:xfrm>
          <a:prstGeom prst="rect">
            <a:avLst/>
          </a:prstGeom>
          <a:noFill/>
          <a:ln>
            <a:noFill/>
          </a:ln>
        </p:spPr>
        <p:txBody>
          <a:bodyPr lIns="91425" tIns="91425" rIns="91425" bIns="91425" anchor="t" anchorCtr="0">
            <a:noAutofit/>
          </a:bodyPr>
          <a:lstStyle/>
          <a:p>
            <a:pPr lvl="0">
              <a:spcBef>
                <a:spcPts val="0"/>
              </a:spcBef>
              <a:buNone/>
            </a:pPr>
            <a:r>
              <a:rPr lang="en" dirty="0"/>
              <a:t>topicresources.com - Google images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10" name="Rectangle 9"/>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20" name="Shape 220"/>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Concept Circles, Janet Allen</a:t>
            </a:r>
          </a:p>
        </p:txBody>
      </p:sp>
      <p:sp>
        <p:nvSpPr>
          <p:cNvPr id="221" name="Shape 221"/>
          <p:cNvSpPr/>
          <p:nvPr/>
        </p:nvSpPr>
        <p:spPr>
          <a:xfrm>
            <a:off x="1005175" y="1136476"/>
            <a:ext cx="3753299" cy="3815100"/>
          </a:xfrm>
          <a:prstGeom prst="ellipse">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dirty="0"/>
              <a:t>Speed		Time		</a:t>
            </a:r>
          </a:p>
          <a:p>
            <a:pPr lvl="0" rtl="0">
              <a:spcBef>
                <a:spcPts val="0"/>
              </a:spcBef>
              <a:buNone/>
            </a:pPr>
            <a:endParaRPr dirty="0"/>
          </a:p>
          <a:p>
            <a:pPr lvl="0" rtl="0">
              <a:spcBef>
                <a:spcPts val="0"/>
              </a:spcBef>
              <a:buNone/>
            </a:pPr>
            <a:endParaRPr dirty="0"/>
          </a:p>
          <a:p>
            <a:pPr lvl="0" rtl="0">
              <a:spcBef>
                <a:spcPts val="0"/>
              </a:spcBef>
              <a:buNone/>
            </a:pPr>
            <a:endParaRPr dirty="0"/>
          </a:p>
          <a:p>
            <a:pPr lvl="0" rtl="0">
              <a:spcBef>
                <a:spcPts val="0"/>
              </a:spcBef>
              <a:buNone/>
            </a:pPr>
            <a:endParaRPr dirty="0"/>
          </a:p>
          <a:p>
            <a:pPr lvl="0">
              <a:spcBef>
                <a:spcPts val="0"/>
              </a:spcBef>
              <a:buNone/>
            </a:pPr>
            <a:r>
              <a:rPr lang="en" dirty="0"/>
              <a:t>Velocity		Position</a:t>
            </a:r>
          </a:p>
        </p:txBody>
      </p:sp>
      <p:cxnSp>
        <p:nvCxnSpPr>
          <p:cNvPr id="222" name="Shape 222"/>
          <p:cNvCxnSpPr>
            <a:stCxn id="221" idx="0"/>
          </p:cNvCxnSpPr>
          <p:nvPr/>
        </p:nvCxnSpPr>
        <p:spPr>
          <a:xfrm>
            <a:off x="2881824" y="1136476"/>
            <a:ext cx="0" cy="3815100"/>
          </a:xfrm>
          <a:prstGeom prst="straightConnector1">
            <a:avLst/>
          </a:prstGeom>
          <a:noFill/>
          <a:ln w="19050" cap="flat" cmpd="sng">
            <a:solidFill>
              <a:schemeClr val="dk2"/>
            </a:solidFill>
            <a:prstDash val="solid"/>
            <a:round/>
            <a:headEnd type="none" w="lg" len="lg"/>
            <a:tailEnd type="none" w="lg" len="lg"/>
          </a:ln>
        </p:spPr>
      </p:cxnSp>
      <p:cxnSp>
        <p:nvCxnSpPr>
          <p:cNvPr id="223" name="Shape 223"/>
          <p:cNvCxnSpPr>
            <a:stCxn id="221" idx="2"/>
          </p:cNvCxnSpPr>
          <p:nvPr/>
        </p:nvCxnSpPr>
        <p:spPr>
          <a:xfrm>
            <a:off x="1005175" y="3044026"/>
            <a:ext cx="3753300" cy="0"/>
          </a:xfrm>
          <a:prstGeom prst="straightConnector1">
            <a:avLst/>
          </a:prstGeom>
          <a:noFill/>
          <a:ln w="19050" cap="flat" cmpd="sng">
            <a:solidFill>
              <a:schemeClr val="dk2"/>
            </a:solidFill>
            <a:prstDash val="solid"/>
            <a:round/>
            <a:headEnd type="none" w="lg" len="lg"/>
            <a:tailEnd type="none" w="lg" len="lg"/>
          </a:ln>
        </p:spPr>
      </p:cxnSp>
      <p:sp>
        <p:nvSpPr>
          <p:cNvPr id="224" name="Shape 224"/>
          <p:cNvSpPr txBox="1"/>
          <p:nvPr/>
        </p:nvSpPr>
        <p:spPr>
          <a:xfrm>
            <a:off x="6362550" y="1903425"/>
            <a:ext cx="962400" cy="1554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25" name="Shape 225"/>
          <p:cNvSpPr txBox="1"/>
          <p:nvPr/>
        </p:nvSpPr>
        <p:spPr>
          <a:xfrm>
            <a:off x="5410825" y="1732325"/>
            <a:ext cx="3276000" cy="1935600"/>
          </a:xfrm>
          <a:prstGeom prst="rect">
            <a:avLst/>
          </a:prstGeom>
          <a:noFill/>
          <a:ln>
            <a:noFill/>
          </a:ln>
        </p:spPr>
        <p:txBody>
          <a:bodyPr lIns="91425" tIns="91425" rIns="91425" bIns="91425" anchor="t" anchorCtr="0">
            <a:noAutofit/>
          </a:bodyPr>
          <a:lstStyle/>
          <a:p>
            <a:pPr lvl="0" rtl="0">
              <a:spcBef>
                <a:spcPts val="0"/>
              </a:spcBef>
              <a:buNone/>
            </a:pPr>
            <a:r>
              <a:rPr lang="en" u="sng" dirty="0">
                <a:solidFill>
                  <a:schemeClr val="hlink"/>
                </a:solidFill>
                <a:hlinkClick r:id="rId3"/>
              </a:rPr>
              <a:t>Template for Concept Circles </a:t>
            </a:r>
          </a:p>
          <a:p>
            <a:pPr lvl="0" rtl="0">
              <a:spcBef>
                <a:spcPts val="0"/>
              </a:spcBef>
              <a:buNone/>
            </a:pPr>
            <a:endParaRPr dirty="0"/>
          </a:p>
          <a:p>
            <a:pPr lvl="0">
              <a:spcBef>
                <a:spcPts val="0"/>
              </a:spcBef>
              <a:buNone/>
            </a:pPr>
            <a:endParaRPr dirty="0"/>
          </a:p>
        </p:txBody>
      </p:sp>
      <p:pic>
        <p:nvPicPr>
          <p:cNvPr id="226" name="Shape 226"/>
          <p:cNvPicPr preferRelativeResize="0"/>
          <p:nvPr/>
        </p:nvPicPr>
        <p:blipFill>
          <a:blip r:embed="rId4">
            <a:alphaModFix/>
          </a:blip>
          <a:stretch>
            <a:fillRect/>
          </a:stretch>
        </p:blipFill>
        <p:spPr>
          <a:xfrm>
            <a:off x="5621200" y="2231400"/>
            <a:ext cx="2066725" cy="258705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5" name="Rectangle 4"/>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94" name="Shape 94"/>
          <p:cNvSpPr txBox="1">
            <a:spLocks noGrp="1"/>
          </p:cNvSpPr>
          <p:nvPr>
            <p:ph type="body" idx="1"/>
          </p:nvPr>
        </p:nvSpPr>
        <p:spPr>
          <a:xfrm>
            <a:off x="457200" y="1200150"/>
            <a:ext cx="8229600" cy="3775499"/>
          </a:xfrm>
          <a:prstGeom prst="rect">
            <a:avLst/>
          </a:prstGeom>
        </p:spPr>
        <p:txBody>
          <a:bodyPr lIns="91425" tIns="91425" rIns="91425" bIns="91425" anchor="t" anchorCtr="0">
            <a:noAutofit/>
          </a:bodyPr>
          <a:lstStyle/>
          <a:p>
            <a:pPr marL="457200" lvl="0" indent="-381000" rtl="0">
              <a:spcBef>
                <a:spcPts val="0"/>
              </a:spcBef>
              <a:buSzPct val="100000"/>
            </a:pPr>
            <a:r>
              <a:rPr lang="en" sz="2400" dirty="0">
                <a:solidFill>
                  <a:srgbClr val="000090"/>
                </a:solidFill>
                <a:latin typeface="Calibri" pitchFamily="34" charset="0"/>
              </a:rPr>
              <a:t>Overview of research related to vocabulary instruction/learning</a:t>
            </a:r>
          </a:p>
          <a:p>
            <a:pPr marL="457200" lvl="0" indent="-381000" rtl="0">
              <a:spcBef>
                <a:spcPts val="0"/>
              </a:spcBef>
              <a:buSzPct val="100000"/>
            </a:pPr>
            <a:r>
              <a:rPr lang="en" sz="2400" dirty="0">
                <a:solidFill>
                  <a:srgbClr val="000090"/>
                </a:solidFill>
                <a:latin typeface="Calibri" pitchFamily="34" charset="0"/>
              </a:rPr>
              <a:t>Strategies matched to research   </a:t>
            </a:r>
          </a:p>
          <a:p>
            <a:pPr marL="457200" lvl="0" indent="-381000" rtl="0">
              <a:spcBef>
                <a:spcPts val="0"/>
              </a:spcBef>
              <a:buSzPct val="100000"/>
            </a:pPr>
            <a:r>
              <a:rPr lang="en" sz="2400" dirty="0">
                <a:solidFill>
                  <a:srgbClr val="000090"/>
                </a:solidFill>
                <a:latin typeface="Calibri" pitchFamily="34" charset="0"/>
              </a:rPr>
              <a:t>Marzano’s Six Step process for Vocabulary Instruction </a:t>
            </a:r>
          </a:p>
          <a:p>
            <a:pPr marL="457200" lvl="0" indent="-381000" rtl="0">
              <a:spcBef>
                <a:spcPts val="0"/>
              </a:spcBef>
              <a:buSzPct val="100000"/>
            </a:pPr>
            <a:r>
              <a:rPr lang="en" sz="2400" dirty="0">
                <a:solidFill>
                  <a:srgbClr val="000090"/>
                </a:solidFill>
                <a:latin typeface="Calibri" pitchFamily="34" charset="0"/>
              </a:rPr>
              <a:t>Activities for staff </a:t>
            </a:r>
          </a:p>
          <a:p>
            <a:pPr lvl="0">
              <a:spcBef>
                <a:spcPts val="0"/>
              </a:spcBef>
              <a:buNone/>
            </a:pPr>
            <a:endParaRPr sz="2400" dirty="0"/>
          </a:p>
        </p:txBody>
      </p:sp>
      <p:sp>
        <p:nvSpPr>
          <p:cNvPr id="95" name="Shape 95"/>
          <p:cNvSpPr txBox="1">
            <a:spLocks noGrp="1"/>
          </p:cNvSpPr>
          <p:nvPr>
            <p:ph type="title"/>
          </p:nvPr>
        </p:nvSpPr>
        <p:spPr>
          <a:xfrm>
            <a:off x="328025" y="107271"/>
            <a:ext cx="8229600" cy="857400"/>
          </a:xfrm>
          <a:prstGeom prst="rect">
            <a:avLst/>
          </a:prstGeom>
        </p:spPr>
        <p:txBody>
          <a:bodyPr lIns="91425" tIns="91425" rIns="91425" bIns="91425" anchor="ctr" anchorCtr="0">
            <a:noAutofit/>
          </a:bodyPr>
          <a:lstStyle/>
          <a:p>
            <a:pPr lvl="0">
              <a:spcBef>
                <a:spcPts val="0"/>
              </a:spcBef>
              <a:buNone/>
            </a:pPr>
            <a:r>
              <a:rPr lang="en"/>
              <a:t>Contents</a:t>
            </a:r>
          </a:p>
        </p:txBody>
      </p:sp>
      <p:pic>
        <p:nvPicPr>
          <p:cNvPr id="96" name="Shape 96"/>
          <p:cNvPicPr preferRelativeResize="0"/>
          <p:nvPr/>
        </p:nvPicPr>
        <p:blipFill>
          <a:blip r:embed="rId3">
            <a:alphaModFix/>
          </a:blip>
          <a:stretch>
            <a:fillRect/>
          </a:stretch>
        </p:blipFill>
        <p:spPr>
          <a:xfrm>
            <a:off x="3655200" y="2874600"/>
            <a:ext cx="3418899" cy="198954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7" name="Rectangle 6"/>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32" name="Shape 232"/>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u="sng" dirty="0">
                <a:solidFill>
                  <a:schemeClr val="hlink"/>
                </a:solidFill>
                <a:hlinkClick r:id="rId3"/>
              </a:rPr>
              <a:t>CLOZE</a:t>
            </a:r>
            <a:r>
              <a:rPr lang="en" dirty="0"/>
              <a:t> - Activity </a:t>
            </a:r>
          </a:p>
        </p:txBody>
      </p:sp>
      <p:graphicFrame>
        <p:nvGraphicFramePr>
          <p:cNvPr id="233" name="Shape 233"/>
          <p:cNvGraphicFramePr/>
          <p:nvPr/>
        </p:nvGraphicFramePr>
        <p:xfrm>
          <a:off x="523850" y="1156050"/>
          <a:ext cx="7978825" cy="2790300"/>
        </p:xfrm>
        <a:graphic>
          <a:graphicData uri="http://schemas.openxmlformats.org/drawingml/2006/table">
            <a:tbl>
              <a:tblPr>
                <a:noFill/>
                <a:tableStyleId>{E08D5038-4184-47CE-8AD1-7295FE8A469B}</a:tableStyleId>
              </a:tblPr>
              <a:tblGrid>
                <a:gridCol w="2598525"/>
                <a:gridCol w="1315500"/>
                <a:gridCol w="4064800"/>
              </a:tblGrid>
              <a:tr h="461300">
                <a:tc>
                  <a:txBody>
                    <a:bodyPr/>
                    <a:lstStyle/>
                    <a:p>
                      <a:pPr lvl="0">
                        <a:spcBef>
                          <a:spcPts val="0"/>
                        </a:spcBef>
                        <a:buNone/>
                      </a:pPr>
                      <a:r>
                        <a:rPr lang="en" dirty="0">
                          <a:solidFill>
                            <a:srgbClr val="000090"/>
                          </a:solidFill>
                        </a:rPr>
                        <a:t>System</a:t>
                      </a:r>
                    </a:p>
                  </a:txBody>
                  <a:tcPr marL="91425" marR="91425" marT="91425" marB="91425">
                    <a:solidFill>
                      <a:srgbClr val="FCE5CD"/>
                    </a:solidFill>
                  </a:tcPr>
                </a:tc>
                <a:tc>
                  <a:txBody>
                    <a:bodyPr/>
                    <a:lstStyle/>
                    <a:p>
                      <a:pPr lvl="0">
                        <a:spcBef>
                          <a:spcPts val="0"/>
                        </a:spcBef>
                        <a:buNone/>
                      </a:pPr>
                      <a:r>
                        <a:rPr lang="en" dirty="0">
                          <a:solidFill>
                            <a:srgbClr val="000090"/>
                          </a:solidFill>
                        </a:rPr>
                        <a:t>Key </a:t>
                      </a:r>
                      <a:r>
                        <a:rPr lang="en" dirty="0" smtClean="0">
                          <a:solidFill>
                            <a:srgbClr val="000090"/>
                          </a:solidFill>
                        </a:rPr>
                        <a:t>Words </a:t>
                      </a:r>
                      <a:endParaRPr lang="en" dirty="0">
                        <a:solidFill>
                          <a:srgbClr val="000090"/>
                        </a:solidFill>
                      </a:endParaRPr>
                    </a:p>
                  </a:txBody>
                  <a:tcPr marL="91425" marR="91425" marT="91425" marB="91425">
                    <a:solidFill>
                      <a:srgbClr val="FCE5CD"/>
                    </a:solidFill>
                  </a:tcPr>
                </a:tc>
                <a:tc>
                  <a:txBody>
                    <a:bodyPr/>
                    <a:lstStyle/>
                    <a:p>
                      <a:pPr lvl="0">
                        <a:spcBef>
                          <a:spcPts val="0"/>
                        </a:spcBef>
                        <a:buNone/>
                      </a:pPr>
                      <a:r>
                        <a:rPr lang="en">
                          <a:solidFill>
                            <a:srgbClr val="000090"/>
                          </a:solidFill>
                        </a:rPr>
                        <a:t>System Features </a:t>
                      </a:r>
                    </a:p>
                  </a:txBody>
                  <a:tcPr marL="91425" marR="91425" marT="91425" marB="91425">
                    <a:solidFill>
                      <a:srgbClr val="FCE5CD"/>
                    </a:solidFill>
                  </a:tcPr>
                </a:tc>
              </a:tr>
              <a:tr h="465800">
                <a:tc>
                  <a:txBody>
                    <a:bodyPr/>
                    <a:lstStyle/>
                    <a:p>
                      <a:pPr lvl="0">
                        <a:spcBef>
                          <a:spcPts val="0"/>
                        </a:spcBef>
                        <a:buNone/>
                      </a:pPr>
                      <a:r>
                        <a:rPr lang="en-US" dirty="0" smtClean="0">
                          <a:solidFill>
                            <a:srgbClr val="000090"/>
                          </a:solidFill>
                        </a:rPr>
                        <a:t>a</a:t>
                      </a:r>
                      <a:r>
                        <a:rPr lang="en" dirty="0" smtClean="0">
                          <a:solidFill>
                            <a:srgbClr val="000090"/>
                          </a:solidFill>
                        </a:rPr>
                        <a:t>tmosphere</a:t>
                      </a:r>
                      <a:endParaRPr lang="en" dirty="0">
                        <a:solidFill>
                          <a:srgbClr val="000090"/>
                        </a:solidFill>
                      </a:endParaRPr>
                    </a:p>
                  </a:txBody>
                  <a:tcPr marL="91425" marR="91425" marT="91425" marB="91425"/>
                </a:tc>
                <a:tc>
                  <a:txBody>
                    <a:bodyPr/>
                    <a:lstStyle/>
                    <a:p>
                      <a:pPr lvl="0">
                        <a:spcBef>
                          <a:spcPts val="0"/>
                        </a:spcBef>
                        <a:buNone/>
                      </a:pPr>
                      <a:endParaRPr>
                        <a:solidFill>
                          <a:srgbClr val="000090"/>
                        </a:solidFill>
                      </a:endParaRPr>
                    </a:p>
                  </a:txBody>
                  <a:tcPr marL="91425" marR="91425" marT="91425" marB="91425"/>
                </a:tc>
                <a:tc>
                  <a:txBody>
                    <a:bodyPr/>
                    <a:lstStyle/>
                    <a:p>
                      <a:pPr lvl="0">
                        <a:spcBef>
                          <a:spcPts val="0"/>
                        </a:spcBef>
                        <a:buNone/>
                      </a:pPr>
                      <a:r>
                        <a:rPr lang="en" dirty="0">
                          <a:solidFill>
                            <a:srgbClr val="000090"/>
                          </a:solidFill>
                        </a:rPr>
                        <a:t>1</a:t>
                      </a:r>
                      <a:r>
                        <a:rPr lang="en" dirty="0" smtClean="0">
                          <a:solidFill>
                            <a:srgbClr val="000090"/>
                          </a:solidFill>
                        </a:rPr>
                        <a:t>) dust </a:t>
                      </a:r>
                      <a:r>
                        <a:rPr lang="en" dirty="0">
                          <a:solidFill>
                            <a:srgbClr val="000090"/>
                          </a:solidFill>
                        </a:rPr>
                        <a:t>storms  2)                3) </a:t>
                      </a:r>
                    </a:p>
                  </a:txBody>
                  <a:tcPr marL="91425" marR="91425" marT="91425" marB="91425"/>
                </a:tc>
              </a:tr>
              <a:tr h="465800">
                <a:tc>
                  <a:txBody>
                    <a:bodyPr/>
                    <a:lstStyle/>
                    <a:p>
                      <a:pPr lvl="0">
                        <a:spcBef>
                          <a:spcPts val="0"/>
                        </a:spcBef>
                        <a:buNone/>
                      </a:pPr>
                      <a:endParaRPr dirty="0">
                        <a:solidFill>
                          <a:srgbClr val="000090"/>
                        </a:solidFill>
                      </a:endParaRPr>
                    </a:p>
                  </a:txBody>
                  <a:tcPr marL="91425" marR="91425" marT="91425" marB="91425"/>
                </a:tc>
                <a:tc>
                  <a:txBody>
                    <a:bodyPr/>
                    <a:lstStyle/>
                    <a:p>
                      <a:pPr lvl="0">
                        <a:spcBef>
                          <a:spcPts val="0"/>
                        </a:spcBef>
                        <a:buNone/>
                      </a:pPr>
                      <a:r>
                        <a:rPr lang="en-US" dirty="0" smtClean="0">
                          <a:solidFill>
                            <a:srgbClr val="000090"/>
                          </a:solidFill>
                        </a:rPr>
                        <a:t>l</a:t>
                      </a:r>
                      <a:r>
                        <a:rPr lang="en" dirty="0" smtClean="0">
                          <a:solidFill>
                            <a:srgbClr val="000090"/>
                          </a:solidFill>
                        </a:rPr>
                        <a:t>and</a:t>
                      </a:r>
                      <a:endParaRPr lang="en" dirty="0">
                        <a:solidFill>
                          <a:srgbClr val="000090"/>
                        </a:solidFill>
                      </a:endParaRPr>
                    </a:p>
                  </a:txBody>
                  <a:tcPr marL="91425" marR="91425" marT="91425" marB="91425"/>
                </a:tc>
                <a:tc>
                  <a:txBody>
                    <a:bodyPr/>
                    <a:lstStyle/>
                    <a:p>
                      <a:pPr lvl="0">
                        <a:spcBef>
                          <a:spcPts val="0"/>
                        </a:spcBef>
                        <a:buNone/>
                      </a:pPr>
                      <a:r>
                        <a:rPr lang="en" dirty="0">
                          <a:solidFill>
                            <a:srgbClr val="000090"/>
                          </a:solidFill>
                        </a:rPr>
                        <a:t>1</a:t>
                      </a:r>
                      <a:r>
                        <a:rPr lang="en" dirty="0" smtClean="0">
                          <a:solidFill>
                            <a:srgbClr val="000090"/>
                          </a:solidFill>
                        </a:rPr>
                        <a:t>) </a:t>
                      </a:r>
                      <a:r>
                        <a:rPr lang="en-US" dirty="0" smtClean="0">
                          <a:solidFill>
                            <a:srgbClr val="000090"/>
                          </a:solidFill>
                        </a:rPr>
                        <a:t>m</a:t>
                      </a:r>
                      <a:r>
                        <a:rPr lang="en" dirty="0" smtClean="0">
                          <a:solidFill>
                            <a:srgbClr val="000090"/>
                          </a:solidFill>
                        </a:rPr>
                        <a:t>ountains  </a:t>
                      </a:r>
                      <a:r>
                        <a:rPr lang="en" dirty="0">
                          <a:solidFill>
                            <a:srgbClr val="000090"/>
                          </a:solidFill>
                        </a:rPr>
                        <a:t>2) volcanoes 3)</a:t>
                      </a:r>
                    </a:p>
                  </a:txBody>
                  <a:tcPr marL="91425" marR="91425" marT="91425" marB="91425"/>
                </a:tc>
              </a:tr>
              <a:tr h="465800">
                <a:tc>
                  <a:txBody>
                    <a:bodyPr/>
                    <a:lstStyle/>
                    <a:p>
                      <a:pPr lvl="0">
                        <a:spcBef>
                          <a:spcPts val="0"/>
                        </a:spcBef>
                        <a:buNone/>
                      </a:pPr>
                      <a:r>
                        <a:rPr lang="en" dirty="0" smtClean="0">
                          <a:solidFill>
                            <a:srgbClr val="000090"/>
                          </a:solidFill>
                        </a:rPr>
                        <a:t>hydrosphere</a:t>
                      </a:r>
                      <a:endParaRPr lang="en" dirty="0">
                        <a:solidFill>
                          <a:srgbClr val="000090"/>
                        </a:solidFill>
                      </a:endParaRPr>
                    </a:p>
                  </a:txBody>
                  <a:tcPr marL="91425" marR="91425" marT="91425" marB="91425"/>
                </a:tc>
                <a:tc>
                  <a:txBody>
                    <a:bodyPr/>
                    <a:lstStyle/>
                    <a:p>
                      <a:pPr lvl="0">
                        <a:spcBef>
                          <a:spcPts val="0"/>
                        </a:spcBef>
                        <a:buNone/>
                      </a:pPr>
                      <a:endParaRPr dirty="0">
                        <a:solidFill>
                          <a:srgbClr val="000090"/>
                        </a:solidFill>
                      </a:endParaRPr>
                    </a:p>
                  </a:txBody>
                  <a:tcPr marL="91425" marR="91425" marT="91425" marB="91425"/>
                </a:tc>
                <a:tc>
                  <a:txBody>
                    <a:bodyPr/>
                    <a:lstStyle/>
                    <a:p>
                      <a:pPr lvl="0">
                        <a:spcBef>
                          <a:spcPts val="0"/>
                        </a:spcBef>
                        <a:buNone/>
                      </a:pPr>
                      <a:r>
                        <a:rPr lang="en" dirty="0">
                          <a:solidFill>
                            <a:srgbClr val="000090"/>
                          </a:solidFill>
                        </a:rPr>
                        <a:t>1) lakes  2)                3) </a:t>
                      </a:r>
                    </a:p>
                  </a:txBody>
                  <a:tcPr marL="91425" marR="91425" marT="91425" marB="91425"/>
                </a:tc>
              </a:tr>
              <a:tr h="465800">
                <a:tc>
                  <a:txBody>
                    <a:bodyPr/>
                    <a:lstStyle/>
                    <a:p>
                      <a:pPr lvl="0" rtl="0">
                        <a:spcBef>
                          <a:spcPts val="0"/>
                        </a:spcBef>
                        <a:buNone/>
                      </a:pPr>
                      <a:endParaRPr dirty="0">
                        <a:solidFill>
                          <a:srgbClr val="000090"/>
                        </a:solidFill>
                      </a:endParaRPr>
                    </a:p>
                  </a:txBody>
                  <a:tcPr marL="91425" marR="91425" marT="91425" marB="91425"/>
                </a:tc>
                <a:tc>
                  <a:txBody>
                    <a:bodyPr/>
                    <a:lstStyle/>
                    <a:p>
                      <a:pPr lvl="0" rtl="0">
                        <a:spcBef>
                          <a:spcPts val="0"/>
                        </a:spcBef>
                        <a:buNone/>
                      </a:pPr>
                      <a:r>
                        <a:rPr lang="en" dirty="0" smtClean="0">
                          <a:solidFill>
                            <a:srgbClr val="000090"/>
                          </a:solidFill>
                        </a:rPr>
                        <a:t>life</a:t>
                      </a:r>
                      <a:endParaRPr lang="en" dirty="0">
                        <a:solidFill>
                          <a:srgbClr val="000090"/>
                        </a:solidFill>
                      </a:endParaRPr>
                    </a:p>
                  </a:txBody>
                  <a:tcPr marL="91425" marR="91425" marT="91425" marB="91425"/>
                </a:tc>
                <a:tc>
                  <a:txBody>
                    <a:bodyPr/>
                    <a:lstStyle/>
                    <a:p>
                      <a:pPr lvl="0" rtl="0">
                        <a:spcBef>
                          <a:spcPts val="0"/>
                        </a:spcBef>
                        <a:buNone/>
                      </a:pPr>
                      <a:r>
                        <a:rPr lang="en" dirty="0">
                          <a:solidFill>
                            <a:srgbClr val="000090"/>
                          </a:solidFill>
                        </a:rPr>
                        <a:t>1</a:t>
                      </a:r>
                      <a:r>
                        <a:rPr lang="en" dirty="0" smtClean="0">
                          <a:solidFill>
                            <a:srgbClr val="000090"/>
                          </a:solidFill>
                        </a:rPr>
                        <a:t>) plankton  2</a:t>
                      </a:r>
                      <a:r>
                        <a:rPr lang="en" dirty="0">
                          <a:solidFill>
                            <a:srgbClr val="000090"/>
                          </a:solidFill>
                        </a:rPr>
                        <a:t>) coral reefs   3) </a:t>
                      </a:r>
                    </a:p>
                  </a:txBody>
                  <a:tcPr marL="91425" marR="91425" marT="91425" marB="91425"/>
                </a:tc>
              </a:tr>
              <a:tr h="465800">
                <a:tc>
                  <a:txBody>
                    <a:bodyPr/>
                    <a:lstStyle/>
                    <a:p>
                      <a:pPr lvl="0" rtl="0">
                        <a:spcBef>
                          <a:spcPts val="0"/>
                        </a:spcBef>
                        <a:buNone/>
                      </a:pPr>
                      <a:endParaRPr/>
                    </a:p>
                  </a:txBody>
                  <a:tcPr marL="91425" marR="91425" marT="91425" marB="91425"/>
                </a:tc>
                <a:tc>
                  <a:txBody>
                    <a:bodyPr/>
                    <a:lstStyle/>
                    <a:p>
                      <a:pPr lvl="0" rtl="0">
                        <a:spcBef>
                          <a:spcPts val="0"/>
                        </a:spcBef>
                        <a:buNone/>
                      </a:pPr>
                      <a:endParaRPr/>
                    </a:p>
                  </a:txBody>
                  <a:tcPr marL="91425" marR="91425" marT="91425" marB="91425"/>
                </a:tc>
                <a:tc>
                  <a:txBody>
                    <a:bodyPr/>
                    <a:lstStyle/>
                    <a:p>
                      <a:pPr lvl="0" rtl="0">
                        <a:spcBef>
                          <a:spcPts val="0"/>
                        </a:spcBef>
                        <a:buNone/>
                      </a:pPr>
                      <a:endParaRPr dirty="0"/>
                    </a:p>
                  </a:txBody>
                  <a:tcPr marL="91425" marR="91425" marT="91425" marB="91425"/>
                </a:tc>
              </a:tr>
            </a:tbl>
          </a:graphicData>
        </a:graphic>
      </p:graphicFrame>
      <p:pic>
        <p:nvPicPr>
          <p:cNvPr id="234" name="Shape 234"/>
          <p:cNvPicPr preferRelativeResize="0"/>
          <p:nvPr/>
        </p:nvPicPr>
        <p:blipFill>
          <a:blip r:embed="rId4">
            <a:alphaModFix/>
          </a:blip>
          <a:stretch>
            <a:fillRect/>
          </a:stretch>
        </p:blipFill>
        <p:spPr>
          <a:xfrm>
            <a:off x="438000" y="3946350"/>
            <a:ext cx="8150524" cy="1074550"/>
          </a:xfrm>
          <a:prstGeom prst="rect">
            <a:avLst/>
          </a:prstGeom>
          <a:noFill/>
          <a:ln>
            <a:noFill/>
          </a:ln>
        </p:spPr>
      </p:pic>
      <p:sp>
        <p:nvSpPr>
          <p:cNvPr id="235" name="Shape 235"/>
          <p:cNvSpPr txBox="1"/>
          <p:nvPr/>
        </p:nvSpPr>
        <p:spPr>
          <a:xfrm>
            <a:off x="5303100" y="4830450"/>
            <a:ext cx="3112800" cy="239400"/>
          </a:xfrm>
          <a:prstGeom prst="rect">
            <a:avLst/>
          </a:prstGeom>
          <a:noFill/>
          <a:ln>
            <a:noFill/>
          </a:ln>
        </p:spPr>
        <p:txBody>
          <a:bodyPr lIns="91425" tIns="91425" rIns="91425" bIns="91425" anchor="t" anchorCtr="0">
            <a:noAutofit/>
          </a:bodyPr>
          <a:lstStyle/>
          <a:p>
            <a:pPr lvl="0">
              <a:spcBef>
                <a:spcPts val="0"/>
              </a:spcBef>
              <a:buNone/>
            </a:pPr>
            <a:r>
              <a:rPr lang="en" dirty="0"/>
              <a:t>NASA  Education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9" name="Rectangle 8"/>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54" name="Shape 254"/>
          <p:cNvSpPr txBox="1">
            <a:spLocks noGrp="1"/>
          </p:cNvSpPr>
          <p:nvPr>
            <p:ph type="body" idx="1"/>
          </p:nvPr>
        </p:nvSpPr>
        <p:spPr>
          <a:xfrm>
            <a:off x="309000" y="976625"/>
            <a:ext cx="5329800" cy="1518925"/>
          </a:xfrm>
          <a:prstGeom prst="rect">
            <a:avLst/>
          </a:prstGeom>
        </p:spPr>
        <p:txBody>
          <a:bodyPr lIns="91425" tIns="91425" rIns="91425" bIns="91425" anchor="t" anchorCtr="0">
            <a:noAutofit/>
          </a:bodyPr>
          <a:lstStyle/>
          <a:p>
            <a:pPr lvl="0" rtl="0">
              <a:spcBef>
                <a:spcPts val="0"/>
              </a:spcBef>
              <a:buNone/>
            </a:pPr>
            <a:r>
              <a:rPr lang="en" sz="2800" dirty="0">
                <a:solidFill>
                  <a:srgbClr val="000090"/>
                </a:solidFill>
                <a:latin typeface="Calibri" pitchFamily="34" charset="0"/>
              </a:rPr>
              <a:t>This activity promotes connections across disciplines relating to word parts.  </a:t>
            </a:r>
          </a:p>
          <a:p>
            <a:pPr lvl="0">
              <a:spcBef>
                <a:spcPts val="0"/>
              </a:spcBef>
              <a:buNone/>
            </a:pPr>
            <a:endParaRPr dirty="0"/>
          </a:p>
        </p:txBody>
      </p:sp>
      <p:sp>
        <p:nvSpPr>
          <p:cNvPr id="255" name="Shape 255"/>
          <p:cNvSpPr txBox="1">
            <a:spLocks noGrp="1"/>
          </p:cNvSpPr>
          <p:nvPr>
            <p:ph type="title"/>
          </p:nvPr>
        </p:nvSpPr>
        <p:spPr>
          <a:xfrm>
            <a:off x="457200" y="13325"/>
            <a:ext cx="8526000" cy="963299"/>
          </a:xfrm>
          <a:prstGeom prst="rect">
            <a:avLst/>
          </a:prstGeom>
        </p:spPr>
        <p:txBody>
          <a:bodyPr lIns="91425" tIns="91425" rIns="91425" bIns="91425" anchor="ctr" anchorCtr="0">
            <a:noAutofit/>
          </a:bodyPr>
          <a:lstStyle/>
          <a:p>
            <a:pPr lvl="0">
              <a:spcBef>
                <a:spcPts val="0"/>
              </a:spcBef>
              <a:buNone/>
            </a:pPr>
            <a:r>
              <a:rPr lang="en" sz="3600"/>
              <a:t>Activity - Connections Across Disciplines</a:t>
            </a:r>
          </a:p>
        </p:txBody>
      </p:sp>
      <p:sp>
        <p:nvSpPr>
          <p:cNvPr id="256" name="Shape 256"/>
          <p:cNvSpPr txBox="1"/>
          <p:nvPr/>
        </p:nvSpPr>
        <p:spPr>
          <a:xfrm>
            <a:off x="5275950" y="1676275"/>
            <a:ext cx="3071099" cy="2423700"/>
          </a:xfrm>
          <a:prstGeom prst="rect">
            <a:avLst/>
          </a:prstGeom>
          <a:noFill/>
          <a:ln>
            <a:noFill/>
          </a:ln>
        </p:spPr>
        <p:txBody>
          <a:bodyPr lIns="91425" tIns="91425" rIns="91425" bIns="91425" anchor="t" anchorCtr="0">
            <a:noAutofit/>
          </a:bodyPr>
          <a:lstStyle/>
          <a:p>
            <a:pPr lvl="0">
              <a:spcBef>
                <a:spcPts val="0"/>
              </a:spcBef>
              <a:buNone/>
            </a:pPr>
            <a:r>
              <a:rPr lang="en" dirty="0"/>
              <a:t>__________</a:t>
            </a:r>
            <a:r>
              <a:rPr lang="en" b="1" dirty="0"/>
              <a:t>______</a:t>
            </a:r>
            <a:r>
              <a:rPr lang="en" dirty="0"/>
              <a:t>__________</a:t>
            </a:r>
          </a:p>
        </p:txBody>
      </p:sp>
      <p:cxnSp>
        <p:nvCxnSpPr>
          <p:cNvPr id="257" name="Shape 257"/>
          <p:cNvCxnSpPr/>
          <p:nvPr/>
        </p:nvCxnSpPr>
        <p:spPr>
          <a:xfrm flipH="1">
            <a:off x="6731724" y="2001900"/>
            <a:ext cx="8100" cy="2956200"/>
          </a:xfrm>
          <a:prstGeom prst="straightConnector1">
            <a:avLst/>
          </a:prstGeom>
          <a:noFill/>
          <a:ln w="19050" cap="flat" cmpd="sng">
            <a:solidFill>
              <a:schemeClr val="dk2"/>
            </a:solidFill>
            <a:prstDash val="solid"/>
            <a:round/>
            <a:headEnd type="none" w="lg" len="lg"/>
            <a:tailEnd type="none" w="lg" len="lg"/>
          </a:ln>
        </p:spPr>
      </p:cxnSp>
      <p:sp>
        <p:nvSpPr>
          <p:cNvPr id="258" name="Shape 258"/>
          <p:cNvSpPr txBox="1"/>
          <p:nvPr/>
        </p:nvSpPr>
        <p:spPr>
          <a:xfrm>
            <a:off x="5344501" y="2001900"/>
            <a:ext cx="1437299" cy="2586600"/>
          </a:xfrm>
          <a:prstGeom prst="rect">
            <a:avLst/>
          </a:prstGeom>
          <a:noFill/>
          <a:ln>
            <a:noFill/>
          </a:ln>
        </p:spPr>
        <p:txBody>
          <a:bodyPr lIns="91425" tIns="91425" rIns="91425" bIns="91425" anchor="t" anchorCtr="0">
            <a:noAutofit/>
          </a:bodyPr>
          <a:lstStyle/>
          <a:p>
            <a:pPr lvl="0" rtl="0">
              <a:spcBef>
                <a:spcPts val="0"/>
              </a:spcBef>
              <a:buNone/>
            </a:pPr>
            <a:r>
              <a:rPr lang="en" dirty="0"/>
              <a:t>Physical Ed. </a:t>
            </a:r>
          </a:p>
          <a:p>
            <a:pPr lvl="0" rtl="0">
              <a:spcBef>
                <a:spcPts val="0"/>
              </a:spcBef>
              <a:buNone/>
            </a:pPr>
            <a:endParaRPr dirty="0"/>
          </a:p>
          <a:p>
            <a:pPr lvl="0" rtl="0">
              <a:spcBef>
                <a:spcPts val="0"/>
              </a:spcBef>
              <a:buNone/>
            </a:pPr>
            <a:r>
              <a:rPr lang="en" dirty="0"/>
              <a:t>Geography</a:t>
            </a:r>
          </a:p>
          <a:p>
            <a:pPr lvl="0" rtl="0">
              <a:spcBef>
                <a:spcPts val="0"/>
              </a:spcBef>
              <a:buNone/>
            </a:pPr>
            <a:endParaRPr dirty="0"/>
          </a:p>
          <a:p>
            <a:pPr lvl="0" rtl="0">
              <a:spcBef>
                <a:spcPts val="0"/>
              </a:spcBef>
              <a:buNone/>
            </a:pPr>
            <a:r>
              <a:rPr lang="en" dirty="0"/>
              <a:t>Meteorology </a:t>
            </a:r>
          </a:p>
          <a:p>
            <a:pPr lvl="0" rtl="0">
              <a:spcBef>
                <a:spcPts val="0"/>
              </a:spcBef>
              <a:buNone/>
            </a:pPr>
            <a:endParaRPr dirty="0"/>
          </a:p>
          <a:p>
            <a:pPr lvl="0" rtl="0">
              <a:spcBef>
                <a:spcPts val="0"/>
              </a:spcBef>
              <a:buNone/>
            </a:pPr>
            <a:r>
              <a:rPr lang="en" dirty="0"/>
              <a:t>Physics </a:t>
            </a:r>
          </a:p>
          <a:p>
            <a:pPr lvl="0" rtl="0">
              <a:spcBef>
                <a:spcPts val="0"/>
              </a:spcBef>
              <a:buNone/>
            </a:pPr>
            <a:endParaRPr dirty="0"/>
          </a:p>
          <a:p>
            <a:pPr lvl="0" rtl="0">
              <a:spcBef>
                <a:spcPts val="0"/>
              </a:spcBef>
              <a:buNone/>
            </a:pPr>
            <a:r>
              <a:rPr lang="en" dirty="0"/>
              <a:t>Mathematics </a:t>
            </a:r>
          </a:p>
          <a:p>
            <a:pPr lvl="0" rtl="0">
              <a:spcBef>
                <a:spcPts val="0"/>
              </a:spcBef>
              <a:buNone/>
            </a:pPr>
            <a:endParaRPr dirty="0"/>
          </a:p>
          <a:p>
            <a:pPr lvl="0" rtl="0">
              <a:spcBef>
                <a:spcPts val="0"/>
              </a:spcBef>
              <a:buNone/>
            </a:pPr>
            <a:r>
              <a:rPr lang="en" dirty="0"/>
              <a:t>Visual Arts</a:t>
            </a:r>
          </a:p>
          <a:p>
            <a:pPr lvl="0" rtl="0">
              <a:spcBef>
                <a:spcPts val="0"/>
              </a:spcBef>
              <a:buNone/>
            </a:pPr>
            <a:endParaRPr dirty="0"/>
          </a:p>
          <a:p>
            <a:pPr lvl="0">
              <a:spcBef>
                <a:spcPts val="0"/>
              </a:spcBef>
              <a:buNone/>
            </a:pPr>
            <a:r>
              <a:rPr lang="en" dirty="0"/>
              <a:t>Biology</a:t>
            </a:r>
          </a:p>
        </p:txBody>
      </p:sp>
      <p:sp>
        <p:nvSpPr>
          <p:cNvPr id="259" name="Shape 259"/>
          <p:cNvSpPr txBox="1"/>
          <p:nvPr/>
        </p:nvSpPr>
        <p:spPr>
          <a:xfrm>
            <a:off x="6833701" y="2001900"/>
            <a:ext cx="2081699" cy="2721300"/>
          </a:xfrm>
          <a:prstGeom prst="rect">
            <a:avLst/>
          </a:prstGeom>
          <a:noFill/>
          <a:ln>
            <a:noFill/>
          </a:ln>
        </p:spPr>
        <p:txBody>
          <a:bodyPr lIns="91425" tIns="91425" rIns="91425" bIns="91425" anchor="t" anchorCtr="0">
            <a:noAutofit/>
          </a:bodyPr>
          <a:lstStyle/>
          <a:p>
            <a:pPr lvl="0" rtl="0">
              <a:spcBef>
                <a:spcPts val="0"/>
              </a:spcBef>
              <a:buNone/>
            </a:pPr>
            <a:r>
              <a:rPr lang="en" dirty="0"/>
              <a:t>isometric exercise </a:t>
            </a:r>
          </a:p>
          <a:p>
            <a:pPr lvl="0" rtl="0">
              <a:spcBef>
                <a:spcPts val="0"/>
              </a:spcBef>
              <a:buNone/>
            </a:pPr>
            <a:endParaRPr dirty="0"/>
          </a:p>
          <a:p>
            <a:pPr lvl="0" rtl="0">
              <a:spcBef>
                <a:spcPts val="0"/>
              </a:spcBef>
              <a:buNone/>
            </a:pPr>
            <a:r>
              <a:rPr lang="en" dirty="0"/>
              <a:t>isoline </a:t>
            </a:r>
          </a:p>
          <a:p>
            <a:pPr lvl="0" rtl="0">
              <a:spcBef>
                <a:spcPts val="0"/>
              </a:spcBef>
              <a:buNone/>
            </a:pPr>
            <a:endParaRPr dirty="0"/>
          </a:p>
          <a:p>
            <a:pPr lvl="0" rtl="0">
              <a:spcBef>
                <a:spcPts val="0"/>
              </a:spcBef>
              <a:buNone/>
            </a:pPr>
            <a:r>
              <a:rPr lang="en" dirty="0"/>
              <a:t>isobar </a:t>
            </a:r>
          </a:p>
          <a:p>
            <a:pPr lvl="0" rtl="0">
              <a:spcBef>
                <a:spcPts val="0"/>
              </a:spcBef>
              <a:buNone/>
            </a:pPr>
            <a:endParaRPr dirty="0"/>
          </a:p>
          <a:p>
            <a:pPr lvl="0" rtl="0">
              <a:spcBef>
                <a:spcPts val="0"/>
              </a:spcBef>
              <a:buNone/>
            </a:pPr>
            <a:r>
              <a:rPr lang="en" dirty="0"/>
              <a:t>isotope</a:t>
            </a:r>
          </a:p>
          <a:p>
            <a:pPr lvl="0" rtl="0">
              <a:spcBef>
                <a:spcPts val="0"/>
              </a:spcBef>
              <a:buNone/>
            </a:pPr>
            <a:endParaRPr dirty="0"/>
          </a:p>
          <a:p>
            <a:pPr lvl="0" rtl="0">
              <a:spcBef>
                <a:spcPts val="0"/>
              </a:spcBef>
              <a:buNone/>
            </a:pPr>
            <a:r>
              <a:rPr lang="en" dirty="0"/>
              <a:t>isosceles triangle </a:t>
            </a:r>
          </a:p>
          <a:p>
            <a:pPr lvl="0" rtl="0">
              <a:spcBef>
                <a:spcPts val="0"/>
              </a:spcBef>
              <a:buNone/>
            </a:pPr>
            <a:endParaRPr dirty="0"/>
          </a:p>
          <a:p>
            <a:pPr lvl="0" rtl="0">
              <a:spcBef>
                <a:spcPts val="0"/>
              </a:spcBef>
              <a:buNone/>
            </a:pPr>
            <a:r>
              <a:rPr lang="en" dirty="0"/>
              <a:t>isochromatic</a:t>
            </a:r>
          </a:p>
          <a:p>
            <a:pPr lvl="0" rtl="0">
              <a:spcBef>
                <a:spcPts val="0"/>
              </a:spcBef>
              <a:buNone/>
            </a:pPr>
            <a:endParaRPr dirty="0"/>
          </a:p>
          <a:p>
            <a:pPr lvl="0">
              <a:spcBef>
                <a:spcPts val="0"/>
              </a:spcBef>
              <a:buNone/>
            </a:pPr>
            <a:r>
              <a:rPr lang="en" dirty="0"/>
              <a:t>isopod</a:t>
            </a:r>
          </a:p>
        </p:txBody>
      </p:sp>
      <p:sp>
        <p:nvSpPr>
          <p:cNvPr id="260" name="Shape 260"/>
          <p:cNvSpPr txBox="1"/>
          <p:nvPr/>
        </p:nvSpPr>
        <p:spPr>
          <a:xfrm>
            <a:off x="6096000" y="1581150"/>
            <a:ext cx="1544700" cy="248700"/>
          </a:xfrm>
          <a:prstGeom prst="rect">
            <a:avLst/>
          </a:prstGeom>
          <a:noFill/>
          <a:ln>
            <a:noFill/>
          </a:ln>
        </p:spPr>
        <p:txBody>
          <a:bodyPr lIns="91425" tIns="91425" rIns="91425" bIns="91425" anchor="t" anchorCtr="0">
            <a:noAutofit/>
          </a:bodyPr>
          <a:lstStyle/>
          <a:p>
            <a:pPr lvl="0">
              <a:spcBef>
                <a:spcPts val="0"/>
              </a:spcBef>
              <a:buNone/>
            </a:pPr>
            <a:r>
              <a:rPr lang="en" dirty="0"/>
              <a:t>        iso-</a:t>
            </a:r>
          </a:p>
        </p:txBody>
      </p:sp>
      <p:sp>
        <p:nvSpPr>
          <p:cNvPr id="12" name="Rectangle 11"/>
          <p:cNvSpPr/>
          <p:nvPr/>
        </p:nvSpPr>
        <p:spPr>
          <a:xfrm>
            <a:off x="381000" y="2408694"/>
            <a:ext cx="4572000" cy="2677656"/>
          </a:xfrm>
          <a:prstGeom prst="rect">
            <a:avLst/>
          </a:prstGeom>
        </p:spPr>
        <p:txBody>
          <a:bodyPr numCol="2">
            <a:spAutoFit/>
          </a:bodyPr>
          <a:lstStyle/>
          <a:p>
            <a:pPr lvl="0"/>
            <a:r>
              <a:rPr lang="en" sz="2400" dirty="0" smtClean="0">
                <a:solidFill>
                  <a:srgbClr val="000090"/>
                </a:solidFill>
                <a:latin typeface="Calibri" pitchFamily="34" charset="0"/>
              </a:rPr>
              <a:t>peri - 	</a:t>
            </a:r>
          </a:p>
          <a:p>
            <a:pPr lvl="0"/>
            <a:r>
              <a:rPr lang="en" sz="2400" dirty="0" smtClean="0">
                <a:solidFill>
                  <a:srgbClr val="000090"/>
                </a:solidFill>
                <a:latin typeface="Calibri" pitchFamily="34" charset="0"/>
              </a:rPr>
              <a:t>iso-</a:t>
            </a:r>
          </a:p>
          <a:p>
            <a:pPr lvl="0"/>
            <a:r>
              <a:rPr lang="en" sz="2400" dirty="0" smtClean="0">
                <a:solidFill>
                  <a:srgbClr val="000090"/>
                </a:solidFill>
                <a:latin typeface="Calibri" pitchFamily="34" charset="0"/>
              </a:rPr>
              <a:t>bio-		</a:t>
            </a:r>
          </a:p>
          <a:p>
            <a:pPr lvl="0"/>
            <a:r>
              <a:rPr lang="en" sz="2400" dirty="0" smtClean="0">
                <a:solidFill>
                  <a:srgbClr val="000090"/>
                </a:solidFill>
                <a:latin typeface="Calibri" pitchFamily="34" charset="0"/>
              </a:rPr>
              <a:t>-cise 		</a:t>
            </a:r>
          </a:p>
          <a:p>
            <a:pPr lvl="0"/>
            <a:r>
              <a:rPr lang="en" sz="2400" dirty="0" smtClean="0">
                <a:solidFill>
                  <a:srgbClr val="000090"/>
                </a:solidFill>
                <a:latin typeface="Calibri" pitchFamily="34" charset="0"/>
              </a:rPr>
              <a:t>-graph-</a:t>
            </a:r>
          </a:p>
          <a:p>
            <a:pPr lvl="0"/>
            <a:r>
              <a:rPr lang="en" sz="2400" dirty="0" smtClean="0">
                <a:solidFill>
                  <a:srgbClr val="000090"/>
                </a:solidFill>
                <a:latin typeface="Calibri" pitchFamily="34" charset="0"/>
              </a:rPr>
              <a:t>-pend-</a:t>
            </a:r>
          </a:p>
          <a:p>
            <a:pPr lvl="0"/>
            <a:endParaRPr lang="en" sz="2400" dirty="0" smtClean="0">
              <a:solidFill>
                <a:srgbClr val="000090"/>
              </a:solidFill>
              <a:latin typeface="Calibri" pitchFamily="34" charset="0"/>
            </a:endParaRPr>
          </a:p>
          <a:p>
            <a:pPr lvl="0"/>
            <a:r>
              <a:rPr lang="en" sz="2400" dirty="0" smtClean="0">
                <a:solidFill>
                  <a:srgbClr val="000090"/>
                </a:solidFill>
                <a:latin typeface="Calibri" pitchFamily="34" charset="0"/>
              </a:rPr>
              <a:t>-pod 		    </a:t>
            </a:r>
          </a:p>
          <a:p>
            <a:pPr lvl="0"/>
            <a:r>
              <a:rPr lang="en" sz="2400" dirty="0" smtClean="0">
                <a:solidFill>
                  <a:srgbClr val="000090"/>
                </a:solidFill>
                <a:latin typeface="Calibri" pitchFamily="34" charset="0"/>
              </a:rPr>
              <a:t>-path</a:t>
            </a:r>
          </a:p>
          <a:p>
            <a:pPr lvl="0"/>
            <a:r>
              <a:rPr lang="en" sz="2400" dirty="0" smtClean="0">
                <a:solidFill>
                  <a:srgbClr val="000090"/>
                </a:solidFill>
                <a:latin typeface="Calibri" pitchFamily="34" charset="0"/>
              </a:rPr>
              <a:t>-ize 	</a:t>
            </a:r>
            <a:r>
              <a:rPr lang="en" sz="2400" dirty="0" smtClean="0"/>
              <a:t>	</a:t>
            </a:r>
          </a:p>
          <a:p>
            <a:pPr lvl="0"/>
            <a:r>
              <a:rPr lang="en" sz="2400" dirty="0" smtClean="0">
                <a:solidFill>
                  <a:srgbClr val="000090"/>
                </a:solidFill>
                <a:latin typeface="Calibri" pitchFamily="34" charset="0"/>
              </a:rPr>
              <a:t>-chrome</a:t>
            </a:r>
          </a:p>
          <a:p>
            <a:pPr lvl="0"/>
            <a:r>
              <a:rPr lang="en" sz="2400" dirty="0" smtClean="0">
                <a:solidFill>
                  <a:srgbClr val="000090"/>
                </a:solidFill>
                <a:latin typeface="Calibri" pitchFamily="34" charset="0"/>
              </a:rPr>
              <a:t>-port		</a:t>
            </a:r>
          </a:p>
          <a:p>
            <a:pPr lvl="0"/>
            <a:r>
              <a:rPr lang="en" sz="2400" dirty="0" smtClean="0">
                <a:solidFill>
                  <a:srgbClr val="000090"/>
                </a:solidFill>
                <a:latin typeface="Calibri" pitchFamily="34" charset="0"/>
              </a:rPr>
              <a:t>-meter</a:t>
            </a:r>
            <a:endParaRPr lang="en-US" sz="2400"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9"/>
                                        </p:tgtEl>
                                        <p:attrNameLst>
                                          <p:attrName>style.visibility</p:attrName>
                                        </p:attrNameLst>
                                      </p:cBhvr>
                                      <p:to>
                                        <p:strVal val="visible"/>
                                      </p:to>
                                    </p:set>
                                    <p:animEffect transition="in" filter="fade">
                                      <p:cBhvr>
                                        <p:cTn id="12" dur="1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4" name="Rectangle 3"/>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48" name="Shape 248"/>
          <p:cNvSpPr txBox="1">
            <a:spLocks noGrp="1"/>
          </p:cNvSpPr>
          <p:nvPr>
            <p:ph type="body" idx="1"/>
          </p:nvPr>
        </p:nvSpPr>
        <p:spPr>
          <a:xfrm>
            <a:off x="685800" y="1135350"/>
            <a:ext cx="8229600" cy="4179600"/>
          </a:xfrm>
          <a:prstGeom prst="rect">
            <a:avLst/>
          </a:prstGeom>
        </p:spPr>
        <p:txBody>
          <a:bodyPr lIns="91425" tIns="91425" rIns="91425" bIns="91425" anchor="t" anchorCtr="0">
            <a:noAutofit/>
          </a:bodyPr>
          <a:lstStyle/>
          <a:p>
            <a:pPr lvl="0" rtl="0">
              <a:spcBef>
                <a:spcPts val="0"/>
              </a:spcBef>
              <a:buNone/>
            </a:pPr>
            <a:r>
              <a:rPr lang="en" sz="2800" u="sng" dirty="0">
                <a:solidFill>
                  <a:schemeClr val="hlink"/>
                </a:solidFill>
                <a:latin typeface="Calibri" pitchFamily="34" charset="0"/>
                <a:hlinkClick r:id="rId3"/>
              </a:rPr>
              <a:t>Science Root &amp; Affix List </a:t>
            </a:r>
          </a:p>
          <a:p>
            <a:pPr lvl="0" rtl="0">
              <a:spcBef>
                <a:spcPts val="0"/>
              </a:spcBef>
              <a:buNone/>
            </a:pPr>
            <a:endParaRPr sz="2800" dirty="0">
              <a:latin typeface="Calibri" pitchFamily="34" charset="0"/>
            </a:endParaRPr>
          </a:p>
          <a:p>
            <a:pPr lvl="0" rtl="0">
              <a:spcBef>
                <a:spcPts val="0"/>
              </a:spcBef>
              <a:buNone/>
            </a:pPr>
            <a:r>
              <a:rPr lang="en" sz="2800" u="sng" dirty="0">
                <a:solidFill>
                  <a:schemeClr val="hlink"/>
                </a:solidFill>
                <a:latin typeface="Calibri" pitchFamily="34" charset="0"/>
                <a:hlinkClick r:id="rId4"/>
              </a:rPr>
              <a:t>Etymology Dictionary</a:t>
            </a:r>
          </a:p>
          <a:p>
            <a:pPr lvl="0" rtl="0">
              <a:spcBef>
                <a:spcPts val="0"/>
              </a:spcBef>
              <a:buNone/>
            </a:pPr>
            <a:endParaRPr sz="2800" dirty="0">
              <a:latin typeface="Calibri" pitchFamily="34" charset="0"/>
            </a:endParaRPr>
          </a:p>
          <a:p>
            <a:pPr lvl="0" rtl="0">
              <a:spcBef>
                <a:spcPts val="0"/>
              </a:spcBef>
              <a:buNone/>
            </a:pPr>
            <a:r>
              <a:rPr lang="en" sz="2800" u="sng" dirty="0">
                <a:solidFill>
                  <a:schemeClr val="hlink"/>
                </a:solidFill>
                <a:latin typeface="Calibri" pitchFamily="34" charset="0"/>
                <a:hlinkClick r:id="rId5"/>
              </a:rPr>
              <a:t>Biology and Medical - Root and Affix Dictionary</a:t>
            </a:r>
          </a:p>
          <a:p>
            <a:pPr lvl="0" rtl="0">
              <a:spcBef>
                <a:spcPts val="0"/>
              </a:spcBef>
              <a:buNone/>
            </a:pPr>
            <a:endParaRPr sz="2800" dirty="0">
              <a:latin typeface="Calibri" pitchFamily="34" charset="0"/>
            </a:endParaRPr>
          </a:p>
          <a:p>
            <a:pPr lvl="0" rtl="0">
              <a:spcBef>
                <a:spcPts val="0"/>
              </a:spcBef>
              <a:buNone/>
            </a:pPr>
            <a:r>
              <a:rPr lang="en" sz="2800" u="sng" dirty="0">
                <a:solidFill>
                  <a:schemeClr val="hlink"/>
                </a:solidFill>
                <a:latin typeface="Calibri" pitchFamily="34" charset="0"/>
                <a:hlinkClick r:id="rId6"/>
              </a:rPr>
              <a:t>Root Words Frequently used in Chemistry  </a:t>
            </a:r>
          </a:p>
          <a:p>
            <a:pPr lvl="0" rtl="0">
              <a:spcBef>
                <a:spcPts val="0"/>
              </a:spcBef>
              <a:buNone/>
            </a:pPr>
            <a:endParaRPr dirty="0"/>
          </a:p>
          <a:p>
            <a:pPr lvl="0">
              <a:spcBef>
                <a:spcPts val="0"/>
              </a:spcBef>
              <a:buNone/>
            </a:pPr>
            <a:endParaRPr dirty="0"/>
          </a:p>
        </p:txBody>
      </p:sp>
      <p:sp>
        <p:nvSpPr>
          <p:cNvPr id="249" name="Shape 249"/>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Greek and Latin Foundations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6" name="Rectangle 5"/>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40" name="Shape 240"/>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endParaRPr dirty="0"/>
          </a:p>
        </p:txBody>
      </p:sp>
      <p:sp>
        <p:nvSpPr>
          <p:cNvPr id="241" name="Shape 24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Activity for A Science Dept. </a:t>
            </a:r>
          </a:p>
        </p:txBody>
      </p:sp>
      <p:pic>
        <p:nvPicPr>
          <p:cNvPr id="242" name="Shape 242"/>
          <p:cNvPicPr preferRelativeResize="0"/>
          <p:nvPr/>
        </p:nvPicPr>
        <p:blipFill>
          <a:blip r:embed="rId3">
            <a:alphaModFix/>
          </a:blip>
          <a:stretch>
            <a:fillRect/>
          </a:stretch>
        </p:blipFill>
        <p:spPr>
          <a:xfrm>
            <a:off x="563500" y="1200150"/>
            <a:ext cx="3124400" cy="3468399"/>
          </a:xfrm>
          <a:prstGeom prst="rect">
            <a:avLst/>
          </a:prstGeom>
          <a:noFill/>
          <a:ln>
            <a:noFill/>
          </a:ln>
        </p:spPr>
      </p:pic>
      <p:sp>
        <p:nvSpPr>
          <p:cNvPr id="243" name="Shape 243"/>
          <p:cNvSpPr txBox="1"/>
          <p:nvPr/>
        </p:nvSpPr>
        <p:spPr>
          <a:xfrm>
            <a:off x="3513225" y="1049500"/>
            <a:ext cx="5416800" cy="3875400"/>
          </a:xfrm>
          <a:prstGeom prst="rect">
            <a:avLst/>
          </a:prstGeom>
          <a:noFill/>
          <a:ln>
            <a:noFill/>
          </a:ln>
        </p:spPr>
        <p:txBody>
          <a:bodyPr lIns="91425" tIns="91425" rIns="91425" bIns="91425" anchor="t" anchorCtr="0">
            <a:noAutofit/>
          </a:bodyPr>
          <a:lstStyle/>
          <a:p>
            <a:pPr lvl="0" rtl="0">
              <a:spcBef>
                <a:spcPts val="0"/>
              </a:spcBef>
              <a:buNone/>
            </a:pPr>
            <a:r>
              <a:rPr lang="en" sz="2400" dirty="0"/>
              <a:t>  </a:t>
            </a:r>
            <a:r>
              <a:rPr lang="en" sz="2400" dirty="0">
                <a:solidFill>
                  <a:srgbClr val="000090"/>
                </a:solidFill>
                <a:latin typeface="Calibri" pitchFamily="34" charset="0"/>
              </a:rPr>
              <a:t>Discuss: </a:t>
            </a:r>
          </a:p>
          <a:p>
            <a:pPr marL="457200" lvl="0" indent="-381000" rtl="0">
              <a:spcBef>
                <a:spcPts val="0"/>
              </a:spcBef>
              <a:buSzPct val="100000"/>
              <a:buChar char="●"/>
            </a:pPr>
            <a:r>
              <a:rPr lang="en" sz="2400" dirty="0">
                <a:solidFill>
                  <a:srgbClr val="000090"/>
                </a:solidFill>
                <a:latin typeface="Calibri" pitchFamily="34" charset="0"/>
              </a:rPr>
              <a:t>How do we have students learn science vocabulary (tier III words)?  </a:t>
            </a:r>
          </a:p>
          <a:p>
            <a:pPr lvl="0" rtl="0">
              <a:spcBef>
                <a:spcPts val="0"/>
              </a:spcBef>
              <a:buNone/>
            </a:pPr>
            <a:endParaRPr sz="2400" dirty="0">
              <a:solidFill>
                <a:srgbClr val="000090"/>
              </a:solidFill>
              <a:latin typeface="Calibri" pitchFamily="34" charset="0"/>
            </a:endParaRPr>
          </a:p>
          <a:p>
            <a:pPr marL="457200" lvl="0" indent="-381000" rtl="0">
              <a:spcBef>
                <a:spcPts val="0"/>
              </a:spcBef>
              <a:buSzPct val="100000"/>
              <a:buChar char="●"/>
            </a:pPr>
            <a:r>
              <a:rPr lang="en" sz="2400" dirty="0">
                <a:solidFill>
                  <a:srgbClr val="000090"/>
                </a:solidFill>
                <a:latin typeface="Calibri" pitchFamily="34" charset="0"/>
              </a:rPr>
              <a:t>How important </a:t>
            </a:r>
            <a:r>
              <a:rPr lang="en" sz="2400" dirty="0" smtClean="0">
                <a:solidFill>
                  <a:srgbClr val="000090"/>
                </a:solidFill>
                <a:latin typeface="Calibri" pitchFamily="34" charset="0"/>
              </a:rPr>
              <a:t>is </a:t>
            </a:r>
            <a:r>
              <a:rPr lang="en" sz="2400" dirty="0">
                <a:solidFill>
                  <a:srgbClr val="000090"/>
                </a:solidFill>
                <a:latin typeface="Calibri" pitchFamily="34" charset="0"/>
              </a:rPr>
              <a:t>it </a:t>
            </a:r>
            <a:r>
              <a:rPr lang="en" sz="2400" dirty="0" smtClean="0">
                <a:solidFill>
                  <a:srgbClr val="000090"/>
                </a:solidFill>
                <a:latin typeface="Calibri" pitchFamily="34" charset="0"/>
              </a:rPr>
              <a:t>to explicitly teach tier </a:t>
            </a:r>
            <a:r>
              <a:rPr lang="en" sz="2400" dirty="0">
                <a:solidFill>
                  <a:srgbClr val="000090"/>
                </a:solidFill>
                <a:latin typeface="Calibri" pitchFamily="34" charset="0"/>
              </a:rPr>
              <a:t>II or process words?</a:t>
            </a:r>
            <a:br>
              <a:rPr lang="en" sz="2400" dirty="0">
                <a:solidFill>
                  <a:srgbClr val="000090"/>
                </a:solidFill>
                <a:latin typeface="Calibri" pitchFamily="34" charset="0"/>
              </a:rPr>
            </a:br>
            <a:endParaRPr lang="en" sz="2400" dirty="0">
              <a:solidFill>
                <a:srgbClr val="000090"/>
              </a:solidFill>
              <a:latin typeface="Calibri" pitchFamily="34" charset="0"/>
            </a:endParaRPr>
          </a:p>
          <a:p>
            <a:pPr marL="457200" lvl="0" indent="-381000">
              <a:spcBef>
                <a:spcPts val="0"/>
              </a:spcBef>
              <a:buSzPct val="100000"/>
              <a:buChar char="●"/>
            </a:pPr>
            <a:r>
              <a:rPr lang="en" sz="2400" dirty="0">
                <a:solidFill>
                  <a:srgbClr val="000090"/>
                </a:solidFill>
                <a:latin typeface="Calibri" pitchFamily="34" charset="0"/>
              </a:rPr>
              <a:t>Do we have specific discourse structures or protocols in place?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4" name="Rectangle 3"/>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65" name="Shape 265"/>
          <p:cNvSpPr txBox="1">
            <a:spLocks noGrp="1"/>
          </p:cNvSpPr>
          <p:nvPr>
            <p:ph type="body" idx="1"/>
          </p:nvPr>
        </p:nvSpPr>
        <p:spPr>
          <a:xfrm>
            <a:off x="304800" y="1200150"/>
            <a:ext cx="8382000" cy="3943199"/>
          </a:xfrm>
          <a:prstGeom prst="rect">
            <a:avLst/>
          </a:prstGeom>
        </p:spPr>
        <p:txBody>
          <a:bodyPr lIns="91425" tIns="91425" rIns="91425" bIns="91425" anchor="t" anchorCtr="0">
            <a:noAutofit/>
          </a:bodyPr>
          <a:lstStyle/>
          <a:p>
            <a:pPr lvl="0" rtl="0">
              <a:spcBef>
                <a:spcPts val="0"/>
              </a:spcBef>
              <a:buNone/>
            </a:pPr>
            <a:r>
              <a:rPr lang="en" sz="2800" dirty="0">
                <a:solidFill>
                  <a:srgbClr val="000090"/>
                </a:solidFill>
                <a:latin typeface="Calibri" pitchFamily="34" charset="0"/>
              </a:rPr>
              <a:t>Edgar Dale’s Degrees of Knowing Word Meanings (1965)  </a:t>
            </a:r>
          </a:p>
          <a:p>
            <a:pPr lvl="0" rtl="0">
              <a:spcBef>
                <a:spcPts val="0"/>
              </a:spcBef>
              <a:buNone/>
            </a:pPr>
            <a:endParaRPr sz="2400" dirty="0">
              <a:solidFill>
                <a:srgbClr val="000090"/>
              </a:solidFill>
              <a:latin typeface="Calibri" pitchFamily="34" charset="0"/>
            </a:endParaRPr>
          </a:p>
          <a:p>
            <a:pPr lvl="0" rtl="0">
              <a:spcBef>
                <a:spcPts val="0"/>
              </a:spcBef>
              <a:buNone/>
            </a:pPr>
            <a:r>
              <a:rPr lang="en" sz="2400" dirty="0">
                <a:solidFill>
                  <a:srgbClr val="000090"/>
                </a:solidFill>
                <a:latin typeface="Calibri" pitchFamily="34" charset="0"/>
              </a:rPr>
              <a:t>Stage1:   I never saw or heard the word before. </a:t>
            </a:r>
          </a:p>
          <a:p>
            <a:pPr lvl="0" rtl="0">
              <a:spcBef>
                <a:spcPts val="0"/>
              </a:spcBef>
              <a:buNone/>
            </a:pPr>
            <a:r>
              <a:rPr lang="en" sz="2400" dirty="0">
                <a:solidFill>
                  <a:srgbClr val="000090"/>
                </a:solidFill>
                <a:latin typeface="Calibri" pitchFamily="34" charset="0"/>
              </a:rPr>
              <a:t>Stage 2:  I know there is such a word but I don’t know what it means. </a:t>
            </a:r>
          </a:p>
          <a:p>
            <a:pPr lvl="0" rtl="0">
              <a:spcBef>
                <a:spcPts val="0"/>
              </a:spcBef>
              <a:buNone/>
            </a:pPr>
            <a:r>
              <a:rPr lang="en" sz="2400" dirty="0">
                <a:solidFill>
                  <a:srgbClr val="000090"/>
                </a:solidFill>
                <a:latin typeface="Calibri" pitchFamily="34" charset="0"/>
              </a:rPr>
              <a:t>Stage 3:  I’ve heard it and seen it. I know what it has to do with but I can’t tell you what it means specifically. </a:t>
            </a:r>
          </a:p>
          <a:p>
            <a:pPr lvl="0" rtl="0">
              <a:spcBef>
                <a:spcPts val="0"/>
              </a:spcBef>
              <a:buNone/>
            </a:pPr>
            <a:r>
              <a:rPr lang="en" sz="2400" dirty="0">
                <a:solidFill>
                  <a:srgbClr val="000090"/>
                </a:solidFill>
                <a:latin typeface="Calibri" pitchFamily="34" charset="0"/>
              </a:rPr>
              <a:t>Stage 4:  I know what it means, I’ll recognize it whenever I see it or hear it, I can use it. </a:t>
            </a:r>
          </a:p>
          <a:p>
            <a:pPr lvl="0" rtl="0">
              <a:spcBef>
                <a:spcPts val="0"/>
              </a:spcBef>
              <a:buNone/>
            </a:pPr>
            <a:r>
              <a:rPr lang="en" sz="2400" u="sng" dirty="0" smtClean="0">
                <a:solidFill>
                  <a:srgbClr val="000090"/>
                </a:solidFill>
                <a:latin typeface="Calibri" pitchFamily="34" charset="0"/>
                <a:hlinkClick r:id="rId3"/>
              </a:rPr>
              <a:t>Sample </a:t>
            </a:r>
            <a:r>
              <a:rPr lang="en" sz="2400" u="sng" dirty="0">
                <a:solidFill>
                  <a:srgbClr val="000090"/>
                </a:solidFill>
                <a:latin typeface="Calibri" pitchFamily="34" charset="0"/>
                <a:hlinkClick r:id="rId3"/>
              </a:rPr>
              <a:t>Rating Scales to Use w/Students</a:t>
            </a:r>
          </a:p>
          <a:p>
            <a:pPr lvl="0">
              <a:spcBef>
                <a:spcPts val="0"/>
              </a:spcBef>
              <a:buNone/>
            </a:pPr>
            <a:endParaRPr dirty="0"/>
          </a:p>
        </p:txBody>
      </p:sp>
      <p:sp>
        <p:nvSpPr>
          <p:cNvPr id="266" name="Shape 266"/>
          <p:cNvSpPr txBox="1">
            <a:spLocks noGrp="1"/>
          </p:cNvSpPr>
          <p:nvPr>
            <p:ph type="title"/>
          </p:nvPr>
        </p:nvSpPr>
        <p:spPr>
          <a:prstGeom prst="rect">
            <a:avLst/>
          </a:prstGeom>
        </p:spPr>
        <p:txBody>
          <a:bodyPr lIns="91425" tIns="91425" rIns="91425" bIns="91425" anchor="ctr" anchorCtr="0">
            <a:noAutofit/>
          </a:bodyPr>
          <a:lstStyle/>
          <a:p>
            <a:pPr lvl="0">
              <a:spcBef>
                <a:spcPts val="0"/>
              </a:spcBef>
              <a:buClr>
                <a:srgbClr val="000000"/>
              </a:buClr>
              <a:buSzPct val="25000"/>
              <a:buFont typeface="Arial"/>
              <a:buNone/>
            </a:pPr>
            <a:r>
              <a:rPr lang="en" dirty="0"/>
              <a:t>Word Knowledge in Stages…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4" name="Rectangle 3"/>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71" name="Shape 271"/>
          <p:cNvSpPr txBox="1">
            <a:spLocks noGrp="1"/>
          </p:cNvSpPr>
          <p:nvPr>
            <p:ph type="body" idx="1"/>
          </p:nvPr>
        </p:nvSpPr>
        <p:spPr>
          <a:xfrm>
            <a:off x="161150" y="666325"/>
            <a:ext cx="8673000" cy="4477200"/>
          </a:xfrm>
          <a:prstGeom prst="rect">
            <a:avLst/>
          </a:prstGeom>
        </p:spPr>
        <p:txBody>
          <a:bodyPr lIns="91425" tIns="91425" rIns="91425" bIns="91425" anchor="t" anchorCtr="0">
            <a:noAutofit/>
          </a:bodyPr>
          <a:lstStyle/>
          <a:p>
            <a:pPr lvl="0" rtl="0">
              <a:spcBef>
                <a:spcPts val="0"/>
              </a:spcBef>
              <a:buNone/>
            </a:pPr>
            <a:r>
              <a:rPr lang="en" sz="2400" dirty="0">
                <a:latin typeface="Calibri" pitchFamily="34" charset="0"/>
              </a:rPr>
              <a:t> </a:t>
            </a:r>
          </a:p>
          <a:p>
            <a:pPr marL="457200" lvl="0" indent="-381000" rtl="0">
              <a:spcBef>
                <a:spcPts val="0"/>
              </a:spcBef>
              <a:buSzPct val="100000"/>
            </a:pPr>
            <a:r>
              <a:rPr lang="en" sz="2400" dirty="0">
                <a:solidFill>
                  <a:srgbClr val="000090"/>
                </a:solidFill>
                <a:latin typeface="Calibri" pitchFamily="34" charset="0"/>
              </a:rPr>
              <a:t>Engaging Tasks allow for a deep building of concept development and vocabulary </a:t>
            </a:r>
            <a:r>
              <a:rPr lang="en" sz="2400" dirty="0" smtClean="0">
                <a:solidFill>
                  <a:srgbClr val="000090"/>
                </a:solidFill>
                <a:latin typeface="Calibri" pitchFamily="34" charset="0"/>
              </a:rPr>
              <a:t>use </a:t>
            </a:r>
            <a:endParaRPr lang="en" sz="2400" dirty="0">
              <a:solidFill>
                <a:srgbClr val="000090"/>
              </a:solidFill>
              <a:latin typeface="Calibri" pitchFamily="34" charset="0"/>
            </a:endParaRPr>
          </a:p>
          <a:p>
            <a:pPr marL="457200" lvl="0" indent="-381000" rtl="0">
              <a:spcBef>
                <a:spcPts val="0"/>
              </a:spcBef>
              <a:buSzPct val="100000"/>
              <a:buNone/>
            </a:pPr>
            <a:r>
              <a:rPr lang="en" sz="2400" dirty="0" smtClean="0">
                <a:solidFill>
                  <a:srgbClr val="000090"/>
                </a:solidFill>
                <a:latin typeface="Calibri" pitchFamily="34" charset="0"/>
              </a:rPr>
              <a:t>	</a:t>
            </a:r>
            <a:r>
              <a:rPr lang="en" sz="2400" dirty="0" smtClean="0">
                <a:solidFill>
                  <a:schemeClr val="accent3">
                    <a:lumMod val="50000"/>
                  </a:schemeClr>
                </a:solidFill>
                <a:latin typeface="Calibri" pitchFamily="34" charset="0"/>
              </a:rPr>
              <a:t>-</a:t>
            </a:r>
            <a:r>
              <a:rPr lang="en" sz="2400" dirty="0">
                <a:solidFill>
                  <a:schemeClr val="accent3">
                    <a:lumMod val="50000"/>
                  </a:schemeClr>
                </a:solidFill>
                <a:latin typeface="Calibri" pitchFamily="34" charset="0"/>
              </a:rPr>
              <a:t>investigation -discourse -modeling &amp; representations -analysis -explanations -argument -application -extended research</a:t>
            </a:r>
            <a:r>
              <a:rPr lang="en" sz="2400" dirty="0">
                <a:latin typeface="Calibri" pitchFamily="34" charset="0"/>
              </a:rPr>
              <a:t/>
            </a:r>
            <a:br>
              <a:rPr lang="en" sz="2400" dirty="0">
                <a:latin typeface="Calibri" pitchFamily="34" charset="0"/>
              </a:rPr>
            </a:br>
            <a:endParaRPr lang="en" sz="2400" dirty="0">
              <a:latin typeface="Calibri" pitchFamily="34" charset="0"/>
            </a:endParaRPr>
          </a:p>
          <a:p>
            <a:pPr marL="457200" lvl="0" indent="-381000" rtl="0">
              <a:spcBef>
                <a:spcPts val="0"/>
              </a:spcBef>
              <a:buSzPct val="100000"/>
            </a:pPr>
            <a:r>
              <a:rPr lang="en" sz="2400" dirty="0">
                <a:solidFill>
                  <a:srgbClr val="000090"/>
                </a:solidFill>
                <a:latin typeface="Calibri" pitchFamily="34" charset="0"/>
              </a:rPr>
              <a:t>Multiple encounters with vocabulary in a variety of contexts allow words to go from the receptive level of understanding to the productive </a:t>
            </a:r>
            <a:r>
              <a:rPr lang="en" sz="2400" dirty="0" smtClean="0">
                <a:solidFill>
                  <a:srgbClr val="000090"/>
                </a:solidFill>
                <a:latin typeface="Calibri" pitchFamily="34" charset="0"/>
              </a:rPr>
              <a:t>level                                                                            </a:t>
            </a:r>
            <a:r>
              <a:rPr lang="en" sz="2400" dirty="0">
                <a:solidFill>
                  <a:schemeClr val="accent3">
                    <a:lumMod val="50000"/>
                  </a:schemeClr>
                </a:solidFill>
                <a:latin typeface="Calibri" pitchFamily="34" charset="0"/>
              </a:rPr>
              <a:t>-categorize  -compare/contrast -identify similarities and differences -deconstruct  -analogies and metaphors 			 </a:t>
            </a:r>
          </a:p>
        </p:txBody>
      </p:sp>
      <p:sp>
        <p:nvSpPr>
          <p:cNvPr id="272" name="Shape 272"/>
          <p:cNvSpPr txBox="1"/>
          <p:nvPr/>
        </p:nvSpPr>
        <p:spPr>
          <a:xfrm>
            <a:off x="30900" y="-49575"/>
            <a:ext cx="9082200" cy="1088099"/>
          </a:xfrm>
          <a:prstGeom prst="rect">
            <a:avLst/>
          </a:prstGeom>
          <a:noFill/>
          <a:ln>
            <a:noFill/>
          </a:ln>
        </p:spPr>
        <p:txBody>
          <a:bodyPr lIns="91425" tIns="91425" rIns="91425" bIns="91425" anchor="ctr" anchorCtr="0">
            <a:noAutofit/>
          </a:bodyPr>
          <a:lstStyle/>
          <a:p>
            <a:pPr lvl="0" algn="ctr" rtl="0">
              <a:spcBef>
                <a:spcPts val="0"/>
              </a:spcBef>
              <a:buNone/>
            </a:pPr>
            <a:r>
              <a:rPr lang="en" sz="3000" dirty="0">
                <a:solidFill>
                  <a:srgbClr val="FFFFFF"/>
                </a:solidFill>
                <a:latin typeface="Gadget"/>
                <a:ea typeface="Times New Roman"/>
                <a:cs typeface="Times New Roman"/>
                <a:sym typeface="Times New Roman"/>
              </a:rPr>
              <a:t>Engagement in Scientific Practices Provides the Context for Vocabulary Development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6" name="Rectangle 5"/>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78" name="Shape 278"/>
          <p:cNvSpPr txBox="1">
            <a:spLocks noGrp="1"/>
          </p:cNvSpPr>
          <p:nvPr>
            <p:ph type="title"/>
          </p:nvPr>
        </p:nvSpPr>
        <p:spPr>
          <a:xfrm>
            <a:off x="211375" y="13325"/>
            <a:ext cx="8795700" cy="902700"/>
          </a:xfrm>
          <a:prstGeom prst="rect">
            <a:avLst/>
          </a:prstGeom>
        </p:spPr>
        <p:txBody>
          <a:bodyPr lIns="91425" tIns="91425" rIns="91425" bIns="91425" anchor="ctr" anchorCtr="0">
            <a:noAutofit/>
          </a:bodyPr>
          <a:lstStyle/>
          <a:p>
            <a:pPr lvl="0">
              <a:spcBef>
                <a:spcPts val="0"/>
              </a:spcBef>
              <a:buNone/>
            </a:pPr>
            <a:r>
              <a:rPr lang="en" sz="3000"/>
              <a:t>Maps of Next Generation Science Standards Vocabulary by Grade</a:t>
            </a:r>
          </a:p>
        </p:txBody>
      </p:sp>
      <p:pic>
        <p:nvPicPr>
          <p:cNvPr id="279" name="Shape 279"/>
          <p:cNvPicPr preferRelativeResize="0"/>
          <p:nvPr/>
        </p:nvPicPr>
        <p:blipFill>
          <a:blip r:embed="rId3">
            <a:alphaModFix/>
          </a:blip>
          <a:stretch>
            <a:fillRect/>
          </a:stretch>
        </p:blipFill>
        <p:spPr>
          <a:xfrm>
            <a:off x="620475" y="1200150"/>
            <a:ext cx="7903050" cy="3377000"/>
          </a:xfrm>
          <a:prstGeom prst="rect">
            <a:avLst/>
          </a:prstGeom>
          <a:noFill/>
          <a:ln>
            <a:noFill/>
          </a:ln>
        </p:spPr>
      </p:pic>
      <p:pic>
        <p:nvPicPr>
          <p:cNvPr id="280" name="Shape 280"/>
          <p:cNvPicPr preferRelativeResize="0"/>
          <p:nvPr/>
        </p:nvPicPr>
        <p:blipFill>
          <a:blip r:embed="rId4">
            <a:alphaModFix/>
          </a:blip>
          <a:stretch>
            <a:fillRect/>
          </a:stretch>
        </p:blipFill>
        <p:spPr>
          <a:xfrm>
            <a:off x="6759050" y="2243075"/>
            <a:ext cx="1499349" cy="1937624"/>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4" name="Rectangle 3"/>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85" name="Shape 285"/>
          <p:cNvSpPr txBox="1">
            <a:spLocks noGrp="1"/>
          </p:cNvSpPr>
          <p:nvPr>
            <p:ph type="body" idx="1"/>
          </p:nvPr>
        </p:nvSpPr>
        <p:spPr>
          <a:prstGeom prst="rect">
            <a:avLst/>
          </a:prstGeom>
        </p:spPr>
        <p:txBody>
          <a:bodyPr lIns="91425" tIns="91425" rIns="91425" bIns="91425" anchor="t" anchorCtr="0">
            <a:noAutofit/>
          </a:bodyPr>
          <a:lstStyle/>
          <a:p>
            <a:pPr marL="457200" lvl="0" indent="-228600" rtl="0">
              <a:spcBef>
                <a:spcPts val="0"/>
              </a:spcBef>
            </a:pPr>
            <a:r>
              <a:rPr lang="en" sz="2800" u="sng" dirty="0">
                <a:solidFill>
                  <a:schemeClr val="hlink"/>
                </a:solidFill>
                <a:latin typeface="Calibri" pitchFamily="34" charset="0"/>
                <a:hlinkClick r:id="rId3"/>
              </a:rPr>
              <a:t>ACT Science Vocabulary list </a:t>
            </a:r>
            <a:endParaRPr lang="en" sz="2800" dirty="0">
              <a:latin typeface="Calibri" pitchFamily="34" charset="0"/>
            </a:endParaRPr>
          </a:p>
          <a:p>
            <a:pPr marL="457200" lvl="0" indent="-228600" rtl="0">
              <a:spcBef>
                <a:spcPts val="0"/>
              </a:spcBef>
            </a:pPr>
            <a:r>
              <a:rPr lang="en" sz="2800" u="sng" dirty="0" smtClean="0">
                <a:solidFill>
                  <a:schemeClr val="hlink"/>
                </a:solidFill>
                <a:latin typeface="Calibri" pitchFamily="34" charset="0"/>
                <a:hlinkClick r:id="rId4"/>
              </a:rPr>
              <a:t>Test </a:t>
            </a:r>
            <a:r>
              <a:rPr lang="en" sz="2800" u="sng" dirty="0">
                <a:solidFill>
                  <a:schemeClr val="hlink"/>
                </a:solidFill>
                <a:latin typeface="Calibri" pitchFamily="34" charset="0"/>
                <a:hlinkClick r:id="rId4"/>
              </a:rPr>
              <a:t>Prep Coach - ACT Vocabulary </a:t>
            </a:r>
          </a:p>
          <a:p>
            <a:pPr lvl="0" rtl="0">
              <a:spcBef>
                <a:spcPts val="0"/>
              </a:spcBef>
              <a:buNone/>
            </a:pPr>
            <a:endParaRPr dirty="0"/>
          </a:p>
          <a:p>
            <a:pPr lvl="0" rtl="0">
              <a:spcBef>
                <a:spcPts val="0"/>
              </a:spcBef>
              <a:buNone/>
            </a:pPr>
            <a:r>
              <a:rPr lang="en" sz="4000" dirty="0">
                <a:solidFill>
                  <a:srgbClr val="000090"/>
                </a:solidFill>
                <a:latin typeface="Arial"/>
                <a:ea typeface="Arial"/>
                <a:cs typeface="Arial"/>
                <a:sym typeface="Arial"/>
              </a:rPr>
              <a:t>T</a:t>
            </a:r>
            <a:r>
              <a:rPr lang="en" sz="1800" dirty="0">
                <a:solidFill>
                  <a:srgbClr val="000090"/>
                </a:solidFill>
                <a:highlight>
                  <a:srgbClr val="FFFFFF"/>
                </a:highlight>
                <a:latin typeface="Arial"/>
                <a:ea typeface="Arial"/>
                <a:cs typeface="Arial"/>
                <a:sym typeface="Arial"/>
              </a:rPr>
              <a:t>he ACT does not expect you to know the exact definition as much as the </a:t>
            </a:r>
            <a:r>
              <a:rPr lang="en" sz="1800" u="sng" dirty="0">
                <a:solidFill>
                  <a:srgbClr val="000090"/>
                </a:solidFill>
                <a:highlight>
                  <a:srgbClr val="FFFFFF"/>
                </a:highlight>
                <a:latin typeface="Arial"/>
                <a:ea typeface="Arial"/>
                <a:cs typeface="Arial"/>
                <a:sym typeface="Arial"/>
              </a:rPr>
              <a:t>general concept</a:t>
            </a:r>
            <a:r>
              <a:rPr lang="en" sz="1800" dirty="0">
                <a:solidFill>
                  <a:srgbClr val="000090"/>
                </a:solidFill>
                <a:highlight>
                  <a:srgbClr val="FFFFFF"/>
                </a:highlight>
                <a:latin typeface="Arial"/>
                <a:ea typeface="Arial"/>
                <a:cs typeface="Arial"/>
                <a:sym typeface="Arial"/>
              </a:rPr>
              <a:t> and the </a:t>
            </a:r>
            <a:r>
              <a:rPr lang="en" sz="1800" u="sng" dirty="0">
                <a:solidFill>
                  <a:srgbClr val="000090"/>
                </a:solidFill>
                <a:highlight>
                  <a:srgbClr val="FFFFFF"/>
                </a:highlight>
                <a:latin typeface="Arial"/>
                <a:ea typeface="Arial"/>
                <a:cs typeface="Arial"/>
                <a:sym typeface="Arial"/>
              </a:rPr>
              <a:t>context</a:t>
            </a:r>
            <a:r>
              <a:rPr lang="en" sz="1800" dirty="0">
                <a:solidFill>
                  <a:srgbClr val="000090"/>
                </a:solidFill>
                <a:highlight>
                  <a:srgbClr val="FFFFFF"/>
                </a:highlight>
                <a:latin typeface="Arial"/>
                <a:ea typeface="Arial"/>
                <a:cs typeface="Arial"/>
                <a:sym typeface="Arial"/>
              </a:rPr>
              <a:t> </a:t>
            </a:r>
            <a:r>
              <a:rPr lang="en" sz="1800" dirty="0" smtClean="0">
                <a:solidFill>
                  <a:srgbClr val="000090"/>
                </a:solidFill>
                <a:highlight>
                  <a:srgbClr val="FFFFFF"/>
                </a:highlight>
                <a:latin typeface="Arial"/>
                <a:ea typeface="Arial"/>
                <a:cs typeface="Arial"/>
                <a:sym typeface="Arial"/>
              </a:rPr>
              <a:t>of the </a:t>
            </a:r>
            <a:r>
              <a:rPr lang="en" sz="1800" dirty="0">
                <a:solidFill>
                  <a:srgbClr val="000090"/>
                </a:solidFill>
                <a:highlight>
                  <a:srgbClr val="FFFFFF"/>
                </a:highlight>
                <a:latin typeface="Arial"/>
                <a:ea typeface="Arial"/>
                <a:cs typeface="Arial"/>
                <a:sym typeface="Arial"/>
              </a:rPr>
              <a:t>terms </a:t>
            </a:r>
            <a:r>
              <a:rPr lang="en" sz="1800" dirty="0" smtClean="0">
                <a:solidFill>
                  <a:srgbClr val="000090"/>
                </a:solidFill>
                <a:highlight>
                  <a:srgbClr val="FFFFFF"/>
                </a:highlight>
                <a:latin typeface="Arial"/>
                <a:ea typeface="Arial"/>
                <a:cs typeface="Arial"/>
                <a:sym typeface="Arial"/>
              </a:rPr>
              <a:t>used </a:t>
            </a:r>
            <a:r>
              <a:rPr lang="en" sz="1800" dirty="0">
                <a:solidFill>
                  <a:srgbClr val="000090"/>
                </a:solidFill>
                <a:highlight>
                  <a:srgbClr val="FFFFFF"/>
                </a:highlight>
                <a:latin typeface="Arial"/>
                <a:ea typeface="Arial"/>
                <a:cs typeface="Arial"/>
                <a:sym typeface="Arial"/>
              </a:rPr>
              <a:t>in the passages. </a:t>
            </a:r>
          </a:p>
          <a:p>
            <a:pPr lvl="0" rtl="0">
              <a:spcBef>
                <a:spcPts val="0"/>
              </a:spcBef>
              <a:buNone/>
            </a:pPr>
            <a:endParaRPr sz="1400" dirty="0">
              <a:solidFill>
                <a:srgbClr val="646464"/>
              </a:solidFill>
              <a:highlight>
                <a:srgbClr val="FFFFFF"/>
              </a:highlight>
              <a:latin typeface="Arial"/>
              <a:ea typeface="Arial"/>
              <a:cs typeface="Arial"/>
              <a:sym typeface="Arial"/>
            </a:endParaRPr>
          </a:p>
          <a:p>
            <a:pPr lvl="0">
              <a:spcBef>
                <a:spcPts val="0"/>
              </a:spcBef>
              <a:buNone/>
            </a:pPr>
            <a:endParaRPr dirty="0"/>
          </a:p>
        </p:txBody>
      </p:sp>
      <p:sp>
        <p:nvSpPr>
          <p:cNvPr id="286" name="Shape 286"/>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ACT Science Vocabulary List</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4" name="Rectangle 3"/>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91" name="Shape 291"/>
          <p:cNvSpPr txBox="1">
            <a:spLocks noGrp="1"/>
          </p:cNvSpPr>
          <p:nvPr>
            <p:ph type="body" idx="1"/>
          </p:nvPr>
        </p:nvSpPr>
        <p:spPr>
          <a:xfrm>
            <a:off x="217975" y="1080500"/>
            <a:ext cx="8646899" cy="3956699"/>
          </a:xfrm>
          <a:prstGeom prst="rect">
            <a:avLst/>
          </a:prstGeom>
          <a:noFill/>
          <a:ln w="0"/>
        </p:spPr>
        <p:txBody>
          <a:bodyPr lIns="91425" tIns="91425" rIns="91425" bIns="91425" anchor="t" anchorCtr="0">
            <a:noAutofit/>
          </a:bodyPr>
          <a:lstStyle/>
          <a:p>
            <a:pPr lvl="0">
              <a:lnSpc>
                <a:spcPct val="150000"/>
              </a:lnSpc>
              <a:spcAft>
                <a:spcPts val="1300"/>
              </a:spcAft>
              <a:buNone/>
            </a:pPr>
            <a:r>
              <a:rPr lang="en" sz="2400" dirty="0" smtClean="0">
                <a:solidFill>
                  <a:srgbClr val="000090"/>
                </a:solidFill>
                <a:highlight>
                  <a:srgbClr val="FFFFFF"/>
                </a:highlight>
                <a:latin typeface="Arial"/>
                <a:ea typeface="Arial"/>
                <a:cs typeface="Arial"/>
                <a:sym typeface="Arial"/>
              </a:rPr>
              <a:t>As part of the SAT redesign there will be less of an emphasis on vocabulary terms with little context such as the sentence completion questions and there will be a greater emphasis on the meaning of words in extended contexts and on how word choice shapes meaning, tone, and impact.  </a:t>
            </a:r>
            <a:r>
              <a:rPr lang="en" sz="2400" dirty="0">
                <a:solidFill>
                  <a:srgbClr val="333333"/>
                </a:solidFill>
                <a:highlight>
                  <a:srgbClr val="FFFFFF"/>
                </a:highlight>
                <a:latin typeface="Arial"/>
                <a:ea typeface="Arial"/>
                <a:cs typeface="Arial"/>
                <a:sym typeface="Arial"/>
              </a:rPr>
              <a:t/>
            </a:r>
            <a:br>
              <a:rPr lang="en" sz="2400" dirty="0">
                <a:solidFill>
                  <a:srgbClr val="333333"/>
                </a:solidFill>
                <a:highlight>
                  <a:srgbClr val="FFFFFF"/>
                </a:highlight>
                <a:latin typeface="Arial"/>
                <a:ea typeface="Arial"/>
                <a:cs typeface="Arial"/>
                <a:sym typeface="Arial"/>
              </a:rPr>
            </a:br>
            <a:r>
              <a:rPr lang="en" sz="2400" dirty="0" smtClean="0">
                <a:solidFill>
                  <a:srgbClr val="333333"/>
                </a:solidFill>
                <a:highlight>
                  <a:srgbClr val="FFFFFF"/>
                </a:highlight>
                <a:latin typeface="Arial"/>
                <a:ea typeface="Arial"/>
                <a:cs typeface="Arial"/>
                <a:sym typeface="Arial"/>
              </a:rPr>
              <a:t>		                                </a:t>
            </a:r>
            <a:r>
              <a:rPr lang="en" sz="1600" i="1" u="sng" dirty="0" smtClean="0">
                <a:solidFill>
                  <a:srgbClr val="005270"/>
                </a:solidFill>
                <a:latin typeface="Arial"/>
                <a:ea typeface="Arial"/>
                <a:cs typeface="Arial"/>
                <a:sym typeface="Arial"/>
                <a:hlinkClick r:id="rId3"/>
              </a:rPr>
              <a:t>Specifications for the New SAT</a:t>
            </a:r>
            <a:r>
              <a:rPr lang="en" sz="1600" dirty="0" smtClean="0">
                <a:solidFill>
                  <a:srgbClr val="333333"/>
                </a:solidFill>
                <a:latin typeface="Arial"/>
                <a:ea typeface="Arial"/>
                <a:cs typeface="Arial"/>
                <a:sym typeface="Arial"/>
              </a:rPr>
              <a:t> </a:t>
            </a:r>
            <a:r>
              <a:rPr lang="en" sz="1600" dirty="0" smtClean="0">
                <a:solidFill>
                  <a:srgbClr val="333333"/>
                </a:solidFill>
                <a:highlight>
                  <a:srgbClr val="FFFFFF"/>
                </a:highlight>
                <a:latin typeface="Arial"/>
                <a:ea typeface="Arial"/>
                <a:cs typeface="Arial"/>
                <a:sym typeface="Arial"/>
              </a:rPr>
              <a:t> ( pg. 10</a:t>
            </a:r>
            <a:r>
              <a:rPr lang="en" sz="1600" dirty="0">
                <a:solidFill>
                  <a:srgbClr val="333333"/>
                </a:solidFill>
                <a:highlight>
                  <a:srgbClr val="FFFFFF"/>
                </a:highlight>
                <a:latin typeface="Arial"/>
                <a:ea typeface="Arial"/>
                <a:cs typeface="Arial"/>
                <a:sym typeface="Arial"/>
              </a:rPr>
              <a:t>) </a:t>
            </a:r>
            <a:endParaRPr lang="en" sz="2400" dirty="0">
              <a:solidFill>
                <a:srgbClr val="333333"/>
              </a:solidFill>
              <a:highlight>
                <a:srgbClr val="FFFFFF"/>
              </a:highlight>
              <a:latin typeface="Arial"/>
              <a:ea typeface="Arial"/>
              <a:cs typeface="Arial"/>
              <a:sym typeface="Arial"/>
            </a:endParaRPr>
          </a:p>
          <a:p>
            <a:pPr lvl="0" rtl="0">
              <a:lnSpc>
                <a:spcPct val="150000"/>
              </a:lnSpc>
              <a:spcBef>
                <a:spcPts val="0"/>
              </a:spcBef>
              <a:spcAft>
                <a:spcPts val="1300"/>
              </a:spcAft>
              <a:buNone/>
            </a:pPr>
            <a:endParaRPr sz="1200" dirty="0">
              <a:solidFill>
                <a:srgbClr val="333333"/>
              </a:solidFill>
              <a:highlight>
                <a:srgbClr val="FFFFFF"/>
              </a:highlight>
              <a:latin typeface="Arial"/>
              <a:ea typeface="Arial"/>
              <a:cs typeface="Arial"/>
              <a:sym typeface="Arial"/>
            </a:endParaRPr>
          </a:p>
          <a:p>
            <a:pPr lvl="0" rtl="0">
              <a:lnSpc>
                <a:spcPct val="150000"/>
              </a:lnSpc>
              <a:spcBef>
                <a:spcPts val="0"/>
              </a:spcBef>
              <a:spcAft>
                <a:spcPts val="1300"/>
              </a:spcAft>
              <a:buNone/>
            </a:pPr>
            <a:endParaRPr dirty="0"/>
          </a:p>
        </p:txBody>
      </p:sp>
      <p:sp>
        <p:nvSpPr>
          <p:cNvPr id="292" name="Shape 292"/>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SAT Vocabulary Change 2016</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4" name="Rectangle 3"/>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97" name="Shape 297"/>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Clr>
                <a:schemeClr val="dk1"/>
              </a:buClr>
              <a:buSzPct val="36666"/>
              <a:buFont typeface="Arial"/>
              <a:buNone/>
            </a:pPr>
            <a:r>
              <a:rPr lang="en" sz="2800" dirty="0">
                <a:solidFill>
                  <a:srgbClr val="000090"/>
                </a:solidFill>
                <a:latin typeface="Calibri" pitchFamily="34" charset="0"/>
              </a:rPr>
              <a:t>Although some might question whether the time spent on vocabulary instruction is worthwhile, Judith Scott, Dianne Jamieson-Noel, and Marlene Asselin (2003) explained that “when conceptual understanding is central, the time devoted to understanding the vocabulary is well worth the effort….”</a:t>
            </a:r>
          </a:p>
          <a:p>
            <a:pPr lvl="0" rtl="0">
              <a:spcBef>
                <a:spcPts val="0"/>
              </a:spcBef>
              <a:buClr>
                <a:schemeClr val="dk1"/>
              </a:buClr>
              <a:buSzPct val="55000"/>
              <a:buFont typeface="Arial"/>
              <a:buNone/>
            </a:pPr>
            <a:endParaRPr dirty="0"/>
          </a:p>
          <a:p>
            <a:pPr marL="2286000" lvl="0" indent="-69850" rtl="0">
              <a:spcBef>
                <a:spcPts val="0"/>
              </a:spcBef>
              <a:buClr>
                <a:schemeClr val="dk1"/>
              </a:buClr>
              <a:buSzPct val="91666"/>
              <a:buFont typeface="Arial"/>
              <a:buNone/>
            </a:pPr>
            <a:r>
              <a:rPr lang="en" sz="1200" i="1" dirty="0">
                <a:solidFill>
                  <a:srgbClr val="000090"/>
                </a:solidFill>
                <a:latin typeface="Calibri" pitchFamily="34" charset="0"/>
              </a:rPr>
              <a:t>Marzano, Robert J.; Rogers, Katie (2014-12-10). Vocabulary for the New Science Standards </a:t>
            </a:r>
          </a:p>
          <a:p>
            <a:pPr lvl="0">
              <a:spcBef>
                <a:spcPts val="0"/>
              </a:spcBef>
              <a:buNone/>
            </a:pPr>
            <a:endParaRPr dirty="0"/>
          </a:p>
        </p:txBody>
      </p:sp>
      <p:sp>
        <p:nvSpPr>
          <p:cNvPr id="298" name="Shape 298"/>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Language of Science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5" name="Rectangle 4"/>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101" name="Shape 101"/>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n" sz="2800" dirty="0">
                <a:solidFill>
                  <a:srgbClr val="000090"/>
                </a:solidFill>
                <a:latin typeface="Calibri" pitchFamily="34" charset="0"/>
                <a:sym typeface="Verdana"/>
              </a:rPr>
              <a:t>“Scientific investigations,” Neils Bohr pointed out, “are not exclusively formal, mathematical affairs for they also involve informal discussions in which key concepts are explored and understood.”</a:t>
            </a:r>
          </a:p>
          <a:p>
            <a:pPr lvl="0" rtl="0">
              <a:spcBef>
                <a:spcPts val="0"/>
              </a:spcBef>
              <a:buNone/>
            </a:pPr>
            <a:r>
              <a:rPr lang="en" sz="3000" u="sng" dirty="0" smtClean="0">
                <a:solidFill>
                  <a:schemeClr val="hlink"/>
                </a:solidFill>
                <a:highlight>
                  <a:srgbClr val="FFFFFF"/>
                </a:highlight>
                <a:latin typeface="Calibri" pitchFamily="34" charset="0"/>
                <a:ea typeface="Verdana"/>
                <a:cs typeface="Verdana"/>
                <a:sym typeface="Verdana"/>
                <a:hlinkClick r:id="rId3"/>
              </a:rPr>
              <a:t> </a:t>
            </a:r>
            <a:r>
              <a:rPr lang="en" sz="3000" u="sng" dirty="0">
                <a:solidFill>
                  <a:schemeClr val="hlink"/>
                </a:solidFill>
                <a:highlight>
                  <a:srgbClr val="FFFFFF"/>
                </a:highlight>
                <a:latin typeface="Calibri" pitchFamily="34" charset="0"/>
                <a:ea typeface="Verdana"/>
                <a:cs typeface="Verdana"/>
                <a:sym typeface="Verdana"/>
                <a:hlinkClick r:id="rId3"/>
              </a:rPr>
              <a:t>				</a:t>
            </a:r>
            <a:r>
              <a:rPr lang="en" sz="1800" i="1" dirty="0">
                <a:highlight>
                  <a:srgbClr val="FFFFFF"/>
                </a:highlight>
                <a:latin typeface="Calibri" pitchFamily="34" charset="0"/>
                <a:ea typeface="Verdana"/>
                <a:cs typeface="Verdana"/>
                <a:sym typeface="Verdana"/>
              </a:rPr>
              <a:t>			</a:t>
            </a:r>
            <a:endParaRPr lang="en" sz="1800" i="1" dirty="0" smtClean="0">
              <a:highlight>
                <a:srgbClr val="FFFFFF"/>
              </a:highlight>
              <a:latin typeface="Calibri" pitchFamily="34" charset="0"/>
              <a:ea typeface="Verdana"/>
              <a:cs typeface="Verdana"/>
              <a:sym typeface="Verdana"/>
            </a:endParaRPr>
          </a:p>
          <a:p>
            <a:pPr lvl="0" rtl="0">
              <a:spcBef>
                <a:spcPts val="0"/>
              </a:spcBef>
              <a:buNone/>
            </a:pPr>
            <a:r>
              <a:rPr lang="en" sz="1800" i="1" dirty="0" smtClean="0">
                <a:solidFill>
                  <a:srgbClr val="000090"/>
                </a:solidFill>
                <a:highlight>
                  <a:srgbClr val="FFFFFF"/>
                </a:highlight>
                <a:latin typeface="Calibri" pitchFamily="34" charset="0"/>
                <a:ea typeface="Verdana"/>
                <a:cs typeface="Verdana"/>
                <a:sym typeface="Verdana"/>
              </a:rPr>
              <a:t>	</a:t>
            </a:r>
            <a:r>
              <a:rPr lang="en" sz="2800" dirty="0" smtClean="0">
                <a:solidFill>
                  <a:srgbClr val="000090"/>
                </a:solidFill>
                <a:latin typeface="Calibri" pitchFamily="34" charset="0"/>
                <a:sym typeface="Verdana"/>
              </a:rPr>
              <a:t>Foundations </a:t>
            </a:r>
            <a:r>
              <a:rPr lang="en" sz="2800" dirty="0">
                <a:solidFill>
                  <a:srgbClr val="000090"/>
                </a:solidFill>
                <a:latin typeface="Calibri" pitchFamily="34" charset="0"/>
                <a:sym typeface="Verdana"/>
              </a:rPr>
              <a:t>of Physics Vol 18, </a:t>
            </a:r>
            <a:r>
              <a:rPr lang="en" sz="2800" dirty="0" smtClean="0">
                <a:solidFill>
                  <a:srgbClr val="000090"/>
                </a:solidFill>
                <a:latin typeface="Calibri" pitchFamily="34" charset="0"/>
                <a:sym typeface="Verdana"/>
              </a:rPr>
              <a:t>p. 1233 </a:t>
            </a:r>
            <a:endParaRPr lang="en" sz="1800" i="1" dirty="0">
              <a:solidFill>
                <a:srgbClr val="000090"/>
              </a:solidFill>
              <a:highlight>
                <a:srgbClr val="FFFFFF"/>
              </a:highlight>
              <a:latin typeface="Calibri" pitchFamily="34" charset="0"/>
              <a:ea typeface="Verdana"/>
              <a:cs typeface="Verdana"/>
              <a:sym typeface="Verdana"/>
            </a:endParaRPr>
          </a:p>
          <a:p>
            <a:pPr lvl="0">
              <a:spcBef>
                <a:spcPts val="0"/>
              </a:spcBef>
              <a:buNone/>
            </a:pPr>
            <a:r>
              <a:rPr lang="en" sz="3000" dirty="0">
                <a:highlight>
                  <a:srgbClr val="FFFFFF"/>
                </a:highlight>
                <a:latin typeface="Verdana"/>
                <a:ea typeface="Verdana"/>
                <a:cs typeface="Verdana"/>
                <a:sym typeface="Verdana"/>
              </a:rPr>
              <a:t>                                    </a:t>
            </a:r>
          </a:p>
        </p:txBody>
      </p:sp>
      <p:sp>
        <p:nvSpPr>
          <p:cNvPr id="102" name="Shape 102"/>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dirty="0"/>
              <a:t>The Role of Science Vocabulary</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4" name="Rectangle 3"/>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303" name="Shape 303"/>
          <p:cNvSpPr txBox="1">
            <a:spLocks noGrp="1"/>
          </p:cNvSpPr>
          <p:nvPr>
            <p:ph type="body" idx="1"/>
          </p:nvPr>
        </p:nvSpPr>
        <p:spPr>
          <a:prstGeom prst="rect">
            <a:avLst/>
          </a:prstGeom>
        </p:spPr>
        <p:txBody>
          <a:bodyPr lIns="91425" tIns="91425" rIns="91425" bIns="91425" anchor="t" anchorCtr="0">
            <a:noAutofit/>
          </a:bodyPr>
          <a:lstStyle/>
          <a:p>
            <a:pPr marL="457200" lvl="0" indent="-381000">
              <a:buSzPct val="100000"/>
            </a:pPr>
            <a:r>
              <a:rPr lang="en" sz="2400" dirty="0" smtClean="0">
                <a:solidFill>
                  <a:srgbClr val="000090"/>
                </a:solidFill>
                <a:latin typeface="Calibri" pitchFamily="34" charset="0"/>
              </a:rPr>
              <a:t>Overview of research related to vocabulary instruction/learning</a:t>
            </a:r>
          </a:p>
          <a:p>
            <a:pPr marL="457200" lvl="0" indent="-381000">
              <a:buSzPct val="100000"/>
            </a:pPr>
            <a:r>
              <a:rPr lang="en" sz="2400" dirty="0" smtClean="0">
                <a:solidFill>
                  <a:srgbClr val="000090"/>
                </a:solidFill>
                <a:latin typeface="Calibri" pitchFamily="34" charset="0"/>
              </a:rPr>
              <a:t>Strategies matched to research   </a:t>
            </a:r>
          </a:p>
          <a:p>
            <a:pPr marL="457200" lvl="0" indent="-381000">
              <a:buSzPct val="100000"/>
            </a:pPr>
            <a:r>
              <a:rPr lang="en" sz="2400" dirty="0" smtClean="0">
                <a:solidFill>
                  <a:srgbClr val="000090"/>
                </a:solidFill>
                <a:latin typeface="Calibri" pitchFamily="34" charset="0"/>
              </a:rPr>
              <a:t>Marzano’s Six Step Process for Vocabulary Instruction </a:t>
            </a:r>
          </a:p>
          <a:p>
            <a:pPr marL="457200" lvl="0" indent="-381000">
              <a:buSzPct val="100000"/>
            </a:pPr>
            <a:r>
              <a:rPr lang="en" sz="2400" dirty="0" smtClean="0">
                <a:solidFill>
                  <a:srgbClr val="000090"/>
                </a:solidFill>
                <a:latin typeface="Calibri" pitchFamily="34" charset="0"/>
              </a:rPr>
              <a:t>Activities for staff </a:t>
            </a:r>
          </a:p>
          <a:p>
            <a:pPr lvl="0">
              <a:buNone/>
            </a:pPr>
            <a:endParaRPr lang="en" dirty="0" smtClean="0"/>
          </a:p>
          <a:p>
            <a:pPr lvl="0">
              <a:buNone/>
            </a:pPr>
            <a:r>
              <a:rPr lang="en" sz="2800" dirty="0" smtClean="0">
                <a:solidFill>
                  <a:srgbClr val="000090"/>
                </a:solidFill>
                <a:latin typeface="Calibri" pitchFamily="34" charset="0"/>
              </a:rPr>
              <a:t>Kevin Anderson – </a:t>
            </a:r>
            <a:r>
              <a:rPr lang="en" sz="2800" dirty="0" smtClean="0">
                <a:solidFill>
                  <a:srgbClr val="000090"/>
                </a:solidFill>
                <a:latin typeface="Calibri" pitchFamily="34" charset="0"/>
                <a:hlinkClick r:id="rId3"/>
              </a:rPr>
              <a:t>kevin.anderson@dpi.wi.gov</a:t>
            </a:r>
            <a:endParaRPr lang="en" sz="2800" dirty="0" smtClean="0">
              <a:solidFill>
                <a:srgbClr val="000090"/>
              </a:solidFill>
              <a:latin typeface="Calibri" pitchFamily="34" charset="0"/>
            </a:endParaRPr>
          </a:p>
          <a:p>
            <a:pPr lvl="0">
              <a:buNone/>
            </a:pPr>
            <a:r>
              <a:rPr lang="en" sz="2800" dirty="0" smtClean="0">
                <a:solidFill>
                  <a:srgbClr val="000090"/>
                </a:solidFill>
                <a:latin typeface="Calibri" pitchFamily="34" charset="0"/>
              </a:rPr>
              <a:t>Thersea Burzynski – </a:t>
            </a:r>
            <a:r>
              <a:rPr lang="en" sz="2800" dirty="0" smtClean="0">
                <a:solidFill>
                  <a:srgbClr val="000090"/>
                </a:solidFill>
                <a:latin typeface="Calibri" pitchFamily="34" charset="0"/>
                <a:hlinkClick r:id="rId4"/>
              </a:rPr>
              <a:t>tburzynski@cesa10.k12.wi.us</a:t>
            </a:r>
            <a:r>
              <a:rPr lang="en" sz="2800" dirty="0" smtClean="0">
                <a:solidFill>
                  <a:srgbClr val="000090"/>
                </a:solidFill>
                <a:latin typeface="Calibri" pitchFamily="34" charset="0"/>
              </a:rPr>
              <a:t>  </a:t>
            </a:r>
            <a:endParaRPr lang="en" sz="2800" dirty="0">
              <a:solidFill>
                <a:srgbClr val="000090"/>
              </a:solidFill>
              <a:latin typeface="Calibri" pitchFamily="34" charset="0"/>
            </a:endParaRPr>
          </a:p>
        </p:txBody>
      </p:sp>
      <p:sp>
        <p:nvSpPr>
          <p:cNvPr id="304" name="Shape 30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smtClean="0"/>
              <a:t>Review and Contact Info</a:t>
            </a:r>
            <a:endParaRPr dirty="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3" name="Rectangle 12"/>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107" name="Shape 107"/>
          <p:cNvSpPr txBox="1">
            <a:spLocks noGrp="1"/>
          </p:cNvSpPr>
          <p:nvPr>
            <p:ph type="body" idx="1"/>
          </p:nvPr>
        </p:nvSpPr>
        <p:spPr>
          <a:xfrm>
            <a:off x="152400" y="1123950"/>
            <a:ext cx="8229600" cy="3630300"/>
          </a:xfrm>
          <a:prstGeom prst="rect">
            <a:avLst/>
          </a:prstGeom>
        </p:spPr>
        <p:txBody>
          <a:bodyPr lIns="91425" tIns="91425" rIns="91425" bIns="91425" anchor="t" anchorCtr="0">
            <a:noAutofit/>
          </a:bodyPr>
          <a:lstStyle/>
          <a:p>
            <a:pPr lvl="0" rtl="0">
              <a:spcBef>
                <a:spcPts val="0"/>
              </a:spcBef>
              <a:buNone/>
            </a:pPr>
            <a:r>
              <a:rPr lang="en" b="1" dirty="0">
                <a:solidFill>
                  <a:srgbClr val="000090"/>
                </a:solidFill>
                <a:latin typeface="Calibri" pitchFamily="34" charset="0"/>
              </a:rPr>
              <a:t>Tier III -Domain </a:t>
            </a:r>
            <a:r>
              <a:rPr lang="en" b="1" dirty="0" smtClean="0">
                <a:solidFill>
                  <a:srgbClr val="000090"/>
                </a:solidFill>
                <a:latin typeface="Calibri" pitchFamily="34" charset="0"/>
              </a:rPr>
              <a:t>Specific</a:t>
            </a:r>
            <a:endParaRPr lang="en" b="1" dirty="0">
              <a:solidFill>
                <a:srgbClr val="000090"/>
              </a:solidFill>
              <a:latin typeface="Calibri" pitchFamily="34" charset="0"/>
            </a:endParaRPr>
          </a:p>
          <a:p>
            <a:pPr lvl="0" rtl="0">
              <a:spcBef>
                <a:spcPts val="0"/>
              </a:spcBef>
              <a:buNone/>
            </a:pPr>
            <a:r>
              <a:rPr lang="en" sz="2400" dirty="0">
                <a:solidFill>
                  <a:srgbClr val="000090"/>
                </a:solidFill>
                <a:latin typeface="Calibri" pitchFamily="34" charset="0"/>
              </a:rPr>
              <a:t>Discipline Specific Vocabulary </a:t>
            </a:r>
            <a:r>
              <a:rPr lang="en" sz="1800" dirty="0">
                <a:solidFill>
                  <a:srgbClr val="000090"/>
                </a:solidFill>
                <a:latin typeface="Calibri" pitchFamily="34" charset="0"/>
              </a:rPr>
              <a:t/>
            </a:r>
            <a:br>
              <a:rPr lang="en" sz="1800" dirty="0">
                <a:solidFill>
                  <a:srgbClr val="000090"/>
                </a:solidFill>
                <a:latin typeface="Calibri" pitchFamily="34" charset="0"/>
              </a:rPr>
            </a:br>
            <a:r>
              <a:rPr lang="en" sz="1800" dirty="0">
                <a:solidFill>
                  <a:srgbClr val="000090"/>
                </a:solidFill>
                <a:latin typeface="Calibri" pitchFamily="34" charset="0"/>
              </a:rPr>
              <a:t>(chlorophyll, isotope, magma)</a:t>
            </a:r>
          </a:p>
          <a:p>
            <a:pPr lvl="0" rtl="0">
              <a:spcBef>
                <a:spcPts val="0"/>
              </a:spcBef>
              <a:buNone/>
            </a:pPr>
            <a:endParaRPr sz="1200" dirty="0">
              <a:solidFill>
                <a:srgbClr val="000090"/>
              </a:solidFill>
              <a:latin typeface="Calibri" pitchFamily="34" charset="0"/>
            </a:endParaRPr>
          </a:p>
          <a:p>
            <a:pPr lvl="0" rtl="0">
              <a:spcBef>
                <a:spcPts val="0"/>
              </a:spcBef>
              <a:buNone/>
            </a:pPr>
            <a:r>
              <a:rPr lang="en" b="1" dirty="0">
                <a:solidFill>
                  <a:srgbClr val="000090"/>
                </a:solidFill>
                <a:latin typeface="Calibri" pitchFamily="34" charset="0"/>
              </a:rPr>
              <a:t>Tier II -High </a:t>
            </a:r>
            <a:r>
              <a:rPr lang="en" b="1" dirty="0" smtClean="0">
                <a:solidFill>
                  <a:srgbClr val="000090"/>
                </a:solidFill>
                <a:latin typeface="Calibri" pitchFamily="34" charset="0"/>
              </a:rPr>
              <a:t>Frequency</a:t>
            </a:r>
          </a:p>
          <a:p>
            <a:pPr lvl="0" rtl="0">
              <a:spcBef>
                <a:spcPts val="0"/>
              </a:spcBef>
              <a:buNone/>
            </a:pPr>
            <a:r>
              <a:rPr lang="en" sz="2400" dirty="0" smtClean="0">
                <a:solidFill>
                  <a:srgbClr val="000090"/>
                </a:solidFill>
                <a:latin typeface="Calibri" pitchFamily="34" charset="0"/>
              </a:rPr>
              <a:t>Multiple </a:t>
            </a:r>
            <a:r>
              <a:rPr lang="en" sz="2400" dirty="0">
                <a:solidFill>
                  <a:srgbClr val="000090"/>
                </a:solidFill>
                <a:latin typeface="Calibri" pitchFamily="34" charset="0"/>
              </a:rPr>
              <a:t>Meaning Words</a:t>
            </a:r>
            <a:endParaRPr lang="en" dirty="0">
              <a:solidFill>
                <a:srgbClr val="000090"/>
              </a:solidFill>
              <a:latin typeface="Calibri" pitchFamily="34" charset="0"/>
            </a:endParaRPr>
          </a:p>
          <a:p>
            <a:pPr lvl="0" rtl="0">
              <a:spcBef>
                <a:spcPts val="0"/>
              </a:spcBef>
              <a:buNone/>
            </a:pPr>
            <a:r>
              <a:rPr lang="en" sz="1800" dirty="0" smtClean="0">
                <a:solidFill>
                  <a:srgbClr val="000090"/>
                </a:solidFill>
                <a:latin typeface="Calibri" pitchFamily="34" charset="0"/>
              </a:rPr>
              <a:t>	(analyze</a:t>
            </a:r>
            <a:r>
              <a:rPr lang="en" sz="1800" dirty="0">
                <a:solidFill>
                  <a:srgbClr val="000090"/>
                </a:solidFill>
                <a:latin typeface="Calibri" pitchFamily="34" charset="0"/>
              </a:rPr>
              <a:t>, calculate)</a:t>
            </a:r>
          </a:p>
          <a:p>
            <a:pPr lvl="0" rtl="0">
              <a:spcBef>
                <a:spcPts val="0"/>
              </a:spcBef>
              <a:buNone/>
            </a:pPr>
            <a:endParaRPr sz="1100" dirty="0">
              <a:solidFill>
                <a:srgbClr val="000090"/>
              </a:solidFill>
              <a:latin typeface="Calibri" pitchFamily="34" charset="0"/>
            </a:endParaRPr>
          </a:p>
          <a:p>
            <a:pPr lvl="0">
              <a:spcBef>
                <a:spcPts val="0"/>
              </a:spcBef>
              <a:buNone/>
            </a:pPr>
            <a:r>
              <a:rPr lang="en" b="1" dirty="0">
                <a:solidFill>
                  <a:srgbClr val="000090"/>
                </a:solidFill>
                <a:latin typeface="Calibri" pitchFamily="34" charset="0"/>
              </a:rPr>
              <a:t>Tier I - Basic </a:t>
            </a:r>
            <a:endParaRPr lang="en" dirty="0">
              <a:solidFill>
                <a:srgbClr val="000090"/>
              </a:solidFill>
              <a:latin typeface="Calibri" pitchFamily="34" charset="0"/>
            </a:endParaRPr>
          </a:p>
          <a:p>
            <a:pPr lvl="0">
              <a:spcBef>
                <a:spcPts val="0"/>
              </a:spcBef>
              <a:buNone/>
            </a:pPr>
            <a:r>
              <a:rPr lang="en" sz="2400" dirty="0" smtClean="0">
                <a:solidFill>
                  <a:srgbClr val="000090"/>
                </a:solidFill>
                <a:latin typeface="Calibri" pitchFamily="34" charset="0"/>
              </a:rPr>
              <a:t>General </a:t>
            </a:r>
            <a:r>
              <a:rPr lang="en" sz="2400" dirty="0">
                <a:solidFill>
                  <a:srgbClr val="000090"/>
                </a:solidFill>
                <a:latin typeface="Calibri" pitchFamily="34" charset="0"/>
              </a:rPr>
              <a:t>Words</a:t>
            </a:r>
            <a:r>
              <a:rPr lang="en" dirty="0">
                <a:solidFill>
                  <a:srgbClr val="000090"/>
                </a:solidFill>
                <a:latin typeface="Calibri" pitchFamily="34" charset="0"/>
              </a:rPr>
              <a:t/>
            </a:r>
            <a:br>
              <a:rPr lang="en" dirty="0">
                <a:solidFill>
                  <a:srgbClr val="000090"/>
                </a:solidFill>
                <a:latin typeface="Calibri" pitchFamily="34" charset="0"/>
              </a:rPr>
            </a:br>
            <a:r>
              <a:rPr lang="en" sz="1800" dirty="0">
                <a:solidFill>
                  <a:srgbClr val="000090"/>
                </a:solidFill>
                <a:latin typeface="Calibri" pitchFamily="34" charset="0"/>
              </a:rPr>
              <a:t>(has, take, boat)</a:t>
            </a:r>
          </a:p>
        </p:txBody>
      </p:sp>
      <p:sp>
        <p:nvSpPr>
          <p:cNvPr id="108" name="Shape 108"/>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TIERS of Vocabulary </a:t>
            </a:r>
          </a:p>
        </p:txBody>
      </p:sp>
      <p:sp>
        <p:nvSpPr>
          <p:cNvPr id="109" name="Shape 109"/>
          <p:cNvSpPr txBox="1"/>
          <p:nvPr/>
        </p:nvSpPr>
        <p:spPr>
          <a:xfrm>
            <a:off x="5029200" y="4844931"/>
            <a:ext cx="2601899" cy="263400"/>
          </a:xfrm>
          <a:prstGeom prst="rect">
            <a:avLst/>
          </a:prstGeom>
          <a:noFill/>
          <a:ln>
            <a:noFill/>
          </a:ln>
        </p:spPr>
        <p:txBody>
          <a:bodyPr lIns="91425" tIns="91425" rIns="91425" bIns="91425" anchor="t" anchorCtr="0">
            <a:noAutofit/>
          </a:bodyPr>
          <a:lstStyle/>
          <a:p>
            <a:pPr lvl="0">
              <a:spcBef>
                <a:spcPts val="0"/>
              </a:spcBef>
              <a:buNone/>
            </a:pPr>
            <a:r>
              <a:rPr lang="en" dirty="0"/>
              <a:t>Beck, McKeown, and Kucan</a:t>
            </a:r>
          </a:p>
        </p:txBody>
      </p:sp>
      <p:sp>
        <p:nvSpPr>
          <p:cNvPr id="110" name="Shape 110"/>
          <p:cNvSpPr/>
          <p:nvPr/>
        </p:nvSpPr>
        <p:spPr>
          <a:xfrm>
            <a:off x="3124200" y="1047750"/>
            <a:ext cx="3817375" cy="3878150"/>
          </a:xfrm>
          <a:prstGeom prst="flowChartExtra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11" name="Shape 111"/>
          <p:cNvCxnSpPr/>
          <p:nvPr/>
        </p:nvCxnSpPr>
        <p:spPr>
          <a:xfrm>
            <a:off x="4264177" y="2559698"/>
            <a:ext cx="1548900" cy="12300"/>
          </a:xfrm>
          <a:prstGeom prst="straightConnector1">
            <a:avLst/>
          </a:prstGeom>
          <a:noFill/>
          <a:ln w="19050" cap="flat" cmpd="sng">
            <a:solidFill>
              <a:schemeClr val="dk2"/>
            </a:solidFill>
            <a:prstDash val="solid"/>
            <a:round/>
            <a:headEnd type="none" w="lg" len="lg"/>
            <a:tailEnd type="none" w="lg" len="lg"/>
          </a:ln>
        </p:spPr>
      </p:cxnSp>
      <p:cxnSp>
        <p:nvCxnSpPr>
          <p:cNvPr id="112" name="Shape 112"/>
          <p:cNvCxnSpPr/>
          <p:nvPr/>
        </p:nvCxnSpPr>
        <p:spPr>
          <a:xfrm>
            <a:off x="3688177" y="3834725"/>
            <a:ext cx="2700900" cy="0"/>
          </a:xfrm>
          <a:prstGeom prst="straightConnector1">
            <a:avLst/>
          </a:prstGeom>
          <a:noFill/>
          <a:ln w="19050" cap="flat" cmpd="sng">
            <a:solidFill>
              <a:schemeClr val="dk2"/>
            </a:solidFill>
            <a:prstDash val="solid"/>
            <a:round/>
            <a:headEnd type="none" w="lg" len="lg"/>
            <a:tailEnd type="none" w="lg" len="lg"/>
          </a:ln>
        </p:spPr>
      </p:cxnSp>
      <p:sp>
        <p:nvSpPr>
          <p:cNvPr id="113" name="Shape 113"/>
          <p:cNvSpPr/>
          <p:nvPr/>
        </p:nvSpPr>
        <p:spPr>
          <a:xfrm>
            <a:off x="4749665" y="1616252"/>
            <a:ext cx="601375" cy="857400"/>
          </a:xfrm>
          <a:prstGeom prst="rect">
            <a:avLst/>
          </a:prstGeom>
        </p:spPr>
        <p:txBody>
          <a:bodyPr>
            <a:prstTxWarp prst="textPlain">
              <a:avLst/>
            </a:prstTxWarp>
          </a:bodyPr>
          <a:lstStyle/>
          <a:p>
            <a:pPr lvl="0" algn="ctr"/>
            <a:r>
              <a:rPr b="0" i="0">
                <a:ln w="19050" cap="flat" cmpd="sng">
                  <a:solidFill>
                    <a:schemeClr val="dk2"/>
                  </a:solidFill>
                  <a:prstDash val="solid"/>
                  <a:round/>
                  <a:headEnd type="none" w="med" len="med"/>
                  <a:tailEnd type="none" w="med" len="med"/>
                </a:ln>
                <a:solidFill>
                  <a:schemeClr val="lt2"/>
                </a:solidFill>
                <a:latin typeface="Arial"/>
              </a:rPr>
              <a:t>3</a:t>
            </a:r>
          </a:p>
        </p:txBody>
      </p:sp>
      <p:sp>
        <p:nvSpPr>
          <p:cNvPr id="114" name="Shape 114"/>
          <p:cNvSpPr/>
          <p:nvPr/>
        </p:nvSpPr>
        <p:spPr>
          <a:xfrm>
            <a:off x="4749675" y="2689024"/>
            <a:ext cx="601374" cy="985925"/>
          </a:xfrm>
          <a:prstGeom prst="rect">
            <a:avLst/>
          </a:prstGeom>
        </p:spPr>
        <p:txBody>
          <a:bodyPr>
            <a:prstTxWarp prst="textPlain">
              <a:avLst/>
            </a:prstTxWarp>
          </a:bodyPr>
          <a:lstStyle/>
          <a:p>
            <a:pPr lvl="0" algn="ctr"/>
            <a:r>
              <a:rPr b="0" i="0" dirty="0">
                <a:ln w="19050" cap="flat" cmpd="sng">
                  <a:solidFill>
                    <a:schemeClr val="dk2"/>
                  </a:solidFill>
                  <a:prstDash val="solid"/>
                  <a:round/>
                  <a:headEnd type="none" w="med" len="med"/>
                  <a:tailEnd type="none" w="med" len="med"/>
                </a:ln>
                <a:solidFill>
                  <a:schemeClr val="lt2"/>
                </a:solidFill>
                <a:latin typeface="Arial"/>
              </a:rPr>
              <a:t>2</a:t>
            </a:r>
          </a:p>
        </p:txBody>
      </p:sp>
      <p:sp>
        <p:nvSpPr>
          <p:cNvPr id="115" name="Shape 115"/>
          <p:cNvSpPr/>
          <p:nvPr/>
        </p:nvSpPr>
        <p:spPr>
          <a:xfrm>
            <a:off x="4807325" y="3947596"/>
            <a:ext cx="380150" cy="857400"/>
          </a:xfrm>
          <a:prstGeom prst="rect">
            <a:avLst/>
          </a:prstGeom>
        </p:spPr>
        <p:txBody>
          <a:bodyPr>
            <a:prstTxWarp prst="textPlain">
              <a:avLst/>
            </a:prstTxWarp>
          </a:bodyPr>
          <a:lstStyle/>
          <a:p>
            <a:pPr lvl="0" algn="ctr"/>
            <a:r>
              <a:rPr b="0" i="0">
                <a:ln w="19050" cap="flat" cmpd="sng">
                  <a:solidFill>
                    <a:schemeClr val="dk2"/>
                  </a:solidFill>
                  <a:prstDash val="solid"/>
                  <a:round/>
                  <a:headEnd type="none" w="med" len="med"/>
                  <a:tailEnd type="none" w="med" len="med"/>
                </a:ln>
                <a:solidFill>
                  <a:schemeClr val="lt2"/>
                </a:solidFill>
                <a:latin typeface="Arial"/>
              </a:rPr>
              <a:t>1</a:t>
            </a:r>
          </a:p>
        </p:txBody>
      </p:sp>
      <p:sp>
        <p:nvSpPr>
          <p:cNvPr id="116" name="Shape 116"/>
          <p:cNvSpPr/>
          <p:nvPr/>
        </p:nvSpPr>
        <p:spPr>
          <a:xfrm>
            <a:off x="5715000" y="1809750"/>
            <a:ext cx="1301099" cy="263400"/>
          </a:xfrm>
          <a:prstGeom prst="leftArrow">
            <a:avLst>
              <a:gd name="adj1" fmla="val 50000"/>
              <a:gd name="adj2" fmla="val 50000"/>
            </a:avLst>
          </a:prstGeom>
          <a:solidFill>
            <a:srgbClr val="FF0000"/>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txBox="1"/>
          <p:nvPr/>
        </p:nvSpPr>
        <p:spPr>
          <a:xfrm>
            <a:off x="7010400" y="1581150"/>
            <a:ext cx="1946400" cy="644400"/>
          </a:xfrm>
          <a:prstGeom prst="rect">
            <a:avLst/>
          </a:prstGeom>
          <a:noFill/>
          <a:ln>
            <a:noFill/>
          </a:ln>
        </p:spPr>
        <p:txBody>
          <a:bodyPr lIns="91425" tIns="91425" rIns="91425" bIns="91425" anchor="t" anchorCtr="0">
            <a:noAutofit/>
          </a:bodyPr>
          <a:lstStyle/>
          <a:p>
            <a:pPr lvl="0">
              <a:spcBef>
                <a:spcPts val="0"/>
              </a:spcBef>
              <a:buNone/>
            </a:pPr>
            <a:r>
              <a:rPr lang="en" sz="2400" b="1" dirty="0">
                <a:solidFill>
                  <a:srgbClr val="000090"/>
                </a:solidFill>
                <a:latin typeface="Calibri" pitchFamily="34" charset="0"/>
              </a:rPr>
              <a:t>Science Vocabulary</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5" name="Rectangle 4"/>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122" name="Shape 122"/>
          <p:cNvSpPr txBox="1">
            <a:spLocks noGrp="1"/>
          </p:cNvSpPr>
          <p:nvPr>
            <p:ph type="body" idx="1"/>
          </p:nvPr>
        </p:nvSpPr>
        <p:spPr>
          <a:xfrm>
            <a:off x="457200" y="1200150"/>
            <a:ext cx="8229600" cy="1289699"/>
          </a:xfrm>
          <a:prstGeom prst="rect">
            <a:avLst/>
          </a:prstGeom>
        </p:spPr>
        <p:txBody>
          <a:bodyPr lIns="91425" tIns="91425" rIns="91425" bIns="91425" anchor="t" anchorCtr="0">
            <a:noAutofit/>
          </a:bodyPr>
          <a:lstStyle/>
          <a:p>
            <a:pPr lvl="0" rtl="0">
              <a:spcBef>
                <a:spcPts val="0"/>
              </a:spcBef>
              <a:buNone/>
            </a:pPr>
            <a:r>
              <a:rPr lang="en" sz="3000" dirty="0">
                <a:solidFill>
                  <a:srgbClr val="000090"/>
                </a:solidFill>
                <a:latin typeface="Calibri" pitchFamily="34" charset="0"/>
              </a:rPr>
              <a:t>Research indicates that direct instruction in vocabulary can increase vocabulary learning and comprehension.  </a:t>
            </a:r>
            <a:r>
              <a:rPr lang="en" dirty="0">
                <a:solidFill>
                  <a:srgbClr val="000090"/>
                </a:solidFill>
                <a:latin typeface="Calibri" pitchFamily="34" charset="0"/>
              </a:rPr>
              <a:t> </a:t>
            </a:r>
          </a:p>
          <a:p>
            <a:pPr lvl="0" rtl="0">
              <a:spcBef>
                <a:spcPts val="0"/>
              </a:spcBef>
              <a:buNone/>
            </a:pPr>
            <a:r>
              <a:rPr lang="en" dirty="0"/>
              <a:t>								</a:t>
            </a:r>
          </a:p>
        </p:txBody>
      </p:sp>
      <p:sp>
        <p:nvSpPr>
          <p:cNvPr id="123" name="Shape 123"/>
          <p:cNvSpPr txBox="1">
            <a:spLocks noGrp="1"/>
          </p:cNvSpPr>
          <p:nvPr>
            <p:ph type="title"/>
          </p:nvPr>
        </p:nvSpPr>
        <p:spPr>
          <a:xfrm>
            <a:off x="180650" y="13325"/>
            <a:ext cx="8873700" cy="857400"/>
          </a:xfrm>
          <a:prstGeom prst="rect">
            <a:avLst/>
          </a:prstGeom>
        </p:spPr>
        <p:txBody>
          <a:bodyPr lIns="91425" tIns="91425" rIns="91425" bIns="91425" anchor="ctr" anchorCtr="0">
            <a:noAutofit/>
          </a:bodyPr>
          <a:lstStyle/>
          <a:p>
            <a:pPr lvl="0">
              <a:spcBef>
                <a:spcPts val="0"/>
              </a:spcBef>
              <a:buNone/>
            </a:pPr>
            <a:r>
              <a:rPr lang="en"/>
              <a:t>Explicit Vocabulary Instruction</a:t>
            </a:r>
          </a:p>
        </p:txBody>
      </p:sp>
      <p:sp>
        <p:nvSpPr>
          <p:cNvPr id="124" name="Shape 124"/>
          <p:cNvSpPr txBox="1"/>
          <p:nvPr/>
        </p:nvSpPr>
        <p:spPr>
          <a:xfrm>
            <a:off x="4501825" y="2688625"/>
            <a:ext cx="2652300" cy="783299"/>
          </a:xfrm>
          <a:prstGeom prst="rect">
            <a:avLst/>
          </a:prstGeom>
          <a:noFill/>
          <a:ln>
            <a:noFill/>
          </a:ln>
        </p:spPr>
        <p:txBody>
          <a:bodyPr lIns="91425" tIns="91425" rIns="91425" bIns="91425" anchor="ctr" anchorCtr="0">
            <a:noAutofit/>
          </a:bodyPr>
          <a:lstStyle/>
          <a:p>
            <a:pPr lvl="0" rtl="0">
              <a:spcBef>
                <a:spcPts val="0"/>
              </a:spcBef>
              <a:buNone/>
            </a:pPr>
            <a:r>
              <a:rPr lang="en" sz="1800" dirty="0">
                <a:solidFill>
                  <a:srgbClr val="000090"/>
                </a:solidFill>
                <a:latin typeface="Calibri" pitchFamily="34" charset="0"/>
              </a:rPr>
              <a:t>Effect Size =.97 SD </a:t>
            </a:r>
          </a:p>
          <a:p>
            <a:pPr lvl="0" rtl="0">
              <a:spcBef>
                <a:spcPts val="0"/>
              </a:spcBef>
              <a:buNone/>
            </a:pPr>
            <a:r>
              <a:rPr lang="en" sz="1800" dirty="0">
                <a:solidFill>
                  <a:srgbClr val="000090"/>
                </a:solidFill>
                <a:latin typeface="Calibri" pitchFamily="34" charset="0"/>
              </a:rPr>
              <a:t>(John Hattie, 2009)</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4" name="Rectangle 3"/>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129" name="Shape 129"/>
          <p:cNvSpPr txBox="1">
            <a:spLocks noGrp="1"/>
          </p:cNvSpPr>
          <p:nvPr>
            <p:ph type="body" idx="1"/>
          </p:nvPr>
        </p:nvSpPr>
        <p:spPr>
          <a:xfrm>
            <a:off x="109150" y="819150"/>
            <a:ext cx="8891999" cy="4061400"/>
          </a:xfrm>
          <a:prstGeom prst="rect">
            <a:avLst/>
          </a:prstGeom>
        </p:spPr>
        <p:txBody>
          <a:bodyPr lIns="91425" tIns="91425" rIns="91425" bIns="91425" anchor="t" anchorCtr="0">
            <a:noAutofit/>
          </a:bodyPr>
          <a:lstStyle/>
          <a:p>
            <a:pPr lvl="0" rtl="0">
              <a:spcBef>
                <a:spcPts val="0"/>
              </a:spcBef>
              <a:buNone/>
            </a:pPr>
            <a:r>
              <a:rPr lang="en" dirty="0">
                <a:solidFill>
                  <a:srgbClr val="000090"/>
                </a:solidFill>
                <a:latin typeface="Calibri" pitchFamily="34" charset="0"/>
              </a:rPr>
              <a:t>•</a:t>
            </a:r>
            <a:r>
              <a:rPr lang="en" b="1" dirty="0">
                <a:solidFill>
                  <a:srgbClr val="000090"/>
                </a:solidFill>
                <a:latin typeface="Calibri" pitchFamily="34" charset="0"/>
              </a:rPr>
              <a:t> </a:t>
            </a:r>
            <a:r>
              <a:rPr lang="en" sz="2400" b="1" dirty="0">
                <a:solidFill>
                  <a:srgbClr val="000090"/>
                </a:solidFill>
                <a:latin typeface="Calibri" pitchFamily="34" charset="0"/>
              </a:rPr>
              <a:t>Presenting individual terms and their descriptions in rich contexts</a:t>
            </a:r>
            <a:r>
              <a:rPr lang="en" sz="2400" dirty="0">
                <a:solidFill>
                  <a:srgbClr val="000090"/>
                </a:solidFill>
                <a:latin typeface="Calibri" pitchFamily="34" charset="0"/>
              </a:rPr>
              <a:t> </a:t>
            </a:r>
            <a:r>
              <a:rPr lang="en" sz="1000" dirty="0">
                <a:solidFill>
                  <a:srgbClr val="000090"/>
                </a:solidFill>
                <a:latin typeface="Calibri" pitchFamily="34" charset="0"/>
              </a:rPr>
              <a:t>(Graves, 2000; National Reading Panel, 2000; Stahl &amp; Fairbanks, 1986) • Asking students to generate information about terms (Anderson &amp; Reder, 1979; Graves, 2000; Nagy, 2005; National Reading Panel, 2000; Scott et al., 2003; Stahl &amp; Clark, 1987; Stahl &amp; Fairbanks, 1986; Vogel, 2003) </a:t>
            </a:r>
          </a:p>
          <a:p>
            <a:pPr lvl="0" rtl="0">
              <a:spcBef>
                <a:spcPts val="0"/>
              </a:spcBef>
              <a:buNone/>
            </a:pPr>
            <a:r>
              <a:rPr lang="en" dirty="0">
                <a:solidFill>
                  <a:srgbClr val="000090"/>
                </a:solidFill>
                <a:latin typeface="Calibri" pitchFamily="34" charset="0"/>
              </a:rPr>
              <a:t>• </a:t>
            </a:r>
            <a:r>
              <a:rPr lang="en" sz="2400" b="1" dirty="0">
                <a:solidFill>
                  <a:srgbClr val="000090"/>
                </a:solidFill>
                <a:latin typeface="Calibri" pitchFamily="34" charset="0"/>
              </a:rPr>
              <a:t>Using multimedia methods (words, pictures, animations, etc.) to introduce and practice terms</a:t>
            </a:r>
            <a:r>
              <a:rPr lang="en" sz="2400" dirty="0">
                <a:solidFill>
                  <a:srgbClr val="000090"/>
                </a:solidFill>
                <a:latin typeface="Calibri" pitchFamily="34" charset="0"/>
              </a:rPr>
              <a:t> </a:t>
            </a:r>
            <a:r>
              <a:rPr lang="en" sz="1000" dirty="0">
                <a:solidFill>
                  <a:srgbClr val="000090"/>
                </a:solidFill>
                <a:latin typeface="Calibri" pitchFamily="34" charset="0"/>
              </a:rPr>
              <a:t>(Mayer, 2001; Mayer &amp; Moreno, 2002; National Reading Panel, 2000; Neuman et al., 2011; Sadoski &amp; Paivio, 2001) </a:t>
            </a:r>
          </a:p>
          <a:p>
            <a:pPr lvl="0" rtl="0">
              <a:spcBef>
                <a:spcPts val="0"/>
              </a:spcBef>
              <a:buNone/>
            </a:pPr>
            <a:r>
              <a:rPr lang="en" b="1" dirty="0">
                <a:solidFill>
                  <a:srgbClr val="000090"/>
                </a:solidFill>
                <a:latin typeface="Calibri" pitchFamily="34" charset="0"/>
              </a:rPr>
              <a:t>• </a:t>
            </a:r>
            <a:r>
              <a:rPr lang="en" sz="2400" b="1" dirty="0">
                <a:solidFill>
                  <a:srgbClr val="000090"/>
                </a:solidFill>
                <a:latin typeface="Calibri" pitchFamily="34" charset="0"/>
              </a:rPr>
              <a:t>Asking students to relate new terms to words they already know</a:t>
            </a:r>
            <a:r>
              <a:rPr lang="en" sz="2400" dirty="0">
                <a:solidFill>
                  <a:srgbClr val="000090"/>
                </a:solidFill>
                <a:latin typeface="Calibri" pitchFamily="34" charset="0"/>
              </a:rPr>
              <a:t> </a:t>
            </a:r>
            <a:r>
              <a:rPr lang="en" sz="1000" dirty="0">
                <a:solidFill>
                  <a:srgbClr val="000090"/>
                </a:solidFill>
                <a:latin typeface="Calibri" pitchFamily="34" charset="0"/>
              </a:rPr>
              <a:t>(Anderson &amp; Reder, 1979; Booth, 2009; Chi &amp; Koeske, 1983; Entwisle, 1966; Glaser, 1984; Levelt, Marzano, Robert J.; Rogers, Katie (2014-12-10). </a:t>
            </a:r>
          </a:p>
          <a:p>
            <a:pPr lvl="0" rtl="0">
              <a:spcBef>
                <a:spcPts val="0"/>
              </a:spcBef>
              <a:buNone/>
            </a:pPr>
            <a:r>
              <a:rPr lang="en" sz="1000" dirty="0" smtClean="0">
                <a:solidFill>
                  <a:srgbClr val="000090"/>
                </a:solidFill>
                <a:latin typeface="Calibri" pitchFamily="34" charset="0"/>
              </a:rPr>
              <a:t>	Roelofs</a:t>
            </a:r>
            <a:r>
              <a:rPr lang="en" sz="1000" dirty="0">
                <a:solidFill>
                  <a:srgbClr val="000090"/>
                </a:solidFill>
                <a:latin typeface="Calibri" pitchFamily="34" charset="0"/>
              </a:rPr>
              <a:t>, &amp; Meyer, 1999; Scott et al., 2003; Stahl &amp; Murray, 1994; Stahl &amp; Nagy, 2006; Tinkham, 1997) </a:t>
            </a:r>
          </a:p>
          <a:p>
            <a:pPr lvl="0" rtl="0">
              <a:spcBef>
                <a:spcPts val="0"/>
              </a:spcBef>
              <a:buNone/>
            </a:pPr>
            <a:r>
              <a:rPr lang="en" b="1" dirty="0">
                <a:solidFill>
                  <a:srgbClr val="000090"/>
                </a:solidFill>
                <a:latin typeface="Calibri" pitchFamily="34" charset="0"/>
              </a:rPr>
              <a:t>• </a:t>
            </a:r>
            <a:r>
              <a:rPr lang="en" sz="2400" b="1" dirty="0">
                <a:solidFill>
                  <a:srgbClr val="000090"/>
                </a:solidFill>
                <a:latin typeface="Calibri" pitchFamily="34" charset="0"/>
              </a:rPr>
              <a:t>Providing multiple exposures to new terms and opportunities to use those terms in the classroom</a:t>
            </a:r>
            <a:r>
              <a:rPr lang="en" sz="2400" dirty="0">
                <a:solidFill>
                  <a:srgbClr val="000090"/>
                </a:solidFill>
                <a:latin typeface="Calibri" pitchFamily="34" charset="0"/>
              </a:rPr>
              <a:t> </a:t>
            </a:r>
            <a:r>
              <a:rPr lang="en" sz="1000" dirty="0">
                <a:solidFill>
                  <a:srgbClr val="000090"/>
                </a:solidFill>
                <a:latin typeface="Calibri" pitchFamily="34" charset="0"/>
              </a:rPr>
              <a:t>(Beck, McKeown, &amp; Kucan, 2002; Beck et al. 1982; Bowman, Donovan, &amp; Burns, 2000; Brophy &amp; Good, 1986; Daniels, 1994, 1996; Dole, Sloan, &amp; Trathen, 1995; Hoffman, 1991; Leung, 1992; McKeown et al., 1985; McKeown, Beck, &amp; Sandora, 2012; National Reading Panel, 2000; Pressley, Allington, Wharton-McDonald, Block, &amp; Morrow, 2001; Rosenshine, 1986; Scott et al., 2003; Sénéchal, 1997; Snow, Burns, &amp; Griffin, 1998; Stahl &amp; Fairbanks, 1986; Wharton-McDonald, Pressley, &amp; Hampston, 1998)Marzano, Robert J.; Rogers, Katie (2014-12-10). </a:t>
            </a:r>
          </a:p>
          <a:p>
            <a:pPr marL="1828800" lvl="0" indent="457200" rtl="0">
              <a:spcBef>
                <a:spcPts val="0"/>
              </a:spcBef>
              <a:buNone/>
            </a:pPr>
            <a:endParaRPr lang="en" sz="800" b="1" dirty="0" smtClean="0">
              <a:solidFill>
                <a:srgbClr val="000090"/>
              </a:solidFill>
              <a:latin typeface="Calibri" pitchFamily="34" charset="0"/>
            </a:endParaRPr>
          </a:p>
          <a:p>
            <a:pPr marL="1828800" lvl="0" indent="457200" rtl="0">
              <a:spcBef>
                <a:spcPts val="0"/>
              </a:spcBef>
              <a:buNone/>
            </a:pPr>
            <a:r>
              <a:rPr lang="en" sz="1200" b="1" dirty="0" smtClean="0">
                <a:solidFill>
                  <a:srgbClr val="000090"/>
                </a:solidFill>
                <a:latin typeface="Calibri" pitchFamily="34" charset="0"/>
              </a:rPr>
              <a:t>        Vocabulary </a:t>
            </a:r>
            <a:r>
              <a:rPr lang="en" sz="1200" b="1" dirty="0">
                <a:solidFill>
                  <a:srgbClr val="000090"/>
                </a:solidFill>
                <a:latin typeface="Calibri" pitchFamily="34" charset="0"/>
              </a:rPr>
              <a:t>for the New Science Standards. Marzano Research. Kindle Edition. </a:t>
            </a:r>
          </a:p>
          <a:p>
            <a:pPr lvl="0" rtl="0">
              <a:spcBef>
                <a:spcPts val="0"/>
              </a:spcBef>
              <a:buNone/>
            </a:pPr>
            <a:endParaRPr dirty="0">
              <a:solidFill>
                <a:srgbClr val="000090"/>
              </a:solidFill>
              <a:latin typeface="Calibri" pitchFamily="34" charset="0"/>
            </a:endParaRPr>
          </a:p>
          <a:p>
            <a:pPr lvl="0" rtl="0">
              <a:spcBef>
                <a:spcPts val="0"/>
              </a:spcBef>
              <a:buClr>
                <a:schemeClr val="dk1"/>
              </a:buClr>
              <a:buSzPct val="55000"/>
              <a:buFont typeface="Arial"/>
              <a:buNone/>
            </a:pPr>
            <a:endParaRPr dirty="0">
              <a:solidFill>
                <a:srgbClr val="000090"/>
              </a:solidFill>
              <a:latin typeface="Calibri" pitchFamily="34" charset="0"/>
            </a:endParaRPr>
          </a:p>
          <a:p>
            <a:pPr lvl="0">
              <a:spcBef>
                <a:spcPts val="0"/>
              </a:spcBef>
              <a:buNone/>
            </a:pPr>
            <a:endParaRPr dirty="0">
              <a:solidFill>
                <a:srgbClr val="000090"/>
              </a:solidFill>
              <a:latin typeface="Calibri" pitchFamily="34" charset="0"/>
            </a:endParaRPr>
          </a:p>
        </p:txBody>
      </p:sp>
      <p:sp>
        <p:nvSpPr>
          <p:cNvPr id="130" name="Shape 130"/>
          <p:cNvSpPr txBox="1">
            <a:spLocks noGrp="1"/>
          </p:cNvSpPr>
          <p:nvPr>
            <p:ph type="title"/>
          </p:nvPr>
        </p:nvSpPr>
        <p:spPr>
          <a:xfrm>
            <a:off x="70150" y="190350"/>
            <a:ext cx="8930999" cy="857400"/>
          </a:xfrm>
          <a:prstGeom prst="rect">
            <a:avLst/>
          </a:prstGeom>
        </p:spPr>
        <p:txBody>
          <a:bodyPr lIns="91425" tIns="91425" rIns="91425" bIns="91425" anchor="ctr" anchorCtr="0">
            <a:noAutofit/>
          </a:bodyPr>
          <a:lstStyle/>
          <a:p>
            <a:pPr lvl="0">
              <a:spcBef>
                <a:spcPts val="0"/>
              </a:spcBef>
              <a:buNone/>
            </a:pPr>
            <a:r>
              <a:rPr lang="en" sz="3000" dirty="0"/>
              <a:t>Elements of Effective Vocabulary Direct </a:t>
            </a:r>
            <a:r>
              <a:rPr lang="en" sz="3000" dirty="0" smtClean="0"/>
              <a:t>Instruction  </a:t>
            </a:r>
            <a:endParaRPr lang="en" sz="3000" dirty="0"/>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6" name="Rectangle 5"/>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135" name="Shape 135"/>
          <p:cNvSpPr txBox="1">
            <a:spLocks noGrp="1"/>
          </p:cNvSpPr>
          <p:nvPr>
            <p:ph type="body" idx="1"/>
          </p:nvPr>
        </p:nvSpPr>
        <p:spPr>
          <a:xfrm>
            <a:off x="457200" y="1042051"/>
            <a:ext cx="8229600" cy="4272899"/>
          </a:xfrm>
          <a:prstGeom prst="rect">
            <a:avLst/>
          </a:prstGeom>
        </p:spPr>
        <p:txBody>
          <a:bodyPr lIns="91425" tIns="91425" rIns="91425" bIns="91425" anchor="t" anchorCtr="0">
            <a:noAutofit/>
          </a:bodyPr>
          <a:lstStyle/>
          <a:p>
            <a:pPr lvl="0" rtl="0">
              <a:spcBef>
                <a:spcPts val="0"/>
              </a:spcBef>
              <a:buNone/>
            </a:pPr>
            <a:r>
              <a:rPr lang="en" sz="3000" dirty="0">
                <a:solidFill>
                  <a:srgbClr val="000090"/>
                </a:solidFill>
                <a:latin typeface="Calibri" pitchFamily="34" charset="0"/>
                <a:ea typeface="Trebuchet MS"/>
                <a:cs typeface="Trebuchet MS"/>
                <a:sym typeface="Trebuchet MS"/>
              </a:rPr>
              <a:t>Based on the </a:t>
            </a:r>
            <a:r>
              <a:rPr lang="en" sz="3000" dirty="0" smtClean="0">
                <a:solidFill>
                  <a:srgbClr val="000090"/>
                </a:solidFill>
                <a:latin typeface="Calibri" pitchFamily="34" charset="0"/>
                <a:ea typeface="Trebuchet MS"/>
                <a:cs typeface="Trebuchet MS"/>
                <a:sym typeface="Trebuchet MS"/>
              </a:rPr>
              <a:t>research, </a:t>
            </a:r>
            <a:r>
              <a:rPr lang="en" sz="3000" dirty="0">
                <a:solidFill>
                  <a:srgbClr val="000090"/>
                </a:solidFill>
                <a:latin typeface="Calibri" pitchFamily="34" charset="0"/>
                <a:ea typeface="Trebuchet MS"/>
                <a:cs typeface="Trebuchet MS"/>
                <a:sym typeface="Trebuchet MS"/>
              </a:rPr>
              <a:t>Marzano developed a process for building academic vocabulary. </a:t>
            </a:r>
          </a:p>
        </p:txBody>
      </p:sp>
      <p:sp>
        <p:nvSpPr>
          <p:cNvPr id="136" name="Shape 136"/>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Marzano’s Six Step Process</a:t>
            </a:r>
          </a:p>
        </p:txBody>
      </p:sp>
      <p:pic>
        <p:nvPicPr>
          <p:cNvPr id="137" name="Shape 137"/>
          <p:cNvPicPr preferRelativeResize="0"/>
          <p:nvPr/>
        </p:nvPicPr>
        <p:blipFill>
          <a:blip r:embed="rId3">
            <a:alphaModFix/>
          </a:blip>
          <a:stretch>
            <a:fillRect/>
          </a:stretch>
        </p:blipFill>
        <p:spPr>
          <a:xfrm>
            <a:off x="4646400" y="2321300"/>
            <a:ext cx="2239865" cy="2706050"/>
          </a:xfrm>
          <a:prstGeom prst="rect">
            <a:avLst/>
          </a:prstGeom>
          <a:noFill/>
          <a:ln>
            <a:noFill/>
          </a:ln>
        </p:spPr>
      </p:pic>
      <p:pic>
        <p:nvPicPr>
          <p:cNvPr id="138" name="Shape 138"/>
          <p:cNvPicPr preferRelativeResize="0"/>
          <p:nvPr/>
        </p:nvPicPr>
        <p:blipFill>
          <a:blip r:embed="rId4">
            <a:alphaModFix/>
          </a:blip>
          <a:stretch>
            <a:fillRect/>
          </a:stretch>
        </p:blipFill>
        <p:spPr>
          <a:xfrm>
            <a:off x="1809050" y="2321300"/>
            <a:ext cx="2093950" cy="270604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4" name="Rectangle 3"/>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143" name="Shape 143"/>
          <p:cNvSpPr txBox="1">
            <a:spLocks noGrp="1"/>
          </p:cNvSpPr>
          <p:nvPr>
            <p:ph type="body" idx="1"/>
          </p:nvPr>
        </p:nvSpPr>
        <p:spPr>
          <a:xfrm>
            <a:off x="457200" y="1136425"/>
            <a:ext cx="8229600" cy="3630300"/>
          </a:xfrm>
          <a:prstGeom prst="rect">
            <a:avLst/>
          </a:prstGeom>
        </p:spPr>
        <p:txBody>
          <a:bodyPr lIns="91425" tIns="91425" rIns="91425" bIns="91425" anchor="t" anchorCtr="0">
            <a:noAutofit/>
          </a:bodyPr>
          <a:lstStyle/>
          <a:p>
            <a:pPr marL="457200" lvl="0" indent="-419100" rtl="0">
              <a:spcBef>
                <a:spcPts val="0"/>
              </a:spcBef>
              <a:buClr>
                <a:srgbClr val="00387E"/>
              </a:buClr>
              <a:buSzPct val="100000"/>
              <a:buFont typeface="Trebuchet MS"/>
              <a:buAutoNum type="arabicParenR"/>
            </a:pPr>
            <a:r>
              <a:rPr lang="en" sz="3000" b="1" dirty="0">
                <a:solidFill>
                  <a:srgbClr val="000090"/>
                </a:solidFill>
                <a:latin typeface="Calibri" pitchFamily="34" charset="0"/>
                <a:ea typeface="Trebuchet MS"/>
                <a:cs typeface="Trebuchet MS"/>
                <a:sym typeface="Trebuchet MS"/>
              </a:rPr>
              <a:t>Provide a description, explanation, or example. Include a visual representation.</a:t>
            </a:r>
            <a:r>
              <a:rPr lang="en" sz="3000" dirty="0">
                <a:solidFill>
                  <a:srgbClr val="000090"/>
                </a:solidFill>
                <a:latin typeface="Calibri" pitchFamily="34" charset="0"/>
                <a:ea typeface="Trebuchet MS"/>
                <a:cs typeface="Trebuchet MS"/>
                <a:sym typeface="Trebuchet MS"/>
              </a:rPr>
              <a:t> </a:t>
            </a:r>
            <a:br>
              <a:rPr lang="en" sz="3000" dirty="0">
                <a:solidFill>
                  <a:srgbClr val="000090"/>
                </a:solidFill>
                <a:latin typeface="Calibri" pitchFamily="34" charset="0"/>
                <a:ea typeface="Trebuchet MS"/>
                <a:cs typeface="Trebuchet MS"/>
                <a:sym typeface="Trebuchet MS"/>
              </a:rPr>
            </a:br>
            <a:r>
              <a:rPr lang="en" sz="3000" dirty="0">
                <a:solidFill>
                  <a:srgbClr val="000090"/>
                </a:solidFill>
                <a:latin typeface="Calibri" pitchFamily="34" charset="0"/>
                <a:ea typeface="Trebuchet MS"/>
                <a:cs typeface="Trebuchet MS"/>
                <a:sym typeface="Trebuchet MS"/>
              </a:rPr>
              <a:t>            </a:t>
            </a:r>
          </a:p>
          <a:p>
            <a:pPr lvl="0">
              <a:spcBef>
                <a:spcPts val="0"/>
              </a:spcBef>
              <a:buNone/>
            </a:pPr>
            <a:r>
              <a:rPr lang="en" dirty="0">
                <a:solidFill>
                  <a:srgbClr val="000090"/>
                </a:solidFill>
                <a:latin typeface="Calibri" pitchFamily="34" charset="0"/>
              </a:rPr>
              <a:t>	</a:t>
            </a:r>
            <a:r>
              <a:rPr lang="en" dirty="0" smtClean="0">
                <a:solidFill>
                  <a:srgbClr val="000090"/>
                </a:solidFill>
                <a:latin typeface="Calibri" pitchFamily="34" charset="0"/>
              </a:rPr>
              <a:t>(</a:t>
            </a:r>
            <a:r>
              <a:rPr lang="en" dirty="0">
                <a:solidFill>
                  <a:srgbClr val="000090"/>
                </a:solidFill>
                <a:latin typeface="Calibri" pitchFamily="34" charset="0"/>
              </a:rPr>
              <a:t>Flaw with relying on dictionary definitions) </a:t>
            </a:r>
          </a:p>
        </p:txBody>
      </p:sp>
      <p:sp>
        <p:nvSpPr>
          <p:cNvPr id="144" name="Shape 144"/>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Marzano’s 6-Step Process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5" name="Rectangle 4"/>
          <p:cNvSpPr/>
          <p:nvPr/>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150" name="Shape 150"/>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
              <a:t>Marzano’s 6 Steps Cont’d</a:t>
            </a:r>
          </a:p>
        </p:txBody>
      </p:sp>
      <p:sp>
        <p:nvSpPr>
          <p:cNvPr id="151" name="Shape 151"/>
          <p:cNvSpPr txBox="1"/>
          <p:nvPr/>
        </p:nvSpPr>
        <p:spPr>
          <a:xfrm>
            <a:off x="457200" y="1263875"/>
            <a:ext cx="7695600" cy="3205200"/>
          </a:xfrm>
          <a:prstGeom prst="rect">
            <a:avLst/>
          </a:prstGeom>
          <a:noFill/>
          <a:ln>
            <a:noFill/>
          </a:ln>
        </p:spPr>
        <p:txBody>
          <a:bodyPr lIns="91425" tIns="91425" rIns="91425" bIns="91425" anchor="ctr" anchorCtr="0">
            <a:noAutofit/>
          </a:bodyPr>
          <a:lstStyle/>
          <a:p>
            <a:pPr lvl="0" rtl="0">
              <a:spcBef>
                <a:spcPts val="0"/>
              </a:spcBef>
              <a:buNone/>
            </a:pPr>
            <a:r>
              <a:rPr lang="en" sz="3000" b="1" dirty="0">
                <a:solidFill>
                  <a:srgbClr val="000090"/>
                </a:solidFill>
                <a:latin typeface="Calibri" pitchFamily="34" charset="0"/>
                <a:ea typeface="Trebuchet MS"/>
                <a:cs typeface="Trebuchet MS"/>
                <a:sym typeface="Trebuchet MS"/>
              </a:rPr>
              <a:t>2) Ask students to put the term into their own words. </a:t>
            </a:r>
            <a:br>
              <a:rPr lang="en" sz="3000" b="1" dirty="0">
                <a:solidFill>
                  <a:srgbClr val="000090"/>
                </a:solidFill>
                <a:latin typeface="Calibri" pitchFamily="34" charset="0"/>
                <a:ea typeface="Trebuchet MS"/>
                <a:cs typeface="Trebuchet MS"/>
                <a:sym typeface="Trebuchet MS"/>
              </a:rPr>
            </a:br>
            <a:endParaRPr lang="en" sz="3000" b="1" dirty="0">
              <a:solidFill>
                <a:srgbClr val="000090"/>
              </a:solidFill>
              <a:latin typeface="Calibri" pitchFamily="34" charset="0"/>
              <a:ea typeface="Trebuchet MS"/>
              <a:cs typeface="Trebuchet MS"/>
              <a:sym typeface="Trebuchet MS"/>
            </a:endParaRPr>
          </a:p>
          <a:p>
            <a:pPr lvl="0" rtl="0">
              <a:spcBef>
                <a:spcPts val="0"/>
              </a:spcBef>
              <a:buNone/>
            </a:pPr>
            <a:r>
              <a:rPr lang="en" sz="3000" b="1" dirty="0">
                <a:solidFill>
                  <a:srgbClr val="000090"/>
                </a:solidFill>
                <a:latin typeface="Calibri" pitchFamily="34" charset="0"/>
                <a:ea typeface="Trebuchet MS"/>
                <a:cs typeface="Trebuchet MS"/>
                <a:sym typeface="Trebuchet MS"/>
              </a:rPr>
              <a:t>3) Ask students to construct visual.</a:t>
            </a:r>
            <a:r>
              <a:rPr lang="en" sz="3000" dirty="0">
                <a:solidFill>
                  <a:srgbClr val="000090"/>
                </a:solidFill>
                <a:latin typeface="Calibri" pitchFamily="34" charset="0"/>
                <a:ea typeface="Trebuchet MS"/>
                <a:cs typeface="Trebuchet MS"/>
                <a:sym typeface="Trebuchet MS"/>
              </a:rPr>
              <a:t> </a:t>
            </a:r>
          </a:p>
        </p:txBody>
      </p:sp>
    </p:spTree>
  </p:cSld>
  <p:clrMapOvr>
    <a:masterClrMapping/>
  </p:clrMapOvr>
  <p:transition spd="slow">
    <p:cut/>
  </p:transition>
</p:sld>
</file>

<file path=ppt/theme/theme1.xml><?xml version="1.0" encoding="utf-8"?>
<a:theme xmlns:a="http://schemas.openxmlformats.org/drawingml/2006/main" name="DPI Theme1">
  <a:themeElements>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DPI Theme1</Template>
  <TotalTime>15613</TotalTime>
  <Words>3723</Words>
  <Application>Microsoft Office PowerPoint</Application>
  <PresentationFormat>On-screen Show (16:9)</PresentationFormat>
  <Paragraphs>371</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Gadget</vt:lpstr>
      <vt:lpstr>Futura Bk</vt:lpstr>
      <vt:lpstr>Calibri</vt:lpstr>
      <vt:lpstr>Times New Roman</vt:lpstr>
      <vt:lpstr>Verdana</vt:lpstr>
      <vt:lpstr>Trebuchet MS</vt:lpstr>
      <vt:lpstr>Georgia</vt:lpstr>
      <vt:lpstr>Garamond</vt:lpstr>
      <vt:lpstr>DPI Theme1</vt:lpstr>
      <vt:lpstr>Effective Vocabulary Instruction in Science</vt:lpstr>
      <vt:lpstr>Contents</vt:lpstr>
      <vt:lpstr>The Role of Science Vocabulary</vt:lpstr>
      <vt:lpstr>TIERS of Vocabulary </vt:lpstr>
      <vt:lpstr>Explicit Vocabulary Instruction</vt:lpstr>
      <vt:lpstr>Elements of Effective Vocabulary Direct Instruction  </vt:lpstr>
      <vt:lpstr>Marzano’s Six Step Process</vt:lpstr>
      <vt:lpstr>Marzano’s 6-Step Process</vt:lpstr>
      <vt:lpstr>Marzano’s 6 Steps Cont’d</vt:lpstr>
      <vt:lpstr>Slide 10</vt:lpstr>
      <vt:lpstr>Marzano’s 6 Step Process</vt:lpstr>
      <vt:lpstr>Marzano’s 6 Steps Cont’d </vt:lpstr>
      <vt:lpstr>Productive Talk</vt:lpstr>
      <vt:lpstr>                Pause and Chunk </vt:lpstr>
      <vt:lpstr>Scientific Writing  </vt:lpstr>
      <vt:lpstr>Marzano’s 6-Steps Cont’d </vt:lpstr>
      <vt:lpstr>George A. Miller: Psychology Research </vt:lpstr>
      <vt:lpstr>Primary Grades </vt:lpstr>
      <vt:lpstr>Concept Circles, Janet Allen</vt:lpstr>
      <vt:lpstr>CLOZE - Activity </vt:lpstr>
      <vt:lpstr>Activity - Connections Across Disciplines</vt:lpstr>
      <vt:lpstr>Greek and Latin Foundations</vt:lpstr>
      <vt:lpstr>Activity for A Science Dept. </vt:lpstr>
      <vt:lpstr>Word Knowledge in Stages… </vt:lpstr>
      <vt:lpstr>Slide 25</vt:lpstr>
      <vt:lpstr>Maps of Next Generation Science Standards Vocabulary by Grade</vt:lpstr>
      <vt:lpstr>ACT Science Vocabulary List</vt:lpstr>
      <vt:lpstr>SAT Vocabulary Change 2016</vt:lpstr>
      <vt:lpstr>Language of Science</vt:lpstr>
      <vt:lpstr>Review and Contact Info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Vocabulary</dc:title>
  <cp:lastModifiedBy>Kevin J. Anderson</cp:lastModifiedBy>
  <cp:revision>394</cp:revision>
  <dcterms:modified xsi:type="dcterms:W3CDTF">2016-01-29T18:47:57Z</dcterms:modified>
</cp:coreProperties>
</file>