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xml" ContentType="application/vnd.openxmlformats-officedocument.presentationml.tags+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8.xml" ContentType="application/vnd.openxmlformats-officedocument.presentationml.tags+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9.xml" ContentType="application/vnd.openxmlformats-officedocument.presentationml.tags+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27.xml" ContentType="application/vnd.openxmlformats-officedocument.presentationml.tags+xml"/>
  <Override PartName="/ppt/notesSlides/notesSlide2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28.xml" ContentType="application/vnd.openxmlformats-officedocument.presentationml.tags+xml"/>
  <Override PartName="/ppt/notesSlides/notesSlide2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35.xml" ContentType="application/vnd.openxmlformats-officedocument.presentationml.tags+xml"/>
  <Override PartName="/ppt/notesSlides/notesSlide3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36.xml" ContentType="application/vnd.openxmlformats-officedocument.presentationml.tags+xml"/>
  <Override PartName="/ppt/notesSlides/notesSlide35.xml" ContentType="application/vnd.openxmlformats-officedocument.presentationml.notesSlide+xml"/>
  <Override PartName="/ppt/tags/tag37.xml" ContentType="application/vnd.openxmlformats-officedocument.presentationml.tags+xml"/>
  <Override PartName="/ppt/notesSlides/notesSlide3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38.xml" ContentType="application/vnd.openxmlformats-officedocument.presentationml.tags+xml"/>
  <Override PartName="/ppt/notesSlides/notesSlide37.xml" ContentType="application/vnd.openxmlformats-officedocument.presentationml.notesSlide+xml"/>
  <Override PartName="/ppt/tags/tag39.xml" ContentType="application/vnd.openxmlformats-officedocument.presentationml.tags+xml"/>
  <Override PartName="/ppt/notesSlides/notesSlide3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tags/tag40.xml" ContentType="application/vnd.openxmlformats-officedocument.presentationml.tags+xml"/>
  <Override PartName="/ppt/notesSlides/notesSlide3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tags/tag41.xml" ContentType="application/vnd.openxmlformats-officedocument.presentationml.tags+xml"/>
  <Override PartName="/ppt/notesSlides/notesSlide4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tags/tag42.xml" ContentType="application/vnd.openxmlformats-officedocument.presentationml.tags+xml"/>
  <Override PartName="/ppt/notesSlides/notesSlide41.xml" ContentType="application/vnd.openxmlformats-officedocument.presentationml.notesSlide+xml"/>
  <Override PartName="/ppt/tags/tag43.xml" ContentType="application/vnd.openxmlformats-officedocument.presentationml.tags+xml"/>
  <Override PartName="/ppt/notesSlides/notesSlide42.xml" ContentType="application/vnd.openxmlformats-officedocument.presentationml.notesSlide+xml"/>
  <Override PartName="/ppt/tags/tag44.xml" ContentType="application/vnd.openxmlformats-officedocument.presentationml.tags+xml"/>
  <Override PartName="/ppt/notesSlides/notesSlide43.xml" ContentType="application/vnd.openxmlformats-officedocument.presentationml.notesSlide+xml"/>
  <Override PartName="/ppt/tags/tag45.xml" ContentType="application/vnd.openxmlformats-officedocument.presentationml.tags+xml"/>
  <Override PartName="/ppt/notesSlides/notesSlide44.xml" ContentType="application/vnd.openxmlformats-officedocument.presentationml.notesSlide+xml"/>
  <Override PartName="/ppt/tags/tag46.xml" ContentType="application/vnd.openxmlformats-officedocument.presentationml.tags+xml"/>
  <Override PartName="/ppt/notesSlides/notesSlide45.xml" ContentType="application/vnd.openxmlformats-officedocument.presentationml.notesSlide+xml"/>
  <Override PartName="/ppt/tags/tag47.xml" ContentType="application/vnd.openxmlformats-officedocument.presentationml.tags+xml"/>
  <Override PartName="/ppt/notesSlides/notesSlide46.xml" ContentType="application/vnd.openxmlformats-officedocument.presentationml.notesSlide+xml"/>
  <Override PartName="/ppt/tags/tag48.xml" ContentType="application/vnd.openxmlformats-officedocument.presentationml.tags+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699" r:id="rId2"/>
  </p:sldMasterIdLst>
  <p:notesMasterIdLst>
    <p:notesMasterId r:id="rId50"/>
  </p:notesMasterIdLst>
  <p:sldIdLst>
    <p:sldId id="257" r:id="rId3"/>
    <p:sldId id="258" r:id="rId4"/>
    <p:sldId id="266" r:id="rId5"/>
    <p:sldId id="267" r:id="rId6"/>
    <p:sldId id="314" r:id="rId7"/>
    <p:sldId id="269" r:id="rId8"/>
    <p:sldId id="270" r:id="rId9"/>
    <p:sldId id="271" r:id="rId10"/>
    <p:sldId id="272" r:id="rId11"/>
    <p:sldId id="273" r:id="rId12"/>
    <p:sldId id="274" r:id="rId13"/>
    <p:sldId id="275" r:id="rId14"/>
    <p:sldId id="276" r:id="rId15"/>
    <p:sldId id="277" r:id="rId16"/>
    <p:sldId id="278" r:id="rId17"/>
    <p:sldId id="279"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2" r:id="rId38"/>
    <p:sldId id="301" r:id="rId39"/>
    <p:sldId id="303" r:id="rId40"/>
    <p:sldId id="304" r:id="rId41"/>
    <p:sldId id="305" r:id="rId42"/>
    <p:sldId id="306" r:id="rId43"/>
    <p:sldId id="307" r:id="rId44"/>
    <p:sldId id="308" r:id="rId45"/>
    <p:sldId id="310" r:id="rId46"/>
    <p:sldId id="311" r:id="rId47"/>
    <p:sldId id="312" r:id="rId48"/>
    <p:sldId id="313" r:id="rId49"/>
  </p:sldIdLst>
  <p:sldSz cx="9144000" cy="5143500" type="screen16x9"/>
  <p:notesSz cx="7010400" cy="9296400"/>
  <p:custDataLst>
    <p:tags r:id="rId51"/>
  </p:custDataLst>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orient="horz" pos="3239">
          <p15:clr>
            <a:srgbClr val="A4A3A4"/>
          </p15:clr>
        </p15:guide>
        <p15:guide id="7" pos="288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oxtel, Lauren A.   DPI" initials="TLAD" lastIdx="46" clrIdx="1">
    <p:extLst>
      <p:ext uri="{19B8F6BF-5375-455C-9EA6-DF929625EA0E}">
        <p15:presenceInfo xmlns:p15="http://schemas.microsoft.com/office/powerpoint/2012/main" userId="S-1-5-21-1801521381-3634682121-3741049240-23665" providerId="AD"/>
      </p:ext>
    </p:extLst>
  </p:cmAuthor>
  <p:cmAuthor id="2" name="Isaacson, Karrie S.   DPI" initials="IKSD" lastIdx="38" clrIdx="0">
    <p:extLst>
      <p:ext uri="{19B8F6BF-5375-455C-9EA6-DF929625EA0E}">
        <p15:presenceInfo xmlns:p15="http://schemas.microsoft.com/office/powerpoint/2012/main" userId="S-1-5-21-1801521381-3634682121-3741049240-15476" providerId="AD"/>
      </p:ext>
    </p:extLst>
  </p:cmAuthor>
  <p:cmAuthor id="3" name="Winter, Janelle L.   DPI" initials="WJLD" lastIdx="11" clrIdx="2">
    <p:extLst>
      <p:ext uri="{19B8F6BF-5375-455C-9EA6-DF929625EA0E}">
        <p15:presenceInfo xmlns:p15="http://schemas.microsoft.com/office/powerpoint/2012/main" userId="S-1-5-21-1801521381-3634682121-3741049240-21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66CC"/>
    <a:srgbClr val="009999"/>
    <a:srgbClr val="262087"/>
    <a:srgbClr val="FFFFFF"/>
    <a:srgbClr val="0099CC"/>
    <a:srgbClr val="33A056"/>
    <a:srgbClr val="F2F8EC"/>
    <a:srgbClr val="DBE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6" autoAdjust="0"/>
    <p:restoredTop sz="61961" autoAdjust="0"/>
  </p:normalViewPr>
  <p:slideViewPr>
    <p:cSldViewPr snapToGrid="0">
      <p:cViewPr varScale="1">
        <p:scale>
          <a:sx n="56" d="100"/>
          <a:sy n="56" d="100"/>
        </p:scale>
        <p:origin x="1626" y="66"/>
      </p:cViewPr>
      <p:guideLst>
        <p:guide pos="2880"/>
        <p:guide orient="horz" pos="2358"/>
        <p:guide orient="horz" pos="2868"/>
        <p:guide pos="2863"/>
        <p:guide orient="horz" pos="3239"/>
        <p:guide pos="28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varScale="1">
        <p:scale>
          <a:sx n="82" d="100"/>
          <a:sy n="82" d="100"/>
        </p:scale>
        <p:origin x="54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tags" Target="tags/tag1.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B1DB40-15FA-4C20-9B26-15566144DEF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FE982C06-BDDE-470F-B125-65AF854A0DA2}">
      <dgm:prSet phldrT="[Text]" custT="1"/>
      <dgm:spPr>
        <a:solidFill>
          <a:srgbClr val="0066CC"/>
        </a:solidFill>
      </dgm:spPr>
      <dgm:t>
        <a:bodyPr/>
        <a:lstStyle/>
        <a:p>
          <a:r>
            <a:rPr lang="en-US" sz="1800" dirty="0">
              <a:solidFill>
                <a:srgbClr val="FFFFFF"/>
              </a:solidFill>
              <a:latin typeface="Lato" panose="020F0502020204030203" pitchFamily="34" charset="0"/>
            </a:rPr>
            <a:t>Color</a:t>
          </a:r>
        </a:p>
      </dgm:t>
    </dgm:pt>
    <dgm:pt modelId="{C4AA359B-D071-431F-99E5-23120712B7E9}" type="parTrans" cxnId="{53034A9B-F6C9-4B7E-A88A-1948C3711FB3}">
      <dgm:prSet/>
      <dgm:spPr/>
      <dgm:t>
        <a:bodyPr/>
        <a:lstStyle/>
        <a:p>
          <a:endParaRPr lang="en-US"/>
        </a:p>
      </dgm:t>
    </dgm:pt>
    <dgm:pt modelId="{8BC6B928-4973-4DAD-8590-460C658CA05F}" type="sibTrans" cxnId="{53034A9B-F6C9-4B7E-A88A-1948C3711FB3}">
      <dgm:prSet/>
      <dgm:spPr/>
      <dgm:t>
        <a:bodyPr/>
        <a:lstStyle/>
        <a:p>
          <a:endParaRPr lang="en-US"/>
        </a:p>
      </dgm:t>
    </dgm:pt>
    <dgm:pt modelId="{E7AEBF12-ED81-432C-B9C3-647AEABC47A1}">
      <dgm:prSet phldrT="[Text]" custT="1"/>
      <dgm:spPr>
        <a:solidFill>
          <a:srgbClr val="0066CC"/>
        </a:solidFill>
      </dgm:spPr>
      <dgm:t>
        <a:bodyPr/>
        <a:lstStyle/>
        <a:p>
          <a:r>
            <a:rPr lang="en-US" sz="1600" dirty="0">
              <a:latin typeface="Lato" panose="020F0502020204030203" pitchFamily="34" charset="0"/>
            </a:rPr>
            <a:t>National Origin </a:t>
          </a:r>
        </a:p>
      </dgm:t>
    </dgm:pt>
    <dgm:pt modelId="{F65A2E61-C82E-40D8-8FC9-D27717270024}" type="parTrans" cxnId="{EACC4D66-4D1A-4EE8-97C1-5891C13E58EF}">
      <dgm:prSet/>
      <dgm:spPr/>
      <dgm:t>
        <a:bodyPr/>
        <a:lstStyle/>
        <a:p>
          <a:endParaRPr lang="en-US"/>
        </a:p>
      </dgm:t>
    </dgm:pt>
    <dgm:pt modelId="{AFBADA5D-A327-4E11-9897-5F1372E95EE8}" type="sibTrans" cxnId="{EACC4D66-4D1A-4EE8-97C1-5891C13E58EF}">
      <dgm:prSet/>
      <dgm:spPr/>
      <dgm:t>
        <a:bodyPr/>
        <a:lstStyle/>
        <a:p>
          <a:endParaRPr lang="en-US"/>
        </a:p>
      </dgm:t>
    </dgm:pt>
    <dgm:pt modelId="{5415907E-CE68-4332-9618-A8C1975253C8}">
      <dgm:prSet phldrT="[Text]" custT="1"/>
      <dgm:spPr>
        <a:solidFill>
          <a:srgbClr val="0066CC"/>
        </a:solidFill>
      </dgm:spPr>
      <dgm:t>
        <a:bodyPr/>
        <a:lstStyle/>
        <a:p>
          <a:r>
            <a:rPr lang="en-US" sz="1800" dirty="0">
              <a:latin typeface="Lato" panose="020F0502020204030203" pitchFamily="34" charset="0"/>
            </a:rPr>
            <a:t>Age</a:t>
          </a:r>
          <a:r>
            <a:rPr lang="en-US" sz="1200" dirty="0">
              <a:latin typeface="Lato" panose="020F0502020204030203" pitchFamily="34" charset="0"/>
            </a:rPr>
            <a:t> </a:t>
          </a:r>
        </a:p>
      </dgm:t>
    </dgm:pt>
    <dgm:pt modelId="{F90F2D5B-7D07-4071-89EE-7F95701C84FA}" type="parTrans" cxnId="{2195A646-65F8-4200-BDA6-BB1678B0F9E0}">
      <dgm:prSet/>
      <dgm:spPr/>
      <dgm:t>
        <a:bodyPr/>
        <a:lstStyle/>
        <a:p>
          <a:endParaRPr lang="en-US"/>
        </a:p>
      </dgm:t>
    </dgm:pt>
    <dgm:pt modelId="{1430697A-B533-482A-9077-C24F433A00BE}" type="sibTrans" cxnId="{2195A646-65F8-4200-BDA6-BB1678B0F9E0}">
      <dgm:prSet/>
      <dgm:spPr/>
      <dgm:t>
        <a:bodyPr/>
        <a:lstStyle/>
        <a:p>
          <a:endParaRPr lang="en-US"/>
        </a:p>
      </dgm:t>
    </dgm:pt>
    <dgm:pt modelId="{4308DF07-B47E-4047-9324-2C318C708F60}">
      <dgm:prSet phldrT="[Text]" custT="1"/>
      <dgm:spPr>
        <a:solidFill>
          <a:srgbClr val="0066CC"/>
        </a:solidFill>
      </dgm:spPr>
      <dgm:t>
        <a:bodyPr/>
        <a:lstStyle/>
        <a:p>
          <a:pPr>
            <a:lnSpc>
              <a:spcPct val="100000"/>
            </a:lnSpc>
            <a:spcAft>
              <a:spcPts val="0"/>
            </a:spcAft>
          </a:pPr>
          <a:r>
            <a:rPr lang="en-US" sz="1600" dirty="0">
              <a:latin typeface="Lato" panose="020F0502020204030203" pitchFamily="34" charset="0"/>
            </a:rPr>
            <a:t>Disability</a:t>
          </a:r>
        </a:p>
      </dgm:t>
    </dgm:pt>
    <dgm:pt modelId="{C45E7684-776F-41ED-931A-D35C06044D09}" type="parTrans" cxnId="{F34F3503-0C8E-4EFC-9A55-F38D26520CA5}">
      <dgm:prSet/>
      <dgm:spPr/>
      <dgm:t>
        <a:bodyPr/>
        <a:lstStyle/>
        <a:p>
          <a:endParaRPr lang="en-US"/>
        </a:p>
      </dgm:t>
    </dgm:pt>
    <dgm:pt modelId="{491BF9AA-61F2-43B6-8DA8-6D81A7E02C86}" type="sibTrans" cxnId="{F34F3503-0C8E-4EFC-9A55-F38D26520CA5}">
      <dgm:prSet/>
      <dgm:spPr/>
      <dgm:t>
        <a:bodyPr/>
        <a:lstStyle/>
        <a:p>
          <a:endParaRPr lang="en-US"/>
        </a:p>
      </dgm:t>
    </dgm:pt>
    <dgm:pt modelId="{A05BF55E-39BC-4FB3-81E5-01C9DE135C1B}">
      <dgm:prSet phldrT="[Text]" custT="1"/>
      <dgm:spPr>
        <a:solidFill>
          <a:srgbClr val="0066CC"/>
        </a:solidFill>
      </dgm:spPr>
      <dgm:t>
        <a:bodyPr/>
        <a:lstStyle/>
        <a:p>
          <a:r>
            <a:rPr lang="en-US" sz="1800" dirty="0">
              <a:latin typeface="Lato" panose="020F0502020204030203" pitchFamily="34" charset="0"/>
            </a:rPr>
            <a:t>Sex</a:t>
          </a:r>
          <a:r>
            <a:rPr lang="en-US" sz="1200" dirty="0">
              <a:latin typeface="Lato" panose="020F0502020204030203" pitchFamily="34" charset="0"/>
            </a:rPr>
            <a:t> </a:t>
          </a:r>
        </a:p>
      </dgm:t>
    </dgm:pt>
    <dgm:pt modelId="{3544CFF8-B6D0-42CE-B96B-52845AF61B01}" type="parTrans" cxnId="{EB5A1416-AD82-40DD-9AD2-DC19B39AEDE9}">
      <dgm:prSet/>
      <dgm:spPr/>
      <dgm:t>
        <a:bodyPr/>
        <a:lstStyle/>
        <a:p>
          <a:endParaRPr lang="en-US"/>
        </a:p>
      </dgm:t>
    </dgm:pt>
    <dgm:pt modelId="{F63A1522-600A-428B-8810-831BA73F41BE}" type="sibTrans" cxnId="{EB5A1416-AD82-40DD-9AD2-DC19B39AEDE9}">
      <dgm:prSet/>
      <dgm:spPr/>
      <dgm:t>
        <a:bodyPr/>
        <a:lstStyle/>
        <a:p>
          <a:endParaRPr lang="en-US"/>
        </a:p>
      </dgm:t>
    </dgm:pt>
    <dgm:pt modelId="{64FED449-3920-4BC2-867C-D26A9BD72A30}">
      <dgm:prSet phldrT="[Text]" custT="1"/>
      <dgm:spPr>
        <a:solidFill>
          <a:srgbClr val="0066CC"/>
        </a:solidFill>
      </dgm:spPr>
      <dgm:t>
        <a:bodyPr/>
        <a:lstStyle/>
        <a:p>
          <a:r>
            <a:rPr lang="en-US" sz="1800" dirty="0">
              <a:latin typeface="Lato" panose="020F0502020204030203" pitchFamily="34" charset="0"/>
            </a:rPr>
            <a:t>Race</a:t>
          </a:r>
        </a:p>
      </dgm:t>
    </dgm:pt>
    <dgm:pt modelId="{82431A1F-F785-4A7D-A01C-67233AD05A8C}" type="parTrans" cxnId="{F0F2691F-DF97-429F-BE85-9DA280B7331B}">
      <dgm:prSet/>
      <dgm:spPr/>
      <dgm:t>
        <a:bodyPr/>
        <a:lstStyle/>
        <a:p>
          <a:endParaRPr lang="en-US"/>
        </a:p>
      </dgm:t>
    </dgm:pt>
    <dgm:pt modelId="{156C23DE-9958-4E08-AC69-9544A68133CC}" type="sibTrans" cxnId="{F0F2691F-DF97-429F-BE85-9DA280B7331B}">
      <dgm:prSet/>
      <dgm:spPr/>
      <dgm:t>
        <a:bodyPr/>
        <a:lstStyle/>
        <a:p>
          <a:endParaRPr lang="en-US"/>
        </a:p>
      </dgm:t>
    </dgm:pt>
    <dgm:pt modelId="{2D4EC926-F567-44F7-98B8-DA3E72CD3C18}" type="pres">
      <dgm:prSet presAssocID="{4AB1DB40-15FA-4C20-9B26-15566144DEFC}" presName="cycle" presStyleCnt="0">
        <dgm:presLayoutVars>
          <dgm:dir/>
          <dgm:resizeHandles val="exact"/>
        </dgm:presLayoutVars>
      </dgm:prSet>
      <dgm:spPr/>
    </dgm:pt>
    <dgm:pt modelId="{53D9C0A0-4C09-44DA-8BA3-B808EF109BEB}" type="pres">
      <dgm:prSet presAssocID="{FE982C06-BDDE-470F-B125-65AF854A0DA2}" presName="node" presStyleLbl="node1" presStyleIdx="0" presStyleCnt="6" custScaleX="116201" custScaleY="107767">
        <dgm:presLayoutVars>
          <dgm:bulletEnabled val="1"/>
        </dgm:presLayoutVars>
      </dgm:prSet>
      <dgm:spPr/>
    </dgm:pt>
    <dgm:pt modelId="{5CE3BE29-1316-4D68-BB10-7202696D9540}" type="pres">
      <dgm:prSet presAssocID="{8BC6B928-4973-4DAD-8590-460C658CA05F}" presName="sibTrans" presStyleLbl="sibTrans2D1" presStyleIdx="0" presStyleCnt="6"/>
      <dgm:spPr/>
    </dgm:pt>
    <dgm:pt modelId="{D670AE72-FD7E-4EC4-A605-9B8B35E4EC6C}" type="pres">
      <dgm:prSet presAssocID="{8BC6B928-4973-4DAD-8590-460C658CA05F}" presName="connectorText" presStyleLbl="sibTrans2D1" presStyleIdx="0" presStyleCnt="6"/>
      <dgm:spPr/>
    </dgm:pt>
    <dgm:pt modelId="{38C49940-80BD-4DE2-8C82-819EBD7A7A52}" type="pres">
      <dgm:prSet presAssocID="{E7AEBF12-ED81-432C-B9C3-647AEABC47A1}" presName="node" presStyleLbl="node1" presStyleIdx="1" presStyleCnt="6" custScaleX="127568" custScaleY="121824">
        <dgm:presLayoutVars>
          <dgm:bulletEnabled val="1"/>
        </dgm:presLayoutVars>
      </dgm:prSet>
      <dgm:spPr/>
    </dgm:pt>
    <dgm:pt modelId="{C2F1329E-09B0-4322-B1C8-AF3BB542B5CA}" type="pres">
      <dgm:prSet presAssocID="{AFBADA5D-A327-4E11-9897-5F1372E95EE8}" presName="sibTrans" presStyleLbl="sibTrans2D1" presStyleIdx="1" presStyleCnt="6"/>
      <dgm:spPr/>
    </dgm:pt>
    <dgm:pt modelId="{53039DB9-E40A-497C-B3D9-2D626ADBB261}" type="pres">
      <dgm:prSet presAssocID="{AFBADA5D-A327-4E11-9897-5F1372E95EE8}" presName="connectorText" presStyleLbl="sibTrans2D1" presStyleIdx="1" presStyleCnt="6"/>
      <dgm:spPr/>
    </dgm:pt>
    <dgm:pt modelId="{C21F2DCD-8036-47F4-B490-4BF39BBAA1DA}" type="pres">
      <dgm:prSet presAssocID="{5415907E-CE68-4332-9618-A8C1975253C8}" presName="node" presStyleLbl="node1" presStyleIdx="2" presStyleCnt="6" custScaleX="116220" custScaleY="107767">
        <dgm:presLayoutVars>
          <dgm:bulletEnabled val="1"/>
        </dgm:presLayoutVars>
      </dgm:prSet>
      <dgm:spPr/>
    </dgm:pt>
    <dgm:pt modelId="{BA6BABF2-0DF7-4FA4-9461-B3295FC00B22}" type="pres">
      <dgm:prSet presAssocID="{1430697A-B533-482A-9077-C24F433A00BE}" presName="sibTrans" presStyleLbl="sibTrans2D1" presStyleIdx="2" presStyleCnt="6"/>
      <dgm:spPr/>
    </dgm:pt>
    <dgm:pt modelId="{2483B0C4-1451-4ACF-A6C4-7C8FB087BC67}" type="pres">
      <dgm:prSet presAssocID="{1430697A-B533-482A-9077-C24F433A00BE}" presName="connectorText" presStyleLbl="sibTrans2D1" presStyleIdx="2" presStyleCnt="6"/>
      <dgm:spPr/>
    </dgm:pt>
    <dgm:pt modelId="{A36CBA24-17F2-4709-9144-0E1D27B3705C}" type="pres">
      <dgm:prSet presAssocID="{4308DF07-B47E-4047-9324-2C318C708F60}" presName="node" presStyleLbl="node1" presStyleIdx="3" presStyleCnt="6" custScaleX="131195" custScaleY="117095">
        <dgm:presLayoutVars>
          <dgm:bulletEnabled val="1"/>
        </dgm:presLayoutVars>
      </dgm:prSet>
      <dgm:spPr/>
    </dgm:pt>
    <dgm:pt modelId="{C25A2EB3-35E4-4973-8E52-6EDEBFA6A156}" type="pres">
      <dgm:prSet presAssocID="{491BF9AA-61F2-43B6-8DA8-6D81A7E02C86}" presName="sibTrans" presStyleLbl="sibTrans2D1" presStyleIdx="3" presStyleCnt="6"/>
      <dgm:spPr/>
    </dgm:pt>
    <dgm:pt modelId="{2E76B70D-5A86-4316-BF34-51C7DDB0A186}" type="pres">
      <dgm:prSet presAssocID="{491BF9AA-61F2-43B6-8DA8-6D81A7E02C86}" presName="connectorText" presStyleLbl="sibTrans2D1" presStyleIdx="3" presStyleCnt="6"/>
      <dgm:spPr/>
    </dgm:pt>
    <dgm:pt modelId="{C5B52516-3C90-4216-AAC9-D5FDD2737DB8}" type="pres">
      <dgm:prSet presAssocID="{A05BF55E-39BC-4FB3-81E5-01C9DE135C1B}" presName="node" presStyleLbl="node1" presStyleIdx="4" presStyleCnt="6" custScaleX="115731" custScaleY="107258">
        <dgm:presLayoutVars>
          <dgm:bulletEnabled val="1"/>
        </dgm:presLayoutVars>
      </dgm:prSet>
      <dgm:spPr/>
    </dgm:pt>
    <dgm:pt modelId="{673D6D4B-910F-4E3A-AD38-57CC11285DA1}" type="pres">
      <dgm:prSet presAssocID="{F63A1522-600A-428B-8810-831BA73F41BE}" presName="sibTrans" presStyleLbl="sibTrans2D1" presStyleIdx="4" presStyleCnt="6"/>
      <dgm:spPr/>
    </dgm:pt>
    <dgm:pt modelId="{EDF3975B-117F-4469-8447-75CD0ECA254E}" type="pres">
      <dgm:prSet presAssocID="{F63A1522-600A-428B-8810-831BA73F41BE}" presName="connectorText" presStyleLbl="sibTrans2D1" presStyleIdx="4" presStyleCnt="6"/>
      <dgm:spPr/>
    </dgm:pt>
    <dgm:pt modelId="{551303E1-0C29-4BF6-90BA-BC2DDF5DA269}" type="pres">
      <dgm:prSet presAssocID="{64FED449-3920-4BC2-867C-D26A9BD72A30}" presName="node" presStyleLbl="node1" presStyleIdx="5" presStyleCnt="6" custScaleX="116201" custScaleY="107767">
        <dgm:presLayoutVars>
          <dgm:bulletEnabled val="1"/>
        </dgm:presLayoutVars>
      </dgm:prSet>
      <dgm:spPr/>
    </dgm:pt>
    <dgm:pt modelId="{DFEF3C06-DEA9-4C00-9CE6-69841CB3AB8F}" type="pres">
      <dgm:prSet presAssocID="{156C23DE-9958-4E08-AC69-9544A68133CC}" presName="sibTrans" presStyleLbl="sibTrans2D1" presStyleIdx="5" presStyleCnt="6"/>
      <dgm:spPr/>
    </dgm:pt>
    <dgm:pt modelId="{6A4C6634-5A3F-432F-A5CE-4525BAB45AB6}" type="pres">
      <dgm:prSet presAssocID="{156C23DE-9958-4E08-AC69-9544A68133CC}" presName="connectorText" presStyleLbl="sibTrans2D1" presStyleIdx="5" presStyleCnt="6"/>
      <dgm:spPr/>
    </dgm:pt>
  </dgm:ptLst>
  <dgm:cxnLst>
    <dgm:cxn modelId="{0C2D7401-AF61-4E73-82BC-A9AFCC2EEF25}" type="presOf" srcId="{8BC6B928-4973-4DAD-8590-460C658CA05F}" destId="{5CE3BE29-1316-4D68-BB10-7202696D9540}" srcOrd="0" destOrd="0" presId="urn:microsoft.com/office/officeart/2005/8/layout/cycle2"/>
    <dgm:cxn modelId="{F34F3503-0C8E-4EFC-9A55-F38D26520CA5}" srcId="{4AB1DB40-15FA-4C20-9B26-15566144DEFC}" destId="{4308DF07-B47E-4047-9324-2C318C708F60}" srcOrd="3" destOrd="0" parTransId="{C45E7684-776F-41ED-931A-D35C06044D09}" sibTransId="{491BF9AA-61F2-43B6-8DA8-6D81A7E02C86}"/>
    <dgm:cxn modelId="{69E93E0B-4055-436C-8BBB-422FCF9217D8}" type="presOf" srcId="{64FED449-3920-4BC2-867C-D26A9BD72A30}" destId="{551303E1-0C29-4BF6-90BA-BC2DDF5DA269}" srcOrd="0" destOrd="0" presId="urn:microsoft.com/office/officeart/2005/8/layout/cycle2"/>
    <dgm:cxn modelId="{EB5A1416-AD82-40DD-9AD2-DC19B39AEDE9}" srcId="{4AB1DB40-15FA-4C20-9B26-15566144DEFC}" destId="{A05BF55E-39BC-4FB3-81E5-01C9DE135C1B}" srcOrd="4" destOrd="0" parTransId="{3544CFF8-B6D0-42CE-B96B-52845AF61B01}" sibTransId="{F63A1522-600A-428B-8810-831BA73F41BE}"/>
    <dgm:cxn modelId="{24F1F518-A66D-4939-9C23-F79B6A5CE8A4}" type="presOf" srcId="{156C23DE-9958-4E08-AC69-9544A68133CC}" destId="{6A4C6634-5A3F-432F-A5CE-4525BAB45AB6}" srcOrd="1" destOrd="0" presId="urn:microsoft.com/office/officeart/2005/8/layout/cycle2"/>
    <dgm:cxn modelId="{F233C71A-AE8A-47DA-A4F3-820BC2F69377}" type="presOf" srcId="{FE982C06-BDDE-470F-B125-65AF854A0DA2}" destId="{53D9C0A0-4C09-44DA-8BA3-B808EF109BEB}" srcOrd="0" destOrd="0" presId="urn:microsoft.com/office/officeart/2005/8/layout/cycle2"/>
    <dgm:cxn modelId="{2D1E1E1C-2D17-4A8F-B8BA-05484D70AD80}" type="presOf" srcId="{491BF9AA-61F2-43B6-8DA8-6D81A7E02C86}" destId="{2E76B70D-5A86-4316-BF34-51C7DDB0A186}" srcOrd="1" destOrd="0" presId="urn:microsoft.com/office/officeart/2005/8/layout/cycle2"/>
    <dgm:cxn modelId="{F0F2691F-DF97-429F-BE85-9DA280B7331B}" srcId="{4AB1DB40-15FA-4C20-9B26-15566144DEFC}" destId="{64FED449-3920-4BC2-867C-D26A9BD72A30}" srcOrd="5" destOrd="0" parTransId="{82431A1F-F785-4A7D-A01C-67233AD05A8C}" sibTransId="{156C23DE-9958-4E08-AC69-9544A68133CC}"/>
    <dgm:cxn modelId="{7E37EB30-B34A-4009-B148-E36CDC0C337C}" type="presOf" srcId="{4AB1DB40-15FA-4C20-9B26-15566144DEFC}" destId="{2D4EC926-F567-44F7-98B8-DA3E72CD3C18}" srcOrd="0" destOrd="0" presId="urn:microsoft.com/office/officeart/2005/8/layout/cycle2"/>
    <dgm:cxn modelId="{ABAF5932-E45C-4FE9-9045-D796D921760D}" type="presOf" srcId="{5415907E-CE68-4332-9618-A8C1975253C8}" destId="{C21F2DCD-8036-47F4-B490-4BF39BBAA1DA}" srcOrd="0" destOrd="0" presId="urn:microsoft.com/office/officeart/2005/8/layout/cycle2"/>
    <dgm:cxn modelId="{EACC4D66-4D1A-4EE8-97C1-5891C13E58EF}" srcId="{4AB1DB40-15FA-4C20-9B26-15566144DEFC}" destId="{E7AEBF12-ED81-432C-B9C3-647AEABC47A1}" srcOrd="1" destOrd="0" parTransId="{F65A2E61-C82E-40D8-8FC9-D27717270024}" sibTransId="{AFBADA5D-A327-4E11-9897-5F1372E95EE8}"/>
    <dgm:cxn modelId="{2195A646-65F8-4200-BDA6-BB1678B0F9E0}" srcId="{4AB1DB40-15FA-4C20-9B26-15566144DEFC}" destId="{5415907E-CE68-4332-9618-A8C1975253C8}" srcOrd="2" destOrd="0" parTransId="{F90F2D5B-7D07-4071-89EE-7F95701C84FA}" sibTransId="{1430697A-B533-482A-9077-C24F433A00BE}"/>
    <dgm:cxn modelId="{15B1CD80-9FFE-4431-B387-600FA4078D43}" type="presOf" srcId="{8BC6B928-4973-4DAD-8590-460C658CA05F}" destId="{D670AE72-FD7E-4EC4-A605-9B8B35E4EC6C}" srcOrd="1" destOrd="0" presId="urn:microsoft.com/office/officeart/2005/8/layout/cycle2"/>
    <dgm:cxn modelId="{176B0884-AA11-4A79-87EA-A674C9F05155}" type="presOf" srcId="{E7AEBF12-ED81-432C-B9C3-647AEABC47A1}" destId="{38C49940-80BD-4DE2-8C82-819EBD7A7A52}" srcOrd="0" destOrd="0" presId="urn:microsoft.com/office/officeart/2005/8/layout/cycle2"/>
    <dgm:cxn modelId="{45AE2A95-F172-46B1-9D4D-1FC04D66F0C9}" type="presOf" srcId="{1430697A-B533-482A-9077-C24F433A00BE}" destId="{2483B0C4-1451-4ACF-A6C4-7C8FB087BC67}" srcOrd="1" destOrd="0" presId="urn:microsoft.com/office/officeart/2005/8/layout/cycle2"/>
    <dgm:cxn modelId="{53034A9B-F6C9-4B7E-A88A-1948C3711FB3}" srcId="{4AB1DB40-15FA-4C20-9B26-15566144DEFC}" destId="{FE982C06-BDDE-470F-B125-65AF854A0DA2}" srcOrd="0" destOrd="0" parTransId="{C4AA359B-D071-431F-99E5-23120712B7E9}" sibTransId="{8BC6B928-4973-4DAD-8590-460C658CA05F}"/>
    <dgm:cxn modelId="{79A1129F-2251-4E75-B7EB-9615989D4862}" type="presOf" srcId="{1430697A-B533-482A-9077-C24F433A00BE}" destId="{BA6BABF2-0DF7-4FA4-9461-B3295FC00B22}" srcOrd="0" destOrd="0" presId="urn:microsoft.com/office/officeart/2005/8/layout/cycle2"/>
    <dgm:cxn modelId="{239470A4-6883-4EE8-890F-F161FBFB29EC}" type="presOf" srcId="{156C23DE-9958-4E08-AC69-9544A68133CC}" destId="{DFEF3C06-DEA9-4C00-9CE6-69841CB3AB8F}" srcOrd="0" destOrd="0" presId="urn:microsoft.com/office/officeart/2005/8/layout/cycle2"/>
    <dgm:cxn modelId="{DA5A9EA5-A4A4-4694-AFE0-5DB070E16943}" type="presOf" srcId="{A05BF55E-39BC-4FB3-81E5-01C9DE135C1B}" destId="{C5B52516-3C90-4216-AAC9-D5FDD2737DB8}" srcOrd="0" destOrd="0" presId="urn:microsoft.com/office/officeart/2005/8/layout/cycle2"/>
    <dgm:cxn modelId="{CC9C90C0-4715-49B5-AB28-77B3D22A536B}" type="presOf" srcId="{4308DF07-B47E-4047-9324-2C318C708F60}" destId="{A36CBA24-17F2-4709-9144-0E1D27B3705C}" srcOrd="0" destOrd="0" presId="urn:microsoft.com/office/officeart/2005/8/layout/cycle2"/>
    <dgm:cxn modelId="{99B242C5-F888-4396-8B65-C0890EA85F3B}" type="presOf" srcId="{AFBADA5D-A327-4E11-9897-5F1372E95EE8}" destId="{53039DB9-E40A-497C-B3D9-2D626ADBB261}" srcOrd="1" destOrd="0" presId="urn:microsoft.com/office/officeart/2005/8/layout/cycle2"/>
    <dgm:cxn modelId="{7B2CA1CC-2411-4DC7-B3D6-8B9D480FCBD0}" type="presOf" srcId="{F63A1522-600A-428B-8810-831BA73F41BE}" destId="{673D6D4B-910F-4E3A-AD38-57CC11285DA1}" srcOrd="0" destOrd="0" presId="urn:microsoft.com/office/officeart/2005/8/layout/cycle2"/>
    <dgm:cxn modelId="{B42521E4-26B8-4A20-9E96-821C6D25B58C}" type="presOf" srcId="{F63A1522-600A-428B-8810-831BA73F41BE}" destId="{EDF3975B-117F-4469-8447-75CD0ECA254E}" srcOrd="1" destOrd="0" presId="urn:microsoft.com/office/officeart/2005/8/layout/cycle2"/>
    <dgm:cxn modelId="{B668AEEB-C8D9-4EF2-BCD5-2626E8BD5D8F}" type="presOf" srcId="{AFBADA5D-A327-4E11-9897-5F1372E95EE8}" destId="{C2F1329E-09B0-4322-B1C8-AF3BB542B5CA}" srcOrd="0" destOrd="0" presId="urn:microsoft.com/office/officeart/2005/8/layout/cycle2"/>
    <dgm:cxn modelId="{1F2A22FD-1493-4ADE-9E7C-15B1EFE4BA5D}" type="presOf" srcId="{491BF9AA-61F2-43B6-8DA8-6D81A7E02C86}" destId="{C25A2EB3-35E4-4973-8E52-6EDEBFA6A156}" srcOrd="0" destOrd="0" presId="urn:microsoft.com/office/officeart/2005/8/layout/cycle2"/>
    <dgm:cxn modelId="{3CC6FB62-09E2-4579-9466-B17ED79B0498}" type="presParOf" srcId="{2D4EC926-F567-44F7-98B8-DA3E72CD3C18}" destId="{53D9C0A0-4C09-44DA-8BA3-B808EF109BEB}" srcOrd="0" destOrd="0" presId="urn:microsoft.com/office/officeart/2005/8/layout/cycle2"/>
    <dgm:cxn modelId="{F27DEDBD-7CC9-49F7-8E3C-96126E931CD5}" type="presParOf" srcId="{2D4EC926-F567-44F7-98B8-DA3E72CD3C18}" destId="{5CE3BE29-1316-4D68-BB10-7202696D9540}" srcOrd="1" destOrd="0" presId="urn:microsoft.com/office/officeart/2005/8/layout/cycle2"/>
    <dgm:cxn modelId="{EDE772A8-BD36-40C2-8EF0-A1EF2460ACEC}" type="presParOf" srcId="{5CE3BE29-1316-4D68-BB10-7202696D9540}" destId="{D670AE72-FD7E-4EC4-A605-9B8B35E4EC6C}" srcOrd="0" destOrd="0" presId="urn:microsoft.com/office/officeart/2005/8/layout/cycle2"/>
    <dgm:cxn modelId="{3F5A351D-F780-47B9-B35E-8AC318D86AB1}" type="presParOf" srcId="{2D4EC926-F567-44F7-98B8-DA3E72CD3C18}" destId="{38C49940-80BD-4DE2-8C82-819EBD7A7A52}" srcOrd="2" destOrd="0" presId="urn:microsoft.com/office/officeart/2005/8/layout/cycle2"/>
    <dgm:cxn modelId="{803CC62A-9D65-4582-82C7-0EC2545E5562}" type="presParOf" srcId="{2D4EC926-F567-44F7-98B8-DA3E72CD3C18}" destId="{C2F1329E-09B0-4322-B1C8-AF3BB542B5CA}" srcOrd="3" destOrd="0" presId="urn:microsoft.com/office/officeart/2005/8/layout/cycle2"/>
    <dgm:cxn modelId="{FDAE2C79-DD4C-456D-A6C4-12C448C7997F}" type="presParOf" srcId="{C2F1329E-09B0-4322-B1C8-AF3BB542B5CA}" destId="{53039DB9-E40A-497C-B3D9-2D626ADBB261}" srcOrd="0" destOrd="0" presId="urn:microsoft.com/office/officeart/2005/8/layout/cycle2"/>
    <dgm:cxn modelId="{D1EDB3A4-2864-4122-BA7B-01104798FB6B}" type="presParOf" srcId="{2D4EC926-F567-44F7-98B8-DA3E72CD3C18}" destId="{C21F2DCD-8036-47F4-B490-4BF39BBAA1DA}" srcOrd="4" destOrd="0" presId="urn:microsoft.com/office/officeart/2005/8/layout/cycle2"/>
    <dgm:cxn modelId="{F45426C4-F353-46FB-8FDF-6ACB3F987A0A}" type="presParOf" srcId="{2D4EC926-F567-44F7-98B8-DA3E72CD3C18}" destId="{BA6BABF2-0DF7-4FA4-9461-B3295FC00B22}" srcOrd="5" destOrd="0" presId="urn:microsoft.com/office/officeart/2005/8/layout/cycle2"/>
    <dgm:cxn modelId="{8B38D59F-5965-44FE-84BB-91E77E52AA17}" type="presParOf" srcId="{BA6BABF2-0DF7-4FA4-9461-B3295FC00B22}" destId="{2483B0C4-1451-4ACF-A6C4-7C8FB087BC67}" srcOrd="0" destOrd="0" presId="urn:microsoft.com/office/officeart/2005/8/layout/cycle2"/>
    <dgm:cxn modelId="{6661D4E8-30AA-4A9B-8555-4307632D99BA}" type="presParOf" srcId="{2D4EC926-F567-44F7-98B8-DA3E72CD3C18}" destId="{A36CBA24-17F2-4709-9144-0E1D27B3705C}" srcOrd="6" destOrd="0" presId="urn:microsoft.com/office/officeart/2005/8/layout/cycle2"/>
    <dgm:cxn modelId="{7ADD7087-B361-47F9-8B24-C8A640E13C55}" type="presParOf" srcId="{2D4EC926-F567-44F7-98B8-DA3E72CD3C18}" destId="{C25A2EB3-35E4-4973-8E52-6EDEBFA6A156}" srcOrd="7" destOrd="0" presId="urn:microsoft.com/office/officeart/2005/8/layout/cycle2"/>
    <dgm:cxn modelId="{7138C04A-A717-40CA-A708-F965E86CAD07}" type="presParOf" srcId="{C25A2EB3-35E4-4973-8E52-6EDEBFA6A156}" destId="{2E76B70D-5A86-4316-BF34-51C7DDB0A186}" srcOrd="0" destOrd="0" presId="urn:microsoft.com/office/officeart/2005/8/layout/cycle2"/>
    <dgm:cxn modelId="{962675C4-3460-4225-9821-34E744300FE9}" type="presParOf" srcId="{2D4EC926-F567-44F7-98B8-DA3E72CD3C18}" destId="{C5B52516-3C90-4216-AAC9-D5FDD2737DB8}" srcOrd="8" destOrd="0" presId="urn:microsoft.com/office/officeart/2005/8/layout/cycle2"/>
    <dgm:cxn modelId="{9E8D5A6C-BE72-487E-8914-7EA976D864F6}" type="presParOf" srcId="{2D4EC926-F567-44F7-98B8-DA3E72CD3C18}" destId="{673D6D4B-910F-4E3A-AD38-57CC11285DA1}" srcOrd="9" destOrd="0" presId="urn:microsoft.com/office/officeart/2005/8/layout/cycle2"/>
    <dgm:cxn modelId="{34CF2CCF-2672-4CFE-84DE-E4073A0AA799}" type="presParOf" srcId="{673D6D4B-910F-4E3A-AD38-57CC11285DA1}" destId="{EDF3975B-117F-4469-8447-75CD0ECA254E}" srcOrd="0" destOrd="0" presId="urn:microsoft.com/office/officeart/2005/8/layout/cycle2"/>
    <dgm:cxn modelId="{6920696F-6A9E-4887-93EE-0D6DE1C8BAA0}" type="presParOf" srcId="{2D4EC926-F567-44F7-98B8-DA3E72CD3C18}" destId="{551303E1-0C29-4BF6-90BA-BC2DDF5DA269}" srcOrd="10" destOrd="0" presId="urn:microsoft.com/office/officeart/2005/8/layout/cycle2"/>
    <dgm:cxn modelId="{60695073-3114-4423-A4BF-B49CE6C3D1FD}" type="presParOf" srcId="{2D4EC926-F567-44F7-98B8-DA3E72CD3C18}" destId="{DFEF3C06-DEA9-4C00-9CE6-69841CB3AB8F}" srcOrd="11" destOrd="0" presId="urn:microsoft.com/office/officeart/2005/8/layout/cycle2"/>
    <dgm:cxn modelId="{A6172465-CFD7-415C-94A6-B392A4C6EF97}" type="presParOf" srcId="{DFEF3C06-DEA9-4C00-9CE6-69841CB3AB8F}" destId="{6A4C6634-5A3F-432F-A5CE-4525BAB45AB6}"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45F9202-9FD7-4554-9D02-69502D1CC497}"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DF19C966-95D2-461A-943A-90CA16E1261C}">
      <dgm:prSet phldrT="[Text]"/>
      <dgm:spPr>
        <a:solidFill>
          <a:srgbClr val="262087"/>
        </a:solidFill>
      </dgm:spPr>
      <dgm:t>
        <a:bodyPr/>
        <a:lstStyle/>
        <a:p>
          <a:r>
            <a:rPr lang="en-US" b="1" dirty="0">
              <a:latin typeface="Lato" panose="020F0502020204030203" pitchFamily="34" charset="0"/>
              <a:ea typeface="Lato" panose="020F0502020204030203" pitchFamily="34" charset="0"/>
              <a:cs typeface="Lato" panose="020F0502020204030203" pitchFamily="34" charset="0"/>
            </a:rPr>
            <a:t>Physician</a:t>
          </a:r>
        </a:p>
      </dgm:t>
    </dgm:pt>
    <dgm:pt modelId="{B8F517F7-7CEB-4E77-A45D-C4361EC76537}" type="parTrans" cxnId="{5B948759-F50A-4461-B7AD-CB810C2F4D9F}">
      <dgm:prSet/>
      <dgm:spPr/>
      <dgm:t>
        <a:bodyPr/>
        <a:lstStyle/>
        <a:p>
          <a:endParaRPr lang="en-US"/>
        </a:p>
      </dgm:t>
    </dgm:pt>
    <dgm:pt modelId="{19A6E681-D94A-4DA6-8CB4-973BBBD1F17A}" type="sibTrans" cxnId="{5B948759-F50A-4461-B7AD-CB810C2F4D9F}">
      <dgm:prSet/>
      <dgm:spPr/>
      <dgm:t>
        <a:bodyPr/>
        <a:lstStyle/>
        <a:p>
          <a:endParaRPr lang="en-US"/>
        </a:p>
      </dgm:t>
    </dgm:pt>
    <dgm:pt modelId="{82C879EF-1316-45E9-974A-21E1FC3A2CAD}">
      <dgm:prSet phldrT="[Text]"/>
      <dgm:spPr>
        <a:solidFill>
          <a:srgbClr val="262087"/>
        </a:solidFill>
      </dgm:spPr>
      <dgm:t>
        <a:bodyPr/>
        <a:lstStyle/>
        <a:p>
          <a:r>
            <a:rPr lang="en-US" b="1" dirty="0">
              <a:latin typeface="Lato" panose="020F0502020204030203" pitchFamily="34" charset="0"/>
              <a:ea typeface="Lato" panose="020F0502020204030203" pitchFamily="34" charset="0"/>
              <a:cs typeface="Lato" panose="020F0502020204030203" pitchFamily="34" charset="0"/>
            </a:rPr>
            <a:t>Dentist</a:t>
          </a:r>
        </a:p>
      </dgm:t>
    </dgm:pt>
    <dgm:pt modelId="{CF763D75-9449-4B46-BFF8-168F46B9E844}" type="parTrans" cxnId="{DA33BF92-F621-4833-843A-CC5AF6515011}">
      <dgm:prSet/>
      <dgm:spPr/>
      <dgm:t>
        <a:bodyPr/>
        <a:lstStyle/>
        <a:p>
          <a:endParaRPr lang="en-US"/>
        </a:p>
      </dgm:t>
    </dgm:pt>
    <dgm:pt modelId="{E3EADCCA-D371-412B-966E-6FC098437A80}" type="sibTrans" cxnId="{DA33BF92-F621-4833-843A-CC5AF6515011}">
      <dgm:prSet/>
      <dgm:spPr/>
      <dgm:t>
        <a:bodyPr/>
        <a:lstStyle/>
        <a:p>
          <a:endParaRPr lang="en-US"/>
        </a:p>
      </dgm:t>
    </dgm:pt>
    <dgm:pt modelId="{35645E39-C493-45F3-8138-9A436D195762}">
      <dgm:prSet phldrT="[Text]"/>
      <dgm:spPr>
        <a:solidFill>
          <a:srgbClr val="262087"/>
        </a:solidFill>
      </dgm:spPr>
      <dgm:t>
        <a:bodyPr/>
        <a:lstStyle/>
        <a:p>
          <a:r>
            <a:rPr lang="en-US" b="1" dirty="0">
              <a:latin typeface="Lato" panose="020F0502020204030203" pitchFamily="34" charset="0"/>
              <a:ea typeface="Lato" panose="020F0502020204030203" pitchFamily="34" charset="0"/>
              <a:cs typeface="Lato" panose="020F0502020204030203" pitchFamily="34" charset="0"/>
            </a:rPr>
            <a:t>Optometrist</a:t>
          </a:r>
        </a:p>
      </dgm:t>
    </dgm:pt>
    <dgm:pt modelId="{BAFD5429-882C-4B75-8882-B6AF623B1EFB}" type="parTrans" cxnId="{B5B1B17D-594C-446B-A117-4EC995E523FD}">
      <dgm:prSet/>
      <dgm:spPr/>
      <dgm:t>
        <a:bodyPr/>
        <a:lstStyle/>
        <a:p>
          <a:endParaRPr lang="en-US"/>
        </a:p>
      </dgm:t>
    </dgm:pt>
    <dgm:pt modelId="{62856ABC-91D0-4996-8089-80D9828BA8E7}" type="sibTrans" cxnId="{B5B1B17D-594C-446B-A117-4EC995E523FD}">
      <dgm:prSet/>
      <dgm:spPr/>
      <dgm:t>
        <a:bodyPr/>
        <a:lstStyle/>
        <a:p>
          <a:endParaRPr lang="en-US"/>
        </a:p>
      </dgm:t>
    </dgm:pt>
    <dgm:pt modelId="{9CFC2782-AE59-4EDD-BB81-4A4EF68BE20A}">
      <dgm:prSet phldrT="[Text]"/>
      <dgm:spPr>
        <a:solidFill>
          <a:srgbClr val="262087"/>
        </a:solidFill>
      </dgm:spPr>
      <dgm:t>
        <a:bodyPr/>
        <a:lstStyle/>
        <a:p>
          <a:r>
            <a:rPr lang="en-US" b="1" dirty="0">
              <a:latin typeface="Lato" panose="020F0502020204030203" pitchFamily="34" charset="0"/>
              <a:ea typeface="Lato" panose="020F0502020204030203" pitchFamily="34" charset="0"/>
              <a:cs typeface="Lato" panose="020F0502020204030203" pitchFamily="34" charset="0"/>
            </a:rPr>
            <a:t>Physician Assistant</a:t>
          </a:r>
        </a:p>
      </dgm:t>
    </dgm:pt>
    <dgm:pt modelId="{31BE4E63-BEDF-4B48-AA0E-F8852183B999}" type="parTrans" cxnId="{379C2200-BBE4-42B8-AE4F-BEC462ECD5CA}">
      <dgm:prSet/>
      <dgm:spPr/>
      <dgm:t>
        <a:bodyPr/>
        <a:lstStyle/>
        <a:p>
          <a:endParaRPr lang="en-US"/>
        </a:p>
      </dgm:t>
    </dgm:pt>
    <dgm:pt modelId="{69EDE669-C541-4875-BFA9-4E94FB483BF6}" type="sibTrans" cxnId="{379C2200-BBE4-42B8-AE4F-BEC462ECD5CA}">
      <dgm:prSet/>
      <dgm:spPr/>
      <dgm:t>
        <a:bodyPr/>
        <a:lstStyle/>
        <a:p>
          <a:endParaRPr lang="en-US"/>
        </a:p>
      </dgm:t>
    </dgm:pt>
    <dgm:pt modelId="{4FAB4EA4-0BFB-4A1E-B075-06AFAF46C351}">
      <dgm:prSet phldrT="[Text]"/>
      <dgm:spPr>
        <a:solidFill>
          <a:srgbClr val="262087"/>
        </a:solidFill>
      </dgm:spPr>
      <dgm:t>
        <a:bodyPr/>
        <a:lstStyle/>
        <a:p>
          <a:r>
            <a:rPr lang="en-US" b="1" dirty="0">
              <a:latin typeface="Lato" panose="020F0502020204030203" pitchFamily="34" charset="0"/>
              <a:ea typeface="Lato" panose="020F0502020204030203" pitchFamily="34" charset="0"/>
              <a:cs typeface="Lato" panose="020F0502020204030203" pitchFamily="34" charset="0"/>
            </a:rPr>
            <a:t>Advanced Practice Nurse Prescriber</a:t>
          </a:r>
        </a:p>
      </dgm:t>
    </dgm:pt>
    <dgm:pt modelId="{372CE846-ED5D-4D04-9278-81DDAB99E867}" type="parTrans" cxnId="{BBA919E9-3FD2-4909-AC5A-C6ACD56A3702}">
      <dgm:prSet/>
      <dgm:spPr/>
      <dgm:t>
        <a:bodyPr/>
        <a:lstStyle/>
        <a:p>
          <a:endParaRPr lang="en-US"/>
        </a:p>
      </dgm:t>
    </dgm:pt>
    <dgm:pt modelId="{41A7C425-E7BA-482B-9CD0-9503942A5D0F}" type="sibTrans" cxnId="{BBA919E9-3FD2-4909-AC5A-C6ACD56A3702}">
      <dgm:prSet/>
      <dgm:spPr/>
      <dgm:t>
        <a:bodyPr/>
        <a:lstStyle/>
        <a:p>
          <a:endParaRPr lang="en-US"/>
        </a:p>
      </dgm:t>
    </dgm:pt>
    <dgm:pt modelId="{C6DDA6BF-2538-4F30-9EF5-C7F9C1695DA3}">
      <dgm:prSet phldrT="[Text]"/>
      <dgm:spPr>
        <a:solidFill>
          <a:srgbClr val="262087"/>
        </a:solidFill>
      </dgm:spPr>
      <dgm:t>
        <a:bodyPr/>
        <a:lstStyle/>
        <a:p>
          <a:r>
            <a:rPr lang="en-US" b="1" dirty="0">
              <a:latin typeface="Lato" panose="020F0502020204030203" pitchFamily="34" charset="0"/>
              <a:ea typeface="Lato" panose="020F0502020204030203" pitchFamily="34" charset="0"/>
              <a:cs typeface="Lato" panose="020F0502020204030203" pitchFamily="34" charset="0"/>
            </a:rPr>
            <a:t>Podiatrist licensed in any state</a:t>
          </a:r>
        </a:p>
      </dgm:t>
    </dgm:pt>
    <dgm:pt modelId="{F6CFFDDB-4F91-496B-BC53-E89A27C376D7}" type="parTrans" cxnId="{EB273EB8-D4A5-409E-935F-BC414177A1EA}">
      <dgm:prSet/>
      <dgm:spPr/>
      <dgm:t>
        <a:bodyPr/>
        <a:lstStyle/>
        <a:p>
          <a:endParaRPr lang="en-US"/>
        </a:p>
      </dgm:t>
    </dgm:pt>
    <dgm:pt modelId="{A3FFBF56-18E7-4F5E-80C4-4D5B4ABACB3E}" type="sibTrans" cxnId="{EB273EB8-D4A5-409E-935F-BC414177A1EA}">
      <dgm:prSet/>
      <dgm:spPr/>
      <dgm:t>
        <a:bodyPr/>
        <a:lstStyle/>
        <a:p>
          <a:endParaRPr lang="en-US"/>
        </a:p>
      </dgm:t>
    </dgm:pt>
    <dgm:pt modelId="{ED92DF1D-0148-45EE-9E4C-58307CFB7215}" type="pres">
      <dgm:prSet presAssocID="{045F9202-9FD7-4554-9D02-69502D1CC497}" presName="diagram" presStyleCnt="0">
        <dgm:presLayoutVars>
          <dgm:dir/>
          <dgm:resizeHandles val="exact"/>
        </dgm:presLayoutVars>
      </dgm:prSet>
      <dgm:spPr/>
    </dgm:pt>
    <dgm:pt modelId="{341B4528-DC8B-4937-A980-3ED814EB0BB6}" type="pres">
      <dgm:prSet presAssocID="{DF19C966-95D2-461A-943A-90CA16E1261C}" presName="node" presStyleLbl="node1" presStyleIdx="0" presStyleCnt="6">
        <dgm:presLayoutVars>
          <dgm:bulletEnabled val="1"/>
        </dgm:presLayoutVars>
      </dgm:prSet>
      <dgm:spPr/>
    </dgm:pt>
    <dgm:pt modelId="{F2242E85-B86B-4A40-B2F3-B5164B22AED2}" type="pres">
      <dgm:prSet presAssocID="{19A6E681-D94A-4DA6-8CB4-973BBBD1F17A}" presName="sibTrans" presStyleCnt="0"/>
      <dgm:spPr/>
    </dgm:pt>
    <dgm:pt modelId="{9C407F9A-5C35-48FD-9843-4829E4F5F7C6}" type="pres">
      <dgm:prSet presAssocID="{82C879EF-1316-45E9-974A-21E1FC3A2CAD}" presName="node" presStyleLbl="node1" presStyleIdx="1" presStyleCnt="6">
        <dgm:presLayoutVars>
          <dgm:bulletEnabled val="1"/>
        </dgm:presLayoutVars>
      </dgm:prSet>
      <dgm:spPr/>
    </dgm:pt>
    <dgm:pt modelId="{966B7633-340A-4D31-AF1B-9D0B68992ADF}" type="pres">
      <dgm:prSet presAssocID="{E3EADCCA-D371-412B-966E-6FC098437A80}" presName="sibTrans" presStyleCnt="0"/>
      <dgm:spPr/>
    </dgm:pt>
    <dgm:pt modelId="{5509DEF8-6FE4-4654-A1AA-B61C9E766953}" type="pres">
      <dgm:prSet presAssocID="{35645E39-C493-45F3-8138-9A436D195762}" presName="node" presStyleLbl="node1" presStyleIdx="2" presStyleCnt="6">
        <dgm:presLayoutVars>
          <dgm:bulletEnabled val="1"/>
        </dgm:presLayoutVars>
      </dgm:prSet>
      <dgm:spPr/>
    </dgm:pt>
    <dgm:pt modelId="{A7208E84-24C9-4CD5-B107-85B483874D0F}" type="pres">
      <dgm:prSet presAssocID="{62856ABC-91D0-4996-8089-80D9828BA8E7}" presName="sibTrans" presStyleCnt="0"/>
      <dgm:spPr/>
    </dgm:pt>
    <dgm:pt modelId="{1D91066B-2AE3-4F86-9075-FAD5543B8DE9}" type="pres">
      <dgm:prSet presAssocID="{9CFC2782-AE59-4EDD-BB81-4A4EF68BE20A}" presName="node" presStyleLbl="node1" presStyleIdx="3" presStyleCnt="6">
        <dgm:presLayoutVars>
          <dgm:bulletEnabled val="1"/>
        </dgm:presLayoutVars>
      </dgm:prSet>
      <dgm:spPr/>
    </dgm:pt>
    <dgm:pt modelId="{D650F28C-ABC3-4E9A-86E8-779AE683D90A}" type="pres">
      <dgm:prSet presAssocID="{69EDE669-C541-4875-BFA9-4E94FB483BF6}" presName="sibTrans" presStyleCnt="0"/>
      <dgm:spPr/>
    </dgm:pt>
    <dgm:pt modelId="{5EE4A632-AE5E-4095-BBCA-9D0555A22461}" type="pres">
      <dgm:prSet presAssocID="{4FAB4EA4-0BFB-4A1E-B075-06AFAF46C351}" presName="node" presStyleLbl="node1" presStyleIdx="4" presStyleCnt="6">
        <dgm:presLayoutVars>
          <dgm:bulletEnabled val="1"/>
        </dgm:presLayoutVars>
      </dgm:prSet>
      <dgm:spPr/>
    </dgm:pt>
    <dgm:pt modelId="{AFD51714-D1B8-44BD-B48C-56106629EE60}" type="pres">
      <dgm:prSet presAssocID="{41A7C425-E7BA-482B-9CD0-9503942A5D0F}" presName="sibTrans" presStyleCnt="0"/>
      <dgm:spPr/>
    </dgm:pt>
    <dgm:pt modelId="{16E05D9F-8D9C-4717-A351-86EBE4C701A5}" type="pres">
      <dgm:prSet presAssocID="{C6DDA6BF-2538-4F30-9EF5-C7F9C1695DA3}" presName="node" presStyleLbl="node1" presStyleIdx="5" presStyleCnt="6">
        <dgm:presLayoutVars>
          <dgm:bulletEnabled val="1"/>
        </dgm:presLayoutVars>
      </dgm:prSet>
      <dgm:spPr/>
    </dgm:pt>
  </dgm:ptLst>
  <dgm:cxnLst>
    <dgm:cxn modelId="{379C2200-BBE4-42B8-AE4F-BEC462ECD5CA}" srcId="{045F9202-9FD7-4554-9D02-69502D1CC497}" destId="{9CFC2782-AE59-4EDD-BB81-4A4EF68BE20A}" srcOrd="3" destOrd="0" parTransId="{31BE4E63-BEDF-4B48-AA0E-F8852183B999}" sibTransId="{69EDE669-C541-4875-BFA9-4E94FB483BF6}"/>
    <dgm:cxn modelId="{F93EC90E-C12F-4D5A-BD84-633A5A0F37A5}" type="presOf" srcId="{82C879EF-1316-45E9-974A-21E1FC3A2CAD}" destId="{9C407F9A-5C35-48FD-9843-4829E4F5F7C6}" srcOrd="0" destOrd="0" presId="urn:microsoft.com/office/officeart/2005/8/layout/default"/>
    <dgm:cxn modelId="{A0EBA028-B809-4374-A3EE-D64299DF5D67}" type="presOf" srcId="{DF19C966-95D2-461A-943A-90CA16E1261C}" destId="{341B4528-DC8B-4937-A980-3ED814EB0BB6}" srcOrd="0" destOrd="0" presId="urn:microsoft.com/office/officeart/2005/8/layout/default"/>
    <dgm:cxn modelId="{8899246E-876B-4337-ACA6-DBDE1858523D}" type="presOf" srcId="{9CFC2782-AE59-4EDD-BB81-4A4EF68BE20A}" destId="{1D91066B-2AE3-4F86-9075-FAD5543B8DE9}" srcOrd="0" destOrd="0" presId="urn:microsoft.com/office/officeart/2005/8/layout/default"/>
    <dgm:cxn modelId="{5B948759-F50A-4461-B7AD-CB810C2F4D9F}" srcId="{045F9202-9FD7-4554-9D02-69502D1CC497}" destId="{DF19C966-95D2-461A-943A-90CA16E1261C}" srcOrd="0" destOrd="0" parTransId="{B8F517F7-7CEB-4E77-A45D-C4361EC76537}" sibTransId="{19A6E681-D94A-4DA6-8CB4-973BBBD1F17A}"/>
    <dgm:cxn modelId="{B5B1B17D-594C-446B-A117-4EC995E523FD}" srcId="{045F9202-9FD7-4554-9D02-69502D1CC497}" destId="{35645E39-C493-45F3-8138-9A436D195762}" srcOrd="2" destOrd="0" parTransId="{BAFD5429-882C-4B75-8882-B6AF623B1EFB}" sibTransId="{62856ABC-91D0-4996-8089-80D9828BA8E7}"/>
    <dgm:cxn modelId="{DA33BF92-F621-4833-843A-CC5AF6515011}" srcId="{045F9202-9FD7-4554-9D02-69502D1CC497}" destId="{82C879EF-1316-45E9-974A-21E1FC3A2CAD}" srcOrd="1" destOrd="0" parTransId="{CF763D75-9449-4B46-BFF8-168F46B9E844}" sibTransId="{E3EADCCA-D371-412B-966E-6FC098437A80}"/>
    <dgm:cxn modelId="{33764DA7-71FC-444F-BB1F-985CE790F514}" type="presOf" srcId="{4FAB4EA4-0BFB-4A1E-B075-06AFAF46C351}" destId="{5EE4A632-AE5E-4095-BBCA-9D0555A22461}" srcOrd="0" destOrd="0" presId="urn:microsoft.com/office/officeart/2005/8/layout/default"/>
    <dgm:cxn modelId="{EB273EB8-D4A5-409E-935F-BC414177A1EA}" srcId="{045F9202-9FD7-4554-9D02-69502D1CC497}" destId="{C6DDA6BF-2538-4F30-9EF5-C7F9C1695DA3}" srcOrd="5" destOrd="0" parTransId="{F6CFFDDB-4F91-496B-BC53-E89A27C376D7}" sibTransId="{A3FFBF56-18E7-4F5E-80C4-4D5B4ABACB3E}"/>
    <dgm:cxn modelId="{459863C7-5B53-43D2-9126-AD3DDFC2BA93}" type="presOf" srcId="{C6DDA6BF-2538-4F30-9EF5-C7F9C1695DA3}" destId="{16E05D9F-8D9C-4717-A351-86EBE4C701A5}" srcOrd="0" destOrd="0" presId="urn:microsoft.com/office/officeart/2005/8/layout/default"/>
    <dgm:cxn modelId="{D02770C7-4917-45ED-9E00-812F994D0BAD}" type="presOf" srcId="{35645E39-C493-45F3-8138-9A436D195762}" destId="{5509DEF8-6FE4-4654-A1AA-B61C9E766953}" srcOrd="0" destOrd="0" presId="urn:microsoft.com/office/officeart/2005/8/layout/default"/>
    <dgm:cxn modelId="{BBA919E9-3FD2-4909-AC5A-C6ACD56A3702}" srcId="{045F9202-9FD7-4554-9D02-69502D1CC497}" destId="{4FAB4EA4-0BFB-4A1E-B075-06AFAF46C351}" srcOrd="4" destOrd="0" parTransId="{372CE846-ED5D-4D04-9278-81DDAB99E867}" sibTransId="{41A7C425-E7BA-482B-9CD0-9503942A5D0F}"/>
    <dgm:cxn modelId="{430659F2-9355-4838-AEF7-6402438E65FF}" type="presOf" srcId="{045F9202-9FD7-4554-9D02-69502D1CC497}" destId="{ED92DF1D-0148-45EE-9E4C-58307CFB7215}" srcOrd="0" destOrd="0" presId="urn:microsoft.com/office/officeart/2005/8/layout/default"/>
    <dgm:cxn modelId="{389B2968-4C41-4836-A7C3-21AF2D395560}" type="presParOf" srcId="{ED92DF1D-0148-45EE-9E4C-58307CFB7215}" destId="{341B4528-DC8B-4937-A980-3ED814EB0BB6}" srcOrd="0" destOrd="0" presId="urn:microsoft.com/office/officeart/2005/8/layout/default"/>
    <dgm:cxn modelId="{EC0F5C3B-8488-4372-8305-A886C81D94D9}" type="presParOf" srcId="{ED92DF1D-0148-45EE-9E4C-58307CFB7215}" destId="{F2242E85-B86B-4A40-B2F3-B5164B22AED2}" srcOrd="1" destOrd="0" presId="urn:microsoft.com/office/officeart/2005/8/layout/default"/>
    <dgm:cxn modelId="{AE893CDC-1771-4C08-BF9A-B8D7451B1152}" type="presParOf" srcId="{ED92DF1D-0148-45EE-9E4C-58307CFB7215}" destId="{9C407F9A-5C35-48FD-9843-4829E4F5F7C6}" srcOrd="2" destOrd="0" presId="urn:microsoft.com/office/officeart/2005/8/layout/default"/>
    <dgm:cxn modelId="{45DA4E69-3030-4A52-93AF-AB152DDF0AB1}" type="presParOf" srcId="{ED92DF1D-0148-45EE-9E4C-58307CFB7215}" destId="{966B7633-340A-4D31-AF1B-9D0B68992ADF}" srcOrd="3" destOrd="0" presId="urn:microsoft.com/office/officeart/2005/8/layout/default"/>
    <dgm:cxn modelId="{DFA98142-5ED6-4CD9-8C2B-F7314E9FC5EB}" type="presParOf" srcId="{ED92DF1D-0148-45EE-9E4C-58307CFB7215}" destId="{5509DEF8-6FE4-4654-A1AA-B61C9E766953}" srcOrd="4" destOrd="0" presId="urn:microsoft.com/office/officeart/2005/8/layout/default"/>
    <dgm:cxn modelId="{6AB7CD93-51CA-447C-AFD6-99AB409B0E9D}" type="presParOf" srcId="{ED92DF1D-0148-45EE-9E4C-58307CFB7215}" destId="{A7208E84-24C9-4CD5-B107-85B483874D0F}" srcOrd="5" destOrd="0" presId="urn:microsoft.com/office/officeart/2005/8/layout/default"/>
    <dgm:cxn modelId="{87ABFF50-E71A-4747-A7CD-F3F34D1B5386}" type="presParOf" srcId="{ED92DF1D-0148-45EE-9E4C-58307CFB7215}" destId="{1D91066B-2AE3-4F86-9075-FAD5543B8DE9}" srcOrd="6" destOrd="0" presId="urn:microsoft.com/office/officeart/2005/8/layout/default"/>
    <dgm:cxn modelId="{A84F8E0B-DB7A-4475-8339-BFBDAEEA2F27}" type="presParOf" srcId="{ED92DF1D-0148-45EE-9E4C-58307CFB7215}" destId="{D650F28C-ABC3-4E9A-86E8-779AE683D90A}" srcOrd="7" destOrd="0" presId="urn:microsoft.com/office/officeart/2005/8/layout/default"/>
    <dgm:cxn modelId="{FAB8B5B1-9801-44CD-B9A7-D73652D4D606}" type="presParOf" srcId="{ED92DF1D-0148-45EE-9E4C-58307CFB7215}" destId="{5EE4A632-AE5E-4095-BBCA-9D0555A22461}" srcOrd="8" destOrd="0" presId="urn:microsoft.com/office/officeart/2005/8/layout/default"/>
    <dgm:cxn modelId="{C2228D63-6524-40FC-B0CE-9F9AACC4F2A7}" type="presParOf" srcId="{ED92DF1D-0148-45EE-9E4C-58307CFB7215}" destId="{AFD51714-D1B8-44BD-B48C-56106629EE60}" srcOrd="9" destOrd="0" presId="urn:microsoft.com/office/officeart/2005/8/layout/default"/>
    <dgm:cxn modelId="{179D82F3-58E9-4EB4-BF46-CC8B961E5AF2}" type="presParOf" srcId="{ED92DF1D-0148-45EE-9E4C-58307CFB7215}" destId="{16E05D9F-8D9C-4717-A351-86EBE4C701A5}"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31D8B71-E1AF-489F-92C4-4A92DD728B27}"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763CDDEE-C63E-4803-80A9-9E39634A6A21}">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Explanation of how the child’s physical or mental impairment restricts the child’s diet</a:t>
          </a:r>
        </a:p>
      </dgm:t>
    </dgm:pt>
    <dgm:pt modelId="{BBF1CF51-79C2-48EC-B887-FCFE292B288E}" type="parTrans" cxnId="{7B091C61-F92C-4616-A822-C95C0440B4FF}">
      <dgm:prSet/>
      <dgm:spPr/>
      <dgm:t>
        <a:bodyPr/>
        <a:lstStyle/>
        <a:p>
          <a:endParaRPr lang="en-US"/>
        </a:p>
      </dgm:t>
    </dgm:pt>
    <dgm:pt modelId="{A4FB0D12-DB11-43F5-A185-5ECC78EEA640}" type="sibTrans" cxnId="{7B091C61-F92C-4616-A822-C95C0440B4FF}">
      <dgm:prSet/>
      <dgm:spPr/>
      <dgm:t>
        <a:bodyPr/>
        <a:lstStyle/>
        <a:p>
          <a:endParaRPr lang="en-US"/>
        </a:p>
      </dgm:t>
    </dgm:pt>
    <dgm:pt modelId="{6FD44D1D-9291-4BDA-9FBD-C68E897A5CAF}">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Explanation of what must be done to accommodate the child</a:t>
          </a:r>
        </a:p>
      </dgm:t>
    </dgm:pt>
    <dgm:pt modelId="{CB546D9A-76F1-4838-BCEE-261A546421B5}" type="parTrans" cxnId="{A7F16481-1BD1-4A5C-8DA1-1CF88F7E656A}">
      <dgm:prSet/>
      <dgm:spPr/>
      <dgm:t>
        <a:bodyPr/>
        <a:lstStyle/>
        <a:p>
          <a:endParaRPr lang="en-US"/>
        </a:p>
      </dgm:t>
    </dgm:pt>
    <dgm:pt modelId="{5FBB2CA2-DB98-4FF4-B045-801BE9D76DE9}" type="sibTrans" cxnId="{A7F16481-1BD1-4A5C-8DA1-1CF88F7E656A}">
      <dgm:prSet/>
      <dgm:spPr/>
      <dgm:t>
        <a:bodyPr/>
        <a:lstStyle/>
        <a:p>
          <a:endParaRPr lang="en-US"/>
        </a:p>
      </dgm:t>
    </dgm:pt>
    <dgm:pt modelId="{B039317A-EEF8-44F1-A8CE-231AA80DADE2}">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The food(s) that must be omitted and the recommended alternatives</a:t>
          </a:r>
        </a:p>
      </dgm:t>
    </dgm:pt>
    <dgm:pt modelId="{5FB7597E-8033-47CA-816A-7ECD459BAF67}" type="parTrans" cxnId="{0E6A8E2C-2853-4A23-A425-21F44545D2B5}">
      <dgm:prSet/>
      <dgm:spPr/>
      <dgm:t>
        <a:bodyPr/>
        <a:lstStyle/>
        <a:p>
          <a:endParaRPr lang="en-US"/>
        </a:p>
      </dgm:t>
    </dgm:pt>
    <dgm:pt modelId="{31AB5904-D2AF-4141-A245-B42537A6465D}" type="sibTrans" cxnId="{0E6A8E2C-2853-4A23-A425-21F44545D2B5}">
      <dgm:prSet/>
      <dgm:spPr/>
      <dgm:t>
        <a:bodyPr/>
        <a:lstStyle/>
        <a:p>
          <a:endParaRPr lang="en-US"/>
        </a:p>
      </dgm:t>
    </dgm:pt>
    <dgm:pt modelId="{B1997AFD-9D7E-4D0B-9BD6-A9B7D58FF927}">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A template Medical Statement Form is available on our website.</a:t>
          </a:r>
        </a:p>
      </dgm:t>
    </dgm:pt>
    <dgm:pt modelId="{B0C31B5E-1713-47EB-AD80-900A1533E7A6}" type="parTrans" cxnId="{A3EF2228-60C1-4939-8B8C-072AF408F5A8}">
      <dgm:prSet/>
      <dgm:spPr/>
      <dgm:t>
        <a:bodyPr/>
        <a:lstStyle/>
        <a:p>
          <a:endParaRPr lang="en-US"/>
        </a:p>
      </dgm:t>
    </dgm:pt>
    <dgm:pt modelId="{3668DC0C-7B7F-4FC1-9076-73800C2A1ABE}" type="sibTrans" cxnId="{A3EF2228-60C1-4939-8B8C-072AF408F5A8}">
      <dgm:prSet/>
      <dgm:spPr/>
      <dgm:t>
        <a:bodyPr/>
        <a:lstStyle/>
        <a:p>
          <a:endParaRPr lang="en-US"/>
        </a:p>
      </dgm:t>
    </dgm:pt>
    <dgm:pt modelId="{5E51919B-1BCF-44BF-BB1C-E41218F8F62F}" type="pres">
      <dgm:prSet presAssocID="{C31D8B71-E1AF-489F-92C4-4A92DD728B27}" presName="linear" presStyleCnt="0">
        <dgm:presLayoutVars>
          <dgm:animLvl val="lvl"/>
          <dgm:resizeHandles val="exact"/>
        </dgm:presLayoutVars>
      </dgm:prSet>
      <dgm:spPr/>
    </dgm:pt>
    <dgm:pt modelId="{DF634DEB-44AA-4DB9-9C0F-A633A0A69633}" type="pres">
      <dgm:prSet presAssocID="{763CDDEE-C63E-4803-80A9-9E39634A6A21}" presName="parentText" presStyleLbl="node1" presStyleIdx="0" presStyleCnt="3">
        <dgm:presLayoutVars>
          <dgm:chMax val="0"/>
          <dgm:bulletEnabled val="1"/>
        </dgm:presLayoutVars>
      </dgm:prSet>
      <dgm:spPr/>
    </dgm:pt>
    <dgm:pt modelId="{B29E79F5-85FF-4E02-ADC8-3B35C0FE0382}" type="pres">
      <dgm:prSet presAssocID="{A4FB0D12-DB11-43F5-A185-5ECC78EEA640}" presName="spacer" presStyleCnt="0"/>
      <dgm:spPr/>
    </dgm:pt>
    <dgm:pt modelId="{FB7A8ACA-021D-49DA-800D-8F482D923849}" type="pres">
      <dgm:prSet presAssocID="{6FD44D1D-9291-4BDA-9FBD-C68E897A5CAF}" presName="parentText" presStyleLbl="node1" presStyleIdx="1" presStyleCnt="3">
        <dgm:presLayoutVars>
          <dgm:chMax val="0"/>
          <dgm:bulletEnabled val="1"/>
        </dgm:presLayoutVars>
      </dgm:prSet>
      <dgm:spPr/>
    </dgm:pt>
    <dgm:pt modelId="{F0421C97-9FD2-4FA9-B13A-EA48CAAB1892}" type="pres">
      <dgm:prSet presAssocID="{5FBB2CA2-DB98-4FF4-B045-801BE9D76DE9}" presName="spacer" presStyleCnt="0"/>
      <dgm:spPr/>
    </dgm:pt>
    <dgm:pt modelId="{5F8F733D-8F64-4C31-B530-3CF5434384DE}" type="pres">
      <dgm:prSet presAssocID="{B039317A-EEF8-44F1-A8CE-231AA80DADE2}" presName="parentText" presStyleLbl="node1" presStyleIdx="2" presStyleCnt="3">
        <dgm:presLayoutVars>
          <dgm:chMax val="0"/>
          <dgm:bulletEnabled val="1"/>
        </dgm:presLayoutVars>
      </dgm:prSet>
      <dgm:spPr/>
    </dgm:pt>
    <dgm:pt modelId="{2AEED70C-AC46-456F-9039-260C3A66AC43}" type="pres">
      <dgm:prSet presAssocID="{B039317A-EEF8-44F1-A8CE-231AA80DADE2}" presName="childText" presStyleLbl="revTx" presStyleIdx="0" presStyleCnt="1">
        <dgm:presLayoutVars>
          <dgm:bulletEnabled val="1"/>
        </dgm:presLayoutVars>
      </dgm:prSet>
      <dgm:spPr/>
    </dgm:pt>
  </dgm:ptLst>
  <dgm:cxnLst>
    <dgm:cxn modelId="{CA72B007-E8DE-4CF5-94E3-77B83D840A6F}" type="presOf" srcId="{763CDDEE-C63E-4803-80A9-9E39634A6A21}" destId="{DF634DEB-44AA-4DB9-9C0F-A633A0A69633}" srcOrd="0" destOrd="0" presId="urn:microsoft.com/office/officeart/2005/8/layout/vList2"/>
    <dgm:cxn modelId="{6F348008-328F-4281-A445-E4EB6DE7185A}" type="presOf" srcId="{B1997AFD-9D7E-4D0B-9BD6-A9B7D58FF927}" destId="{2AEED70C-AC46-456F-9039-260C3A66AC43}" srcOrd="0" destOrd="0" presId="urn:microsoft.com/office/officeart/2005/8/layout/vList2"/>
    <dgm:cxn modelId="{A3EF2228-60C1-4939-8B8C-072AF408F5A8}" srcId="{B039317A-EEF8-44F1-A8CE-231AA80DADE2}" destId="{B1997AFD-9D7E-4D0B-9BD6-A9B7D58FF927}" srcOrd="0" destOrd="0" parTransId="{B0C31B5E-1713-47EB-AD80-900A1533E7A6}" sibTransId="{3668DC0C-7B7F-4FC1-9076-73800C2A1ABE}"/>
    <dgm:cxn modelId="{0E6A8E2C-2853-4A23-A425-21F44545D2B5}" srcId="{C31D8B71-E1AF-489F-92C4-4A92DD728B27}" destId="{B039317A-EEF8-44F1-A8CE-231AA80DADE2}" srcOrd="2" destOrd="0" parTransId="{5FB7597E-8033-47CA-816A-7ECD459BAF67}" sibTransId="{31AB5904-D2AF-4141-A245-B42537A6465D}"/>
    <dgm:cxn modelId="{7B091C61-F92C-4616-A822-C95C0440B4FF}" srcId="{C31D8B71-E1AF-489F-92C4-4A92DD728B27}" destId="{763CDDEE-C63E-4803-80A9-9E39634A6A21}" srcOrd="0" destOrd="0" parTransId="{BBF1CF51-79C2-48EC-B887-FCFE292B288E}" sibTransId="{A4FB0D12-DB11-43F5-A185-5ECC78EEA640}"/>
    <dgm:cxn modelId="{B4176B74-1051-4093-B474-7063F5F655AE}" type="presOf" srcId="{B039317A-EEF8-44F1-A8CE-231AA80DADE2}" destId="{5F8F733D-8F64-4C31-B530-3CF5434384DE}" srcOrd="0" destOrd="0" presId="urn:microsoft.com/office/officeart/2005/8/layout/vList2"/>
    <dgm:cxn modelId="{A7F16481-1BD1-4A5C-8DA1-1CF88F7E656A}" srcId="{C31D8B71-E1AF-489F-92C4-4A92DD728B27}" destId="{6FD44D1D-9291-4BDA-9FBD-C68E897A5CAF}" srcOrd="1" destOrd="0" parTransId="{CB546D9A-76F1-4838-BCEE-261A546421B5}" sibTransId="{5FBB2CA2-DB98-4FF4-B045-801BE9D76DE9}"/>
    <dgm:cxn modelId="{31AFE59B-F3A9-4610-933C-6ED4CA1DD44F}" type="presOf" srcId="{6FD44D1D-9291-4BDA-9FBD-C68E897A5CAF}" destId="{FB7A8ACA-021D-49DA-800D-8F482D923849}" srcOrd="0" destOrd="0" presId="urn:microsoft.com/office/officeart/2005/8/layout/vList2"/>
    <dgm:cxn modelId="{73696CB4-61C5-4645-9D0D-E15F78B3F1DD}" type="presOf" srcId="{C31D8B71-E1AF-489F-92C4-4A92DD728B27}" destId="{5E51919B-1BCF-44BF-BB1C-E41218F8F62F}" srcOrd="0" destOrd="0" presId="urn:microsoft.com/office/officeart/2005/8/layout/vList2"/>
    <dgm:cxn modelId="{EF9DE6B2-8EFE-4753-96C7-B6F375BF6180}" type="presParOf" srcId="{5E51919B-1BCF-44BF-BB1C-E41218F8F62F}" destId="{DF634DEB-44AA-4DB9-9C0F-A633A0A69633}" srcOrd="0" destOrd="0" presId="urn:microsoft.com/office/officeart/2005/8/layout/vList2"/>
    <dgm:cxn modelId="{9A837755-AB81-4CED-8B4D-C0D9D3219ECA}" type="presParOf" srcId="{5E51919B-1BCF-44BF-BB1C-E41218F8F62F}" destId="{B29E79F5-85FF-4E02-ADC8-3B35C0FE0382}" srcOrd="1" destOrd="0" presId="urn:microsoft.com/office/officeart/2005/8/layout/vList2"/>
    <dgm:cxn modelId="{BE2C8180-1EE1-4DE5-AE3B-6EFFCB893D1F}" type="presParOf" srcId="{5E51919B-1BCF-44BF-BB1C-E41218F8F62F}" destId="{FB7A8ACA-021D-49DA-800D-8F482D923849}" srcOrd="2" destOrd="0" presId="urn:microsoft.com/office/officeart/2005/8/layout/vList2"/>
    <dgm:cxn modelId="{64A21661-810D-402D-8A66-3FBFF11A820E}" type="presParOf" srcId="{5E51919B-1BCF-44BF-BB1C-E41218F8F62F}" destId="{F0421C97-9FD2-4FA9-B13A-EA48CAAB1892}" srcOrd="3" destOrd="0" presId="urn:microsoft.com/office/officeart/2005/8/layout/vList2"/>
    <dgm:cxn modelId="{9CFC6726-D14A-479B-8D8D-AC2DB558471E}" type="presParOf" srcId="{5E51919B-1BCF-44BF-BB1C-E41218F8F62F}" destId="{5F8F733D-8F64-4C31-B530-3CF5434384DE}" srcOrd="4" destOrd="0" presId="urn:microsoft.com/office/officeart/2005/8/layout/vList2"/>
    <dgm:cxn modelId="{FFB37CD5-DBFD-45EE-9DFE-BBADB3AF7556}" type="presParOf" srcId="{5E51919B-1BCF-44BF-BB1C-E41218F8F62F}" destId="{2AEED70C-AC46-456F-9039-260C3A66AC43}"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7E862EBA-236D-4C13-8DE2-06E44F343C79}"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9710F73C-42C0-4B34-80D6-F0E0B9363AAA}">
      <dgm:prSet phldrT="[Text]"/>
      <dgm:spPr/>
      <dgm:t>
        <a:bodyPr/>
        <a:lstStyle/>
        <a:p>
          <a:r>
            <a:rPr lang="en-US" b="0" dirty="0">
              <a:latin typeface="Lato" panose="020F0502020204030203" pitchFamily="34" charset="0"/>
              <a:ea typeface="Lato" panose="020F0502020204030203" pitchFamily="34" charset="0"/>
              <a:cs typeface="Lato" panose="020F0502020204030203" pitchFamily="34" charset="0"/>
            </a:rPr>
            <a:t>Establish a system to collect racial and ethnic data</a:t>
          </a:r>
          <a:endParaRPr lang="en-US" dirty="0">
            <a:latin typeface="Lato" panose="020F0502020204030203" pitchFamily="34" charset="0"/>
            <a:ea typeface="Lato" panose="020F0502020204030203" pitchFamily="34" charset="0"/>
            <a:cs typeface="Lato" panose="020F0502020204030203" pitchFamily="34" charset="0"/>
          </a:endParaRPr>
        </a:p>
      </dgm:t>
    </dgm:pt>
    <dgm:pt modelId="{11EE3A09-3DA1-435C-A929-8CD67C1E1166}" type="parTrans" cxnId="{34AD52C2-FFFB-4564-A694-355CEE462E34}">
      <dgm:prSet/>
      <dgm:spPr/>
      <dgm:t>
        <a:bodyPr/>
        <a:lstStyle/>
        <a:p>
          <a:endParaRPr lang="en-US"/>
        </a:p>
      </dgm:t>
    </dgm:pt>
    <dgm:pt modelId="{DF6AE6BB-78F1-4162-8686-4F242190B81E}" type="sibTrans" cxnId="{34AD52C2-FFFB-4564-A694-355CEE462E34}">
      <dgm:prSet/>
      <dgm:spPr/>
      <dgm:t>
        <a:bodyPr/>
        <a:lstStyle/>
        <a:p>
          <a:endParaRPr lang="en-US"/>
        </a:p>
      </dgm:t>
    </dgm:pt>
    <dgm:pt modelId="{0EA61DBD-0D17-470A-BEC6-BFD4C9BF4498}">
      <dgm:prSet phldrT="[Text]"/>
      <dgm:spPr/>
      <dgm:t>
        <a:bodyPr/>
        <a:lstStyle/>
        <a:p>
          <a:r>
            <a:rPr lang="en-US" b="0" dirty="0">
              <a:latin typeface="Lato" panose="020F0502020204030203" pitchFamily="34" charset="0"/>
              <a:ea typeface="Lato" panose="020F0502020204030203" pitchFamily="34" charset="0"/>
              <a:cs typeface="Lato" panose="020F0502020204030203" pitchFamily="34" charset="0"/>
            </a:rPr>
            <a:t>Data collection is used to determine how effectively your program is reaching potentially eligible children and if  outreach may be needed</a:t>
          </a:r>
          <a:endParaRPr lang="en-US" dirty="0">
            <a:latin typeface="Lato" panose="020F0502020204030203" pitchFamily="34" charset="0"/>
            <a:ea typeface="Lato" panose="020F0502020204030203" pitchFamily="34" charset="0"/>
            <a:cs typeface="Lato" panose="020F0502020204030203" pitchFamily="34" charset="0"/>
          </a:endParaRPr>
        </a:p>
      </dgm:t>
    </dgm:pt>
    <dgm:pt modelId="{124E8FA3-E1BE-4520-B21F-622B1B19DBBE}" type="parTrans" cxnId="{CC6730B9-D1B8-4062-B4A3-90F2130FB23D}">
      <dgm:prSet/>
      <dgm:spPr/>
      <dgm:t>
        <a:bodyPr/>
        <a:lstStyle/>
        <a:p>
          <a:endParaRPr lang="en-US"/>
        </a:p>
      </dgm:t>
    </dgm:pt>
    <dgm:pt modelId="{DE259FD9-4C2E-44C0-98C6-C79534AEDA9B}" type="sibTrans" cxnId="{CC6730B9-D1B8-4062-B4A3-90F2130FB23D}">
      <dgm:prSet/>
      <dgm:spPr/>
      <dgm:t>
        <a:bodyPr/>
        <a:lstStyle/>
        <a:p>
          <a:endParaRPr lang="en-US"/>
        </a:p>
      </dgm:t>
    </dgm:pt>
    <dgm:pt modelId="{A6F7A412-EF1D-4BC0-880F-934318526FE8}" type="pres">
      <dgm:prSet presAssocID="{7E862EBA-236D-4C13-8DE2-06E44F343C79}" presName="linear" presStyleCnt="0">
        <dgm:presLayoutVars>
          <dgm:animLvl val="lvl"/>
          <dgm:resizeHandles val="exact"/>
        </dgm:presLayoutVars>
      </dgm:prSet>
      <dgm:spPr/>
    </dgm:pt>
    <dgm:pt modelId="{E6C90A56-862D-4A3D-9F06-EB07D85D5302}" type="pres">
      <dgm:prSet presAssocID="{9710F73C-42C0-4B34-80D6-F0E0B9363AAA}" presName="parentText" presStyleLbl="node1" presStyleIdx="0" presStyleCnt="2" custLinFactNeighborX="-26739" custLinFactNeighborY="-61353">
        <dgm:presLayoutVars>
          <dgm:chMax val="0"/>
          <dgm:bulletEnabled val="1"/>
        </dgm:presLayoutVars>
      </dgm:prSet>
      <dgm:spPr/>
    </dgm:pt>
    <dgm:pt modelId="{CBC362D9-E6E7-4BFE-9A5E-547B03A3C1A3}" type="pres">
      <dgm:prSet presAssocID="{DF6AE6BB-78F1-4162-8686-4F242190B81E}" presName="spacer" presStyleCnt="0"/>
      <dgm:spPr/>
    </dgm:pt>
    <dgm:pt modelId="{2C0E3741-3ECB-4B4E-B52C-5D6547C1B8D9}" type="pres">
      <dgm:prSet presAssocID="{0EA61DBD-0D17-470A-BEC6-BFD4C9BF4498}" presName="parentText" presStyleLbl="node1" presStyleIdx="1" presStyleCnt="2">
        <dgm:presLayoutVars>
          <dgm:chMax val="0"/>
          <dgm:bulletEnabled val="1"/>
        </dgm:presLayoutVars>
      </dgm:prSet>
      <dgm:spPr/>
    </dgm:pt>
  </dgm:ptLst>
  <dgm:cxnLst>
    <dgm:cxn modelId="{57130D5B-7CC8-4293-9EB7-C08A516D9F87}" type="presOf" srcId="{0EA61DBD-0D17-470A-BEC6-BFD4C9BF4498}" destId="{2C0E3741-3ECB-4B4E-B52C-5D6547C1B8D9}" srcOrd="0" destOrd="0" presId="urn:microsoft.com/office/officeart/2005/8/layout/vList2"/>
    <dgm:cxn modelId="{15CD4759-B885-476F-8DC4-C74F359D1209}" type="presOf" srcId="{9710F73C-42C0-4B34-80D6-F0E0B9363AAA}" destId="{E6C90A56-862D-4A3D-9F06-EB07D85D5302}" srcOrd="0" destOrd="0" presId="urn:microsoft.com/office/officeart/2005/8/layout/vList2"/>
    <dgm:cxn modelId="{F08AA1A4-6EEC-4EEF-AA80-F524FD65061D}" type="presOf" srcId="{7E862EBA-236D-4C13-8DE2-06E44F343C79}" destId="{A6F7A412-EF1D-4BC0-880F-934318526FE8}" srcOrd="0" destOrd="0" presId="urn:microsoft.com/office/officeart/2005/8/layout/vList2"/>
    <dgm:cxn modelId="{CC6730B9-D1B8-4062-B4A3-90F2130FB23D}" srcId="{7E862EBA-236D-4C13-8DE2-06E44F343C79}" destId="{0EA61DBD-0D17-470A-BEC6-BFD4C9BF4498}" srcOrd="1" destOrd="0" parTransId="{124E8FA3-E1BE-4520-B21F-622B1B19DBBE}" sibTransId="{DE259FD9-4C2E-44C0-98C6-C79534AEDA9B}"/>
    <dgm:cxn modelId="{34AD52C2-FFFB-4564-A694-355CEE462E34}" srcId="{7E862EBA-236D-4C13-8DE2-06E44F343C79}" destId="{9710F73C-42C0-4B34-80D6-F0E0B9363AAA}" srcOrd="0" destOrd="0" parTransId="{11EE3A09-3DA1-435C-A929-8CD67C1E1166}" sibTransId="{DF6AE6BB-78F1-4162-8686-4F242190B81E}"/>
    <dgm:cxn modelId="{DB3D8F4E-12A7-4E6C-B95D-53FBE025B06A}" type="presParOf" srcId="{A6F7A412-EF1D-4BC0-880F-934318526FE8}" destId="{E6C90A56-862D-4A3D-9F06-EB07D85D5302}" srcOrd="0" destOrd="0" presId="urn:microsoft.com/office/officeart/2005/8/layout/vList2"/>
    <dgm:cxn modelId="{D69714B0-D3F9-4222-A417-7FD8E1BE9DE6}" type="presParOf" srcId="{A6F7A412-EF1D-4BC0-880F-934318526FE8}" destId="{CBC362D9-E6E7-4BFE-9A5E-547B03A3C1A3}" srcOrd="1" destOrd="0" presId="urn:microsoft.com/office/officeart/2005/8/layout/vList2"/>
    <dgm:cxn modelId="{EC4285D6-8D02-4BBC-A39F-D756BB9B8AFC}" type="presParOf" srcId="{A6F7A412-EF1D-4BC0-880F-934318526FE8}" destId="{2C0E3741-3ECB-4B4E-B52C-5D6547C1B8D9}"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0C583BA-56B0-4150-9B50-1A7026C0F9FF}"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0DCF6BB5-F543-482B-86D1-8269EE2C9785}">
      <dgm:prSet phldrT="[Text]"/>
      <dgm:spPr>
        <a:solidFill>
          <a:srgbClr val="009999"/>
        </a:solidFill>
      </dgm:spPr>
      <dgm:t>
        <a:bodyPr/>
        <a:lstStyle/>
        <a:p>
          <a:r>
            <a:rPr lang="en-US" b="0" dirty="0">
              <a:latin typeface="Lato" panose="020F0502020204030203" pitchFamily="34" charset="0"/>
              <a:ea typeface="Lato" panose="020F0502020204030203" pitchFamily="34" charset="0"/>
              <a:cs typeface="Lato" panose="020F0502020204030203" pitchFamily="34" charset="0"/>
            </a:rPr>
            <a:t>Categories include:</a:t>
          </a:r>
          <a:endParaRPr lang="en-US" dirty="0">
            <a:latin typeface="Lato" panose="020F0502020204030203" pitchFamily="34" charset="0"/>
            <a:ea typeface="Lato" panose="020F0502020204030203" pitchFamily="34" charset="0"/>
            <a:cs typeface="Lato" panose="020F0502020204030203" pitchFamily="34" charset="0"/>
          </a:endParaRPr>
        </a:p>
      </dgm:t>
    </dgm:pt>
    <dgm:pt modelId="{4FEF3409-3C99-4FDE-9177-43FCBE1E892D}" type="parTrans" cxnId="{B3C518AB-0BB6-4A7E-93FD-687F80976274}">
      <dgm:prSet/>
      <dgm:spPr/>
      <dgm:t>
        <a:bodyPr/>
        <a:lstStyle/>
        <a:p>
          <a:endParaRPr lang="en-US"/>
        </a:p>
      </dgm:t>
    </dgm:pt>
    <dgm:pt modelId="{EC5E70EE-1CA1-4DA4-82B0-9B7DB03C2FE2}" type="sibTrans" cxnId="{B3C518AB-0BB6-4A7E-93FD-687F80976274}">
      <dgm:prSet/>
      <dgm:spPr/>
      <dgm:t>
        <a:bodyPr/>
        <a:lstStyle/>
        <a:p>
          <a:endParaRPr lang="en-US"/>
        </a:p>
      </dgm:t>
    </dgm:pt>
    <dgm:pt modelId="{F55A4B5A-985B-49B9-B243-94D940271B4B}">
      <dgm:prSet phldrT="[Text]"/>
      <dgm:spPr/>
      <dgm:t>
        <a:bodyPr/>
        <a:lstStyle/>
        <a:p>
          <a:r>
            <a:rPr lang="en-US" b="0" dirty="0">
              <a:latin typeface="Lato" panose="020F0502020204030203" pitchFamily="34" charset="0"/>
              <a:ea typeface="Lato" panose="020F0502020204030203" pitchFamily="34" charset="0"/>
              <a:cs typeface="Lato" panose="020F0502020204030203" pitchFamily="34" charset="0"/>
            </a:rPr>
            <a:t>Ethnic data </a:t>
          </a:r>
          <a:endParaRPr lang="en-US" dirty="0">
            <a:latin typeface="Lato" panose="020F0502020204030203" pitchFamily="34" charset="0"/>
            <a:ea typeface="Lato" panose="020F0502020204030203" pitchFamily="34" charset="0"/>
            <a:cs typeface="Lato" panose="020F0502020204030203" pitchFamily="34" charset="0"/>
          </a:endParaRPr>
        </a:p>
      </dgm:t>
    </dgm:pt>
    <dgm:pt modelId="{EE495B24-5563-4FE7-8340-9208BC4DD774}" type="parTrans" cxnId="{A1450F60-8579-473A-9218-52C0786C816F}">
      <dgm:prSet/>
      <dgm:spPr/>
      <dgm:t>
        <a:bodyPr/>
        <a:lstStyle/>
        <a:p>
          <a:endParaRPr lang="en-US"/>
        </a:p>
      </dgm:t>
    </dgm:pt>
    <dgm:pt modelId="{B02AA359-CE56-4D95-B9D3-41582813E425}" type="sibTrans" cxnId="{A1450F60-8579-473A-9218-52C0786C816F}">
      <dgm:prSet/>
      <dgm:spPr/>
      <dgm:t>
        <a:bodyPr/>
        <a:lstStyle/>
        <a:p>
          <a:endParaRPr lang="en-US"/>
        </a:p>
      </dgm:t>
    </dgm:pt>
    <dgm:pt modelId="{D9460350-17F7-41CC-BBDA-863859656B6C}">
      <dgm:prSet phldrT="[Text]"/>
      <dgm:spPr>
        <a:solidFill>
          <a:srgbClr val="009999"/>
        </a:solidFill>
      </dgm:spPr>
      <dgm:t>
        <a:bodyPr/>
        <a:lstStyle/>
        <a:p>
          <a:r>
            <a:rPr lang="en-US" b="0" dirty="0">
              <a:latin typeface="Lato" panose="020F0502020204030203" pitchFamily="34" charset="0"/>
              <a:ea typeface="Lato" panose="020F0502020204030203" pitchFamily="34" charset="0"/>
              <a:cs typeface="Lato" panose="020F0502020204030203" pitchFamily="34" charset="0"/>
            </a:rPr>
            <a:t>Collection through either:</a:t>
          </a:r>
          <a:endParaRPr lang="en-US" dirty="0">
            <a:latin typeface="Lato" panose="020F0502020204030203" pitchFamily="34" charset="0"/>
            <a:ea typeface="Lato" panose="020F0502020204030203" pitchFamily="34" charset="0"/>
            <a:cs typeface="Lato" panose="020F0502020204030203" pitchFamily="34" charset="0"/>
          </a:endParaRPr>
        </a:p>
      </dgm:t>
    </dgm:pt>
    <dgm:pt modelId="{7CDD1150-B077-4D43-9883-7D66B16ECBFB}" type="parTrans" cxnId="{38372B18-2263-4661-B2E3-9B34B80340F8}">
      <dgm:prSet/>
      <dgm:spPr/>
      <dgm:t>
        <a:bodyPr/>
        <a:lstStyle/>
        <a:p>
          <a:endParaRPr lang="en-US"/>
        </a:p>
      </dgm:t>
    </dgm:pt>
    <dgm:pt modelId="{074952BA-44D6-4B01-BF48-AB84BF925472}" type="sibTrans" cxnId="{38372B18-2263-4661-B2E3-9B34B80340F8}">
      <dgm:prSet/>
      <dgm:spPr/>
      <dgm:t>
        <a:bodyPr/>
        <a:lstStyle/>
        <a:p>
          <a:endParaRPr lang="en-US"/>
        </a:p>
      </dgm:t>
    </dgm:pt>
    <dgm:pt modelId="{8D4498C8-E0D9-48BA-8E68-901797C25998}">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R</a:t>
          </a:r>
          <a:r>
            <a:rPr lang="en-US" b="0" dirty="0">
              <a:latin typeface="Lato" panose="020F0502020204030203" pitchFamily="34" charset="0"/>
              <a:ea typeface="Lato" panose="020F0502020204030203" pitchFamily="34" charset="0"/>
              <a:cs typeface="Lato" panose="020F0502020204030203" pitchFamily="34" charset="0"/>
            </a:rPr>
            <a:t>acial data</a:t>
          </a:r>
          <a:endParaRPr lang="en-US" dirty="0">
            <a:latin typeface="Lato" panose="020F0502020204030203" pitchFamily="34" charset="0"/>
            <a:ea typeface="Lato" panose="020F0502020204030203" pitchFamily="34" charset="0"/>
            <a:cs typeface="Lato" panose="020F0502020204030203" pitchFamily="34" charset="0"/>
          </a:endParaRPr>
        </a:p>
      </dgm:t>
    </dgm:pt>
    <dgm:pt modelId="{239937E9-1838-424C-B800-9CEFFE7A027A}" type="parTrans" cxnId="{CBA24AEA-5D5A-4B0D-951D-9721478D9110}">
      <dgm:prSet/>
      <dgm:spPr/>
      <dgm:t>
        <a:bodyPr/>
        <a:lstStyle/>
        <a:p>
          <a:endParaRPr lang="en-US"/>
        </a:p>
      </dgm:t>
    </dgm:pt>
    <dgm:pt modelId="{3E9D75ED-42B9-49C0-84B9-128D4BAFF25B}" type="sibTrans" cxnId="{CBA24AEA-5D5A-4B0D-951D-9721478D9110}">
      <dgm:prSet/>
      <dgm:spPr/>
      <dgm:t>
        <a:bodyPr/>
        <a:lstStyle/>
        <a:p>
          <a:endParaRPr lang="en-US"/>
        </a:p>
      </dgm:t>
    </dgm:pt>
    <dgm:pt modelId="{B33EACE4-31B3-4923-B215-8A4DFF2421BE}">
      <dgm:prSet phldrT="[Text]"/>
      <dgm:spPr/>
      <dgm:t>
        <a:bodyPr/>
        <a:lstStyle/>
        <a:p>
          <a:r>
            <a:rPr lang="en-US" b="0" dirty="0">
              <a:latin typeface="Lato" panose="020F0502020204030203" pitchFamily="34" charset="0"/>
              <a:ea typeface="Lato" panose="020F0502020204030203" pitchFamily="34" charset="0"/>
              <a:cs typeface="Lato" panose="020F0502020204030203" pitchFamily="34" charset="0"/>
            </a:rPr>
            <a:t>Voluntary self identification or self reporting from F/R meal application</a:t>
          </a:r>
          <a:endParaRPr lang="en-US" dirty="0">
            <a:latin typeface="Lato" panose="020F0502020204030203" pitchFamily="34" charset="0"/>
            <a:ea typeface="Lato" panose="020F0502020204030203" pitchFamily="34" charset="0"/>
            <a:cs typeface="Lato" panose="020F0502020204030203" pitchFamily="34" charset="0"/>
          </a:endParaRPr>
        </a:p>
      </dgm:t>
    </dgm:pt>
    <dgm:pt modelId="{D55189FE-0961-4D18-9670-274EA218B60A}" type="parTrans" cxnId="{B136EDEF-DD4E-4DAE-B431-D55DC969510E}">
      <dgm:prSet/>
      <dgm:spPr/>
      <dgm:t>
        <a:bodyPr/>
        <a:lstStyle/>
        <a:p>
          <a:endParaRPr lang="en-US"/>
        </a:p>
      </dgm:t>
    </dgm:pt>
    <dgm:pt modelId="{EF942B63-51FD-4031-965F-8D2CD63C00AC}" type="sibTrans" cxnId="{B136EDEF-DD4E-4DAE-B431-D55DC969510E}">
      <dgm:prSet/>
      <dgm:spPr/>
      <dgm:t>
        <a:bodyPr/>
        <a:lstStyle/>
        <a:p>
          <a:endParaRPr lang="en-US"/>
        </a:p>
      </dgm:t>
    </dgm:pt>
    <dgm:pt modelId="{FC2FD507-D006-4E51-AD3E-CC5FBEC02060}">
      <dgm:prSet phldrT="[Text]"/>
      <dgm:spPr/>
      <dgm:t>
        <a:bodyPr/>
        <a:lstStyle/>
        <a:p>
          <a:r>
            <a:rPr lang="en-US" b="0" dirty="0">
              <a:latin typeface="Lato" panose="020F0502020204030203" pitchFamily="34" charset="0"/>
              <a:ea typeface="Lato" panose="020F0502020204030203" pitchFamily="34" charset="0"/>
              <a:cs typeface="Lato" panose="020F0502020204030203" pitchFamily="34" charset="0"/>
            </a:rPr>
            <a:t>Visual ID or Personal knowledge </a:t>
          </a:r>
          <a:endParaRPr lang="en-US" dirty="0">
            <a:latin typeface="Lato" panose="020F0502020204030203" pitchFamily="34" charset="0"/>
            <a:ea typeface="Lato" panose="020F0502020204030203" pitchFamily="34" charset="0"/>
            <a:cs typeface="Lato" panose="020F0502020204030203" pitchFamily="34" charset="0"/>
          </a:endParaRPr>
        </a:p>
      </dgm:t>
    </dgm:pt>
    <dgm:pt modelId="{5D1D192B-165D-444C-BA44-BFBB24394C44}" type="parTrans" cxnId="{77C94571-7B43-4F74-9BD0-561C59B8AA3B}">
      <dgm:prSet/>
      <dgm:spPr/>
      <dgm:t>
        <a:bodyPr/>
        <a:lstStyle/>
        <a:p>
          <a:endParaRPr lang="en-US"/>
        </a:p>
      </dgm:t>
    </dgm:pt>
    <dgm:pt modelId="{D4B50A65-ACF6-4756-92DD-E2967D05BCDB}" type="sibTrans" cxnId="{77C94571-7B43-4F74-9BD0-561C59B8AA3B}">
      <dgm:prSet/>
      <dgm:spPr/>
      <dgm:t>
        <a:bodyPr/>
        <a:lstStyle/>
        <a:p>
          <a:endParaRPr lang="en-US"/>
        </a:p>
      </dgm:t>
    </dgm:pt>
    <dgm:pt modelId="{DBCB9375-FD5E-4F97-89EE-9FC8239A4298}" type="pres">
      <dgm:prSet presAssocID="{B0C583BA-56B0-4150-9B50-1A7026C0F9FF}" presName="linear" presStyleCnt="0">
        <dgm:presLayoutVars>
          <dgm:animLvl val="lvl"/>
          <dgm:resizeHandles val="exact"/>
        </dgm:presLayoutVars>
      </dgm:prSet>
      <dgm:spPr/>
    </dgm:pt>
    <dgm:pt modelId="{177DD57E-2449-4414-B8A2-B5DE9AE741F2}" type="pres">
      <dgm:prSet presAssocID="{0DCF6BB5-F543-482B-86D1-8269EE2C9785}" presName="parentText" presStyleLbl="node1" presStyleIdx="0" presStyleCnt="2">
        <dgm:presLayoutVars>
          <dgm:chMax val="0"/>
          <dgm:bulletEnabled val="1"/>
        </dgm:presLayoutVars>
      </dgm:prSet>
      <dgm:spPr/>
    </dgm:pt>
    <dgm:pt modelId="{469779EA-3614-45AF-9831-D67F32A13BB8}" type="pres">
      <dgm:prSet presAssocID="{0DCF6BB5-F543-482B-86D1-8269EE2C9785}" presName="childText" presStyleLbl="revTx" presStyleIdx="0" presStyleCnt="2">
        <dgm:presLayoutVars>
          <dgm:bulletEnabled val="1"/>
        </dgm:presLayoutVars>
      </dgm:prSet>
      <dgm:spPr/>
    </dgm:pt>
    <dgm:pt modelId="{AD32FAAD-7952-48F0-9735-DCFAE800ABFC}" type="pres">
      <dgm:prSet presAssocID="{D9460350-17F7-41CC-BBDA-863859656B6C}" presName="parentText" presStyleLbl="node1" presStyleIdx="1" presStyleCnt="2">
        <dgm:presLayoutVars>
          <dgm:chMax val="0"/>
          <dgm:bulletEnabled val="1"/>
        </dgm:presLayoutVars>
      </dgm:prSet>
      <dgm:spPr/>
    </dgm:pt>
    <dgm:pt modelId="{F67EC5DE-0E70-4525-AD7B-4C72719DDD64}" type="pres">
      <dgm:prSet presAssocID="{D9460350-17F7-41CC-BBDA-863859656B6C}" presName="childText" presStyleLbl="revTx" presStyleIdx="1" presStyleCnt="2">
        <dgm:presLayoutVars>
          <dgm:bulletEnabled val="1"/>
        </dgm:presLayoutVars>
      </dgm:prSet>
      <dgm:spPr/>
    </dgm:pt>
  </dgm:ptLst>
  <dgm:cxnLst>
    <dgm:cxn modelId="{BA08B216-4C48-417C-BBDA-121CEDC0D6FD}" type="presOf" srcId="{0DCF6BB5-F543-482B-86D1-8269EE2C9785}" destId="{177DD57E-2449-4414-B8A2-B5DE9AE741F2}" srcOrd="0" destOrd="0" presId="urn:microsoft.com/office/officeart/2005/8/layout/vList2"/>
    <dgm:cxn modelId="{38372B18-2263-4661-B2E3-9B34B80340F8}" srcId="{B0C583BA-56B0-4150-9B50-1A7026C0F9FF}" destId="{D9460350-17F7-41CC-BBDA-863859656B6C}" srcOrd="1" destOrd="0" parTransId="{7CDD1150-B077-4D43-9883-7D66B16ECBFB}" sibTransId="{074952BA-44D6-4B01-BF48-AB84BF925472}"/>
    <dgm:cxn modelId="{9C971738-E398-4880-8703-A7EF58EDC10D}" type="presOf" srcId="{8D4498C8-E0D9-48BA-8E68-901797C25998}" destId="{469779EA-3614-45AF-9831-D67F32A13BB8}" srcOrd="0" destOrd="1" presId="urn:microsoft.com/office/officeart/2005/8/layout/vList2"/>
    <dgm:cxn modelId="{1F83E738-BDE4-427E-A270-F3F8F2DFF1E0}" type="presOf" srcId="{F55A4B5A-985B-49B9-B243-94D940271B4B}" destId="{469779EA-3614-45AF-9831-D67F32A13BB8}" srcOrd="0" destOrd="0" presId="urn:microsoft.com/office/officeart/2005/8/layout/vList2"/>
    <dgm:cxn modelId="{A1450F60-8579-473A-9218-52C0786C816F}" srcId="{0DCF6BB5-F543-482B-86D1-8269EE2C9785}" destId="{F55A4B5A-985B-49B9-B243-94D940271B4B}" srcOrd="0" destOrd="0" parTransId="{EE495B24-5563-4FE7-8340-9208BC4DD774}" sibTransId="{B02AA359-CE56-4D95-B9D3-41582813E425}"/>
    <dgm:cxn modelId="{77C94571-7B43-4F74-9BD0-561C59B8AA3B}" srcId="{D9460350-17F7-41CC-BBDA-863859656B6C}" destId="{FC2FD507-D006-4E51-AD3E-CC5FBEC02060}" srcOrd="1" destOrd="0" parTransId="{5D1D192B-165D-444C-BA44-BFBB24394C44}" sibTransId="{D4B50A65-ACF6-4756-92DD-E2967D05BCDB}"/>
    <dgm:cxn modelId="{27CF7081-4DC6-410E-8676-19A647542069}" type="presOf" srcId="{FC2FD507-D006-4E51-AD3E-CC5FBEC02060}" destId="{F67EC5DE-0E70-4525-AD7B-4C72719DDD64}" srcOrd="0" destOrd="1" presId="urn:microsoft.com/office/officeart/2005/8/layout/vList2"/>
    <dgm:cxn modelId="{2BAB5584-63CB-4366-89FF-BC1709E2E4B6}" type="presOf" srcId="{B33EACE4-31B3-4923-B215-8A4DFF2421BE}" destId="{F67EC5DE-0E70-4525-AD7B-4C72719DDD64}" srcOrd="0" destOrd="0" presId="urn:microsoft.com/office/officeart/2005/8/layout/vList2"/>
    <dgm:cxn modelId="{B3C518AB-0BB6-4A7E-93FD-687F80976274}" srcId="{B0C583BA-56B0-4150-9B50-1A7026C0F9FF}" destId="{0DCF6BB5-F543-482B-86D1-8269EE2C9785}" srcOrd="0" destOrd="0" parTransId="{4FEF3409-3C99-4FDE-9177-43FCBE1E892D}" sibTransId="{EC5E70EE-1CA1-4DA4-82B0-9B7DB03C2FE2}"/>
    <dgm:cxn modelId="{B0AC76B3-8861-4924-8110-E5AE1DF04566}" type="presOf" srcId="{B0C583BA-56B0-4150-9B50-1A7026C0F9FF}" destId="{DBCB9375-FD5E-4F97-89EE-9FC8239A4298}" srcOrd="0" destOrd="0" presId="urn:microsoft.com/office/officeart/2005/8/layout/vList2"/>
    <dgm:cxn modelId="{519D27C3-7492-4F71-A12B-1C81A17C2110}" type="presOf" srcId="{D9460350-17F7-41CC-BBDA-863859656B6C}" destId="{AD32FAAD-7952-48F0-9735-DCFAE800ABFC}" srcOrd="0" destOrd="0" presId="urn:microsoft.com/office/officeart/2005/8/layout/vList2"/>
    <dgm:cxn modelId="{CBA24AEA-5D5A-4B0D-951D-9721478D9110}" srcId="{0DCF6BB5-F543-482B-86D1-8269EE2C9785}" destId="{8D4498C8-E0D9-48BA-8E68-901797C25998}" srcOrd="1" destOrd="0" parTransId="{239937E9-1838-424C-B800-9CEFFE7A027A}" sibTransId="{3E9D75ED-42B9-49C0-84B9-128D4BAFF25B}"/>
    <dgm:cxn modelId="{B136EDEF-DD4E-4DAE-B431-D55DC969510E}" srcId="{D9460350-17F7-41CC-BBDA-863859656B6C}" destId="{B33EACE4-31B3-4923-B215-8A4DFF2421BE}" srcOrd="0" destOrd="0" parTransId="{D55189FE-0961-4D18-9670-274EA218B60A}" sibTransId="{EF942B63-51FD-4031-965F-8D2CD63C00AC}"/>
    <dgm:cxn modelId="{0877F411-75B8-4AC3-92BD-DD6A9409FC2A}" type="presParOf" srcId="{DBCB9375-FD5E-4F97-89EE-9FC8239A4298}" destId="{177DD57E-2449-4414-B8A2-B5DE9AE741F2}" srcOrd="0" destOrd="0" presId="urn:microsoft.com/office/officeart/2005/8/layout/vList2"/>
    <dgm:cxn modelId="{59CC4FB2-5D8F-47F7-90F0-27038CA74230}" type="presParOf" srcId="{DBCB9375-FD5E-4F97-89EE-9FC8239A4298}" destId="{469779EA-3614-45AF-9831-D67F32A13BB8}" srcOrd="1" destOrd="0" presId="urn:microsoft.com/office/officeart/2005/8/layout/vList2"/>
    <dgm:cxn modelId="{C868D8A0-23CE-4C1D-85F9-89FDB10C7661}" type="presParOf" srcId="{DBCB9375-FD5E-4F97-89EE-9FC8239A4298}" destId="{AD32FAAD-7952-48F0-9735-DCFAE800ABFC}" srcOrd="2" destOrd="0" presId="urn:microsoft.com/office/officeart/2005/8/layout/vList2"/>
    <dgm:cxn modelId="{A9D9DD94-0CE6-49CB-8C72-BBF7D6267DA2}" type="presParOf" srcId="{DBCB9375-FD5E-4F97-89EE-9FC8239A4298}" destId="{F67EC5DE-0E70-4525-AD7B-4C72719DDD64}"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00F1172-DEC2-4B8E-974E-C3DB0F0A469F}" type="doc">
      <dgm:prSet loTypeId="urn:microsoft.com/office/officeart/2005/8/layout/list1" loCatId="list" qsTypeId="urn:microsoft.com/office/officeart/2005/8/quickstyle/simple1" qsCatId="simple" csTypeId="urn:microsoft.com/office/officeart/2005/8/colors/accent6_2" csCatId="accent6" phldr="1"/>
      <dgm:spPr/>
      <dgm:t>
        <a:bodyPr/>
        <a:lstStyle/>
        <a:p>
          <a:endParaRPr lang="en-US"/>
        </a:p>
      </dgm:t>
    </dgm:pt>
    <dgm:pt modelId="{4C22F892-CCE3-4A39-B984-5EB248915566}">
      <dgm:prSet phldrT="[Text]" custT="1"/>
      <dgm:spPr>
        <a:solidFill>
          <a:srgbClr val="0066CC"/>
        </a:solidFill>
      </dgm:spPr>
      <dgm:t>
        <a:bodyPr/>
        <a:lstStyle/>
        <a:p>
          <a:r>
            <a:rPr lang="en-US" sz="2000" dirty="0">
              <a:latin typeface="Lato" panose="020F0502020204030203" pitchFamily="34" charset="0"/>
            </a:rPr>
            <a:t>May be written, verbal, or anonymous</a:t>
          </a:r>
        </a:p>
      </dgm:t>
    </dgm:pt>
    <dgm:pt modelId="{5058E50A-FAE0-46F1-AAB1-239E3341C270}" type="parTrans" cxnId="{F0AF17E8-8E71-4960-8AD3-5D6A1C4E257E}">
      <dgm:prSet/>
      <dgm:spPr/>
      <dgm:t>
        <a:bodyPr/>
        <a:lstStyle/>
        <a:p>
          <a:endParaRPr lang="en-US"/>
        </a:p>
      </dgm:t>
    </dgm:pt>
    <dgm:pt modelId="{01B7F86E-E993-4F9C-91E9-BA66E0D1C0B5}" type="sibTrans" cxnId="{F0AF17E8-8E71-4960-8AD3-5D6A1C4E257E}">
      <dgm:prSet/>
      <dgm:spPr/>
      <dgm:t>
        <a:bodyPr/>
        <a:lstStyle/>
        <a:p>
          <a:endParaRPr lang="en-US"/>
        </a:p>
      </dgm:t>
    </dgm:pt>
    <dgm:pt modelId="{F551B354-5DAA-455C-8083-D22192D83A3C}">
      <dgm:prSet phldrT="[Text]"/>
      <dgm:spPr>
        <a:solidFill>
          <a:srgbClr val="0066CC"/>
        </a:solidFill>
      </dgm:spPr>
      <dgm:t>
        <a:bodyPr/>
        <a:lstStyle/>
        <a:p>
          <a:r>
            <a:rPr lang="en-US" dirty="0">
              <a:latin typeface="Lato" panose="020F0502020204030203" pitchFamily="34" charset="0"/>
            </a:rPr>
            <a:t>USDA Discrimination Complaint Form (AD-3027)</a:t>
          </a:r>
        </a:p>
      </dgm:t>
    </dgm:pt>
    <dgm:pt modelId="{F56B15FB-A4CB-4976-90F8-E92A42E47CF6}" type="parTrans" cxnId="{7DD39418-0C1C-434D-976A-1BDCB47E6A36}">
      <dgm:prSet/>
      <dgm:spPr/>
      <dgm:t>
        <a:bodyPr/>
        <a:lstStyle/>
        <a:p>
          <a:endParaRPr lang="en-US"/>
        </a:p>
      </dgm:t>
    </dgm:pt>
    <dgm:pt modelId="{5D98FACA-2C87-4909-8D2F-8E7387B2F37D}" type="sibTrans" cxnId="{7DD39418-0C1C-434D-976A-1BDCB47E6A36}">
      <dgm:prSet/>
      <dgm:spPr/>
      <dgm:t>
        <a:bodyPr/>
        <a:lstStyle/>
        <a:p>
          <a:endParaRPr lang="en-US"/>
        </a:p>
      </dgm:t>
    </dgm:pt>
    <dgm:pt modelId="{DF6A498E-D4A5-4B55-87AC-2AA5159E599A}">
      <dgm:prSet phldrT="[Text]"/>
      <dgm:spPr/>
      <dgm:t>
        <a:bodyPr/>
        <a:lstStyle/>
        <a:p>
          <a:endParaRPr lang="en-US" dirty="0">
            <a:latin typeface="Lato" panose="020F0502020204030203" pitchFamily="34" charset="0"/>
          </a:endParaRPr>
        </a:p>
      </dgm:t>
    </dgm:pt>
    <dgm:pt modelId="{022EB2ED-FA3D-4649-95E8-3B41F995C029}" type="parTrans" cxnId="{1B0FCDD3-F617-47E7-9E6B-08D45A0F3ABC}">
      <dgm:prSet/>
      <dgm:spPr/>
      <dgm:t>
        <a:bodyPr/>
        <a:lstStyle/>
        <a:p>
          <a:endParaRPr lang="en-US"/>
        </a:p>
      </dgm:t>
    </dgm:pt>
    <dgm:pt modelId="{368B536E-C435-4C0A-ACDD-93F6567F5F4F}" type="sibTrans" cxnId="{1B0FCDD3-F617-47E7-9E6B-08D45A0F3ABC}">
      <dgm:prSet/>
      <dgm:spPr/>
      <dgm:t>
        <a:bodyPr/>
        <a:lstStyle/>
        <a:p>
          <a:endParaRPr lang="en-US"/>
        </a:p>
      </dgm:t>
    </dgm:pt>
    <dgm:pt modelId="{EEADE889-A69B-4497-9987-15B9D6FCA15C}" type="pres">
      <dgm:prSet presAssocID="{A00F1172-DEC2-4B8E-974E-C3DB0F0A469F}" presName="linear" presStyleCnt="0">
        <dgm:presLayoutVars>
          <dgm:dir/>
          <dgm:animLvl val="lvl"/>
          <dgm:resizeHandles val="exact"/>
        </dgm:presLayoutVars>
      </dgm:prSet>
      <dgm:spPr/>
    </dgm:pt>
    <dgm:pt modelId="{024C39D1-271A-492D-B3B2-0D6DF2B64F39}" type="pres">
      <dgm:prSet presAssocID="{4C22F892-CCE3-4A39-B984-5EB248915566}" presName="parentLin" presStyleCnt="0"/>
      <dgm:spPr/>
    </dgm:pt>
    <dgm:pt modelId="{056307A2-F46C-42F8-9322-6A7C547A6BA9}" type="pres">
      <dgm:prSet presAssocID="{4C22F892-CCE3-4A39-B984-5EB248915566}" presName="parentLeftMargin" presStyleLbl="node1" presStyleIdx="0" presStyleCnt="2"/>
      <dgm:spPr/>
    </dgm:pt>
    <dgm:pt modelId="{F48BD71F-ED71-4332-8E60-8196C4B55BE9}" type="pres">
      <dgm:prSet presAssocID="{4C22F892-CCE3-4A39-B984-5EB248915566}" presName="parentText" presStyleLbl="node1" presStyleIdx="0" presStyleCnt="2" custScaleX="104164" custScaleY="161249">
        <dgm:presLayoutVars>
          <dgm:chMax val="0"/>
          <dgm:bulletEnabled val="1"/>
        </dgm:presLayoutVars>
      </dgm:prSet>
      <dgm:spPr/>
    </dgm:pt>
    <dgm:pt modelId="{810D2D84-2ADE-4503-9784-68BB9962A464}" type="pres">
      <dgm:prSet presAssocID="{4C22F892-CCE3-4A39-B984-5EB248915566}" presName="negativeSpace" presStyleCnt="0"/>
      <dgm:spPr/>
    </dgm:pt>
    <dgm:pt modelId="{803436A5-6F57-4D00-9074-593D0DCA9B7E}" type="pres">
      <dgm:prSet presAssocID="{4C22F892-CCE3-4A39-B984-5EB248915566}" presName="childText" presStyleLbl="conFgAcc1" presStyleIdx="0" presStyleCnt="2">
        <dgm:presLayoutVars>
          <dgm:bulletEnabled val="1"/>
        </dgm:presLayoutVars>
      </dgm:prSet>
      <dgm:spPr/>
    </dgm:pt>
    <dgm:pt modelId="{0C4EAF0F-F0BB-41D5-A6EC-575CB10DC4F5}" type="pres">
      <dgm:prSet presAssocID="{01B7F86E-E993-4F9C-91E9-BA66E0D1C0B5}" presName="spaceBetweenRectangles" presStyleCnt="0"/>
      <dgm:spPr/>
    </dgm:pt>
    <dgm:pt modelId="{D8D6280A-9040-4042-BBC9-BF75D189C254}" type="pres">
      <dgm:prSet presAssocID="{F551B354-5DAA-455C-8083-D22192D83A3C}" presName="parentLin" presStyleCnt="0"/>
      <dgm:spPr/>
    </dgm:pt>
    <dgm:pt modelId="{86BF7065-889F-4926-B617-E73F193C6062}" type="pres">
      <dgm:prSet presAssocID="{F551B354-5DAA-455C-8083-D22192D83A3C}" presName="parentLeftMargin" presStyleLbl="node1" presStyleIdx="0" presStyleCnt="2"/>
      <dgm:spPr/>
    </dgm:pt>
    <dgm:pt modelId="{8303BCDB-0826-4A38-B22A-8FAF4A8FC545}" type="pres">
      <dgm:prSet presAssocID="{F551B354-5DAA-455C-8083-D22192D83A3C}" presName="parentText" presStyleLbl="node1" presStyleIdx="1" presStyleCnt="2" custScaleX="104194" custScaleY="162166">
        <dgm:presLayoutVars>
          <dgm:chMax val="0"/>
          <dgm:bulletEnabled val="1"/>
        </dgm:presLayoutVars>
      </dgm:prSet>
      <dgm:spPr/>
    </dgm:pt>
    <dgm:pt modelId="{1BA00D0D-7544-40E0-9A3F-265365210412}" type="pres">
      <dgm:prSet presAssocID="{F551B354-5DAA-455C-8083-D22192D83A3C}" presName="negativeSpace" presStyleCnt="0"/>
      <dgm:spPr/>
    </dgm:pt>
    <dgm:pt modelId="{1A9B99EB-AB9B-4555-9860-FC4AB3420A24}" type="pres">
      <dgm:prSet presAssocID="{F551B354-5DAA-455C-8083-D22192D83A3C}" presName="childText" presStyleLbl="conFgAcc1" presStyleIdx="1" presStyleCnt="2" custLinFactNeighborY="3827">
        <dgm:presLayoutVars>
          <dgm:bulletEnabled val="1"/>
        </dgm:presLayoutVars>
      </dgm:prSet>
      <dgm:spPr/>
    </dgm:pt>
  </dgm:ptLst>
  <dgm:cxnLst>
    <dgm:cxn modelId="{80DEFF15-2838-40F6-A517-630CC78A3623}" type="presOf" srcId="{DF6A498E-D4A5-4B55-87AC-2AA5159E599A}" destId="{1A9B99EB-AB9B-4555-9860-FC4AB3420A24}" srcOrd="0" destOrd="0" presId="urn:microsoft.com/office/officeart/2005/8/layout/list1"/>
    <dgm:cxn modelId="{7DD39418-0C1C-434D-976A-1BDCB47E6A36}" srcId="{A00F1172-DEC2-4B8E-974E-C3DB0F0A469F}" destId="{F551B354-5DAA-455C-8083-D22192D83A3C}" srcOrd="1" destOrd="0" parTransId="{F56B15FB-A4CB-4976-90F8-E92A42E47CF6}" sibTransId="{5D98FACA-2C87-4909-8D2F-8E7387B2F37D}"/>
    <dgm:cxn modelId="{783CE819-7433-43CA-8396-74F80FA589FD}" type="presOf" srcId="{4C22F892-CCE3-4A39-B984-5EB248915566}" destId="{F48BD71F-ED71-4332-8E60-8196C4B55BE9}" srcOrd="1" destOrd="0" presId="urn:microsoft.com/office/officeart/2005/8/layout/list1"/>
    <dgm:cxn modelId="{4AE66B36-4184-4588-841B-50DBC33F9E22}" type="presOf" srcId="{F551B354-5DAA-455C-8083-D22192D83A3C}" destId="{86BF7065-889F-4926-B617-E73F193C6062}" srcOrd="0" destOrd="0" presId="urn:microsoft.com/office/officeart/2005/8/layout/list1"/>
    <dgm:cxn modelId="{BEEDD46A-3702-4400-9D90-432236FCFD79}" type="presOf" srcId="{A00F1172-DEC2-4B8E-974E-C3DB0F0A469F}" destId="{EEADE889-A69B-4497-9987-15B9D6FCA15C}" srcOrd="0" destOrd="0" presId="urn:microsoft.com/office/officeart/2005/8/layout/list1"/>
    <dgm:cxn modelId="{B18C3FD1-4F6B-404C-ABEB-1DED82E34F95}" type="presOf" srcId="{F551B354-5DAA-455C-8083-D22192D83A3C}" destId="{8303BCDB-0826-4A38-B22A-8FAF4A8FC545}" srcOrd="1" destOrd="0" presId="urn:microsoft.com/office/officeart/2005/8/layout/list1"/>
    <dgm:cxn modelId="{1B0FCDD3-F617-47E7-9E6B-08D45A0F3ABC}" srcId="{F551B354-5DAA-455C-8083-D22192D83A3C}" destId="{DF6A498E-D4A5-4B55-87AC-2AA5159E599A}" srcOrd="0" destOrd="0" parTransId="{022EB2ED-FA3D-4649-95E8-3B41F995C029}" sibTransId="{368B536E-C435-4C0A-ACDD-93F6567F5F4F}"/>
    <dgm:cxn modelId="{F0AF17E8-8E71-4960-8AD3-5D6A1C4E257E}" srcId="{A00F1172-DEC2-4B8E-974E-C3DB0F0A469F}" destId="{4C22F892-CCE3-4A39-B984-5EB248915566}" srcOrd="0" destOrd="0" parTransId="{5058E50A-FAE0-46F1-AAB1-239E3341C270}" sibTransId="{01B7F86E-E993-4F9C-91E9-BA66E0D1C0B5}"/>
    <dgm:cxn modelId="{5A1DF3ED-995B-403B-B9A6-D3521164E1AB}" type="presOf" srcId="{4C22F892-CCE3-4A39-B984-5EB248915566}" destId="{056307A2-F46C-42F8-9322-6A7C547A6BA9}" srcOrd="0" destOrd="0" presId="urn:microsoft.com/office/officeart/2005/8/layout/list1"/>
    <dgm:cxn modelId="{568CA702-60B2-4DF3-8E70-58A8AD0372AA}" type="presParOf" srcId="{EEADE889-A69B-4497-9987-15B9D6FCA15C}" destId="{024C39D1-271A-492D-B3B2-0D6DF2B64F39}" srcOrd="0" destOrd="0" presId="urn:microsoft.com/office/officeart/2005/8/layout/list1"/>
    <dgm:cxn modelId="{05343B97-B4A4-488B-B621-F38A0B6773E9}" type="presParOf" srcId="{024C39D1-271A-492D-B3B2-0D6DF2B64F39}" destId="{056307A2-F46C-42F8-9322-6A7C547A6BA9}" srcOrd="0" destOrd="0" presId="urn:microsoft.com/office/officeart/2005/8/layout/list1"/>
    <dgm:cxn modelId="{21DCCD94-F7E9-4298-95CB-C3C1E03859C4}" type="presParOf" srcId="{024C39D1-271A-492D-B3B2-0D6DF2B64F39}" destId="{F48BD71F-ED71-4332-8E60-8196C4B55BE9}" srcOrd="1" destOrd="0" presId="urn:microsoft.com/office/officeart/2005/8/layout/list1"/>
    <dgm:cxn modelId="{537424CE-B2C7-47E0-8AEA-6D85060BD7BD}" type="presParOf" srcId="{EEADE889-A69B-4497-9987-15B9D6FCA15C}" destId="{810D2D84-2ADE-4503-9784-68BB9962A464}" srcOrd="1" destOrd="0" presId="urn:microsoft.com/office/officeart/2005/8/layout/list1"/>
    <dgm:cxn modelId="{60F9464E-0D70-4B3D-9C87-3BDF85A8E90F}" type="presParOf" srcId="{EEADE889-A69B-4497-9987-15B9D6FCA15C}" destId="{803436A5-6F57-4D00-9074-593D0DCA9B7E}" srcOrd="2" destOrd="0" presId="urn:microsoft.com/office/officeart/2005/8/layout/list1"/>
    <dgm:cxn modelId="{D49B240F-A69B-4586-967B-05A76AF520C4}" type="presParOf" srcId="{EEADE889-A69B-4497-9987-15B9D6FCA15C}" destId="{0C4EAF0F-F0BB-41D5-A6EC-575CB10DC4F5}" srcOrd="3" destOrd="0" presId="urn:microsoft.com/office/officeart/2005/8/layout/list1"/>
    <dgm:cxn modelId="{F7BD9EDD-0FA9-48BA-8D70-56F0DD296477}" type="presParOf" srcId="{EEADE889-A69B-4497-9987-15B9D6FCA15C}" destId="{D8D6280A-9040-4042-BBC9-BF75D189C254}" srcOrd="4" destOrd="0" presId="urn:microsoft.com/office/officeart/2005/8/layout/list1"/>
    <dgm:cxn modelId="{93AB5123-FEDF-4655-8876-312D74938436}" type="presParOf" srcId="{D8D6280A-9040-4042-BBC9-BF75D189C254}" destId="{86BF7065-889F-4926-B617-E73F193C6062}" srcOrd="0" destOrd="0" presId="urn:microsoft.com/office/officeart/2005/8/layout/list1"/>
    <dgm:cxn modelId="{6F13B5FA-FB15-4972-BA1D-6B5A30A20DFA}" type="presParOf" srcId="{D8D6280A-9040-4042-BBC9-BF75D189C254}" destId="{8303BCDB-0826-4A38-B22A-8FAF4A8FC545}" srcOrd="1" destOrd="0" presId="urn:microsoft.com/office/officeart/2005/8/layout/list1"/>
    <dgm:cxn modelId="{C9D107BF-A9D1-42D2-9A68-BAD0331BFBEF}" type="presParOf" srcId="{EEADE889-A69B-4497-9987-15B9D6FCA15C}" destId="{1BA00D0D-7544-40E0-9A3F-265365210412}" srcOrd="5" destOrd="0" presId="urn:microsoft.com/office/officeart/2005/8/layout/list1"/>
    <dgm:cxn modelId="{C1AA20C3-D362-481F-80CF-37B0A2AC06FB}" type="presParOf" srcId="{EEADE889-A69B-4497-9987-15B9D6FCA15C}" destId="{1A9B99EB-AB9B-4555-9860-FC4AB3420A24}"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6F2429D-F857-4D0D-93CA-A1CBDFD03D9F}"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98A35E38-946E-4829-B466-BB8E571B74DE}">
      <dgm:prSet phldrT="[Text]"/>
      <dgm:spPr>
        <a:solidFill>
          <a:srgbClr val="333399"/>
        </a:solidFill>
      </dgm:spPr>
      <dgm:t>
        <a:bodyPr/>
        <a:lstStyle/>
        <a:p>
          <a:r>
            <a:rPr lang="en-US" b="0" u="sng" dirty="0">
              <a:latin typeface="Lato" panose="020F0502020204030203" pitchFamily="34" charset="0"/>
            </a:rPr>
            <a:t>STEP 1: Document the Complaint</a:t>
          </a:r>
          <a:endParaRPr lang="en-US" dirty="0">
            <a:latin typeface="Lato" panose="020F0502020204030203" pitchFamily="34" charset="0"/>
          </a:endParaRPr>
        </a:p>
      </dgm:t>
    </dgm:pt>
    <dgm:pt modelId="{C89C6F5E-ED67-49C8-B562-064EEB942C7B}" type="parTrans" cxnId="{25AE2F69-912C-4740-B38F-70A28BA0D410}">
      <dgm:prSet/>
      <dgm:spPr/>
      <dgm:t>
        <a:bodyPr/>
        <a:lstStyle/>
        <a:p>
          <a:endParaRPr lang="en-US"/>
        </a:p>
      </dgm:t>
    </dgm:pt>
    <dgm:pt modelId="{A05EBD74-6FA9-4F45-8938-990CCC0DA2F5}" type="sibTrans" cxnId="{25AE2F69-912C-4740-B38F-70A28BA0D410}">
      <dgm:prSet/>
      <dgm:spPr/>
      <dgm:t>
        <a:bodyPr/>
        <a:lstStyle/>
        <a:p>
          <a:endParaRPr lang="en-US"/>
        </a:p>
      </dgm:t>
    </dgm:pt>
    <dgm:pt modelId="{4110D38B-4194-4E9D-B69B-FC1BD0CD4145}">
      <dgm:prSet phldrT="[Text]"/>
      <dgm:spPr/>
      <dgm:t>
        <a:bodyPr/>
        <a:lstStyle/>
        <a:p>
          <a:r>
            <a:rPr lang="en-US" dirty="0">
              <a:latin typeface="Lato" panose="020F0502020204030203" pitchFamily="34" charset="0"/>
            </a:rPr>
            <a:t>Utilize the USDA Program Discrimination complaint form or make an effort to obtain all required information </a:t>
          </a:r>
        </a:p>
      </dgm:t>
    </dgm:pt>
    <dgm:pt modelId="{44D5ED18-7ED4-4BE7-9EEC-BFE17E1D456F}" type="parTrans" cxnId="{856C621F-7F2B-473F-A393-8C7B411D8C71}">
      <dgm:prSet/>
      <dgm:spPr/>
      <dgm:t>
        <a:bodyPr/>
        <a:lstStyle/>
        <a:p>
          <a:endParaRPr lang="en-US"/>
        </a:p>
      </dgm:t>
    </dgm:pt>
    <dgm:pt modelId="{5E822E40-958B-43E2-8416-BC133995C738}" type="sibTrans" cxnId="{856C621F-7F2B-473F-A393-8C7B411D8C71}">
      <dgm:prSet/>
      <dgm:spPr/>
      <dgm:t>
        <a:bodyPr/>
        <a:lstStyle/>
        <a:p>
          <a:endParaRPr lang="en-US"/>
        </a:p>
      </dgm:t>
    </dgm:pt>
    <dgm:pt modelId="{84E375ED-A16F-4EF5-9D5B-2C54786834EF}">
      <dgm:prSet phldrT="[Text]"/>
      <dgm:spPr>
        <a:solidFill>
          <a:srgbClr val="333399"/>
        </a:solidFill>
      </dgm:spPr>
      <dgm:t>
        <a:bodyPr/>
        <a:lstStyle/>
        <a:p>
          <a:r>
            <a:rPr lang="en-US" b="0" u="sng" dirty="0">
              <a:latin typeface="Lato" panose="020F0502020204030203" pitchFamily="34" charset="0"/>
            </a:rPr>
            <a:t>STEP 2: Contact DPI</a:t>
          </a:r>
          <a:endParaRPr lang="en-US" dirty="0">
            <a:latin typeface="Lato" panose="020F0502020204030203" pitchFamily="34" charset="0"/>
          </a:endParaRPr>
        </a:p>
      </dgm:t>
    </dgm:pt>
    <dgm:pt modelId="{CD7B80F7-1BCD-4881-AED3-2C799889E18C}" type="parTrans" cxnId="{77D1A441-1375-453F-94EF-7783C9625E99}">
      <dgm:prSet/>
      <dgm:spPr/>
      <dgm:t>
        <a:bodyPr/>
        <a:lstStyle/>
        <a:p>
          <a:endParaRPr lang="en-US"/>
        </a:p>
      </dgm:t>
    </dgm:pt>
    <dgm:pt modelId="{3162037C-D24D-4FF8-B901-2F257B152B26}" type="sibTrans" cxnId="{77D1A441-1375-453F-94EF-7783C9625E99}">
      <dgm:prSet/>
      <dgm:spPr/>
      <dgm:t>
        <a:bodyPr/>
        <a:lstStyle/>
        <a:p>
          <a:endParaRPr lang="en-US"/>
        </a:p>
      </dgm:t>
    </dgm:pt>
    <dgm:pt modelId="{471023FA-B1AC-4A1D-81B5-7D3206348257}">
      <dgm:prSet phldrT="[Text]"/>
      <dgm:spPr/>
      <dgm:t>
        <a:bodyPr/>
        <a:lstStyle/>
        <a:p>
          <a:r>
            <a:rPr lang="en-US" b="0" dirty="0">
              <a:latin typeface="Lato" panose="020F0502020204030203" pitchFamily="34" charset="0"/>
            </a:rPr>
            <a:t>All verbal or written complaints received by the SFA must be forwarded to the Wisconsin DPI, School Nutrition Team, Director </a:t>
          </a:r>
          <a:r>
            <a:rPr lang="en-US" b="1" i="1" u="none" dirty="0">
              <a:latin typeface="Lato" panose="020F0502020204030203" pitchFamily="34" charset="0"/>
            </a:rPr>
            <a:t>within five days</a:t>
          </a:r>
          <a:r>
            <a:rPr lang="en-US" b="0" i="1" u="none" dirty="0">
              <a:latin typeface="Lato" panose="020F0502020204030203" pitchFamily="34" charset="0"/>
            </a:rPr>
            <a:t> </a:t>
          </a:r>
          <a:r>
            <a:rPr lang="en-US" b="0" u="none" dirty="0">
              <a:latin typeface="Lato" panose="020F0502020204030203" pitchFamily="34" charset="0"/>
            </a:rPr>
            <a:t>of</a:t>
          </a:r>
          <a:r>
            <a:rPr lang="en-US" b="0" dirty="0">
              <a:latin typeface="Lato" panose="020F0502020204030203" pitchFamily="34" charset="0"/>
            </a:rPr>
            <a:t> receiving the complaint</a:t>
          </a:r>
          <a:r>
            <a:rPr lang="en-US" b="0" u="none" dirty="0">
              <a:latin typeface="Lato" panose="020F0502020204030203" pitchFamily="34" charset="0"/>
            </a:rPr>
            <a:t> </a:t>
          </a:r>
          <a:endParaRPr lang="en-US" dirty="0">
            <a:latin typeface="Lato" panose="020F0502020204030203" pitchFamily="34" charset="0"/>
          </a:endParaRPr>
        </a:p>
      </dgm:t>
    </dgm:pt>
    <dgm:pt modelId="{8AE2CA54-0B18-4AE8-8F85-E761D9259C0D}" type="parTrans" cxnId="{B01824DA-2BBF-4B44-876C-F834522621A9}">
      <dgm:prSet/>
      <dgm:spPr/>
      <dgm:t>
        <a:bodyPr/>
        <a:lstStyle/>
        <a:p>
          <a:endParaRPr lang="en-US"/>
        </a:p>
      </dgm:t>
    </dgm:pt>
    <dgm:pt modelId="{E9596699-0362-44E8-A330-19BC95D0CDDA}" type="sibTrans" cxnId="{B01824DA-2BBF-4B44-876C-F834522621A9}">
      <dgm:prSet/>
      <dgm:spPr/>
      <dgm:t>
        <a:bodyPr/>
        <a:lstStyle/>
        <a:p>
          <a:endParaRPr lang="en-US"/>
        </a:p>
      </dgm:t>
    </dgm:pt>
    <dgm:pt modelId="{AFABBC00-53C6-4906-9E89-ECA47183A3AD}">
      <dgm:prSet phldrT="[Text]"/>
      <dgm:spPr>
        <a:solidFill>
          <a:srgbClr val="333399"/>
        </a:solidFill>
      </dgm:spPr>
      <dgm:t>
        <a:bodyPr/>
        <a:lstStyle/>
        <a:p>
          <a:r>
            <a:rPr lang="en-US" b="0" u="sng" dirty="0">
              <a:latin typeface="Lato" panose="020F0502020204030203" pitchFamily="34" charset="0"/>
            </a:rPr>
            <a:t>STEP 3: Maintain Records</a:t>
          </a:r>
          <a:endParaRPr lang="en-US" dirty="0">
            <a:latin typeface="Lato" panose="020F0502020204030203" pitchFamily="34" charset="0"/>
          </a:endParaRPr>
        </a:p>
      </dgm:t>
    </dgm:pt>
    <dgm:pt modelId="{B29876F0-AC09-49FC-ACF2-E76D15B8DA91}" type="parTrans" cxnId="{4AD30B93-505B-46DB-8B47-E8E369195757}">
      <dgm:prSet/>
      <dgm:spPr/>
      <dgm:t>
        <a:bodyPr/>
        <a:lstStyle/>
        <a:p>
          <a:endParaRPr lang="en-US"/>
        </a:p>
      </dgm:t>
    </dgm:pt>
    <dgm:pt modelId="{FDEEBA25-36D1-45BB-81A0-2D4E55FE5855}" type="sibTrans" cxnId="{4AD30B93-505B-46DB-8B47-E8E369195757}">
      <dgm:prSet/>
      <dgm:spPr/>
      <dgm:t>
        <a:bodyPr/>
        <a:lstStyle/>
        <a:p>
          <a:endParaRPr lang="en-US"/>
        </a:p>
      </dgm:t>
    </dgm:pt>
    <dgm:pt modelId="{A5D6D7D5-6F6C-4175-B9C4-A0FDC1F13D20}">
      <dgm:prSet phldrT="[Text]"/>
      <dgm:spPr/>
      <dgm:t>
        <a:bodyPr/>
        <a:lstStyle/>
        <a:p>
          <a:r>
            <a:rPr lang="en-US" b="0" dirty="0">
              <a:latin typeface="Lato" panose="020F0502020204030203" pitchFamily="34" charset="0"/>
            </a:rPr>
            <a:t>Have a central location where copies of civil rights complaints will be documented and kept confidential</a:t>
          </a:r>
          <a:endParaRPr lang="en-US" dirty="0">
            <a:latin typeface="Lato" panose="020F0502020204030203" pitchFamily="34" charset="0"/>
          </a:endParaRPr>
        </a:p>
      </dgm:t>
    </dgm:pt>
    <dgm:pt modelId="{04955BD5-7238-4D0F-AD97-4DE4C20DBFF3}" type="parTrans" cxnId="{96FED445-C911-4443-8B4A-CF139DE834CA}">
      <dgm:prSet/>
      <dgm:spPr/>
      <dgm:t>
        <a:bodyPr/>
        <a:lstStyle/>
        <a:p>
          <a:endParaRPr lang="en-US"/>
        </a:p>
      </dgm:t>
    </dgm:pt>
    <dgm:pt modelId="{94602458-4F66-4611-B886-06F073064243}" type="sibTrans" cxnId="{96FED445-C911-4443-8B4A-CF139DE834CA}">
      <dgm:prSet/>
      <dgm:spPr/>
      <dgm:t>
        <a:bodyPr/>
        <a:lstStyle/>
        <a:p>
          <a:endParaRPr lang="en-US"/>
        </a:p>
      </dgm:t>
    </dgm:pt>
    <dgm:pt modelId="{B4505F9B-300D-4EEA-95E3-E1396534B2DF}" type="pres">
      <dgm:prSet presAssocID="{86F2429D-F857-4D0D-93CA-A1CBDFD03D9F}" presName="linear" presStyleCnt="0">
        <dgm:presLayoutVars>
          <dgm:animLvl val="lvl"/>
          <dgm:resizeHandles val="exact"/>
        </dgm:presLayoutVars>
      </dgm:prSet>
      <dgm:spPr/>
    </dgm:pt>
    <dgm:pt modelId="{649FC597-243E-4EBF-90AA-CAD57C66FBCE}" type="pres">
      <dgm:prSet presAssocID="{98A35E38-946E-4829-B466-BB8E571B74DE}" presName="parentText" presStyleLbl="node1" presStyleIdx="0" presStyleCnt="3">
        <dgm:presLayoutVars>
          <dgm:chMax val="0"/>
          <dgm:bulletEnabled val="1"/>
        </dgm:presLayoutVars>
      </dgm:prSet>
      <dgm:spPr/>
    </dgm:pt>
    <dgm:pt modelId="{B7216AC5-C373-4134-BF73-5FAC77C94C33}" type="pres">
      <dgm:prSet presAssocID="{98A35E38-946E-4829-B466-BB8E571B74DE}" presName="childText" presStyleLbl="revTx" presStyleIdx="0" presStyleCnt="3" custLinFactNeighborX="1048">
        <dgm:presLayoutVars>
          <dgm:bulletEnabled val="1"/>
        </dgm:presLayoutVars>
      </dgm:prSet>
      <dgm:spPr/>
    </dgm:pt>
    <dgm:pt modelId="{86B731A4-553A-43CF-A022-452990BD3C6A}" type="pres">
      <dgm:prSet presAssocID="{84E375ED-A16F-4EF5-9D5B-2C54786834EF}" presName="parentText" presStyleLbl="node1" presStyleIdx="1" presStyleCnt="3">
        <dgm:presLayoutVars>
          <dgm:chMax val="0"/>
          <dgm:bulletEnabled val="1"/>
        </dgm:presLayoutVars>
      </dgm:prSet>
      <dgm:spPr/>
    </dgm:pt>
    <dgm:pt modelId="{647D23E0-C9F5-478F-BE2B-5D3554071F58}" type="pres">
      <dgm:prSet presAssocID="{84E375ED-A16F-4EF5-9D5B-2C54786834EF}" presName="childText" presStyleLbl="revTx" presStyleIdx="1" presStyleCnt="3">
        <dgm:presLayoutVars>
          <dgm:bulletEnabled val="1"/>
        </dgm:presLayoutVars>
      </dgm:prSet>
      <dgm:spPr/>
    </dgm:pt>
    <dgm:pt modelId="{F1F22A90-A345-46D0-8966-EC9CAD41D533}" type="pres">
      <dgm:prSet presAssocID="{AFABBC00-53C6-4906-9E89-ECA47183A3AD}" presName="parentText" presStyleLbl="node1" presStyleIdx="2" presStyleCnt="3">
        <dgm:presLayoutVars>
          <dgm:chMax val="0"/>
          <dgm:bulletEnabled val="1"/>
        </dgm:presLayoutVars>
      </dgm:prSet>
      <dgm:spPr/>
    </dgm:pt>
    <dgm:pt modelId="{A16F9AAF-7755-4907-9F0B-9841DC17D416}" type="pres">
      <dgm:prSet presAssocID="{AFABBC00-53C6-4906-9E89-ECA47183A3AD}" presName="childText" presStyleLbl="revTx" presStyleIdx="2" presStyleCnt="3">
        <dgm:presLayoutVars>
          <dgm:bulletEnabled val="1"/>
        </dgm:presLayoutVars>
      </dgm:prSet>
      <dgm:spPr/>
    </dgm:pt>
  </dgm:ptLst>
  <dgm:cxnLst>
    <dgm:cxn modelId="{856C621F-7F2B-473F-A393-8C7B411D8C71}" srcId="{98A35E38-946E-4829-B466-BB8E571B74DE}" destId="{4110D38B-4194-4E9D-B69B-FC1BD0CD4145}" srcOrd="0" destOrd="0" parTransId="{44D5ED18-7ED4-4BE7-9EEC-BFE17E1D456F}" sibTransId="{5E822E40-958B-43E2-8416-BC133995C738}"/>
    <dgm:cxn modelId="{D2F87020-8BE2-418A-9B04-BBF58A4B9A90}" type="presOf" srcId="{98A35E38-946E-4829-B466-BB8E571B74DE}" destId="{649FC597-243E-4EBF-90AA-CAD57C66FBCE}" srcOrd="0" destOrd="0" presId="urn:microsoft.com/office/officeart/2005/8/layout/vList2"/>
    <dgm:cxn modelId="{77D1A441-1375-453F-94EF-7783C9625E99}" srcId="{86F2429D-F857-4D0D-93CA-A1CBDFD03D9F}" destId="{84E375ED-A16F-4EF5-9D5B-2C54786834EF}" srcOrd="1" destOrd="0" parTransId="{CD7B80F7-1BCD-4881-AED3-2C799889E18C}" sibTransId="{3162037C-D24D-4FF8-B901-2F257B152B26}"/>
    <dgm:cxn modelId="{96FED445-C911-4443-8B4A-CF139DE834CA}" srcId="{AFABBC00-53C6-4906-9E89-ECA47183A3AD}" destId="{A5D6D7D5-6F6C-4175-B9C4-A0FDC1F13D20}" srcOrd="0" destOrd="0" parTransId="{04955BD5-7238-4D0F-AD97-4DE4C20DBFF3}" sibTransId="{94602458-4F66-4611-B886-06F073064243}"/>
    <dgm:cxn modelId="{25AE2F69-912C-4740-B38F-70A28BA0D410}" srcId="{86F2429D-F857-4D0D-93CA-A1CBDFD03D9F}" destId="{98A35E38-946E-4829-B466-BB8E571B74DE}" srcOrd="0" destOrd="0" parTransId="{C89C6F5E-ED67-49C8-B562-064EEB942C7B}" sibTransId="{A05EBD74-6FA9-4F45-8938-990CCC0DA2F5}"/>
    <dgm:cxn modelId="{3A76A66E-CBB2-4FC6-B84C-FA162E525263}" type="presOf" srcId="{471023FA-B1AC-4A1D-81B5-7D3206348257}" destId="{647D23E0-C9F5-478F-BE2B-5D3554071F58}" srcOrd="0" destOrd="0" presId="urn:microsoft.com/office/officeart/2005/8/layout/vList2"/>
    <dgm:cxn modelId="{4AD30B93-505B-46DB-8B47-E8E369195757}" srcId="{86F2429D-F857-4D0D-93CA-A1CBDFD03D9F}" destId="{AFABBC00-53C6-4906-9E89-ECA47183A3AD}" srcOrd="2" destOrd="0" parTransId="{B29876F0-AC09-49FC-ACF2-E76D15B8DA91}" sibTransId="{FDEEBA25-36D1-45BB-81A0-2D4E55FE5855}"/>
    <dgm:cxn modelId="{4E01ED93-4F6A-4845-AFDB-341BD79485EE}" type="presOf" srcId="{4110D38B-4194-4E9D-B69B-FC1BD0CD4145}" destId="{B7216AC5-C373-4134-BF73-5FAC77C94C33}" srcOrd="0" destOrd="0" presId="urn:microsoft.com/office/officeart/2005/8/layout/vList2"/>
    <dgm:cxn modelId="{38395DA3-3D52-4E5E-BD55-272ADFEBEC0C}" type="presOf" srcId="{AFABBC00-53C6-4906-9E89-ECA47183A3AD}" destId="{F1F22A90-A345-46D0-8966-EC9CAD41D533}" srcOrd="0" destOrd="0" presId="urn:microsoft.com/office/officeart/2005/8/layout/vList2"/>
    <dgm:cxn modelId="{F587EEA5-0D17-48B1-AA7A-11ABA029B4D1}" type="presOf" srcId="{86F2429D-F857-4D0D-93CA-A1CBDFD03D9F}" destId="{B4505F9B-300D-4EEA-95E3-E1396534B2DF}" srcOrd="0" destOrd="0" presId="urn:microsoft.com/office/officeart/2005/8/layout/vList2"/>
    <dgm:cxn modelId="{E7D4B8C4-A46A-4B74-9DBC-CCE8A507B414}" type="presOf" srcId="{A5D6D7D5-6F6C-4175-B9C4-A0FDC1F13D20}" destId="{A16F9AAF-7755-4907-9F0B-9841DC17D416}" srcOrd="0" destOrd="0" presId="urn:microsoft.com/office/officeart/2005/8/layout/vList2"/>
    <dgm:cxn modelId="{B01824DA-2BBF-4B44-876C-F834522621A9}" srcId="{84E375ED-A16F-4EF5-9D5B-2C54786834EF}" destId="{471023FA-B1AC-4A1D-81B5-7D3206348257}" srcOrd="0" destOrd="0" parTransId="{8AE2CA54-0B18-4AE8-8F85-E761D9259C0D}" sibTransId="{E9596699-0362-44E8-A330-19BC95D0CDDA}"/>
    <dgm:cxn modelId="{63972CF2-68D0-46BF-A823-EDF7D5EB1512}" type="presOf" srcId="{84E375ED-A16F-4EF5-9D5B-2C54786834EF}" destId="{86B731A4-553A-43CF-A022-452990BD3C6A}" srcOrd="0" destOrd="0" presId="urn:microsoft.com/office/officeart/2005/8/layout/vList2"/>
    <dgm:cxn modelId="{97FC6947-BA24-4D7E-AB61-676E4011526D}" type="presParOf" srcId="{B4505F9B-300D-4EEA-95E3-E1396534B2DF}" destId="{649FC597-243E-4EBF-90AA-CAD57C66FBCE}" srcOrd="0" destOrd="0" presId="urn:microsoft.com/office/officeart/2005/8/layout/vList2"/>
    <dgm:cxn modelId="{2232EEC3-0326-4779-98E7-7DBB085266EB}" type="presParOf" srcId="{B4505F9B-300D-4EEA-95E3-E1396534B2DF}" destId="{B7216AC5-C373-4134-BF73-5FAC77C94C33}" srcOrd="1" destOrd="0" presId="urn:microsoft.com/office/officeart/2005/8/layout/vList2"/>
    <dgm:cxn modelId="{A96E1335-DBBA-4512-988A-8EDB2C9A6143}" type="presParOf" srcId="{B4505F9B-300D-4EEA-95E3-E1396534B2DF}" destId="{86B731A4-553A-43CF-A022-452990BD3C6A}" srcOrd="2" destOrd="0" presId="urn:microsoft.com/office/officeart/2005/8/layout/vList2"/>
    <dgm:cxn modelId="{25AF845A-F9E6-49EE-816C-64304EB430DA}" type="presParOf" srcId="{B4505F9B-300D-4EEA-95E3-E1396534B2DF}" destId="{647D23E0-C9F5-478F-BE2B-5D3554071F58}" srcOrd="3" destOrd="0" presId="urn:microsoft.com/office/officeart/2005/8/layout/vList2"/>
    <dgm:cxn modelId="{F5BE83B8-3142-423A-8F0E-4A230134FCCA}" type="presParOf" srcId="{B4505F9B-300D-4EEA-95E3-E1396534B2DF}" destId="{F1F22A90-A345-46D0-8966-EC9CAD41D533}" srcOrd="4" destOrd="0" presId="urn:microsoft.com/office/officeart/2005/8/layout/vList2"/>
    <dgm:cxn modelId="{17B3D356-2AB1-4FFE-9A14-5C610BA81B95}" type="presParOf" srcId="{B4505F9B-300D-4EEA-95E3-E1396534B2DF}" destId="{A16F9AAF-7755-4907-9F0B-9841DC17D416}"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34AEE93-D28D-4D42-81ED-5C66AFD247E6}" type="doc">
      <dgm:prSet loTypeId="urn:microsoft.com/office/officeart/2005/8/layout/process1" loCatId="process" qsTypeId="urn:microsoft.com/office/officeart/2005/8/quickstyle/simple1" qsCatId="simple" csTypeId="urn:microsoft.com/office/officeart/2005/8/colors/accent1_2" csCatId="accent1" phldr="1"/>
      <dgm:spPr/>
    </dgm:pt>
    <dgm:pt modelId="{680BFAB0-ED39-4D67-AF3C-80EB61E4B122}">
      <dgm:prSet phldrT="[Text]"/>
      <dgm:spPr>
        <a:solidFill>
          <a:srgbClr val="0066CC"/>
        </a:solidFill>
      </dgm:spPr>
      <dgm:t>
        <a:bodyPr/>
        <a:lstStyle/>
        <a:p>
          <a:r>
            <a:rPr lang="en-US" b="0" dirty="0">
              <a:latin typeface="Lato" panose="020F0502020204030203" pitchFamily="34" charset="0"/>
              <a:ea typeface="Lato" panose="020F0502020204030203" pitchFamily="34" charset="0"/>
              <a:cs typeface="Lato" panose="020F0502020204030203" pitchFamily="34" charset="0"/>
            </a:rPr>
            <a:t>SFAs may </a:t>
          </a:r>
          <a:r>
            <a:rPr lang="en-US" b="0" u="sng" dirty="0">
              <a:latin typeface="Lato" panose="020F0502020204030203" pitchFamily="34" charset="0"/>
              <a:ea typeface="Lato" panose="020F0502020204030203" pitchFamily="34" charset="0"/>
              <a:cs typeface="Lato" panose="020F0502020204030203" pitchFamily="34" charset="0"/>
            </a:rPr>
            <a:t>not process </a:t>
          </a:r>
          <a:r>
            <a:rPr lang="en-US" b="0" dirty="0">
              <a:latin typeface="Lato" panose="020F0502020204030203" pitchFamily="34" charset="0"/>
              <a:ea typeface="Lato" panose="020F0502020204030203" pitchFamily="34" charset="0"/>
              <a:cs typeface="Lato" panose="020F0502020204030203" pitchFamily="34" charset="0"/>
            </a:rPr>
            <a:t>civil rights complaints</a:t>
          </a:r>
          <a:endParaRPr lang="en-US" dirty="0">
            <a:latin typeface="Lato" panose="020F0502020204030203" pitchFamily="34" charset="0"/>
            <a:ea typeface="Lato" panose="020F0502020204030203" pitchFamily="34" charset="0"/>
            <a:cs typeface="Lato" panose="020F0502020204030203" pitchFamily="34" charset="0"/>
          </a:endParaRPr>
        </a:p>
      </dgm:t>
    </dgm:pt>
    <dgm:pt modelId="{B1837CB6-99F6-4FD6-AC5B-59248D9A4CD5}" type="parTrans" cxnId="{B7AD4F91-C33E-4D61-9032-EDDE2C858EAA}">
      <dgm:prSet/>
      <dgm:spPr/>
      <dgm:t>
        <a:bodyPr/>
        <a:lstStyle/>
        <a:p>
          <a:endParaRPr lang="en-US"/>
        </a:p>
      </dgm:t>
    </dgm:pt>
    <dgm:pt modelId="{18115DF4-4899-40FD-9F55-8F0B47392F6F}" type="sibTrans" cxnId="{B7AD4F91-C33E-4D61-9032-EDDE2C858EAA}">
      <dgm:prSet/>
      <dgm:spPr/>
      <dgm:t>
        <a:bodyPr/>
        <a:lstStyle/>
        <a:p>
          <a:endParaRPr lang="en-US"/>
        </a:p>
      </dgm:t>
    </dgm:pt>
    <dgm:pt modelId="{AD574A95-AF16-4F2B-B7D8-3D33FA417D76}">
      <dgm:prSet phldrT="[Text]"/>
      <dgm:spPr>
        <a:solidFill>
          <a:srgbClr val="0066CC"/>
        </a:solidFill>
      </dgm:spPr>
      <dgm:t>
        <a:bodyPr/>
        <a:lstStyle/>
        <a:p>
          <a:r>
            <a:rPr lang="en-US" b="0" dirty="0">
              <a:latin typeface="Lato" panose="020F0502020204030203" pitchFamily="34" charset="0"/>
              <a:ea typeface="Lato" panose="020F0502020204030203" pitchFamily="34" charset="0"/>
              <a:cs typeface="Lato" panose="020F0502020204030203" pitchFamily="34" charset="0"/>
            </a:rPr>
            <a:t>SFAs should attempt to </a:t>
          </a:r>
          <a:r>
            <a:rPr lang="en-US" b="0" u="sng" dirty="0">
              <a:latin typeface="Lato" panose="020F0502020204030203" pitchFamily="34" charset="0"/>
              <a:ea typeface="Lato" panose="020F0502020204030203" pitchFamily="34" charset="0"/>
              <a:cs typeface="Lato" panose="020F0502020204030203" pitchFamily="34" charset="0"/>
            </a:rPr>
            <a:t>resolve</a:t>
          </a:r>
          <a:r>
            <a:rPr lang="en-US" b="0" dirty="0">
              <a:latin typeface="Lato" panose="020F0502020204030203" pitchFamily="34" charset="0"/>
              <a:ea typeface="Lato" panose="020F0502020204030203" pitchFamily="34" charset="0"/>
              <a:cs typeface="Lato" panose="020F0502020204030203" pitchFamily="34" charset="0"/>
            </a:rPr>
            <a:t> a situation occurring in real time</a:t>
          </a:r>
          <a:endParaRPr lang="en-US" dirty="0">
            <a:latin typeface="Lato" panose="020F0502020204030203" pitchFamily="34" charset="0"/>
            <a:ea typeface="Lato" panose="020F0502020204030203" pitchFamily="34" charset="0"/>
            <a:cs typeface="Lato" panose="020F0502020204030203" pitchFamily="34" charset="0"/>
          </a:endParaRPr>
        </a:p>
      </dgm:t>
    </dgm:pt>
    <dgm:pt modelId="{46A90DBC-4441-4067-8E6D-1B32B8C8980E}" type="parTrans" cxnId="{47FDD380-1E10-4149-BBAB-BEAE0A824EB8}">
      <dgm:prSet/>
      <dgm:spPr/>
      <dgm:t>
        <a:bodyPr/>
        <a:lstStyle/>
        <a:p>
          <a:endParaRPr lang="en-US"/>
        </a:p>
      </dgm:t>
    </dgm:pt>
    <dgm:pt modelId="{608B2664-3FF9-4873-8882-C050A41E0109}" type="sibTrans" cxnId="{47FDD380-1E10-4149-BBAB-BEAE0A824EB8}">
      <dgm:prSet/>
      <dgm:spPr/>
      <dgm:t>
        <a:bodyPr/>
        <a:lstStyle/>
        <a:p>
          <a:endParaRPr lang="en-US"/>
        </a:p>
      </dgm:t>
    </dgm:pt>
    <dgm:pt modelId="{CA6881E9-C7F3-40AB-8E8A-E4620E645EB8}">
      <dgm:prSet phldrT="[Text]"/>
      <dgm:spPr>
        <a:solidFill>
          <a:srgbClr val="0066CC"/>
        </a:solidFill>
      </dgm:spPr>
      <dgm:t>
        <a:bodyPr/>
        <a:lstStyle/>
        <a:p>
          <a:r>
            <a:rPr lang="en-US" b="0" dirty="0">
              <a:latin typeface="Lato" panose="020F0502020204030203" pitchFamily="34" charset="0"/>
              <a:ea typeface="Lato" panose="020F0502020204030203" pitchFamily="34" charset="0"/>
              <a:cs typeface="Lato" panose="020F0502020204030203" pitchFamily="34" charset="0"/>
            </a:rPr>
            <a:t>Agencies must designate an employee who is responsible for USDA Civil Rights issues</a:t>
          </a:r>
          <a:endParaRPr lang="en-US" dirty="0">
            <a:latin typeface="Lato" panose="020F0502020204030203" pitchFamily="34" charset="0"/>
            <a:ea typeface="Lato" panose="020F0502020204030203" pitchFamily="34" charset="0"/>
            <a:cs typeface="Lato" panose="020F0502020204030203" pitchFamily="34" charset="0"/>
          </a:endParaRPr>
        </a:p>
      </dgm:t>
    </dgm:pt>
    <dgm:pt modelId="{4722AB10-0DCA-454E-BA4E-2E554C72114D}" type="parTrans" cxnId="{FBA7144E-7DA7-40A5-83FE-44D46FCF776F}">
      <dgm:prSet/>
      <dgm:spPr/>
      <dgm:t>
        <a:bodyPr/>
        <a:lstStyle/>
        <a:p>
          <a:endParaRPr lang="en-US"/>
        </a:p>
      </dgm:t>
    </dgm:pt>
    <dgm:pt modelId="{B6AAC5B1-98C1-4931-8080-5D64DE6D3F15}" type="sibTrans" cxnId="{FBA7144E-7DA7-40A5-83FE-44D46FCF776F}">
      <dgm:prSet/>
      <dgm:spPr/>
      <dgm:t>
        <a:bodyPr/>
        <a:lstStyle/>
        <a:p>
          <a:endParaRPr lang="en-US"/>
        </a:p>
      </dgm:t>
    </dgm:pt>
    <dgm:pt modelId="{88807BC7-D0AC-4A94-9050-6FDCE8B95C33}" type="pres">
      <dgm:prSet presAssocID="{034AEE93-D28D-4D42-81ED-5C66AFD247E6}" presName="Name0" presStyleCnt="0">
        <dgm:presLayoutVars>
          <dgm:dir/>
          <dgm:resizeHandles val="exact"/>
        </dgm:presLayoutVars>
      </dgm:prSet>
      <dgm:spPr/>
    </dgm:pt>
    <dgm:pt modelId="{63BC0EC5-D8CD-4B71-A395-5E39CBCE8CC1}" type="pres">
      <dgm:prSet presAssocID="{680BFAB0-ED39-4D67-AF3C-80EB61E4B122}" presName="node" presStyleLbl="node1" presStyleIdx="0" presStyleCnt="3">
        <dgm:presLayoutVars>
          <dgm:bulletEnabled val="1"/>
        </dgm:presLayoutVars>
      </dgm:prSet>
      <dgm:spPr/>
    </dgm:pt>
    <dgm:pt modelId="{CFA512B7-58A1-4AA4-BF21-C92B3C0F4AE8}" type="pres">
      <dgm:prSet presAssocID="{18115DF4-4899-40FD-9F55-8F0B47392F6F}" presName="sibTrans" presStyleLbl="sibTrans2D1" presStyleIdx="0" presStyleCnt="2"/>
      <dgm:spPr/>
    </dgm:pt>
    <dgm:pt modelId="{AC3DC296-5A11-4045-A44A-E3F6ED59D68E}" type="pres">
      <dgm:prSet presAssocID="{18115DF4-4899-40FD-9F55-8F0B47392F6F}" presName="connectorText" presStyleLbl="sibTrans2D1" presStyleIdx="0" presStyleCnt="2"/>
      <dgm:spPr/>
    </dgm:pt>
    <dgm:pt modelId="{F62F5E2D-E4F8-415E-94B6-25203079E1A6}" type="pres">
      <dgm:prSet presAssocID="{AD574A95-AF16-4F2B-B7D8-3D33FA417D76}" presName="node" presStyleLbl="node1" presStyleIdx="1" presStyleCnt="3">
        <dgm:presLayoutVars>
          <dgm:bulletEnabled val="1"/>
        </dgm:presLayoutVars>
      </dgm:prSet>
      <dgm:spPr/>
    </dgm:pt>
    <dgm:pt modelId="{03648781-CF73-468D-9503-4DC89F914FC3}" type="pres">
      <dgm:prSet presAssocID="{608B2664-3FF9-4873-8882-C050A41E0109}" presName="sibTrans" presStyleLbl="sibTrans2D1" presStyleIdx="1" presStyleCnt="2"/>
      <dgm:spPr/>
    </dgm:pt>
    <dgm:pt modelId="{68EAEDB3-B5C1-4FFB-9A1F-AB85035E17A3}" type="pres">
      <dgm:prSet presAssocID="{608B2664-3FF9-4873-8882-C050A41E0109}" presName="connectorText" presStyleLbl="sibTrans2D1" presStyleIdx="1" presStyleCnt="2"/>
      <dgm:spPr/>
    </dgm:pt>
    <dgm:pt modelId="{584357B2-1511-4F75-9BF3-A852AB8495BA}" type="pres">
      <dgm:prSet presAssocID="{CA6881E9-C7F3-40AB-8E8A-E4620E645EB8}" presName="node" presStyleLbl="node1" presStyleIdx="2" presStyleCnt="3">
        <dgm:presLayoutVars>
          <dgm:bulletEnabled val="1"/>
        </dgm:presLayoutVars>
      </dgm:prSet>
      <dgm:spPr/>
    </dgm:pt>
  </dgm:ptLst>
  <dgm:cxnLst>
    <dgm:cxn modelId="{A48D3D6B-663F-4190-8C02-D03A3C13AB4E}" type="presOf" srcId="{18115DF4-4899-40FD-9F55-8F0B47392F6F}" destId="{AC3DC296-5A11-4045-A44A-E3F6ED59D68E}" srcOrd="1" destOrd="0" presId="urn:microsoft.com/office/officeart/2005/8/layout/process1"/>
    <dgm:cxn modelId="{FBA7144E-7DA7-40A5-83FE-44D46FCF776F}" srcId="{034AEE93-D28D-4D42-81ED-5C66AFD247E6}" destId="{CA6881E9-C7F3-40AB-8E8A-E4620E645EB8}" srcOrd="2" destOrd="0" parTransId="{4722AB10-0DCA-454E-BA4E-2E554C72114D}" sibTransId="{B6AAC5B1-98C1-4931-8080-5D64DE6D3F15}"/>
    <dgm:cxn modelId="{47FDD380-1E10-4149-BBAB-BEAE0A824EB8}" srcId="{034AEE93-D28D-4D42-81ED-5C66AFD247E6}" destId="{AD574A95-AF16-4F2B-B7D8-3D33FA417D76}" srcOrd="1" destOrd="0" parTransId="{46A90DBC-4441-4067-8E6D-1B32B8C8980E}" sibTransId="{608B2664-3FF9-4873-8882-C050A41E0109}"/>
    <dgm:cxn modelId="{90E00C87-7E45-45D0-97E4-73E322556A69}" type="presOf" srcId="{18115DF4-4899-40FD-9F55-8F0B47392F6F}" destId="{CFA512B7-58A1-4AA4-BF21-C92B3C0F4AE8}" srcOrd="0" destOrd="0" presId="urn:microsoft.com/office/officeart/2005/8/layout/process1"/>
    <dgm:cxn modelId="{B7AD4F91-C33E-4D61-9032-EDDE2C858EAA}" srcId="{034AEE93-D28D-4D42-81ED-5C66AFD247E6}" destId="{680BFAB0-ED39-4D67-AF3C-80EB61E4B122}" srcOrd="0" destOrd="0" parTransId="{B1837CB6-99F6-4FD6-AC5B-59248D9A4CD5}" sibTransId="{18115DF4-4899-40FD-9F55-8F0B47392F6F}"/>
    <dgm:cxn modelId="{31B6409F-79E9-4FAE-BADF-B7B18D7FCFBB}" type="presOf" srcId="{680BFAB0-ED39-4D67-AF3C-80EB61E4B122}" destId="{63BC0EC5-D8CD-4B71-A395-5E39CBCE8CC1}" srcOrd="0" destOrd="0" presId="urn:microsoft.com/office/officeart/2005/8/layout/process1"/>
    <dgm:cxn modelId="{455ABEA2-04DD-4A90-9BA2-92504696B9DC}" type="presOf" srcId="{CA6881E9-C7F3-40AB-8E8A-E4620E645EB8}" destId="{584357B2-1511-4F75-9BF3-A852AB8495BA}" srcOrd="0" destOrd="0" presId="urn:microsoft.com/office/officeart/2005/8/layout/process1"/>
    <dgm:cxn modelId="{941030A4-8721-4336-AA5D-1396782E326F}" type="presOf" srcId="{034AEE93-D28D-4D42-81ED-5C66AFD247E6}" destId="{88807BC7-D0AC-4A94-9050-6FDCE8B95C33}" srcOrd="0" destOrd="0" presId="urn:microsoft.com/office/officeart/2005/8/layout/process1"/>
    <dgm:cxn modelId="{A3D98EC5-3E10-421F-9130-29147C7F3304}" type="presOf" srcId="{608B2664-3FF9-4873-8882-C050A41E0109}" destId="{03648781-CF73-468D-9503-4DC89F914FC3}" srcOrd="0" destOrd="0" presId="urn:microsoft.com/office/officeart/2005/8/layout/process1"/>
    <dgm:cxn modelId="{C450D8C5-2570-4140-9A25-F285F036BDDE}" type="presOf" srcId="{608B2664-3FF9-4873-8882-C050A41E0109}" destId="{68EAEDB3-B5C1-4FFB-9A1F-AB85035E17A3}" srcOrd="1" destOrd="0" presId="urn:microsoft.com/office/officeart/2005/8/layout/process1"/>
    <dgm:cxn modelId="{FB6D01DB-4EB7-4BCF-9080-02BCF2987595}" type="presOf" srcId="{AD574A95-AF16-4F2B-B7D8-3D33FA417D76}" destId="{F62F5E2D-E4F8-415E-94B6-25203079E1A6}" srcOrd="0" destOrd="0" presId="urn:microsoft.com/office/officeart/2005/8/layout/process1"/>
    <dgm:cxn modelId="{6C4A193E-91A4-4E09-8C6D-C6EE00D4E9A4}" type="presParOf" srcId="{88807BC7-D0AC-4A94-9050-6FDCE8B95C33}" destId="{63BC0EC5-D8CD-4B71-A395-5E39CBCE8CC1}" srcOrd="0" destOrd="0" presId="urn:microsoft.com/office/officeart/2005/8/layout/process1"/>
    <dgm:cxn modelId="{BD4FBB5A-09D7-4FD5-B18E-C76A59053E16}" type="presParOf" srcId="{88807BC7-D0AC-4A94-9050-6FDCE8B95C33}" destId="{CFA512B7-58A1-4AA4-BF21-C92B3C0F4AE8}" srcOrd="1" destOrd="0" presId="urn:microsoft.com/office/officeart/2005/8/layout/process1"/>
    <dgm:cxn modelId="{461584E3-5E53-4B3F-9AAC-9E4C3A067DB9}" type="presParOf" srcId="{CFA512B7-58A1-4AA4-BF21-C92B3C0F4AE8}" destId="{AC3DC296-5A11-4045-A44A-E3F6ED59D68E}" srcOrd="0" destOrd="0" presId="urn:microsoft.com/office/officeart/2005/8/layout/process1"/>
    <dgm:cxn modelId="{D6033537-B163-404D-9DC3-7C3A460A41C9}" type="presParOf" srcId="{88807BC7-D0AC-4A94-9050-6FDCE8B95C33}" destId="{F62F5E2D-E4F8-415E-94B6-25203079E1A6}" srcOrd="2" destOrd="0" presId="urn:microsoft.com/office/officeart/2005/8/layout/process1"/>
    <dgm:cxn modelId="{9ADFFF10-9DEA-4B5B-82F9-ECE5B78B48DA}" type="presParOf" srcId="{88807BC7-D0AC-4A94-9050-6FDCE8B95C33}" destId="{03648781-CF73-468D-9503-4DC89F914FC3}" srcOrd="3" destOrd="0" presId="urn:microsoft.com/office/officeart/2005/8/layout/process1"/>
    <dgm:cxn modelId="{B6194E17-0D46-42C6-9778-5A290C674538}" type="presParOf" srcId="{03648781-CF73-468D-9503-4DC89F914FC3}" destId="{68EAEDB3-B5C1-4FFB-9A1F-AB85035E17A3}" srcOrd="0" destOrd="0" presId="urn:microsoft.com/office/officeart/2005/8/layout/process1"/>
    <dgm:cxn modelId="{601855CF-3941-4934-8464-83428EE1870B}" type="presParOf" srcId="{88807BC7-D0AC-4A94-9050-6FDCE8B95C33}" destId="{584357B2-1511-4F75-9BF3-A852AB8495BA}"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BD717AE-F636-4421-BD84-21EB30CA8A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F6D7CFE-2607-461D-8A54-2C84EAAE9D61}">
      <dgm:prSet phldrT="[Text]"/>
      <dgm:spPr>
        <a:solidFill>
          <a:srgbClr val="333399"/>
        </a:solidFill>
      </dgm:spPr>
      <dgm:t>
        <a:bodyPr/>
        <a:lstStyle/>
        <a:p>
          <a:r>
            <a:rPr lang="en-US" dirty="0"/>
            <a:t>Provide conflict resolution training </a:t>
          </a:r>
        </a:p>
      </dgm:t>
    </dgm:pt>
    <dgm:pt modelId="{DADB08BB-A8DD-4AC9-8C9E-6C04FF0D2257}" type="parTrans" cxnId="{2E7DBEB1-9600-4AA3-A1E7-CA32201E20B4}">
      <dgm:prSet/>
      <dgm:spPr/>
      <dgm:t>
        <a:bodyPr/>
        <a:lstStyle/>
        <a:p>
          <a:endParaRPr lang="en-US"/>
        </a:p>
      </dgm:t>
    </dgm:pt>
    <dgm:pt modelId="{0FA04FB9-B354-4950-92F3-4ACF44D59E70}" type="sibTrans" cxnId="{2E7DBEB1-9600-4AA3-A1E7-CA32201E20B4}">
      <dgm:prSet/>
      <dgm:spPr/>
      <dgm:t>
        <a:bodyPr/>
        <a:lstStyle/>
        <a:p>
          <a:endParaRPr lang="en-US"/>
        </a:p>
      </dgm:t>
    </dgm:pt>
    <dgm:pt modelId="{30DC425B-E12E-4BA1-9952-C6A695BEA3E9}">
      <dgm:prSet phldrT="[Text]"/>
      <dgm:spPr>
        <a:solidFill>
          <a:srgbClr val="333399"/>
        </a:solidFill>
      </dgm:spPr>
      <dgm:t>
        <a:bodyPr/>
        <a:lstStyle/>
        <a:p>
          <a:r>
            <a:rPr lang="en-US" dirty="0"/>
            <a:t>Can help prevent a complaint from escalating</a:t>
          </a:r>
        </a:p>
      </dgm:t>
    </dgm:pt>
    <dgm:pt modelId="{9AEC42B0-1CEC-44E8-B55E-1DBB998AB062}" type="parTrans" cxnId="{70D5D01A-E10D-4304-B68C-E618CC7F193C}">
      <dgm:prSet/>
      <dgm:spPr/>
      <dgm:t>
        <a:bodyPr/>
        <a:lstStyle/>
        <a:p>
          <a:endParaRPr lang="en-US"/>
        </a:p>
      </dgm:t>
    </dgm:pt>
    <dgm:pt modelId="{C2751568-DDA9-488F-8F7A-565E2D7249C7}" type="sibTrans" cxnId="{70D5D01A-E10D-4304-B68C-E618CC7F193C}">
      <dgm:prSet/>
      <dgm:spPr/>
      <dgm:t>
        <a:bodyPr/>
        <a:lstStyle/>
        <a:p>
          <a:endParaRPr lang="en-US"/>
        </a:p>
      </dgm:t>
    </dgm:pt>
    <dgm:pt modelId="{57F1F663-091D-4A08-A284-AA7F6AD25A61}">
      <dgm:prSet phldrT="[Text]"/>
      <dgm:spPr>
        <a:solidFill>
          <a:srgbClr val="333399"/>
        </a:solidFill>
      </dgm:spPr>
      <dgm:t>
        <a:bodyPr/>
        <a:lstStyle/>
        <a:p>
          <a:r>
            <a:rPr lang="en-US" dirty="0"/>
            <a:t>Conflict resolution techniques </a:t>
          </a:r>
        </a:p>
      </dgm:t>
    </dgm:pt>
    <dgm:pt modelId="{BAC77D10-E48B-4572-8C9C-6DE88C669F52}" type="parTrans" cxnId="{E908B28A-CD59-4EBE-9CBA-2352AE0A719F}">
      <dgm:prSet/>
      <dgm:spPr/>
      <dgm:t>
        <a:bodyPr/>
        <a:lstStyle/>
        <a:p>
          <a:endParaRPr lang="en-US"/>
        </a:p>
      </dgm:t>
    </dgm:pt>
    <dgm:pt modelId="{62F7921F-0555-46FF-80E0-942D63C57F84}" type="sibTrans" cxnId="{E908B28A-CD59-4EBE-9CBA-2352AE0A719F}">
      <dgm:prSet/>
      <dgm:spPr/>
      <dgm:t>
        <a:bodyPr/>
        <a:lstStyle/>
        <a:p>
          <a:endParaRPr lang="en-US"/>
        </a:p>
      </dgm:t>
    </dgm:pt>
    <dgm:pt modelId="{C0095C25-4864-4C60-BD8A-E94CA6FF8351}" type="pres">
      <dgm:prSet presAssocID="{5BD717AE-F636-4421-BD84-21EB30CA8A86}" presName="linear" presStyleCnt="0">
        <dgm:presLayoutVars>
          <dgm:dir/>
          <dgm:animLvl val="lvl"/>
          <dgm:resizeHandles val="exact"/>
        </dgm:presLayoutVars>
      </dgm:prSet>
      <dgm:spPr/>
    </dgm:pt>
    <dgm:pt modelId="{698E57B8-11C6-4321-A139-912A33F0D0CB}" type="pres">
      <dgm:prSet presAssocID="{8F6D7CFE-2607-461D-8A54-2C84EAAE9D61}" presName="parentLin" presStyleCnt="0"/>
      <dgm:spPr/>
    </dgm:pt>
    <dgm:pt modelId="{DEF60D16-F044-4AA1-B492-3D3BE4E6E2F5}" type="pres">
      <dgm:prSet presAssocID="{8F6D7CFE-2607-461D-8A54-2C84EAAE9D61}" presName="parentLeftMargin" presStyleLbl="node1" presStyleIdx="0" presStyleCnt="3"/>
      <dgm:spPr/>
    </dgm:pt>
    <dgm:pt modelId="{515C2325-2D51-479A-B441-2D300DBDE8A8}" type="pres">
      <dgm:prSet presAssocID="{8F6D7CFE-2607-461D-8A54-2C84EAAE9D61}" presName="parentText" presStyleLbl="node1" presStyleIdx="0" presStyleCnt="3" custLinFactNeighborX="12205" custLinFactNeighborY="3135">
        <dgm:presLayoutVars>
          <dgm:chMax val="0"/>
          <dgm:bulletEnabled val="1"/>
        </dgm:presLayoutVars>
      </dgm:prSet>
      <dgm:spPr/>
    </dgm:pt>
    <dgm:pt modelId="{74EF73FF-49D0-4785-A396-CBB5FD01129C}" type="pres">
      <dgm:prSet presAssocID="{8F6D7CFE-2607-461D-8A54-2C84EAAE9D61}" presName="negativeSpace" presStyleCnt="0"/>
      <dgm:spPr/>
    </dgm:pt>
    <dgm:pt modelId="{894F8DA5-E0AD-4826-AA08-0A180BD939F8}" type="pres">
      <dgm:prSet presAssocID="{8F6D7CFE-2607-461D-8A54-2C84EAAE9D61}" presName="childText" presStyleLbl="conFgAcc1" presStyleIdx="0" presStyleCnt="3">
        <dgm:presLayoutVars>
          <dgm:bulletEnabled val="1"/>
        </dgm:presLayoutVars>
      </dgm:prSet>
      <dgm:spPr/>
    </dgm:pt>
    <dgm:pt modelId="{A51ACD03-B47D-46B8-B4B4-6A1F1882C3D5}" type="pres">
      <dgm:prSet presAssocID="{0FA04FB9-B354-4950-92F3-4ACF44D59E70}" presName="spaceBetweenRectangles" presStyleCnt="0"/>
      <dgm:spPr/>
    </dgm:pt>
    <dgm:pt modelId="{1D97A6AA-E6C9-4AF4-B949-A7155D541471}" type="pres">
      <dgm:prSet presAssocID="{30DC425B-E12E-4BA1-9952-C6A695BEA3E9}" presName="parentLin" presStyleCnt="0"/>
      <dgm:spPr/>
    </dgm:pt>
    <dgm:pt modelId="{997F65EC-7372-48DB-AED3-4219BD8F44D1}" type="pres">
      <dgm:prSet presAssocID="{30DC425B-E12E-4BA1-9952-C6A695BEA3E9}" presName="parentLeftMargin" presStyleLbl="node1" presStyleIdx="0" presStyleCnt="3"/>
      <dgm:spPr/>
    </dgm:pt>
    <dgm:pt modelId="{91AE36BA-53BF-41D0-95B0-B2550C83CF18}" type="pres">
      <dgm:prSet presAssocID="{30DC425B-E12E-4BA1-9952-C6A695BEA3E9}" presName="parentText" presStyleLbl="node1" presStyleIdx="1" presStyleCnt="3" custScaleX="98692" custLinFactNeighborX="18306">
        <dgm:presLayoutVars>
          <dgm:chMax val="0"/>
          <dgm:bulletEnabled val="1"/>
        </dgm:presLayoutVars>
      </dgm:prSet>
      <dgm:spPr/>
    </dgm:pt>
    <dgm:pt modelId="{2D499270-935F-4ABC-BE67-A66BD23E9BB7}" type="pres">
      <dgm:prSet presAssocID="{30DC425B-E12E-4BA1-9952-C6A695BEA3E9}" presName="negativeSpace" presStyleCnt="0"/>
      <dgm:spPr/>
    </dgm:pt>
    <dgm:pt modelId="{C4607CFA-B4BD-4049-A4EE-93EDF26C218D}" type="pres">
      <dgm:prSet presAssocID="{30DC425B-E12E-4BA1-9952-C6A695BEA3E9}" presName="childText" presStyleLbl="conFgAcc1" presStyleIdx="1" presStyleCnt="3">
        <dgm:presLayoutVars>
          <dgm:bulletEnabled val="1"/>
        </dgm:presLayoutVars>
      </dgm:prSet>
      <dgm:spPr/>
    </dgm:pt>
    <dgm:pt modelId="{3F5C8B42-2E02-4BCD-8567-4D6BC1593DC3}" type="pres">
      <dgm:prSet presAssocID="{C2751568-DDA9-488F-8F7A-565E2D7249C7}" presName="spaceBetweenRectangles" presStyleCnt="0"/>
      <dgm:spPr/>
    </dgm:pt>
    <dgm:pt modelId="{054F690D-0926-4930-9EFC-1C9E7E3E7832}" type="pres">
      <dgm:prSet presAssocID="{57F1F663-091D-4A08-A284-AA7F6AD25A61}" presName="parentLin" presStyleCnt="0"/>
      <dgm:spPr/>
    </dgm:pt>
    <dgm:pt modelId="{C5244F3E-D9DE-4D8A-A95C-9E228A74DCD4}" type="pres">
      <dgm:prSet presAssocID="{57F1F663-091D-4A08-A284-AA7F6AD25A61}" presName="parentLeftMargin" presStyleLbl="node1" presStyleIdx="1" presStyleCnt="3"/>
      <dgm:spPr/>
    </dgm:pt>
    <dgm:pt modelId="{A84017C9-EAA5-4F31-B6CB-879169D94D9C}" type="pres">
      <dgm:prSet presAssocID="{57F1F663-091D-4A08-A284-AA7F6AD25A61}" presName="parentText" presStyleLbl="node1" presStyleIdx="2" presStyleCnt="3">
        <dgm:presLayoutVars>
          <dgm:chMax val="0"/>
          <dgm:bulletEnabled val="1"/>
        </dgm:presLayoutVars>
      </dgm:prSet>
      <dgm:spPr/>
    </dgm:pt>
    <dgm:pt modelId="{51BB46C9-C2CD-42F1-9076-B86C45149257}" type="pres">
      <dgm:prSet presAssocID="{57F1F663-091D-4A08-A284-AA7F6AD25A61}" presName="negativeSpace" presStyleCnt="0"/>
      <dgm:spPr/>
    </dgm:pt>
    <dgm:pt modelId="{A6FFD9A1-8699-4713-9DB0-DB1AD1F8902B}" type="pres">
      <dgm:prSet presAssocID="{57F1F663-091D-4A08-A284-AA7F6AD25A61}" presName="childText" presStyleLbl="conFgAcc1" presStyleIdx="2" presStyleCnt="3">
        <dgm:presLayoutVars>
          <dgm:bulletEnabled val="1"/>
        </dgm:presLayoutVars>
      </dgm:prSet>
      <dgm:spPr/>
    </dgm:pt>
  </dgm:ptLst>
  <dgm:cxnLst>
    <dgm:cxn modelId="{42250D16-6F09-436D-A3DD-B5B769851488}" type="presOf" srcId="{30DC425B-E12E-4BA1-9952-C6A695BEA3E9}" destId="{91AE36BA-53BF-41D0-95B0-B2550C83CF18}" srcOrd="1" destOrd="0" presId="urn:microsoft.com/office/officeart/2005/8/layout/list1"/>
    <dgm:cxn modelId="{EFA67616-838A-4C33-9ED7-D79C734AE44C}" type="presOf" srcId="{8F6D7CFE-2607-461D-8A54-2C84EAAE9D61}" destId="{515C2325-2D51-479A-B441-2D300DBDE8A8}" srcOrd="1" destOrd="0" presId="urn:microsoft.com/office/officeart/2005/8/layout/list1"/>
    <dgm:cxn modelId="{70D5D01A-E10D-4304-B68C-E618CC7F193C}" srcId="{5BD717AE-F636-4421-BD84-21EB30CA8A86}" destId="{30DC425B-E12E-4BA1-9952-C6A695BEA3E9}" srcOrd="1" destOrd="0" parTransId="{9AEC42B0-1CEC-44E8-B55E-1DBB998AB062}" sibTransId="{C2751568-DDA9-488F-8F7A-565E2D7249C7}"/>
    <dgm:cxn modelId="{E853F224-790F-4266-A27E-651DB7650B88}" type="presOf" srcId="{8F6D7CFE-2607-461D-8A54-2C84EAAE9D61}" destId="{DEF60D16-F044-4AA1-B492-3D3BE4E6E2F5}" srcOrd="0" destOrd="0" presId="urn:microsoft.com/office/officeart/2005/8/layout/list1"/>
    <dgm:cxn modelId="{AD24CD40-D474-46F7-A881-EC80CF5A0F80}" type="presOf" srcId="{5BD717AE-F636-4421-BD84-21EB30CA8A86}" destId="{C0095C25-4864-4C60-BD8A-E94CA6FF8351}" srcOrd="0" destOrd="0" presId="urn:microsoft.com/office/officeart/2005/8/layout/list1"/>
    <dgm:cxn modelId="{D84AE278-AF98-40D3-B5DA-06DCEDF699C7}" type="presOf" srcId="{57F1F663-091D-4A08-A284-AA7F6AD25A61}" destId="{C5244F3E-D9DE-4D8A-A95C-9E228A74DCD4}" srcOrd="0" destOrd="0" presId="urn:microsoft.com/office/officeart/2005/8/layout/list1"/>
    <dgm:cxn modelId="{E908B28A-CD59-4EBE-9CBA-2352AE0A719F}" srcId="{5BD717AE-F636-4421-BD84-21EB30CA8A86}" destId="{57F1F663-091D-4A08-A284-AA7F6AD25A61}" srcOrd="2" destOrd="0" parTransId="{BAC77D10-E48B-4572-8C9C-6DE88C669F52}" sibTransId="{62F7921F-0555-46FF-80E0-942D63C57F84}"/>
    <dgm:cxn modelId="{DA71E691-B392-40D4-A04C-E5B4C670EDD6}" type="presOf" srcId="{57F1F663-091D-4A08-A284-AA7F6AD25A61}" destId="{A84017C9-EAA5-4F31-B6CB-879169D94D9C}" srcOrd="1" destOrd="0" presId="urn:microsoft.com/office/officeart/2005/8/layout/list1"/>
    <dgm:cxn modelId="{81C99295-2885-4D79-8148-8F83A0F65F6D}" type="presOf" srcId="{30DC425B-E12E-4BA1-9952-C6A695BEA3E9}" destId="{997F65EC-7372-48DB-AED3-4219BD8F44D1}" srcOrd="0" destOrd="0" presId="urn:microsoft.com/office/officeart/2005/8/layout/list1"/>
    <dgm:cxn modelId="{2E7DBEB1-9600-4AA3-A1E7-CA32201E20B4}" srcId="{5BD717AE-F636-4421-BD84-21EB30CA8A86}" destId="{8F6D7CFE-2607-461D-8A54-2C84EAAE9D61}" srcOrd="0" destOrd="0" parTransId="{DADB08BB-A8DD-4AC9-8C9E-6C04FF0D2257}" sibTransId="{0FA04FB9-B354-4950-92F3-4ACF44D59E70}"/>
    <dgm:cxn modelId="{1EACCBC3-9639-466B-ACAF-22027B51FE02}" type="presParOf" srcId="{C0095C25-4864-4C60-BD8A-E94CA6FF8351}" destId="{698E57B8-11C6-4321-A139-912A33F0D0CB}" srcOrd="0" destOrd="0" presId="urn:microsoft.com/office/officeart/2005/8/layout/list1"/>
    <dgm:cxn modelId="{742A41AE-E38B-43E1-A2A9-5C35D3821868}" type="presParOf" srcId="{698E57B8-11C6-4321-A139-912A33F0D0CB}" destId="{DEF60D16-F044-4AA1-B492-3D3BE4E6E2F5}" srcOrd="0" destOrd="0" presId="urn:microsoft.com/office/officeart/2005/8/layout/list1"/>
    <dgm:cxn modelId="{022EC550-9812-4DD7-916D-27231A1863A2}" type="presParOf" srcId="{698E57B8-11C6-4321-A139-912A33F0D0CB}" destId="{515C2325-2D51-479A-B441-2D300DBDE8A8}" srcOrd="1" destOrd="0" presId="urn:microsoft.com/office/officeart/2005/8/layout/list1"/>
    <dgm:cxn modelId="{1CCA8A7D-A9F9-48EB-9D30-8B8B01D82FD2}" type="presParOf" srcId="{C0095C25-4864-4C60-BD8A-E94CA6FF8351}" destId="{74EF73FF-49D0-4785-A396-CBB5FD01129C}" srcOrd="1" destOrd="0" presId="urn:microsoft.com/office/officeart/2005/8/layout/list1"/>
    <dgm:cxn modelId="{B554EDEB-A36C-480E-ADD3-4BA66BF5B620}" type="presParOf" srcId="{C0095C25-4864-4C60-BD8A-E94CA6FF8351}" destId="{894F8DA5-E0AD-4826-AA08-0A180BD939F8}" srcOrd="2" destOrd="0" presId="urn:microsoft.com/office/officeart/2005/8/layout/list1"/>
    <dgm:cxn modelId="{674071C0-15C9-4340-85D8-3CD29AF3628D}" type="presParOf" srcId="{C0095C25-4864-4C60-BD8A-E94CA6FF8351}" destId="{A51ACD03-B47D-46B8-B4B4-6A1F1882C3D5}" srcOrd="3" destOrd="0" presId="urn:microsoft.com/office/officeart/2005/8/layout/list1"/>
    <dgm:cxn modelId="{EB93B8A6-6D99-4AF3-930C-56FA1B1E48AD}" type="presParOf" srcId="{C0095C25-4864-4C60-BD8A-E94CA6FF8351}" destId="{1D97A6AA-E6C9-4AF4-B949-A7155D541471}" srcOrd="4" destOrd="0" presId="urn:microsoft.com/office/officeart/2005/8/layout/list1"/>
    <dgm:cxn modelId="{1C368788-B939-488A-B4CD-132EEC680C46}" type="presParOf" srcId="{1D97A6AA-E6C9-4AF4-B949-A7155D541471}" destId="{997F65EC-7372-48DB-AED3-4219BD8F44D1}" srcOrd="0" destOrd="0" presId="urn:microsoft.com/office/officeart/2005/8/layout/list1"/>
    <dgm:cxn modelId="{87266E89-432A-46C5-9657-C8B556C931F0}" type="presParOf" srcId="{1D97A6AA-E6C9-4AF4-B949-A7155D541471}" destId="{91AE36BA-53BF-41D0-95B0-B2550C83CF18}" srcOrd="1" destOrd="0" presId="urn:microsoft.com/office/officeart/2005/8/layout/list1"/>
    <dgm:cxn modelId="{2B9E0861-44FE-4BF3-9624-3DBED1F35EF9}" type="presParOf" srcId="{C0095C25-4864-4C60-BD8A-E94CA6FF8351}" destId="{2D499270-935F-4ABC-BE67-A66BD23E9BB7}" srcOrd="5" destOrd="0" presId="urn:microsoft.com/office/officeart/2005/8/layout/list1"/>
    <dgm:cxn modelId="{A024CB35-C9AA-42A0-8596-0F1F610704F1}" type="presParOf" srcId="{C0095C25-4864-4C60-BD8A-E94CA6FF8351}" destId="{C4607CFA-B4BD-4049-A4EE-93EDF26C218D}" srcOrd="6" destOrd="0" presId="urn:microsoft.com/office/officeart/2005/8/layout/list1"/>
    <dgm:cxn modelId="{E30CB1A8-B532-4D1A-A972-E135D1A442AD}" type="presParOf" srcId="{C0095C25-4864-4C60-BD8A-E94CA6FF8351}" destId="{3F5C8B42-2E02-4BCD-8567-4D6BC1593DC3}" srcOrd="7" destOrd="0" presId="urn:microsoft.com/office/officeart/2005/8/layout/list1"/>
    <dgm:cxn modelId="{2D075AE8-05CE-49F5-A75E-66C0AEAF4016}" type="presParOf" srcId="{C0095C25-4864-4C60-BD8A-E94CA6FF8351}" destId="{054F690D-0926-4930-9EFC-1C9E7E3E7832}" srcOrd="8" destOrd="0" presId="urn:microsoft.com/office/officeart/2005/8/layout/list1"/>
    <dgm:cxn modelId="{0F28DCE5-6424-4995-B97D-308DA0DAADD4}" type="presParOf" srcId="{054F690D-0926-4930-9EFC-1C9E7E3E7832}" destId="{C5244F3E-D9DE-4D8A-A95C-9E228A74DCD4}" srcOrd="0" destOrd="0" presId="urn:microsoft.com/office/officeart/2005/8/layout/list1"/>
    <dgm:cxn modelId="{F1B14E34-EACF-409D-A512-5696AEAF67E7}" type="presParOf" srcId="{054F690D-0926-4930-9EFC-1C9E7E3E7832}" destId="{A84017C9-EAA5-4F31-B6CB-879169D94D9C}" srcOrd="1" destOrd="0" presId="urn:microsoft.com/office/officeart/2005/8/layout/list1"/>
    <dgm:cxn modelId="{03CDD812-868C-401C-9068-65A60FCEF19C}" type="presParOf" srcId="{C0095C25-4864-4C60-BD8A-E94CA6FF8351}" destId="{51BB46C9-C2CD-42F1-9076-B86C45149257}" srcOrd="9" destOrd="0" presId="urn:microsoft.com/office/officeart/2005/8/layout/list1"/>
    <dgm:cxn modelId="{B6479097-B94B-4D64-8A0C-01131D501D2C}" type="presParOf" srcId="{C0095C25-4864-4C60-BD8A-E94CA6FF8351}" destId="{A6FFD9A1-8699-4713-9DB0-DB1AD1F8902B}"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AD8CB6-2C89-4B9D-A217-3960A37BC21E}"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8D4D4306-ABB5-4A52-9F57-F1F46412E5F1}">
      <dgm:prSet phldrT="[Text]"/>
      <dgm:spPr>
        <a:solidFill>
          <a:srgbClr val="0066CC"/>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Pregnancy</a:t>
          </a:r>
        </a:p>
      </dgm:t>
    </dgm:pt>
    <dgm:pt modelId="{9D1D7874-9BC5-4692-825D-B0E4F2D7766D}" type="parTrans" cxnId="{B617D0CF-36B3-4F01-9656-83973E71FAB3}">
      <dgm:prSet/>
      <dgm:spPr/>
      <dgm:t>
        <a:bodyPr/>
        <a:lstStyle/>
        <a:p>
          <a:endParaRPr lang="en-US"/>
        </a:p>
      </dgm:t>
    </dgm:pt>
    <dgm:pt modelId="{90D0C53B-8066-4FD9-8309-C45169820C4C}" type="sibTrans" cxnId="{B617D0CF-36B3-4F01-9656-83973E71FAB3}">
      <dgm:prSet/>
      <dgm:spPr/>
      <dgm:t>
        <a:bodyPr/>
        <a:lstStyle/>
        <a:p>
          <a:endParaRPr lang="en-US"/>
        </a:p>
      </dgm:t>
    </dgm:pt>
    <dgm:pt modelId="{8BD8D3C9-47F1-4975-AE99-A3B528449C67}">
      <dgm:prSet phldrT="[Text]"/>
      <dgm:spPr>
        <a:solidFill>
          <a:srgbClr val="0066CC"/>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Marital Status</a:t>
          </a:r>
        </a:p>
      </dgm:t>
    </dgm:pt>
    <dgm:pt modelId="{5EDAA051-FCBB-4F86-8697-E7DD56D5DBDB}" type="parTrans" cxnId="{E080AB14-05CB-4C1E-8C77-BCA9FD108544}">
      <dgm:prSet/>
      <dgm:spPr/>
      <dgm:t>
        <a:bodyPr/>
        <a:lstStyle/>
        <a:p>
          <a:endParaRPr lang="en-US"/>
        </a:p>
      </dgm:t>
    </dgm:pt>
    <dgm:pt modelId="{7416B048-87DE-4463-AA37-4CFC2F320ADF}" type="sibTrans" cxnId="{E080AB14-05CB-4C1E-8C77-BCA9FD108544}">
      <dgm:prSet/>
      <dgm:spPr/>
      <dgm:t>
        <a:bodyPr/>
        <a:lstStyle/>
        <a:p>
          <a:endParaRPr lang="en-US"/>
        </a:p>
      </dgm:t>
    </dgm:pt>
    <dgm:pt modelId="{05C1040C-8054-4569-90AA-9005E9040C4F}">
      <dgm:prSet phldrT="[Text]"/>
      <dgm:spPr>
        <a:solidFill>
          <a:srgbClr val="0066CC"/>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Parental Status</a:t>
          </a:r>
        </a:p>
      </dgm:t>
    </dgm:pt>
    <dgm:pt modelId="{0A6DA65C-7E85-47D6-BDDA-8E7834DC3701}" type="parTrans" cxnId="{E80047F7-8DC1-4B66-B968-616044762252}">
      <dgm:prSet/>
      <dgm:spPr/>
      <dgm:t>
        <a:bodyPr/>
        <a:lstStyle/>
        <a:p>
          <a:endParaRPr lang="en-US"/>
        </a:p>
      </dgm:t>
    </dgm:pt>
    <dgm:pt modelId="{372EE6A6-DEA4-4173-9F5D-AEFFDF35E358}" type="sibTrans" cxnId="{E80047F7-8DC1-4B66-B968-616044762252}">
      <dgm:prSet/>
      <dgm:spPr/>
      <dgm:t>
        <a:bodyPr/>
        <a:lstStyle/>
        <a:p>
          <a:endParaRPr lang="en-US"/>
        </a:p>
      </dgm:t>
    </dgm:pt>
    <dgm:pt modelId="{566C94E0-1071-4DE6-8A39-5306B933A170}">
      <dgm:prSet phldrT="[Text]"/>
      <dgm:spPr>
        <a:solidFill>
          <a:srgbClr val="0066CC"/>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Sexual Orientation</a:t>
          </a:r>
        </a:p>
      </dgm:t>
    </dgm:pt>
    <dgm:pt modelId="{9A8B00C0-36DB-4538-B2E8-9B9C3E7C7532}" type="parTrans" cxnId="{E7018D41-81E4-41AF-92CF-F0BE75382762}">
      <dgm:prSet/>
      <dgm:spPr/>
      <dgm:t>
        <a:bodyPr/>
        <a:lstStyle/>
        <a:p>
          <a:endParaRPr lang="en-US"/>
        </a:p>
      </dgm:t>
    </dgm:pt>
    <dgm:pt modelId="{918592BE-AFF4-4D8E-AC33-4FB170D59F61}" type="sibTrans" cxnId="{E7018D41-81E4-41AF-92CF-F0BE75382762}">
      <dgm:prSet/>
      <dgm:spPr/>
      <dgm:t>
        <a:bodyPr/>
        <a:lstStyle/>
        <a:p>
          <a:endParaRPr lang="en-US"/>
        </a:p>
      </dgm:t>
    </dgm:pt>
    <dgm:pt modelId="{3D9C7B71-FB9A-4D0A-8585-205B17799195}">
      <dgm:prSet phldrT="[Text]"/>
      <dgm:spPr>
        <a:solidFill>
          <a:srgbClr val="0066CC"/>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Religion</a:t>
          </a:r>
        </a:p>
      </dgm:t>
    </dgm:pt>
    <dgm:pt modelId="{24AC6F61-CA44-4223-B017-53DB0F23AD15}" type="parTrans" cxnId="{0D230A5D-A4DA-456C-ADB5-D1C81C72410B}">
      <dgm:prSet/>
      <dgm:spPr/>
      <dgm:t>
        <a:bodyPr/>
        <a:lstStyle/>
        <a:p>
          <a:endParaRPr lang="en-US"/>
        </a:p>
      </dgm:t>
    </dgm:pt>
    <dgm:pt modelId="{61411D8F-EC6C-453A-8F42-23B271CACC6B}" type="sibTrans" cxnId="{0D230A5D-A4DA-456C-ADB5-D1C81C72410B}">
      <dgm:prSet/>
      <dgm:spPr/>
      <dgm:t>
        <a:bodyPr/>
        <a:lstStyle/>
        <a:p>
          <a:endParaRPr lang="en-US"/>
        </a:p>
      </dgm:t>
    </dgm:pt>
    <dgm:pt modelId="{15ED6ED6-EEF0-4AFC-B158-F09FFC5303F1}">
      <dgm:prSet/>
      <dgm:spPr>
        <a:solidFill>
          <a:srgbClr val="0066CC"/>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Creed</a:t>
          </a:r>
        </a:p>
      </dgm:t>
    </dgm:pt>
    <dgm:pt modelId="{6880D84B-D7DB-4E9B-81BF-EA1A241592F3}" type="parTrans" cxnId="{EF1489E8-F8F7-417F-9B85-87A3BCB1DBAF}">
      <dgm:prSet/>
      <dgm:spPr/>
      <dgm:t>
        <a:bodyPr/>
        <a:lstStyle/>
        <a:p>
          <a:endParaRPr lang="en-US"/>
        </a:p>
      </dgm:t>
    </dgm:pt>
    <dgm:pt modelId="{B212CE43-8C2C-4FC6-BE18-7FCA0C7DB961}" type="sibTrans" cxnId="{EF1489E8-F8F7-417F-9B85-87A3BCB1DBAF}">
      <dgm:prSet/>
      <dgm:spPr/>
      <dgm:t>
        <a:bodyPr/>
        <a:lstStyle/>
        <a:p>
          <a:endParaRPr lang="en-US"/>
        </a:p>
      </dgm:t>
    </dgm:pt>
    <dgm:pt modelId="{F21E7D98-E7DE-4411-972F-62371C75B765}">
      <dgm:prSet/>
      <dgm:spPr>
        <a:solidFill>
          <a:srgbClr val="0066CC"/>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Ancestry</a:t>
          </a:r>
        </a:p>
      </dgm:t>
    </dgm:pt>
    <dgm:pt modelId="{41733076-3643-4496-8FD6-31C77777329B}" type="parTrans" cxnId="{12577AD3-268B-467A-AA59-FC4F92166318}">
      <dgm:prSet/>
      <dgm:spPr/>
      <dgm:t>
        <a:bodyPr/>
        <a:lstStyle/>
        <a:p>
          <a:endParaRPr lang="en-US"/>
        </a:p>
      </dgm:t>
    </dgm:pt>
    <dgm:pt modelId="{BD18F841-945F-48A7-9B94-394D49E32017}" type="sibTrans" cxnId="{12577AD3-268B-467A-AA59-FC4F92166318}">
      <dgm:prSet/>
      <dgm:spPr/>
      <dgm:t>
        <a:bodyPr/>
        <a:lstStyle/>
        <a:p>
          <a:endParaRPr lang="en-US"/>
        </a:p>
      </dgm:t>
    </dgm:pt>
    <dgm:pt modelId="{84AEA78E-A7F1-4246-84C9-A2D584AADF23}" type="pres">
      <dgm:prSet presAssocID="{86AD8CB6-2C89-4B9D-A217-3960A37BC21E}" presName="diagram" presStyleCnt="0">
        <dgm:presLayoutVars>
          <dgm:dir/>
          <dgm:resizeHandles val="exact"/>
        </dgm:presLayoutVars>
      </dgm:prSet>
      <dgm:spPr/>
    </dgm:pt>
    <dgm:pt modelId="{101CABFE-7090-427A-ACF2-8DFEE3F502F7}" type="pres">
      <dgm:prSet presAssocID="{8D4D4306-ABB5-4A52-9F57-F1F46412E5F1}" presName="node" presStyleLbl="node1" presStyleIdx="0" presStyleCnt="7">
        <dgm:presLayoutVars>
          <dgm:bulletEnabled val="1"/>
        </dgm:presLayoutVars>
      </dgm:prSet>
      <dgm:spPr/>
    </dgm:pt>
    <dgm:pt modelId="{05FCEE02-02D0-4B90-8616-626A377CD1AE}" type="pres">
      <dgm:prSet presAssocID="{90D0C53B-8066-4FD9-8309-C45169820C4C}" presName="sibTrans" presStyleCnt="0"/>
      <dgm:spPr/>
    </dgm:pt>
    <dgm:pt modelId="{1366A652-8B67-47AA-82E9-CCD7D8D74624}" type="pres">
      <dgm:prSet presAssocID="{8BD8D3C9-47F1-4975-AE99-A3B528449C67}" presName="node" presStyleLbl="node1" presStyleIdx="1" presStyleCnt="7">
        <dgm:presLayoutVars>
          <dgm:bulletEnabled val="1"/>
        </dgm:presLayoutVars>
      </dgm:prSet>
      <dgm:spPr/>
    </dgm:pt>
    <dgm:pt modelId="{AC3CF744-D5E5-46C2-AA84-F5B66024BAA1}" type="pres">
      <dgm:prSet presAssocID="{7416B048-87DE-4463-AA37-4CFC2F320ADF}" presName="sibTrans" presStyleCnt="0"/>
      <dgm:spPr/>
    </dgm:pt>
    <dgm:pt modelId="{1787916B-29ED-486F-BE46-2AB236A90AF7}" type="pres">
      <dgm:prSet presAssocID="{05C1040C-8054-4569-90AA-9005E9040C4F}" presName="node" presStyleLbl="node1" presStyleIdx="2" presStyleCnt="7">
        <dgm:presLayoutVars>
          <dgm:bulletEnabled val="1"/>
        </dgm:presLayoutVars>
      </dgm:prSet>
      <dgm:spPr/>
    </dgm:pt>
    <dgm:pt modelId="{3496697D-DB98-4D5F-85D5-23FCE5505651}" type="pres">
      <dgm:prSet presAssocID="{372EE6A6-DEA4-4173-9F5D-AEFFDF35E358}" presName="sibTrans" presStyleCnt="0"/>
      <dgm:spPr/>
    </dgm:pt>
    <dgm:pt modelId="{B68E25B6-4BCB-45F7-A5D9-1D9593F5ABC3}" type="pres">
      <dgm:prSet presAssocID="{566C94E0-1071-4DE6-8A39-5306B933A170}" presName="node" presStyleLbl="node1" presStyleIdx="3" presStyleCnt="7">
        <dgm:presLayoutVars>
          <dgm:bulletEnabled val="1"/>
        </dgm:presLayoutVars>
      </dgm:prSet>
      <dgm:spPr/>
    </dgm:pt>
    <dgm:pt modelId="{C191AF09-D7FC-4723-9B44-EAFB586D2811}" type="pres">
      <dgm:prSet presAssocID="{918592BE-AFF4-4D8E-AC33-4FB170D59F61}" presName="sibTrans" presStyleCnt="0"/>
      <dgm:spPr/>
    </dgm:pt>
    <dgm:pt modelId="{EF0D8155-0C93-4245-8C33-69BAEC795BB0}" type="pres">
      <dgm:prSet presAssocID="{3D9C7B71-FB9A-4D0A-8585-205B17799195}" presName="node" presStyleLbl="node1" presStyleIdx="4" presStyleCnt="7">
        <dgm:presLayoutVars>
          <dgm:bulletEnabled val="1"/>
        </dgm:presLayoutVars>
      </dgm:prSet>
      <dgm:spPr/>
    </dgm:pt>
    <dgm:pt modelId="{F7BDAAB7-466E-4F43-AF0F-36CC3C569F1D}" type="pres">
      <dgm:prSet presAssocID="{61411D8F-EC6C-453A-8F42-23B271CACC6B}" presName="sibTrans" presStyleCnt="0"/>
      <dgm:spPr/>
    </dgm:pt>
    <dgm:pt modelId="{B39A217E-3F3D-4A92-B305-73786FB6D55A}" type="pres">
      <dgm:prSet presAssocID="{15ED6ED6-EEF0-4AFC-B158-F09FFC5303F1}" presName="node" presStyleLbl="node1" presStyleIdx="5" presStyleCnt="7">
        <dgm:presLayoutVars>
          <dgm:bulletEnabled val="1"/>
        </dgm:presLayoutVars>
      </dgm:prSet>
      <dgm:spPr/>
    </dgm:pt>
    <dgm:pt modelId="{57DCA856-5875-48E9-A7D5-0B74D6C78B79}" type="pres">
      <dgm:prSet presAssocID="{B212CE43-8C2C-4FC6-BE18-7FCA0C7DB961}" presName="sibTrans" presStyleCnt="0"/>
      <dgm:spPr/>
    </dgm:pt>
    <dgm:pt modelId="{9E4B74DC-81AC-411A-BB76-8830AE8C9727}" type="pres">
      <dgm:prSet presAssocID="{F21E7D98-E7DE-4411-972F-62371C75B765}" presName="node" presStyleLbl="node1" presStyleIdx="6" presStyleCnt="7">
        <dgm:presLayoutVars>
          <dgm:bulletEnabled val="1"/>
        </dgm:presLayoutVars>
      </dgm:prSet>
      <dgm:spPr/>
    </dgm:pt>
  </dgm:ptLst>
  <dgm:cxnLst>
    <dgm:cxn modelId="{E080AB14-05CB-4C1E-8C77-BCA9FD108544}" srcId="{86AD8CB6-2C89-4B9D-A217-3960A37BC21E}" destId="{8BD8D3C9-47F1-4975-AE99-A3B528449C67}" srcOrd="1" destOrd="0" parTransId="{5EDAA051-FCBB-4F86-8697-E7DD56D5DBDB}" sibTransId="{7416B048-87DE-4463-AA37-4CFC2F320ADF}"/>
    <dgm:cxn modelId="{02CCC518-1458-42A4-A6A5-46098B2BBFE1}" type="presOf" srcId="{3D9C7B71-FB9A-4D0A-8585-205B17799195}" destId="{EF0D8155-0C93-4245-8C33-69BAEC795BB0}" srcOrd="0" destOrd="0" presId="urn:microsoft.com/office/officeart/2005/8/layout/default"/>
    <dgm:cxn modelId="{199EB927-6F5F-4390-878A-887897BA9614}" type="presOf" srcId="{05C1040C-8054-4569-90AA-9005E9040C4F}" destId="{1787916B-29ED-486F-BE46-2AB236A90AF7}" srcOrd="0" destOrd="0" presId="urn:microsoft.com/office/officeart/2005/8/layout/default"/>
    <dgm:cxn modelId="{46158E3C-DA1C-40DD-A99C-B4BE6962A1DB}" type="presOf" srcId="{8BD8D3C9-47F1-4975-AE99-A3B528449C67}" destId="{1366A652-8B67-47AA-82E9-CCD7D8D74624}" srcOrd="0" destOrd="0" presId="urn:microsoft.com/office/officeart/2005/8/layout/default"/>
    <dgm:cxn modelId="{0D230A5D-A4DA-456C-ADB5-D1C81C72410B}" srcId="{86AD8CB6-2C89-4B9D-A217-3960A37BC21E}" destId="{3D9C7B71-FB9A-4D0A-8585-205B17799195}" srcOrd="4" destOrd="0" parTransId="{24AC6F61-CA44-4223-B017-53DB0F23AD15}" sibTransId="{61411D8F-EC6C-453A-8F42-23B271CACC6B}"/>
    <dgm:cxn modelId="{7F0C245E-C4C9-449C-9A61-0C5B66500632}" type="presOf" srcId="{86AD8CB6-2C89-4B9D-A217-3960A37BC21E}" destId="{84AEA78E-A7F1-4246-84C9-A2D584AADF23}" srcOrd="0" destOrd="0" presId="urn:microsoft.com/office/officeart/2005/8/layout/default"/>
    <dgm:cxn modelId="{E7018D41-81E4-41AF-92CF-F0BE75382762}" srcId="{86AD8CB6-2C89-4B9D-A217-3960A37BC21E}" destId="{566C94E0-1071-4DE6-8A39-5306B933A170}" srcOrd="3" destOrd="0" parTransId="{9A8B00C0-36DB-4538-B2E8-9B9C3E7C7532}" sibTransId="{918592BE-AFF4-4D8E-AC33-4FB170D59F61}"/>
    <dgm:cxn modelId="{4B02CD6B-7435-4C96-BC84-13409FEBEE3E}" type="presOf" srcId="{F21E7D98-E7DE-4411-972F-62371C75B765}" destId="{9E4B74DC-81AC-411A-BB76-8830AE8C9727}" srcOrd="0" destOrd="0" presId="urn:microsoft.com/office/officeart/2005/8/layout/default"/>
    <dgm:cxn modelId="{B33FCF78-4219-4D17-B32F-2E6718003DFE}" type="presOf" srcId="{566C94E0-1071-4DE6-8A39-5306B933A170}" destId="{B68E25B6-4BCB-45F7-A5D9-1D9593F5ABC3}" srcOrd="0" destOrd="0" presId="urn:microsoft.com/office/officeart/2005/8/layout/default"/>
    <dgm:cxn modelId="{B617D0CF-36B3-4F01-9656-83973E71FAB3}" srcId="{86AD8CB6-2C89-4B9D-A217-3960A37BC21E}" destId="{8D4D4306-ABB5-4A52-9F57-F1F46412E5F1}" srcOrd="0" destOrd="0" parTransId="{9D1D7874-9BC5-4692-825D-B0E4F2D7766D}" sibTransId="{90D0C53B-8066-4FD9-8309-C45169820C4C}"/>
    <dgm:cxn modelId="{12577AD3-268B-467A-AA59-FC4F92166318}" srcId="{86AD8CB6-2C89-4B9D-A217-3960A37BC21E}" destId="{F21E7D98-E7DE-4411-972F-62371C75B765}" srcOrd="6" destOrd="0" parTransId="{41733076-3643-4496-8FD6-31C77777329B}" sibTransId="{BD18F841-945F-48A7-9B94-394D49E32017}"/>
    <dgm:cxn modelId="{6EDF15DE-2632-4A33-956C-603F99AB9AF3}" type="presOf" srcId="{15ED6ED6-EEF0-4AFC-B158-F09FFC5303F1}" destId="{B39A217E-3F3D-4A92-B305-73786FB6D55A}" srcOrd="0" destOrd="0" presId="urn:microsoft.com/office/officeart/2005/8/layout/default"/>
    <dgm:cxn modelId="{EF1489E8-F8F7-417F-9B85-87A3BCB1DBAF}" srcId="{86AD8CB6-2C89-4B9D-A217-3960A37BC21E}" destId="{15ED6ED6-EEF0-4AFC-B158-F09FFC5303F1}" srcOrd="5" destOrd="0" parTransId="{6880D84B-D7DB-4E9B-81BF-EA1A241592F3}" sibTransId="{B212CE43-8C2C-4FC6-BE18-7FCA0C7DB961}"/>
    <dgm:cxn modelId="{E80047F7-8DC1-4B66-B968-616044762252}" srcId="{86AD8CB6-2C89-4B9D-A217-3960A37BC21E}" destId="{05C1040C-8054-4569-90AA-9005E9040C4F}" srcOrd="2" destOrd="0" parTransId="{0A6DA65C-7E85-47D6-BDDA-8E7834DC3701}" sibTransId="{372EE6A6-DEA4-4173-9F5D-AEFFDF35E358}"/>
    <dgm:cxn modelId="{4184D9F7-6BBC-4FDA-8369-512E6975F68C}" type="presOf" srcId="{8D4D4306-ABB5-4A52-9F57-F1F46412E5F1}" destId="{101CABFE-7090-427A-ACF2-8DFEE3F502F7}" srcOrd="0" destOrd="0" presId="urn:microsoft.com/office/officeart/2005/8/layout/default"/>
    <dgm:cxn modelId="{16223784-677D-4A7F-BDD6-7860A8445A37}" type="presParOf" srcId="{84AEA78E-A7F1-4246-84C9-A2D584AADF23}" destId="{101CABFE-7090-427A-ACF2-8DFEE3F502F7}" srcOrd="0" destOrd="0" presId="urn:microsoft.com/office/officeart/2005/8/layout/default"/>
    <dgm:cxn modelId="{947F1934-0D23-4FA0-BA29-8282DC5CC115}" type="presParOf" srcId="{84AEA78E-A7F1-4246-84C9-A2D584AADF23}" destId="{05FCEE02-02D0-4B90-8616-626A377CD1AE}" srcOrd="1" destOrd="0" presId="urn:microsoft.com/office/officeart/2005/8/layout/default"/>
    <dgm:cxn modelId="{53B9A1B5-9308-4977-8EB5-7A93FAC06082}" type="presParOf" srcId="{84AEA78E-A7F1-4246-84C9-A2D584AADF23}" destId="{1366A652-8B67-47AA-82E9-CCD7D8D74624}" srcOrd="2" destOrd="0" presId="urn:microsoft.com/office/officeart/2005/8/layout/default"/>
    <dgm:cxn modelId="{D6AA526E-94CE-4599-8725-6BAB396C4A1E}" type="presParOf" srcId="{84AEA78E-A7F1-4246-84C9-A2D584AADF23}" destId="{AC3CF744-D5E5-46C2-AA84-F5B66024BAA1}" srcOrd="3" destOrd="0" presId="urn:microsoft.com/office/officeart/2005/8/layout/default"/>
    <dgm:cxn modelId="{CCF272C3-18D0-4E77-B1B8-FB7E433EBF8B}" type="presParOf" srcId="{84AEA78E-A7F1-4246-84C9-A2D584AADF23}" destId="{1787916B-29ED-486F-BE46-2AB236A90AF7}" srcOrd="4" destOrd="0" presId="urn:microsoft.com/office/officeart/2005/8/layout/default"/>
    <dgm:cxn modelId="{88F27AE4-7C11-4C22-95FA-38F77DBC1DAB}" type="presParOf" srcId="{84AEA78E-A7F1-4246-84C9-A2D584AADF23}" destId="{3496697D-DB98-4D5F-85D5-23FCE5505651}" srcOrd="5" destOrd="0" presId="urn:microsoft.com/office/officeart/2005/8/layout/default"/>
    <dgm:cxn modelId="{AC5EAC8C-7B37-4DDA-89ED-32625DAA1A4E}" type="presParOf" srcId="{84AEA78E-A7F1-4246-84C9-A2D584AADF23}" destId="{B68E25B6-4BCB-45F7-A5D9-1D9593F5ABC3}" srcOrd="6" destOrd="0" presId="urn:microsoft.com/office/officeart/2005/8/layout/default"/>
    <dgm:cxn modelId="{C38C7E7D-410F-4CD1-9B9C-D7B135983AC6}" type="presParOf" srcId="{84AEA78E-A7F1-4246-84C9-A2D584AADF23}" destId="{C191AF09-D7FC-4723-9B44-EAFB586D2811}" srcOrd="7" destOrd="0" presId="urn:microsoft.com/office/officeart/2005/8/layout/default"/>
    <dgm:cxn modelId="{49D48E3C-06C5-43B8-ADB7-34D1ACCF1DBF}" type="presParOf" srcId="{84AEA78E-A7F1-4246-84C9-A2D584AADF23}" destId="{EF0D8155-0C93-4245-8C33-69BAEC795BB0}" srcOrd="8" destOrd="0" presId="urn:microsoft.com/office/officeart/2005/8/layout/default"/>
    <dgm:cxn modelId="{C4F067B0-8495-4AE6-A75E-8E6D35FF3C13}" type="presParOf" srcId="{84AEA78E-A7F1-4246-84C9-A2D584AADF23}" destId="{F7BDAAB7-466E-4F43-AF0F-36CC3C569F1D}" srcOrd="9" destOrd="0" presId="urn:microsoft.com/office/officeart/2005/8/layout/default"/>
    <dgm:cxn modelId="{7E93BEC6-51CE-4498-95C5-3CFCD9DEF943}" type="presParOf" srcId="{84AEA78E-A7F1-4246-84C9-A2D584AADF23}" destId="{B39A217E-3F3D-4A92-B305-73786FB6D55A}" srcOrd="10" destOrd="0" presId="urn:microsoft.com/office/officeart/2005/8/layout/default"/>
    <dgm:cxn modelId="{5661AB93-98C2-4191-A196-A8E0ABD94856}" type="presParOf" srcId="{84AEA78E-A7F1-4246-84C9-A2D584AADF23}" destId="{57DCA856-5875-48E9-A7D5-0B74D6C78B79}" srcOrd="11" destOrd="0" presId="urn:microsoft.com/office/officeart/2005/8/layout/default"/>
    <dgm:cxn modelId="{8EE09DB4-0518-4774-A999-9AE96FAC0B2E}" type="presParOf" srcId="{84AEA78E-A7F1-4246-84C9-A2D584AADF23}" destId="{9E4B74DC-81AC-411A-BB76-8830AE8C9727}"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019425-C5F3-44E7-BF53-4C76523C62B2}" type="doc">
      <dgm:prSet loTypeId="urn:microsoft.com/office/officeart/2005/8/layout/pyramid2" loCatId="list" qsTypeId="urn:microsoft.com/office/officeart/2005/8/quickstyle/simple1" qsCatId="simple" csTypeId="urn:microsoft.com/office/officeart/2005/8/colors/accent5_2" csCatId="accent5" phldr="1"/>
      <dgm:spPr/>
    </dgm:pt>
    <dgm:pt modelId="{D75D846A-4FC9-4DF3-BA73-84E5212C7602}">
      <dgm:prSet phldrT="[Text]"/>
      <dgm:spPr/>
      <dgm:t>
        <a:bodyPr/>
        <a:lstStyle/>
        <a:p>
          <a:r>
            <a:rPr lang="en-US" dirty="0">
              <a:latin typeface="Lato" panose="020F0502020204030203" pitchFamily="34" charset="0"/>
            </a:rPr>
            <a:t>Program Availability</a:t>
          </a:r>
        </a:p>
      </dgm:t>
    </dgm:pt>
    <dgm:pt modelId="{599E95E4-1017-49B1-B1B3-F74F53FB4320}" type="parTrans" cxnId="{C543387A-4242-4555-9CD1-C81DC6DFFFCC}">
      <dgm:prSet/>
      <dgm:spPr/>
      <dgm:t>
        <a:bodyPr/>
        <a:lstStyle/>
        <a:p>
          <a:endParaRPr lang="en-US"/>
        </a:p>
      </dgm:t>
    </dgm:pt>
    <dgm:pt modelId="{033CE0B7-C6C1-437F-9D39-47FAAF718C43}" type="sibTrans" cxnId="{C543387A-4242-4555-9CD1-C81DC6DFFFCC}">
      <dgm:prSet/>
      <dgm:spPr/>
      <dgm:t>
        <a:bodyPr/>
        <a:lstStyle/>
        <a:p>
          <a:endParaRPr lang="en-US"/>
        </a:p>
      </dgm:t>
    </dgm:pt>
    <dgm:pt modelId="{4D2FDE58-770F-4019-B45C-FD9E3AA9B3AA}">
      <dgm:prSet phldrT="[Text]"/>
      <dgm:spPr/>
      <dgm:t>
        <a:bodyPr/>
        <a:lstStyle/>
        <a:p>
          <a:r>
            <a:rPr lang="en-US" dirty="0">
              <a:latin typeface="Lato" panose="020F0502020204030203" pitchFamily="34" charset="0"/>
            </a:rPr>
            <a:t>Complaint Information</a:t>
          </a:r>
        </a:p>
      </dgm:t>
    </dgm:pt>
    <dgm:pt modelId="{6F16EE81-55EF-4360-B79E-C0A9A12DAE6D}" type="parTrans" cxnId="{B70C98C1-BC6A-469B-8888-4B2E82ACD553}">
      <dgm:prSet/>
      <dgm:spPr/>
      <dgm:t>
        <a:bodyPr/>
        <a:lstStyle/>
        <a:p>
          <a:endParaRPr lang="en-US"/>
        </a:p>
      </dgm:t>
    </dgm:pt>
    <dgm:pt modelId="{D7EAB035-EFC6-471D-B30D-DBE2BD1D4A1C}" type="sibTrans" cxnId="{B70C98C1-BC6A-469B-8888-4B2E82ACD553}">
      <dgm:prSet/>
      <dgm:spPr/>
      <dgm:t>
        <a:bodyPr/>
        <a:lstStyle/>
        <a:p>
          <a:endParaRPr lang="en-US"/>
        </a:p>
      </dgm:t>
    </dgm:pt>
    <dgm:pt modelId="{A65898C6-CB52-46E8-A4E3-AD019A31DDE5}">
      <dgm:prSet phldrT="[Text]"/>
      <dgm:spPr/>
      <dgm:t>
        <a:bodyPr/>
        <a:lstStyle/>
        <a:p>
          <a:r>
            <a:rPr lang="en-US" dirty="0">
              <a:latin typeface="Lato" panose="020F0502020204030203" pitchFamily="34" charset="0"/>
            </a:rPr>
            <a:t>Nondiscrimination Statement</a:t>
          </a:r>
        </a:p>
      </dgm:t>
    </dgm:pt>
    <dgm:pt modelId="{7E7B2E8F-2061-470C-8073-21F2001CC3D2}" type="parTrans" cxnId="{4C039A99-838D-4AFE-9803-B5666A8FB5D1}">
      <dgm:prSet/>
      <dgm:spPr/>
      <dgm:t>
        <a:bodyPr/>
        <a:lstStyle/>
        <a:p>
          <a:endParaRPr lang="en-US"/>
        </a:p>
      </dgm:t>
    </dgm:pt>
    <dgm:pt modelId="{1599CA55-13B5-43E6-9B91-6578259F0C3D}" type="sibTrans" cxnId="{4C039A99-838D-4AFE-9803-B5666A8FB5D1}">
      <dgm:prSet/>
      <dgm:spPr/>
      <dgm:t>
        <a:bodyPr/>
        <a:lstStyle/>
        <a:p>
          <a:endParaRPr lang="en-US"/>
        </a:p>
      </dgm:t>
    </dgm:pt>
    <dgm:pt modelId="{FD15C59B-89A3-4E3B-826F-E545C6201529}" type="pres">
      <dgm:prSet presAssocID="{2D019425-C5F3-44E7-BF53-4C76523C62B2}" presName="compositeShape" presStyleCnt="0">
        <dgm:presLayoutVars>
          <dgm:dir/>
          <dgm:resizeHandles/>
        </dgm:presLayoutVars>
      </dgm:prSet>
      <dgm:spPr/>
    </dgm:pt>
    <dgm:pt modelId="{8BEF7ED6-E858-442F-8053-D2E6EB79F08E}" type="pres">
      <dgm:prSet presAssocID="{2D019425-C5F3-44E7-BF53-4C76523C62B2}" presName="pyramid" presStyleLbl="node1" presStyleIdx="0" presStyleCnt="1" custLinFactNeighborX="-1844" custLinFactNeighborY="9219"/>
      <dgm:spPr/>
    </dgm:pt>
    <dgm:pt modelId="{2C0E91D8-AFAA-43B0-B585-4AAFCA2264B2}" type="pres">
      <dgm:prSet presAssocID="{2D019425-C5F3-44E7-BF53-4C76523C62B2}" presName="theList" presStyleCnt="0"/>
      <dgm:spPr/>
    </dgm:pt>
    <dgm:pt modelId="{AF6E7F3B-1AA2-4B8B-9ECC-1DCDF32A8CFB}" type="pres">
      <dgm:prSet presAssocID="{D75D846A-4FC9-4DF3-BA73-84E5212C7602}" presName="aNode" presStyleLbl="fgAcc1" presStyleIdx="0" presStyleCnt="3">
        <dgm:presLayoutVars>
          <dgm:bulletEnabled val="1"/>
        </dgm:presLayoutVars>
      </dgm:prSet>
      <dgm:spPr/>
    </dgm:pt>
    <dgm:pt modelId="{D8EA2C0B-29F0-4811-BEE1-375F26BBFBE8}" type="pres">
      <dgm:prSet presAssocID="{D75D846A-4FC9-4DF3-BA73-84E5212C7602}" presName="aSpace" presStyleCnt="0"/>
      <dgm:spPr/>
    </dgm:pt>
    <dgm:pt modelId="{CED6C9CA-79C8-4B9C-89BD-D81004B65F16}" type="pres">
      <dgm:prSet presAssocID="{4D2FDE58-770F-4019-B45C-FD9E3AA9B3AA}" presName="aNode" presStyleLbl="fgAcc1" presStyleIdx="1" presStyleCnt="3">
        <dgm:presLayoutVars>
          <dgm:bulletEnabled val="1"/>
        </dgm:presLayoutVars>
      </dgm:prSet>
      <dgm:spPr/>
    </dgm:pt>
    <dgm:pt modelId="{4B8D018B-AD4E-468B-8A56-71C5DECD2835}" type="pres">
      <dgm:prSet presAssocID="{4D2FDE58-770F-4019-B45C-FD9E3AA9B3AA}" presName="aSpace" presStyleCnt="0"/>
      <dgm:spPr/>
    </dgm:pt>
    <dgm:pt modelId="{50142104-B161-49BE-B369-FBC9A50C5875}" type="pres">
      <dgm:prSet presAssocID="{A65898C6-CB52-46E8-A4E3-AD019A31DDE5}" presName="aNode" presStyleLbl="fgAcc1" presStyleIdx="2" presStyleCnt="3">
        <dgm:presLayoutVars>
          <dgm:bulletEnabled val="1"/>
        </dgm:presLayoutVars>
      </dgm:prSet>
      <dgm:spPr/>
    </dgm:pt>
    <dgm:pt modelId="{E45CD732-0D41-4C8C-8CAE-898EBAF4CB3A}" type="pres">
      <dgm:prSet presAssocID="{A65898C6-CB52-46E8-A4E3-AD019A31DDE5}" presName="aSpace" presStyleCnt="0"/>
      <dgm:spPr/>
    </dgm:pt>
  </dgm:ptLst>
  <dgm:cxnLst>
    <dgm:cxn modelId="{E8BBD636-BD30-4319-AAC7-430821968A5F}" type="presOf" srcId="{D75D846A-4FC9-4DF3-BA73-84E5212C7602}" destId="{AF6E7F3B-1AA2-4B8B-9ECC-1DCDF32A8CFB}" srcOrd="0" destOrd="0" presId="urn:microsoft.com/office/officeart/2005/8/layout/pyramid2"/>
    <dgm:cxn modelId="{C543387A-4242-4555-9CD1-C81DC6DFFFCC}" srcId="{2D019425-C5F3-44E7-BF53-4C76523C62B2}" destId="{D75D846A-4FC9-4DF3-BA73-84E5212C7602}" srcOrd="0" destOrd="0" parTransId="{599E95E4-1017-49B1-B1B3-F74F53FB4320}" sibTransId="{033CE0B7-C6C1-437F-9D39-47FAAF718C43}"/>
    <dgm:cxn modelId="{C4E2178C-B92A-42D4-BE7B-54BEC3C46E68}" type="presOf" srcId="{2D019425-C5F3-44E7-BF53-4C76523C62B2}" destId="{FD15C59B-89A3-4E3B-826F-E545C6201529}" srcOrd="0" destOrd="0" presId="urn:microsoft.com/office/officeart/2005/8/layout/pyramid2"/>
    <dgm:cxn modelId="{4C039A99-838D-4AFE-9803-B5666A8FB5D1}" srcId="{2D019425-C5F3-44E7-BF53-4C76523C62B2}" destId="{A65898C6-CB52-46E8-A4E3-AD019A31DDE5}" srcOrd="2" destOrd="0" parTransId="{7E7B2E8F-2061-470C-8073-21F2001CC3D2}" sibTransId="{1599CA55-13B5-43E6-9B91-6578259F0C3D}"/>
    <dgm:cxn modelId="{F638279A-86B1-47B7-B6B7-6279C1D9D477}" type="presOf" srcId="{4D2FDE58-770F-4019-B45C-FD9E3AA9B3AA}" destId="{CED6C9CA-79C8-4B9C-89BD-D81004B65F16}" srcOrd="0" destOrd="0" presId="urn:microsoft.com/office/officeart/2005/8/layout/pyramid2"/>
    <dgm:cxn modelId="{B70C98C1-BC6A-469B-8888-4B2E82ACD553}" srcId="{2D019425-C5F3-44E7-BF53-4C76523C62B2}" destId="{4D2FDE58-770F-4019-B45C-FD9E3AA9B3AA}" srcOrd="1" destOrd="0" parTransId="{6F16EE81-55EF-4360-B79E-C0A9A12DAE6D}" sibTransId="{D7EAB035-EFC6-471D-B30D-DBE2BD1D4A1C}"/>
    <dgm:cxn modelId="{42096AFE-1F90-4D80-B6BA-A7394DC7FDBA}" type="presOf" srcId="{A65898C6-CB52-46E8-A4E3-AD019A31DDE5}" destId="{50142104-B161-49BE-B369-FBC9A50C5875}" srcOrd="0" destOrd="0" presId="urn:microsoft.com/office/officeart/2005/8/layout/pyramid2"/>
    <dgm:cxn modelId="{DABD13FC-28F4-46DD-B046-D998A2706699}" type="presParOf" srcId="{FD15C59B-89A3-4E3B-826F-E545C6201529}" destId="{8BEF7ED6-E858-442F-8053-D2E6EB79F08E}" srcOrd="0" destOrd="0" presId="urn:microsoft.com/office/officeart/2005/8/layout/pyramid2"/>
    <dgm:cxn modelId="{3A68C913-06AD-44FC-B697-215D7DA4D587}" type="presParOf" srcId="{FD15C59B-89A3-4E3B-826F-E545C6201529}" destId="{2C0E91D8-AFAA-43B0-B585-4AAFCA2264B2}" srcOrd="1" destOrd="0" presId="urn:microsoft.com/office/officeart/2005/8/layout/pyramid2"/>
    <dgm:cxn modelId="{5C6E8AAA-01E8-4E95-851C-7536B07561FC}" type="presParOf" srcId="{2C0E91D8-AFAA-43B0-B585-4AAFCA2264B2}" destId="{AF6E7F3B-1AA2-4B8B-9ECC-1DCDF32A8CFB}" srcOrd="0" destOrd="0" presId="urn:microsoft.com/office/officeart/2005/8/layout/pyramid2"/>
    <dgm:cxn modelId="{C6E6FA7A-ECF5-4416-9D78-6EE11BF77F91}" type="presParOf" srcId="{2C0E91D8-AFAA-43B0-B585-4AAFCA2264B2}" destId="{D8EA2C0B-29F0-4811-BEE1-375F26BBFBE8}" srcOrd="1" destOrd="0" presId="urn:microsoft.com/office/officeart/2005/8/layout/pyramid2"/>
    <dgm:cxn modelId="{5C45D30A-CF62-4FFC-A6E1-6DF1C0A6356F}" type="presParOf" srcId="{2C0E91D8-AFAA-43B0-B585-4AAFCA2264B2}" destId="{CED6C9CA-79C8-4B9C-89BD-D81004B65F16}" srcOrd="2" destOrd="0" presId="urn:microsoft.com/office/officeart/2005/8/layout/pyramid2"/>
    <dgm:cxn modelId="{5562F628-31B1-49AD-94AA-8D57CA6FC1D3}" type="presParOf" srcId="{2C0E91D8-AFAA-43B0-B585-4AAFCA2264B2}" destId="{4B8D018B-AD4E-468B-8A56-71C5DECD2835}" srcOrd="3" destOrd="0" presId="urn:microsoft.com/office/officeart/2005/8/layout/pyramid2"/>
    <dgm:cxn modelId="{C858F960-2C20-42C3-8922-B7F4E32989CF}" type="presParOf" srcId="{2C0E91D8-AFAA-43B0-B585-4AAFCA2264B2}" destId="{50142104-B161-49BE-B369-FBC9A50C5875}" srcOrd="4" destOrd="0" presId="urn:microsoft.com/office/officeart/2005/8/layout/pyramid2"/>
    <dgm:cxn modelId="{D15A538A-1E3B-470E-83C8-DDBF8CF6FF4A}" type="presParOf" srcId="{2C0E91D8-AFAA-43B0-B585-4AAFCA2264B2}" destId="{E45CD732-0D41-4C8C-8CAE-898EBAF4CB3A}"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169A6F-59AA-4D2E-BABB-E030D27C44FF}" type="doc">
      <dgm:prSet loTypeId="urn:microsoft.com/office/officeart/2005/8/layout/process1" loCatId="process" qsTypeId="urn:microsoft.com/office/officeart/2005/8/quickstyle/simple1" qsCatId="simple" csTypeId="urn:microsoft.com/office/officeart/2005/8/colors/accent5_2" csCatId="accent5" phldr="1"/>
      <dgm:spPr/>
    </dgm:pt>
    <dgm:pt modelId="{D10FC6DF-0873-43C3-9880-E5B9B437F4D9}">
      <dgm:prSet phldrT="[Text]"/>
      <dgm:spPr/>
      <dgm:t>
        <a:bodyPr/>
        <a:lstStyle/>
        <a:p>
          <a:r>
            <a:rPr lang="en-US" b="1" dirty="0">
              <a:latin typeface="Lato" panose="020F0502020204030203" pitchFamily="34" charset="0"/>
              <a:ea typeface="Lato" panose="020F0502020204030203" pitchFamily="34" charset="0"/>
              <a:cs typeface="Lato" panose="020F0502020204030203" pitchFamily="34" charset="0"/>
            </a:rPr>
            <a:t>Inform surrounding areas that your school or agency participates in the Child Nutrition Programs</a:t>
          </a:r>
          <a:endParaRPr lang="en-US" dirty="0">
            <a:latin typeface="Lato" panose="020F0502020204030203" pitchFamily="34" charset="0"/>
            <a:ea typeface="Lato" panose="020F0502020204030203" pitchFamily="34" charset="0"/>
            <a:cs typeface="Lato" panose="020F0502020204030203" pitchFamily="34" charset="0"/>
          </a:endParaRPr>
        </a:p>
      </dgm:t>
    </dgm:pt>
    <dgm:pt modelId="{8EA2122F-FAE6-4EA2-82D3-1D169B3150E6}" type="parTrans" cxnId="{2A3DB6CC-0092-4FD6-A136-D83B49CB8992}">
      <dgm:prSet/>
      <dgm:spPr/>
      <dgm:t>
        <a:bodyPr/>
        <a:lstStyle/>
        <a:p>
          <a:endParaRPr lang="en-US"/>
        </a:p>
      </dgm:t>
    </dgm:pt>
    <dgm:pt modelId="{F556240A-7B2A-4E97-B1A1-935C8983D674}" type="sibTrans" cxnId="{2A3DB6CC-0092-4FD6-A136-D83B49CB8992}">
      <dgm:prSet/>
      <dgm:spPr/>
      <dgm:t>
        <a:bodyPr/>
        <a:lstStyle/>
        <a:p>
          <a:endParaRPr lang="en-US"/>
        </a:p>
      </dgm:t>
    </dgm:pt>
    <dgm:pt modelId="{A2403BAD-15EE-4BE1-A7E8-FF35AF42BAB8}">
      <dgm:prSet phldrT="[Text]"/>
      <dgm:spPr/>
      <dgm:t>
        <a:bodyPr/>
        <a:lstStyle/>
        <a:p>
          <a:r>
            <a:rPr lang="en-US" b="1" dirty="0">
              <a:latin typeface="Lato" panose="020F0502020204030203" pitchFamily="34" charset="0"/>
              <a:ea typeface="Lato" panose="020F0502020204030203" pitchFamily="34" charset="0"/>
              <a:cs typeface="Lato" panose="020F0502020204030203" pitchFamily="34" charset="0"/>
            </a:rPr>
            <a:t>Reach as many potential participants as possible</a:t>
          </a:r>
          <a:endParaRPr lang="en-US" dirty="0">
            <a:latin typeface="Lato" panose="020F0502020204030203" pitchFamily="34" charset="0"/>
            <a:ea typeface="Lato" panose="020F0502020204030203" pitchFamily="34" charset="0"/>
            <a:cs typeface="Lato" panose="020F0502020204030203" pitchFamily="34" charset="0"/>
          </a:endParaRPr>
        </a:p>
      </dgm:t>
    </dgm:pt>
    <dgm:pt modelId="{6C72A6C7-B45D-4463-94D4-83FFC935A316}" type="parTrans" cxnId="{F20170C4-ED41-4B75-AAC1-43C1F7566E79}">
      <dgm:prSet/>
      <dgm:spPr/>
      <dgm:t>
        <a:bodyPr/>
        <a:lstStyle/>
        <a:p>
          <a:endParaRPr lang="en-US"/>
        </a:p>
      </dgm:t>
    </dgm:pt>
    <dgm:pt modelId="{6B084DF0-6CCC-4F1F-9106-50F9926F9680}" type="sibTrans" cxnId="{F20170C4-ED41-4B75-AAC1-43C1F7566E79}">
      <dgm:prSet/>
      <dgm:spPr/>
      <dgm:t>
        <a:bodyPr/>
        <a:lstStyle/>
        <a:p>
          <a:endParaRPr lang="en-US"/>
        </a:p>
      </dgm:t>
    </dgm:pt>
    <dgm:pt modelId="{69ECB342-D74E-4DDE-AAEB-739FA4B77BE2}">
      <dgm:prSet phldrT="[Text]"/>
      <dgm:spPr/>
      <dgm:t>
        <a:bodyPr/>
        <a:lstStyle/>
        <a:p>
          <a:r>
            <a:rPr lang="en-US" b="1" dirty="0">
              <a:latin typeface="Lato" panose="020F0502020204030203" pitchFamily="34" charset="0"/>
              <a:ea typeface="Lato" panose="020F0502020204030203" pitchFamily="34" charset="0"/>
              <a:cs typeface="Lato" panose="020F0502020204030203" pitchFamily="34" charset="0"/>
            </a:rPr>
            <a:t>Provide the steps needed to participate </a:t>
          </a:r>
          <a:endParaRPr lang="en-US" dirty="0">
            <a:latin typeface="Lato" panose="020F0502020204030203" pitchFamily="34" charset="0"/>
            <a:ea typeface="Lato" panose="020F0502020204030203" pitchFamily="34" charset="0"/>
            <a:cs typeface="Lato" panose="020F0502020204030203" pitchFamily="34" charset="0"/>
          </a:endParaRPr>
        </a:p>
      </dgm:t>
    </dgm:pt>
    <dgm:pt modelId="{83AD4358-2751-4E27-98E4-0CF7FCA63180}" type="parTrans" cxnId="{5F83962C-43D6-402B-ABCA-3F00452A190F}">
      <dgm:prSet/>
      <dgm:spPr/>
      <dgm:t>
        <a:bodyPr/>
        <a:lstStyle/>
        <a:p>
          <a:endParaRPr lang="en-US"/>
        </a:p>
      </dgm:t>
    </dgm:pt>
    <dgm:pt modelId="{A574E921-38D3-4676-B0FB-846BBBB718F9}" type="sibTrans" cxnId="{5F83962C-43D6-402B-ABCA-3F00452A190F}">
      <dgm:prSet/>
      <dgm:spPr/>
      <dgm:t>
        <a:bodyPr/>
        <a:lstStyle/>
        <a:p>
          <a:endParaRPr lang="en-US"/>
        </a:p>
      </dgm:t>
    </dgm:pt>
    <dgm:pt modelId="{C2E707E8-E948-4B25-B628-6A4EE62367D8}" type="pres">
      <dgm:prSet presAssocID="{1E169A6F-59AA-4D2E-BABB-E030D27C44FF}" presName="Name0" presStyleCnt="0">
        <dgm:presLayoutVars>
          <dgm:dir/>
          <dgm:resizeHandles val="exact"/>
        </dgm:presLayoutVars>
      </dgm:prSet>
      <dgm:spPr/>
    </dgm:pt>
    <dgm:pt modelId="{415F1E0E-316F-4831-923F-680B7B4B7B42}" type="pres">
      <dgm:prSet presAssocID="{D10FC6DF-0873-43C3-9880-E5B9B437F4D9}" presName="node" presStyleLbl="node1" presStyleIdx="0" presStyleCnt="3" custLinFactNeighborX="8103" custLinFactNeighborY="-867">
        <dgm:presLayoutVars>
          <dgm:bulletEnabled val="1"/>
        </dgm:presLayoutVars>
      </dgm:prSet>
      <dgm:spPr/>
    </dgm:pt>
    <dgm:pt modelId="{68941E1E-921D-41F6-A362-7F5FF760E02A}" type="pres">
      <dgm:prSet presAssocID="{F556240A-7B2A-4E97-B1A1-935C8983D674}" presName="sibTrans" presStyleLbl="sibTrans2D1" presStyleIdx="0" presStyleCnt="2"/>
      <dgm:spPr/>
    </dgm:pt>
    <dgm:pt modelId="{2DD9B605-363D-4AFC-844A-01DA775D138B}" type="pres">
      <dgm:prSet presAssocID="{F556240A-7B2A-4E97-B1A1-935C8983D674}" presName="connectorText" presStyleLbl="sibTrans2D1" presStyleIdx="0" presStyleCnt="2"/>
      <dgm:spPr/>
    </dgm:pt>
    <dgm:pt modelId="{0E776635-B42A-4BD4-B790-BEF879C52849}" type="pres">
      <dgm:prSet presAssocID="{A2403BAD-15EE-4BE1-A7E8-FF35AF42BAB8}" presName="node" presStyleLbl="node1" presStyleIdx="1" presStyleCnt="3">
        <dgm:presLayoutVars>
          <dgm:bulletEnabled val="1"/>
        </dgm:presLayoutVars>
      </dgm:prSet>
      <dgm:spPr/>
    </dgm:pt>
    <dgm:pt modelId="{CDA6C87A-2BB0-4987-A367-3F145BFE891D}" type="pres">
      <dgm:prSet presAssocID="{6B084DF0-6CCC-4F1F-9106-50F9926F9680}" presName="sibTrans" presStyleLbl="sibTrans2D1" presStyleIdx="1" presStyleCnt="2"/>
      <dgm:spPr/>
    </dgm:pt>
    <dgm:pt modelId="{CA46A471-1849-4A0D-B7FF-AB6591A8262F}" type="pres">
      <dgm:prSet presAssocID="{6B084DF0-6CCC-4F1F-9106-50F9926F9680}" presName="connectorText" presStyleLbl="sibTrans2D1" presStyleIdx="1" presStyleCnt="2"/>
      <dgm:spPr/>
    </dgm:pt>
    <dgm:pt modelId="{852058A2-8AED-4E5F-A8F3-2DB527410675}" type="pres">
      <dgm:prSet presAssocID="{69ECB342-D74E-4DDE-AAEB-739FA4B77BE2}" presName="node" presStyleLbl="node1" presStyleIdx="2" presStyleCnt="3">
        <dgm:presLayoutVars>
          <dgm:bulletEnabled val="1"/>
        </dgm:presLayoutVars>
      </dgm:prSet>
      <dgm:spPr/>
    </dgm:pt>
  </dgm:ptLst>
  <dgm:cxnLst>
    <dgm:cxn modelId="{9E0FEF06-68F5-4868-BF89-E16809222F24}" type="presOf" srcId="{1E169A6F-59AA-4D2E-BABB-E030D27C44FF}" destId="{C2E707E8-E948-4B25-B628-6A4EE62367D8}" srcOrd="0" destOrd="0" presId="urn:microsoft.com/office/officeart/2005/8/layout/process1"/>
    <dgm:cxn modelId="{22E77718-5940-48C0-A5EB-D2205AE86781}" type="presOf" srcId="{F556240A-7B2A-4E97-B1A1-935C8983D674}" destId="{68941E1E-921D-41F6-A362-7F5FF760E02A}" srcOrd="0" destOrd="0" presId="urn:microsoft.com/office/officeart/2005/8/layout/process1"/>
    <dgm:cxn modelId="{3FD8461E-9A7A-4F4E-B8E4-E5A1F340C5CF}" type="presOf" srcId="{A2403BAD-15EE-4BE1-A7E8-FF35AF42BAB8}" destId="{0E776635-B42A-4BD4-B790-BEF879C52849}" srcOrd="0" destOrd="0" presId="urn:microsoft.com/office/officeart/2005/8/layout/process1"/>
    <dgm:cxn modelId="{B8C13B21-FABE-419A-B8C5-F152CE1FC507}" type="presOf" srcId="{69ECB342-D74E-4DDE-AAEB-739FA4B77BE2}" destId="{852058A2-8AED-4E5F-A8F3-2DB527410675}" srcOrd="0" destOrd="0" presId="urn:microsoft.com/office/officeart/2005/8/layout/process1"/>
    <dgm:cxn modelId="{5F83962C-43D6-402B-ABCA-3F00452A190F}" srcId="{1E169A6F-59AA-4D2E-BABB-E030D27C44FF}" destId="{69ECB342-D74E-4DDE-AAEB-739FA4B77BE2}" srcOrd="2" destOrd="0" parTransId="{83AD4358-2751-4E27-98E4-0CF7FCA63180}" sibTransId="{A574E921-38D3-4676-B0FB-846BBBB718F9}"/>
    <dgm:cxn modelId="{1A7EE741-5F69-4C9B-8973-DFE5EFB7977F}" type="presOf" srcId="{D10FC6DF-0873-43C3-9880-E5B9B437F4D9}" destId="{415F1E0E-316F-4831-923F-680B7B4B7B42}" srcOrd="0" destOrd="0" presId="urn:microsoft.com/office/officeart/2005/8/layout/process1"/>
    <dgm:cxn modelId="{421CA099-26D8-49D3-9DE0-76F9DB150F33}" type="presOf" srcId="{6B084DF0-6CCC-4F1F-9106-50F9926F9680}" destId="{CA46A471-1849-4A0D-B7FF-AB6591A8262F}" srcOrd="1" destOrd="0" presId="urn:microsoft.com/office/officeart/2005/8/layout/process1"/>
    <dgm:cxn modelId="{AEE9F5B0-57A8-4B2D-AFE4-1A98984CE04E}" type="presOf" srcId="{F556240A-7B2A-4E97-B1A1-935C8983D674}" destId="{2DD9B605-363D-4AFC-844A-01DA775D138B}" srcOrd="1" destOrd="0" presId="urn:microsoft.com/office/officeart/2005/8/layout/process1"/>
    <dgm:cxn modelId="{F20170C4-ED41-4B75-AAC1-43C1F7566E79}" srcId="{1E169A6F-59AA-4D2E-BABB-E030D27C44FF}" destId="{A2403BAD-15EE-4BE1-A7E8-FF35AF42BAB8}" srcOrd="1" destOrd="0" parTransId="{6C72A6C7-B45D-4463-94D4-83FFC935A316}" sibTransId="{6B084DF0-6CCC-4F1F-9106-50F9926F9680}"/>
    <dgm:cxn modelId="{2A3DB6CC-0092-4FD6-A136-D83B49CB8992}" srcId="{1E169A6F-59AA-4D2E-BABB-E030D27C44FF}" destId="{D10FC6DF-0873-43C3-9880-E5B9B437F4D9}" srcOrd="0" destOrd="0" parTransId="{8EA2122F-FAE6-4EA2-82D3-1D169B3150E6}" sibTransId="{F556240A-7B2A-4E97-B1A1-935C8983D674}"/>
    <dgm:cxn modelId="{D81BB9D5-1548-4CF3-BFB8-ED2D94541AFF}" type="presOf" srcId="{6B084DF0-6CCC-4F1F-9106-50F9926F9680}" destId="{CDA6C87A-2BB0-4987-A367-3F145BFE891D}" srcOrd="0" destOrd="0" presId="urn:microsoft.com/office/officeart/2005/8/layout/process1"/>
    <dgm:cxn modelId="{C8FA97C1-8EF2-4A3D-A648-473D87B266CC}" type="presParOf" srcId="{C2E707E8-E948-4B25-B628-6A4EE62367D8}" destId="{415F1E0E-316F-4831-923F-680B7B4B7B42}" srcOrd="0" destOrd="0" presId="urn:microsoft.com/office/officeart/2005/8/layout/process1"/>
    <dgm:cxn modelId="{75AACFAE-BFAF-43E3-B21F-BF08E610E680}" type="presParOf" srcId="{C2E707E8-E948-4B25-B628-6A4EE62367D8}" destId="{68941E1E-921D-41F6-A362-7F5FF760E02A}" srcOrd="1" destOrd="0" presId="urn:microsoft.com/office/officeart/2005/8/layout/process1"/>
    <dgm:cxn modelId="{28096F62-25E5-4FDA-8C0A-E151507144AC}" type="presParOf" srcId="{68941E1E-921D-41F6-A362-7F5FF760E02A}" destId="{2DD9B605-363D-4AFC-844A-01DA775D138B}" srcOrd="0" destOrd="0" presId="urn:microsoft.com/office/officeart/2005/8/layout/process1"/>
    <dgm:cxn modelId="{CFADC65A-84EF-49D0-B8DE-81F8D6569818}" type="presParOf" srcId="{C2E707E8-E948-4B25-B628-6A4EE62367D8}" destId="{0E776635-B42A-4BD4-B790-BEF879C52849}" srcOrd="2" destOrd="0" presId="urn:microsoft.com/office/officeart/2005/8/layout/process1"/>
    <dgm:cxn modelId="{42D4B0AF-9292-49DE-8DB7-FC4B9538BD0F}" type="presParOf" srcId="{C2E707E8-E948-4B25-B628-6A4EE62367D8}" destId="{CDA6C87A-2BB0-4987-A367-3F145BFE891D}" srcOrd="3" destOrd="0" presId="urn:microsoft.com/office/officeart/2005/8/layout/process1"/>
    <dgm:cxn modelId="{45C35BB9-024C-4807-B778-4E2A70943EEE}" type="presParOf" srcId="{CDA6C87A-2BB0-4987-A367-3F145BFE891D}" destId="{CA46A471-1849-4A0D-B7FF-AB6591A8262F}" srcOrd="0" destOrd="0" presId="urn:microsoft.com/office/officeart/2005/8/layout/process1"/>
    <dgm:cxn modelId="{21E45A9B-050A-4A0D-B7C7-8DA5AC8410F3}" type="presParOf" srcId="{C2E707E8-E948-4B25-B628-6A4EE62367D8}" destId="{852058A2-8AED-4E5F-A8F3-2DB527410675}"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1EFB3A-8CAB-4DA7-9D8F-24028B6AF9C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EF74801B-9CBC-4D44-973D-22BDE272831D}">
      <dgm:prSet phldrT="[Text]"/>
      <dgm:spPr/>
      <dgm:t>
        <a:bodyPr/>
        <a:lstStyle/>
        <a:p>
          <a:r>
            <a:rPr lang="en-US" b="1" dirty="0">
              <a:solidFill>
                <a:schemeClr val="tx1"/>
              </a:solidFill>
              <a:latin typeface="Lato" panose="020F0502020204030203" pitchFamily="34" charset="0"/>
              <a:ea typeface="Lato" panose="020F0502020204030203" pitchFamily="34" charset="0"/>
              <a:cs typeface="Lato" panose="020F0502020204030203" pitchFamily="34" charset="0"/>
            </a:rPr>
            <a:t>The Income Eligibility Guidelines </a:t>
          </a:r>
        </a:p>
      </dgm:t>
    </dgm:pt>
    <dgm:pt modelId="{F8C014CA-5075-4F38-894B-4CD996B9B390}" type="parTrans" cxnId="{9049D25B-99D1-45C4-99A3-7904C620DDE5}">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6730164D-1A87-4BF3-81CF-9A076119621E}" type="sibTrans" cxnId="{9049D25B-99D1-45C4-99A3-7904C620DDE5}">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1E8FFCED-D1C1-491A-93B9-AEA619113573}">
      <dgm:prSet phldrT="[Text]"/>
      <dgm:spPr/>
      <dgm:t>
        <a:bodyPr/>
        <a:lstStyle/>
        <a:p>
          <a:r>
            <a:rPr lang="en-US" b="1" dirty="0">
              <a:solidFill>
                <a:schemeClr val="tx1"/>
              </a:solidFill>
              <a:latin typeface="Lato" panose="020F0502020204030203" pitchFamily="34" charset="0"/>
              <a:ea typeface="Lato" panose="020F0502020204030203" pitchFamily="34" charset="0"/>
              <a:cs typeface="Lato" panose="020F0502020204030203" pitchFamily="34" charset="0"/>
            </a:rPr>
            <a:t>Applicants rights and responsibilities </a:t>
          </a:r>
        </a:p>
      </dgm:t>
      <dgm:extLst>
        <a:ext uri="{E40237B7-FDA0-4F09-8148-C483321AD2D9}">
          <dgm14:cNvPr xmlns:dgm14="http://schemas.microsoft.com/office/drawing/2010/diagram" id="0" name="" descr="graphic of what must be included in public notification system"/>
        </a:ext>
      </dgm:extLst>
    </dgm:pt>
    <dgm:pt modelId="{E9B62144-E930-45D3-BD74-10A276700E4C}" type="parTrans" cxnId="{40B5CD5F-5BD6-4823-AC82-B3E122F1EF4A}">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72CC7DBA-31ED-4D25-A81F-ABE9FA2823F6}" type="sibTrans" cxnId="{40B5CD5F-5BD6-4823-AC82-B3E122F1EF4A}">
      <dgm:prSet/>
      <dgm:spPr/>
      <dgm:t>
        <a:bodyPr/>
        <a:lstStyle/>
        <a:p>
          <a:endParaRPr lang="en-US" dirty="0">
            <a:latin typeface="Lato" panose="020F0502020204030203" pitchFamily="34" charset="0"/>
            <a:ea typeface="Lato" panose="020F0502020204030203" pitchFamily="34" charset="0"/>
            <a:cs typeface="Lato" panose="020F0502020204030203" pitchFamily="34" charset="0"/>
          </a:endParaRPr>
        </a:p>
      </dgm:t>
    </dgm:pt>
    <dgm:pt modelId="{CD3814A7-5C2C-46D0-A5FF-91BCC67808FD}">
      <dgm:prSet phldrT="[Text]"/>
      <dgm:spPr/>
      <dgm:t>
        <a:bodyPr/>
        <a:lstStyle/>
        <a:p>
          <a:r>
            <a:rPr lang="en-US" b="1" dirty="0">
              <a:solidFill>
                <a:schemeClr val="tx1"/>
              </a:solidFill>
              <a:latin typeface="Lato" panose="020F0502020204030203" pitchFamily="34" charset="0"/>
              <a:ea typeface="Lato" panose="020F0502020204030203" pitchFamily="34" charset="0"/>
              <a:cs typeface="Lato" panose="020F0502020204030203" pitchFamily="34" charset="0"/>
            </a:rPr>
            <a:t>The procedures for filing a complaint </a:t>
          </a:r>
        </a:p>
      </dgm:t>
    </dgm:pt>
    <dgm:pt modelId="{D9AA277F-4AF7-4695-97C6-B8C5C3AE3140}" type="parTrans" cxnId="{37B3CECD-C96C-45D6-AF33-3E1CE2E5078E}">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B2F2E5FA-ADF5-4755-BC80-1028D0B85C07}" type="sibTrans" cxnId="{37B3CECD-C96C-45D6-AF33-3E1CE2E5078E}">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CCD1FF20-8F81-4AC7-AEC7-A9176E10E905}">
      <dgm:prSet phldrT="[Text]"/>
      <dgm:spPr/>
      <dgm:t>
        <a:bodyPr/>
        <a:lstStyle/>
        <a:p>
          <a:r>
            <a:rPr lang="en-US" b="1" dirty="0">
              <a:solidFill>
                <a:schemeClr val="tx1"/>
              </a:solidFill>
              <a:latin typeface="Lato" panose="020F0502020204030203" pitchFamily="34" charset="0"/>
              <a:ea typeface="Lato" panose="020F0502020204030203" pitchFamily="34" charset="0"/>
              <a:cs typeface="Lato" panose="020F0502020204030203" pitchFamily="34" charset="0"/>
            </a:rPr>
            <a:t>Nondiscrimination statement </a:t>
          </a:r>
        </a:p>
      </dgm:t>
    </dgm:pt>
    <dgm:pt modelId="{AA61CBC0-785E-4362-8B5B-BE7561B33906}" type="parTrans" cxnId="{0D71B007-66E9-4FDF-A60A-4A1B95DD11EE}">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0EFFF4E8-090A-4F7F-83CD-46117E443019}" type="sibTrans" cxnId="{0D71B007-66E9-4FDF-A60A-4A1B95DD11EE}">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1F1E1844-9901-4F25-B6AC-D08F9DFD222B}">
      <dgm:prSet/>
      <dgm:spPr/>
      <dgm:t>
        <a:bodyPr/>
        <a:lstStyle/>
        <a:p>
          <a:r>
            <a:rPr lang="en-US" b="1" dirty="0">
              <a:solidFill>
                <a:schemeClr val="tx1"/>
              </a:solidFill>
              <a:latin typeface="Lato" panose="020F0502020204030203" pitchFamily="34" charset="0"/>
              <a:ea typeface="Lato" panose="020F0502020204030203" pitchFamily="34" charset="0"/>
              <a:cs typeface="Lato" panose="020F0502020204030203" pitchFamily="34" charset="0"/>
            </a:rPr>
            <a:t>The benefits and services offered </a:t>
          </a:r>
        </a:p>
      </dgm:t>
    </dgm:pt>
    <dgm:pt modelId="{3D5988C5-16EC-4786-9390-D05D2F3407CD}" type="parTrans" cxnId="{C4674FBA-E319-4DB0-907B-24B1284CBF2D}">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A7E02D81-41B1-4A89-8486-285B5327381F}" type="sibTrans" cxnId="{C4674FBA-E319-4DB0-907B-24B1284CBF2D}">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546C2789-6DBC-435B-AB32-185B35777FD8}">
      <dgm:prSet/>
      <dgm:spPr/>
      <dgm:t>
        <a:bodyPr/>
        <a:lstStyle/>
        <a:p>
          <a:r>
            <a:rPr lang="en-US" b="1" dirty="0">
              <a:solidFill>
                <a:schemeClr val="tx1"/>
              </a:solidFill>
              <a:latin typeface="Lato" panose="020F0502020204030203" pitchFamily="34" charset="0"/>
              <a:ea typeface="Lato" panose="020F0502020204030203" pitchFamily="34" charset="0"/>
              <a:cs typeface="Lato" panose="020F0502020204030203" pitchFamily="34" charset="0"/>
            </a:rPr>
            <a:t>Program availability, location, and hours of service </a:t>
          </a:r>
        </a:p>
      </dgm:t>
    </dgm:pt>
    <dgm:pt modelId="{032D14C6-A0BB-4816-9267-C63AFD7DC199}" type="parTrans" cxnId="{E6500E87-8497-46B0-B094-AF2CC7D39EC0}">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20454313-13C5-48A8-AC46-AFDD3F8AF5F0}" type="sibTrans" cxnId="{E6500E87-8497-46B0-B094-AF2CC7D39EC0}">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904C5800-9C71-4A51-953B-CEADBE1E95B4}">
      <dgm:prSet/>
      <dgm:spPr/>
      <dgm:t>
        <a:bodyPr/>
        <a:lstStyle/>
        <a:p>
          <a:r>
            <a:rPr lang="en-US" b="1" dirty="0">
              <a:solidFill>
                <a:schemeClr val="tx1"/>
              </a:solidFill>
              <a:latin typeface="Lato" panose="020F0502020204030203" pitchFamily="34" charset="0"/>
              <a:ea typeface="Lato" panose="020F0502020204030203" pitchFamily="34" charset="0"/>
              <a:cs typeface="Lato" panose="020F0502020204030203" pitchFamily="34" charset="0"/>
            </a:rPr>
            <a:t>Any other programmatic changes </a:t>
          </a:r>
        </a:p>
      </dgm:t>
    </dgm:pt>
    <dgm:pt modelId="{D41F3007-0234-4750-B0A1-A1A82125AB7D}" type="parTrans" cxnId="{C6D34A8B-258E-400A-8A1C-0E9D530E9CCA}">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3816244C-879B-48DB-BBBA-5C1672A2B8BF}" type="sibTrans" cxnId="{C6D34A8B-258E-400A-8A1C-0E9D530E9CCA}">
      <dgm:prSet/>
      <dgm:spPr/>
      <dgm:t>
        <a:bodyPr/>
        <a:lstStyle/>
        <a:p>
          <a:endParaRPr lang="en-US">
            <a:latin typeface="Lato" panose="020F0502020204030203" pitchFamily="34" charset="0"/>
            <a:ea typeface="Lato" panose="020F0502020204030203" pitchFamily="34" charset="0"/>
            <a:cs typeface="Lato" panose="020F0502020204030203" pitchFamily="34" charset="0"/>
          </a:endParaRPr>
        </a:p>
      </dgm:t>
    </dgm:pt>
    <dgm:pt modelId="{97799E7D-64B5-40BE-AD9B-8D18B5153357}" type="pres">
      <dgm:prSet presAssocID="{261EFB3A-8CAB-4DA7-9D8F-24028B6AF9CF}" presName="linear" presStyleCnt="0">
        <dgm:presLayoutVars>
          <dgm:animLvl val="lvl"/>
          <dgm:resizeHandles val="exact"/>
        </dgm:presLayoutVars>
      </dgm:prSet>
      <dgm:spPr/>
    </dgm:pt>
    <dgm:pt modelId="{CFD70389-ACC3-4BEB-BEFE-A567AB41A92E}" type="pres">
      <dgm:prSet presAssocID="{EF74801B-9CBC-4D44-973D-22BDE272831D}" presName="parentText" presStyleLbl="node1" presStyleIdx="0" presStyleCnt="7" custLinFactNeighborX="-21362" custLinFactNeighborY="-9234">
        <dgm:presLayoutVars>
          <dgm:chMax val="0"/>
          <dgm:bulletEnabled val="1"/>
        </dgm:presLayoutVars>
      </dgm:prSet>
      <dgm:spPr/>
    </dgm:pt>
    <dgm:pt modelId="{3DC360A3-25DB-4C53-BD4C-C1861DC0204B}" type="pres">
      <dgm:prSet presAssocID="{6730164D-1A87-4BF3-81CF-9A076119621E}" presName="spacer" presStyleCnt="0"/>
      <dgm:spPr/>
    </dgm:pt>
    <dgm:pt modelId="{07BB424D-4D62-423A-A101-8165E541F0DA}" type="pres">
      <dgm:prSet presAssocID="{1F1E1844-9901-4F25-B6AC-D08F9DFD222B}" presName="parentText" presStyleLbl="node1" presStyleIdx="1" presStyleCnt="7">
        <dgm:presLayoutVars>
          <dgm:chMax val="0"/>
          <dgm:bulletEnabled val="1"/>
        </dgm:presLayoutVars>
      </dgm:prSet>
      <dgm:spPr/>
    </dgm:pt>
    <dgm:pt modelId="{7343B4A2-BA6A-4F17-8C89-FBD47238990E}" type="pres">
      <dgm:prSet presAssocID="{A7E02D81-41B1-4A89-8486-285B5327381F}" presName="spacer" presStyleCnt="0"/>
      <dgm:spPr/>
    </dgm:pt>
    <dgm:pt modelId="{8D27BB23-A6EF-4325-B623-83E2DD644F17}" type="pres">
      <dgm:prSet presAssocID="{546C2789-6DBC-435B-AB32-185B35777FD8}" presName="parentText" presStyleLbl="node1" presStyleIdx="2" presStyleCnt="7">
        <dgm:presLayoutVars>
          <dgm:chMax val="0"/>
          <dgm:bulletEnabled val="1"/>
        </dgm:presLayoutVars>
      </dgm:prSet>
      <dgm:spPr/>
    </dgm:pt>
    <dgm:pt modelId="{F35E103D-DCA7-4A63-BC4D-522BBCAE8E63}" type="pres">
      <dgm:prSet presAssocID="{20454313-13C5-48A8-AC46-AFDD3F8AF5F0}" presName="spacer" presStyleCnt="0"/>
      <dgm:spPr/>
    </dgm:pt>
    <dgm:pt modelId="{41617676-B1B9-4EAA-951F-23201C1C70BA}" type="pres">
      <dgm:prSet presAssocID="{1E8FFCED-D1C1-491A-93B9-AEA619113573}" presName="parentText" presStyleLbl="node1" presStyleIdx="3" presStyleCnt="7">
        <dgm:presLayoutVars>
          <dgm:chMax val="0"/>
          <dgm:bulletEnabled val="1"/>
        </dgm:presLayoutVars>
      </dgm:prSet>
      <dgm:spPr/>
    </dgm:pt>
    <dgm:pt modelId="{C00E4B28-40CA-466B-A672-B504778A6195}" type="pres">
      <dgm:prSet presAssocID="{72CC7DBA-31ED-4D25-A81F-ABE9FA2823F6}" presName="spacer" presStyleCnt="0"/>
      <dgm:spPr/>
    </dgm:pt>
    <dgm:pt modelId="{561D1C9E-6652-433B-A636-71D0ADAC0E0C}" type="pres">
      <dgm:prSet presAssocID="{CD3814A7-5C2C-46D0-A5FF-91BCC67808FD}" presName="parentText" presStyleLbl="node1" presStyleIdx="4" presStyleCnt="7">
        <dgm:presLayoutVars>
          <dgm:chMax val="0"/>
          <dgm:bulletEnabled val="1"/>
        </dgm:presLayoutVars>
      </dgm:prSet>
      <dgm:spPr/>
    </dgm:pt>
    <dgm:pt modelId="{C511318D-F399-4983-8763-6F344646713A}" type="pres">
      <dgm:prSet presAssocID="{B2F2E5FA-ADF5-4755-BC80-1028D0B85C07}" presName="spacer" presStyleCnt="0"/>
      <dgm:spPr/>
    </dgm:pt>
    <dgm:pt modelId="{607614C3-0F9B-48A4-945B-5D6666D6FC4C}" type="pres">
      <dgm:prSet presAssocID="{CCD1FF20-8F81-4AC7-AEC7-A9176E10E905}" presName="parentText" presStyleLbl="node1" presStyleIdx="5" presStyleCnt="7">
        <dgm:presLayoutVars>
          <dgm:chMax val="0"/>
          <dgm:bulletEnabled val="1"/>
        </dgm:presLayoutVars>
      </dgm:prSet>
      <dgm:spPr/>
    </dgm:pt>
    <dgm:pt modelId="{9A8ED7BE-585E-4DE3-936E-9AB4B0741637}" type="pres">
      <dgm:prSet presAssocID="{0EFFF4E8-090A-4F7F-83CD-46117E443019}" presName="spacer" presStyleCnt="0"/>
      <dgm:spPr/>
    </dgm:pt>
    <dgm:pt modelId="{E054DAD6-2C06-4CAD-9C4F-38301C53C798}" type="pres">
      <dgm:prSet presAssocID="{904C5800-9C71-4A51-953B-CEADBE1E95B4}" presName="parentText" presStyleLbl="node1" presStyleIdx="6" presStyleCnt="7">
        <dgm:presLayoutVars>
          <dgm:chMax val="0"/>
          <dgm:bulletEnabled val="1"/>
        </dgm:presLayoutVars>
      </dgm:prSet>
      <dgm:spPr/>
    </dgm:pt>
  </dgm:ptLst>
  <dgm:cxnLst>
    <dgm:cxn modelId="{0D71B007-66E9-4FDF-A60A-4A1B95DD11EE}" srcId="{261EFB3A-8CAB-4DA7-9D8F-24028B6AF9CF}" destId="{CCD1FF20-8F81-4AC7-AEC7-A9176E10E905}" srcOrd="5" destOrd="0" parTransId="{AA61CBC0-785E-4362-8B5B-BE7561B33906}" sibTransId="{0EFFF4E8-090A-4F7F-83CD-46117E443019}"/>
    <dgm:cxn modelId="{E19F6A0A-49D0-48C5-A274-96AB36D3B9EA}" type="presOf" srcId="{1F1E1844-9901-4F25-B6AC-D08F9DFD222B}" destId="{07BB424D-4D62-423A-A101-8165E541F0DA}" srcOrd="0" destOrd="0" presId="urn:microsoft.com/office/officeart/2005/8/layout/vList2"/>
    <dgm:cxn modelId="{9049D25B-99D1-45C4-99A3-7904C620DDE5}" srcId="{261EFB3A-8CAB-4DA7-9D8F-24028B6AF9CF}" destId="{EF74801B-9CBC-4D44-973D-22BDE272831D}" srcOrd="0" destOrd="0" parTransId="{F8C014CA-5075-4F38-894B-4CD996B9B390}" sibTransId="{6730164D-1A87-4BF3-81CF-9A076119621E}"/>
    <dgm:cxn modelId="{3E37B55E-92A4-4B6B-A086-355D6B217E4C}" type="presOf" srcId="{CD3814A7-5C2C-46D0-A5FF-91BCC67808FD}" destId="{561D1C9E-6652-433B-A636-71D0ADAC0E0C}" srcOrd="0" destOrd="0" presId="urn:microsoft.com/office/officeart/2005/8/layout/vList2"/>
    <dgm:cxn modelId="{40B5CD5F-5BD6-4823-AC82-B3E122F1EF4A}" srcId="{261EFB3A-8CAB-4DA7-9D8F-24028B6AF9CF}" destId="{1E8FFCED-D1C1-491A-93B9-AEA619113573}" srcOrd="3" destOrd="0" parTransId="{E9B62144-E930-45D3-BD74-10A276700E4C}" sibTransId="{72CC7DBA-31ED-4D25-A81F-ABE9FA2823F6}"/>
    <dgm:cxn modelId="{DF582058-C2EB-434A-9D47-05D45B1EA127}" type="presOf" srcId="{546C2789-6DBC-435B-AB32-185B35777FD8}" destId="{8D27BB23-A6EF-4325-B623-83E2DD644F17}" srcOrd="0" destOrd="0" presId="urn:microsoft.com/office/officeart/2005/8/layout/vList2"/>
    <dgm:cxn modelId="{E6500E87-8497-46B0-B094-AF2CC7D39EC0}" srcId="{261EFB3A-8CAB-4DA7-9D8F-24028B6AF9CF}" destId="{546C2789-6DBC-435B-AB32-185B35777FD8}" srcOrd="2" destOrd="0" parTransId="{032D14C6-A0BB-4816-9267-C63AFD7DC199}" sibTransId="{20454313-13C5-48A8-AC46-AFDD3F8AF5F0}"/>
    <dgm:cxn modelId="{C6D34A8B-258E-400A-8A1C-0E9D530E9CCA}" srcId="{261EFB3A-8CAB-4DA7-9D8F-24028B6AF9CF}" destId="{904C5800-9C71-4A51-953B-CEADBE1E95B4}" srcOrd="6" destOrd="0" parTransId="{D41F3007-0234-4750-B0A1-A1A82125AB7D}" sibTransId="{3816244C-879B-48DB-BBBA-5C1672A2B8BF}"/>
    <dgm:cxn modelId="{D29A839C-5490-40A8-AE9A-6694EDBD7491}" type="presOf" srcId="{261EFB3A-8CAB-4DA7-9D8F-24028B6AF9CF}" destId="{97799E7D-64B5-40BE-AD9B-8D18B5153357}" srcOrd="0" destOrd="0" presId="urn:microsoft.com/office/officeart/2005/8/layout/vList2"/>
    <dgm:cxn modelId="{F557BCB7-8ADB-4621-8CA5-35F8CF23843F}" type="presOf" srcId="{1E8FFCED-D1C1-491A-93B9-AEA619113573}" destId="{41617676-B1B9-4EAA-951F-23201C1C70BA}" srcOrd="0" destOrd="0" presId="urn:microsoft.com/office/officeart/2005/8/layout/vList2"/>
    <dgm:cxn modelId="{C4674FBA-E319-4DB0-907B-24B1284CBF2D}" srcId="{261EFB3A-8CAB-4DA7-9D8F-24028B6AF9CF}" destId="{1F1E1844-9901-4F25-B6AC-D08F9DFD222B}" srcOrd="1" destOrd="0" parTransId="{3D5988C5-16EC-4786-9390-D05D2F3407CD}" sibTransId="{A7E02D81-41B1-4A89-8486-285B5327381F}"/>
    <dgm:cxn modelId="{37B3CECD-C96C-45D6-AF33-3E1CE2E5078E}" srcId="{261EFB3A-8CAB-4DA7-9D8F-24028B6AF9CF}" destId="{CD3814A7-5C2C-46D0-A5FF-91BCC67808FD}" srcOrd="4" destOrd="0" parTransId="{D9AA277F-4AF7-4695-97C6-B8C5C3AE3140}" sibTransId="{B2F2E5FA-ADF5-4755-BC80-1028D0B85C07}"/>
    <dgm:cxn modelId="{B1D9FBD1-4614-48B5-B918-F1AAFD83D4BB}" type="presOf" srcId="{904C5800-9C71-4A51-953B-CEADBE1E95B4}" destId="{E054DAD6-2C06-4CAD-9C4F-38301C53C798}" srcOrd="0" destOrd="0" presId="urn:microsoft.com/office/officeart/2005/8/layout/vList2"/>
    <dgm:cxn modelId="{132E71D7-128C-48F3-ABE6-B070F465A469}" type="presOf" srcId="{EF74801B-9CBC-4D44-973D-22BDE272831D}" destId="{CFD70389-ACC3-4BEB-BEFE-A567AB41A92E}" srcOrd="0" destOrd="0" presId="urn:microsoft.com/office/officeart/2005/8/layout/vList2"/>
    <dgm:cxn modelId="{C2658EF9-AE48-4474-A2E8-11081C41EFE9}" type="presOf" srcId="{CCD1FF20-8F81-4AC7-AEC7-A9176E10E905}" destId="{607614C3-0F9B-48A4-945B-5D6666D6FC4C}" srcOrd="0" destOrd="0" presId="urn:microsoft.com/office/officeart/2005/8/layout/vList2"/>
    <dgm:cxn modelId="{40313DFB-E5FA-4F82-8B23-C529005198B0}" type="presParOf" srcId="{97799E7D-64B5-40BE-AD9B-8D18B5153357}" destId="{CFD70389-ACC3-4BEB-BEFE-A567AB41A92E}" srcOrd="0" destOrd="0" presId="urn:microsoft.com/office/officeart/2005/8/layout/vList2"/>
    <dgm:cxn modelId="{EA6474CD-C77B-44CE-9D02-50D356FC56FF}" type="presParOf" srcId="{97799E7D-64B5-40BE-AD9B-8D18B5153357}" destId="{3DC360A3-25DB-4C53-BD4C-C1861DC0204B}" srcOrd="1" destOrd="0" presId="urn:microsoft.com/office/officeart/2005/8/layout/vList2"/>
    <dgm:cxn modelId="{0BC2EC6E-030F-4463-9900-1012DE20F1AD}" type="presParOf" srcId="{97799E7D-64B5-40BE-AD9B-8D18B5153357}" destId="{07BB424D-4D62-423A-A101-8165E541F0DA}" srcOrd="2" destOrd="0" presId="urn:microsoft.com/office/officeart/2005/8/layout/vList2"/>
    <dgm:cxn modelId="{D2408C42-9665-42F9-A76E-F75CB094DD86}" type="presParOf" srcId="{97799E7D-64B5-40BE-AD9B-8D18B5153357}" destId="{7343B4A2-BA6A-4F17-8C89-FBD47238990E}" srcOrd="3" destOrd="0" presId="urn:microsoft.com/office/officeart/2005/8/layout/vList2"/>
    <dgm:cxn modelId="{DDAF8085-A5BA-4146-9E77-02E6841139FA}" type="presParOf" srcId="{97799E7D-64B5-40BE-AD9B-8D18B5153357}" destId="{8D27BB23-A6EF-4325-B623-83E2DD644F17}" srcOrd="4" destOrd="0" presId="urn:microsoft.com/office/officeart/2005/8/layout/vList2"/>
    <dgm:cxn modelId="{D1FF8830-9915-4083-864C-C5661D057B6F}" type="presParOf" srcId="{97799E7D-64B5-40BE-AD9B-8D18B5153357}" destId="{F35E103D-DCA7-4A63-BC4D-522BBCAE8E63}" srcOrd="5" destOrd="0" presId="urn:microsoft.com/office/officeart/2005/8/layout/vList2"/>
    <dgm:cxn modelId="{D955F9C1-05A3-4BF3-A6FD-74429EA82A2B}" type="presParOf" srcId="{97799E7D-64B5-40BE-AD9B-8D18B5153357}" destId="{41617676-B1B9-4EAA-951F-23201C1C70BA}" srcOrd="6" destOrd="0" presId="urn:microsoft.com/office/officeart/2005/8/layout/vList2"/>
    <dgm:cxn modelId="{48900250-AA52-4DAE-A448-E05F4876910E}" type="presParOf" srcId="{97799E7D-64B5-40BE-AD9B-8D18B5153357}" destId="{C00E4B28-40CA-466B-A672-B504778A6195}" srcOrd="7" destOrd="0" presId="urn:microsoft.com/office/officeart/2005/8/layout/vList2"/>
    <dgm:cxn modelId="{E3DB887A-98F0-490C-A616-5E205911C2D9}" type="presParOf" srcId="{97799E7D-64B5-40BE-AD9B-8D18B5153357}" destId="{561D1C9E-6652-433B-A636-71D0ADAC0E0C}" srcOrd="8" destOrd="0" presId="urn:microsoft.com/office/officeart/2005/8/layout/vList2"/>
    <dgm:cxn modelId="{FE171F5E-5EC5-49EC-82B7-5F938DE40AF6}" type="presParOf" srcId="{97799E7D-64B5-40BE-AD9B-8D18B5153357}" destId="{C511318D-F399-4983-8763-6F344646713A}" srcOrd="9" destOrd="0" presId="urn:microsoft.com/office/officeart/2005/8/layout/vList2"/>
    <dgm:cxn modelId="{85359A04-A498-495B-B6B2-6DF25E825F76}" type="presParOf" srcId="{97799E7D-64B5-40BE-AD9B-8D18B5153357}" destId="{607614C3-0F9B-48A4-945B-5D6666D6FC4C}" srcOrd="10" destOrd="0" presId="urn:microsoft.com/office/officeart/2005/8/layout/vList2"/>
    <dgm:cxn modelId="{E79A3F2D-6EC2-44B8-84F0-F0BA390260A9}" type="presParOf" srcId="{97799E7D-64B5-40BE-AD9B-8D18B5153357}" destId="{9A8ED7BE-585E-4DE3-936E-9AB4B0741637}" srcOrd="11" destOrd="0" presId="urn:microsoft.com/office/officeart/2005/8/layout/vList2"/>
    <dgm:cxn modelId="{7CF97344-3B1E-4E0A-850B-A5DCCC80E03F}" type="presParOf" srcId="{97799E7D-64B5-40BE-AD9B-8D18B5153357}" destId="{E054DAD6-2C06-4CAD-9C4F-38301C53C798}"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E68745-D172-4F58-8441-B68DAA5CD318}" type="doc">
      <dgm:prSet loTypeId="urn:microsoft.com/office/officeart/2005/8/layout/hProcess9" loCatId="process" qsTypeId="urn:microsoft.com/office/officeart/2005/8/quickstyle/simple1" qsCatId="simple" csTypeId="urn:microsoft.com/office/officeart/2005/8/colors/accent1_2" csCatId="accent1" phldr="1"/>
      <dgm:spPr/>
    </dgm:pt>
    <dgm:pt modelId="{4AA81DD9-61CE-492A-A9D0-562317EF2320}">
      <dgm:prSet phldrT="[Text]"/>
      <dgm:spPr>
        <a:solidFill>
          <a:srgbClr val="262087"/>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Local news media </a:t>
          </a:r>
        </a:p>
      </dgm:t>
    </dgm:pt>
    <dgm:pt modelId="{64E5BAA5-2B77-4123-8E1D-605EC64E928A}" type="parTrans" cxnId="{7BFBA265-45EC-4FCD-AA30-6CE22F8EB5D7}">
      <dgm:prSet/>
      <dgm:spPr/>
      <dgm:t>
        <a:bodyPr/>
        <a:lstStyle/>
        <a:p>
          <a:endParaRPr lang="en-US"/>
        </a:p>
      </dgm:t>
    </dgm:pt>
    <dgm:pt modelId="{804A4C3D-B80B-4147-95D9-40ECF212BF46}" type="sibTrans" cxnId="{7BFBA265-45EC-4FCD-AA30-6CE22F8EB5D7}">
      <dgm:prSet/>
      <dgm:spPr/>
      <dgm:t>
        <a:bodyPr/>
        <a:lstStyle/>
        <a:p>
          <a:endParaRPr lang="en-US"/>
        </a:p>
      </dgm:t>
    </dgm:pt>
    <dgm:pt modelId="{B5C361C8-6C2C-4AF2-B1FE-FEF9F129A963}">
      <dgm:prSet phldrT="[Text]"/>
      <dgm:spPr>
        <a:solidFill>
          <a:srgbClr val="262087"/>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Grassroots organizations (that reach minority or under represented) </a:t>
          </a:r>
        </a:p>
      </dgm:t>
    </dgm:pt>
    <dgm:pt modelId="{B71E72F8-11D2-484A-8998-7B9888DE19AD}" type="parTrans" cxnId="{2A20F87C-524B-4116-9872-FF8D71170362}">
      <dgm:prSet/>
      <dgm:spPr/>
      <dgm:t>
        <a:bodyPr/>
        <a:lstStyle/>
        <a:p>
          <a:endParaRPr lang="en-US"/>
        </a:p>
      </dgm:t>
    </dgm:pt>
    <dgm:pt modelId="{C0472538-7DED-47A9-839D-6579455DDD38}" type="sibTrans" cxnId="{2A20F87C-524B-4116-9872-FF8D71170362}">
      <dgm:prSet/>
      <dgm:spPr/>
      <dgm:t>
        <a:bodyPr/>
        <a:lstStyle/>
        <a:p>
          <a:endParaRPr lang="en-US"/>
        </a:p>
      </dgm:t>
    </dgm:pt>
    <dgm:pt modelId="{253DFA5A-21CD-4AC8-A71B-2F6E89F596AF}">
      <dgm:prSet phldrT="[Text]"/>
      <dgm:spPr>
        <a:solidFill>
          <a:srgbClr val="262087"/>
        </a:solidFill>
      </dgm:spPr>
      <dgm:t>
        <a:bodyPr/>
        <a:lstStyle/>
        <a:p>
          <a:r>
            <a:rPr lang="en-US" dirty="0">
              <a:latin typeface="Lato" panose="020F0502020204030203" pitchFamily="34" charset="0"/>
              <a:ea typeface="Lato" panose="020F0502020204030203" pitchFamily="34" charset="0"/>
              <a:cs typeface="Lato" panose="020F0502020204030203" pitchFamily="34" charset="0"/>
            </a:rPr>
            <a:t>Major employers contemplating or experiencing large layoffs, unemployment offices, etc.</a:t>
          </a:r>
        </a:p>
      </dgm:t>
    </dgm:pt>
    <dgm:pt modelId="{7D50EA5C-40FB-4340-B421-7C9422D30DEA}" type="parTrans" cxnId="{BF4D8383-EB72-4440-A75C-58C3EBE346E5}">
      <dgm:prSet/>
      <dgm:spPr/>
      <dgm:t>
        <a:bodyPr/>
        <a:lstStyle/>
        <a:p>
          <a:endParaRPr lang="en-US"/>
        </a:p>
      </dgm:t>
    </dgm:pt>
    <dgm:pt modelId="{B183A851-7BDA-4590-B378-CB6541AC3F17}" type="sibTrans" cxnId="{BF4D8383-EB72-4440-A75C-58C3EBE346E5}">
      <dgm:prSet/>
      <dgm:spPr/>
      <dgm:t>
        <a:bodyPr/>
        <a:lstStyle/>
        <a:p>
          <a:endParaRPr lang="en-US"/>
        </a:p>
      </dgm:t>
    </dgm:pt>
    <dgm:pt modelId="{568713F7-072E-4462-9F2D-C252B41DD353}" type="pres">
      <dgm:prSet presAssocID="{86E68745-D172-4F58-8441-B68DAA5CD318}" presName="CompostProcess" presStyleCnt="0">
        <dgm:presLayoutVars>
          <dgm:dir/>
          <dgm:resizeHandles val="exact"/>
        </dgm:presLayoutVars>
      </dgm:prSet>
      <dgm:spPr/>
    </dgm:pt>
    <dgm:pt modelId="{ED34481C-E329-4542-9BD2-98B59B89F975}" type="pres">
      <dgm:prSet presAssocID="{86E68745-D172-4F58-8441-B68DAA5CD318}" presName="arrow" presStyleLbl="bgShp" presStyleIdx="0" presStyleCnt="1"/>
      <dgm:spPr/>
    </dgm:pt>
    <dgm:pt modelId="{A3FFF8DE-6647-42E1-8273-18C7C8CD550D}" type="pres">
      <dgm:prSet presAssocID="{86E68745-D172-4F58-8441-B68DAA5CD318}" presName="linearProcess" presStyleCnt="0"/>
      <dgm:spPr/>
    </dgm:pt>
    <dgm:pt modelId="{A90B17D8-9A18-40F8-95F2-B72A091EFEEF}" type="pres">
      <dgm:prSet presAssocID="{4AA81DD9-61CE-492A-A9D0-562317EF2320}" presName="textNode" presStyleLbl="node1" presStyleIdx="0" presStyleCnt="3">
        <dgm:presLayoutVars>
          <dgm:bulletEnabled val="1"/>
        </dgm:presLayoutVars>
      </dgm:prSet>
      <dgm:spPr/>
    </dgm:pt>
    <dgm:pt modelId="{AA3A3B21-808B-4084-9F28-74841D36BE18}" type="pres">
      <dgm:prSet presAssocID="{804A4C3D-B80B-4147-95D9-40ECF212BF46}" presName="sibTrans" presStyleCnt="0"/>
      <dgm:spPr/>
    </dgm:pt>
    <dgm:pt modelId="{29B9C013-4761-415E-954F-6AA9D9C86D56}" type="pres">
      <dgm:prSet presAssocID="{B5C361C8-6C2C-4AF2-B1FE-FEF9F129A963}" presName="textNode" presStyleLbl="node1" presStyleIdx="1" presStyleCnt="3">
        <dgm:presLayoutVars>
          <dgm:bulletEnabled val="1"/>
        </dgm:presLayoutVars>
      </dgm:prSet>
      <dgm:spPr/>
    </dgm:pt>
    <dgm:pt modelId="{2319D202-FF81-475E-AEDF-BE9709175F78}" type="pres">
      <dgm:prSet presAssocID="{C0472538-7DED-47A9-839D-6579455DDD38}" presName="sibTrans" presStyleCnt="0"/>
      <dgm:spPr/>
    </dgm:pt>
    <dgm:pt modelId="{83A73A04-5128-4D4A-B208-6636F057C23F}" type="pres">
      <dgm:prSet presAssocID="{253DFA5A-21CD-4AC8-A71B-2F6E89F596AF}" presName="textNode" presStyleLbl="node1" presStyleIdx="2" presStyleCnt="3">
        <dgm:presLayoutVars>
          <dgm:bulletEnabled val="1"/>
        </dgm:presLayoutVars>
      </dgm:prSet>
      <dgm:spPr/>
    </dgm:pt>
  </dgm:ptLst>
  <dgm:cxnLst>
    <dgm:cxn modelId="{7BFBA265-45EC-4FCD-AA30-6CE22F8EB5D7}" srcId="{86E68745-D172-4F58-8441-B68DAA5CD318}" destId="{4AA81DD9-61CE-492A-A9D0-562317EF2320}" srcOrd="0" destOrd="0" parTransId="{64E5BAA5-2B77-4123-8E1D-605EC64E928A}" sibTransId="{804A4C3D-B80B-4147-95D9-40ECF212BF46}"/>
    <dgm:cxn modelId="{953AAC66-B2E6-4747-8D9D-213F95E084F8}" type="presOf" srcId="{86E68745-D172-4F58-8441-B68DAA5CD318}" destId="{568713F7-072E-4462-9F2D-C252B41DD353}" srcOrd="0" destOrd="0" presId="urn:microsoft.com/office/officeart/2005/8/layout/hProcess9"/>
    <dgm:cxn modelId="{5B493468-B87E-407D-8CCB-4ED8B46014E5}" type="presOf" srcId="{4AA81DD9-61CE-492A-A9D0-562317EF2320}" destId="{A90B17D8-9A18-40F8-95F2-B72A091EFEEF}" srcOrd="0" destOrd="0" presId="urn:microsoft.com/office/officeart/2005/8/layout/hProcess9"/>
    <dgm:cxn modelId="{2A20F87C-524B-4116-9872-FF8D71170362}" srcId="{86E68745-D172-4F58-8441-B68DAA5CD318}" destId="{B5C361C8-6C2C-4AF2-B1FE-FEF9F129A963}" srcOrd="1" destOrd="0" parTransId="{B71E72F8-11D2-484A-8998-7B9888DE19AD}" sibTransId="{C0472538-7DED-47A9-839D-6579455DDD38}"/>
    <dgm:cxn modelId="{BF4D8383-EB72-4440-A75C-58C3EBE346E5}" srcId="{86E68745-D172-4F58-8441-B68DAA5CD318}" destId="{253DFA5A-21CD-4AC8-A71B-2F6E89F596AF}" srcOrd="2" destOrd="0" parTransId="{7D50EA5C-40FB-4340-B421-7C9422D30DEA}" sibTransId="{B183A851-7BDA-4590-B378-CB6541AC3F17}"/>
    <dgm:cxn modelId="{896A97A6-1587-40D5-80D6-78B7555266FA}" type="presOf" srcId="{253DFA5A-21CD-4AC8-A71B-2F6E89F596AF}" destId="{83A73A04-5128-4D4A-B208-6636F057C23F}" srcOrd="0" destOrd="0" presId="urn:microsoft.com/office/officeart/2005/8/layout/hProcess9"/>
    <dgm:cxn modelId="{5E36F6C3-DDD7-437B-A5D5-191EBE712A77}" type="presOf" srcId="{B5C361C8-6C2C-4AF2-B1FE-FEF9F129A963}" destId="{29B9C013-4761-415E-954F-6AA9D9C86D56}" srcOrd="0" destOrd="0" presId="urn:microsoft.com/office/officeart/2005/8/layout/hProcess9"/>
    <dgm:cxn modelId="{B998A8CB-D2E2-415A-915D-A1042AE51C63}" type="presParOf" srcId="{568713F7-072E-4462-9F2D-C252B41DD353}" destId="{ED34481C-E329-4542-9BD2-98B59B89F975}" srcOrd="0" destOrd="0" presId="urn:microsoft.com/office/officeart/2005/8/layout/hProcess9"/>
    <dgm:cxn modelId="{E7B6AA1A-AF36-43B6-B7D3-5216A76401A9}" type="presParOf" srcId="{568713F7-072E-4462-9F2D-C252B41DD353}" destId="{A3FFF8DE-6647-42E1-8273-18C7C8CD550D}" srcOrd="1" destOrd="0" presId="urn:microsoft.com/office/officeart/2005/8/layout/hProcess9"/>
    <dgm:cxn modelId="{5E858A43-869B-49F8-8DA8-6CDF6A10B07E}" type="presParOf" srcId="{A3FFF8DE-6647-42E1-8273-18C7C8CD550D}" destId="{A90B17D8-9A18-40F8-95F2-B72A091EFEEF}" srcOrd="0" destOrd="0" presId="urn:microsoft.com/office/officeart/2005/8/layout/hProcess9"/>
    <dgm:cxn modelId="{A7404DB4-D364-4598-8CC6-41E8CC11AFAD}" type="presParOf" srcId="{A3FFF8DE-6647-42E1-8273-18C7C8CD550D}" destId="{AA3A3B21-808B-4084-9F28-74841D36BE18}" srcOrd="1" destOrd="0" presId="urn:microsoft.com/office/officeart/2005/8/layout/hProcess9"/>
    <dgm:cxn modelId="{1238EC03-3EAE-43F3-936F-4F91005B0F37}" type="presParOf" srcId="{A3FFF8DE-6647-42E1-8273-18C7C8CD550D}" destId="{29B9C013-4761-415E-954F-6AA9D9C86D56}" srcOrd="2" destOrd="0" presId="urn:microsoft.com/office/officeart/2005/8/layout/hProcess9"/>
    <dgm:cxn modelId="{BF752927-5601-4172-A487-B1F3F8AAF2E8}" type="presParOf" srcId="{A3FFF8DE-6647-42E1-8273-18C7C8CD550D}" destId="{2319D202-FF81-475E-AEDF-BE9709175F78}" srcOrd="3" destOrd="0" presId="urn:microsoft.com/office/officeart/2005/8/layout/hProcess9"/>
    <dgm:cxn modelId="{288B429F-E77F-484B-88B3-0B48CC644B3B}" type="presParOf" srcId="{A3FFF8DE-6647-42E1-8273-18C7C8CD550D}" destId="{83A73A04-5128-4D4A-B208-6636F057C23F}" srcOrd="4"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550CD7-4CE5-47DA-8C48-9D0CB4A8D5D3}"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en-US"/>
        </a:p>
      </dgm:t>
    </dgm:pt>
    <dgm:pt modelId="{1374DA63-4F9B-4D04-A47B-D84FC9CF4F06}">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Allow equal access</a:t>
          </a:r>
        </a:p>
      </dgm:t>
    </dgm:pt>
    <dgm:pt modelId="{42B7B534-B3E9-4129-A6AD-E18A06C688A8}" type="parTrans" cxnId="{2F617EFA-0A02-42B9-97CE-8CD9161A4F51}">
      <dgm:prSet/>
      <dgm:spPr/>
      <dgm:t>
        <a:bodyPr/>
        <a:lstStyle/>
        <a:p>
          <a:endParaRPr lang="en-US"/>
        </a:p>
      </dgm:t>
    </dgm:pt>
    <dgm:pt modelId="{C9611CBE-2A73-42E3-AAF3-A740D65F5620}" type="sibTrans" cxnId="{2F617EFA-0A02-42B9-97CE-8CD9161A4F51}">
      <dgm:prSet/>
      <dgm:spPr/>
      <dgm:t>
        <a:bodyPr/>
        <a:lstStyle/>
        <a:p>
          <a:endParaRPr lang="en-US"/>
        </a:p>
      </dgm:t>
    </dgm:pt>
    <dgm:pt modelId="{C93BC5B6-F801-47E1-ACAB-02B164DFD808}">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Treat in the same manner</a:t>
          </a:r>
        </a:p>
      </dgm:t>
    </dgm:pt>
    <dgm:pt modelId="{99EC008C-1EE9-4455-94AC-E2BA09231A64}" type="parTrans" cxnId="{D610850B-DE71-4D9F-BF41-5B80AC3E36FB}">
      <dgm:prSet/>
      <dgm:spPr/>
      <dgm:t>
        <a:bodyPr/>
        <a:lstStyle/>
        <a:p>
          <a:endParaRPr lang="en-US"/>
        </a:p>
      </dgm:t>
    </dgm:pt>
    <dgm:pt modelId="{78E4799B-50A9-46B6-9D88-909949ECA95C}" type="sibTrans" cxnId="{D610850B-DE71-4D9F-BF41-5B80AC3E36FB}">
      <dgm:prSet/>
      <dgm:spPr/>
      <dgm:t>
        <a:bodyPr/>
        <a:lstStyle/>
        <a:p>
          <a:endParaRPr lang="en-US"/>
        </a:p>
      </dgm:t>
    </dgm:pt>
    <dgm:pt modelId="{166E0A42-3E4A-47A6-9DF3-E465000DCF5F}">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Understand differences</a:t>
          </a:r>
        </a:p>
      </dgm:t>
      <dgm:extLst>
        <a:ext uri="{E40237B7-FDA0-4F09-8148-C483321AD2D9}">
          <dgm14:cNvPr xmlns:dgm14="http://schemas.microsoft.com/office/drawing/2010/diagram" id="0" name="" descr="graphic of how each student should be treated in CNPs"/>
        </a:ext>
      </dgm:extLst>
    </dgm:pt>
    <dgm:pt modelId="{44D4F472-98A9-4240-A4EA-7D6668F230BE}" type="parTrans" cxnId="{697030E7-D09E-490B-B216-54FD8919AEC1}">
      <dgm:prSet/>
      <dgm:spPr/>
      <dgm:t>
        <a:bodyPr/>
        <a:lstStyle/>
        <a:p>
          <a:endParaRPr lang="en-US"/>
        </a:p>
      </dgm:t>
    </dgm:pt>
    <dgm:pt modelId="{33F48C3E-D33D-4D7D-8690-CFFB43837E48}" type="sibTrans" cxnId="{697030E7-D09E-490B-B216-54FD8919AEC1}">
      <dgm:prSet/>
      <dgm:spPr/>
      <dgm:t>
        <a:bodyPr/>
        <a:lstStyle/>
        <a:p>
          <a:endParaRPr lang="en-US"/>
        </a:p>
      </dgm:t>
    </dgm:pt>
    <dgm:pt modelId="{2D561291-F3DF-4670-9076-B043DD61C314}">
      <dgm:prSet/>
      <dgm:spPr/>
      <dgm:t>
        <a:bodyPr/>
        <a:lstStyle/>
        <a:p>
          <a:r>
            <a:rPr lang="en-US" dirty="0">
              <a:latin typeface="Lato" panose="020F0502020204030203" pitchFamily="34" charset="0"/>
              <a:ea typeface="Lato" panose="020F0502020204030203" pitchFamily="34" charset="0"/>
              <a:cs typeface="Lato" panose="020F0502020204030203" pitchFamily="34" charset="0"/>
            </a:rPr>
            <a:t>Use respectful language</a:t>
          </a:r>
        </a:p>
      </dgm:t>
    </dgm:pt>
    <dgm:pt modelId="{D0143116-F40A-41D9-BCCF-B98BC32591D8}" type="parTrans" cxnId="{76F3F2BE-AB66-4F71-B66F-1C3A65ACBC59}">
      <dgm:prSet/>
      <dgm:spPr/>
      <dgm:t>
        <a:bodyPr/>
        <a:lstStyle/>
        <a:p>
          <a:endParaRPr lang="en-US"/>
        </a:p>
      </dgm:t>
    </dgm:pt>
    <dgm:pt modelId="{9B58446B-4193-4737-BB4C-0ABDFB817517}" type="sibTrans" cxnId="{76F3F2BE-AB66-4F71-B66F-1C3A65ACBC59}">
      <dgm:prSet/>
      <dgm:spPr/>
      <dgm:t>
        <a:bodyPr/>
        <a:lstStyle/>
        <a:p>
          <a:endParaRPr lang="en-US"/>
        </a:p>
      </dgm:t>
    </dgm:pt>
    <dgm:pt modelId="{DB67BDAC-98F0-4DAF-B8E3-CADBE97E085E}" type="pres">
      <dgm:prSet presAssocID="{00550CD7-4CE5-47DA-8C48-9D0CB4A8D5D3}" presName="linear" presStyleCnt="0">
        <dgm:presLayoutVars>
          <dgm:dir/>
          <dgm:animLvl val="lvl"/>
          <dgm:resizeHandles val="exact"/>
        </dgm:presLayoutVars>
      </dgm:prSet>
      <dgm:spPr/>
    </dgm:pt>
    <dgm:pt modelId="{3F3CEC68-8D97-4680-976F-FAFCA6BD07CF}" type="pres">
      <dgm:prSet presAssocID="{1374DA63-4F9B-4D04-A47B-D84FC9CF4F06}" presName="parentLin" presStyleCnt="0"/>
      <dgm:spPr/>
    </dgm:pt>
    <dgm:pt modelId="{A597C324-3AAA-45D9-82A7-DA2EA01A3E4F}" type="pres">
      <dgm:prSet presAssocID="{1374DA63-4F9B-4D04-A47B-D84FC9CF4F06}" presName="parentLeftMargin" presStyleLbl="node1" presStyleIdx="0" presStyleCnt="4"/>
      <dgm:spPr/>
    </dgm:pt>
    <dgm:pt modelId="{73A6FBE6-8B23-4CF6-AA05-C23F23A18FA0}" type="pres">
      <dgm:prSet presAssocID="{1374DA63-4F9B-4D04-A47B-D84FC9CF4F06}" presName="parentText" presStyleLbl="node1" presStyleIdx="0" presStyleCnt="4">
        <dgm:presLayoutVars>
          <dgm:chMax val="0"/>
          <dgm:bulletEnabled val="1"/>
        </dgm:presLayoutVars>
      </dgm:prSet>
      <dgm:spPr/>
    </dgm:pt>
    <dgm:pt modelId="{B26D4A8B-CE4E-48CC-A91C-4EF9AF3E7186}" type="pres">
      <dgm:prSet presAssocID="{1374DA63-4F9B-4D04-A47B-D84FC9CF4F06}" presName="negativeSpace" presStyleCnt="0"/>
      <dgm:spPr/>
    </dgm:pt>
    <dgm:pt modelId="{2905794B-C534-44C9-B809-3C69F5F1FA0D}" type="pres">
      <dgm:prSet presAssocID="{1374DA63-4F9B-4D04-A47B-D84FC9CF4F06}" presName="childText" presStyleLbl="conFgAcc1" presStyleIdx="0" presStyleCnt="4">
        <dgm:presLayoutVars>
          <dgm:bulletEnabled val="1"/>
        </dgm:presLayoutVars>
      </dgm:prSet>
      <dgm:spPr/>
    </dgm:pt>
    <dgm:pt modelId="{95E7989C-DE8F-4F44-A9C4-DF90B0FD6FA7}" type="pres">
      <dgm:prSet presAssocID="{C9611CBE-2A73-42E3-AAF3-A740D65F5620}" presName="spaceBetweenRectangles" presStyleCnt="0"/>
      <dgm:spPr/>
    </dgm:pt>
    <dgm:pt modelId="{0E7E9D02-4C6E-4CA3-9594-593FE79070B9}" type="pres">
      <dgm:prSet presAssocID="{C93BC5B6-F801-47E1-ACAB-02B164DFD808}" presName="parentLin" presStyleCnt="0"/>
      <dgm:spPr/>
    </dgm:pt>
    <dgm:pt modelId="{392FE585-C900-4F98-AF7F-0136F130E192}" type="pres">
      <dgm:prSet presAssocID="{C93BC5B6-F801-47E1-ACAB-02B164DFD808}" presName="parentLeftMargin" presStyleLbl="node1" presStyleIdx="0" presStyleCnt="4"/>
      <dgm:spPr/>
    </dgm:pt>
    <dgm:pt modelId="{84B22AAD-A3DD-4EFC-82DA-2007D4B4227A}" type="pres">
      <dgm:prSet presAssocID="{C93BC5B6-F801-47E1-ACAB-02B164DFD808}" presName="parentText" presStyleLbl="node1" presStyleIdx="1" presStyleCnt="4">
        <dgm:presLayoutVars>
          <dgm:chMax val="0"/>
          <dgm:bulletEnabled val="1"/>
        </dgm:presLayoutVars>
      </dgm:prSet>
      <dgm:spPr/>
    </dgm:pt>
    <dgm:pt modelId="{F7D80A84-4A07-44CD-82B4-4B526B167A44}" type="pres">
      <dgm:prSet presAssocID="{C93BC5B6-F801-47E1-ACAB-02B164DFD808}" presName="negativeSpace" presStyleCnt="0"/>
      <dgm:spPr/>
    </dgm:pt>
    <dgm:pt modelId="{06F4A492-95FB-4754-BF30-6017ADC29C74}" type="pres">
      <dgm:prSet presAssocID="{C93BC5B6-F801-47E1-ACAB-02B164DFD808}" presName="childText" presStyleLbl="conFgAcc1" presStyleIdx="1" presStyleCnt="4">
        <dgm:presLayoutVars>
          <dgm:bulletEnabled val="1"/>
        </dgm:presLayoutVars>
      </dgm:prSet>
      <dgm:spPr/>
    </dgm:pt>
    <dgm:pt modelId="{05B6ED32-FD9B-48C5-998C-A512DCA957BC}" type="pres">
      <dgm:prSet presAssocID="{78E4799B-50A9-46B6-9D88-909949ECA95C}" presName="spaceBetweenRectangles" presStyleCnt="0"/>
      <dgm:spPr/>
    </dgm:pt>
    <dgm:pt modelId="{D16C8614-918D-4945-B322-0854C3DA81CD}" type="pres">
      <dgm:prSet presAssocID="{166E0A42-3E4A-47A6-9DF3-E465000DCF5F}" presName="parentLin" presStyleCnt="0"/>
      <dgm:spPr/>
    </dgm:pt>
    <dgm:pt modelId="{467D784C-9582-44BF-A644-51226D856C42}" type="pres">
      <dgm:prSet presAssocID="{166E0A42-3E4A-47A6-9DF3-E465000DCF5F}" presName="parentLeftMargin" presStyleLbl="node1" presStyleIdx="1" presStyleCnt="4"/>
      <dgm:spPr/>
    </dgm:pt>
    <dgm:pt modelId="{E7AF1121-814A-45D0-B688-C21B7D9F4ECA}" type="pres">
      <dgm:prSet presAssocID="{166E0A42-3E4A-47A6-9DF3-E465000DCF5F}" presName="parentText" presStyleLbl="node1" presStyleIdx="2" presStyleCnt="4">
        <dgm:presLayoutVars>
          <dgm:chMax val="0"/>
          <dgm:bulletEnabled val="1"/>
        </dgm:presLayoutVars>
      </dgm:prSet>
      <dgm:spPr/>
    </dgm:pt>
    <dgm:pt modelId="{8F0ADD09-7222-4289-B4F0-71875BFC72C3}" type="pres">
      <dgm:prSet presAssocID="{166E0A42-3E4A-47A6-9DF3-E465000DCF5F}" presName="negativeSpace" presStyleCnt="0"/>
      <dgm:spPr/>
    </dgm:pt>
    <dgm:pt modelId="{62B11F1A-27D3-410B-80FA-BFCDD1E612F1}" type="pres">
      <dgm:prSet presAssocID="{166E0A42-3E4A-47A6-9DF3-E465000DCF5F}" presName="childText" presStyleLbl="conFgAcc1" presStyleIdx="2" presStyleCnt="4">
        <dgm:presLayoutVars>
          <dgm:bulletEnabled val="1"/>
        </dgm:presLayoutVars>
      </dgm:prSet>
      <dgm:spPr/>
    </dgm:pt>
    <dgm:pt modelId="{4E112447-FC79-468B-9E44-250E65CEBA35}" type="pres">
      <dgm:prSet presAssocID="{33F48C3E-D33D-4D7D-8690-CFFB43837E48}" presName="spaceBetweenRectangles" presStyleCnt="0"/>
      <dgm:spPr/>
    </dgm:pt>
    <dgm:pt modelId="{C095FE10-1714-4417-BC61-A924984764F8}" type="pres">
      <dgm:prSet presAssocID="{2D561291-F3DF-4670-9076-B043DD61C314}" presName="parentLin" presStyleCnt="0"/>
      <dgm:spPr/>
    </dgm:pt>
    <dgm:pt modelId="{3075D1D5-6713-4702-9299-65AB3DE6E940}" type="pres">
      <dgm:prSet presAssocID="{2D561291-F3DF-4670-9076-B043DD61C314}" presName="parentLeftMargin" presStyleLbl="node1" presStyleIdx="2" presStyleCnt="4"/>
      <dgm:spPr/>
    </dgm:pt>
    <dgm:pt modelId="{01BE92AF-CE57-47FD-BDE3-CB5EAB987C8B}" type="pres">
      <dgm:prSet presAssocID="{2D561291-F3DF-4670-9076-B043DD61C314}" presName="parentText" presStyleLbl="node1" presStyleIdx="3" presStyleCnt="4">
        <dgm:presLayoutVars>
          <dgm:chMax val="0"/>
          <dgm:bulletEnabled val="1"/>
        </dgm:presLayoutVars>
      </dgm:prSet>
      <dgm:spPr/>
    </dgm:pt>
    <dgm:pt modelId="{07AF532A-1379-4A91-8AD9-4F07253F3E5C}" type="pres">
      <dgm:prSet presAssocID="{2D561291-F3DF-4670-9076-B043DD61C314}" presName="negativeSpace" presStyleCnt="0"/>
      <dgm:spPr/>
    </dgm:pt>
    <dgm:pt modelId="{B1C8779B-64D8-47E8-90A0-1C89AE093E7E}" type="pres">
      <dgm:prSet presAssocID="{2D561291-F3DF-4670-9076-B043DD61C314}" presName="childText" presStyleLbl="conFgAcc1" presStyleIdx="3" presStyleCnt="4">
        <dgm:presLayoutVars>
          <dgm:bulletEnabled val="1"/>
        </dgm:presLayoutVars>
      </dgm:prSet>
      <dgm:spPr/>
    </dgm:pt>
  </dgm:ptLst>
  <dgm:cxnLst>
    <dgm:cxn modelId="{CBD06D01-2737-4634-B6BC-E35AFA6B8C05}" type="presOf" srcId="{C93BC5B6-F801-47E1-ACAB-02B164DFD808}" destId="{84B22AAD-A3DD-4EFC-82DA-2007D4B4227A}" srcOrd="1" destOrd="0" presId="urn:microsoft.com/office/officeart/2005/8/layout/list1"/>
    <dgm:cxn modelId="{1C4EE704-738C-4792-9FF7-32B31ADD507C}" type="presOf" srcId="{1374DA63-4F9B-4D04-A47B-D84FC9CF4F06}" destId="{A597C324-3AAA-45D9-82A7-DA2EA01A3E4F}" srcOrd="0" destOrd="0" presId="urn:microsoft.com/office/officeart/2005/8/layout/list1"/>
    <dgm:cxn modelId="{D610850B-DE71-4D9F-BF41-5B80AC3E36FB}" srcId="{00550CD7-4CE5-47DA-8C48-9D0CB4A8D5D3}" destId="{C93BC5B6-F801-47E1-ACAB-02B164DFD808}" srcOrd="1" destOrd="0" parTransId="{99EC008C-1EE9-4455-94AC-E2BA09231A64}" sibTransId="{78E4799B-50A9-46B6-9D88-909949ECA95C}"/>
    <dgm:cxn modelId="{A2691F11-A831-4701-96CC-FE59A345DE29}" type="presOf" srcId="{C93BC5B6-F801-47E1-ACAB-02B164DFD808}" destId="{392FE585-C900-4F98-AF7F-0136F130E192}" srcOrd="0" destOrd="0" presId="urn:microsoft.com/office/officeart/2005/8/layout/list1"/>
    <dgm:cxn modelId="{427CBB14-429D-482E-9458-461355E24D4A}" type="presOf" srcId="{2D561291-F3DF-4670-9076-B043DD61C314}" destId="{01BE92AF-CE57-47FD-BDE3-CB5EAB987C8B}" srcOrd="1" destOrd="0" presId="urn:microsoft.com/office/officeart/2005/8/layout/list1"/>
    <dgm:cxn modelId="{8DD08D6A-7977-43A0-B849-DFA0D7BD556E}" type="presOf" srcId="{1374DA63-4F9B-4D04-A47B-D84FC9CF4F06}" destId="{73A6FBE6-8B23-4CF6-AA05-C23F23A18FA0}" srcOrd="1" destOrd="0" presId="urn:microsoft.com/office/officeart/2005/8/layout/list1"/>
    <dgm:cxn modelId="{3A00FA99-F322-4BEE-8245-F517657F2398}" type="presOf" srcId="{00550CD7-4CE5-47DA-8C48-9D0CB4A8D5D3}" destId="{DB67BDAC-98F0-4DAF-B8E3-CADBE97E085E}" srcOrd="0" destOrd="0" presId="urn:microsoft.com/office/officeart/2005/8/layout/list1"/>
    <dgm:cxn modelId="{C8DF0BA1-AEF0-4188-9F4A-3702231C4DCB}" type="presOf" srcId="{166E0A42-3E4A-47A6-9DF3-E465000DCF5F}" destId="{E7AF1121-814A-45D0-B688-C21B7D9F4ECA}" srcOrd="1" destOrd="0" presId="urn:microsoft.com/office/officeart/2005/8/layout/list1"/>
    <dgm:cxn modelId="{DDC0C5BC-25E0-4DA7-B3A8-EEB2D39C5592}" type="presOf" srcId="{166E0A42-3E4A-47A6-9DF3-E465000DCF5F}" destId="{467D784C-9582-44BF-A644-51226D856C42}" srcOrd="0" destOrd="0" presId="urn:microsoft.com/office/officeart/2005/8/layout/list1"/>
    <dgm:cxn modelId="{76F3F2BE-AB66-4F71-B66F-1C3A65ACBC59}" srcId="{00550CD7-4CE5-47DA-8C48-9D0CB4A8D5D3}" destId="{2D561291-F3DF-4670-9076-B043DD61C314}" srcOrd="3" destOrd="0" parTransId="{D0143116-F40A-41D9-BCCF-B98BC32591D8}" sibTransId="{9B58446B-4193-4737-BB4C-0ABDFB817517}"/>
    <dgm:cxn modelId="{697030E7-D09E-490B-B216-54FD8919AEC1}" srcId="{00550CD7-4CE5-47DA-8C48-9D0CB4A8D5D3}" destId="{166E0A42-3E4A-47A6-9DF3-E465000DCF5F}" srcOrd="2" destOrd="0" parTransId="{44D4F472-98A9-4240-A4EA-7D6668F230BE}" sibTransId="{33F48C3E-D33D-4D7D-8690-CFFB43837E48}"/>
    <dgm:cxn modelId="{82401FFA-8DB9-46A4-8C62-B91B56F5F64C}" type="presOf" srcId="{2D561291-F3DF-4670-9076-B043DD61C314}" destId="{3075D1D5-6713-4702-9299-65AB3DE6E940}" srcOrd="0" destOrd="0" presId="urn:microsoft.com/office/officeart/2005/8/layout/list1"/>
    <dgm:cxn modelId="{2F617EFA-0A02-42B9-97CE-8CD9161A4F51}" srcId="{00550CD7-4CE5-47DA-8C48-9D0CB4A8D5D3}" destId="{1374DA63-4F9B-4D04-A47B-D84FC9CF4F06}" srcOrd="0" destOrd="0" parTransId="{42B7B534-B3E9-4129-A6AD-E18A06C688A8}" sibTransId="{C9611CBE-2A73-42E3-AAF3-A740D65F5620}"/>
    <dgm:cxn modelId="{2D223A9B-D5C2-4937-AE31-CB1149F8666A}" type="presParOf" srcId="{DB67BDAC-98F0-4DAF-B8E3-CADBE97E085E}" destId="{3F3CEC68-8D97-4680-976F-FAFCA6BD07CF}" srcOrd="0" destOrd="0" presId="urn:microsoft.com/office/officeart/2005/8/layout/list1"/>
    <dgm:cxn modelId="{07DD2AFC-B266-4A7F-BC58-B44C68C567C3}" type="presParOf" srcId="{3F3CEC68-8D97-4680-976F-FAFCA6BD07CF}" destId="{A597C324-3AAA-45D9-82A7-DA2EA01A3E4F}" srcOrd="0" destOrd="0" presId="urn:microsoft.com/office/officeart/2005/8/layout/list1"/>
    <dgm:cxn modelId="{FF84F994-D455-418B-9E3D-1C96415F52B7}" type="presParOf" srcId="{3F3CEC68-8D97-4680-976F-FAFCA6BD07CF}" destId="{73A6FBE6-8B23-4CF6-AA05-C23F23A18FA0}" srcOrd="1" destOrd="0" presId="urn:microsoft.com/office/officeart/2005/8/layout/list1"/>
    <dgm:cxn modelId="{786F530C-834A-4380-BE00-03E8AF0F6B6B}" type="presParOf" srcId="{DB67BDAC-98F0-4DAF-B8E3-CADBE97E085E}" destId="{B26D4A8B-CE4E-48CC-A91C-4EF9AF3E7186}" srcOrd="1" destOrd="0" presId="urn:microsoft.com/office/officeart/2005/8/layout/list1"/>
    <dgm:cxn modelId="{224DF3A2-15BD-432B-84DE-DD01C65D55D4}" type="presParOf" srcId="{DB67BDAC-98F0-4DAF-B8E3-CADBE97E085E}" destId="{2905794B-C534-44C9-B809-3C69F5F1FA0D}" srcOrd="2" destOrd="0" presId="urn:microsoft.com/office/officeart/2005/8/layout/list1"/>
    <dgm:cxn modelId="{08380E1A-D8D8-438D-BCB2-C8443C98C55A}" type="presParOf" srcId="{DB67BDAC-98F0-4DAF-B8E3-CADBE97E085E}" destId="{95E7989C-DE8F-4F44-A9C4-DF90B0FD6FA7}" srcOrd="3" destOrd="0" presId="urn:microsoft.com/office/officeart/2005/8/layout/list1"/>
    <dgm:cxn modelId="{93A71622-BFAD-4F22-A037-6BA1076A5B81}" type="presParOf" srcId="{DB67BDAC-98F0-4DAF-B8E3-CADBE97E085E}" destId="{0E7E9D02-4C6E-4CA3-9594-593FE79070B9}" srcOrd="4" destOrd="0" presId="urn:microsoft.com/office/officeart/2005/8/layout/list1"/>
    <dgm:cxn modelId="{8CA9C3E5-0674-417F-9276-88C9CBE359A0}" type="presParOf" srcId="{0E7E9D02-4C6E-4CA3-9594-593FE79070B9}" destId="{392FE585-C900-4F98-AF7F-0136F130E192}" srcOrd="0" destOrd="0" presId="urn:microsoft.com/office/officeart/2005/8/layout/list1"/>
    <dgm:cxn modelId="{E910601F-5143-4936-AABB-3297D5C014EE}" type="presParOf" srcId="{0E7E9D02-4C6E-4CA3-9594-593FE79070B9}" destId="{84B22AAD-A3DD-4EFC-82DA-2007D4B4227A}" srcOrd="1" destOrd="0" presId="urn:microsoft.com/office/officeart/2005/8/layout/list1"/>
    <dgm:cxn modelId="{A2A17C15-3851-4912-9017-CBB81B53FAD1}" type="presParOf" srcId="{DB67BDAC-98F0-4DAF-B8E3-CADBE97E085E}" destId="{F7D80A84-4A07-44CD-82B4-4B526B167A44}" srcOrd="5" destOrd="0" presId="urn:microsoft.com/office/officeart/2005/8/layout/list1"/>
    <dgm:cxn modelId="{259962EF-E2DA-4C07-8918-97D82274B4B5}" type="presParOf" srcId="{DB67BDAC-98F0-4DAF-B8E3-CADBE97E085E}" destId="{06F4A492-95FB-4754-BF30-6017ADC29C74}" srcOrd="6" destOrd="0" presId="urn:microsoft.com/office/officeart/2005/8/layout/list1"/>
    <dgm:cxn modelId="{5090A13F-16DB-41DF-AD39-8E958CA3D760}" type="presParOf" srcId="{DB67BDAC-98F0-4DAF-B8E3-CADBE97E085E}" destId="{05B6ED32-FD9B-48C5-998C-A512DCA957BC}" srcOrd="7" destOrd="0" presId="urn:microsoft.com/office/officeart/2005/8/layout/list1"/>
    <dgm:cxn modelId="{6EF0C53A-66B9-4BC2-9250-FE0E35D829C7}" type="presParOf" srcId="{DB67BDAC-98F0-4DAF-B8E3-CADBE97E085E}" destId="{D16C8614-918D-4945-B322-0854C3DA81CD}" srcOrd="8" destOrd="0" presId="urn:microsoft.com/office/officeart/2005/8/layout/list1"/>
    <dgm:cxn modelId="{A42859C4-CDF5-4568-9FA9-90D4CD883ABF}" type="presParOf" srcId="{D16C8614-918D-4945-B322-0854C3DA81CD}" destId="{467D784C-9582-44BF-A644-51226D856C42}" srcOrd="0" destOrd="0" presId="urn:microsoft.com/office/officeart/2005/8/layout/list1"/>
    <dgm:cxn modelId="{1F2A2BD5-357C-4F66-B25D-E208DF6111C1}" type="presParOf" srcId="{D16C8614-918D-4945-B322-0854C3DA81CD}" destId="{E7AF1121-814A-45D0-B688-C21B7D9F4ECA}" srcOrd="1" destOrd="0" presId="urn:microsoft.com/office/officeart/2005/8/layout/list1"/>
    <dgm:cxn modelId="{D345BFFC-2F79-4220-B6EA-5ECF5EF978D1}" type="presParOf" srcId="{DB67BDAC-98F0-4DAF-B8E3-CADBE97E085E}" destId="{8F0ADD09-7222-4289-B4F0-71875BFC72C3}" srcOrd="9" destOrd="0" presId="urn:microsoft.com/office/officeart/2005/8/layout/list1"/>
    <dgm:cxn modelId="{480ECF82-7336-49A2-AD73-101B7670078B}" type="presParOf" srcId="{DB67BDAC-98F0-4DAF-B8E3-CADBE97E085E}" destId="{62B11F1A-27D3-410B-80FA-BFCDD1E612F1}" srcOrd="10" destOrd="0" presId="urn:microsoft.com/office/officeart/2005/8/layout/list1"/>
    <dgm:cxn modelId="{E1C14DF9-4391-4C21-B6EC-0841629DD525}" type="presParOf" srcId="{DB67BDAC-98F0-4DAF-B8E3-CADBE97E085E}" destId="{4E112447-FC79-468B-9E44-250E65CEBA35}" srcOrd="11" destOrd="0" presId="urn:microsoft.com/office/officeart/2005/8/layout/list1"/>
    <dgm:cxn modelId="{D1255EB6-896F-4249-90FE-44F4464FDBE6}" type="presParOf" srcId="{DB67BDAC-98F0-4DAF-B8E3-CADBE97E085E}" destId="{C095FE10-1714-4417-BC61-A924984764F8}" srcOrd="12" destOrd="0" presId="urn:microsoft.com/office/officeart/2005/8/layout/list1"/>
    <dgm:cxn modelId="{41B66E38-6184-402B-9FB1-E5BFCE48C15F}" type="presParOf" srcId="{C095FE10-1714-4417-BC61-A924984764F8}" destId="{3075D1D5-6713-4702-9299-65AB3DE6E940}" srcOrd="0" destOrd="0" presId="urn:microsoft.com/office/officeart/2005/8/layout/list1"/>
    <dgm:cxn modelId="{0184564A-080B-4A9A-8918-E415C612945B}" type="presParOf" srcId="{C095FE10-1714-4417-BC61-A924984764F8}" destId="{01BE92AF-CE57-47FD-BDE3-CB5EAB987C8B}" srcOrd="1" destOrd="0" presId="urn:microsoft.com/office/officeart/2005/8/layout/list1"/>
    <dgm:cxn modelId="{B7447A81-C805-45D6-BCAC-D95FFD533A67}" type="presParOf" srcId="{DB67BDAC-98F0-4DAF-B8E3-CADBE97E085E}" destId="{07AF532A-1379-4A91-8AD9-4F07253F3E5C}" srcOrd="13" destOrd="0" presId="urn:microsoft.com/office/officeart/2005/8/layout/list1"/>
    <dgm:cxn modelId="{7328CA12-1FFF-4F68-B10C-5ED4C1D92D74}" type="presParOf" srcId="{DB67BDAC-98F0-4DAF-B8E3-CADBE97E085E}" destId="{B1C8779B-64D8-47E8-90A0-1C89AE093E7E}"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30D1BBE-2FE4-4E81-9107-884561ABE6FA}"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032C67F2-5F16-46A6-B9A7-09B549F95A4C}">
      <dgm:prSet phldrT="[Text]"/>
      <dgm:spPr/>
      <dgm:t>
        <a:bodyPr/>
        <a:lstStyle/>
        <a:p>
          <a:r>
            <a:rPr lang="en-US" baseline="0" dirty="0">
              <a:latin typeface="Lato" panose="020F0502020204030203" pitchFamily="34" charset="0"/>
              <a:ea typeface="Lato" panose="020F0502020204030203" pitchFamily="34" charset="0"/>
              <a:cs typeface="Lato" panose="020F0502020204030203" pitchFamily="34" charset="0"/>
            </a:rPr>
            <a:t>Students cannot be required to participate</a:t>
          </a:r>
        </a:p>
      </dgm:t>
    </dgm:pt>
    <dgm:pt modelId="{CB0B589C-595C-4CFC-B1E7-635277775C8F}" type="parTrans" cxnId="{1C83400E-3A89-4FC0-9DA5-B1722F78EF1B}">
      <dgm:prSet/>
      <dgm:spPr/>
      <dgm:t>
        <a:bodyPr/>
        <a:lstStyle/>
        <a:p>
          <a:endParaRPr lang="en-US"/>
        </a:p>
      </dgm:t>
    </dgm:pt>
    <dgm:pt modelId="{12F0035E-263F-49B5-8394-171173F685F4}" type="sibTrans" cxnId="{1C83400E-3A89-4FC0-9DA5-B1722F78EF1B}">
      <dgm:prSet/>
      <dgm:spPr/>
      <dgm:t>
        <a:bodyPr/>
        <a:lstStyle/>
        <a:p>
          <a:endParaRPr lang="en-US"/>
        </a:p>
      </dgm:t>
    </dgm:pt>
    <dgm:pt modelId="{B66A86FA-7077-4F10-A38C-61F439706093}">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Application determinations must be made in a nondiscriminatory manner</a:t>
          </a:r>
        </a:p>
      </dgm:t>
    </dgm:pt>
    <dgm:pt modelId="{A499FA6F-616D-4561-A3C5-D0439281DCF9}" type="parTrans" cxnId="{0A133CDA-2E1C-418D-8FF2-EC51A9B3A95B}">
      <dgm:prSet/>
      <dgm:spPr/>
      <dgm:t>
        <a:bodyPr/>
        <a:lstStyle/>
        <a:p>
          <a:endParaRPr lang="en-US"/>
        </a:p>
      </dgm:t>
    </dgm:pt>
    <dgm:pt modelId="{EE0BB54C-5BCE-43E2-8B38-AE4AE3088905}" type="sibTrans" cxnId="{0A133CDA-2E1C-418D-8FF2-EC51A9B3A95B}">
      <dgm:prSet/>
      <dgm:spPr/>
      <dgm:t>
        <a:bodyPr/>
        <a:lstStyle/>
        <a:p>
          <a:endParaRPr lang="en-US"/>
        </a:p>
      </dgm:t>
    </dgm:pt>
    <dgm:pt modelId="{B527DD86-6690-4786-BB6D-68EC1D461842}">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Admission procedures must not restrict enrollment or participation in the meal/snack programs</a:t>
          </a:r>
        </a:p>
      </dgm:t>
    </dgm:pt>
    <dgm:pt modelId="{E5ADC8DC-6446-4712-9ED7-2AC5C59336F2}" type="parTrans" cxnId="{08B2FE96-2281-46EB-9244-97CD6661506F}">
      <dgm:prSet/>
      <dgm:spPr/>
      <dgm:t>
        <a:bodyPr/>
        <a:lstStyle/>
        <a:p>
          <a:endParaRPr lang="en-US"/>
        </a:p>
      </dgm:t>
    </dgm:pt>
    <dgm:pt modelId="{8DE34F48-93C7-439A-88C9-CEA35AD3E3F5}" type="sibTrans" cxnId="{08B2FE96-2281-46EB-9244-97CD6661506F}">
      <dgm:prSet/>
      <dgm:spPr/>
      <dgm:t>
        <a:bodyPr/>
        <a:lstStyle/>
        <a:p>
          <a:endParaRPr lang="en-US"/>
        </a:p>
      </dgm:t>
    </dgm:pt>
    <dgm:pt modelId="{487A0AB4-8775-44CB-9614-1B9DD8290300}" type="pres">
      <dgm:prSet presAssocID="{930D1BBE-2FE4-4E81-9107-884561ABE6FA}" presName="Name0" presStyleCnt="0">
        <dgm:presLayoutVars>
          <dgm:dir/>
          <dgm:animLvl val="lvl"/>
          <dgm:resizeHandles val="exact"/>
        </dgm:presLayoutVars>
      </dgm:prSet>
      <dgm:spPr/>
    </dgm:pt>
    <dgm:pt modelId="{08628A1D-6D42-40D9-8E4C-02B179A678DE}" type="pres">
      <dgm:prSet presAssocID="{032C67F2-5F16-46A6-B9A7-09B549F95A4C}" presName="linNode" presStyleCnt="0"/>
      <dgm:spPr/>
    </dgm:pt>
    <dgm:pt modelId="{F27024D9-4C6F-404A-BE2E-33FF07971BE9}" type="pres">
      <dgm:prSet presAssocID="{032C67F2-5F16-46A6-B9A7-09B549F95A4C}" presName="parTx" presStyleLbl="revTx" presStyleIdx="0" presStyleCnt="3" custScaleX="271738">
        <dgm:presLayoutVars>
          <dgm:chMax val="1"/>
          <dgm:bulletEnabled val="1"/>
        </dgm:presLayoutVars>
      </dgm:prSet>
      <dgm:spPr/>
    </dgm:pt>
    <dgm:pt modelId="{FFB3AFFB-1344-4FC8-AA28-43E374DF2A4A}" type="pres">
      <dgm:prSet presAssocID="{032C67F2-5F16-46A6-B9A7-09B549F95A4C}" presName="bracket" presStyleLbl="parChTrans1D1" presStyleIdx="0" presStyleCnt="3"/>
      <dgm:spPr/>
    </dgm:pt>
    <dgm:pt modelId="{A94760DB-9BD5-4839-868C-7FAC19031318}" type="pres">
      <dgm:prSet presAssocID="{032C67F2-5F16-46A6-B9A7-09B549F95A4C}" presName="spH" presStyleCnt="0"/>
      <dgm:spPr/>
    </dgm:pt>
    <dgm:pt modelId="{19FE1AC2-AC14-4942-9212-006551071759}" type="pres">
      <dgm:prSet presAssocID="{12F0035E-263F-49B5-8394-171173F685F4}" presName="spV" presStyleCnt="0"/>
      <dgm:spPr/>
    </dgm:pt>
    <dgm:pt modelId="{4FEE412D-A691-40ED-8341-405821C300EA}" type="pres">
      <dgm:prSet presAssocID="{B66A86FA-7077-4F10-A38C-61F439706093}" presName="linNode" presStyleCnt="0"/>
      <dgm:spPr/>
    </dgm:pt>
    <dgm:pt modelId="{ADD063D9-5EB1-4513-86E1-82E2EC1D24A7}" type="pres">
      <dgm:prSet presAssocID="{B66A86FA-7077-4F10-A38C-61F439706093}" presName="parTx" presStyleLbl="revTx" presStyleIdx="1" presStyleCnt="3" custScaleX="270258">
        <dgm:presLayoutVars>
          <dgm:chMax val="1"/>
          <dgm:bulletEnabled val="1"/>
        </dgm:presLayoutVars>
      </dgm:prSet>
      <dgm:spPr/>
    </dgm:pt>
    <dgm:pt modelId="{47140D51-A609-42C6-9309-F40C30ABE2A7}" type="pres">
      <dgm:prSet presAssocID="{B66A86FA-7077-4F10-A38C-61F439706093}" presName="bracket" presStyleLbl="parChTrans1D1" presStyleIdx="1" presStyleCnt="3"/>
      <dgm:spPr/>
    </dgm:pt>
    <dgm:pt modelId="{B869B844-8CEB-4F8C-BC84-43AABDD3E84B}" type="pres">
      <dgm:prSet presAssocID="{B66A86FA-7077-4F10-A38C-61F439706093}" presName="spH" presStyleCnt="0"/>
      <dgm:spPr/>
    </dgm:pt>
    <dgm:pt modelId="{ABB504FA-F776-4F22-9F48-7DC09A42159B}" type="pres">
      <dgm:prSet presAssocID="{EE0BB54C-5BCE-43E2-8B38-AE4AE3088905}" presName="spV" presStyleCnt="0"/>
      <dgm:spPr/>
    </dgm:pt>
    <dgm:pt modelId="{15B12DD3-93CF-421B-A08B-7930E8A87591}" type="pres">
      <dgm:prSet presAssocID="{B527DD86-6690-4786-BB6D-68EC1D461842}" presName="linNode" presStyleCnt="0"/>
      <dgm:spPr/>
    </dgm:pt>
    <dgm:pt modelId="{0A486DF1-0A88-46AD-83CE-54D3418E8ABD}" type="pres">
      <dgm:prSet presAssocID="{B527DD86-6690-4786-BB6D-68EC1D461842}" presName="parTx" presStyleLbl="revTx" presStyleIdx="2" presStyleCnt="3" custScaleX="270258">
        <dgm:presLayoutVars>
          <dgm:chMax val="1"/>
          <dgm:bulletEnabled val="1"/>
        </dgm:presLayoutVars>
      </dgm:prSet>
      <dgm:spPr/>
    </dgm:pt>
    <dgm:pt modelId="{4A4115D3-F903-4359-A17A-ACF8001A4360}" type="pres">
      <dgm:prSet presAssocID="{B527DD86-6690-4786-BB6D-68EC1D461842}" presName="bracket" presStyleLbl="parChTrans1D1" presStyleIdx="2" presStyleCnt="3"/>
      <dgm:spPr/>
    </dgm:pt>
    <dgm:pt modelId="{A849FFBD-0783-4846-887F-E4067F3C450E}" type="pres">
      <dgm:prSet presAssocID="{B527DD86-6690-4786-BB6D-68EC1D461842}" presName="spH" presStyleCnt="0"/>
      <dgm:spPr/>
    </dgm:pt>
  </dgm:ptLst>
  <dgm:cxnLst>
    <dgm:cxn modelId="{1C83400E-3A89-4FC0-9DA5-B1722F78EF1B}" srcId="{930D1BBE-2FE4-4E81-9107-884561ABE6FA}" destId="{032C67F2-5F16-46A6-B9A7-09B549F95A4C}" srcOrd="0" destOrd="0" parTransId="{CB0B589C-595C-4CFC-B1E7-635277775C8F}" sibTransId="{12F0035E-263F-49B5-8394-171173F685F4}"/>
    <dgm:cxn modelId="{987D2816-2813-4E3C-9460-7AD948E61A3D}" type="presOf" srcId="{930D1BBE-2FE4-4E81-9107-884561ABE6FA}" destId="{487A0AB4-8775-44CB-9614-1B9DD8290300}" srcOrd="0" destOrd="0" presId="urn:diagrams.loki3.com/BracketList"/>
    <dgm:cxn modelId="{52156E1A-15B5-40EF-91B9-684FF8A789C5}" type="presOf" srcId="{032C67F2-5F16-46A6-B9A7-09B549F95A4C}" destId="{F27024D9-4C6F-404A-BE2E-33FF07971BE9}" srcOrd="0" destOrd="0" presId="urn:diagrams.loki3.com/BracketList"/>
    <dgm:cxn modelId="{A81B3F35-972B-41D5-A178-620222732A06}" type="presOf" srcId="{B66A86FA-7077-4F10-A38C-61F439706093}" destId="{ADD063D9-5EB1-4513-86E1-82E2EC1D24A7}" srcOrd="0" destOrd="0" presId="urn:diagrams.loki3.com/BracketList"/>
    <dgm:cxn modelId="{08B2FE96-2281-46EB-9244-97CD6661506F}" srcId="{930D1BBE-2FE4-4E81-9107-884561ABE6FA}" destId="{B527DD86-6690-4786-BB6D-68EC1D461842}" srcOrd="2" destOrd="0" parTransId="{E5ADC8DC-6446-4712-9ED7-2AC5C59336F2}" sibTransId="{8DE34F48-93C7-439A-88C9-CEA35AD3E3F5}"/>
    <dgm:cxn modelId="{F030AE9A-C086-4B6A-8AA4-449CA150ABBD}" type="presOf" srcId="{B527DD86-6690-4786-BB6D-68EC1D461842}" destId="{0A486DF1-0A88-46AD-83CE-54D3418E8ABD}" srcOrd="0" destOrd="0" presId="urn:diagrams.loki3.com/BracketList"/>
    <dgm:cxn modelId="{0A133CDA-2E1C-418D-8FF2-EC51A9B3A95B}" srcId="{930D1BBE-2FE4-4E81-9107-884561ABE6FA}" destId="{B66A86FA-7077-4F10-A38C-61F439706093}" srcOrd="1" destOrd="0" parTransId="{A499FA6F-616D-4561-A3C5-D0439281DCF9}" sibTransId="{EE0BB54C-5BCE-43E2-8B38-AE4AE3088905}"/>
    <dgm:cxn modelId="{F9093329-3B52-41ED-9237-CFE72CB958AF}" type="presParOf" srcId="{487A0AB4-8775-44CB-9614-1B9DD8290300}" destId="{08628A1D-6D42-40D9-8E4C-02B179A678DE}" srcOrd="0" destOrd="0" presId="urn:diagrams.loki3.com/BracketList"/>
    <dgm:cxn modelId="{115D31B1-B513-46C1-8268-FBA4ECBBAF25}" type="presParOf" srcId="{08628A1D-6D42-40D9-8E4C-02B179A678DE}" destId="{F27024D9-4C6F-404A-BE2E-33FF07971BE9}" srcOrd="0" destOrd="0" presId="urn:diagrams.loki3.com/BracketList"/>
    <dgm:cxn modelId="{E42633C6-BB3F-4A63-9602-19F981035FBF}" type="presParOf" srcId="{08628A1D-6D42-40D9-8E4C-02B179A678DE}" destId="{FFB3AFFB-1344-4FC8-AA28-43E374DF2A4A}" srcOrd="1" destOrd="0" presId="urn:diagrams.loki3.com/BracketList"/>
    <dgm:cxn modelId="{3DCD1B0D-8FB5-4BFE-9E66-20907E5C64B4}" type="presParOf" srcId="{08628A1D-6D42-40D9-8E4C-02B179A678DE}" destId="{A94760DB-9BD5-4839-868C-7FAC19031318}" srcOrd="2" destOrd="0" presId="urn:diagrams.loki3.com/BracketList"/>
    <dgm:cxn modelId="{9620C12A-E483-4172-9D02-172446DA9FCB}" type="presParOf" srcId="{487A0AB4-8775-44CB-9614-1B9DD8290300}" destId="{19FE1AC2-AC14-4942-9212-006551071759}" srcOrd="1" destOrd="0" presId="urn:diagrams.loki3.com/BracketList"/>
    <dgm:cxn modelId="{66559B05-E057-45F7-9856-25A96610F0FE}" type="presParOf" srcId="{487A0AB4-8775-44CB-9614-1B9DD8290300}" destId="{4FEE412D-A691-40ED-8341-405821C300EA}" srcOrd="2" destOrd="0" presId="urn:diagrams.loki3.com/BracketList"/>
    <dgm:cxn modelId="{71CA9957-3A61-43CB-B28D-539B781C9C77}" type="presParOf" srcId="{4FEE412D-A691-40ED-8341-405821C300EA}" destId="{ADD063D9-5EB1-4513-86E1-82E2EC1D24A7}" srcOrd="0" destOrd="0" presId="urn:diagrams.loki3.com/BracketList"/>
    <dgm:cxn modelId="{4EBC18F6-CF54-44D7-990A-20A6D573A5E0}" type="presParOf" srcId="{4FEE412D-A691-40ED-8341-405821C300EA}" destId="{47140D51-A609-42C6-9309-F40C30ABE2A7}" srcOrd="1" destOrd="0" presId="urn:diagrams.loki3.com/BracketList"/>
    <dgm:cxn modelId="{B3DA585C-C5CF-4CA8-A26C-9F5CC2299544}" type="presParOf" srcId="{4FEE412D-A691-40ED-8341-405821C300EA}" destId="{B869B844-8CEB-4F8C-BC84-43AABDD3E84B}" srcOrd="2" destOrd="0" presId="urn:diagrams.loki3.com/BracketList"/>
    <dgm:cxn modelId="{2CB896D8-1545-4F0B-8092-1E0256C73A1F}" type="presParOf" srcId="{487A0AB4-8775-44CB-9614-1B9DD8290300}" destId="{ABB504FA-F776-4F22-9F48-7DC09A42159B}" srcOrd="3" destOrd="0" presId="urn:diagrams.loki3.com/BracketList"/>
    <dgm:cxn modelId="{DB202315-1165-44C9-8503-D9C182498C42}" type="presParOf" srcId="{487A0AB4-8775-44CB-9614-1B9DD8290300}" destId="{15B12DD3-93CF-421B-A08B-7930E8A87591}" srcOrd="4" destOrd="0" presId="urn:diagrams.loki3.com/BracketList"/>
    <dgm:cxn modelId="{D3E7501C-7EEE-4E75-986D-516AEDB7386A}" type="presParOf" srcId="{15B12DD3-93CF-421B-A08B-7930E8A87591}" destId="{0A486DF1-0A88-46AD-83CE-54D3418E8ABD}" srcOrd="0" destOrd="0" presId="urn:diagrams.loki3.com/BracketList"/>
    <dgm:cxn modelId="{CACAB047-CD10-40AE-AC0B-EE7991E2E31D}" type="presParOf" srcId="{15B12DD3-93CF-421B-A08B-7930E8A87591}" destId="{4A4115D3-F903-4359-A17A-ACF8001A4360}" srcOrd="1" destOrd="0" presId="urn:diagrams.loki3.com/BracketList"/>
    <dgm:cxn modelId="{61C0BFF4-C390-4ABF-ADA3-7FA26719AA69}" type="presParOf" srcId="{15B12DD3-93CF-421B-A08B-7930E8A87591}" destId="{A849FFBD-0783-4846-887F-E4067F3C450E}" srcOrd="2"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DD0B97-05A2-44D1-9F51-4D0E5D4A139C}" type="doc">
      <dgm:prSet loTypeId="urn:microsoft.com/office/officeart/2008/layout/VerticalCurvedList" loCatId="list" qsTypeId="urn:microsoft.com/office/officeart/2005/8/quickstyle/simple1" qsCatId="simple" csTypeId="urn:microsoft.com/office/officeart/2005/8/colors/accent5_2" csCatId="accent5" phldr="1"/>
      <dgm:spPr/>
      <dgm:t>
        <a:bodyPr/>
        <a:lstStyle/>
        <a:p>
          <a:endParaRPr lang="en-US"/>
        </a:p>
      </dgm:t>
    </dgm:pt>
    <dgm:pt modelId="{C5850E28-AE98-48EF-B10D-51F2E8DC6912}">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Ensure access to facilities for participants with disabilities</a:t>
          </a:r>
        </a:p>
      </dgm:t>
    </dgm:pt>
    <dgm:pt modelId="{59EB0C04-15BF-40D9-A4E3-B3496EBF2703}" type="parTrans" cxnId="{03F84FEB-4A44-4C67-A7BD-747DDB7F0E65}">
      <dgm:prSet/>
      <dgm:spPr/>
      <dgm:t>
        <a:bodyPr/>
        <a:lstStyle/>
        <a:p>
          <a:endParaRPr lang="en-US"/>
        </a:p>
      </dgm:t>
    </dgm:pt>
    <dgm:pt modelId="{6843368F-27A2-48AB-9106-A0A6C27B91EB}" type="sibTrans" cxnId="{03F84FEB-4A44-4C67-A7BD-747DDB7F0E65}">
      <dgm:prSet/>
      <dgm:spPr/>
      <dgm:t>
        <a:bodyPr/>
        <a:lstStyle/>
        <a:p>
          <a:endParaRPr lang="en-US"/>
        </a:p>
      </dgm:t>
    </dgm:pt>
    <dgm:pt modelId="{AA94788F-5722-4751-AB78-00E40E828BE4}">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Provide appropriate information in alternative formats for persons with disabilities</a:t>
          </a:r>
        </a:p>
      </dgm:t>
    </dgm:pt>
    <dgm:pt modelId="{4A72163C-C356-42B6-9D40-576CB52740E1}" type="parTrans" cxnId="{3F3C6D20-C5C2-4036-B17D-45F5C915FF2B}">
      <dgm:prSet/>
      <dgm:spPr/>
      <dgm:t>
        <a:bodyPr/>
        <a:lstStyle/>
        <a:p>
          <a:endParaRPr lang="en-US"/>
        </a:p>
      </dgm:t>
    </dgm:pt>
    <dgm:pt modelId="{2E922ABF-5970-44F2-9B03-4F2889A83B49}" type="sibTrans" cxnId="{3F3C6D20-C5C2-4036-B17D-45F5C915FF2B}">
      <dgm:prSet/>
      <dgm:spPr/>
      <dgm:t>
        <a:bodyPr/>
        <a:lstStyle/>
        <a:p>
          <a:endParaRPr lang="en-US"/>
        </a:p>
      </dgm:t>
    </dgm:pt>
    <dgm:pt modelId="{30351EFA-82B4-430E-BF5C-583234DAD331}">
      <dgm:prSet phldrT="[Text]"/>
      <dgm:spPr/>
      <dgm:t>
        <a:bodyPr/>
        <a:lstStyle/>
        <a:p>
          <a:r>
            <a:rPr lang="en-US" dirty="0">
              <a:latin typeface="Lato" panose="020F0502020204030203" pitchFamily="34" charset="0"/>
              <a:ea typeface="Lato" panose="020F0502020204030203" pitchFamily="34" charset="0"/>
              <a:cs typeface="Lato" panose="020F0502020204030203" pitchFamily="34" charset="0"/>
            </a:rPr>
            <a:t>Provide meal modifications or food substitutions for students with disabilities when documented in writing by a State licensed healthcare professional</a:t>
          </a:r>
        </a:p>
      </dgm:t>
    </dgm:pt>
    <dgm:pt modelId="{7F9D84D1-4350-4DF4-977B-8D4450606D1F}" type="parTrans" cxnId="{7A7DCFB2-1C93-4297-88D8-5CE28E210398}">
      <dgm:prSet/>
      <dgm:spPr/>
      <dgm:t>
        <a:bodyPr/>
        <a:lstStyle/>
        <a:p>
          <a:endParaRPr lang="en-US"/>
        </a:p>
      </dgm:t>
    </dgm:pt>
    <dgm:pt modelId="{8098D5E5-884E-45CD-8DDD-12926DECB973}" type="sibTrans" cxnId="{7A7DCFB2-1C93-4297-88D8-5CE28E210398}">
      <dgm:prSet/>
      <dgm:spPr/>
      <dgm:t>
        <a:bodyPr/>
        <a:lstStyle/>
        <a:p>
          <a:endParaRPr lang="en-US"/>
        </a:p>
      </dgm:t>
    </dgm:pt>
    <dgm:pt modelId="{1ABE0233-D053-4680-8D85-6C8A4D05B172}" type="pres">
      <dgm:prSet presAssocID="{68DD0B97-05A2-44D1-9F51-4D0E5D4A139C}" presName="Name0" presStyleCnt="0">
        <dgm:presLayoutVars>
          <dgm:chMax val="7"/>
          <dgm:chPref val="7"/>
          <dgm:dir/>
        </dgm:presLayoutVars>
      </dgm:prSet>
      <dgm:spPr/>
    </dgm:pt>
    <dgm:pt modelId="{3B70D35A-E034-4884-9024-F29E85D927FE}" type="pres">
      <dgm:prSet presAssocID="{68DD0B97-05A2-44D1-9F51-4D0E5D4A139C}" presName="Name1" presStyleCnt="0"/>
      <dgm:spPr/>
    </dgm:pt>
    <dgm:pt modelId="{B5E57E7D-8979-47EB-A0F8-11FCC0492438}" type="pres">
      <dgm:prSet presAssocID="{68DD0B97-05A2-44D1-9F51-4D0E5D4A139C}" presName="cycle" presStyleCnt="0"/>
      <dgm:spPr/>
    </dgm:pt>
    <dgm:pt modelId="{20EAED51-71F2-4AD7-B6C0-C3076B7984F0}" type="pres">
      <dgm:prSet presAssocID="{68DD0B97-05A2-44D1-9F51-4D0E5D4A139C}" presName="srcNode" presStyleLbl="node1" presStyleIdx="0" presStyleCnt="3"/>
      <dgm:spPr/>
    </dgm:pt>
    <dgm:pt modelId="{7EDDC4D5-73D9-4F3E-B6EE-4EDD9E088A8F}" type="pres">
      <dgm:prSet presAssocID="{68DD0B97-05A2-44D1-9F51-4D0E5D4A139C}" presName="conn" presStyleLbl="parChTrans1D2" presStyleIdx="0" presStyleCnt="1"/>
      <dgm:spPr/>
    </dgm:pt>
    <dgm:pt modelId="{E913C834-B4F0-4841-B74B-285FF11746BD}" type="pres">
      <dgm:prSet presAssocID="{68DD0B97-05A2-44D1-9F51-4D0E5D4A139C}" presName="extraNode" presStyleLbl="node1" presStyleIdx="0" presStyleCnt="3"/>
      <dgm:spPr/>
    </dgm:pt>
    <dgm:pt modelId="{EF2BDE7B-C59B-4964-947F-072F9B875FD7}" type="pres">
      <dgm:prSet presAssocID="{68DD0B97-05A2-44D1-9F51-4D0E5D4A139C}" presName="dstNode" presStyleLbl="node1" presStyleIdx="0" presStyleCnt="3"/>
      <dgm:spPr/>
    </dgm:pt>
    <dgm:pt modelId="{68FDF481-B322-482D-9F5E-9172EA062C2F}" type="pres">
      <dgm:prSet presAssocID="{C5850E28-AE98-48EF-B10D-51F2E8DC6912}" presName="text_1" presStyleLbl="node1" presStyleIdx="0" presStyleCnt="3">
        <dgm:presLayoutVars>
          <dgm:bulletEnabled val="1"/>
        </dgm:presLayoutVars>
      </dgm:prSet>
      <dgm:spPr/>
    </dgm:pt>
    <dgm:pt modelId="{DC63E247-8FAA-4D86-BEE8-A5C314056D40}" type="pres">
      <dgm:prSet presAssocID="{C5850E28-AE98-48EF-B10D-51F2E8DC6912}" presName="accent_1" presStyleCnt="0"/>
      <dgm:spPr/>
    </dgm:pt>
    <dgm:pt modelId="{F5006B2F-9161-435F-8FA0-912FD64B9440}" type="pres">
      <dgm:prSet presAssocID="{C5850E28-AE98-48EF-B10D-51F2E8DC6912}" presName="accentRepeatNode" presStyleLbl="solidFgAcc1" presStyleIdx="0" presStyleCnt="3"/>
      <dgm:spPr>
        <a:solidFill>
          <a:srgbClr val="262087"/>
        </a:solidFill>
      </dgm:spPr>
    </dgm:pt>
    <dgm:pt modelId="{ECD4F5B1-DBB1-4C6B-B569-0918B4C01A3D}" type="pres">
      <dgm:prSet presAssocID="{AA94788F-5722-4751-AB78-00E40E828BE4}" presName="text_2" presStyleLbl="node1" presStyleIdx="1" presStyleCnt="3">
        <dgm:presLayoutVars>
          <dgm:bulletEnabled val="1"/>
        </dgm:presLayoutVars>
      </dgm:prSet>
      <dgm:spPr/>
    </dgm:pt>
    <dgm:pt modelId="{91F1F334-DE4B-4C0E-BE5C-43A2819D5D65}" type="pres">
      <dgm:prSet presAssocID="{AA94788F-5722-4751-AB78-00E40E828BE4}" presName="accent_2" presStyleCnt="0"/>
      <dgm:spPr/>
    </dgm:pt>
    <dgm:pt modelId="{00D8219C-3183-4ECC-802F-94EE435FBE5D}" type="pres">
      <dgm:prSet presAssocID="{AA94788F-5722-4751-AB78-00E40E828BE4}" presName="accentRepeatNode" presStyleLbl="solidFgAcc1" presStyleIdx="1" presStyleCnt="3"/>
      <dgm:spPr>
        <a:solidFill>
          <a:srgbClr val="262087"/>
        </a:solidFill>
      </dgm:spPr>
    </dgm:pt>
    <dgm:pt modelId="{26262092-6987-40BD-9D9D-24042FB1C1A0}" type="pres">
      <dgm:prSet presAssocID="{30351EFA-82B4-430E-BF5C-583234DAD331}" presName="text_3" presStyleLbl="node1" presStyleIdx="2" presStyleCnt="3">
        <dgm:presLayoutVars>
          <dgm:bulletEnabled val="1"/>
        </dgm:presLayoutVars>
      </dgm:prSet>
      <dgm:spPr/>
    </dgm:pt>
    <dgm:pt modelId="{ECB3AE97-477D-4541-87B3-79543338BFA1}" type="pres">
      <dgm:prSet presAssocID="{30351EFA-82B4-430E-BF5C-583234DAD331}" presName="accent_3" presStyleCnt="0"/>
      <dgm:spPr/>
    </dgm:pt>
    <dgm:pt modelId="{15A8E937-5B30-4D98-A669-71CCB8F5F7EF}" type="pres">
      <dgm:prSet presAssocID="{30351EFA-82B4-430E-BF5C-583234DAD331}" presName="accentRepeatNode" presStyleLbl="solidFgAcc1" presStyleIdx="2" presStyleCnt="3"/>
      <dgm:spPr>
        <a:solidFill>
          <a:srgbClr val="262087"/>
        </a:solidFill>
      </dgm:spPr>
    </dgm:pt>
  </dgm:ptLst>
  <dgm:cxnLst>
    <dgm:cxn modelId="{3F3C6D20-C5C2-4036-B17D-45F5C915FF2B}" srcId="{68DD0B97-05A2-44D1-9F51-4D0E5D4A139C}" destId="{AA94788F-5722-4751-AB78-00E40E828BE4}" srcOrd="1" destOrd="0" parTransId="{4A72163C-C356-42B6-9D40-576CB52740E1}" sibTransId="{2E922ABF-5970-44F2-9B03-4F2889A83B49}"/>
    <dgm:cxn modelId="{D728042E-067B-4325-9AA1-D08BAB676EC0}" type="presOf" srcId="{68DD0B97-05A2-44D1-9F51-4D0E5D4A139C}" destId="{1ABE0233-D053-4680-8D85-6C8A4D05B172}" srcOrd="0" destOrd="0" presId="urn:microsoft.com/office/officeart/2008/layout/VerticalCurvedList"/>
    <dgm:cxn modelId="{DA3CF1AF-CC1B-4C81-9BCE-21A1146F55F6}" type="presOf" srcId="{C5850E28-AE98-48EF-B10D-51F2E8DC6912}" destId="{68FDF481-B322-482D-9F5E-9172EA062C2F}" srcOrd="0" destOrd="0" presId="urn:microsoft.com/office/officeart/2008/layout/VerticalCurvedList"/>
    <dgm:cxn modelId="{7A7DCFB2-1C93-4297-88D8-5CE28E210398}" srcId="{68DD0B97-05A2-44D1-9F51-4D0E5D4A139C}" destId="{30351EFA-82B4-430E-BF5C-583234DAD331}" srcOrd="2" destOrd="0" parTransId="{7F9D84D1-4350-4DF4-977B-8D4450606D1F}" sibTransId="{8098D5E5-884E-45CD-8DDD-12926DECB973}"/>
    <dgm:cxn modelId="{D23953C8-74AC-42AD-9609-5A2AC017BD4B}" type="presOf" srcId="{6843368F-27A2-48AB-9106-A0A6C27B91EB}" destId="{7EDDC4D5-73D9-4F3E-B6EE-4EDD9E088A8F}" srcOrd="0" destOrd="0" presId="urn:microsoft.com/office/officeart/2008/layout/VerticalCurvedList"/>
    <dgm:cxn modelId="{03F84FEB-4A44-4C67-A7BD-747DDB7F0E65}" srcId="{68DD0B97-05A2-44D1-9F51-4D0E5D4A139C}" destId="{C5850E28-AE98-48EF-B10D-51F2E8DC6912}" srcOrd="0" destOrd="0" parTransId="{59EB0C04-15BF-40D9-A4E3-B3496EBF2703}" sibTransId="{6843368F-27A2-48AB-9106-A0A6C27B91EB}"/>
    <dgm:cxn modelId="{58C318ED-DDAA-4CD4-AD69-63FDD3092878}" type="presOf" srcId="{30351EFA-82B4-430E-BF5C-583234DAD331}" destId="{26262092-6987-40BD-9D9D-24042FB1C1A0}" srcOrd="0" destOrd="0" presId="urn:microsoft.com/office/officeart/2008/layout/VerticalCurvedList"/>
    <dgm:cxn modelId="{B4943CEF-C9EC-4973-B411-35D2EC575FE9}" type="presOf" srcId="{AA94788F-5722-4751-AB78-00E40E828BE4}" destId="{ECD4F5B1-DBB1-4C6B-B569-0918B4C01A3D}" srcOrd="0" destOrd="0" presId="urn:microsoft.com/office/officeart/2008/layout/VerticalCurvedList"/>
    <dgm:cxn modelId="{440BC1AF-71DE-41E9-B08B-89356F012E30}" type="presParOf" srcId="{1ABE0233-D053-4680-8D85-6C8A4D05B172}" destId="{3B70D35A-E034-4884-9024-F29E85D927FE}" srcOrd="0" destOrd="0" presId="urn:microsoft.com/office/officeart/2008/layout/VerticalCurvedList"/>
    <dgm:cxn modelId="{388C8ED4-BCA1-460C-BB61-54089A6073E2}" type="presParOf" srcId="{3B70D35A-E034-4884-9024-F29E85D927FE}" destId="{B5E57E7D-8979-47EB-A0F8-11FCC0492438}" srcOrd="0" destOrd="0" presId="urn:microsoft.com/office/officeart/2008/layout/VerticalCurvedList"/>
    <dgm:cxn modelId="{6231D305-2497-43E2-8632-6DB9A0E24231}" type="presParOf" srcId="{B5E57E7D-8979-47EB-A0F8-11FCC0492438}" destId="{20EAED51-71F2-4AD7-B6C0-C3076B7984F0}" srcOrd="0" destOrd="0" presId="urn:microsoft.com/office/officeart/2008/layout/VerticalCurvedList"/>
    <dgm:cxn modelId="{A72346D2-545B-4197-8ED8-A7FCE8D660E1}" type="presParOf" srcId="{B5E57E7D-8979-47EB-A0F8-11FCC0492438}" destId="{7EDDC4D5-73D9-4F3E-B6EE-4EDD9E088A8F}" srcOrd="1" destOrd="0" presId="urn:microsoft.com/office/officeart/2008/layout/VerticalCurvedList"/>
    <dgm:cxn modelId="{D628F5E5-ECB9-49C7-99A4-DD5ABA238F4A}" type="presParOf" srcId="{B5E57E7D-8979-47EB-A0F8-11FCC0492438}" destId="{E913C834-B4F0-4841-B74B-285FF11746BD}" srcOrd="2" destOrd="0" presId="urn:microsoft.com/office/officeart/2008/layout/VerticalCurvedList"/>
    <dgm:cxn modelId="{B1522893-6398-4B9E-B5EA-BA097BF6F2A8}" type="presParOf" srcId="{B5E57E7D-8979-47EB-A0F8-11FCC0492438}" destId="{EF2BDE7B-C59B-4964-947F-072F9B875FD7}" srcOrd="3" destOrd="0" presId="urn:microsoft.com/office/officeart/2008/layout/VerticalCurvedList"/>
    <dgm:cxn modelId="{257C6AB4-6148-46B6-86FE-E0D6B0C4DF83}" type="presParOf" srcId="{3B70D35A-E034-4884-9024-F29E85D927FE}" destId="{68FDF481-B322-482D-9F5E-9172EA062C2F}" srcOrd="1" destOrd="0" presId="urn:microsoft.com/office/officeart/2008/layout/VerticalCurvedList"/>
    <dgm:cxn modelId="{C9E86A9A-BFE1-4A67-9093-3B21DDCC61D9}" type="presParOf" srcId="{3B70D35A-E034-4884-9024-F29E85D927FE}" destId="{DC63E247-8FAA-4D86-BEE8-A5C314056D40}" srcOrd="2" destOrd="0" presId="urn:microsoft.com/office/officeart/2008/layout/VerticalCurvedList"/>
    <dgm:cxn modelId="{15024A9E-290C-4C4A-9367-55A109EB7EAF}" type="presParOf" srcId="{DC63E247-8FAA-4D86-BEE8-A5C314056D40}" destId="{F5006B2F-9161-435F-8FA0-912FD64B9440}" srcOrd="0" destOrd="0" presId="urn:microsoft.com/office/officeart/2008/layout/VerticalCurvedList"/>
    <dgm:cxn modelId="{AC048601-F216-4E26-AACA-C0A206527137}" type="presParOf" srcId="{3B70D35A-E034-4884-9024-F29E85D927FE}" destId="{ECD4F5B1-DBB1-4C6B-B569-0918B4C01A3D}" srcOrd="3" destOrd="0" presId="urn:microsoft.com/office/officeart/2008/layout/VerticalCurvedList"/>
    <dgm:cxn modelId="{FFD5C7E7-04DD-43E3-9ADC-290BD51436AB}" type="presParOf" srcId="{3B70D35A-E034-4884-9024-F29E85D927FE}" destId="{91F1F334-DE4B-4C0E-BE5C-43A2819D5D65}" srcOrd="4" destOrd="0" presId="urn:microsoft.com/office/officeart/2008/layout/VerticalCurvedList"/>
    <dgm:cxn modelId="{1459FBC3-FB48-4299-8681-364FC7198C4C}" type="presParOf" srcId="{91F1F334-DE4B-4C0E-BE5C-43A2819D5D65}" destId="{00D8219C-3183-4ECC-802F-94EE435FBE5D}" srcOrd="0" destOrd="0" presId="urn:microsoft.com/office/officeart/2008/layout/VerticalCurvedList"/>
    <dgm:cxn modelId="{2C5AFFAF-F12D-45C8-92EF-D3A652EF30CB}" type="presParOf" srcId="{3B70D35A-E034-4884-9024-F29E85D927FE}" destId="{26262092-6987-40BD-9D9D-24042FB1C1A0}" srcOrd="5" destOrd="0" presId="urn:microsoft.com/office/officeart/2008/layout/VerticalCurvedList"/>
    <dgm:cxn modelId="{87F21BF1-33F1-4C66-9E3E-95B810B90B6B}" type="presParOf" srcId="{3B70D35A-E034-4884-9024-F29E85D927FE}" destId="{ECB3AE97-477D-4541-87B3-79543338BFA1}" srcOrd="6" destOrd="0" presId="urn:microsoft.com/office/officeart/2008/layout/VerticalCurvedList"/>
    <dgm:cxn modelId="{647B5F10-C0D8-4BD9-BCF3-C617E267166E}" type="presParOf" srcId="{ECB3AE97-477D-4541-87B3-79543338BFA1}" destId="{15A8E937-5B30-4D98-A669-71CCB8F5F7E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9C0A0-4C09-44DA-8BA3-B808EF109BEB}">
      <dsp:nvSpPr>
        <dsp:cNvPr id="0" name=""/>
        <dsp:cNvSpPr/>
      </dsp:nvSpPr>
      <dsp:spPr>
        <a:xfrm>
          <a:off x="2508802" y="-62256"/>
          <a:ext cx="1164685" cy="1080151"/>
        </a:xfrm>
        <a:prstGeom prst="ellipse">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FFFF"/>
              </a:solidFill>
              <a:latin typeface="Lato" panose="020F0502020204030203" pitchFamily="34" charset="0"/>
            </a:rPr>
            <a:t>Color</a:t>
          </a:r>
        </a:p>
      </dsp:txBody>
      <dsp:txXfrm>
        <a:off x="2679366" y="95928"/>
        <a:ext cx="823557" cy="763783"/>
      </dsp:txXfrm>
    </dsp:sp>
    <dsp:sp modelId="{5CE3BE29-1316-4D68-BB10-7202696D9540}">
      <dsp:nvSpPr>
        <dsp:cNvPr id="0" name=""/>
        <dsp:cNvSpPr/>
      </dsp:nvSpPr>
      <dsp:spPr>
        <a:xfrm rot="1800000">
          <a:off x="3632473" y="667558"/>
          <a:ext cx="160534" cy="3382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635699" y="723173"/>
        <a:ext cx="112374" cy="202967"/>
      </dsp:txXfrm>
    </dsp:sp>
    <dsp:sp modelId="{38C49940-80BD-4DE2-8C82-819EBD7A7A52}">
      <dsp:nvSpPr>
        <dsp:cNvPr id="0" name=""/>
        <dsp:cNvSpPr/>
      </dsp:nvSpPr>
      <dsp:spPr>
        <a:xfrm>
          <a:off x="3755621" y="620036"/>
          <a:ext cx="1278617" cy="1221045"/>
        </a:xfrm>
        <a:prstGeom prst="ellipse">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Lato" panose="020F0502020204030203" pitchFamily="34" charset="0"/>
            </a:rPr>
            <a:t>National Origin </a:t>
          </a:r>
        </a:p>
      </dsp:txBody>
      <dsp:txXfrm>
        <a:off x="3942870" y="798854"/>
        <a:ext cx="904119" cy="863409"/>
      </dsp:txXfrm>
    </dsp:sp>
    <dsp:sp modelId="{C2F1329E-09B0-4322-B1C8-AF3BB542B5CA}">
      <dsp:nvSpPr>
        <dsp:cNvPr id="0" name=""/>
        <dsp:cNvSpPr/>
      </dsp:nvSpPr>
      <dsp:spPr>
        <a:xfrm rot="5400000">
          <a:off x="4300886" y="1844060"/>
          <a:ext cx="188087" cy="3382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329099" y="1883502"/>
        <a:ext cx="131661" cy="202967"/>
      </dsp:txXfrm>
    </dsp:sp>
    <dsp:sp modelId="{C21F2DCD-8036-47F4-B490-4BF39BBAA1DA}">
      <dsp:nvSpPr>
        <dsp:cNvPr id="0" name=""/>
        <dsp:cNvSpPr/>
      </dsp:nvSpPr>
      <dsp:spPr>
        <a:xfrm>
          <a:off x="3812491" y="2195963"/>
          <a:ext cx="1164875" cy="1080151"/>
        </a:xfrm>
        <a:prstGeom prst="ellipse">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Lato" panose="020F0502020204030203" pitchFamily="34" charset="0"/>
            </a:rPr>
            <a:t>Age</a:t>
          </a:r>
          <a:r>
            <a:rPr lang="en-US" sz="1200" kern="1200" dirty="0">
              <a:latin typeface="Lato" panose="020F0502020204030203" pitchFamily="34" charset="0"/>
            </a:rPr>
            <a:t> </a:t>
          </a:r>
        </a:p>
      </dsp:txBody>
      <dsp:txXfrm>
        <a:off x="3983083" y="2354147"/>
        <a:ext cx="823691" cy="763783"/>
      </dsp:txXfrm>
    </dsp:sp>
    <dsp:sp modelId="{BA6BABF2-0DF7-4FA4-9461-B3295FC00B22}">
      <dsp:nvSpPr>
        <dsp:cNvPr id="0" name=""/>
        <dsp:cNvSpPr/>
      </dsp:nvSpPr>
      <dsp:spPr>
        <a:xfrm rot="9000000">
          <a:off x="3696974" y="2924409"/>
          <a:ext cx="157466" cy="3382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3741050" y="2980254"/>
        <a:ext cx="110226" cy="202967"/>
      </dsp:txXfrm>
    </dsp:sp>
    <dsp:sp modelId="{A36CBA24-17F2-4709-9144-0E1D27B3705C}">
      <dsp:nvSpPr>
        <dsp:cNvPr id="0" name=""/>
        <dsp:cNvSpPr/>
      </dsp:nvSpPr>
      <dsp:spPr>
        <a:xfrm>
          <a:off x="2433660" y="2901956"/>
          <a:ext cx="1314970" cy="1173646"/>
        </a:xfrm>
        <a:prstGeom prst="ellipse">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ts val="0"/>
            </a:spcAft>
            <a:buNone/>
          </a:pPr>
          <a:r>
            <a:rPr lang="en-US" sz="1600" kern="1200" dirty="0">
              <a:latin typeface="Lato" panose="020F0502020204030203" pitchFamily="34" charset="0"/>
            </a:rPr>
            <a:t>Disability</a:t>
          </a:r>
        </a:p>
      </dsp:txBody>
      <dsp:txXfrm>
        <a:off x="2626233" y="3073832"/>
        <a:ext cx="929824" cy="829894"/>
      </dsp:txXfrm>
    </dsp:sp>
    <dsp:sp modelId="{C25A2EB3-35E4-4973-8E52-6EDEBFA6A156}">
      <dsp:nvSpPr>
        <dsp:cNvPr id="0" name=""/>
        <dsp:cNvSpPr/>
      </dsp:nvSpPr>
      <dsp:spPr>
        <a:xfrm rot="12600000">
          <a:off x="2333867" y="2928263"/>
          <a:ext cx="158782" cy="3382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2378311" y="3007827"/>
        <a:ext cx="111147" cy="202967"/>
      </dsp:txXfrm>
    </dsp:sp>
    <dsp:sp modelId="{C5B52516-3C90-4216-AAC9-D5FDD2737DB8}">
      <dsp:nvSpPr>
        <dsp:cNvPr id="0" name=""/>
        <dsp:cNvSpPr/>
      </dsp:nvSpPr>
      <dsp:spPr>
        <a:xfrm>
          <a:off x="1207373" y="2198514"/>
          <a:ext cx="1159974" cy="1075049"/>
        </a:xfrm>
        <a:prstGeom prst="ellipse">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Lato" panose="020F0502020204030203" pitchFamily="34" charset="0"/>
            </a:rPr>
            <a:t>Sex</a:t>
          </a:r>
          <a:r>
            <a:rPr lang="en-US" sz="1200" kern="1200" dirty="0">
              <a:latin typeface="Lato" panose="020F0502020204030203" pitchFamily="34" charset="0"/>
            </a:rPr>
            <a:t> </a:t>
          </a:r>
        </a:p>
      </dsp:txBody>
      <dsp:txXfrm>
        <a:off x="1377247" y="2355951"/>
        <a:ext cx="820226" cy="760175"/>
      </dsp:txXfrm>
    </dsp:sp>
    <dsp:sp modelId="{673D6D4B-910F-4E3A-AD38-57CC11285DA1}">
      <dsp:nvSpPr>
        <dsp:cNvPr id="0" name=""/>
        <dsp:cNvSpPr/>
      </dsp:nvSpPr>
      <dsp:spPr>
        <a:xfrm rot="16200000">
          <a:off x="1673972" y="1821854"/>
          <a:ext cx="226776" cy="3382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707989" y="1923526"/>
        <a:ext cx="158743" cy="202967"/>
      </dsp:txXfrm>
    </dsp:sp>
    <dsp:sp modelId="{551303E1-0C29-4BF6-90BA-BC2DDF5DA269}">
      <dsp:nvSpPr>
        <dsp:cNvPr id="0" name=""/>
        <dsp:cNvSpPr/>
      </dsp:nvSpPr>
      <dsp:spPr>
        <a:xfrm>
          <a:off x="1205018" y="690483"/>
          <a:ext cx="1164685" cy="1080151"/>
        </a:xfrm>
        <a:prstGeom prst="ellipse">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Lato" panose="020F0502020204030203" pitchFamily="34" charset="0"/>
            </a:rPr>
            <a:t>Race</a:t>
          </a:r>
        </a:p>
      </dsp:txBody>
      <dsp:txXfrm>
        <a:off x="1375582" y="848667"/>
        <a:ext cx="823557" cy="763783"/>
      </dsp:txXfrm>
    </dsp:sp>
    <dsp:sp modelId="{DFEF3C06-DEA9-4C00-9CE6-69841CB3AB8F}">
      <dsp:nvSpPr>
        <dsp:cNvPr id="0" name=""/>
        <dsp:cNvSpPr/>
      </dsp:nvSpPr>
      <dsp:spPr>
        <a:xfrm rot="19800000">
          <a:off x="2338127" y="687778"/>
          <a:ext cx="192801" cy="3382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42002" y="769893"/>
        <a:ext cx="134961" cy="20296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B4528-DC8B-4937-A980-3ED814EB0BB6}">
      <dsp:nvSpPr>
        <dsp:cNvPr id="0" name=""/>
        <dsp:cNvSpPr/>
      </dsp:nvSpPr>
      <dsp:spPr>
        <a:xfrm>
          <a:off x="1044624" y="2149"/>
          <a:ext cx="1907976" cy="1144785"/>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Lato" panose="020F0502020204030203" pitchFamily="34" charset="0"/>
              <a:ea typeface="Lato" panose="020F0502020204030203" pitchFamily="34" charset="0"/>
              <a:cs typeface="Lato" panose="020F0502020204030203" pitchFamily="34" charset="0"/>
            </a:rPr>
            <a:t>Physician</a:t>
          </a:r>
        </a:p>
      </dsp:txBody>
      <dsp:txXfrm>
        <a:off x="1044624" y="2149"/>
        <a:ext cx="1907976" cy="1144785"/>
      </dsp:txXfrm>
    </dsp:sp>
    <dsp:sp modelId="{9C407F9A-5C35-48FD-9843-4829E4F5F7C6}">
      <dsp:nvSpPr>
        <dsp:cNvPr id="0" name=""/>
        <dsp:cNvSpPr/>
      </dsp:nvSpPr>
      <dsp:spPr>
        <a:xfrm>
          <a:off x="3143398" y="2149"/>
          <a:ext cx="1907976" cy="1144785"/>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Lato" panose="020F0502020204030203" pitchFamily="34" charset="0"/>
              <a:ea typeface="Lato" panose="020F0502020204030203" pitchFamily="34" charset="0"/>
              <a:cs typeface="Lato" panose="020F0502020204030203" pitchFamily="34" charset="0"/>
            </a:rPr>
            <a:t>Dentist</a:t>
          </a:r>
        </a:p>
      </dsp:txBody>
      <dsp:txXfrm>
        <a:off x="3143398" y="2149"/>
        <a:ext cx="1907976" cy="1144785"/>
      </dsp:txXfrm>
    </dsp:sp>
    <dsp:sp modelId="{5509DEF8-6FE4-4654-A1AA-B61C9E766953}">
      <dsp:nvSpPr>
        <dsp:cNvPr id="0" name=""/>
        <dsp:cNvSpPr/>
      </dsp:nvSpPr>
      <dsp:spPr>
        <a:xfrm>
          <a:off x="1044624" y="1337733"/>
          <a:ext cx="1907976" cy="1144785"/>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Lato" panose="020F0502020204030203" pitchFamily="34" charset="0"/>
              <a:ea typeface="Lato" panose="020F0502020204030203" pitchFamily="34" charset="0"/>
              <a:cs typeface="Lato" panose="020F0502020204030203" pitchFamily="34" charset="0"/>
            </a:rPr>
            <a:t>Optometrist</a:t>
          </a:r>
        </a:p>
      </dsp:txBody>
      <dsp:txXfrm>
        <a:off x="1044624" y="1337733"/>
        <a:ext cx="1907976" cy="1144785"/>
      </dsp:txXfrm>
    </dsp:sp>
    <dsp:sp modelId="{1D91066B-2AE3-4F86-9075-FAD5543B8DE9}">
      <dsp:nvSpPr>
        <dsp:cNvPr id="0" name=""/>
        <dsp:cNvSpPr/>
      </dsp:nvSpPr>
      <dsp:spPr>
        <a:xfrm>
          <a:off x="3143398" y="1337733"/>
          <a:ext cx="1907976" cy="1144785"/>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Lato" panose="020F0502020204030203" pitchFamily="34" charset="0"/>
              <a:ea typeface="Lato" panose="020F0502020204030203" pitchFamily="34" charset="0"/>
              <a:cs typeface="Lato" panose="020F0502020204030203" pitchFamily="34" charset="0"/>
            </a:rPr>
            <a:t>Physician Assistant</a:t>
          </a:r>
        </a:p>
      </dsp:txBody>
      <dsp:txXfrm>
        <a:off x="3143398" y="1337733"/>
        <a:ext cx="1907976" cy="1144785"/>
      </dsp:txXfrm>
    </dsp:sp>
    <dsp:sp modelId="{5EE4A632-AE5E-4095-BBCA-9D0555A22461}">
      <dsp:nvSpPr>
        <dsp:cNvPr id="0" name=""/>
        <dsp:cNvSpPr/>
      </dsp:nvSpPr>
      <dsp:spPr>
        <a:xfrm>
          <a:off x="1044624" y="2673317"/>
          <a:ext cx="1907976" cy="1144785"/>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Lato" panose="020F0502020204030203" pitchFamily="34" charset="0"/>
              <a:ea typeface="Lato" panose="020F0502020204030203" pitchFamily="34" charset="0"/>
              <a:cs typeface="Lato" panose="020F0502020204030203" pitchFamily="34" charset="0"/>
            </a:rPr>
            <a:t>Advanced Practice Nurse Prescriber</a:t>
          </a:r>
        </a:p>
      </dsp:txBody>
      <dsp:txXfrm>
        <a:off x="1044624" y="2673317"/>
        <a:ext cx="1907976" cy="1144785"/>
      </dsp:txXfrm>
    </dsp:sp>
    <dsp:sp modelId="{16E05D9F-8D9C-4717-A351-86EBE4C701A5}">
      <dsp:nvSpPr>
        <dsp:cNvPr id="0" name=""/>
        <dsp:cNvSpPr/>
      </dsp:nvSpPr>
      <dsp:spPr>
        <a:xfrm>
          <a:off x="3143398" y="2673317"/>
          <a:ext cx="1907976" cy="1144785"/>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Lato" panose="020F0502020204030203" pitchFamily="34" charset="0"/>
              <a:ea typeface="Lato" panose="020F0502020204030203" pitchFamily="34" charset="0"/>
              <a:cs typeface="Lato" panose="020F0502020204030203" pitchFamily="34" charset="0"/>
            </a:rPr>
            <a:t>Podiatrist licensed in any state</a:t>
          </a:r>
        </a:p>
      </dsp:txBody>
      <dsp:txXfrm>
        <a:off x="3143398" y="2673317"/>
        <a:ext cx="1907976" cy="114478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34DEB-44AA-4DB9-9C0F-A633A0A69633}">
      <dsp:nvSpPr>
        <dsp:cNvPr id="0" name=""/>
        <dsp:cNvSpPr/>
      </dsp:nvSpPr>
      <dsp:spPr>
        <a:xfrm>
          <a:off x="0" y="42008"/>
          <a:ext cx="8053136"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Lato" panose="020F0502020204030203" pitchFamily="34" charset="0"/>
              <a:ea typeface="Lato" panose="020F0502020204030203" pitchFamily="34" charset="0"/>
              <a:cs typeface="Lato" panose="020F0502020204030203" pitchFamily="34" charset="0"/>
            </a:rPr>
            <a:t>Explanation of how the child’s physical or mental impairment restricts the child’s diet</a:t>
          </a:r>
        </a:p>
      </dsp:txBody>
      <dsp:txXfrm>
        <a:off x="48547" y="90555"/>
        <a:ext cx="7956042" cy="897406"/>
      </dsp:txXfrm>
    </dsp:sp>
    <dsp:sp modelId="{FB7A8ACA-021D-49DA-800D-8F482D923849}">
      <dsp:nvSpPr>
        <dsp:cNvPr id="0" name=""/>
        <dsp:cNvSpPr/>
      </dsp:nvSpPr>
      <dsp:spPr>
        <a:xfrm>
          <a:off x="0" y="1108508"/>
          <a:ext cx="8053136"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Lato" panose="020F0502020204030203" pitchFamily="34" charset="0"/>
              <a:ea typeface="Lato" panose="020F0502020204030203" pitchFamily="34" charset="0"/>
              <a:cs typeface="Lato" panose="020F0502020204030203" pitchFamily="34" charset="0"/>
            </a:rPr>
            <a:t>Explanation of what must be done to accommodate the child</a:t>
          </a:r>
        </a:p>
      </dsp:txBody>
      <dsp:txXfrm>
        <a:off x="48547" y="1157055"/>
        <a:ext cx="7956042" cy="897406"/>
      </dsp:txXfrm>
    </dsp:sp>
    <dsp:sp modelId="{5F8F733D-8F64-4C31-B530-3CF5434384DE}">
      <dsp:nvSpPr>
        <dsp:cNvPr id="0" name=""/>
        <dsp:cNvSpPr/>
      </dsp:nvSpPr>
      <dsp:spPr>
        <a:xfrm>
          <a:off x="0" y="2175008"/>
          <a:ext cx="8053136"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Lato" panose="020F0502020204030203" pitchFamily="34" charset="0"/>
              <a:ea typeface="Lato" panose="020F0502020204030203" pitchFamily="34" charset="0"/>
              <a:cs typeface="Lato" panose="020F0502020204030203" pitchFamily="34" charset="0"/>
            </a:rPr>
            <a:t>The food(s) that must be omitted and the recommended alternatives</a:t>
          </a:r>
        </a:p>
      </dsp:txBody>
      <dsp:txXfrm>
        <a:off x="48547" y="2223555"/>
        <a:ext cx="7956042" cy="897406"/>
      </dsp:txXfrm>
    </dsp:sp>
    <dsp:sp modelId="{2AEED70C-AC46-456F-9039-260C3A66AC43}">
      <dsp:nvSpPr>
        <dsp:cNvPr id="0" name=""/>
        <dsp:cNvSpPr/>
      </dsp:nvSpPr>
      <dsp:spPr>
        <a:xfrm>
          <a:off x="0" y="3169508"/>
          <a:ext cx="8053136"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68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latin typeface="Lato" panose="020F0502020204030203" pitchFamily="34" charset="0"/>
              <a:ea typeface="Lato" panose="020F0502020204030203" pitchFamily="34" charset="0"/>
              <a:cs typeface="Lato" panose="020F0502020204030203" pitchFamily="34" charset="0"/>
            </a:rPr>
            <a:t>A template Medical Statement Form is available on our website.</a:t>
          </a:r>
        </a:p>
      </dsp:txBody>
      <dsp:txXfrm>
        <a:off x="0" y="3169508"/>
        <a:ext cx="8053136" cy="414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90A56-862D-4A3D-9F06-EB07D85D5302}">
      <dsp:nvSpPr>
        <dsp:cNvPr id="0" name=""/>
        <dsp:cNvSpPr/>
      </dsp:nvSpPr>
      <dsp:spPr>
        <a:xfrm>
          <a:off x="0" y="0"/>
          <a:ext cx="5992479" cy="174037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kern="1200" dirty="0">
              <a:latin typeface="Lato" panose="020F0502020204030203" pitchFamily="34" charset="0"/>
              <a:ea typeface="Lato" panose="020F0502020204030203" pitchFamily="34" charset="0"/>
              <a:cs typeface="Lato" panose="020F0502020204030203" pitchFamily="34" charset="0"/>
            </a:rPr>
            <a:t>Establish a system to collect racial and ethnic data</a:t>
          </a:r>
          <a:endParaRPr lang="en-US" sz="2500" kern="1200" dirty="0">
            <a:latin typeface="Lato" panose="020F0502020204030203" pitchFamily="34" charset="0"/>
            <a:ea typeface="Lato" panose="020F0502020204030203" pitchFamily="34" charset="0"/>
            <a:cs typeface="Lato" panose="020F0502020204030203" pitchFamily="34" charset="0"/>
          </a:endParaRPr>
        </a:p>
      </dsp:txBody>
      <dsp:txXfrm>
        <a:off x="84958" y="84958"/>
        <a:ext cx="5822563" cy="1570459"/>
      </dsp:txXfrm>
    </dsp:sp>
    <dsp:sp modelId="{2C0E3741-3ECB-4B4E-B52C-5D6547C1B8D9}">
      <dsp:nvSpPr>
        <dsp:cNvPr id="0" name=""/>
        <dsp:cNvSpPr/>
      </dsp:nvSpPr>
      <dsp:spPr>
        <a:xfrm>
          <a:off x="0" y="1815388"/>
          <a:ext cx="5992479" cy="174037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kern="1200" dirty="0">
              <a:latin typeface="Lato" panose="020F0502020204030203" pitchFamily="34" charset="0"/>
              <a:ea typeface="Lato" panose="020F0502020204030203" pitchFamily="34" charset="0"/>
              <a:cs typeface="Lato" panose="020F0502020204030203" pitchFamily="34" charset="0"/>
            </a:rPr>
            <a:t>Data collection is used to determine how effectively your program is reaching potentially eligible children and if  outreach may be needed</a:t>
          </a:r>
          <a:endParaRPr lang="en-US" sz="2500" kern="1200" dirty="0">
            <a:latin typeface="Lato" panose="020F0502020204030203" pitchFamily="34" charset="0"/>
            <a:ea typeface="Lato" panose="020F0502020204030203" pitchFamily="34" charset="0"/>
            <a:cs typeface="Lato" panose="020F0502020204030203" pitchFamily="34" charset="0"/>
          </a:endParaRPr>
        </a:p>
      </dsp:txBody>
      <dsp:txXfrm>
        <a:off x="84958" y="1900346"/>
        <a:ext cx="5822563" cy="157045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D57E-2449-4414-B8A2-B5DE9AE741F2}">
      <dsp:nvSpPr>
        <dsp:cNvPr id="0" name=""/>
        <dsp:cNvSpPr/>
      </dsp:nvSpPr>
      <dsp:spPr>
        <a:xfrm>
          <a:off x="0" y="68670"/>
          <a:ext cx="6208174" cy="767520"/>
        </a:xfrm>
        <a:prstGeom prst="roundRect">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kern="1200" dirty="0">
              <a:latin typeface="Lato" panose="020F0502020204030203" pitchFamily="34" charset="0"/>
              <a:ea typeface="Lato" panose="020F0502020204030203" pitchFamily="34" charset="0"/>
              <a:cs typeface="Lato" panose="020F0502020204030203" pitchFamily="34" charset="0"/>
            </a:rPr>
            <a:t>Categories include:</a:t>
          </a:r>
          <a:endParaRPr lang="en-US" sz="3200" kern="1200" dirty="0">
            <a:latin typeface="Lato" panose="020F0502020204030203" pitchFamily="34" charset="0"/>
            <a:ea typeface="Lato" panose="020F0502020204030203" pitchFamily="34" charset="0"/>
            <a:cs typeface="Lato" panose="020F0502020204030203" pitchFamily="34" charset="0"/>
          </a:endParaRPr>
        </a:p>
      </dsp:txBody>
      <dsp:txXfrm>
        <a:off x="37467" y="106137"/>
        <a:ext cx="6133240" cy="692586"/>
      </dsp:txXfrm>
    </dsp:sp>
    <dsp:sp modelId="{469779EA-3614-45AF-9831-D67F32A13BB8}">
      <dsp:nvSpPr>
        <dsp:cNvPr id="0" name=""/>
        <dsp:cNvSpPr/>
      </dsp:nvSpPr>
      <dsp:spPr>
        <a:xfrm>
          <a:off x="0" y="836190"/>
          <a:ext cx="6208174"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711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b="0" kern="1200" dirty="0">
              <a:latin typeface="Lato" panose="020F0502020204030203" pitchFamily="34" charset="0"/>
              <a:ea typeface="Lato" panose="020F0502020204030203" pitchFamily="34" charset="0"/>
              <a:cs typeface="Lato" panose="020F0502020204030203" pitchFamily="34" charset="0"/>
            </a:rPr>
            <a:t>Ethnic data </a:t>
          </a:r>
          <a:endParaRPr lang="en-US" sz="2500" kern="1200" dirty="0">
            <a:latin typeface="Lato" panose="020F0502020204030203" pitchFamily="34" charset="0"/>
            <a:ea typeface="Lato" panose="020F0502020204030203" pitchFamily="34" charset="0"/>
            <a:cs typeface="Lato" panose="020F0502020204030203" pitchFamily="34" charset="0"/>
          </a:endParaRPr>
        </a:p>
        <a:p>
          <a:pPr marL="228600" lvl="1" indent="-228600" algn="l" defTabSz="1111250">
            <a:lnSpc>
              <a:spcPct val="90000"/>
            </a:lnSpc>
            <a:spcBef>
              <a:spcPct val="0"/>
            </a:spcBef>
            <a:spcAft>
              <a:spcPct val="20000"/>
            </a:spcAft>
            <a:buChar char="•"/>
          </a:pPr>
          <a:r>
            <a:rPr lang="en-US" sz="2500" kern="1200" dirty="0">
              <a:latin typeface="Lato" panose="020F0502020204030203" pitchFamily="34" charset="0"/>
              <a:ea typeface="Lato" panose="020F0502020204030203" pitchFamily="34" charset="0"/>
              <a:cs typeface="Lato" panose="020F0502020204030203" pitchFamily="34" charset="0"/>
            </a:rPr>
            <a:t>R</a:t>
          </a:r>
          <a:r>
            <a:rPr lang="en-US" sz="2500" b="0" kern="1200" dirty="0">
              <a:latin typeface="Lato" panose="020F0502020204030203" pitchFamily="34" charset="0"/>
              <a:ea typeface="Lato" panose="020F0502020204030203" pitchFamily="34" charset="0"/>
              <a:cs typeface="Lato" panose="020F0502020204030203" pitchFamily="34" charset="0"/>
            </a:rPr>
            <a:t>acial data</a:t>
          </a:r>
          <a:endParaRPr lang="en-US" sz="2500" kern="1200" dirty="0">
            <a:latin typeface="Lato" panose="020F0502020204030203" pitchFamily="34" charset="0"/>
            <a:ea typeface="Lato" panose="020F0502020204030203" pitchFamily="34" charset="0"/>
            <a:cs typeface="Lato" panose="020F0502020204030203" pitchFamily="34" charset="0"/>
          </a:endParaRPr>
        </a:p>
      </dsp:txBody>
      <dsp:txXfrm>
        <a:off x="0" y="836190"/>
        <a:ext cx="6208174" cy="844560"/>
      </dsp:txXfrm>
    </dsp:sp>
    <dsp:sp modelId="{AD32FAAD-7952-48F0-9735-DCFAE800ABFC}">
      <dsp:nvSpPr>
        <dsp:cNvPr id="0" name=""/>
        <dsp:cNvSpPr/>
      </dsp:nvSpPr>
      <dsp:spPr>
        <a:xfrm>
          <a:off x="0" y="1680750"/>
          <a:ext cx="6208174" cy="767520"/>
        </a:xfrm>
        <a:prstGeom prst="roundRect">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kern="1200" dirty="0">
              <a:latin typeface="Lato" panose="020F0502020204030203" pitchFamily="34" charset="0"/>
              <a:ea typeface="Lato" panose="020F0502020204030203" pitchFamily="34" charset="0"/>
              <a:cs typeface="Lato" panose="020F0502020204030203" pitchFamily="34" charset="0"/>
            </a:rPr>
            <a:t>Collection through either:</a:t>
          </a:r>
          <a:endParaRPr lang="en-US" sz="3200" kern="1200" dirty="0">
            <a:latin typeface="Lato" panose="020F0502020204030203" pitchFamily="34" charset="0"/>
            <a:ea typeface="Lato" panose="020F0502020204030203" pitchFamily="34" charset="0"/>
            <a:cs typeface="Lato" panose="020F0502020204030203" pitchFamily="34" charset="0"/>
          </a:endParaRPr>
        </a:p>
      </dsp:txBody>
      <dsp:txXfrm>
        <a:off x="37467" y="1718217"/>
        <a:ext cx="6133240" cy="692586"/>
      </dsp:txXfrm>
    </dsp:sp>
    <dsp:sp modelId="{F67EC5DE-0E70-4525-AD7B-4C72719DDD64}">
      <dsp:nvSpPr>
        <dsp:cNvPr id="0" name=""/>
        <dsp:cNvSpPr/>
      </dsp:nvSpPr>
      <dsp:spPr>
        <a:xfrm>
          <a:off x="0" y="2448270"/>
          <a:ext cx="6208174" cy="1192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711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b="0" kern="1200" dirty="0">
              <a:latin typeface="Lato" panose="020F0502020204030203" pitchFamily="34" charset="0"/>
              <a:ea typeface="Lato" panose="020F0502020204030203" pitchFamily="34" charset="0"/>
              <a:cs typeface="Lato" panose="020F0502020204030203" pitchFamily="34" charset="0"/>
            </a:rPr>
            <a:t>Voluntary self identification or self reporting from F/R meal application</a:t>
          </a:r>
          <a:endParaRPr lang="en-US" sz="2500" kern="1200" dirty="0">
            <a:latin typeface="Lato" panose="020F0502020204030203" pitchFamily="34" charset="0"/>
            <a:ea typeface="Lato" panose="020F0502020204030203" pitchFamily="34" charset="0"/>
            <a:cs typeface="Lato" panose="020F0502020204030203" pitchFamily="34" charset="0"/>
          </a:endParaRPr>
        </a:p>
        <a:p>
          <a:pPr marL="228600" lvl="1" indent="-228600" algn="l" defTabSz="1111250">
            <a:lnSpc>
              <a:spcPct val="90000"/>
            </a:lnSpc>
            <a:spcBef>
              <a:spcPct val="0"/>
            </a:spcBef>
            <a:spcAft>
              <a:spcPct val="20000"/>
            </a:spcAft>
            <a:buChar char="•"/>
          </a:pPr>
          <a:r>
            <a:rPr lang="en-US" sz="2500" b="0" kern="1200" dirty="0">
              <a:latin typeface="Lato" panose="020F0502020204030203" pitchFamily="34" charset="0"/>
              <a:ea typeface="Lato" panose="020F0502020204030203" pitchFamily="34" charset="0"/>
              <a:cs typeface="Lato" panose="020F0502020204030203" pitchFamily="34" charset="0"/>
            </a:rPr>
            <a:t>Visual ID or Personal knowledge </a:t>
          </a:r>
          <a:endParaRPr lang="en-US" sz="2500" kern="1200" dirty="0">
            <a:latin typeface="Lato" panose="020F0502020204030203" pitchFamily="34" charset="0"/>
            <a:ea typeface="Lato" panose="020F0502020204030203" pitchFamily="34" charset="0"/>
            <a:cs typeface="Lato" panose="020F0502020204030203" pitchFamily="34" charset="0"/>
          </a:endParaRPr>
        </a:p>
      </dsp:txBody>
      <dsp:txXfrm>
        <a:off x="0" y="2448270"/>
        <a:ext cx="6208174" cy="11923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436A5-6F57-4D00-9074-593D0DCA9B7E}">
      <dsp:nvSpPr>
        <dsp:cNvPr id="0" name=""/>
        <dsp:cNvSpPr/>
      </dsp:nvSpPr>
      <dsp:spPr>
        <a:xfrm>
          <a:off x="0" y="1628336"/>
          <a:ext cx="7421957" cy="428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8BD71F-ED71-4332-8E60-8196C4B55BE9}">
      <dsp:nvSpPr>
        <dsp:cNvPr id="0" name=""/>
        <dsp:cNvSpPr/>
      </dsp:nvSpPr>
      <dsp:spPr>
        <a:xfrm>
          <a:off x="371097" y="1070044"/>
          <a:ext cx="5411705" cy="809211"/>
        </a:xfrm>
        <a:prstGeom prst="round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373" tIns="0" rIns="196373" bIns="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Lato" panose="020F0502020204030203" pitchFamily="34" charset="0"/>
            </a:rPr>
            <a:t>May be written, verbal, or anonymous</a:t>
          </a:r>
        </a:p>
      </dsp:txBody>
      <dsp:txXfrm>
        <a:off x="410599" y="1109546"/>
        <a:ext cx="5332701" cy="730207"/>
      </dsp:txXfrm>
    </dsp:sp>
    <dsp:sp modelId="{1A9B99EB-AB9B-4555-9860-FC4AB3420A24}">
      <dsp:nvSpPr>
        <dsp:cNvPr id="0" name=""/>
        <dsp:cNvSpPr/>
      </dsp:nvSpPr>
      <dsp:spPr>
        <a:xfrm>
          <a:off x="0" y="2721032"/>
          <a:ext cx="7421957" cy="428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6026" tIns="354076" rIns="576026" bIns="120904" numCol="1" spcCol="1270" anchor="t" anchorCtr="0">
          <a:noAutofit/>
        </a:bodyPr>
        <a:lstStyle/>
        <a:p>
          <a:pPr marL="171450" lvl="1" indent="-171450" algn="l" defTabSz="755650">
            <a:lnSpc>
              <a:spcPct val="90000"/>
            </a:lnSpc>
            <a:spcBef>
              <a:spcPct val="0"/>
            </a:spcBef>
            <a:spcAft>
              <a:spcPct val="15000"/>
            </a:spcAft>
            <a:buChar char="•"/>
          </a:pPr>
          <a:endParaRPr lang="en-US" sz="1700" kern="1200" dirty="0">
            <a:latin typeface="Lato" panose="020F0502020204030203" pitchFamily="34" charset="0"/>
          </a:endParaRPr>
        </a:p>
      </dsp:txBody>
      <dsp:txXfrm>
        <a:off x="0" y="2721032"/>
        <a:ext cx="7421957" cy="428400"/>
      </dsp:txXfrm>
    </dsp:sp>
    <dsp:sp modelId="{8303BCDB-0826-4A38-B22A-8FAF4A8FC545}">
      <dsp:nvSpPr>
        <dsp:cNvPr id="0" name=""/>
        <dsp:cNvSpPr/>
      </dsp:nvSpPr>
      <dsp:spPr>
        <a:xfrm>
          <a:off x="371097" y="2148536"/>
          <a:ext cx="5413263" cy="813813"/>
        </a:xfrm>
        <a:prstGeom prst="round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373" tIns="0" rIns="196373" bIns="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Lato" panose="020F0502020204030203" pitchFamily="34" charset="0"/>
            </a:rPr>
            <a:t>USDA Discrimination Complaint Form (AD-3027)</a:t>
          </a:r>
        </a:p>
      </dsp:txBody>
      <dsp:txXfrm>
        <a:off x="410824" y="2188263"/>
        <a:ext cx="5333809" cy="73435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FC597-243E-4EBF-90AA-CAD57C66FBCE}">
      <dsp:nvSpPr>
        <dsp:cNvPr id="0" name=""/>
        <dsp:cNvSpPr/>
      </dsp:nvSpPr>
      <dsp:spPr>
        <a:xfrm>
          <a:off x="0" y="144975"/>
          <a:ext cx="6316578" cy="551655"/>
        </a:xfrm>
        <a:prstGeom prst="roundRect">
          <a:avLst/>
        </a:prstGeom>
        <a:solidFill>
          <a:srgbClr val="33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u="sng" kern="1200" dirty="0">
              <a:latin typeface="Lato" panose="020F0502020204030203" pitchFamily="34" charset="0"/>
            </a:rPr>
            <a:t>STEP 1: Document the Complaint</a:t>
          </a:r>
          <a:endParaRPr lang="en-US" sz="2300" kern="1200" dirty="0">
            <a:latin typeface="Lato" panose="020F0502020204030203" pitchFamily="34" charset="0"/>
          </a:endParaRPr>
        </a:p>
      </dsp:txBody>
      <dsp:txXfrm>
        <a:off x="26930" y="171905"/>
        <a:ext cx="6262718" cy="497795"/>
      </dsp:txXfrm>
    </dsp:sp>
    <dsp:sp modelId="{B7216AC5-C373-4134-BF73-5FAC77C94C33}">
      <dsp:nvSpPr>
        <dsp:cNvPr id="0" name=""/>
        <dsp:cNvSpPr/>
      </dsp:nvSpPr>
      <dsp:spPr>
        <a:xfrm>
          <a:off x="0" y="696630"/>
          <a:ext cx="6316578" cy="559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551"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latin typeface="Lato" panose="020F0502020204030203" pitchFamily="34" charset="0"/>
            </a:rPr>
            <a:t>Utilize the USDA Program Discrimination complaint form or make an effort to obtain all required information </a:t>
          </a:r>
        </a:p>
      </dsp:txBody>
      <dsp:txXfrm>
        <a:off x="0" y="696630"/>
        <a:ext cx="6316578" cy="559417"/>
      </dsp:txXfrm>
    </dsp:sp>
    <dsp:sp modelId="{86B731A4-553A-43CF-A022-452990BD3C6A}">
      <dsp:nvSpPr>
        <dsp:cNvPr id="0" name=""/>
        <dsp:cNvSpPr/>
      </dsp:nvSpPr>
      <dsp:spPr>
        <a:xfrm>
          <a:off x="0" y="1256048"/>
          <a:ext cx="6316578" cy="551655"/>
        </a:xfrm>
        <a:prstGeom prst="roundRect">
          <a:avLst/>
        </a:prstGeom>
        <a:solidFill>
          <a:srgbClr val="33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u="sng" kern="1200" dirty="0">
              <a:latin typeface="Lato" panose="020F0502020204030203" pitchFamily="34" charset="0"/>
            </a:rPr>
            <a:t>STEP 2: Contact DPI</a:t>
          </a:r>
          <a:endParaRPr lang="en-US" sz="2300" kern="1200" dirty="0">
            <a:latin typeface="Lato" panose="020F0502020204030203" pitchFamily="34" charset="0"/>
          </a:endParaRPr>
        </a:p>
      </dsp:txBody>
      <dsp:txXfrm>
        <a:off x="26930" y="1282978"/>
        <a:ext cx="6262718" cy="497795"/>
      </dsp:txXfrm>
    </dsp:sp>
    <dsp:sp modelId="{647D23E0-C9F5-478F-BE2B-5D3554071F58}">
      <dsp:nvSpPr>
        <dsp:cNvPr id="0" name=""/>
        <dsp:cNvSpPr/>
      </dsp:nvSpPr>
      <dsp:spPr>
        <a:xfrm>
          <a:off x="0" y="1807703"/>
          <a:ext cx="6316578" cy="809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551"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0" kern="1200" dirty="0">
              <a:latin typeface="Lato" panose="020F0502020204030203" pitchFamily="34" charset="0"/>
            </a:rPr>
            <a:t>All verbal or written complaints received by the SFA must be forwarded to the Wisconsin DPI, School Nutrition Team, Director </a:t>
          </a:r>
          <a:r>
            <a:rPr lang="en-US" sz="1800" b="1" i="1" u="none" kern="1200" dirty="0">
              <a:latin typeface="Lato" panose="020F0502020204030203" pitchFamily="34" charset="0"/>
            </a:rPr>
            <a:t>within five days</a:t>
          </a:r>
          <a:r>
            <a:rPr lang="en-US" sz="1800" b="0" i="1" u="none" kern="1200" dirty="0">
              <a:latin typeface="Lato" panose="020F0502020204030203" pitchFamily="34" charset="0"/>
            </a:rPr>
            <a:t> </a:t>
          </a:r>
          <a:r>
            <a:rPr lang="en-US" sz="1800" b="0" u="none" kern="1200" dirty="0">
              <a:latin typeface="Lato" panose="020F0502020204030203" pitchFamily="34" charset="0"/>
            </a:rPr>
            <a:t>of</a:t>
          </a:r>
          <a:r>
            <a:rPr lang="en-US" sz="1800" b="0" kern="1200" dirty="0">
              <a:latin typeface="Lato" panose="020F0502020204030203" pitchFamily="34" charset="0"/>
            </a:rPr>
            <a:t> receiving the complaint</a:t>
          </a:r>
          <a:r>
            <a:rPr lang="en-US" sz="1800" b="0" u="none" kern="1200" dirty="0">
              <a:latin typeface="Lato" panose="020F0502020204030203" pitchFamily="34" charset="0"/>
            </a:rPr>
            <a:t> </a:t>
          </a:r>
          <a:endParaRPr lang="en-US" sz="1800" kern="1200" dirty="0">
            <a:latin typeface="Lato" panose="020F0502020204030203" pitchFamily="34" charset="0"/>
          </a:endParaRPr>
        </a:p>
      </dsp:txBody>
      <dsp:txXfrm>
        <a:off x="0" y="1807703"/>
        <a:ext cx="6316578" cy="809370"/>
      </dsp:txXfrm>
    </dsp:sp>
    <dsp:sp modelId="{F1F22A90-A345-46D0-8966-EC9CAD41D533}">
      <dsp:nvSpPr>
        <dsp:cNvPr id="0" name=""/>
        <dsp:cNvSpPr/>
      </dsp:nvSpPr>
      <dsp:spPr>
        <a:xfrm>
          <a:off x="0" y="2617073"/>
          <a:ext cx="6316578" cy="551655"/>
        </a:xfrm>
        <a:prstGeom prst="roundRect">
          <a:avLst/>
        </a:prstGeom>
        <a:solidFill>
          <a:srgbClr val="33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u="sng" kern="1200" dirty="0">
              <a:latin typeface="Lato" panose="020F0502020204030203" pitchFamily="34" charset="0"/>
            </a:rPr>
            <a:t>STEP 3: Maintain Records</a:t>
          </a:r>
          <a:endParaRPr lang="en-US" sz="2300" kern="1200" dirty="0">
            <a:latin typeface="Lato" panose="020F0502020204030203" pitchFamily="34" charset="0"/>
          </a:endParaRPr>
        </a:p>
      </dsp:txBody>
      <dsp:txXfrm>
        <a:off x="26930" y="2644003"/>
        <a:ext cx="6262718" cy="497795"/>
      </dsp:txXfrm>
    </dsp:sp>
    <dsp:sp modelId="{A16F9AAF-7755-4907-9F0B-9841DC17D416}">
      <dsp:nvSpPr>
        <dsp:cNvPr id="0" name=""/>
        <dsp:cNvSpPr/>
      </dsp:nvSpPr>
      <dsp:spPr>
        <a:xfrm>
          <a:off x="0" y="3168728"/>
          <a:ext cx="6316578" cy="559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551"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0" kern="1200" dirty="0">
              <a:latin typeface="Lato" panose="020F0502020204030203" pitchFamily="34" charset="0"/>
            </a:rPr>
            <a:t>Have a central location where copies of civil rights complaints will be documented and kept confidential</a:t>
          </a:r>
          <a:endParaRPr lang="en-US" sz="1800" kern="1200" dirty="0">
            <a:latin typeface="Lato" panose="020F0502020204030203" pitchFamily="34" charset="0"/>
          </a:endParaRPr>
        </a:p>
      </dsp:txBody>
      <dsp:txXfrm>
        <a:off x="0" y="3168728"/>
        <a:ext cx="6316578" cy="55941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C0EC5-D8CD-4B71-A395-5E39CBCE8CC1}">
      <dsp:nvSpPr>
        <dsp:cNvPr id="0" name=""/>
        <dsp:cNvSpPr/>
      </dsp:nvSpPr>
      <dsp:spPr>
        <a:xfrm>
          <a:off x="7591" y="1077703"/>
          <a:ext cx="2268879" cy="1744201"/>
        </a:xfrm>
        <a:prstGeom prst="roundRect">
          <a:avLst>
            <a:gd name="adj" fmla="val 10000"/>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Lato" panose="020F0502020204030203" pitchFamily="34" charset="0"/>
              <a:ea typeface="Lato" panose="020F0502020204030203" pitchFamily="34" charset="0"/>
              <a:cs typeface="Lato" panose="020F0502020204030203" pitchFamily="34" charset="0"/>
            </a:rPr>
            <a:t>SFAs may </a:t>
          </a:r>
          <a:r>
            <a:rPr lang="en-US" sz="1800" b="0" u="sng" kern="1200" dirty="0">
              <a:latin typeface="Lato" panose="020F0502020204030203" pitchFamily="34" charset="0"/>
              <a:ea typeface="Lato" panose="020F0502020204030203" pitchFamily="34" charset="0"/>
              <a:cs typeface="Lato" panose="020F0502020204030203" pitchFamily="34" charset="0"/>
            </a:rPr>
            <a:t>not process </a:t>
          </a:r>
          <a:r>
            <a:rPr lang="en-US" sz="1800" b="0" kern="1200" dirty="0">
              <a:latin typeface="Lato" panose="020F0502020204030203" pitchFamily="34" charset="0"/>
              <a:ea typeface="Lato" panose="020F0502020204030203" pitchFamily="34" charset="0"/>
              <a:cs typeface="Lato" panose="020F0502020204030203" pitchFamily="34" charset="0"/>
            </a:rPr>
            <a:t>civil rights complaints</a:t>
          </a:r>
          <a:endParaRPr lang="en-US" sz="1800" kern="1200" dirty="0">
            <a:latin typeface="Lato" panose="020F0502020204030203" pitchFamily="34" charset="0"/>
            <a:ea typeface="Lato" panose="020F0502020204030203" pitchFamily="34" charset="0"/>
            <a:cs typeface="Lato" panose="020F0502020204030203" pitchFamily="34" charset="0"/>
          </a:endParaRPr>
        </a:p>
      </dsp:txBody>
      <dsp:txXfrm>
        <a:off x="58677" y="1128789"/>
        <a:ext cx="2166707" cy="1642029"/>
      </dsp:txXfrm>
    </dsp:sp>
    <dsp:sp modelId="{CFA512B7-58A1-4AA4-BF21-C92B3C0F4AE8}">
      <dsp:nvSpPr>
        <dsp:cNvPr id="0" name=""/>
        <dsp:cNvSpPr/>
      </dsp:nvSpPr>
      <dsp:spPr>
        <a:xfrm>
          <a:off x="2503358" y="1668463"/>
          <a:ext cx="481002" cy="5626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503358" y="1780999"/>
        <a:ext cx="336701" cy="337610"/>
      </dsp:txXfrm>
    </dsp:sp>
    <dsp:sp modelId="{F62F5E2D-E4F8-415E-94B6-25203079E1A6}">
      <dsp:nvSpPr>
        <dsp:cNvPr id="0" name=""/>
        <dsp:cNvSpPr/>
      </dsp:nvSpPr>
      <dsp:spPr>
        <a:xfrm>
          <a:off x="3184022" y="1077703"/>
          <a:ext cx="2268879" cy="1744201"/>
        </a:xfrm>
        <a:prstGeom prst="roundRect">
          <a:avLst>
            <a:gd name="adj" fmla="val 10000"/>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Lato" panose="020F0502020204030203" pitchFamily="34" charset="0"/>
              <a:ea typeface="Lato" panose="020F0502020204030203" pitchFamily="34" charset="0"/>
              <a:cs typeface="Lato" panose="020F0502020204030203" pitchFamily="34" charset="0"/>
            </a:rPr>
            <a:t>SFAs should attempt to </a:t>
          </a:r>
          <a:r>
            <a:rPr lang="en-US" sz="1800" b="0" u="sng" kern="1200" dirty="0">
              <a:latin typeface="Lato" panose="020F0502020204030203" pitchFamily="34" charset="0"/>
              <a:ea typeface="Lato" panose="020F0502020204030203" pitchFamily="34" charset="0"/>
              <a:cs typeface="Lato" panose="020F0502020204030203" pitchFamily="34" charset="0"/>
            </a:rPr>
            <a:t>resolve</a:t>
          </a:r>
          <a:r>
            <a:rPr lang="en-US" sz="1800" b="0" kern="1200" dirty="0">
              <a:latin typeface="Lato" panose="020F0502020204030203" pitchFamily="34" charset="0"/>
              <a:ea typeface="Lato" panose="020F0502020204030203" pitchFamily="34" charset="0"/>
              <a:cs typeface="Lato" panose="020F0502020204030203" pitchFamily="34" charset="0"/>
            </a:rPr>
            <a:t> a situation occurring in real time</a:t>
          </a:r>
          <a:endParaRPr lang="en-US" sz="1800" kern="1200" dirty="0">
            <a:latin typeface="Lato" panose="020F0502020204030203" pitchFamily="34" charset="0"/>
            <a:ea typeface="Lato" panose="020F0502020204030203" pitchFamily="34" charset="0"/>
            <a:cs typeface="Lato" panose="020F0502020204030203" pitchFamily="34" charset="0"/>
          </a:endParaRPr>
        </a:p>
      </dsp:txBody>
      <dsp:txXfrm>
        <a:off x="3235108" y="1128789"/>
        <a:ext cx="2166707" cy="1642029"/>
      </dsp:txXfrm>
    </dsp:sp>
    <dsp:sp modelId="{03648781-CF73-468D-9503-4DC89F914FC3}">
      <dsp:nvSpPr>
        <dsp:cNvPr id="0" name=""/>
        <dsp:cNvSpPr/>
      </dsp:nvSpPr>
      <dsp:spPr>
        <a:xfrm>
          <a:off x="5679789" y="1668463"/>
          <a:ext cx="481002" cy="5626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679789" y="1780999"/>
        <a:ext cx="336701" cy="337610"/>
      </dsp:txXfrm>
    </dsp:sp>
    <dsp:sp modelId="{584357B2-1511-4F75-9BF3-A852AB8495BA}">
      <dsp:nvSpPr>
        <dsp:cNvPr id="0" name=""/>
        <dsp:cNvSpPr/>
      </dsp:nvSpPr>
      <dsp:spPr>
        <a:xfrm>
          <a:off x="6360453" y="1077703"/>
          <a:ext cx="2268879" cy="1744201"/>
        </a:xfrm>
        <a:prstGeom prst="roundRect">
          <a:avLst>
            <a:gd name="adj" fmla="val 10000"/>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Lato" panose="020F0502020204030203" pitchFamily="34" charset="0"/>
              <a:ea typeface="Lato" panose="020F0502020204030203" pitchFamily="34" charset="0"/>
              <a:cs typeface="Lato" panose="020F0502020204030203" pitchFamily="34" charset="0"/>
            </a:rPr>
            <a:t>Agencies must designate an employee who is responsible for USDA Civil Rights issues</a:t>
          </a:r>
          <a:endParaRPr lang="en-US" sz="1800" kern="1200" dirty="0">
            <a:latin typeface="Lato" panose="020F0502020204030203" pitchFamily="34" charset="0"/>
            <a:ea typeface="Lato" panose="020F0502020204030203" pitchFamily="34" charset="0"/>
            <a:cs typeface="Lato" panose="020F0502020204030203" pitchFamily="34" charset="0"/>
          </a:endParaRPr>
        </a:p>
      </dsp:txBody>
      <dsp:txXfrm>
        <a:off x="6411539" y="1128789"/>
        <a:ext cx="2166707" cy="164202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F8DA5-E0AD-4826-AA08-0A180BD939F8}">
      <dsp:nvSpPr>
        <dsp:cNvPr id="0" name=""/>
        <dsp:cNvSpPr/>
      </dsp:nvSpPr>
      <dsp:spPr>
        <a:xfrm>
          <a:off x="0" y="685657"/>
          <a:ext cx="7886700"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5C2325-2D51-479A-B441-2D300DBDE8A8}">
      <dsp:nvSpPr>
        <dsp:cNvPr id="0" name=""/>
        <dsp:cNvSpPr/>
      </dsp:nvSpPr>
      <dsp:spPr>
        <a:xfrm>
          <a:off x="442463" y="395131"/>
          <a:ext cx="5520690" cy="619920"/>
        </a:xfrm>
        <a:prstGeom prst="roundRect">
          <a:avLst/>
        </a:prstGeom>
        <a:solidFill>
          <a:srgbClr val="33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933450">
            <a:lnSpc>
              <a:spcPct val="90000"/>
            </a:lnSpc>
            <a:spcBef>
              <a:spcPct val="0"/>
            </a:spcBef>
            <a:spcAft>
              <a:spcPct val="35000"/>
            </a:spcAft>
            <a:buNone/>
          </a:pPr>
          <a:r>
            <a:rPr lang="en-US" sz="2100" kern="1200" dirty="0"/>
            <a:t>Provide conflict resolution training </a:t>
          </a:r>
        </a:p>
      </dsp:txBody>
      <dsp:txXfrm>
        <a:off x="472725" y="425393"/>
        <a:ext cx="5460166" cy="559396"/>
      </dsp:txXfrm>
    </dsp:sp>
    <dsp:sp modelId="{C4607CFA-B4BD-4049-A4EE-93EDF26C218D}">
      <dsp:nvSpPr>
        <dsp:cNvPr id="0" name=""/>
        <dsp:cNvSpPr/>
      </dsp:nvSpPr>
      <dsp:spPr>
        <a:xfrm>
          <a:off x="0" y="1638217"/>
          <a:ext cx="7886700"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AE36BA-53BF-41D0-95B0-B2550C83CF18}">
      <dsp:nvSpPr>
        <dsp:cNvPr id="0" name=""/>
        <dsp:cNvSpPr/>
      </dsp:nvSpPr>
      <dsp:spPr>
        <a:xfrm>
          <a:off x="466521" y="1328257"/>
          <a:ext cx="5448479" cy="619920"/>
        </a:xfrm>
        <a:prstGeom prst="roundRect">
          <a:avLst/>
        </a:prstGeom>
        <a:solidFill>
          <a:srgbClr val="33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933450">
            <a:lnSpc>
              <a:spcPct val="90000"/>
            </a:lnSpc>
            <a:spcBef>
              <a:spcPct val="0"/>
            </a:spcBef>
            <a:spcAft>
              <a:spcPct val="35000"/>
            </a:spcAft>
            <a:buNone/>
          </a:pPr>
          <a:r>
            <a:rPr lang="en-US" sz="2100" kern="1200" dirty="0"/>
            <a:t>Can help prevent a complaint from escalating</a:t>
          </a:r>
        </a:p>
      </dsp:txBody>
      <dsp:txXfrm>
        <a:off x="496783" y="1358519"/>
        <a:ext cx="5387955" cy="559396"/>
      </dsp:txXfrm>
    </dsp:sp>
    <dsp:sp modelId="{A6FFD9A1-8699-4713-9DB0-DB1AD1F8902B}">
      <dsp:nvSpPr>
        <dsp:cNvPr id="0" name=""/>
        <dsp:cNvSpPr/>
      </dsp:nvSpPr>
      <dsp:spPr>
        <a:xfrm>
          <a:off x="0" y="2590777"/>
          <a:ext cx="7886700"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4017C9-EAA5-4F31-B6CB-879169D94D9C}">
      <dsp:nvSpPr>
        <dsp:cNvPr id="0" name=""/>
        <dsp:cNvSpPr/>
      </dsp:nvSpPr>
      <dsp:spPr>
        <a:xfrm>
          <a:off x="394335" y="2280817"/>
          <a:ext cx="5520690" cy="619920"/>
        </a:xfrm>
        <a:prstGeom prst="roundRect">
          <a:avLst/>
        </a:prstGeom>
        <a:solidFill>
          <a:srgbClr val="33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933450">
            <a:lnSpc>
              <a:spcPct val="90000"/>
            </a:lnSpc>
            <a:spcBef>
              <a:spcPct val="0"/>
            </a:spcBef>
            <a:spcAft>
              <a:spcPct val="35000"/>
            </a:spcAft>
            <a:buNone/>
          </a:pPr>
          <a:r>
            <a:rPr lang="en-US" sz="2100" kern="1200" dirty="0"/>
            <a:t>Conflict resolution techniques </a:t>
          </a:r>
        </a:p>
      </dsp:txBody>
      <dsp:txXfrm>
        <a:off x="424597" y="2311079"/>
        <a:ext cx="5460166"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1CABFE-7090-427A-ACF2-8DFEE3F502F7}">
      <dsp:nvSpPr>
        <dsp:cNvPr id="0" name=""/>
        <dsp:cNvSpPr/>
      </dsp:nvSpPr>
      <dsp:spPr>
        <a:xfrm>
          <a:off x="2264" y="403354"/>
          <a:ext cx="1796557" cy="1077934"/>
        </a:xfrm>
        <a:prstGeom prst="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Lato" panose="020F0502020204030203" pitchFamily="34" charset="0"/>
              <a:ea typeface="Lato" panose="020F0502020204030203" pitchFamily="34" charset="0"/>
              <a:cs typeface="Lato" panose="020F0502020204030203" pitchFamily="34" charset="0"/>
            </a:rPr>
            <a:t>Pregnancy</a:t>
          </a:r>
        </a:p>
      </dsp:txBody>
      <dsp:txXfrm>
        <a:off x="2264" y="403354"/>
        <a:ext cx="1796557" cy="1077934"/>
      </dsp:txXfrm>
    </dsp:sp>
    <dsp:sp modelId="{1366A652-8B67-47AA-82E9-CCD7D8D74624}">
      <dsp:nvSpPr>
        <dsp:cNvPr id="0" name=""/>
        <dsp:cNvSpPr/>
      </dsp:nvSpPr>
      <dsp:spPr>
        <a:xfrm>
          <a:off x="1978478" y="403354"/>
          <a:ext cx="1796557" cy="1077934"/>
        </a:xfrm>
        <a:prstGeom prst="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Lato" panose="020F0502020204030203" pitchFamily="34" charset="0"/>
              <a:ea typeface="Lato" panose="020F0502020204030203" pitchFamily="34" charset="0"/>
              <a:cs typeface="Lato" panose="020F0502020204030203" pitchFamily="34" charset="0"/>
            </a:rPr>
            <a:t>Marital Status</a:t>
          </a:r>
        </a:p>
      </dsp:txBody>
      <dsp:txXfrm>
        <a:off x="1978478" y="403354"/>
        <a:ext cx="1796557" cy="1077934"/>
      </dsp:txXfrm>
    </dsp:sp>
    <dsp:sp modelId="{1787916B-29ED-486F-BE46-2AB236A90AF7}">
      <dsp:nvSpPr>
        <dsp:cNvPr id="0" name=""/>
        <dsp:cNvSpPr/>
      </dsp:nvSpPr>
      <dsp:spPr>
        <a:xfrm>
          <a:off x="3954691" y="403354"/>
          <a:ext cx="1796557" cy="1077934"/>
        </a:xfrm>
        <a:prstGeom prst="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Lato" panose="020F0502020204030203" pitchFamily="34" charset="0"/>
              <a:ea typeface="Lato" panose="020F0502020204030203" pitchFamily="34" charset="0"/>
              <a:cs typeface="Lato" panose="020F0502020204030203" pitchFamily="34" charset="0"/>
            </a:rPr>
            <a:t>Parental Status</a:t>
          </a:r>
        </a:p>
      </dsp:txBody>
      <dsp:txXfrm>
        <a:off x="3954691" y="403354"/>
        <a:ext cx="1796557" cy="1077934"/>
      </dsp:txXfrm>
    </dsp:sp>
    <dsp:sp modelId="{B68E25B6-4BCB-45F7-A5D9-1D9593F5ABC3}">
      <dsp:nvSpPr>
        <dsp:cNvPr id="0" name=""/>
        <dsp:cNvSpPr/>
      </dsp:nvSpPr>
      <dsp:spPr>
        <a:xfrm>
          <a:off x="5930905" y="403354"/>
          <a:ext cx="1796557" cy="1077934"/>
        </a:xfrm>
        <a:prstGeom prst="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Lato" panose="020F0502020204030203" pitchFamily="34" charset="0"/>
              <a:ea typeface="Lato" panose="020F0502020204030203" pitchFamily="34" charset="0"/>
              <a:cs typeface="Lato" panose="020F0502020204030203" pitchFamily="34" charset="0"/>
            </a:rPr>
            <a:t>Sexual Orientation</a:t>
          </a:r>
        </a:p>
      </dsp:txBody>
      <dsp:txXfrm>
        <a:off x="5930905" y="403354"/>
        <a:ext cx="1796557" cy="1077934"/>
      </dsp:txXfrm>
    </dsp:sp>
    <dsp:sp modelId="{EF0D8155-0C93-4245-8C33-69BAEC795BB0}">
      <dsp:nvSpPr>
        <dsp:cNvPr id="0" name=""/>
        <dsp:cNvSpPr/>
      </dsp:nvSpPr>
      <dsp:spPr>
        <a:xfrm>
          <a:off x="990371" y="1660944"/>
          <a:ext cx="1796557" cy="1077934"/>
        </a:xfrm>
        <a:prstGeom prst="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Lato" panose="020F0502020204030203" pitchFamily="34" charset="0"/>
              <a:ea typeface="Lato" panose="020F0502020204030203" pitchFamily="34" charset="0"/>
              <a:cs typeface="Lato" panose="020F0502020204030203" pitchFamily="34" charset="0"/>
            </a:rPr>
            <a:t>Religion</a:t>
          </a:r>
        </a:p>
      </dsp:txBody>
      <dsp:txXfrm>
        <a:off x="990371" y="1660944"/>
        <a:ext cx="1796557" cy="1077934"/>
      </dsp:txXfrm>
    </dsp:sp>
    <dsp:sp modelId="{B39A217E-3F3D-4A92-B305-73786FB6D55A}">
      <dsp:nvSpPr>
        <dsp:cNvPr id="0" name=""/>
        <dsp:cNvSpPr/>
      </dsp:nvSpPr>
      <dsp:spPr>
        <a:xfrm>
          <a:off x="2966585" y="1660944"/>
          <a:ext cx="1796557" cy="1077934"/>
        </a:xfrm>
        <a:prstGeom prst="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Lato" panose="020F0502020204030203" pitchFamily="34" charset="0"/>
              <a:ea typeface="Lato" panose="020F0502020204030203" pitchFamily="34" charset="0"/>
              <a:cs typeface="Lato" panose="020F0502020204030203" pitchFamily="34" charset="0"/>
            </a:rPr>
            <a:t>Creed</a:t>
          </a:r>
        </a:p>
      </dsp:txBody>
      <dsp:txXfrm>
        <a:off x="2966585" y="1660944"/>
        <a:ext cx="1796557" cy="1077934"/>
      </dsp:txXfrm>
    </dsp:sp>
    <dsp:sp modelId="{9E4B74DC-81AC-411A-BB76-8830AE8C9727}">
      <dsp:nvSpPr>
        <dsp:cNvPr id="0" name=""/>
        <dsp:cNvSpPr/>
      </dsp:nvSpPr>
      <dsp:spPr>
        <a:xfrm>
          <a:off x="4942798" y="1660944"/>
          <a:ext cx="1796557" cy="1077934"/>
        </a:xfrm>
        <a:prstGeom prst="rect">
          <a:avLst/>
        </a:prstGeom>
        <a:solidFill>
          <a:srgbClr val="0066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Lato" panose="020F0502020204030203" pitchFamily="34" charset="0"/>
              <a:ea typeface="Lato" panose="020F0502020204030203" pitchFamily="34" charset="0"/>
              <a:cs typeface="Lato" panose="020F0502020204030203" pitchFamily="34" charset="0"/>
            </a:rPr>
            <a:t>Ancestry</a:t>
          </a:r>
        </a:p>
      </dsp:txBody>
      <dsp:txXfrm>
        <a:off x="4942798" y="1660944"/>
        <a:ext cx="1796557" cy="1077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F7ED6-E858-442F-8053-D2E6EB79F08E}">
      <dsp:nvSpPr>
        <dsp:cNvPr id="0" name=""/>
        <dsp:cNvSpPr/>
      </dsp:nvSpPr>
      <dsp:spPr>
        <a:xfrm>
          <a:off x="636259" y="0"/>
          <a:ext cx="4064000" cy="4064000"/>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6E7F3B-1AA2-4B8B-9ECC-1DCDF32A8CFB}">
      <dsp:nvSpPr>
        <dsp:cNvPr id="0" name=""/>
        <dsp:cNvSpPr/>
      </dsp:nvSpPr>
      <dsp:spPr>
        <a:xfrm>
          <a:off x="2743199" y="408582"/>
          <a:ext cx="2641600" cy="962025"/>
        </a:xfrm>
        <a:prstGeom prst="round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Lato" panose="020F0502020204030203" pitchFamily="34" charset="0"/>
            </a:rPr>
            <a:t>Program Availability</a:t>
          </a:r>
        </a:p>
      </dsp:txBody>
      <dsp:txXfrm>
        <a:off x="2790161" y="455544"/>
        <a:ext cx="2547676" cy="868101"/>
      </dsp:txXfrm>
    </dsp:sp>
    <dsp:sp modelId="{CED6C9CA-79C8-4B9C-89BD-D81004B65F16}">
      <dsp:nvSpPr>
        <dsp:cNvPr id="0" name=""/>
        <dsp:cNvSpPr/>
      </dsp:nvSpPr>
      <dsp:spPr>
        <a:xfrm>
          <a:off x="2743199" y="1490860"/>
          <a:ext cx="2641600" cy="962025"/>
        </a:xfrm>
        <a:prstGeom prst="round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Lato" panose="020F0502020204030203" pitchFamily="34" charset="0"/>
            </a:rPr>
            <a:t>Complaint Information</a:t>
          </a:r>
        </a:p>
      </dsp:txBody>
      <dsp:txXfrm>
        <a:off x="2790161" y="1537822"/>
        <a:ext cx="2547676" cy="868101"/>
      </dsp:txXfrm>
    </dsp:sp>
    <dsp:sp modelId="{50142104-B161-49BE-B369-FBC9A50C5875}">
      <dsp:nvSpPr>
        <dsp:cNvPr id="0" name=""/>
        <dsp:cNvSpPr/>
      </dsp:nvSpPr>
      <dsp:spPr>
        <a:xfrm>
          <a:off x="2743199" y="2573139"/>
          <a:ext cx="2641600" cy="962025"/>
        </a:xfrm>
        <a:prstGeom prst="round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Lato" panose="020F0502020204030203" pitchFamily="34" charset="0"/>
            </a:rPr>
            <a:t>Nondiscrimination Statement</a:t>
          </a:r>
        </a:p>
      </dsp:txBody>
      <dsp:txXfrm>
        <a:off x="2790161" y="2620101"/>
        <a:ext cx="2547676" cy="868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F1E0E-316F-4831-923F-680B7B4B7B42}">
      <dsp:nvSpPr>
        <dsp:cNvPr id="0" name=""/>
        <dsp:cNvSpPr/>
      </dsp:nvSpPr>
      <dsp:spPr>
        <a:xfrm>
          <a:off x="74363" y="147086"/>
          <a:ext cx="2079651" cy="224212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Lato" panose="020F0502020204030203" pitchFamily="34" charset="0"/>
              <a:ea typeface="Lato" panose="020F0502020204030203" pitchFamily="34" charset="0"/>
              <a:cs typeface="Lato" panose="020F0502020204030203" pitchFamily="34" charset="0"/>
            </a:rPr>
            <a:t>Inform surrounding areas that your school or agency participates in the Child Nutrition Programs</a:t>
          </a:r>
          <a:endParaRPr lang="en-US" sz="1800" kern="1200" dirty="0">
            <a:latin typeface="Lato" panose="020F0502020204030203" pitchFamily="34" charset="0"/>
            <a:ea typeface="Lato" panose="020F0502020204030203" pitchFamily="34" charset="0"/>
            <a:cs typeface="Lato" panose="020F0502020204030203" pitchFamily="34" charset="0"/>
          </a:endParaRPr>
        </a:p>
      </dsp:txBody>
      <dsp:txXfrm>
        <a:off x="135274" y="207997"/>
        <a:ext cx="1957829" cy="2120302"/>
      </dsp:txXfrm>
    </dsp:sp>
    <dsp:sp modelId="{68941E1E-921D-41F6-A362-7F5FF760E02A}">
      <dsp:nvSpPr>
        <dsp:cNvPr id="0" name=""/>
        <dsp:cNvSpPr/>
      </dsp:nvSpPr>
      <dsp:spPr>
        <a:xfrm rot="23496">
          <a:off x="2345124" y="1020069"/>
          <a:ext cx="405170" cy="515753"/>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45125" y="1122805"/>
        <a:ext cx="283619" cy="309451"/>
      </dsp:txXfrm>
    </dsp:sp>
    <dsp:sp modelId="{0E776635-B42A-4BD4-B790-BEF879C52849}">
      <dsp:nvSpPr>
        <dsp:cNvPr id="0" name=""/>
        <dsp:cNvSpPr/>
      </dsp:nvSpPr>
      <dsp:spPr>
        <a:xfrm>
          <a:off x="2918470" y="166525"/>
          <a:ext cx="2079651" cy="224212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Lato" panose="020F0502020204030203" pitchFamily="34" charset="0"/>
              <a:ea typeface="Lato" panose="020F0502020204030203" pitchFamily="34" charset="0"/>
              <a:cs typeface="Lato" panose="020F0502020204030203" pitchFamily="34" charset="0"/>
            </a:rPr>
            <a:t>Reach as many potential participants as possible</a:t>
          </a:r>
          <a:endParaRPr lang="en-US" sz="1800" kern="1200" dirty="0">
            <a:latin typeface="Lato" panose="020F0502020204030203" pitchFamily="34" charset="0"/>
            <a:ea typeface="Lato" panose="020F0502020204030203" pitchFamily="34" charset="0"/>
            <a:cs typeface="Lato" panose="020F0502020204030203" pitchFamily="34" charset="0"/>
          </a:endParaRPr>
        </a:p>
      </dsp:txBody>
      <dsp:txXfrm>
        <a:off x="2979381" y="227436"/>
        <a:ext cx="1957829" cy="2120302"/>
      </dsp:txXfrm>
    </dsp:sp>
    <dsp:sp modelId="{CDA6C87A-2BB0-4987-A367-3F145BFE891D}">
      <dsp:nvSpPr>
        <dsp:cNvPr id="0" name=""/>
        <dsp:cNvSpPr/>
      </dsp:nvSpPr>
      <dsp:spPr>
        <a:xfrm>
          <a:off x="5206086" y="1029710"/>
          <a:ext cx="440886" cy="515753"/>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206086" y="1132861"/>
        <a:ext cx="308620" cy="309451"/>
      </dsp:txXfrm>
    </dsp:sp>
    <dsp:sp modelId="{852058A2-8AED-4E5F-A8F3-2DB527410675}">
      <dsp:nvSpPr>
        <dsp:cNvPr id="0" name=""/>
        <dsp:cNvSpPr/>
      </dsp:nvSpPr>
      <dsp:spPr>
        <a:xfrm>
          <a:off x="5829982" y="166525"/>
          <a:ext cx="2079651" cy="224212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Lato" panose="020F0502020204030203" pitchFamily="34" charset="0"/>
              <a:ea typeface="Lato" panose="020F0502020204030203" pitchFamily="34" charset="0"/>
              <a:cs typeface="Lato" panose="020F0502020204030203" pitchFamily="34" charset="0"/>
            </a:rPr>
            <a:t>Provide the steps needed to participate </a:t>
          </a:r>
          <a:endParaRPr lang="en-US" sz="1800" kern="1200" dirty="0">
            <a:latin typeface="Lato" panose="020F0502020204030203" pitchFamily="34" charset="0"/>
            <a:ea typeface="Lato" panose="020F0502020204030203" pitchFamily="34" charset="0"/>
            <a:cs typeface="Lato" panose="020F0502020204030203" pitchFamily="34" charset="0"/>
          </a:endParaRPr>
        </a:p>
      </dsp:txBody>
      <dsp:txXfrm>
        <a:off x="5890893" y="227436"/>
        <a:ext cx="1957829" cy="21203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70389-ACC3-4BEB-BEFE-A567AB41A92E}">
      <dsp:nvSpPr>
        <dsp:cNvPr id="0" name=""/>
        <dsp:cNvSpPr/>
      </dsp:nvSpPr>
      <dsp:spPr>
        <a:xfrm>
          <a:off x="0" y="258894"/>
          <a:ext cx="5602010" cy="45571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latin typeface="Lato" panose="020F0502020204030203" pitchFamily="34" charset="0"/>
              <a:ea typeface="Lato" panose="020F0502020204030203" pitchFamily="34" charset="0"/>
              <a:cs typeface="Lato" panose="020F0502020204030203" pitchFamily="34" charset="0"/>
            </a:rPr>
            <a:t>The Income Eligibility Guidelines </a:t>
          </a:r>
        </a:p>
      </dsp:txBody>
      <dsp:txXfrm>
        <a:off x="22246" y="281140"/>
        <a:ext cx="5557518" cy="411223"/>
      </dsp:txXfrm>
    </dsp:sp>
    <dsp:sp modelId="{07BB424D-4D62-423A-A101-8165E541F0DA}">
      <dsp:nvSpPr>
        <dsp:cNvPr id="0" name=""/>
        <dsp:cNvSpPr/>
      </dsp:nvSpPr>
      <dsp:spPr>
        <a:xfrm>
          <a:off x="0" y="774382"/>
          <a:ext cx="5602010" cy="45571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latin typeface="Lato" panose="020F0502020204030203" pitchFamily="34" charset="0"/>
              <a:ea typeface="Lato" panose="020F0502020204030203" pitchFamily="34" charset="0"/>
              <a:cs typeface="Lato" panose="020F0502020204030203" pitchFamily="34" charset="0"/>
            </a:rPr>
            <a:t>The benefits and services offered </a:t>
          </a:r>
        </a:p>
      </dsp:txBody>
      <dsp:txXfrm>
        <a:off x="22246" y="796628"/>
        <a:ext cx="5557518" cy="411223"/>
      </dsp:txXfrm>
    </dsp:sp>
    <dsp:sp modelId="{8D27BB23-A6EF-4325-B623-83E2DD644F17}">
      <dsp:nvSpPr>
        <dsp:cNvPr id="0" name=""/>
        <dsp:cNvSpPr/>
      </dsp:nvSpPr>
      <dsp:spPr>
        <a:xfrm>
          <a:off x="0" y="1284817"/>
          <a:ext cx="5602010" cy="45571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latin typeface="Lato" panose="020F0502020204030203" pitchFamily="34" charset="0"/>
              <a:ea typeface="Lato" panose="020F0502020204030203" pitchFamily="34" charset="0"/>
              <a:cs typeface="Lato" panose="020F0502020204030203" pitchFamily="34" charset="0"/>
            </a:rPr>
            <a:t>Program availability, location, and hours of service </a:t>
          </a:r>
        </a:p>
      </dsp:txBody>
      <dsp:txXfrm>
        <a:off x="22246" y="1307063"/>
        <a:ext cx="5557518" cy="411223"/>
      </dsp:txXfrm>
    </dsp:sp>
    <dsp:sp modelId="{41617676-B1B9-4EAA-951F-23201C1C70BA}">
      <dsp:nvSpPr>
        <dsp:cNvPr id="0" name=""/>
        <dsp:cNvSpPr/>
      </dsp:nvSpPr>
      <dsp:spPr>
        <a:xfrm>
          <a:off x="0" y="1795252"/>
          <a:ext cx="5602010" cy="45571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latin typeface="Lato" panose="020F0502020204030203" pitchFamily="34" charset="0"/>
              <a:ea typeface="Lato" panose="020F0502020204030203" pitchFamily="34" charset="0"/>
              <a:cs typeface="Lato" panose="020F0502020204030203" pitchFamily="34" charset="0"/>
            </a:rPr>
            <a:t>Applicants rights and responsibilities </a:t>
          </a:r>
        </a:p>
      </dsp:txBody>
      <dsp:txXfrm>
        <a:off x="22246" y="1817498"/>
        <a:ext cx="5557518" cy="411223"/>
      </dsp:txXfrm>
    </dsp:sp>
    <dsp:sp modelId="{561D1C9E-6652-433B-A636-71D0ADAC0E0C}">
      <dsp:nvSpPr>
        <dsp:cNvPr id="0" name=""/>
        <dsp:cNvSpPr/>
      </dsp:nvSpPr>
      <dsp:spPr>
        <a:xfrm>
          <a:off x="0" y="2305687"/>
          <a:ext cx="5602010" cy="45571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latin typeface="Lato" panose="020F0502020204030203" pitchFamily="34" charset="0"/>
              <a:ea typeface="Lato" panose="020F0502020204030203" pitchFamily="34" charset="0"/>
              <a:cs typeface="Lato" panose="020F0502020204030203" pitchFamily="34" charset="0"/>
            </a:rPr>
            <a:t>The procedures for filing a complaint </a:t>
          </a:r>
        </a:p>
      </dsp:txBody>
      <dsp:txXfrm>
        <a:off x="22246" y="2327933"/>
        <a:ext cx="5557518" cy="411223"/>
      </dsp:txXfrm>
    </dsp:sp>
    <dsp:sp modelId="{607614C3-0F9B-48A4-945B-5D6666D6FC4C}">
      <dsp:nvSpPr>
        <dsp:cNvPr id="0" name=""/>
        <dsp:cNvSpPr/>
      </dsp:nvSpPr>
      <dsp:spPr>
        <a:xfrm>
          <a:off x="0" y="2816122"/>
          <a:ext cx="5602010" cy="45571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latin typeface="Lato" panose="020F0502020204030203" pitchFamily="34" charset="0"/>
              <a:ea typeface="Lato" panose="020F0502020204030203" pitchFamily="34" charset="0"/>
              <a:cs typeface="Lato" panose="020F0502020204030203" pitchFamily="34" charset="0"/>
            </a:rPr>
            <a:t>Nondiscrimination statement </a:t>
          </a:r>
        </a:p>
      </dsp:txBody>
      <dsp:txXfrm>
        <a:off x="22246" y="2838368"/>
        <a:ext cx="5557518" cy="411223"/>
      </dsp:txXfrm>
    </dsp:sp>
    <dsp:sp modelId="{E054DAD6-2C06-4CAD-9C4F-38301C53C798}">
      <dsp:nvSpPr>
        <dsp:cNvPr id="0" name=""/>
        <dsp:cNvSpPr/>
      </dsp:nvSpPr>
      <dsp:spPr>
        <a:xfrm>
          <a:off x="0" y="3326557"/>
          <a:ext cx="5602010" cy="45571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latin typeface="Lato" panose="020F0502020204030203" pitchFamily="34" charset="0"/>
              <a:ea typeface="Lato" panose="020F0502020204030203" pitchFamily="34" charset="0"/>
              <a:cs typeface="Lato" panose="020F0502020204030203" pitchFamily="34" charset="0"/>
            </a:rPr>
            <a:t>Any other programmatic changes </a:t>
          </a:r>
        </a:p>
      </dsp:txBody>
      <dsp:txXfrm>
        <a:off x="22246" y="3348803"/>
        <a:ext cx="5557518" cy="4112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4481C-E329-4542-9BD2-98B59B89F975}">
      <dsp:nvSpPr>
        <dsp:cNvPr id="0" name=""/>
        <dsp:cNvSpPr/>
      </dsp:nvSpPr>
      <dsp:spPr>
        <a:xfrm>
          <a:off x="610642" y="0"/>
          <a:ext cx="6920616" cy="426343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0B17D8-9A18-40F8-95F2-B72A091EFEEF}">
      <dsp:nvSpPr>
        <dsp:cNvPr id="0" name=""/>
        <dsp:cNvSpPr/>
      </dsp:nvSpPr>
      <dsp:spPr>
        <a:xfrm>
          <a:off x="8746" y="1279030"/>
          <a:ext cx="2620674" cy="1705374"/>
        </a:xfrm>
        <a:prstGeom prst="round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Lato" panose="020F0502020204030203" pitchFamily="34" charset="0"/>
              <a:ea typeface="Lato" panose="020F0502020204030203" pitchFamily="34" charset="0"/>
              <a:cs typeface="Lato" panose="020F0502020204030203" pitchFamily="34" charset="0"/>
            </a:rPr>
            <a:t>Local news media </a:t>
          </a:r>
        </a:p>
      </dsp:txBody>
      <dsp:txXfrm>
        <a:off x="91995" y="1362279"/>
        <a:ext cx="2454176" cy="1538876"/>
      </dsp:txXfrm>
    </dsp:sp>
    <dsp:sp modelId="{29B9C013-4761-415E-954F-6AA9D9C86D56}">
      <dsp:nvSpPr>
        <dsp:cNvPr id="0" name=""/>
        <dsp:cNvSpPr/>
      </dsp:nvSpPr>
      <dsp:spPr>
        <a:xfrm>
          <a:off x="2760613" y="1279030"/>
          <a:ext cx="2620674" cy="1705374"/>
        </a:xfrm>
        <a:prstGeom prst="round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Lato" panose="020F0502020204030203" pitchFamily="34" charset="0"/>
              <a:ea typeface="Lato" panose="020F0502020204030203" pitchFamily="34" charset="0"/>
              <a:cs typeface="Lato" panose="020F0502020204030203" pitchFamily="34" charset="0"/>
            </a:rPr>
            <a:t>Grassroots organizations (that reach minority or under represented) </a:t>
          </a:r>
        </a:p>
      </dsp:txBody>
      <dsp:txXfrm>
        <a:off x="2843862" y="1362279"/>
        <a:ext cx="2454176" cy="1538876"/>
      </dsp:txXfrm>
    </dsp:sp>
    <dsp:sp modelId="{83A73A04-5128-4D4A-B208-6636F057C23F}">
      <dsp:nvSpPr>
        <dsp:cNvPr id="0" name=""/>
        <dsp:cNvSpPr/>
      </dsp:nvSpPr>
      <dsp:spPr>
        <a:xfrm>
          <a:off x="5512481" y="1279030"/>
          <a:ext cx="2620674" cy="1705374"/>
        </a:xfrm>
        <a:prstGeom prst="round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Lato" panose="020F0502020204030203" pitchFamily="34" charset="0"/>
              <a:ea typeface="Lato" panose="020F0502020204030203" pitchFamily="34" charset="0"/>
              <a:cs typeface="Lato" panose="020F0502020204030203" pitchFamily="34" charset="0"/>
            </a:rPr>
            <a:t>Major employers contemplating or experiencing large layoffs, unemployment offices, etc.</a:t>
          </a:r>
        </a:p>
      </dsp:txBody>
      <dsp:txXfrm>
        <a:off x="5595730" y="1362279"/>
        <a:ext cx="2454176" cy="15388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05794B-C534-44C9-B809-3C69F5F1FA0D}">
      <dsp:nvSpPr>
        <dsp:cNvPr id="0" name=""/>
        <dsp:cNvSpPr/>
      </dsp:nvSpPr>
      <dsp:spPr>
        <a:xfrm>
          <a:off x="0" y="325029"/>
          <a:ext cx="5882985" cy="554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A6FBE6-8B23-4CF6-AA05-C23F23A18FA0}">
      <dsp:nvSpPr>
        <dsp:cNvPr id="0" name=""/>
        <dsp:cNvSpPr/>
      </dsp:nvSpPr>
      <dsp:spPr>
        <a:xfrm>
          <a:off x="294149" y="309"/>
          <a:ext cx="4118090" cy="649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654" tIns="0" rIns="155654"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Lato" panose="020F0502020204030203" pitchFamily="34" charset="0"/>
              <a:ea typeface="Lato" panose="020F0502020204030203" pitchFamily="34" charset="0"/>
              <a:cs typeface="Lato" panose="020F0502020204030203" pitchFamily="34" charset="0"/>
            </a:rPr>
            <a:t>Allow equal access</a:t>
          </a:r>
        </a:p>
      </dsp:txBody>
      <dsp:txXfrm>
        <a:off x="325852" y="32012"/>
        <a:ext cx="4054684" cy="586034"/>
      </dsp:txXfrm>
    </dsp:sp>
    <dsp:sp modelId="{06F4A492-95FB-4754-BF30-6017ADC29C74}">
      <dsp:nvSpPr>
        <dsp:cNvPr id="0" name=""/>
        <dsp:cNvSpPr/>
      </dsp:nvSpPr>
      <dsp:spPr>
        <a:xfrm>
          <a:off x="0" y="1322949"/>
          <a:ext cx="5882985" cy="554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B22AAD-A3DD-4EFC-82DA-2007D4B4227A}">
      <dsp:nvSpPr>
        <dsp:cNvPr id="0" name=""/>
        <dsp:cNvSpPr/>
      </dsp:nvSpPr>
      <dsp:spPr>
        <a:xfrm>
          <a:off x="294149" y="998229"/>
          <a:ext cx="4118090" cy="649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654" tIns="0" rIns="155654"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Lato" panose="020F0502020204030203" pitchFamily="34" charset="0"/>
              <a:ea typeface="Lato" panose="020F0502020204030203" pitchFamily="34" charset="0"/>
              <a:cs typeface="Lato" panose="020F0502020204030203" pitchFamily="34" charset="0"/>
            </a:rPr>
            <a:t>Treat in the same manner</a:t>
          </a:r>
        </a:p>
      </dsp:txBody>
      <dsp:txXfrm>
        <a:off x="325852" y="1029932"/>
        <a:ext cx="4054684" cy="586034"/>
      </dsp:txXfrm>
    </dsp:sp>
    <dsp:sp modelId="{62B11F1A-27D3-410B-80FA-BFCDD1E612F1}">
      <dsp:nvSpPr>
        <dsp:cNvPr id="0" name=""/>
        <dsp:cNvSpPr/>
      </dsp:nvSpPr>
      <dsp:spPr>
        <a:xfrm>
          <a:off x="0" y="2320869"/>
          <a:ext cx="5882985" cy="554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AF1121-814A-45D0-B688-C21B7D9F4ECA}">
      <dsp:nvSpPr>
        <dsp:cNvPr id="0" name=""/>
        <dsp:cNvSpPr/>
      </dsp:nvSpPr>
      <dsp:spPr>
        <a:xfrm>
          <a:off x="294149" y="1996149"/>
          <a:ext cx="4118090" cy="649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654" tIns="0" rIns="155654"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Lato" panose="020F0502020204030203" pitchFamily="34" charset="0"/>
              <a:ea typeface="Lato" panose="020F0502020204030203" pitchFamily="34" charset="0"/>
              <a:cs typeface="Lato" panose="020F0502020204030203" pitchFamily="34" charset="0"/>
            </a:rPr>
            <a:t>Understand differences</a:t>
          </a:r>
        </a:p>
      </dsp:txBody>
      <dsp:txXfrm>
        <a:off x="325852" y="2027852"/>
        <a:ext cx="4054684" cy="586034"/>
      </dsp:txXfrm>
    </dsp:sp>
    <dsp:sp modelId="{B1C8779B-64D8-47E8-90A0-1C89AE093E7E}">
      <dsp:nvSpPr>
        <dsp:cNvPr id="0" name=""/>
        <dsp:cNvSpPr/>
      </dsp:nvSpPr>
      <dsp:spPr>
        <a:xfrm>
          <a:off x="0" y="3318790"/>
          <a:ext cx="5882985" cy="554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BE92AF-CE57-47FD-BDE3-CB5EAB987C8B}">
      <dsp:nvSpPr>
        <dsp:cNvPr id="0" name=""/>
        <dsp:cNvSpPr/>
      </dsp:nvSpPr>
      <dsp:spPr>
        <a:xfrm>
          <a:off x="294149" y="2994070"/>
          <a:ext cx="4118090" cy="649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654" tIns="0" rIns="155654"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Lato" panose="020F0502020204030203" pitchFamily="34" charset="0"/>
              <a:ea typeface="Lato" panose="020F0502020204030203" pitchFamily="34" charset="0"/>
              <a:cs typeface="Lato" panose="020F0502020204030203" pitchFamily="34" charset="0"/>
            </a:rPr>
            <a:t>Use respectful language</a:t>
          </a:r>
        </a:p>
      </dsp:txBody>
      <dsp:txXfrm>
        <a:off x="325852" y="3025773"/>
        <a:ext cx="4054684" cy="5860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024D9-4C6F-404A-BE2E-33FF07971BE9}">
      <dsp:nvSpPr>
        <dsp:cNvPr id="0" name=""/>
        <dsp:cNvSpPr/>
      </dsp:nvSpPr>
      <dsp:spPr>
        <a:xfrm>
          <a:off x="1090865" y="24376"/>
          <a:ext cx="5890127" cy="918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kern="1200" baseline="0" dirty="0">
              <a:latin typeface="Lato" panose="020F0502020204030203" pitchFamily="34" charset="0"/>
              <a:ea typeface="Lato" panose="020F0502020204030203" pitchFamily="34" charset="0"/>
              <a:cs typeface="Lato" panose="020F0502020204030203" pitchFamily="34" charset="0"/>
            </a:rPr>
            <a:t>Students cannot be required to participate</a:t>
          </a:r>
        </a:p>
      </dsp:txBody>
      <dsp:txXfrm>
        <a:off x="1090865" y="24376"/>
        <a:ext cx="5890127" cy="918225"/>
      </dsp:txXfrm>
    </dsp:sp>
    <dsp:sp modelId="{FFB3AFFB-1344-4FC8-AA28-43E374DF2A4A}">
      <dsp:nvSpPr>
        <dsp:cNvPr id="0" name=""/>
        <dsp:cNvSpPr/>
      </dsp:nvSpPr>
      <dsp:spPr>
        <a:xfrm>
          <a:off x="6980992" y="24376"/>
          <a:ext cx="433515" cy="918225"/>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D063D9-5EB1-4513-86E1-82E2EC1D24A7}">
      <dsp:nvSpPr>
        <dsp:cNvPr id="0" name=""/>
        <dsp:cNvSpPr/>
      </dsp:nvSpPr>
      <dsp:spPr>
        <a:xfrm>
          <a:off x="1090865" y="1043401"/>
          <a:ext cx="5858047" cy="131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kern="1200" dirty="0">
              <a:latin typeface="Lato" panose="020F0502020204030203" pitchFamily="34" charset="0"/>
              <a:ea typeface="Lato" panose="020F0502020204030203" pitchFamily="34" charset="0"/>
              <a:cs typeface="Lato" panose="020F0502020204030203" pitchFamily="34" charset="0"/>
            </a:rPr>
            <a:t>Application determinations must be made in a nondiscriminatory manner</a:t>
          </a:r>
        </a:p>
      </dsp:txBody>
      <dsp:txXfrm>
        <a:off x="1090865" y="1043401"/>
        <a:ext cx="5858047" cy="1316699"/>
      </dsp:txXfrm>
    </dsp:sp>
    <dsp:sp modelId="{47140D51-A609-42C6-9309-F40C30ABE2A7}">
      <dsp:nvSpPr>
        <dsp:cNvPr id="0" name=""/>
        <dsp:cNvSpPr/>
      </dsp:nvSpPr>
      <dsp:spPr>
        <a:xfrm>
          <a:off x="6948912" y="1043401"/>
          <a:ext cx="433515" cy="1316699"/>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486DF1-0A88-46AD-83CE-54D3418E8ABD}">
      <dsp:nvSpPr>
        <dsp:cNvPr id="0" name=""/>
        <dsp:cNvSpPr/>
      </dsp:nvSpPr>
      <dsp:spPr>
        <a:xfrm>
          <a:off x="1090865" y="2460901"/>
          <a:ext cx="5858047" cy="131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kern="1200" dirty="0">
              <a:latin typeface="Lato" panose="020F0502020204030203" pitchFamily="34" charset="0"/>
              <a:ea typeface="Lato" panose="020F0502020204030203" pitchFamily="34" charset="0"/>
              <a:cs typeface="Lato" panose="020F0502020204030203" pitchFamily="34" charset="0"/>
            </a:rPr>
            <a:t>Admission procedures must not restrict enrollment or participation in the meal/snack programs</a:t>
          </a:r>
        </a:p>
      </dsp:txBody>
      <dsp:txXfrm>
        <a:off x="1090865" y="2460901"/>
        <a:ext cx="5858047" cy="1316699"/>
      </dsp:txXfrm>
    </dsp:sp>
    <dsp:sp modelId="{4A4115D3-F903-4359-A17A-ACF8001A4360}">
      <dsp:nvSpPr>
        <dsp:cNvPr id="0" name=""/>
        <dsp:cNvSpPr/>
      </dsp:nvSpPr>
      <dsp:spPr>
        <a:xfrm>
          <a:off x="6948912" y="2460901"/>
          <a:ext cx="433515" cy="1316699"/>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DC4D5-73D9-4F3E-B6EE-4EDD9E088A8F}">
      <dsp:nvSpPr>
        <dsp:cNvPr id="0" name=""/>
        <dsp:cNvSpPr/>
      </dsp:nvSpPr>
      <dsp:spPr>
        <a:xfrm>
          <a:off x="-4594335" y="-704407"/>
          <a:ext cx="5472816" cy="5472816"/>
        </a:xfrm>
        <a:prstGeom prst="blockArc">
          <a:avLst>
            <a:gd name="adj1" fmla="val 18900000"/>
            <a:gd name="adj2" fmla="val 2700000"/>
            <a:gd name="adj3" fmla="val 395"/>
          </a:avLst>
        </a:pr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FDF481-B322-482D-9F5E-9172EA062C2F}">
      <dsp:nvSpPr>
        <dsp:cNvPr id="0" name=""/>
        <dsp:cNvSpPr/>
      </dsp:nvSpPr>
      <dsp:spPr>
        <a:xfrm>
          <a:off x="564979" y="406400"/>
          <a:ext cx="6258247" cy="8128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Lato" panose="020F0502020204030203" pitchFamily="34" charset="0"/>
              <a:ea typeface="Lato" panose="020F0502020204030203" pitchFamily="34" charset="0"/>
              <a:cs typeface="Lato" panose="020F0502020204030203" pitchFamily="34" charset="0"/>
            </a:rPr>
            <a:t>Ensure access to facilities for participants with disabilities</a:t>
          </a:r>
        </a:p>
      </dsp:txBody>
      <dsp:txXfrm>
        <a:off x="564979" y="406400"/>
        <a:ext cx="6258247" cy="812800"/>
      </dsp:txXfrm>
    </dsp:sp>
    <dsp:sp modelId="{F5006B2F-9161-435F-8FA0-912FD64B9440}">
      <dsp:nvSpPr>
        <dsp:cNvPr id="0" name=""/>
        <dsp:cNvSpPr/>
      </dsp:nvSpPr>
      <dsp:spPr>
        <a:xfrm>
          <a:off x="56979" y="304800"/>
          <a:ext cx="1016000" cy="1016000"/>
        </a:xfrm>
        <a:prstGeom prst="ellipse">
          <a:avLst/>
        </a:prstGeom>
        <a:solidFill>
          <a:srgbClr val="262087"/>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D4F5B1-DBB1-4C6B-B569-0918B4C01A3D}">
      <dsp:nvSpPr>
        <dsp:cNvPr id="0" name=""/>
        <dsp:cNvSpPr/>
      </dsp:nvSpPr>
      <dsp:spPr>
        <a:xfrm>
          <a:off x="860432" y="1625599"/>
          <a:ext cx="5962794" cy="8128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Lato" panose="020F0502020204030203" pitchFamily="34" charset="0"/>
              <a:ea typeface="Lato" panose="020F0502020204030203" pitchFamily="34" charset="0"/>
              <a:cs typeface="Lato" panose="020F0502020204030203" pitchFamily="34" charset="0"/>
            </a:rPr>
            <a:t>Provide appropriate information in alternative formats for persons with disabilities</a:t>
          </a:r>
        </a:p>
      </dsp:txBody>
      <dsp:txXfrm>
        <a:off x="860432" y="1625599"/>
        <a:ext cx="5962794" cy="812800"/>
      </dsp:txXfrm>
    </dsp:sp>
    <dsp:sp modelId="{00D8219C-3183-4ECC-802F-94EE435FBE5D}">
      <dsp:nvSpPr>
        <dsp:cNvPr id="0" name=""/>
        <dsp:cNvSpPr/>
      </dsp:nvSpPr>
      <dsp:spPr>
        <a:xfrm>
          <a:off x="352432" y="1523999"/>
          <a:ext cx="1016000" cy="1016000"/>
        </a:xfrm>
        <a:prstGeom prst="ellipse">
          <a:avLst/>
        </a:prstGeom>
        <a:solidFill>
          <a:srgbClr val="262087"/>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262092-6987-40BD-9D9D-24042FB1C1A0}">
      <dsp:nvSpPr>
        <dsp:cNvPr id="0" name=""/>
        <dsp:cNvSpPr/>
      </dsp:nvSpPr>
      <dsp:spPr>
        <a:xfrm>
          <a:off x="564979" y="2844800"/>
          <a:ext cx="6258247" cy="8128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Lato" panose="020F0502020204030203" pitchFamily="34" charset="0"/>
              <a:ea typeface="Lato" panose="020F0502020204030203" pitchFamily="34" charset="0"/>
              <a:cs typeface="Lato" panose="020F0502020204030203" pitchFamily="34" charset="0"/>
            </a:rPr>
            <a:t>Provide meal modifications or food substitutions for students with disabilities when documented in writing by a State licensed healthcare professional</a:t>
          </a:r>
        </a:p>
      </dsp:txBody>
      <dsp:txXfrm>
        <a:off x="564979" y="2844800"/>
        <a:ext cx="6258247" cy="812800"/>
      </dsp:txXfrm>
    </dsp:sp>
    <dsp:sp modelId="{15A8E937-5B30-4D98-A669-71CCB8F5F7EF}">
      <dsp:nvSpPr>
        <dsp:cNvPr id="0" name=""/>
        <dsp:cNvSpPr/>
      </dsp:nvSpPr>
      <dsp:spPr>
        <a:xfrm>
          <a:off x="56979" y="2743200"/>
          <a:ext cx="1016000" cy="1016000"/>
        </a:xfrm>
        <a:prstGeom prst="ellipse">
          <a:avLst/>
        </a:prstGeom>
        <a:solidFill>
          <a:srgbClr val="262087"/>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EB8418-4BA3-4697-AA03-3CDED1810398}" type="datetimeFigureOut">
              <a:rPr lang="en-US" smtClean="0"/>
              <a:t>4/1/2021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E64A2C8-37FF-4490-87C0-E993384A913B}" type="slidenum">
              <a:rPr lang="en-US" smtClean="0"/>
              <a:t>‹#›</a:t>
            </a:fld>
            <a:endParaRPr lang="en-US"/>
          </a:p>
        </p:txBody>
      </p:sp>
    </p:spTree>
    <p:extLst>
      <p:ext uri="{BB962C8B-B14F-4D97-AF65-F5344CB8AC3E}">
        <p14:creationId xmlns:p14="http://schemas.microsoft.com/office/powerpoint/2010/main" val="3394614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dpi.wi.gov/sites/default/files/imce/school-nutrition/doc/sharing-info-other-programs.doc"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dpi.wi.gov/school-nutrition/national-school-lunch-program/free-reduced-applications#ld"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ocio.usda.gov/sites/default/files/docs/2012/Complain_combined_6_8_12.pdf" TargetMode="External"/><Relationship Id="rId2" Type="http://schemas.openxmlformats.org/officeDocument/2006/relationships/slide" Target="../slides/slide38.xml"/><Relationship Id="rId1" Type="http://schemas.openxmlformats.org/officeDocument/2006/relationships/notesMaster" Target="../notesMasters/notesMaster1.xml"/><Relationship Id="rId4" Type="http://schemas.openxmlformats.org/officeDocument/2006/relationships/hyperlink" Target="http://www.ocio.usda.gov/sites/default/files/docs/2012/Complain_combined_6_8_12.pdf" TargetMode="Externa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Welcome</a:t>
            </a:r>
            <a:r>
              <a:rPr lang="en-US" baseline="0" dirty="0"/>
              <a:t> to the USDA Civil Rights Training for employees and school staff that work with the School Nutrition Programs. This Power Point Presentation has been created by the Wisconsin Department of Public Instruction (DPI), School Nutrition Team. </a:t>
            </a:r>
            <a:endParaRPr lang="en-US" dirty="0"/>
          </a:p>
          <a:p>
            <a:endParaRPr lang="en-US" dirty="0"/>
          </a:p>
        </p:txBody>
      </p:sp>
      <p:sp>
        <p:nvSpPr>
          <p:cNvPr id="4" name="Slide Number Placeholder 3"/>
          <p:cNvSpPr>
            <a:spLocks noGrp="1"/>
          </p:cNvSpPr>
          <p:nvPr>
            <p:ph type="sldNum" sz="quarter" idx="10"/>
          </p:nvPr>
        </p:nvSpPr>
        <p:spPr/>
        <p:txBody>
          <a:bodyPr/>
          <a:lstStyle/>
          <a:p>
            <a:fld id="{FE64A2C8-37FF-4490-87C0-E993384A913B}" type="slidenum">
              <a:rPr lang="en-US" smtClean="0"/>
              <a:t>1</a:t>
            </a:fld>
            <a:endParaRPr lang="en-US"/>
          </a:p>
        </p:txBody>
      </p:sp>
    </p:spTree>
    <p:extLst>
      <p:ext uri="{BB962C8B-B14F-4D97-AF65-F5344CB8AC3E}">
        <p14:creationId xmlns:p14="http://schemas.microsoft.com/office/powerpoint/2010/main" val="3941057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materials and sources, including websites, used to inform the public about the USDA Child Nutrition Programs must contain the current USDA nondiscrimination statement. </a:t>
            </a:r>
          </a:p>
          <a:p>
            <a:endParaRPr lang="en-US" dirty="0"/>
          </a:p>
          <a:p>
            <a:r>
              <a:rPr lang="en-US" dirty="0"/>
              <a:t>There are two nondiscrimination statements: the full, official statement and the shortened statement. </a:t>
            </a:r>
          </a:p>
          <a:p>
            <a:endParaRPr lang="en-US" dirty="0">
              <a:latin typeface="Lato" panose="020F0502020204030203" pitchFamily="34" charset="0"/>
            </a:endParaRPr>
          </a:p>
          <a:p>
            <a:r>
              <a:rPr lang="en-US" dirty="0">
                <a:latin typeface="Lato" panose="020F0502020204030203" pitchFamily="34" charset="0"/>
              </a:rPr>
              <a:t>Either statement:</a:t>
            </a:r>
          </a:p>
          <a:p>
            <a:pPr marL="174708" indent="-174708">
              <a:buFont typeface="Arial" panose="020B0604020202020204" pitchFamily="34" charset="0"/>
              <a:buChar char="•"/>
            </a:pPr>
            <a:r>
              <a:rPr lang="en-US" dirty="0">
                <a:latin typeface="Lato" panose="020F0502020204030203" pitchFamily="34" charset="0"/>
              </a:rPr>
              <a:t>Must use </a:t>
            </a:r>
            <a:r>
              <a:rPr lang="en-US" u="sng" dirty="0">
                <a:latin typeface="Lato" panose="020F0502020204030203" pitchFamily="34" charset="0"/>
              </a:rPr>
              <a:t>exact</a:t>
            </a:r>
            <a:r>
              <a:rPr lang="en-US" dirty="0">
                <a:latin typeface="Lato" panose="020F0502020204030203" pitchFamily="34" charset="0"/>
              </a:rPr>
              <a:t> wording and cannot be changed in any way; </a:t>
            </a:r>
          </a:p>
          <a:p>
            <a:pPr marL="174708" indent="-174708" fontAlgn="base">
              <a:buFont typeface="Arial" panose="020B0604020202020204" pitchFamily="34" charset="0"/>
              <a:buChar char="•"/>
            </a:pPr>
            <a:r>
              <a:rPr lang="en-US" dirty="0">
                <a:latin typeface="Lato" panose="020F0502020204030203" pitchFamily="34" charset="0"/>
              </a:rPr>
              <a:t>Cannot be altered and must use the exact formatting; and</a:t>
            </a:r>
          </a:p>
          <a:p>
            <a:pPr marL="174708" indent="-174708" fontAlgn="base">
              <a:buFont typeface="Arial" panose="020B0604020202020204" pitchFamily="34" charset="0"/>
              <a:buChar char="•"/>
            </a:pPr>
            <a:r>
              <a:rPr lang="en-US" dirty="0">
                <a:latin typeface="Lato" panose="020F0502020204030203" pitchFamily="34" charset="0"/>
              </a:rPr>
              <a:t>Must use the same font size as the majority of the font used in the document</a:t>
            </a:r>
          </a:p>
          <a:p>
            <a:pPr marL="291179" indent="-291179" fontAlgn="base">
              <a:buFont typeface="Arial" panose="020B0604020202020204" pitchFamily="34" charset="0"/>
              <a:buChar char="•"/>
            </a:pPr>
            <a:endParaRPr lang="en-US" dirty="0">
              <a:latin typeface="Lato" panose="020F0502020204030203" pitchFamily="34" charset="0"/>
            </a:endParaRPr>
          </a:p>
          <a:p>
            <a:pPr defTabSz="931774" fontAlgn="base">
              <a:defRPr/>
            </a:pPr>
            <a:r>
              <a:rPr lang="en-US" dirty="0"/>
              <a:t>A State of Wisconsin nondiscrimination statement is not required to be posted.</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291702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a:latin typeface="Lato" panose="020F0502020204030203" pitchFamily="34" charset="0"/>
              </a:rPr>
              <a:t>This</a:t>
            </a:r>
            <a:r>
              <a:rPr lang="en-US" b="0" baseline="0" dirty="0">
                <a:latin typeface="Lato" panose="020F0502020204030203" pitchFamily="34" charset="0"/>
              </a:rPr>
              <a:t> full </a:t>
            </a:r>
            <a:r>
              <a:rPr lang="en-US" b="0" dirty="0">
                <a:latin typeface="Lato" panose="020F0502020204030203" pitchFamily="34" charset="0"/>
              </a:rPr>
              <a:t>version of the USDA</a:t>
            </a:r>
            <a:r>
              <a:rPr lang="en-US" b="0" baseline="0" dirty="0">
                <a:latin typeface="Lato" panose="020F0502020204030203" pitchFamily="34" charset="0"/>
              </a:rPr>
              <a:t> n</a:t>
            </a:r>
            <a:r>
              <a:rPr lang="en-US" b="0" dirty="0">
                <a:latin typeface="Lato" panose="020F0502020204030203" pitchFamily="34" charset="0"/>
              </a:rPr>
              <a:t>ondiscrimination</a:t>
            </a:r>
            <a:r>
              <a:rPr lang="en-US" b="0" baseline="0" dirty="0">
                <a:latin typeface="Lato" panose="020F0502020204030203" pitchFamily="34" charset="0"/>
              </a:rPr>
              <a:t> Statement</a:t>
            </a:r>
            <a:r>
              <a:rPr lang="en-US" b="0" dirty="0">
                <a:latin typeface="Lato" panose="020F0502020204030203" pitchFamily="34" charset="0"/>
              </a:rPr>
              <a:t> must be included on program materials including: parent handbooks,</a:t>
            </a:r>
            <a:r>
              <a:rPr lang="en-US" b="0" baseline="0" dirty="0">
                <a:latin typeface="Lato" panose="020F0502020204030203" pitchFamily="34" charset="0"/>
              </a:rPr>
              <a:t> program w</a:t>
            </a:r>
            <a:r>
              <a:rPr lang="en-US" b="0" dirty="0">
                <a:latin typeface="Lato" panose="020F0502020204030203" pitchFamily="34" charset="0"/>
              </a:rPr>
              <a:t>ebsites,</a:t>
            </a:r>
            <a:r>
              <a:rPr lang="en-US" b="0" baseline="0" dirty="0">
                <a:latin typeface="Lato" panose="020F0502020204030203" pitchFamily="34" charset="0"/>
              </a:rPr>
              <a:t> e</a:t>
            </a:r>
            <a:r>
              <a:rPr lang="en-US" b="0" dirty="0">
                <a:latin typeface="Lato" panose="020F0502020204030203" pitchFamily="34" charset="0"/>
              </a:rPr>
              <a:t>mployee handbooks, free and reduced price meal applications, and letters to</a:t>
            </a:r>
            <a:r>
              <a:rPr lang="en-US" b="0" baseline="0" dirty="0">
                <a:latin typeface="Lato" panose="020F0502020204030203" pitchFamily="34" charset="0"/>
              </a:rPr>
              <a:t> the households. </a:t>
            </a:r>
            <a:endParaRPr lang="en-US" b="0" dirty="0">
              <a:latin typeface="Lato" panose="020F0502020204030203" pitchFamily="34" charset="0"/>
            </a:endParaRPr>
          </a:p>
          <a:p>
            <a:pPr defTabSz="931774">
              <a:defRPr/>
            </a:pPr>
            <a:endParaRPr lang="en-US" b="0" dirty="0">
              <a:latin typeface="Lato" panose="020F0502020204030203" pitchFamily="34" charset="0"/>
            </a:endParaRPr>
          </a:p>
          <a:p>
            <a:pPr defTabSz="931774">
              <a:defRPr/>
            </a:pPr>
            <a:r>
              <a:rPr lang="en-US" b="0" baseline="0" dirty="0">
                <a:latin typeface="Lato" panose="020F0502020204030203" pitchFamily="34" charset="0"/>
              </a:rPr>
              <a:t>It is not required that the nondiscrimination statement be included on every page of a program website. At a minimum, the nondiscrimination statement, or a link to it, must be included on the home page of the program information. A link on a website to the “And Justice for All Poster” does not meet this requirement. </a:t>
            </a:r>
            <a:endParaRPr lang="en-US" dirty="0"/>
          </a:p>
          <a:p>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104317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baseline="0" dirty="0">
                <a:latin typeface="Lato" panose="020F0502020204030203" pitchFamily="34" charset="0"/>
              </a:rPr>
              <a:t>The full version of the nondiscrimination statement should always be used, unless the material is too small to permit the full statement. In this case, the shortened nondiscrimination statement of “This institution is an equal opportunity provider” may be used. This could include </a:t>
            </a:r>
            <a:r>
              <a:rPr lang="en-US" baseline="0" dirty="0"/>
              <a:t>menus, flyers, brochures, buttons, etc. It is recommended to contact the School Nutrition Team prior to using the shortened statement.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147389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To convey the message of equal opportunity, show diversity and inclusion in all program or program-related information, photos, and graphics.</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84241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discuss civil rights &amp; how</a:t>
            </a:r>
            <a:r>
              <a:rPr lang="en-US" baseline="0" dirty="0"/>
              <a:t> it relates to </a:t>
            </a:r>
            <a:r>
              <a:rPr lang="en-US" dirty="0"/>
              <a:t>customer</a:t>
            </a:r>
            <a:r>
              <a:rPr lang="en-US" baseline="0" dirty="0"/>
              <a:t> service.</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14442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Civil rights impacts all areas of Child Nutrition Programs from production to service,</a:t>
            </a:r>
            <a:r>
              <a:rPr lang="en-US" baseline="0" dirty="0">
                <a:solidFill>
                  <a:srgbClr val="FF0000"/>
                </a:solidFill>
              </a:rPr>
              <a:t> and </a:t>
            </a:r>
            <a:r>
              <a:rPr lang="en-US" baseline="0" dirty="0"/>
              <a:t>every student must be treated equally. </a:t>
            </a:r>
          </a:p>
          <a:p>
            <a:endParaRPr lang="en-US" baseline="0" dirty="0"/>
          </a:p>
          <a:p>
            <a:r>
              <a:rPr lang="en-US" baseline="0" dirty="0"/>
              <a:t>Within Child Nutrition Programs:</a:t>
            </a:r>
          </a:p>
          <a:p>
            <a:pPr marL="174708" indent="-174708">
              <a:buFont typeface="Arial" panose="020B0604020202020204" pitchFamily="34" charset="0"/>
              <a:buChar char="•"/>
            </a:pPr>
            <a:r>
              <a:rPr lang="en-US" b="0" dirty="0"/>
              <a:t>All students must be allowed equal access to participate in the Child</a:t>
            </a:r>
            <a:r>
              <a:rPr lang="en-US" b="0" baseline="0" dirty="0"/>
              <a:t> Nutrition Programs.</a:t>
            </a:r>
            <a:endParaRPr lang="en-US" b="0" dirty="0"/>
          </a:p>
          <a:p>
            <a:pPr marL="174708" indent="-174708">
              <a:buFont typeface="Arial" panose="020B0604020202020204" pitchFamily="34" charset="0"/>
              <a:buChar char="•"/>
            </a:pPr>
            <a:endParaRPr lang="en-US" b="0" dirty="0"/>
          </a:p>
          <a:p>
            <a:pPr marL="174708" indent="-174708">
              <a:buFont typeface="Arial" panose="020B0604020202020204" pitchFamily="34" charset="0"/>
              <a:buChar char="•"/>
            </a:pPr>
            <a:r>
              <a:rPr lang="en-US" b="0" dirty="0"/>
              <a:t>All participants must be treated in the same manner. </a:t>
            </a:r>
          </a:p>
          <a:p>
            <a:pPr marL="640594" lvl="1" indent="-174708">
              <a:buFont typeface="Arial" panose="020B0604020202020204" pitchFamily="34" charset="0"/>
              <a:buChar char="•"/>
            </a:pPr>
            <a:r>
              <a:rPr lang="en-US" b="0" dirty="0"/>
              <a:t>E</a:t>
            </a:r>
            <a:r>
              <a:rPr lang="en-US" dirty="0"/>
              <a:t>xamples include:</a:t>
            </a:r>
            <a:r>
              <a:rPr lang="en-US" baseline="0" dirty="0"/>
              <a:t> </a:t>
            </a:r>
            <a:r>
              <a:rPr lang="en-US" dirty="0"/>
              <a:t>seating arrangements, serving lines, services and facilities, assignment of eating periods, student/staff</a:t>
            </a:r>
            <a:r>
              <a:rPr lang="en-US" baseline="0" dirty="0"/>
              <a:t> interactions, </a:t>
            </a:r>
            <a:r>
              <a:rPr lang="en-US" dirty="0"/>
              <a:t>methods of selection for application approval and verification processes.</a:t>
            </a:r>
          </a:p>
          <a:p>
            <a:pPr marL="174708" indent="-174708">
              <a:buFont typeface="Arial" panose="020B0604020202020204" pitchFamily="34" charset="0"/>
              <a:buChar char="•"/>
            </a:pPr>
            <a:endParaRPr lang="en-US" b="0" dirty="0"/>
          </a:p>
          <a:p>
            <a:pPr marL="174708" indent="-174708">
              <a:buFont typeface="Arial" panose="020B0604020202020204" pitchFamily="34" charset="0"/>
              <a:buChar char="•"/>
            </a:pPr>
            <a:r>
              <a:rPr lang="en-US" b="0" dirty="0"/>
              <a:t>It</a:t>
            </a:r>
            <a:r>
              <a:rPr lang="en-US" b="0" baseline="0" dirty="0"/>
              <a:t> i</a:t>
            </a:r>
            <a:r>
              <a:rPr lang="en-US" b="0" dirty="0"/>
              <a:t>s also important to understand differences and use respectful language.</a:t>
            </a:r>
            <a:r>
              <a:rPr lang="en-US" b="0" baseline="0" dirty="0"/>
              <a:t> </a:t>
            </a:r>
          </a:p>
          <a:p>
            <a:pPr marL="640594" lvl="1" indent="-174708">
              <a:buFont typeface="Arial" panose="020B0604020202020204" pitchFamily="34" charset="0"/>
              <a:buChar char="•"/>
            </a:pPr>
            <a:r>
              <a:rPr lang="en-US" b="0" baseline="0" dirty="0"/>
              <a:t>Examples include: </a:t>
            </a:r>
          </a:p>
          <a:p>
            <a:pPr marL="1106481" lvl="2" indent="-174708">
              <a:buFont typeface="Arial" panose="020B0604020202020204" pitchFamily="34" charset="0"/>
              <a:buChar char="•"/>
            </a:pPr>
            <a:r>
              <a:rPr lang="en-US" b="0" dirty="0"/>
              <a:t>Putting the </a:t>
            </a:r>
            <a:r>
              <a:rPr lang="en-US" b="1" dirty="0"/>
              <a:t>person</a:t>
            </a:r>
            <a:r>
              <a:rPr lang="en-US" b="0" dirty="0"/>
              <a:t> first</a:t>
            </a:r>
            <a:r>
              <a:rPr lang="en-US" b="0" baseline="0" dirty="0"/>
              <a:t> (for example, </a:t>
            </a:r>
            <a:r>
              <a:rPr lang="en-US" b="0" dirty="0"/>
              <a:t>“person with a disability” NOT “disabled person”)</a:t>
            </a:r>
          </a:p>
          <a:p>
            <a:pPr marL="1106481" lvl="2" indent="-174708">
              <a:spcAft>
                <a:spcPts val="611"/>
              </a:spcAft>
              <a:buFont typeface="Arial" panose="020B0604020202020204" pitchFamily="34" charset="0"/>
              <a:buChar char="•"/>
            </a:pPr>
            <a:r>
              <a:rPr lang="en-US" b="0" dirty="0"/>
              <a:t>Using culturally sensitive language</a:t>
            </a:r>
            <a:r>
              <a:rPr lang="en-US" b="0" baseline="0" dirty="0"/>
              <a:t> (for example, </a:t>
            </a:r>
            <a:r>
              <a:rPr lang="en-US" b="0" dirty="0"/>
              <a:t>“Asian” NOT “Oriental”)</a:t>
            </a:r>
          </a:p>
          <a:p>
            <a:pPr marL="1106481" lvl="2" indent="-174708">
              <a:spcAft>
                <a:spcPts val="611"/>
              </a:spcAft>
              <a:buFont typeface="Arial" panose="020B0604020202020204" pitchFamily="34" charset="0"/>
              <a:buChar char="•"/>
            </a:pPr>
            <a:r>
              <a:rPr lang="en-US" b="0" dirty="0"/>
              <a:t>Use inclusive/respectful terms</a:t>
            </a:r>
            <a:r>
              <a:rPr lang="en-US" b="0" baseline="0" dirty="0"/>
              <a:t> (for example,</a:t>
            </a:r>
            <a:r>
              <a:rPr lang="en-US" b="0" dirty="0"/>
              <a:t> “chairperson” NOT “chairman”)</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072078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 further enhance your cultural sensitivity, here are some more questions to ask yourself and your staff:</a:t>
            </a:r>
          </a:p>
          <a:p>
            <a:pPr marL="174708" indent="-174708">
              <a:spcAft>
                <a:spcPts val="611"/>
              </a:spcAft>
              <a:buFont typeface="Arial" panose="020B0604020202020204" pitchFamily="34" charset="0"/>
              <a:buChar char="•"/>
            </a:pPr>
            <a:r>
              <a:rPr lang="en-US" dirty="0"/>
              <a:t>How would I want to be addressed?</a:t>
            </a:r>
          </a:p>
          <a:p>
            <a:pPr marL="174708" indent="-174708">
              <a:spcAft>
                <a:spcPts val="611"/>
              </a:spcAft>
              <a:buFont typeface="Arial" panose="020B0604020202020204" pitchFamily="34" charset="0"/>
              <a:buChar char="•"/>
            </a:pPr>
            <a:r>
              <a:rPr lang="en-US" dirty="0"/>
              <a:t>Am I treating this person in the same manner I treat others?</a:t>
            </a:r>
          </a:p>
          <a:p>
            <a:pPr marL="174708" indent="-174708">
              <a:spcAft>
                <a:spcPts val="611"/>
              </a:spcAft>
              <a:buFont typeface="Arial" panose="020B0604020202020204" pitchFamily="34" charset="0"/>
              <a:buChar char="•"/>
            </a:pPr>
            <a:r>
              <a:rPr lang="en-US" dirty="0"/>
              <a:t>Have I informed this person </a:t>
            </a:r>
            <a:r>
              <a:rPr lang="en-US" dirty="0">
                <a:solidFill>
                  <a:srgbClr val="FF0000"/>
                </a:solidFill>
              </a:rPr>
              <a:t>of </a:t>
            </a:r>
            <a:r>
              <a:rPr lang="en-US" dirty="0"/>
              <a:t>exactly what information I need to make a determination on the application?</a:t>
            </a:r>
          </a:p>
          <a:p>
            <a:pPr marL="174708" indent="-174708">
              <a:spcAft>
                <a:spcPts val="611"/>
              </a:spcAft>
              <a:buFont typeface="Arial" panose="020B0604020202020204" pitchFamily="34" charset="0"/>
              <a:buChar char="•"/>
            </a:pPr>
            <a:r>
              <a:rPr lang="en-US" dirty="0"/>
              <a:t>Have I given this person the opportunity to clarify any questions?</a:t>
            </a:r>
          </a:p>
          <a:p>
            <a:pPr marL="174708" indent="-174708">
              <a:spcAft>
                <a:spcPts val="611"/>
              </a:spcAft>
              <a:buFont typeface="Arial" panose="020B0604020202020204" pitchFamily="34" charset="0"/>
              <a:buChar char="•"/>
            </a:pPr>
            <a:r>
              <a:rPr lang="en-US" dirty="0"/>
              <a:t>Have I provided this person with information (s)he needs to make necessary decisions?</a:t>
            </a:r>
          </a:p>
          <a:p>
            <a:pPr>
              <a:spcAft>
                <a:spcPts val="611"/>
              </a:spcAft>
            </a:pPr>
            <a:endParaRPr lang="en-US" dirty="0"/>
          </a:p>
          <a:p>
            <a:pPr>
              <a:spcAft>
                <a:spcPts val="611"/>
              </a:spcAft>
            </a:pPr>
            <a:r>
              <a:rPr lang="en-US" dirty="0"/>
              <a:t>If you are listening</a:t>
            </a:r>
            <a:r>
              <a:rPr lang="en-US" baseline="0" dirty="0"/>
              <a:t> to this presentation as part of </a:t>
            </a:r>
            <a:r>
              <a:rPr lang="en-US" dirty="0"/>
              <a:t>a group,</a:t>
            </a:r>
            <a:r>
              <a:rPr lang="en-US" baseline="0" dirty="0"/>
              <a:t> it may be helpful to </a:t>
            </a:r>
            <a:r>
              <a:rPr lang="en-US" dirty="0"/>
              <a:t>pause and discuss these questions.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26508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USDA policy</a:t>
            </a:r>
            <a:r>
              <a:rPr lang="en-US" baseline="0" dirty="0"/>
              <a:t> prohibits the </a:t>
            </a:r>
            <a:r>
              <a:rPr lang="en-US" b="0" dirty="0"/>
              <a:t>denial of meals as a disciplinary action against </a:t>
            </a:r>
            <a:r>
              <a:rPr lang="en-US" b="0" u="sng" dirty="0"/>
              <a:t>any</a:t>
            </a:r>
            <a:r>
              <a:rPr lang="en-US" b="0" dirty="0"/>
              <a:t> student who is enrolled in a school that participates in the Child Nutrition Programs. Denial of meals cannot be used as disciplinary</a:t>
            </a:r>
            <a:r>
              <a:rPr lang="en-US" b="0" baseline="0" dirty="0"/>
              <a:t> action, and a child cannot be required to work for his/her meals. </a:t>
            </a:r>
          </a:p>
          <a:p>
            <a:endParaRPr lang="en-US" dirty="0"/>
          </a:p>
          <a:p>
            <a:r>
              <a:rPr lang="en-US" dirty="0"/>
              <a:t>The exception to this is if disciplinary action indirectly results in loss</a:t>
            </a:r>
            <a:r>
              <a:rPr lang="en-US" baseline="0" dirty="0"/>
              <a:t> of meals, such as being suspended from school, where this would be allowable.</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965244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cap="none" baseline="0" dirty="0">
                <a:solidFill>
                  <a:schemeClr val="tx1"/>
                </a:solidFill>
              </a:rPr>
              <a:t>Now we will discuss how Civil Rights affects the Free/Reduced Price Meal Application Approval Process.</a:t>
            </a:r>
            <a:endParaRPr lang="en-US" b="0" cap="none" baseline="0" dirty="0"/>
          </a:p>
        </p:txBody>
      </p:sp>
      <p:sp>
        <p:nvSpPr>
          <p:cNvPr id="4" name="Slide Number Placeholder 3"/>
          <p:cNvSpPr>
            <a:spLocks noGrp="1"/>
          </p:cNvSpPr>
          <p:nvPr>
            <p:ph type="sldNum" sz="quarter" idx="10"/>
          </p:nvPr>
        </p:nvSpPr>
        <p:spPr/>
        <p:txBody>
          <a:bodyPr/>
          <a:lstStyle/>
          <a:p>
            <a:pPr defTabSz="931774">
              <a:defRPr/>
            </a:pPr>
            <a:fld id="{B8DB3C69-16F6-466A-B3B3-DB0E2089E12C}" type="slidenum">
              <a:rPr lang="en-US">
                <a:solidFill>
                  <a:prstClr val="black"/>
                </a:solidFill>
                <a:latin typeface="Calibri" panose="020F0502020204030204"/>
              </a:rPr>
              <a:pPr defTabSz="931774">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169610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spcAft>
                <a:spcPts val="1223"/>
              </a:spcAft>
              <a:buFont typeface="Arial" panose="020B0604020202020204" pitchFamily="34" charset="0"/>
              <a:buChar char="•"/>
            </a:pPr>
            <a:r>
              <a:rPr lang="en-US" b="0" dirty="0"/>
              <a:t>Student participation in the Child</a:t>
            </a:r>
            <a:r>
              <a:rPr lang="en-US" b="0" baseline="0" dirty="0"/>
              <a:t> Nutrition Programs is always optional </a:t>
            </a:r>
            <a:r>
              <a:rPr lang="en-US" b="0" dirty="0"/>
              <a:t>and households</a:t>
            </a:r>
            <a:r>
              <a:rPr lang="en-US" b="0" baseline="0" dirty="0"/>
              <a:t> cannot be required to complete an application</a:t>
            </a:r>
            <a:r>
              <a:rPr lang="en-US" b="0" dirty="0"/>
              <a:t>.  </a:t>
            </a:r>
          </a:p>
          <a:p>
            <a:pPr>
              <a:spcAft>
                <a:spcPts val="1223"/>
              </a:spcAft>
            </a:pPr>
            <a:endParaRPr lang="en-US" b="0" dirty="0"/>
          </a:p>
          <a:p>
            <a:pPr marL="174708" indent="-174708">
              <a:spcAft>
                <a:spcPts val="1223"/>
              </a:spcAft>
              <a:buFont typeface="Arial" panose="020B0604020202020204" pitchFamily="34" charset="0"/>
              <a:buChar char="•"/>
            </a:pPr>
            <a:r>
              <a:rPr lang="en-US" b="0" dirty="0"/>
              <a:t>All free and reduced price meal application eligibility determinations must be made in a nondiscriminatory manner without regard to race, color, national origin, age, sex or disability.</a:t>
            </a:r>
            <a:r>
              <a:rPr lang="en-US" b="0" baseline="0" dirty="0"/>
              <a:t> The Civil Rights Compliance Self Evaluation form (PI-1441) can assist in analyzing this at your SFA. (This form is located on the Civil Rights webpage on the DPI School Nutrition Team website.) </a:t>
            </a:r>
          </a:p>
          <a:p>
            <a:pPr>
              <a:spcAft>
                <a:spcPts val="1223"/>
              </a:spcAft>
            </a:pPr>
            <a:endParaRPr lang="en-US" b="0" baseline="0" dirty="0"/>
          </a:p>
          <a:p>
            <a:pPr marL="174708" indent="-174708">
              <a:spcAft>
                <a:spcPts val="1223"/>
              </a:spcAft>
              <a:buFont typeface="Arial" panose="020B0604020202020204" pitchFamily="34" charset="0"/>
              <a:buChar char="•"/>
            </a:pPr>
            <a:r>
              <a:rPr lang="en-US" b="0" dirty="0"/>
              <a:t>All admissions decisions must be nondiscriminatory</a:t>
            </a:r>
            <a:r>
              <a:rPr lang="en-US" b="0" baseline="0" dirty="0"/>
              <a:t> and not restrict school enrollment or participation in the school meal or snack programs based on a protected class. </a:t>
            </a:r>
            <a:endParaRPr lang="en-US" b="0"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19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108295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dirty="0"/>
              <a:t>USDA requires Civil Rights Training on an annual basis so that all levels of administration of programs receiving Federal financial assistance understand civil rights related laws, regulations, procedures, and directives. </a:t>
            </a:r>
          </a:p>
          <a:p>
            <a:pPr defTabSz="949478">
              <a:defRPr/>
            </a:pPr>
            <a:endParaRPr lang="en-US" dirty="0">
              <a:solidFill>
                <a:srgbClr val="000000"/>
              </a:solidFill>
            </a:endParaRPr>
          </a:p>
          <a:p>
            <a:pPr defTabSz="949478">
              <a:defRPr/>
            </a:pPr>
            <a:r>
              <a:rPr lang="en-US" dirty="0">
                <a:solidFill>
                  <a:srgbClr val="000000"/>
                </a:solidFill>
              </a:rPr>
              <a:t>All School Food Authorities, or SFAs, that participate in the USDA Child Nutrition Programs must comply with Federal civil rights requirements and regulations. </a:t>
            </a:r>
            <a:r>
              <a:rPr lang="en-US" altLang="en-US" dirty="0"/>
              <a:t>These regulations are intended to ensure that the benefits of the Child Nutrition Programs are made available to all eligible people in a nondiscriminatory manner. </a:t>
            </a:r>
          </a:p>
          <a:p>
            <a:pPr fontAlgn="base">
              <a:spcBef>
                <a:spcPts val="1019"/>
              </a:spcBef>
            </a:pPr>
            <a:endParaRPr lang="en-US" dirty="0">
              <a:solidFill>
                <a:srgbClr val="000000"/>
              </a:solidFill>
            </a:endParaRPr>
          </a:p>
          <a:p>
            <a:pPr fontAlgn="base">
              <a:spcBef>
                <a:spcPts val="1019"/>
              </a:spcBef>
            </a:pPr>
            <a:r>
              <a:rPr lang="en-US" dirty="0">
                <a:solidFill>
                  <a:srgbClr val="000000"/>
                </a:solidFill>
              </a:rPr>
              <a:t>This training outlines the specific civil rights regulations that govern the Child Nutrition Programs and is meant for all who interact with Child Nutrition Program participants to inform and educate them of their rights and responsibilities as administrators of these programs. </a:t>
            </a:r>
            <a:endParaRPr lang="en-US" dirty="0"/>
          </a:p>
        </p:txBody>
      </p:sp>
      <p:sp>
        <p:nvSpPr>
          <p:cNvPr id="4" name="Slide Number Placeholder 3"/>
          <p:cNvSpPr>
            <a:spLocks noGrp="1"/>
          </p:cNvSpPr>
          <p:nvPr>
            <p:ph type="sldNum" sz="quarter" idx="10"/>
          </p:nvPr>
        </p:nvSpPr>
        <p:spPr/>
        <p:txBody>
          <a:bodyPr/>
          <a:lstStyle/>
          <a:p>
            <a:fld id="{FE64A2C8-37FF-4490-87C0-E993384A913B}" type="slidenum">
              <a:rPr lang="en-US" smtClean="0"/>
              <a:t>2</a:t>
            </a:fld>
            <a:endParaRPr lang="en-US"/>
          </a:p>
        </p:txBody>
      </p:sp>
    </p:spTree>
    <p:extLst>
      <p:ext uri="{BB962C8B-B14F-4D97-AF65-F5344CB8AC3E}">
        <p14:creationId xmlns:p14="http://schemas.microsoft.com/office/powerpoint/2010/main" val="3259808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Overt Identification is any action that may result in a child being recognized as certified for free or reduced price school meals or free milk.  </a:t>
            </a:r>
          </a:p>
          <a:p>
            <a:endParaRPr lang="en-US" dirty="0"/>
          </a:p>
          <a:p>
            <a:r>
              <a:rPr lang="en-US" dirty="0"/>
              <a:t>SFAs must ensure that a child’s eligibility status is not disclosed at any point in the process of providing free and reduced price meals or free milk, including: </a:t>
            </a:r>
          </a:p>
          <a:p>
            <a:pPr marL="174708" indent="-174708">
              <a:buFont typeface="Arial" panose="020B0604020202020204" pitchFamily="34" charset="0"/>
              <a:buChar char="•"/>
            </a:pPr>
            <a:r>
              <a:rPr lang="en-US" dirty="0"/>
              <a:t>When the child or household is notified of the availability of free and reduced price benefits;</a:t>
            </a:r>
          </a:p>
          <a:p>
            <a:pPr marL="174708" indent="-174708">
              <a:buFont typeface="Arial" panose="020B0604020202020204" pitchFamily="34" charset="0"/>
              <a:buChar char="•"/>
            </a:pPr>
            <a:r>
              <a:rPr lang="en-US" dirty="0"/>
              <a:t>During certification and notification of eligibility;</a:t>
            </a:r>
          </a:p>
          <a:p>
            <a:pPr marL="174708" indent="-174708">
              <a:buFont typeface="Arial" panose="020B0604020202020204" pitchFamily="34" charset="0"/>
              <a:buChar char="•"/>
            </a:pPr>
            <a:r>
              <a:rPr lang="en-US" dirty="0"/>
              <a:t>During the provision of meals in the cafeteria;</a:t>
            </a:r>
          </a:p>
          <a:p>
            <a:pPr marL="174708" indent="-174708">
              <a:buFont typeface="Arial" panose="020B0604020202020204" pitchFamily="34" charset="0"/>
              <a:buChar char="•"/>
            </a:pPr>
            <a:r>
              <a:rPr lang="en-US" dirty="0"/>
              <a:t>At the point of service;</a:t>
            </a:r>
          </a:p>
          <a:p>
            <a:pPr marL="174708" indent="-174708">
              <a:buFont typeface="Arial" panose="020B0604020202020204" pitchFamily="34" charset="0"/>
              <a:buChar char="•"/>
            </a:pPr>
            <a:r>
              <a:rPr lang="en-US" dirty="0"/>
              <a:t>During the provision of additional services, such as educational services to low income children; or</a:t>
            </a:r>
          </a:p>
          <a:p>
            <a:pPr marL="174708" indent="-174708">
              <a:buFont typeface="Arial" panose="020B0604020202020204" pitchFamily="34" charset="0"/>
              <a:buChar char="•"/>
            </a:pPr>
            <a:r>
              <a:rPr lang="en-US" dirty="0"/>
              <a:t>When the child pays for their meals.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5088972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spcAft>
                <a:spcPts val="611"/>
              </a:spcAft>
              <a:buFont typeface="Arial" panose="020B0604020202020204" pitchFamily="34" charset="0"/>
              <a:buChar char="•"/>
            </a:pPr>
            <a:r>
              <a:rPr lang="en-US" dirty="0"/>
              <a:t>The information provided by families on the free or reduced price meal application must not be used for any purpose other than determining and verifying eligibility for free and reduced price meals.</a:t>
            </a:r>
          </a:p>
          <a:p>
            <a:pPr marL="174708" indent="-174708">
              <a:spcAft>
                <a:spcPts val="611"/>
              </a:spcAft>
              <a:buFont typeface="Arial" panose="020B0604020202020204" pitchFamily="34" charset="0"/>
              <a:buChar char="•"/>
            </a:pPr>
            <a:r>
              <a:rPr lang="en-US" dirty="0"/>
              <a:t>The SFA must seek written consent from the parent or guardian to use the information provided on the application for non-program purposes. This includes fee waivers, holiday baskets, other local programs, and other requests for sharing of eligibility information. </a:t>
            </a:r>
          </a:p>
          <a:p>
            <a:pPr marL="174708" indent="-174708">
              <a:spcAft>
                <a:spcPts val="611"/>
              </a:spcAft>
              <a:buFont typeface="Arial" panose="020B0604020202020204" pitchFamily="34" charset="0"/>
              <a:buChar char="•"/>
            </a:pPr>
            <a:r>
              <a:rPr lang="en-US" dirty="0"/>
              <a:t>This consent is provided through a written </a:t>
            </a:r>
            <a:r>
              <a:rPr lang="en-US" i="1" dirty="0"/>
              <a:t>Sharing Information with Other Programs </a:t>
            </a:r>
            <a:r>
              <a:rPr lang="en-US" dirty="0"/>
              <a:t>waiver and must be kept on file at the SFA. </a:t>
            </a:r>
          </a:p>
          <a:p>
            <a:pPr marL="174708" indent="-174708">
              <a:spcAft>
                <a:spcPts val="611"/>
              </a:spcAft>
              <a:buFont typeface="Arial" panose="020B0604020202020204" pitchFamily="34" charset="0"/>
              <a:buChar char="•"/>
            </a:pPr>
            <a:r>
              <a:rPr lang="en-US" dirty="0"/>
              <a:t>The Sharing Information with Other Programs form must:</a:t>
            </a:r>
          </a:p>
          <a:p>
            <a:pPr marL="640594" lvl="1" indent="-174708">
              <a:spcAft>
                <a:spcPts val="611"/>
              </a:spcAft>
              <a:buFont typeface="Arial" panose="020B0604020202020204" pitchFamily="34" charset="0"/>
              <a:buChar char="•"/>
            </a:pPr>
            <a:r>
              <a:rPr lang="en-US" dirty="0"/>
              <a:t>Clearly inform households of the waiver’s purpose</a:t>
            </a:r>
          </a:p>
          <a:p>
            <a:pPr marL="640594" lvl="1" indent="-174708">
              <a:spcAft>
                <a:spcPts val="611"/>
              </a:spcAft>
              <a:buFont typeface="Arial" panose="020B0604020202020204" pitchFamily="34" charset="0"/>
              <a:buChar char="•"/>
            </a:pPr>
            <a:r>
              <a:rPr lang="en-US" dirty="0"/>
              <a:t>Authorize release of free and reduced-price eligibility information</a:t>
            </a:r>
          </a:p>
          <a:p>
            <a:pPr marL="640594" lvl="1" indent="-174708">
              <a:spcAft>
                <a:spcPts val="611"/>
              </a:spcAft>
              <a:buFont typeface="Arial" panose="020B0604020202020204" pitchFamily="34" charset="0"/>
              <a:buChar char="•"/>
            </a:pPr>
            <a:r>
              <a:rPr lang="en-US" dirty="0"/>
              <a:t>Identify how the information will be used</a:t>
            </a:r>
          </a:p>
          <a:p>
            <a:pPr marL="640594" lvl="1" indent="-174708">
              <a:spcAft>
                <a:spcPts val="611"/>
              </a:spcAft>
              <a:buFont typeface="Arial" panose="020B0604020202020204" pitchFamily="34" charset="0"/>
              <a:buChar char="•"/>
            </a:pPr>
            <a:r>
              <a:rPr lang="en-US" dirty="0"/>
              <a:t>Identify who will use the information</a:t>
            </a:r>
          </a:p>
          <a:p>
            <a:pPr marL="640594" lvl="1" indent="-174708">
              <a:spcAft>
                <a:spcPts val="611"/>
              </a:spcAft>
              <a:buFont typeface="Arial" panose="020B0604020202020204" pitchFamily="34" charset="0"/>
              <a:buChar char="•"/>
            </a:pPr>
            <a:r>
              <a:rPr lang="en-US" dirty="0"/>
              <a:t>Be signed by a parent or guardian (Note: Schools are not responsible for verifying authenticity of parent/guardian signatures)</a:t>
            </a:r>
          </a:p>
          <a:p>
            <a:pPr marL="174708" indent="-174708">
              <a:spcAft>
                <a:spcPts val="611"/>
              </a:spcAft>
              <a:buFont typeface="Arial" panose="020B0604020202020204" pitchFamily="34" charset="0"/>
              <a:buChar char="•"/>
            </a:pPr>
            <a:r>
              <a:rPr lang="en-US" dirty="0"/>
              <a:t>A template </a:t>
            </a:r>
            <a:r>
              <a:rPr lang="en-US" i="1" dirty="0"/>
              <a:t>Sharing Information with Other Programs </a:t>
            </a:r>
            <a:r>
              <a:rPr lang="en-US" dirty="0"/>
              <a:t>form is found on the School Nutrition Website at the link on the slide. </a:t>
            </a:r>
          </a:p>
          <a:p>
            <a:pPr>
              <a:spcAft>
                <a:spcPts val="611"/>
              </a:spcAft>
            </a:pPr>
            <a:r>
              <a:rPr lang="en-US" u="sng" dirty="0">
                <a:hlinkClick r:id="rId3"/>
              </a:rPr>
              <a:t>(http://dpi.wi.gov/sites/default/files/imce/school-nutrition/doc/sharing-info-other-programs.doc</a:t>
            </a:r>
            <a:r>
              <a:rPr lang="en-US" u="sng" dirty="0"/>
              <a:t>)</a:t>
            </a:r>
            <a:endParaRPr lang="en-US" dirty="0"/>
          </a:p>
          <a:p>
            <a:pPr marL="174708" indent="-174708" defTabSz="931774">
              <a:spcAft>
                <a:spcPts val="611"/>
              </a:spcAft>
              <a:buFont typeface="Arial" panose="020B0604020202020204" pitchFamily="34" charset="0"/>
              <a:buChar char="•"/>
              <a:defRPr/>
            </a:pPr>
            <a:r>
              <a:rPr lang="en-US" dirty="0"/>
              <a:t>When parents have provided their consent, the USDA authorizes schools to release only student F/R eligibility status as stated in the </a:t>
            </a:r>
            <a:r>
              <a:rPr lang="en-US" i="1" dirty="0"/>
              <a:t>Eligibility Manual for School Meals</a:t>
            </a:r>
            <a:r>
              <a:rPr lang="en-US" dirty="0"/>
              <a:t>. NO OTHER INFORMATION ON THE APPLICATION MAY BE RELEASED.</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063122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US" dirty="0"/>
              <a:t>The release of data </a:t>
            </a:r>
            <a:r>
              <a:rPr lang="en-US" dirty="0">
                <a:latin typeface="Lato" panose="020F0502020204030203" pitchFamily="34" charset="0"/>
              </a:rPr>
              <a:t>by an SFA is always optional, not required</a:t>
            </a:r>
          </a:p>
          <a:p>
            <a:pPr marL="174708" indent="-174708" defTabSz="931774">
              <a:buFont typeface="Arial" panose="020B0604020202020204" pitchFamily="34" charset="0"/>
              <a:buChar char="•"/>
              <a:defRPr/>
            </a:pPr>
            <a:r>
              <a:rPr lang="en-US" dirty="0">
                <a:latin typeface="Lato" panose="020F0502020204030203" pitchFamily="34" charset="0"/>
              </a:rPr>
              <a:t>Aggregate information will often meet the needs of the requestor</a:t>
            </a:r>
          </a:p>
          <a:p>
            <a:pPr marL="174708" indent="-174708" defTabSz="931774">
              <a:buFont typeface="Arial" panose="020B0604020202020204" pitchFamily="34" charset="0"/>
              <a:buChar char="•"/>
              <a:defRPr/>
            </a:pPr>
            <a:r>
              <a:rPr lang="en-US" dirty="0">
                <a:latin typeface="Lato" panose="020F0502020204030203" pitchFamily="34" charset="0"/>
              </a:rPr>
              <a:t>Eligibility information should only be released to those that have legitimate “need to know” or “direct connection” with the program</a:t>
            </a:r>
          </a:p>
          <a:p>
            <a:pPr marL="174708" indent="-174708" defTabSz="931774">
              <a:buFont typeface="Arial" panose="020B0604020202020204" pitchFamily="34" charset="0"/>
              <a:buChar char="•"/>
              <a:defRPr/>
            </a:pPr>
            <a:r>
              <a:rPr lang="en-US" dirty="0">
                <a:latin typeface="Lato" panose="020F0502020204030203" pitchFamily="34" charset="0"/>
              </a:rPr>
              <a:t>A disclosure agreement or </a:t>
            </a:r>
            <a:r>
              <a:rPr lang="en-US" dirty="0"/>
              <a:t>memorandum of understanding must be completed before sharing information</a:t>
            </a:r>
          </a:p>
          <a:p>
            <a:pPr marL="174708" indent="-174708" defTabSz="931774">
              <a:buFont typeface="Arial" panose="020B0604020202020204" pitchFamily="34" charset="0"/>
              <a:buChar char="•"/>
              <a:defRPr/>
            </a:pPr>
            <a:r>
              <a:rPr lang="en-US" dirty="0">
                <a:latin typeface="Lato" panose="020F0502020204030203" pitchFamily="34" charset="0"/>
              </a:rPr>
              <a:t>For more information on disclosing eligibility information, see the Eligibility Manual or check the </a:t>
            </a:r>
            <a:r>
              <a:rPr lang="en-US" dirty="0">
                <a:latin typeface="Lato" panose="020F0502020204030203" pitchFamily="34" charset="0"/>
                <a:hlinkClick r:id="rId3"/>
              </a:rPr>
              <a:t>Free and Reduced Website</a:t>
            </a:r>
            <a:r>
              <a:rPr lang="en-US" dirty="0">
                <a:latin typeface="Lato" panose="020F0502020204030203" pitchFamily="34" charset="0"/>
              </a:rPr>
              <a:t> for a template disclosure agreement </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055972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Civil rights and reasonable</a:t>
            </a:r>
            <a:r>
              <a:rPr lang="en-US" baseline="0" dirty="0"/>
              <a:t> accommodations for persons with disabilities</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046609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 ADA Amendments Act</a:t>
            </a:r>
            <a:r>
              <a:rPr lang="en-US" baseline="0" dirty="0"/>
              <a:t> of 2008 made important changes to the meaning and interpretation of the term “disability” under the ADA.</a:t>
            </a:r>
          </a:p>
          <a:p>
            <a:pPr defTabSz="931774">
              <a:defRPr/>
            </a:pPr>
            <a:endParaRPr lang="en-US" baseline="0" dirty="0"/>
          </a:p>
          <a:p>
            <a:pPr defTabSz="931774">
              <a:defRPr/>
            </a:pPr>
            <a:r>
              <a:rPr lang="en-US" dirty="0"/>
              <a:t>Under the ADA, anything</a:t>
            </a:r>
            <a:r>
              <a:rPr lang="en-US" baseline="0" dirty="0"/>
              <a:t> that substantially limits a major life activity (most mental and physical impairments) constitutes a disability.  </a:t>
            </a:r>
            <a:r>
              <a:rPr lang="en-US" b="0" dirty="0"/>
              <a:t>This includes conditions that impair immune, digestive, neurological, and bowel functions, as well as many others. </a:t>
            </a:r>
          </a:p>
          <a:p>
            <a:pPr defTabSz="931774">
              <a:defRPr/>
            </a:pPr>
            <a:endParaRPr lang="en-US" b="0" dirty="0"/>
          </a:p>
          <a:p>
            <a:pPr defTabSz="931774">
              <a:defRPr/>
            </a:pPr>
            <a:r>
              <a:rPr lang="en-US" b="0" dirty="0"/>
              <a:t>General health concerns such as a parents preference</a:t>
            </a:r>
            <a:r>
              <a:rPr lang="en-US" b="0" baseline="0" dirty="0"/>
              <a:t> that a child eat a gluten free diet because the parent believes it is healthier for the child does not constitute a disability and does not require modification. We will go over what is required to document a disability in the next few slides.  </a:t>
            </a:r>
          </a:p>
          <a:p>
            <a:pPr defTabSz="931774">
              <a:defRPr/>
            </a:pPr>
            <a:endParaRPr lang="en-US" b="0" baseline="0" dirty="0"/>
          </a:p>
          <a:p>
            <a:pPr defTabSz="931774">
              <a:defRPr/>
            </a:pPr>
            <a:r>
              <a:rPr lang="en-US" b="0" baseline="0" dirty="0"/>
              <a:t>For more information, see USDA memorandum SP 26-2017 and SP 59-2016 which includes more information on the definition of a disability and a Q&amp;A on program requirements for students who have a documented disability.</a:t>
            </a:r>
            <a:endParaRPr lang="en-US" b="0" dirty="0"/>
          </a:p>
          <a:p>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8554259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a:t>The school’s responsibility for students with a documented disability includes: </a:t>
            </a:r>
          </a:p>
          <a:p>
            <a:pPr defTabSz="931774">
              <a:defRPr/>
            </a:pPr>
            <a:endParaRPr lang="en-US" baseline="0" dirty="0"/>
          </a:p>
          <a:p>
            <a:pPr marL="174708" indent="-174708" defTabSz="931774">
              <a:buFont typeface="Arial" panose="020B0604020202020204" pitchFamily="34" charset="0"/>
              <a:buChar char="•"/>
              <a:defRPr/>
            </a:pPr>
            <a:r>
              <a:rPr lang="en-US" dirty="0"/>
              <a:t>Ensuring access to facilities for participants with disabilities including: accessible parking lots, entrances and exits, halls, elevators, rest rooms, allowing service animals, Braille signage, and alternative arrangements for service. </a:t>
            </a:r>
          </a:p>
          <a:p>
            <a:pPr marL="174708" indent="-174708" defTabSz="931774">
              <a:buFont typeface="Arial" panose="020B0604020202020204" pitchFamily="34" charset="0"/>
              <a:buChar char="•"/>
              <a:defRPr/>
            </a:pPr>
            <a:r>
              <a:rPr lang="en-US" dirty="0"/>
              <a:t>Providing information i</a:t>
            </a:r>
            <a:r>
              <a:rPr lang="en-US" baseline="0" dirty="0"/>
              <a:t>n alternative formats, if needed. For example: </a:t>
            </a:r>
            <a:r>
              <a:rPr lang="en-US" dirty="0"/>
              <a:t>Braille program materials</a:t>
            </a:r>
            <a:r>
              <a:rPr lang="en-US" baseline="0" dirty="0"/>
              <a:t> and </a:t>
            </a:r>
            <a:r>
              <a:rPr lang="en-US" dirty="0"/>
              <a:t>sign language interpreters. </a:t>
            </a:r>
          </a:p>
          <a:p>
            <a:pPr marL="174708" indent="-174708" defTabSz="931774">
              <a:buFont typeface="Arial" panose="020B0604020202020204" pitchFamily="34" charset="0"/>
              <a:buChar char="•"/>
              <a:defRPr/>
            </a:pPr>
            <a:r>
              <a:rPr lang="en-US" b="0" dirty="0"/>
              <a:t>Providing meal modifications for students with disabilities when documented in writing by a State</a:t>
            </a:r>
            <a:r>
              <a:rPr lang="en-US" b="0" baseline="0" dirty="0"/>
              <a:t> licensed healthcare professional. Meal modifications must be related to the disability or limitations caused by the disability. Any meal modification that can be made within the meal pattern does not require a documented statement from a State licensed healthcare professional. </a:t>
            </a:r>
            <a:r>
              <a:rPr lang="en-US" dirty="0"/>
              <a:t>SFAs must obtain a written medical statement from a State licensed healthcare professional in order to receive reimbursement for meal modifications when the modified meal does not meet Program meal pattern requirements.  </a:t>
            </a:r>
          </a:p>
          <a:p>
            <a:pPr marL="174708" indent="-174708" defTabSz="931774">
              <a:buFont typeface="Arial" panose="020B0604020202020204" pitchFamily="34" charset="0"/>
              <a:buChar char="•"/>
              <a:defRPr/>
            </a:pPr>
            <a:r>
              <a:rPr lang="en-US" b="0" dirty="0"/>
              <a:t>The</a:t>
            </a:r>
            <a:r>
              <a:rPr lang="en-US" b="0" baseline="0" dirty="0"/>
              <a:t> process of providing modified meals for students with disabilities should be as inclusive as possible. It is essential to work collaboratively with parents and guardians to ensure students receive a safe meal and have equal opportunity to participate in the School Meal Programs.  </a:t>
            </a:r>
            <a:endParaRPr lang="en-US" b="0"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744748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As mentioned in the prior slide, SFAs must obtain a written medical statement from a State licensed healthcare professional in order to receive reimbursement for meal modifications when the modified meal does not meet Program meal pattern requirements.  </a:t>
            </a:r>
          </a:p>
          <a:p>
            <a:pPr defTabSz="931774">
              <a:defRPr/>
            </a:pPr>
            <a:endParaRPr lang="en-US" dirty="0"/>
          </a:p>
          <a:p>
            <a:pPr defTabSz="931774">
              <a:defRPr/>
            </a:pPr>
            <a:r>
              <a:rPr lang="en-US" dirty="0"/>
              <a:t>A State licensed healthcare professional or “Practitioner” is defined by Wisconsin State Statute 118.29(1) (e) as a: </a:t>
            </a:r>
          </a:p>
          <a:p>
            <a:pPr marL="698717" lvl="1" indent="-349415">
              <a:buFont typeface="Arial" panose="020B0604020202020204" pitchFamily="34" charset="0"/>
              <a:buChar char="•"/>
            </a:pPr>
            <a:r>
              <a:rPr lang="en-US" dirty="0"/>
              <a:t>Physician</a:t>
            </a:r>
          </a:p>
          <a:p>
            <a:pPr marL="698717" lvl="1" indent="-349415">
              <a:buFont typeface="Arial" panose="020B0604020202020204" pitchFamily="34" charset="0"/>
              <a:buChar char="•"/>
            </a:pPr>
            <a:r>
              <a:rPr lang="en-US" dirty="0"/>
              <a:t>Dentist</a:t>
            </a:r>
          </a:p>
          <a:p>
            <a:pPr marL="698717" lvl="1" indent="-349415">
              <a:buFont typeface="Arial" panose="020B0604020202020204" pitchFamily="34" charset="0"/>
              <a:buChar char="•"/>
            </a:pPr>
            <a:r>
              <a:rPr lang="en-US" dirty="0"/>
              <a:t>Optometrist</a:t>
            </a:r>
          </a:p>
          <a:p>
            <a:pPr marL="698717" lvl="1" indent="-349415">
              <a:buFont typeface="Arial" panose="020B0604020202020204" pitchFamily="34" charset="0"/>
              <a:buChar char="•"/>
            </a:pPr>
            <a:r>
              <a:rPr lang="en-US" dirty="0"/>
              <a:t>Physician assistant </a:t>
            </a:r>
          </a:p>
          <a:p>
            <a:pPr marL="698717" lvl="1" indent="-349415">
              <a:buFont typeface="Arial" panose="020B0604020202020204" pitchFamily="34" charset="0"/>
              <a:buChar char="•"/>
            </a:pPr>
            <a:r>
              <a:rPr lang="en-US" dirty="0"/>
              <a:t>Advanced practice nurse prescriber</a:t>
            </a:r>
          </a:p>
          <a:p>
            <a:pPr marL="698717" lvl="1" indent="-349415">
              <a:buFont typeface="Arial" panose="020B0604020202020204" pitchFamily="34" charset="0"/>
              <a:buChar char="•"/>
            </a:pPr>
            <a:r>
              <a:rPr lang="en-US" dirty="0"/>
              <a:t>Podiatrist licensed in any state</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50048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In situations where a medical statement is required, the following information must be included: </a:t>
            </a:r>
          </a:p>
          <a:p>
            <a:pPr marL="640481" lvl="1" indent="-291179">
              <a:buFont typeface="Arial" panose="020B0604020202020204" pitchFamily="34" charset="0"/>
              <a:buChar char="•"/>
            </a:pPr>
            <a:r>
              <a:rPr lang="en-US" sz="1100" dirty="0"/>
              <a:t>An explanation of how the child’s physical or mental impairment restricts the child’s diet</a:t>
            </a:r>
          </a:p>
          <a:p>
            <a:pPr marL="640481" lvl="1" indent="-291179">
              <a:buFont typeface="Arial" panose="020B0604020202020204" pitchFamily="34" charset="0"/>
              <a:buChar char="•"/>
            </a:pPr>
            <a:r>
              <a:rPr lang="en-US" sz="1100" dirty="0"/>
              <a:t>An explanation of what must be done to accommodate the child </a:t>
            </a:r>
          </a:p>
          <a:p>
            <a:pPr marL="640481" lvl="1" indent="-291179">
              <a:buFont typeface="Arial" panose="020B0604020202020204" pitchFamily="34" charset="0"/>
              <a:buChar char="•"/>
            </a:pPr>
            <a:r>
              <a:rPr lang="en-US" sz="1100" dirty="0"/>
              <a:t>The food or foods that must be omitted and the recommended alternatives, if appropriate </a:t>
            </a:r>
          </a:p>
          <a:p>
            <a:pPr marL="640481" lvl="1" indent="-291179">
              <a:buFont typeface="Arial" panose="020B0604020202020204" pitchFamily="34" charset="0"/>
              <a:buChar char="•"/>
            </a:pPr>
            <a:endParaRPr lang="en-US" sz="1100" dirty="0"/>
          </a:p>
          <a:p>
            <a:pPr indent="-116585"/>
            <a:r>
              <a:rPr lang="en-US" sz="1100" dirty="0"/>
              <a:t>A sample medical statement form is located on DPI’s Special Dietary Needs webpage (https://dpi.wi.gov/school-nutrition/program-requirements/special-dietary-needs) and linked within this slide. This form is also available in Hmong and Spanish. </a:t>
            </a:r>
          </a:p>
          <a:p>
            <a:pPr indent="-116585"/>
            <a:endParaRPr lang="en-US" sz="1100" dirty="0"/>
          </a:p>
          <a:p>
            <a:pPr indent="-116585"/>
            <a:r>
              <a:rPr lang="en-US" sz="1100" dirty="0"/>
              <a:t>If the child's IEP or 504 plan includes the same information required in the medical statement it is not necessary for the SFA to obtain a separate medical statement. </a:t>
            </a:r>
          </a:p>
          <a:p>
            <a:pPr indent="-116585"/>
            <a:endParaRPr lang="en-US" sz="1100" dirty="0"/>
          </a:p>
          <a:p>
            <a:pPr indent="-116585" defTabSz="931774">
              <a:defRPr/>
            </a:pPr>
            <a:r>
              <a:rPr lang="en-US" sz="1100" dirty="0"/>
              <a:t>If a medical statement is received that does not include all the required information, do not delay in making the accommodation and work with the students, parents, or guardian to clarify the meal modification requirements. This document is required to be maintained on file in the school nutrition department and only needs to be updated if there is a change to the student’s dietary requirements.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8136914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SFAs may make accommodations for students without documented disabilities (e.g., preferences, religious, ethnic or moral reasons). These substitutions must be within the meal pattern requirements to be reimbursable. Offer vs Serve may be helpful in accommodating many dietary preferences. For example, a student with a lactose intolerance without a signed medical statement may decline the milk component and still be offered and select a reimbursable meal. Offering a variety of menu options may also allow students to meet their dietary preferences within the meal pattern and planned menu.   </a:t>
            </a:r>
          </a:p>
          <a:p>
            <a:endParaRPr lang="en-US" dirty="0"/>
          </a:p>
          <a:p>
            <a:pPr indent="-116585"/>
            <a:r>
              <a:rPr lang="en-US" dirty="0"/>
              <a:t>USDA has special rules that apply to milk substitutions for an accommodation made for students without a documented disability. The substitution must be nutritionally equivalent to cows milk and be approved by DPI. </a:t>
            </a:r>
          </a:p>
          <a:p>
            <a:pPr indent="-116585"/>
            <a:endParaRPr lang="en-US" dirty="0"/>
          </a:p>
          <a:p>
            <a:r>
              <a:rPr lang="en-US" dirty="0"/>
              <a:t>See USDA Memorandum SP 07-2010 Q&amp;As: Milk Substitution for Children with Medical or Special Dietary Needs (Non-Disability) (https://fns-prod.azureedge.net/sites/default/files/cn/SP07_CACFP04_SFSP05-2010os.pdf) for more information).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029423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Civil Rights and Language</a:t>
            </a:r>
            <a:r>
              <a:rPr lang="en-US" baseline="0" dirty="0"/>
              <a:t> Assistance.</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29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157951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100" dirty="0">
                <a:solidFill>
                  <a:schemeClr val="bg1"/>
                </a:solidFill>
              </a:rPr>
              <a:t>It is the policy of USDA to prohibit discrimination in all of its programs and activities on the basis of protected classes and to provide fair and equitable treatment to every customer.</a:t>
            </a:r>
          </a:p>
          <a:p>
            <a:endParaRPr lang="en-US" sz="1100" b="1" dirty="0"/>
          </a:p>
          <a:p>
            <a:r>
              <a:rPr lang="en-US" sz="1100" dirty="0"/>
              <a:t>Federal Law Prohibits Discrimination on the Basis of These Protected Classes:</a:t>
            </a:r>
          </a:p>
          <a:p>
            <a:pPr>
              <a:spcAft>
                <a:spcPts val="1223"/>
              </a:spcAft>
            </a:pPr>
            <a:r>
              <a:rPr lang="en-US" sz="1100" dirty="0"/>
              <a:t>Race, Color, National Origin, Sex, Disability and Age</a:t>
            </a:r>
          </a:p>
          <a:p>
            <a:endParaRPr lang="en-US" sz="1100" dirty="0"/>
          </a:p>
          <a:p>
            <a:r>
              <a:rPr lang="en-US" altLang="en-US" sz="1100" dirty="0"/>
              <a:t>Discrimination is defined as different treatment which makes a distinction of one person or group of persons from others; either intentionally, by neglect, or by actions or lack of actions based on the protected classes. Some examples are:</a:t>
            </a:r>
          </a:p>
          <a:p>
            <a:pPr marL="174708" indent="-174708">
              <a:buFont typeface="Arial" panose="020B0604020202020204" pitchFamily="34" charset="0"/>
              <a:buChar char="•"/>
            </a:pPr>
            <a:r>
              <a:rPr lang="en-US" altLang="en-US" sz="1100" dirty="0"/>
              <a:t>delaying or denying benefits/services to an individual or group that other individuals or groups receive</a:t>
            </a:r>
          </a:p>
          <a:p>
            <a:pPr marL="174708" indent="-174708">
              <a:buFont typeface="Arial" panose="020B0604020202020204" pitchFamily="34" charset="0"/>
              <a:buChar char="•"/>
            </a:pPr>
            <a:r>
              <a:rPr lang="en-US" altLang="en-US" sz="1100" dirty="0"/>
              <a:t>treating individuals or groups differently than others, which puts them at a disadvantage</a:t>
            </a:r>
          </a:p>
          <a:p>
            <a:pPr marL="174708" indent="-174708">
              <a:buFont typeface="Arial" panose="020B0604020202020204" pitchFamily="34" charset="0"/>
              <a:buChar char="•"/>
            </a:pPr>
            <a:r>
              <a:rPr lang="en-US" altLang="en-US" sz="1100" dirty="0"/>
              <a:t>Reprisal or retaliation for prior Civil Rights activity </a:t>
            </a:r>
          </a:p>
          <a:p>
            <a:pPr marL="174708" indent="-174708">
              <a:buFont typeface="Arial" panose="020B0604020202020204" pitchFamily="34" charset="0"/>
              <a:buChar char="•"/>
            </a:pPr>
            <a:endParaRPr lang="en-US" altLang="en-US" sz="1100" dirty="0"/>
          </a:p>
          <a:p>
            <a:r>
              <a:rPr lang="en-US" altLang="en-US" sz="1100" dirty="0"/>
              <a:t>The basis of the civil rights laws originate from some of the following Acts:</a:t>
            </a:r>
          </a:p>
          <a:p>
            <a:pPr marL="174708" indent="-174708">
              <a:buFont typeface="Arial" panose="020B0604020202020204" pitchFamily="34" charset="0"/>
              <a:buChar char="•"/>
            </a:pPr>
            <a:r>
              <a:rPr lang="en-US" altLang="en-US" sz="1100" dirty="0">
                <a:solidFill>
                  <a:srgbClr val="FF0000"/>
                </a:solidFill>
              </a:rPr>
              <a:t>Title VI, Civil Rights Act of 1964 prohibits discrimination based on national origin, race and color;</a:t>
            </a:r>
          </a:p>
          <a:p>
            <a:pPr marL="174708" indent="-174708">
              <a:buFont typeface="Arial" panose="020B0604020202020204" pitchFamily="34" charset="0"/>
              <a:buChar char="•"/>
            </a:pPr>
            <a:r>
              <a:rPr lang="en-US" altLang="en-US" sz="1100" dirty="0">
                <a:solidFill>
                  <a:srgbClr val="FF0000"/>
                </a:solidFill>
              </a:rPr>
              <a:t>Title IX of Education Amendments of 1972 prohibits discrimination based on sex;</a:t>
            </a:r>
          </a:p>
          <a:p>
            <a:pPr marL="174708" indent="-174708">
              <a:buFont typeface="Arial" panose="020B0604020202020204" pitchFamily="34" charset="0"/>
              <a:buChar char="•"/>
            </a:pPr>
            <a:r>
              <a:rPr lang="en-US" altLang="en-US" sz="1100" dirty="0">
                <a:solidFill>
                  <a:srgbClr val="FF0000"/>
                </a:solidFill>
              </a:rPr>
              <a:t>Section 504 and the ADA prevents discrimination based on disability;</a:t>
            </a:r>
          </a:p>
          <a:p>
            <a:pPr marL="174708" indent="-174708">
              <a:buFont typeface="Arial" panose="020B0604020202020204" pitchFamily="34" charset="0"/>
              <a:buChar char="•"/>
            </a:pPr>
            <a:r>
              <a:rPr lang="en-US" altLang="en-US" sz="1100" dirty="0">
                <a:solidFill>
                  <a:srgbClr val="FF0000"/>
                </a:solidFill>
              </a:rPr>
              <a:t>The Age Discrimination Act of 1975;</a:t>
            </a:r>
          </a:p>
          <a:p>
            <a:pPr marL="174708" indent="-174708">
              <a:buFont typeface="Arial" panose="020B0604020202020204" pitchFamily="34" charset="0"/>
              <a:buChar char="•"/>
            </a:pPr>
            <a:r>
              <a:rPr lang="en-US" altLang="en-US" sz="1100" dirty="0">
                <a:solidFill>
                  <a:srgbClr val="FF0000"/>
                </a:solidFill>
              </a:rPr>
              <a:t>Americans with Disabilities Act Amendments of 2008</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04928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Organizations participating in the USDA Child Nutrition Programs  have a responsibility</a:t>
            </a:r>
            <a:r>
              <a:rPr lang="en-US" baseline="0" dirty="0"/>
              <a:t> to take reasonable steps </a:t>
            </a:r>
            <a:r>
              <a:rPr lang="en-US" dirty="0"/>
              <a:t>to ensure meaningful access to their programs and activities by those with Limited</a:t>
            </a:r>
            <a:r>
              <a:rPr lang="en-US" baseline="0" dirty="0"/>
              <a:t> English Proficiency. </a:t>
            </a:r>
            <a:endParaRPr lang="en-US" dirty="0"/>
          </a:p>
          <a:p>
            <a:endParaRPr lang="en-US" u="sng" dirty="0"/>
          </a:p>
          <a:p>
            <a:r>
              <a:rPr lang="en-US" u="none" dirty="0"/>
              <a:t>Persons with Limited English Proficiency (LEP)</a:t>
            </a:r>
            <a:r>
              <a:rPr lang="en-US" u="none" baseline="0" dirty="0"/>
              <a:t> are i</a:t>
            </a:r>
            <a:r>
              <a:rPr lang="en-US" dirty="0"/>
              <a:t>ndividuals who do not speak English as their primary language and who have a limited ability to read, speak, write, or understand English.</a:t>
            </a:r>
          </a:p>
          <a:p>
            <a:endParaRPr lang="en-US" dirty="0"/>
          </a:p>
          <a:p>
            <a:r>
              <a:rPr lang="en-US" dirty="0"/>
              <a:t>Utilize the following when determining the need for LEP</a:t>
            </a:r>
            <a:r>
              <a:rPr lang="en-US" baseline="0" dirty="0"/>
              <a:t> services:  </a:t>
            </a:r>
          </a:p>
          <a:p>
            <a:pPr marL="171450" indent="-171450">
              <a:buFont typeface="Arial" panose="020B0604020202020204" pitchFamily="34" charset="0"/>
              <a:buChar char="•"/>
            </a:pPr>
            <a:r>
              <a:rPr lang="en-US" baseline="0" dirty="0"/>
              <a:t>The number and proportion of LEP persons served or encountered by the program;</a:t>
            </a:r>
          </a:p>
          <a:p>
            <a:pPr marL="171450" indent="-171450">
              <a:buFont typeface="Arial" panose="020B0604020202020204" pitchFamily="34" charset="0"/>
              <a:buChar char="•"/>
            </a:pPr>
            <a:r>
              <a:rPr lang="en-US" baseline="0" dirty="0"/>
              <a:t>The frequency with which LEP individuals come into contact with program;</a:t>
            </a:r>
          </a:p>
          <a:p>
            <a:pPr marL="171450" indent="-171450">
              <a:buFont typeface="Arial" panose="020B0604020202020204" pitchFamily="34" charset="0"/>
              <a:buChar char="•"/>
            </a:pPr>
            <a:r>
              <a:rPr lang="en-US" baseline="0" dirty="0"/>
              <a:t>Determine the importance to LEP persons of your program activities and services; </a:t>
            </a:r>
          </a:p>
          <a:p>
            <a:pPr marL="171450" indent="-171450">
              <a:buFont typeface="Arial" panose="020B0604020202020204" pitchFamily="34" charset="0"/>
              <a:buChar char="•"/>
            </a:pPr>
            <a:r>
              <a:rPr lang="en-US" baseline="0" dirty="0"/>
              <a:t>Determine the resources available to the recipient and costs </a:t>
            </a:r>
          </a:p>
          <a:p>
            <a:endParaRPr lang="en-US" dirty="0"/>
          </a:p>
          <a:p>
            <a:r>
              <a:rPr lang="en-US" dirty="0"/>
              <a:t>For more information see USDA</a:t>
            </a:r>
            <a:r>
              <a:rPr lang="en-US" baseline="0" dirty="0"/>
              <a:t> Memorandum SP 37-2016. </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9329084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Interpreters</a:t>
            </a:r>
            <a:r>
              <a:rPr lang="en-US" sz="1100" baseline="0" dirty="0"/>
              <a:t> (including volunteers) must be competent (demonstrate ability to communicate information accurately in both English and the other language). They must also understand and follow confidentiality and impartiality rules. </a:t>
            </a:r>
          </a:p>
          <a:p>
            <a:endParaRPr lang="en-US" sz="1100" dirty="0"/>
          </a:p>
          <a:p>
            <a:r>
              <a:rPr lang="en-US" sz="1100" dirty="0"/>
              <a:t>For example, a Spanish teacher may assist a household in completing a free and reduced price meal application, but the translator needs to be trained on the importance of keeping this information confidential. Children should not be used as interpreters. </a:t>
            </a:r>
          </a:p>
          <a:p>
            <a:endParaRPr lang="en-US" sz="1100" dirty="0"/>
          </a:p>
          <a:p>
            <a:r>
              <a:rPr lang="en-US" sz="1100" dirty="0"/>
              <a:t>The USDA provides the free and reduced price meal application in over thirt</a:t>
            </a:r>
            <a:r>
              <a:rPr lang="en-US" sz="1100" baseline="0" dirty="0"/>
              <a:t>y three</a:t>
            </a:r>
            <a:r>
              <a:rPr lang="en-US" sz="1100" dirty="0"/>
              <a:t> languages. The DPI School Nutrition Team translates all free and reduced price meal application materials into Spanish and Hmong. If the required language is not available, translation services are an allowable school nutrition program expense. </a:t>
            </a:r>
          </a:p>
          <a:p>
            <a:endParaRPr lang="en-US" sz="1100" dirty="0"/>
          </a:p>
          <a:p>
            <a:r>
              <a:rPr lang="en-US" sz="1100" dirty="0"/>
              <a:t>The following are suggestions for providing assistance to populations with Limited English Proficiency:</a:t>
            </a:r>
          </a:p>
          <a:p>
            <a:pPr marL="174708" indent="-174708">
              <a:spcAft>
                <a:spcPts val="1223"/>
              </a:spcAft>
              <a:buFont typeface="Arial" panose="020B0604020202020204" pitchFamily="34" charset="0"/>
              <a:buChar char="•"/>
            </a:pPr>
            <a:r>
              <a:rPr lang="en-US" sz="1100" dirty="0"/>
              <a:t>Verbally inform adults of households known to have Limited English Proficiency of program benefits.</a:t>
            </a:r>
          </a:p>
          <a:p>
            <a:pPr marL="174708" indent="-174708">
              <a:spcAft>
                <a:spcPts val="1223"/>
              </a:spcAft>
              <a:buFont typeface="Arial" panose="020B0604020202020204" pitchFamily="34" charset="0"/>
              <a:buChar char="•"/>
            </a:pPr>
            <a:r>
              <a:rPr lang="en-US" sz="1100" dirty="0"/>
              <a:t>Provide an interpreter to assist applicants with</a:t>
            </a:r>
            <a:r>
              <a:rPr lang="en-US" sz="1100" baseline="0" dirty="0"/>
              <a:t> Limited English Proficiency </a:t>
            </a:r>
            <a:r>
              <a:rPr lang="en-US" sz="1100" dirty="0"/>
              <a:t>in completing the free and reduced price</a:t>
            </a:r>
            <a:r>
              <a:rPr lang="en-US" sz="1100" baseline="0" dirty="0"/>
              <a:t> </a:t>
            </a:r>
            <a:r>
              <a:rPr lang="en-US" sz="1100" dirty="0"/>
              <a:t>meal application</a:t>
            </a:r>
          </a:p>
          <a:p>
            <a:pPr>
              <a:spcAft>
                <a:spcPts val="611"/>
              </a:spcAft>
            </a:pPr>
            <a:endParaRPr lang="en-US" sz="1100" dirty="0"/>
          </a:p>
          <a:p>
            <a:pPr>
              <a:spcAft>
                <a:spcPts val="611"/>
              </a:spcAft>
            </a:pPr>
            <a:r>
              <a:rPr lang="en-US" sz="1100" dirty="0"/>
              <a:t>For more information see the USDA Memorandum SP 37-2016 titled </a:t>
            </a:r>
            <a:r>
              <a:rPr lang="en-US" sz="1100" i="1" dirty="0"/>
              <a:t>Meaningful Access for Persons with Limited English proficiency (LEP) in the School Meal Programs: Guidance and Q&amp;As.  </a:t>
            </a:r>
          </a:p>
          <a:p>
            <a:pPr>
              <a:spcAft>
                <a:spcPts val="611"/>
              </a:spcAft>
            </a:pPr>
            <a:endParaRPr lang="en-US" sz="1100" i="1" dirty="0"/>
          </a:p>
          <a:p>
            <a:pPr>
              <a:spcAft>
                <a:spcPts val="611"/>
              </a:spcAft>
            </a:pPr>
            <a:r>
              <a:rPr lang="en-US" sz="1100" i="1" dirty="0"/>
              <a:t>Additional resources include: </a:t>
            </a:r>
          </a:p>
          <a:p>
            <a:pPr marL="171450" indent="-171450">
              <a:spcAft>
                <a:spcPts val="611"/>
              </a:spcAft>
              <a:buFont typeface="Arial" panose="020B0604020202020204" pitchFamily="34" charset="0"/>
              <a:buChar char="•"/>
            </a:pPr>
            <a:r>
              <a:rPr lang="en-US" sz="1100" i="1" dirty="0"/>
              <a:t>LEP.gov</a:t>
            </a:r>
            <a:r>
              <a:rPr lang="en-US" sz="1100" i="1" baseline="0" dirty="0"/>
              <a:t> </a:t>
            </a:r>
          </a:p>
          <a:p>
            <a:pPr marL="171450" indent="-171450">
              <a:spcAft>
                <a:spcPts val="611"/>
              </a:spcAft>
              <a:buFont typeface="Arial" panose="020B0604020202020204" pitchFamily="34" charset="0"/>
              <a:buChar char="•"/>
            </a:pPr>
            <a:r>
              <a:rPr lang="en-US" sz="1100" i="1" baseline="0" dirty="0"/>
              <a:t>“Guidance to Federal Financial Assistance Recipients Regarding the Title VI Prohibition Against National Origin Discrimination Affecting Persons with Limited English Proficiency”</a:t>
            </a:r>
            <a:endParaRPr lang="en-US" sz="1100" i="1"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573961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Civil Rights and Racial and Ethnic Data Collection.</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5820595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SFAs participating the USDA Child Nutrition Programs are required to have a system for collecting racial and ethnic data for eligible populations, applicants, and participants in their program service area. This data is used to determine how effectively your program is reaching potentially eligible children and if outreach may be needed. Data must be recorded on an annual basis. </a:t>
            </a:r>
          </a:p>
          <a:p>
            <a:endParaRPr lang="en-US" dirty="0"/>
          </a:p>
          <a:p>
            <a:r>
              <a:rPr lang="en-US" dirty="0"/>
              <a:t>You may inform households that collection of this information is strictly for statistical reporting and has no influence on eligibility determination for the program. </a:t>
            </a:r>
          </a:p>
          <a:p>
            <a:endParaRPr lang="en-US" dirty="0"/>
          </a:p>
          <a:p>
            <a:pPr>
              <a:lnSpc>
                <a:spcPct val="120000"/>
              </a:lnSpc>
            </a:pPr>
            <a:r>
              <a:rPr lang="en-US" dirty="0"/>
              <a:t>The data collection systems must ensure that data collected and retained is:</a:t>
            </a:r>
          </a:p>
          <a:p>
            <a:pPr marL="698830" lvl="1" indent="-349415">
              <a:buFont typeface="Arial" panose="020B0604020202020204" pitchFamily="34" charset="0"/>
              <a:buChar char="•"/>
            </a:pPr>
            <a:r>
              <a:rPr lang="en-US" dirty="0"/>
              <a:t>Collected and retained by each program site;</a:t>
            </a:r>
          </a:p>
          <a:p>
            <a:pPr marL="698830" lvl="1" indent="-349415">
              <a:buFont typeface="Arial" panose="020B0604020202020204" pitchFamily="34" charset="0"/>
              <a:buChar char="•"/>
            </a:pPr>
            <a:r>
              <a:rPr lang="en-US" dirty="0"/>
              <a:t>Based on documented records;</a:t>
            </a:r>
          </a:p>
          <a:p>
            <a:pPr marL="698830" lvl="1" indent="-349415">
              <a:buFont typeface="Arial" panose="020B0604020202020204" pitchFamily="34" charset="0"/>
              <a:buChar char="•"/>
            </a:pPr>
            <a:r>
              <a:rPr lang="en-US" dirty="0"/>
              <a:t>Kept secure and confidential;</a:t>
            </a:r>
          </a:p>
          <a:p>
            <a:pPr marL="698830" lvl="1" indent="-349415">
              <a:buFont typeface="Arial" panose="020B0604020202020204" pitchFamily="34" charset="0"/>
              <a:buChar char="•"/>
            </a:pPr>
            <a:r>
              <a:rPr lang="en-US" dirty="0"/>
              <a:t>Submitted, if requested, to FNS Regional or Headquarters Offices;</a:t>
            </a:r>
          </a:p>
          <a:p>
            <a:pPr marL="698830" lvl="1" indent="-349415">
              <a:buFont typeface="Arial" panose="020B0604020202020204" pitchFamily="34" charset="0"/>
              <a:buChar char="•"/>
            </a:pPr>
            <a:r>
              <a:rPr lang="en-US" dirty="0"/>
              <a:t>Kept on file for 3 years plus the current program year;</a:t>
            </a:r>
          </a:p>
          <a:p>
            <a:pPr marL="698830" lvl="1" indent="-349415">
              <a:buFont typeface="Arial" panose="020B0604020202020204" pitchFamily="34" charset="0"/>
              <a:buChar char="•"/>
            </a:pPr>
            <a:r>
              <a:rPr lang="en-US" dirty="0"/>
              <a:t>Identify all sources of information used. Examples include: free and reduced applications, student information systems.</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257129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categories for data collection: ethnicity and race. The ethnicity category includes Hispanic or Latino and Non-Hispanic or Non-Latino. The racial categories are:  </a:t>
            </a:r>
          </a:p>
          <a:p>
            <a:pPr marL="771626" lvl="1" indent="-465887">
              <a:buFont typeface="Arial" panose="020B0604020202020204" pitchFamily="34" charset="0"/>
              <a:buChar char="•"/>
            </a:pPr>
            <a:r>
              <a:rPr lang="en-US" dirty="0"/>
              <a:t>American Indian or Alaskan Native</a:t>
            </a:r>
          </a:p>
          <a:p>
            <a:pPr marL="771626" lvl="1" indent="-465887">
              <a:buFont typeface="Arial" panose="020B0604020202020204" pitchFamily="34" charset="0"/>
              <a:buChar char="•"/>
            </a:pPr>
            <a:r>
              <a:rPr lang="en-US" dirty="0"/>
              <a:t>Asian</a:t>
            </a:r>
          </a:p>
          <a:p>
            <a:pPr marL="771626" lvl="1" indent="-465887">
              <a:buFont typeface="Arial" panose="020B0604020202020204" pitchFamily="34" charset="0"/>
              <a:buChar char="•"/>
            </a:pPr>
            <a:r>
              <a:rPr lang="en-US" dirty="0"/>
              <a:t>Black or African American</a:t>
            </a:r>
          </a:p>
          <a:p>
            <a:pPr marL="771626" lvl="1" indent="-465887">
              <a:buFont typeface="Arial" panose="020B0604020202020204" pitchFamily="34" charset="0"/>
              <a:buChar char="•"/>
            </a:pPr>
            <a:r>
              <a:rPr lang="en-US" dirty="0"/>
              <a:t>Native Hawaiian or other Pacific Islander</a:t>
            </a:r>
          </a:p>
          <a:p>
            <a:pPr marL="771626" lvl="1" indent="-465887">
              <a:buFont typeface="Arial" panose="020B0604020202020204" pitchFamily="34" charset="0"/>
              <a:buChar char="•"/>
            </a:pPr>
            <a:r>
              <a:rPr lang="en-US" dirty="0"/>
              <a:t>White</a:t>
            </a:r>
          </a:p>
          <a:p>
            <a:pPr marL="305739" lvl="1" indent="0">
              <a:buFont typeface="Arial" panose="020B0604020202020204" pitchFamily="34" charset="0"/>
              <a:buNone/>
            </a:pPr>
            <a:endParaRPr lang="en-US" dirty="0"/>
          </a:p>
          <a:p>
            <a:pPr marL="0" lvl="0" indent="-151461">
              <a:buFont typeface="Arial" panose="020B0604020202020204" pitchFamily="34" charset="0"/>
              <a:buNone/>
            </a:pPr>
            <a:r>
              <a:rPr lang="en-US" dirty="0"/>
              <a:t>Applicants</a:t>
            </a:r>
            <a:r>
              <a:rPr lang="en-US" baseline="0" dirty="0"/>
              <a:t> may chose one or more racial categories. </a:t>
            </a:r>
            <a:endParaRPr lang="en-US" dirty="0"/>
          </a:p>
          <a:p>
            <a:endParaRPr lang="en-US" dirty="0"/>
          </a:p>
          <a:p>
            <a:pPr defTabSz="931774">
              <a:defRPr/>
            </a:pPr>
            <a:r>
              <a:rPr lang="en-US" dirty="0"/>
              <a:t>Household applications that are completed each year and submitted to the school have a section for the household to identify their race and ethnic data, but this is not required. If the race and ethnic data is not completed, visual identification by a school official, personal knowledge, records/registration database, or other documentation your SFA possesses that identifies household racial/ethnic data may be used.</a:t>
            </a:r>
          </a:p>
          <a:p>
            <a:endParaRPr lang="en-US" dirty="0"/>
          </a:p>
          <a:p>
            <a:r>
              <a:rPr lang="en-US" dirty="0"/>
              <a:t>Record collected ethnicity and race data using the Civil Rights Compliance Self Evaluation Form (PI-1441) annually by October 31.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70809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Civil Rights</a:t>
            </a:r>
            <a:r>
              <a:rPr lang="en-US" baseline="0" dirty="0"/>
              <a:t> and complaint procedures.</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5141280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US" b="0" dirty="0"/>
              <a:t>Any person or representative alleging</a:t>
            </a:r>
            <a:r>
              <a:rPr lang="en-US" b="0" baseline="0" dirty="0"/>
              <a:t> discrimination based on a protected class has the right to file a complaint within 180 days of the alleged discriminatory action.  </a:t>
            </a:r>
          </a:p>
          <a:p>
            <a:pPr marL="174708" indent="-174708" defTabSz="931774">
              <a:buFont typeface="Arial" panose="020B0604020202020204" pitchFamily="34" charset="0"/>
              <a:buChar char="•"/>
              <a:defRPr/>
            </a:pPr>
            <a:r>
              <a:rPr lang="en-US" baseline="0" dirty="0"/>
              <a:t>Complaints m</a:t>
            </a:r>
            <a:r>
              <a:rPr lang="en-US" dirty="0"/>
              <a:t>ay be written, verbal,</a:t>
            </a:r>
            <a:r>
              <a:rPr lang="en-US" baseline="0" dirty="0"/>
              <a:t> or anonymous. </a:t>
            </a:r>
            <a:r>
              <a:rPr lang="en-US" dirty="0"/>
              <a:t>If a complaint is received verbally, the individual listening to the complaint must write up the elements of the allegation for the complainant. </a:t>
            </a:r>
          </a:p>
          <a:p>
            <a:pPr marL="174708" indent="-174708" defTabSz="931774">
              <a:buFont typeface="Arial" panose="020B0604020202020204" pitchFamily="34" charset="0"/>
              <a:buChar char="•"/>
              <a:defRPr/>
            </a:pPr>
            <a:r>
              <a:rPr lang="en-US" dirty="0"/>
              <a:t>Anonymous complaints should be handled as any other complaint. </a:t>
            </a:r>
          </a:p>
          <a:p>
            <a:pPr marL="174708" indent="-174708">
              <a:buFont typeface="Arial" panose="020B0604020202020204" pitchFamily="34" charset="0"/>
              <a:buChar char="•"/>
            </a:pPr>
            <a:r>
              <a:rPr lang="en-US" dirty="0"/>
              <a:t>A complaint form is available</a:t>
            </a:r>
            <a:r>
              <a:rPr lang="en-US" baseline="0" dirty="0"/>
              <a:t> from the USDA and the links for the English and Spanish forms are located on the slide. A link to the English form is also located on the School Nutrition Team’s Civil Rights webpage. </a:t>
            </a:r>
          </a:p>
          <a:p>
            <a:pPr marL="174708" indent="-174708">
              <a:buFont typeface="Arial" panose="020B0604020202020204" pitchFamily="34" charset="0"/>
              <a:buChar char="•"/>
            </a:pPr>
            <a:r>
              <a:rPr lang="en-US" baseline="0" dirty="0"/>
              <a:t>T</a:t>
            </a:r>
            <a:r>
              <a:rPr lang="en-US" dirty="0"/>
              <a:t>his</a:t>
            </a:r>
            <a:r>
              <a:rPr lang="en-US" baseline="0" dirty="0"/>
              <a:t> f</a:t>
            </a:r>
            <a:r>
              <a:rPr lang="en-US" dirty="0"/>
              <a:t>orm can assist a complainant in providing all the</a:t>
            </a:r>
            <a:r>
              <a:rPr lang="en-US" baseline="0" dirty="0"/>
              <a:t> necessary information, but the form </a:t>
            </a:r>
            <a:r>
              <a:rPr lang="en-US" dirty="0"/>
              <a:t>cannot be a prerequisite for acceptance of a complaint.</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200041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Complainants may directly contact any of the following offices to register a complaint:</a:t>
            </a:r>
          </a:p>
          <a:p>
            <a:pPr marL="174708" marR="0" lvl="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U.S. Department of Agriculture, Office of the Assistant Secretary for Civil Rights, or</a:t>
            </a:r>
          </a:p>
          <a:p>
            <a:pPr marL="174708" indent="-174708">
              <a:buFont typeface="Arial" panose="020B0604020202020204" pitchFamily="34" charset="0"/>
              <a:buChar char="•"/>
            </a:pPr>
            <a:r>
              <a:rPr lang="en-US" dirty="0"/>
              <a:t>Wisconsin Department of Public Instruction, School Nutrition Programs Director  </a:t>
            </a:r>
          </a:p>
          <a:p>
            <a:pPr marL="174708" indent="-174708">
              <a:buFont typeface="Arial" panose="020B0604020202020204" pitchFamily="34" charset="0"/>
              <a:buChar char="•"/>
            </a:pP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0068902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16472"/>
            <a:r>
              <a:rPr lang="en-US" b="0" dirty="0">
                <a:solidFill>
                  <a:prstClr val="black"/>
                </a:solidFill>
              </a:rPr>
              <a:t>If a complaint</a:t>
            </a:r>
            <a:r>
              <a:rPr lang="en-US" b="0" baseline="0" dirty="0">
                <a:solidFill>
                  <a:prstClr val="black"/>
                </a:solidFill>
              </a:rPr>
              <a:t> of discrimination is received at your district, the following procedures should be followed: </a:t>
            </a:r>
          </a:p>
          <a:p>
            <a:pPr indent="-116472"/>
            <a:endParaRPr lang="en-US" b="1" baseline="0" dirty="0">
              <a:solidFill>
                <a:prstClr val="black"/>
              </a:solidFill>
            </a:endParaRPr>
          </a:p>
          <a:p>
            <a:r>
              <a:rPr lang="en-US" b="0" u="sng" dirty="0"/>
              <a:t>STEP 1: Document the Complaint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Utilize the </a:t>
            </a:r>
            <a:r>
              <a:rPr lang="en-US" sz="1200" u="sng" kern="1200" dirty="0">
                <a:solidFill>
                  <a:schemeClr val="tx1"/>
                </a:solidFill>
                <a:effectLst/>
                <a:latin typeface="+mn-lt"/>
                <a:ea typeface="+mn-ea"/>
                <a:cs typeface="+mn-cs"/>
                <a:hlinkClick r:id="rId3"/>
              </a:rPr>
              <a:t>USDA Program Discrimination complaint form</a:t>
            </a:r>
            <a:r>
              <a:rPr lang="en-US" sz="1200" kern="1200" dirty="0">
                <a:solidFill>
                  <a:schemeClr val="tx1"/>
                </a:solidFill>
                <a:effectLst/>
                <a:latin typeface="+mn-lt"/>
                <a:ea typeface="+mn-ea"/>
                <a:cs typeface="+mn-cs"/>
              </a:rPr>
              <a:t> or make an effort to obtain all of the following information:</a:t>
            </a:r>
          </a:p>
          <a:p>
            <a:pPr marL="58236" indent="-174708">
              <a:buFont typeface="Arial" panose="020B0604020202020204" pitchFamily="34" charset="0"/>
              <a:buChar char="•"/>
            </a:pPr>
            <a:r>
              <a:rPr lang="en-US" dirty="0"/>
              <a:t>Name, address, and phone number of complainant </a:t>
            </a:r>
          </a:p>
          <a:p>
            <a:pPr marL="58236" indent="-174708">
              <a:buFont typeface="Arial" panose="020B0604020202020204" pitchFamily="34" charset="0"/>
              <a:buChar char="•"/>
            </a:pPr>
            <a:r>
              <a:rPr lang="en-US" dirty="0"/>
              <a:t>Specific name and location of entity delivering the benefit or service</a:t>
            </a:r>
          </a:p>
          <a:p>
            <a:pPr marL="58236" indent="-174708">
              <a:buFont typeface="Arial" panose="020B0604020202020204" pitchFamily="34" charset="0"/>
              <a:buChar char="•"/>
            </a:pPr>
            <a:r>
              <a:rPr lang="en-US" dirty="0"/>
              <a:t>The nature of the incident, action, or method of administration that led the complainant to feel discriminated against</a:t>
            </a:r>
          </a:p>
          <a:p>
            <a:pPr marL="58236" indent="-174708">
              <a:buFont typeface="Arial" panose="020B0604020202020204" pitchFamily="34" charset="0"/>
              <a:buChar char="•"/>
            </a:pPr>
            <a:r>
              <a:rPr lang="en-US" dirty="0"/>
              <a:t>The basis on which the complainant feels discriminated exists (race, color, national origin, sex, etc.)</a:t>
            </a:r>
          </a:p>
          <a:p>
            <a:pPr marL="58236" indent="-174708">
              <a:buFont typeface="Arial" panose="020B0604020202020204" pitchFamily="34" charset="0"/>
              <a:buChar char="•"/>
            </a:pPr>
            <a:r>
              <a:rPr lang="en-US" dirty="0"/>
              <a:t>The names, titles, business addresses, and phone numbers of persons who may have knowledge of the discriminatory action</a:t>
            </a:r>
          </a:p>
          <a:p>
            <a:pPr marL="58236" indent="-174708">
              <a:buFont typeface="Arial" panose="020B0604020202020204" pitchFamily="34" charset="0"/>
              <a:buChar char="•"/>
            </a:pPr>
            <a:r>
              <a:rPr lang="en-US" dirty="0"/>
              <a:t>The date(s) during which the alleged discriminatory actions occurred, or if continuing, the duration of such actions</a:t>
            </a:r>
          </a:p>
          <a:p>
            <a:endParaRPr lang="en-US" dirty="0">
              <a:hlinkClick r:id="rId4"/>
            </a:endParaRPr>
          </a:p>
          <a:p>
            <a:r>
              <a:rPr lang="en-US" b="0" u="sng" dirty="0"/>
              <a:t>STEP 2: Contact DPI</a:t>
            </a:r>
          </a:p>
          <a:p>
            <a:r>
              <a:rPr lang="en-US" b="0" dirty="0"/>
              <a:t>All verbal or written complaints must be forwarded to the </a:t>
            </a:r>
            <a:r>
              <a:rPr lang="en-US" dirty="0"/>
              <a:t>Wisconsin DPI, School Nutrition Team, Director </a:t>
            </a:r>
            <a:r>
              <a:rPr lang="en-US" b="0" i="1" u="sng" dirty="0"/>
              <a:t>within five days</a:t>
            </a:r>
            <a:r>
              <a:rPr lang="en-US" b="0" u="sng" dirty="0"/>
              <a:t> </a:t>
            </a:r>
            <a:r>
              <a:rPr lang="en-US" b="0" dirty="0"/>
              <a:t>of receiving the complaint, using the contact</a:t>
            </a:r>
            <a:r>
              <a:rPr lang="en-US" b="0" baseline="0" dirty="0"/>
              <a:t> information on the previous slide. The DPI will then forward the complaint to the USDA Midwest Regional Office for processing. </a:t>
            </a:r>
            <a:endParaRPr lang="en-US" b="0" u="sng" dirty="0"/>
          </a:p>
          <a:p>
            <a:endParaRPr lang="en-US" b="0" u="sng" dirty="0"/>
          </a:p>
          <a:p>
            <a:r>
              <a:rPr lang="en-US" b="0" u="sng" dirty="0"/>
              <a:t>STEP 3: Maintain Records</a:t>
            </a:r>
          </a:p>
          <a:p>
            <a:r>
              <a:rPr lang="en-US" b="0" dirty="0"/>
              <a:t>Maintain</a:t>
            </a:r>
            <a:r>
              <a:rPr lang="en-US" b="0" baseline="0" dirty="0"/>
              <a:t> a</a:t>
            </a:r>
            <a:r>
              <a:rPr lang="en-US" b="0" dirty="0"/>
              <a:t> separate civil rights complaint log to record any discrimination complaints received.</a:t>
            </a:r>
            <a:r>
              <a:rPr lang="en-US" b="0" baseline="0" dirty="0"/>
              <a:t>  This log should be maintained in a confidential manner and only available to SFA staff members who have a legitimate need to know. </a:t>
            </a:r>
          </a:p>
          <a:p>
            <a:endParaRPr lang="en-US" b="0" baseline="0" dirty="0"/>
          </a:p>
          <a:p>
            <a:r>
              <a:rPr lang="en-US" b="0" baseline="0" dirty="0"/>
              <a:t>Template civil rights complaint procedures and a complaint log are available on the school nutrition civil rights webpage that can be used and modified for your SFA. </a:t>
            </a:r>
            <a:endParaRPr lang="en-US" b="0"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143682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complaint alleging discrimination is received: </a:t>
            </a:r>
          </a:p>
          <a:p>
            <a:pPr marL="174708" indent="-174708">
              <a:buFont typeface="Arial" panose="020B0604020202020204" pitchFamily="34" charset="0"/>
              <a:buChar char="•"/>
            </a:pPr>
            <a:r>
              <a:rPr lang="en-US" dirty="0"/>
              <a:t>SFAs may </a:t>
            </a:r>
            <a:r>
              <a:rPr lang="en-US" u="sng" dirty="0"/>
              <a:t>not process </a:t>
            </a:r>
            <a:r>
              <a:rPr lang="en-US" dirty="0"/>
              <a:t>civil rights complaints, they must be forwarded on to the WI DPI</a:t>
            </a:r>
          </a:p>
          <a:p>
            <a:pPr marL="174708" indent="-174708">
              <a:buFont typeface="Arial" panose="020B0604020202020204" pitchFamily="34" charset="0"/>
              <a:buChar char="•"/>
            </a:pPr>
            <a:r>
              <a:rPr lang="en-US" dirty="0"/>
              <a:t>SFAs should attempt to </a:t>
            </a:r>
            <a:r>
              <a:rPr lang="en-US" u="sng" dirty="0"/>
              <a:t>resolve</a:t>
            </a:r>
            <a:r>
              <a:rPr lang="en-US" dirty="0"/>
              <a:t> a situation occurring in real time</a:t>
            </a:r>
          </a:p>
          <a:p>
            <a:pPr marL="174708" indent="-174708">
              <a:buFont typeface="Arial" panose="020B0604020202020204" pitchFamily="34" charset="0"/>
              <a:buChar char="•"/>
            </a:pPr>
            <a:r>
              <a:rPr lang="en-US" dirty="0"/>
              <a:t>SFAs must designate an employee who is responsible for USDA Civil Rights issues</a:t>
            </a:r>
          </a:p>
          <a:p>
            <a:pPr marL="174708" indent="-174708">
              <a:buFont typeface="Arial" panose="020B0604020202020204" pitchFamily="34" charset="0"/>
              <a:buChar char="•"/>
            </a:pPr>
            <a:r>
              <a:rPr lang="en-US" dirty="0"/>
              <a:t>If an individual states that they wish to file a Civil Rights complaint, the SFA must provide them with the information necessary to do so and not impede an individual’s right to file</a:t>
            </a:r>
          </a:p>
          <a:p>
            <a:pPr marL="174708" indent="-174708">
              <a:buFont typeface="Arial" panose="020B0604020202020204" pitchFamily="34" charset="0"/>
              <a:buChar char="•"/>
            </a:pPr>
            <a:r>
              <a:rPr lang="en-US" dirty="0"/>
              <a:t>If the issue is resolved before the individual files a complaint, there is no need to report it to the State Agency</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39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98676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panose="020F0502020204030204" pitchFamily="34" charset="0"/>
                <a:cs typeface="Calibri" panose="020F0502020204030204" pitchFamily="34" charset="0"/>
              </a:rPr>
              <a:t>The additional State of Wisconsin protections include: </a:t>
            </a:r>
          </a:p>
          <a:p>
            <a:pPr marL="291179" indent="-291179">
              <a:buFont typeface="Arial" panose="020B0604020202020204" pitchFamily="34" charset="0"/>
              <a:buChar char="•"/>
            </a:pPr>
            <a:r>
              <a:rPr lang="en-US" dirty="0">
                <a:latin typeface="Calibri" panose="020F0502020204030204" pitchFamily="34" charset="0"/>
                <a:cs typeface="Calibri" panose="020F0502020204030204" pitchFamily="34" charset="0"/>
              </a:rPr>
              <a:t>Pregnancy</a:t>
            </a:r>
          </a:p>
          <a:p>
            <a:pPr marL="291179" indent="-291179">
              <a:buFont typeface="Arial" panose="020B0604020202020204" pitchFamily="34" charset="0"/>
              <a:buChar char="•"/>
            </a:pPr>
            <a:r>
              <a:rPr lang="en-US" dirty="0">
                <a:latin typeface="Calibri" panose="020F0502020204030204" pitchFamily="34" charset="0"/>
                <a:cs typeface="Calibri" panose="020F0502020204030204" pitchFamily="34" charset="0"/>
              </a:rPr>
              <a:t>Marital status</a:t>
            </a:r>
          </a:p>
          <a:p>
            <a:pPr marL="291179" indent="-291179">
              <a:buFont typeface="Arial" panose="020B0604020202020204" pitchFamily="34" charset="0"/>
              <a:buChar char="•"/>
            </a:pPr>
            <a:r>
              <a:rPr lang="en-US" dirty="0">
                <a:latin typeface="Calibri" panose="020F0502020204030204" pitchFamily="34" charset="0"/>
                <a:cs typeface="Calibri" panose="020F0502020204030204" pitchFamily="34" charset="0"/>
              </a:rPr>
              <a:t>Parental status</a:t>
            </a:r>
          </a:p>
          <a:p>
            <a:pPr marL="291179" indent="-291179">
              <a:buFont typeface="Arial" panose="020B0604020202020204" pitchFamily="34" charset="0"/>
              <a:buChar char="•"/>
            </a:pPr>
            <a:r>
              <a:rPr lang="en-US" dirty="0">
                <a:latin typeface="Calibri" panose="020F0502020204030204" pitchFamily="34" charset="0"/>
                <a:cs typeface="Calibri" panose="020F0502020204030204" pitchFamily="34" charset="0"/>
              </a:rPr>
              <a:t>Sexual orientation</a:t>
            </a:r>
          </a:p>
          <a:p>
            <a:pPr marL="291179" indent="-291179">
              <a:buFont typeface="Arial" panose="020B0604020202020204" pitchFamily="34" charset="0"/>
              <a:buChar char="•"/>
            </a:pPr>
            <a:r>
              <a:rPr lang="en-US" dirty="0">
                <a:latin typeface="Calibri" panose="020F0502020204030204" pitchFamily="34" charset="0"/>
                <a:cs typeface="Calibri" panose="020F0502020204030204" pitchFamily="34" charset="0"/>
              </a:rPr>
              <a:t>Religion</a:t>
            </a:r>
          </a:p>
          <a:p>
            <a:pPr marL="291179" indent="-291179">
              <a:buFont typeface="Arial" panose="020B0604020202020204" pitchFamily="34" charset="0"/>
              <a:buChar char="•"/>
            </a:pPr>
            <a:r>
              <a:rPr lang="en-US" dirty="0">
                <a:latin typeface="Calibri" panose="020F0502020204030204" pitchFamily="34" charset="0"/>
                <a:cs typeface="Calibri" panose="020F0502020204030204" pitchFamily="34" charset="0"/>
              </a:rPr>
              <a:t>Creed</a:t>
            </a:r>
          </a:p>
          <a:p>
            <a:pPr marL="291179" indent="-291179">
              <a:buFont typeface="Arial" panose="020B0604020202020204" pitchFamily="34" charset="0"/>
              <a:buChar char="•"/>
            </a:pPr>
            <a:r>
              <a:rPr lang="en-US" dirty="0">
                <a:latin typeface="Calibri" panose="020F0502020204030204" pitchFamily="34" charset="0"/>
                <a:cs typeface="Calibri" panose="020F0502020204030204" pitchFamily="34" charset="0"/>
              </a:rPr>
              <a:t>Ancestry</a:t>
            </a:r>
          </a:p>
          <a:p>
            <a:endParaRPr lang="en-US" dirty="0">
              <a:latin typeface="Calibri" panose="020F0502020204030204" pitchFamily="34" charset="0"/>
              <a:cs typeface="Calibri" panose="020F0502020204030204" pitchFamily="34" charset="0"/>
            </a:endParaRPr>
          </a:p>
          <a:p>
            <a:pPr>
              <a:spcAft>
                <a:spcPts val="1223"/>
              </a:spcAft>
            </a:pPr>
            <a:r>
              <a:rPr lang="en-US" dirty="0">
                <a:latin typeface="Calibri" panose="020F0502020204030204" pitchFamily="34" charset="0"/>
                <a:cs typeface="Calibri" panose="020F0502020204030204" pitchFamily="34" charset="0"/>
              </a:rPr>
              <a:t>All federal Child Nutrition Programs operating in </a:t>
            </a:r>
            <a:r>
              <a:rPr lang="en-US" i="1" dirty="0">
                <a:latin typeface="Calibri" panose="020F0502020204030204" pitchFamily="34" charset="0"/>
                <a:cs typeface="Calibri" panose="020F0502020204030204" pitchFamily="34" charset="0"/>
              </a:rPr>
              <a:t>public school districts</a:t>
            </a:r>
            <a:r>
              <a:rPr lang="en-US" dirty="0">
                <a:latin typeface="Calibri" panose="020F0502020204030204" pitchFamily="34" charset="0"/>
                <a:cs typeface="Calibri" panose="020F0502020204030204" pitchFamily="34" charset="0"/>
              </a:rPr>
              <a:t> in Wisconsin must adopt both federal and state protected classes. Private schools must only adopt the Federal protected classes.</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601580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Food service professionals should be familiar with conflict resolution techniques.  </a:t>
            </a:r>
            <a:r>
              <a:rPr lang="en-US" dirty="0"/>
              <a:t>SFAs are encouraged to discuss procedures for resolving conflicts</a:t>
            </a:r>
            <a:r>
              <a:rPr lang="en-US" baseline="0" dirty="0"/>
              <a:t> with customers with their employees. In many cases, conflict can be resolved, depending on how it is managed. Providing good customer service and k</a:t>
            </a:r>
            <a:r>
              <a:rPr lang="en-US" sz="1200" kern="1200" dirty="0">
                <a:solidFill>
                  <a:schemeClr val="tx1"/>
                </a:solidFill>
                <a:effectLst/>
                <a:latin typeface="+mn-lt"/>
                <a:ea typeface="+mn-ea"/>
                <a:cs typeface="+mn-cs"/>
              </a:rPr>
              <a:t>nowing effective conflict resolution techniques will reduce or prevent a complaint from escalating into a civil rights issue.</a:t>
            </a:r>
            <a:r>
              <a:rPr lang="en-US" sz="1200" kern="1200" baseline="0" dirty="0">
                <a:solidFill>
                  <a:schemeClr val="tx1"/>
                </a:solidFill>
                <a:effectLst/>
                <a:latin typeface="+mn-lt"/>
                <a:ea typeface="+mn-ea"/>
                <a:cs typeface="+mn-cs"/>
              </a:rPr>
              <a:t> </a:t>
            </a:r>
            <a:r>
              <a:rPr lang="en-US" baseline="0" dirty="0"/>
              <a:t>If the conflict involves a Civil Rights issue, and cannot be resolved, ultimately the customer can file a Civil Rights complaint. </a:t>
            </a:r>
          </a:p>
          <a:p>
            <a:endParaRPr lang="en-US" baseline="0" dirty="0"/>
          </a:p>
          <a:p>
            <a:r>
              <a:rPr lang="en-US" sz="1200" kern="1200" dirty="0">
                <a:solidFill>
                  <a:schemeClr val="tx1"/>
                </a:solidFill>
                <a:effectLst/>
                <a:latin typeface="+mn-lt"/>
                <a:ea typeface="+mn-ea"/>
                <a:cs typeface="+mn-cs"/>
              </a:rPr>
              <a:t>Some</a:t>
            </a:r>
            <a:r>
              <a:rPr lang="en-US" sz="1200" kern="1200" baseline="0" dirty="0">
                <a:solidFill>
                  <a:schemeClr val="tx1"/>
                </a:solidFill>
                <a:effectLst/>
                <a:latin typeface="+mn-lt"/>
                <a:ea typeface="+mn-ea"/>
                <a:cs typeface="+mn-cs"/>
              </a:rPr>
              <a:t> conflict resolution strategies include: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Stay Calm</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Listen to Understand </a:t>
            </a:r>
            <a:endParaRPr lang="en-US"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Attack the problem, not the</a:t>
            </a:r>
            <a:r>
              <a:rPr lang="en-US" sz="1200" kern="1200" baseline="0" dirty="0">
                <a:solidFill>
                  <a:schemeClr val="tx1"/>
                </a:solidFill>
                <a:effectLst/>
                <a:latin typeface="+mn-lt"/>
                <a:ea typeface="+mn-ea"/>
                <a:cs typeface="+mn-cs"/>
              </a:rPr>
              <a:t> person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Ask appropriate questions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Keep</a:t>
            </a:r>
            <a:r>
              <a:rPr lang="en-US" sz="1200" kern="1200" baseline="0" dirty="0">
                <a:solidFill>
                  <a:schemeClr val="tx1"/>
                </a:solidFill>
                <a:effectLst/>
                <a:latin typeface="+mn-lt"/>
                <a:ea typeface="+mn-ea"/>
                <a:cs typeface="+mn-cs"/>
              </a:rPr>
              <a:t> the</a:t>
            </a:r>
            <a:r>
              <a:rPr lang="en-US" sz="1200" kern="1200" dirty="0">
                <a:solidFill>
                  <a:schemeClr val="tx1"/>
                </a:solidFill>
                <a:effectLst/>
                <a:latin typeface="+mn-lt"/>
                <a:ea typeface="+mn-ea"/>
                <a:cs typeface="+mn-cs"/>
              </a:rPr>
              <a:t> Individual Informed</a:t>
            </a:r>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156462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Civil Rights Compliance Reviews</a:t>
            </a:r>
            <a:r>
              <a:rPr lang="en-US" baseline="0" dirty="0"/>
              <a:t> and Resolutions of Non-Compliance</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5163381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Civil Rights compliance is monitored through the Administrative Review for the USDA Child Nutrition Programs. </a:t>
            </a:r>
          </a:p>
          <a:p>
            <a:endParaRPr lang="en-US" dirty="0"/>
          </a:p>
          <a:p>
            <a:r>
              <a:rPr lang="en-US" dirty="0"/>
              <a:t>To assist in ensuring compliance with civil rights requirements, the Civil Rights Compliance Self Evaluation Form is required to be completed by SFAs annually by October 31. This form is maintained on file for three years plus the current and will be requested as part of an Administrative Review. </a:t>
            </a:r>
          </a:p>
          <a:p>
            <a:endParaRPr lang="en-US" dirty="0"/>
          </a:p>
          <a:p>
            <a:r>
              <a:rPr lang="en-US" dirty="0"/>
              <a:t>This form is available on School Nutrition Team’s Civil </a:t>
            </a:r>
            <a:r>
              <a:rPr lang="en-US"/>
              <a:t>Rights webpage. </a:t>
            </a:r>
            <a:endParaRPr lang="en-US" dirty="0"/>
          </a:p>
          <a:p>
            <a:r>
              <a:rPr lang="en-US" dirty="0"/>
              <a:t>*Note that this is the same form used to record racial and ethnic data</a:t>
            </a:r>
          </a:p>
          <a:p>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001846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 finding of noncompliance may be the result of an Administrative Review, a special review, or an investigation. Noncompliance is a factual finding that any civil rights requirement, as provided by law, regulation, policy, instruction, or guideline is not being adhered to. All instances of noncompliance are considered equally, no matter the level or severity of noncompliance. </a:t>
            </a:r>
          </a:p>
          <a:p>
            <a:pPr>
              <a:lnSpc>
                <a:spcPct val="120000"/>
              </a:lnSpc>
            </a:pPr>
            <a:endParaRPr lang="en-US" dirty="0"/>
          </a:p>
          <a:p>
            <a:pPr>
              <a:lnSpc>
                <a:spcPct val="120000"/>
              </a:lnSpc>
            </a:pPr>
            <a:r>
              <a:rPr lang="en-US" dirty="0"/>
              <a:t>Examples include:</a:t>
            </a:r>
          </a:p>
          <a:p>
            <a:pPr marL="174708" indent="-174708">
              <a:lnSpc>
                <a:spcPct val="120000"/>
              </a:lnSpc>
              <a:buFont typeface="Arial" panose="020B0604020202020204" pitchFamily="34" charset="0"/>
              <a:buChar char="•"/>
            </a:pPr>
            <a:r>
              <a:rPr lang="en-US" dirty="0"/>
              <a:t>Denying an individual or household access to benefits </a:t>
            </a:r>
          </a:p>
          <a:p>
            <a:pPr marL="174708" indent="-174708">
              <a:lnSpc>
                <a:spcPct val="120000"/>
              </a:lnSpc>
              <a:buFont typeface="Arial" panose="020B0604020202020204" pitchFamily="34" charset="0"/>
              <a:buChar char="•"/>
            </a:pPr>
            <a:r>
              <a:rPr lang="en-US" dirty="0"/>
              <a:t>Providing FNS program services or benefits in a dissimilar manner based on the protected classes</a:t>
            </a:r>
            <a:r>
              <a:rPr lang="en-US" baseline="0" dirty="0"/>
              <a:t> </a:t>
            </a:r>
            <a:endParaRPr lang="en-US" dirty="0"/>
          </a:p>
          <a:p>
            <a:pPr marL="174708" indent="-174708">
              <a:lnSpc>
                <a:spcPct val="120000"/>
              </a:lnSpc>
              <a:buFont typeface="Arial" panose="020B0604020202020204" pitchFamily="34" charset="0"/>
              <a:buChar char="•"/>
            </a:pPr>
            <a:r>
              <a:rPr lang="en-US" dirty="0"/>
              <a:t>Selecting FNS program sites or facilities in a manner that denies an individual access to FNS program benefits </a:t>
            </a:r>
          </a:p>
          <a:p>
            <a:pPr marL="582359" indent="-582359">
              <a:lnSpc>
                <a:spcPct val="120000"/>
              </a:lnSpc>
              <a:buFont typeface="Arial" panose="020B0604020202020204" pitchFamily="34" charset="0"/>
              <a:buChar char="•"/>
            </a:pPr>
            <a:endParaRPr lang="en-US" dirty="0"/>
          </a:p>
          <a:p>
            <a:r>
              <a:rPr lang="en-US" dirty="0"/>
              <a:t>If noncompliance is indicated, a corrective action plan must be implemented to achieve compliance.  The corrective action plan describes the agency’s actions to be taken to resolve noncompliance with civil rights requirements. </a:t>
            </a:r>
            <a:endParaRPr lang="en-US" u="sng"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118581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several resources available for more information on civil rights requirements, including the USDA FNS Instruction 113-1; the School Nutrition Civil Rights webpage; or the Eligibility Manual for School Meals. </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5206757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a:t>
            </a:r>
            <a:r>
              <a:rPr lang="en-US" baseline="0" dirty="0"/>
              <a:t> the Wisconsin Department of Public Instruction’s contact information. Please reach out with any questions. </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4217819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Attendees: please sign off</a:t>
            </a:r>
            <a:r>
              <a:rPr lang="en-US" baseline="0" dirty="0"/>
              <a:t> on receiving this information. </a:t>
            </a:r>
          </a:p>
          <a:p>
            <a:endParaRPr lang="en-US" baseline="0" dirty="0"/>
          </a:p>
          <a:p>
            <a:r>
              <a:rPr lang="en-US" dirty="0"/>
              <a:t>Note:</a:t>
            </a:r>
            <a:r>
              <a:rPr lang="en-US" baseline="0" dirty="0"/>
              <a:t> An attendance record can be found on DPI’s website: http://dpi.wi.gov/school-nutrition/national-school-lunch-program/civil-rights </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31293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a:latin typeface="Lato" panose="020F0502020204030203" pitchFamily="34" charset="0"/>
              </a:rPr>
              <a:t>Here</a:t>
            </a:r>
            <a:r>
              <a:rPr lang="en-US" b="0" baseline="0" dirty="0">
                <a:latin typeface="Lato" panose="020F0502020204030203" pitchFamily="34" charset="0"/>
              </a:rPr>
              <a:t> is the non-discrimination statement.</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47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93026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All SFAs that participate in the USDA Child Nutrition Programs must include a public notification system. The purpose of this is to inform applicants, participants, and potentially eligible persons of the program availability, program rights and responsibilities, policy of nondiscrimination, and procedure for filing a complaint. </a:t>
            </a:r>
          </a:p>
          <a:p>
            <a:endParaRPr lang="en-US" dirty="0"/>
          </a:p>
          <a:p>
            <a:r>
              <a:rPr lang="en-US" dirty="0"/>
              <a:t>In the following slides, we will discuss the public notification requirements, which include the public release, the “And Justice for All” Poster, and the nondiscrimination statement.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469234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a:t>The purpose of the public notification is to reach potentially eligible participants to: </a:t>
            </a:r>
          </a:p>
          <a:p>
            <a:pPr defTabSz="931774">
              <a:defRPr/>
            </a:pPr>
            <a:endParaRPr lang="en-US" baseline="0" dirty="0"/>
          </a:p>
          <a:p>
            <a:pPr marL="174708" indent="-174708" defTabSz="931774">
              <a:buFont typeface="Arial" panose="020B0604020202020204" pitchFamily="34" charset="0"/>
              <a:buChar char="•"/>
              <a:defRPr/>
            </a:pPr>
            <a:r>
              <a:rPr lang="en-US" baseline="0" dirty="0"/>
              <a:t>I</a:t>
            </a:r>
            <a:r>
              <a:rPr lang="en-US" b="0" dirty="0"/>
              <a:t>nform the surrounding area that your school or agency participates in the Child Nutrition Programs</a:t>
            </a:r>
          </a:p>
          <a:p>
            <a:pPr marL="174708" indent="-174708" defTabSz="931774">
              <a:buFont typeface="Arial" panose="020B0604020202020204" pitchFamily="34" charset="0"/>
              <a:buChar char="•"/>
              <a:defRPr/>
            </a:pPr>
            <a:r>
              <a:rPr lang="en-US" b="0" dirty="0"/>
              <a:t>Ensure that p</a:t>
            </a:r>
            <a:r>
              <a:rPr lang="en-US" dirty="0"/>
              <a:t>otentially eligible individuals or households are aware that they may be eligible to receive Food Nutrition Services (FNS) program assistance, benefits, or services</a:t>
            </a:r>
          </a:p>
          <a:p>
            <a:pPr marL="174708" indent="-174708" defTabSz="931774">
              <a:buFont typeface="Arial" panose="020B0604020202020204" pitchFamily="34" charset="0"/>
              <a:buChar char="•"/>
              <a:defRPr/>
            </a:pPr>
            <a:r>
              <a:rPr lang="en-US" b="0" dirty="0"/>
              <a:t>Provide the steps needed to participate </a:t>
            </a:r>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44587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public notification must include the following information: </a:t>
            </a:r>
          </a:p>
          <a:p>
            <a:pPr marL="640594" lvl="1" indent="-174708">
              <a:buFont typeface="Arial" panose="020B0604020202020204" pitchFamily="34" charset="0"/>
              <a:buChar char="•"/>
            </a:pPr>
            <a:r>
              <a:rPr lang="en-US" dirty="0"/>
              <a:t>The Income Eligibility Guidelines</a:t>
            </a:r>
          </a:p>
          <a:p>
            <a:pPr marL="640594" lvl="1" indent="-174708">
              <a:buFont typeface="Arial" panose="020B0604020202020204" pitchFamily="34" charset="0"/>
              <a:buChar char="•"/>
            </a:pPr>
            <a:r>
              <a:rPr lang="en-US" dirty="0"/>
              <a:t>The benefits and services offered (e.g., free or reduced price school meals and snacks)</a:t>
            </a:r>
          </a:p>
          <a:p>
            <a:pPr marL="640594" lvl="1" indent="-174708">
              <a:buFont typeface="Arial" panose="020B0604020202020204" pitchFamily="34" charset="0"/>
              <a:buChar char="•"/>
            </a:pPr>
            <a:r>
              <a:rPr lang="en-US" dirty="0"/>
              <a:t>The program availability, location, and hours of service</a:t>
            </a:r>
          </a:p>
          <a:p>
            <a:pPr marL="640594" lvl="1" indent="-174708">
              <a:buFont typeface="Arial" panose="020B0604020202020204" pitchFamily="34" charset="0"/>
              <a:buChar char="•"/>
            </a:pPr>
            <a:r>
              <a:rPr lang="en-US" dirty="0"/>
              <a:t>Applicant rights and responsibilities</a:t>
            </a:r>
          </a:p>
          <a:p>
            <a:pPr marL="640594" lvl="1" indent="-174708">
              <a:buFont typeface="Arial" panose="020B0604020202020204" pitchFamily="34" charset="0"/>
              <a:buChar char="•"/>
            </a:pPr>
            <a:r>
              <a:rPr lang="en-US" dirty="0"/>
              <a:t>The procedures for filing a complaint </a:t>
            </a:r>
          </a:p>
          <a:p>
            <a:pPr marL="640594" lvl="1" indent="-174708">
              <a:buFont typeface="Arial" panose="020B0604020202020204" pitchFamily="34" charset="0"/>
              <a:buChar char="•"/>
            </a:pPr>
            <a:r>
              <a:rPr lang="en-US" dirty="0"/>
              <a:t>Nondiscrimination statement</a:t>
            </a:r>
          </a:p>
          <a:p>
            <a:pPr marL="640594" lvl="1" indent="-174708">
              <a:buFont typeface="Arial" panose="020B0604020202020204" pitchFamily="34" charset="0"/>
              <a:buChar char="•"/>
            </a:pPr>
            <a:r>
              <a:rPr lang="en-US" dirty="0"/>
              <a:t>And, any other programmatic changes (e.g., changing location of a meal site)</a:t>
            </a:r>
          </a:p>
          <a:p>
            <a:endParaRPr lang="en-US" dirty="0"/>
          </a:p>
          <a:p>
            <a:r>
              <a:rPr lang="en-US" dirty="0"/>
              <a:t>The DPI School Nutrition Team has a template public notification document, referred to as the Public Release, located on the DPI School Nutrition Free and Reduced Price Eligibility webpage. This Public</a:t>
            </a:r>
            <a:r>
              <a:rPr lang="en-US" baseline="0" dirty="0"/>
              <a:t> Release template</a:t>
            </a:r>
            <a:r>
              <a:rPr lang="en-US" dirty="0"/>
              <a:t> should be used to meet this requirement.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7139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US" sz="1100" dirty="0">
                <a:solidFill>
                  <a:prstClr val="black"/>
                </a:solidFill>
                <a:latin typeface="Lato" panose="020F0502020204030203" pitchFamily="34" charset="0"/>
              </a:rPr>
              <a:t>At the beginning of each school year, each SFA participating in the USDA Child Nutrition Programs must provide the Public Release </a:t>
            </a:r>
            <a:r>
              <a:rPr lang="en-US" sz="1100" dirty="0"/>
              <a:t>to a variety of community organizations to reach potentially eligible participants. </a:t>
            </a:r>
          </a:p>
          <a:p>
            <a:pPr>
              <a:lnSpc>
                <a:spcPct val="120000"/>
              </a:lnSpc>
            </a:pPr>
            <a:endParaRPr lang="en-US" sz="1100" dirty="0"/>
          </a:p>
          <a:p>
            <a:pPr>
              <a:lnSpc>
                <a:spcPct val="120000"/>
              </a:lnSpc>
            </a:pPr>
            <a:r>
              <a:rPr lang="en-US" sz="1100" dirty="0"/>
              <a:t>At a minimum, this should include: </a:t>
            </a:r>
          </a:p>
          <a:p>
            <a:pPr marL="291179" indent="-291179" defTabSz="931774">
              <a:lnSpc>
                <a:spcPct val="120000"/>
              </a:lnSpc>
              <a:buFont typeface="Wingdings" panose="05000000000000000000" pitchFamily="2" charset="2"/>
              <a:buChar char="q"/>
              <a:defRPr/>
            </a:pPr>
            <a:r>
              <a:rPr lang="en-US" sz="1100" dirty="0"/>
              <a:t>The local news media, which could include the local newspaper, radio, television, or internet. SFAs are not required to pay to have it published, but it must be submitted with the intent to have it published</a:t>
            </a:r>
          </a:p>
          <a:p>
            <a:pPr marL="291179" indent="-291179" defTabSz="931774">
              <a:lnSpc>
                <a:spcPct val="120000"/>
              </a:lnSpc>
              <a:buFont typeface="Wingdings" panose="05000000000000000000" pitchFamily="2" charset="2"/>
              <a:buChar char="q"/>
              <a:defRPr/>
            </a:pPr>
            <a:r>
              <a:rPr lang="en-US" sz="1100" dirty="0"/>
              <a:t>Grassroots organizations that reach minority or under represented groups. Examples include local/community colleges, churches, refugee/immigrant settlement services, laundromats, social service agencies, libraries, grocery stores, food pantries, senior centers, physician offices/clinics, or Community Action Program Agencies. </a:t>
            </a:r>
          </a:p>
          <a:p>
            <a:pPr marL="291179" indent="-291179">
              <a:lnSpc>
                <a:spcPct val="120000"/>
              </a:lnSpc>
              <a:buFont typeface="Wingdings" panose="05000000000000000000" pitchFamily="2" charset="2"/>
              <a:buChar char="q"/>
            </a:pPr>
            <a:r>
              <a:rPr lang="en-US" sz="1100" dirty="0"/>
              <a:t>Major employers contemplating or experiencing large layoffs</a:t>
            </a:r>
          </a:p>
          <a:p>
            <a:pPr marL="291179" indent="-291179">
              <a:lnSpc>
                <a:spcPct val="120000"/>
              </a:lnSpc>
              <a:buFont typeface="Wingdings" panose="05000000000000000000" pitchFamily="2" charset="2"/>
              <a:buChar char="q"/>
            </a:pPr>
            <a:r>
              <a:rPr lang="en-US" sz="1100" dirty="0">
                <a:solidFill>
                  <a:prstClr val="black"/>
                </a:solidFill>
              </a:rPr>
              <a:t>Public notification may also be included in b</a:t>
            </a:r>
            <a:r>
              <a:rPr lang="en-US" sz="1100" dirty="0">
                <a:solidFill>
                  <a:prstClr val="black"/>
                </a:solidFill>
                <a:latin typeface="Lato" panose="020F0502020204030203" pitchFamily="34" charset="0"/>
              </a:rPr>
              <a:t>ulletins, letters/leaflets/brochures, and Internet/computer-based applications</a:t>
            </a:r>
          </a:p>
          <a:p>
            <a:pPr>
              <a:spcAft>
                <a:spcPts val="611"/>
              </a:spcAft>
            </a:pPr>
            <a:endParaRPr lang="en-US" sz="1100" dirty="0"/>
          </a:p>
          <a:p>
            <a:pPr>
              <a:spcAft>
                <a:spcPts val="611"/>
              </a:spcAft>
            </a:pPr>
            <a:r>
              <a:rPr lang="en-US" sz="1100" dirty="0"/>
              <a:t>Keep documentation on file of where information was sent and the date it was submitted</a:t>
            </a:r>
            <a:endParaRPr lang="en-US" sz="1100" dirty="0">
              <a:solidFill>
                <a:prstClr val="black"/>
              </a:solidFill>
              <a:latin typeface="Lato" panose="020F0502020204030203" pitchFamily="34" charset="0"/>
            </a:endParaRPr>
          </a:p>
          <a:p>
            <a:endParaRPr lang="en-US" dirty="0"/>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020698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USDA “And Justice for All” poster must be placed in a prominent, visible location wherever meals or snacks are provided, such as the cafeteria or food service area.  </a:t>
            </a:r>
          </a:p>
          <a:p>
            <a:endParaRPr lang="en-US" dirty="0"/>
          </a:p>
          <a:p>
            <a:r>
              <a:rPr lang="en-US" dirty="0"/>
              <a:t>For SFAs that offer breakfast in the classroom or afterschool snacks in a location other than where meals are served, if students will be in the cafeteria where the poster is displayed at some point during the school day, this will meet this requirement.  </a:t>
            </a:r>
          </a:p>
          <a:p>
            <a:endParaRPr lang="en-US" dirty="0"/>
          </a:p>
          <a:p>
            <a:r>
              <a:rPr lang="en-US" dirty="0"/>
              <a:t>The poster must be the most current version and be in the 11” X 17” format.  </a:t>
            </a:r>
          </a:p>
          <a:p>
            <a:endParaRPr lang="en-US" dirty="0"/>
          </a:p>
          <a:p>
            <a:r>
              <a:rPr lang="en-US" dirty="0"/>
              <a:t>Posters are available free of charge from the School Nutrition Team. To order updated posters send an email to DPIFNS@DPI.WI.GOV. </a:t>
            </a:r>
          </a:p>
        </p:txBody>
      </p:sp>
      <p:sp>
        <p:nvSpPr>
          <p:cNvPr id="4" name="Slide Number Placeholder 3"/>
          <p:cNvSpPr>
            <a:spLocks noGrp="1"/>
          </p:cNvSpPr>
          <p:nvPr>
            <p:ph type="sldNum" sz="quarter" idx="10"/>
          </p:nvPr>
        </p:nvSpPr>
        <p:spPr/>
        <p:txBody>
          <a:bodyPr/>
          <a:lstStyle/>
          <a:p>
            <a:pPr defTabSz="931774">
              <a:defRPr/>
            </a:pPr>
            <a:fld id="{AFB21D7B-E538-4A12-B8D5-2A811A6C87D0}" type="slidenum">
              <a:rPr lang="en-US">
                <a:solidFill>
                  <a:prstClr val="black"/>
                </a:solidFill>
                <a:latin typeface="Calibri" panose="020F0502020204030204"/>
              </a:rPr>
              <a:pPr defTabSz="931774">
                <a:defRPr/>
              </a:pPr>
              <a:t>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381036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file://localhost/Users/anninmp/Documents/Jobs%20In%20Progress/%20LOGOS/%20DPI%20Logos/dpi_logo_horizSS-REV.emf"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0" y="1293834"/>
            <a:ext cx="914400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6EDB4021-3A30-4F48-B5FC-981F181944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8" name="Picture 7">
            <a:extLst>
              <a:ext uri="{FF2B5EF4-FFF2-40B4-BE49-F238E27FC236}">
                <a16:creationId xmlns:a16="http://schemas.microsoft.com/office/drawing/2014/main" id="{4D265645-85AD-8740-A5BB-153947EF50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62141" y="4465217"/>
            <a:ext cx="2624950" cy="579981"/>
          </a:xfrm>
          <a:prstGeom prst="rect">
            <a:avLst/>
          </a:prstGeom>
        </p:spPr>
      </p:pic>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2"/>
            <a:ext cx="4038600" cy="3394472"/>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2"/>
            <a:ext cx="4038600" cy="3394472"/>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4767264"/>
            <a:ext cx="2133600" cy="273844"/>
          </a:xfrm>
          <a:prstGeom prst="rect">
            <a:avLst/>
          </a:prstGeom>
        </p:spPr>
        <p:txBody>
          <a:bodyPr/>
          <a:lstStyle>
            <a:lvl1pPr>
              <a:defRPr/>
            </a:lvl1pPr>
          </a:lstStyle>
          <a:p>
            <a:fld id="{5C3D5D34-E1F9-4D07-950F-7AF0ED442BA5}" type="datetimeFigureOut">
              <a:rPr lang="en-US" smtClean="0"/>
              <a:t>4/1/2021</a:t>
            </a:fld>
            <a:endParaRPr lang="en-US" dirty="0"/>
          </a:p>
        </p:txBody>
      </p:sp>
      <p:sp>
        <p:nvSpPr>
          <p:cNvPr id="6"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endParaRPr lang="en-US" dirty="0"/>
          </a:p>
        </p:txBody>
      </p:sp>
      <p:sp>
        <p:nvSpPr>
          <p:cNvPr id="7"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fld id="{A2005A3B-1C75-439B-9655-DA8609ACFB9C}" type="slidenum">
              <a:rPr lang="en-US" smtClean="0"/>
              <a:t>‹#›</a:t>
            </a:fld>
            <a:endParaRPr lang="en-US" dirty="0"/>
          </a:p>
        </p:txBody>
      </p:sp>
    </p:spTree>
    <p:extLst>
      <p:ext uri="{BB962C8B-B14F-4D97-AF65-F5344CB8AC3E}">
        <p14:creationId xmlns:p14="http://schemas.microsoft.com/office/powerpoint/2010/main" val="426573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6"/>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fld id="{5C3D5D34-E1F9-4D07-950F-7AF0ED442BA5}" type="datetimeFigureOut">
              <a:rPr lang="en-US" smtClean="0"/>
              <a:t>4/1/2021</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fld id="{A2005A3B-1C75-439B-9655-DA8609ACFB9C}" type="slidenum">
              <a:rPr lang="en-US" smtClean="0"/>
              <a:t>‹#›</a:t>
            </a:fld>
            <a:endParaRPr lang="en-US" dirty="0"/>
          </a:p>
        </p:txBody>
      </p:sp>
    </p:spTree>
    <p:extLst>
      <p:ext uri="{BB962C8B-B14F-4D97-AF65-F5344CB8AC3E}">
        <p14:creationId xmlns:p14="http://schemas.microsoft.com/office/powerpoint/2010/main" val="248998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spTree>
    <p:extLst>
      <p:ext uri="{BB962C8B-B14F-4D97-AF65-F5344CB8AC3E}">
        <p14:creationId xmlns:p14="http://schemas.microsoft.com/office/powerpoint/2010/main" val="118503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5"/>
            <a:ext cx="6311370" cy="1262666"/>
          </a:xfrm>
          <a:prstGeom prst="rect">
            <a:avLst/>
          </a:prstGeom>
        </p:spPr>
        <p:txBody>
          <a:bodyPr>
            <a:noAutofit/>
          </a:bodyPr>
          <a:lstStyle>
            <a:lvl1pPr marL="0" indent="0" algn="ctr">
              <a:lnSpc>
                <a:spcPts val="2865"/>
              </a:lnSpc>
              <a:buNone/>
              <a:defRPr sz="2700" baseline="0">
                <a:solidFill>
                  <a:srgbClr val="333399"/>
                </a:solidFill>
                <a:latin typeface="Lato Black" panose="020F0A02020204030203" pitchFamily="34" charset="0"/>
              </a:defRPr>
            </a:lvl1pPr>
            <a:lvl2pPr>
              <a:defRPr sz="1978">
                <a:solidFill>
                  <a:srgbClr val="333399"/>
                </a:solidFill>
                <a:latin typeface="+mj-lt"/>
              </a:defRPr>
            </a:lvl2pPr>
            <a:lvl3pPr>
              <a:defRPr sz="1978">
                <a:solidFill>
                  <a:srgbClr val="333399"/>
                </a:solidFill>
                <a:latin typeface="+mj-lt"/>
              </a:defRPr>
            </a:lvl3pPr>
            <a:lvl4pPr>
              <a:defRPr sz="1978">
                <a:solidFill>
                  <a:srgbClr val="333399"/>
                </a:solidFill>
                <a:latin typeface="+mj-lt"/>
              </a:defRPr>
            </a:lvl4pPr>
            <a:lvl5pPr>
              <a:defRPr sz="1978">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5" y="3035370"/>
            <a:ext cx="2228771" cy="1123872"/>
          </a:xfrm>
          <a:prstGeom prst="rect">
            <a:avLst/>
          </a:prstGeom>
        </p:spPr>
        <p:txBody>
          <a:bodyPr>
            <a:normAutofit/>
          </a:bodyPr>
          <a:lstStyle>
            <a:lvl1pPr marL="0" indent="0" algn="l">
              <a:lnSpc>
                <a:spcPct val="100000"/>
              </a:lnSpc>
              <a:buNone/>
              <a:defRPr sz="1350"/>
            </a:lvl1pPr>
            <a:lvl2pPr marL="257092" indent="0">
              <a:lnSpc>
                <a:spcPct val="100000"/>
              </a:lnSpc>
              <a:buNone/>
              <a:defRPr sz="1099"/>
            </a:lvl2pPr>
            <a:lvl3pPr marL="514184" indent="0">
              <a:lnSpc>
                <a:spcPct val="100000"/>
              </a:lnSpc>
              <a:buNone/>
              <a:defRPr sz="1099"/>
            </a:lvl3pPr>
            <a:lvl4pPr marL="771275" indent="0">
              <a:lnSpc>
                <a:spcPct val="100000"/>
              </a:lnSpc>
              <a:buNone/>
              <a:defRPr sz="1099"/>
            </a:lvl4pPr>
            <a:lvl5pPr marL="1028367" indent="0">
              <a:lnSpc>
                <a:spcPct val="100000"/>
              </a:lnSpc>
              <a:buNone/>
              <a:defRPr sz="1099"/>
            </a:lvl5pPr>
          </a:lstStyle>
          <a:p>
            <a:pPr lvl="0"/>
            <a:r>
              <a:rPr lang="en-US" dirty="0"/>
              <a:t>Name of Presenter</a:t>
            </a:r>
            <a:br>
              <a:rPr lang="en-US" dirty="0"/>
            </a:br>
            <a:r>
              <a:rPr lang="en-US" dirty="0"/>
              <a:t>Title</a:t>
            </a:r>
            <a:br>
              <a:rPr lang="en-US" dirty="0"/>
            </a:br>
            <a:r>
              <a:rPr lang="en-US" dirty="0"/>
              <a:t>Date</a:t>
            </a:r>
          </a:p>
        </p:txBody>
      </p:sp>
      <p:grpSp>
        <p:nvGrpSpPr>
          <p:cNvPr id="2" name="Group 1"/>
          <p:cNvGrpSpPr/>
          <p:nvPr/>
        </p:nvGrpSpPr>
        <p:grpSpPr>
          <a:xfrm>
            <a:off x="-1" y="3248879"/>
            <a:ext cx="9144058" cy="1896438"/>
            <a:chOff x="-1" y="3248879"/>
            <a:chExt cx="9144058" cy="1896438"/>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3" name="dpi_logo_horizSS-REV.emf" descr="/Users/anninmp/Documents/Jobs In Progress/ LOGOS/ DPI Logos/dpi_logo_horizSS-REV.emf"/>
            <p:cNvPicPr>
              <a:picLocks noChangeAspect="1"/>
            </p:cNvPicPr>
            <p:nvPr userDrawn="1"/>
          </p:nvPicPr>
          <p:blipFill>
            <a:blip r:embed="rId3" r:link="rId4" cstate="print">
              <a:extLst>
                <a:ext uri="{28A0092B-C50C-407E-A947-70E740481C1C}">
                  <a14:useLocalDpi xmlns:a14="http://schemas.microsoft.com/office/drawing/2010/main" val="0"/>
                </a:ext>
              </a:extLst>
            </a:blip>
            <a:stretch>
              <a:fillRect/>
            </a:stretch>
          </p:blipFill>
          <p:spPr>
            <a:xfrm>
              <a:off x="3417957" y="4481264"/>
              <a:ext cx="2246156" cy="461674"/>
            </a:xfrm>
            <a:prstGeom prst="rect">
              <a:avLst/>
            </a:prstGeom>
          </p:spPr>
        </p:pic>
      </p:grpSp>
    </p:spTree>
    <p:extLst>
      <p:ext uri="{BB962C8B-B14F-4D97-AF65-F5344CB8AC3E}">
        <p14:creationId xmlns:p14="http://schemas.microsoft.com/office/powerpoint/2010/main" val="348030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ext only">
    <p:spTree>
      <p:nvGrpSpPr>
        <p:cNvPr id="1" name=""/>
        <p:cNvGrpSpPr/>
        <p:nvPr/>
      </p:nvGrpSpPr>
      <p:grpSpPr>
        <a:xfrm>
          <a:off x="0" y="0"/>
          <a:ext cx="0" cy="0"/>
          <a:chOff x="0" y="0"/>
          <a:chExt cx="0" cy="0"/>
        </a:xfrm>
      </p:grpSpPr>
      <p:sp>
        <p:nvSpPr>
          <p:cNvPr id="6" name="Title 4"/>
          <p:cNvSpPr txBox="1">
            <a:spLocks/>
          </p:cNvSpPr>
          <p:nvPr/>
        </p:nvSpPr>
        <p:spPr bwMode="auto">
          <a:xfrm>
            <a:off x="-6304" y="1"/>
            <a:ext cx="9150304" cy="921657"/>
          </a:xfrm>
          <a:prstGeom prst="rect">
            <a:avLst/>
          </a:prstGeom>
          <a:solidFill>
            <a:srgbClr val="262087"/>
          </a:solidFill>
          <a:ln w="9525">
            <a:noFill/>
            <a:miter lim="800000"/>
            <a:headEnd/>
            <a:tailEnd/>
          </a:ln>
        </p:spPr>
        <p:txBody>
          <a:bodyPr vert="horz" wrap="square" lIns="50226" tIns="25113" rIns="50226" bIns="2511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1758" dirty="0">
              <a:latin typeface="Lato Black" panose="020F0A02020204030203" pitchFamily="34" charset="0"/>
            </a:endParaRPr>
          </a:p>
        </p:txBody>
      </p:sp>
      <p:sp>
        <p:nvSpPr>
          <p:cNvPr id="5" name="Text Placeholder 4"/>
          <p:cNvSpPr>
            <a:spLocks noGrp="1"/>
          </p:cNvSpPr>
          <p:nvPr>
            <p:ph type="body" sz="quarter" idx="13" hasCustomPrompt="1"/>
          </p:nvPr>
        </p:nvSpPr>
        <p:spPr>
          <a:xfrm>
            <a:off x="0" y="1"/>
            <a:ext cx="9144000" cy="921657"/>
          </a:xfrm>
        </p:spPr>
        <p:txBody>
          <a:bodyPr anchor="ctr">
            <a:normAutofit/>
          </a:bodyPr>
          <a:lstStyle>
            <a:lvl1pPr marL="0" indent="0" algn="ctr">
              <a:buNone/>
              <a:defRPr sz="27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30" y="1197430"/>
            <a:ext cx="5046877" cy="2512779"/>
          </a:xfrm>
        </p:spPr>
        <p:txBody>
          <a:bodyPr>
            <a:normAutofit/>
          </a:bodyPr>
          <a:lstStyle>
            <a:lvl1pPr marL="257175" indent="-257175">
              <a:lnSpc>
                <a:spcPct val="150000"/>
              </a:lnSpc>
              <a:spcAft>
                <a:spcPts val="329"/>
              </a:spcAft>
              <a:buFont typeface="Arial"/>
              <a:buChar char="•"/>
              <a:defRPr sz="1800" b="1"/>
            </a:lvl1pPr>
            <a:lvl2pPr marL="257092" indent="0">
              <a:buNone/>
              <a:defRPr sz="1319"/>
            </a:lvl2pPr>
            <a:lvl3pPr marL="514184" indent="0">
              <a:buNone/>
              <a:defRPr sz="1319"/>
            </a:lvl3pPr>
            <a:lvl4pPr marL="771276" indent="0">
              <a:buNone/>
              <a:defRPr sz="1319"/>
            </a:lvl4pPr>
            <a:lvl5pPr marL="1028368" indent="0">
              <a:buNone/>
              <a:defRPr sz="1319"/>
            </a:lvl5pPr>
          </a:lstStyle>
          <a:p>
            <a:pPr lvl="0"/>
            <a:r>
              <a:rPr lang="en-US"/>
              <a:t>Click to edit Master text styles</a:t>
            </a:r>
          </a:p>
        </p:txBody>
      </p:sp>
    </p:spTree>
    <p:extLst>
      <p:ext uri="{BB962C8B-B14F-4D97-AF65-F5344CB8AC3E}">
        <p14:creationId xmlns:p14="http://schemas.microsoft.com/office/powerpoint/2010/main" val="168223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ideo only">
    <p:spTree>
      <p:nvGrpSpPr>
        <p:cNvPr id="1" name=""/>
        <p:cNvGrpSpPr/>
        <p:nvPr/>
      </p:nvGrpSpPr>
      <p:grpSpPr>
        <a:xfrm>
          <a:off x="0" y="0"/>
          <a:ext cx="0" cy="0"/>
          <a:chOff x="0" y="0"/>
          <a:chExt cx="0" cy="0"/>
        </a:xfrm>
      </p:grpSpPr>
      <p:sp>
        <p:nvSpPr>
          <p:cNvPr id="6" name="Title 4"/>
          <p:cNvSpPr txBox="1">
            <a:spLocks/>
          </p:cNvSpPr>
          <p:nvPr/>
        </p:nvSpPr>
        <p:spPr bwMode="auto">
          <a:xfrm>
            <a:off x="-6304" y="1"/>
            <a:ext cx="9150304" cy="921657"/>
          </a:xfrm>
          <a:prstGeom prst="rect">
            <a:avLst/>
          </a:prstGeom>
          <a:solidFill>
            <a:srgbClr val="262087"/>
          </a:solidFill>
          <a:ln w="9525">
            <a:noFill/>
            <a:miter lim="800000"/>
            <a:headEnd/>
            <a:tailEnd/>
          </a:ln>
        </p:spPr>
        <p:txBody>
          <a:bodyPr vert="horz" wrap="square" lIns="50226" tIns="25113" rIns="50226" bIns="2511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1758" dirty="0">
              <a:latin typeface="Lato Black" panose="020F0A02020204030203" pitchFamily="34" charset="0"/>
            </a:endParaRPr>
          </a:p>
        </p:txBody>
      </p:sp>
      <p:sp>
        <p:nvSpPr>
          <p:cNvPr id="5" name="Text Placeholder 4"/>
          <p:cNvSpPr>
            <a:spLocks noGrp="1"/>
          </p:cNvSpPr>
          <p:nvPr>
            <p:ph type="body" sz="quarter" idx="13" hasCustomPrompt="1"/>
          </p:nvPr>
        </p:nvSpPr>
        <p:spPr>
          <a:xfrm>
            <a:off x="0" y="1"/>
            <a:ext cx="9144000" cy="921657"/>
          </a:xfrm>
        </p:spPr>
        <p:txBody>
          <a:bodyPr anchor="ctr">
            <a:normAutofit/>
          </a:bodyPr>
          <a:lstStyle>
            <a:lvl1pPr marL="0" indent="0" algn="ctr">
              <a:buNone/>
              <a:defRPr sz="27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4" y="1304874"/>
            <a:ext cx="5045075" cy="2530475"/>
          </a:xfrm>
        </p:spPr>
        <p:txBody>
          <a:bodyPr/>
          <a:lstStyle/>
          <a:p>
            <a:r>
              <a:rPr lang="en-US"/>
              <a:t>Click icon to add media</a:t>
            </a:r>
          </a:p>
        </p:txBody>
      </p:sp>
    </p:spTree>
    <p:extLst>
      <p:ext uri="{BB962C8B-B14F-4D97-AF65-F5344CB8AC3E}">
        <p14:creationId xmlns:p14="http://schemas.microsoft.com/office/powerpoint/2010/main" val="179278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ext with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1"/>
            <a:ext cx="9144000" cy="921657"/>
          </a:xfrm>
        </p:spPr>
        <p:txBody>
          <a:bodyPr anchor="ctr">
            <a:normAutofit/>
          </a:bodyPr>
          <a:lstStyle>
            <a:lvl1pPr marL="0" indent="0" algn="ctr">
              <a:buNone/>
              <a:defRPr sz="2700">
                <a:solidFill>
                  <a:schemeClr val="bg1"/>
                </a:solidFill>
                <a:latin typeface="Lato Black" panose="020F0A02020204030203" pitchFamily="34" charset="0"/>
              </a:defRPr>
            </a:lvl1pPr>
          </a:lstStyle>
          <a:p>
            <a:pPr lvl="0"/>
            <a:r>
              <a:rPr lang="en-US" dirty="0"/>
              <a:t>Sample Slide with Image</a:t>
            </a:r>
          </a:p>
        </p:txBody>
      </p:sp>
      <p:sp>
        <p:nvSpPr>
          <p:cNvPr id="6" name="Text Placeholder 5"/>
          <p:cNvSpPr>
            <a:spLocks noGrp="1"/>
          </p:cNvSpPr>
          <p:nvPr>
            <p:ph type="body" sz="quarter" idx="14"/>
          </p:nvPr>
        </p:nvSpPr>
        <p:spPr>
          <a:xfrm>
            <a:off x="942824" y="1277258"/>
            <a:ext cx="3993459" cy="2329521"/>
          </a:xfrm>
        </p:spPr>
        <p:txBody>
          <a:bodyPr>
            <a:normAutofit/>
          </a:bodyPr>
          <a:lstStyle>
            <a:lvl1pPr marL="257175" indent="-257175">
              <a:lnSpc>
                <a:spcPct val="150000"/>
              </a:lnSpc>
              <a:spcAft>
                <a:spcPts val="329"/>
              </a:spcAft>
              <a:buFont typeface="Arial"/>
              <a:buChar char="•"/>
              <a:defRPr sz="1800" b="1"/>
            </a:lvl1pPr>
            <a:lvl2pPr marL="257092" indent="0">
              <a:lnSpc>
                <a:spcPct val="150000"/>
              </a:lnSpc>
              <a:buNone/>
              <a:defRPr/>
            </a:lvl2pPr>
            <a:lvl3pPr marL="514184" indent="0">
              <a:lnSpc>
                <a:spcPct val="150000"/>
              </a:lnSpc>
              <a:buNone/>
              <a:defRPr/>
            </a:lvl3pPr>
            <a:lvl4pPr marL="771276" indent="0">
              <a:lnSpc>
                <a:spcPct val="150000"/>
              </a:lnSpc>
              <a:buNone/>
              <a:defRPr/>
            </a:lvl4pPr>
            <a:lvl5pPr marL="1028368" indent="0">
              <a:lnSpc>
                <a:spcPct val="150000"/>
              </a:lnSpc>
              <a:buNone/>
              <a:defRPr/>
            </a:lvl5pPr>
          </a:lstStyle>
          <a:p>
            <a:pPr lvl="0"/>
            <a:r>
              <a:rPr lang="en-US"/>
              <a:t>Click to edit Master text styles</a:t>
            </a:r>
          </a:p>
        </p:txBody>
      </p:sp>
      <p:sp>
        <p:nvSpPr>
          <p:cNvPr id="13" name="Picture Placeholder 12"/>
          <p:cNvSpPr>
            <a:spLocks noGrp="1"/>
          </p:cNvSpPr>
          <p:nvPr>
            <p:ph type="pic" sz="quarter" idx="15" hasCustomPrompt="1"/>
          </p:nvPr>
        </p:nvSpPr>
        <p:spPr>
          <a:xfrm>
            <a:off x="5262429" y="1291773"/>
            <a:ext cx="3420446" cy="3090606"/>
          </a:xfrm>
        </p:spPr>
        <p:txBody>
          <a:bodyPr/>
          <a:lstStyle>
            <a:lvl1pPr marL="0" indent="0">
              <a:buNone/>
              <a:defRPr baseline="0">
                <a:solidFill>
                  <a:schemeClr val="bg2"/>
                </a:solidFill>
              </a:defRPr>
            </a:lvl1pPr>
          </a:lstStyle>
          <a:p>
            <a:r>
              <a:rPr lang="en-US" dirty="0"/>
              <a:t>Insert picture here</a:t>
            </a:r>
          </a:p>
        </p:txBody>
      </p:sp>
    </p:spTree>
    <p:extLst>
      <p:ext uri="{BB962C8B-B14F-4D97-AF65-F5344CB8AC3E}">
        <p14:creationId xmlns:p14="http://schemas.microsoft.com/office/powerpoint/2010/main" val="1193599925"/>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fld id="{5C3D5D34-E1F9-4D07-950F-7AF0ED442BA5}" type="datetimeFigureOut">
              <a:rPr lang="en-US" smtClean="0"/>
              <a:t>4/1/2021</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fld id="{A2005A3B-1C75-439B-9655-DA8609ACFB9C}" type="slidenum">
              <a:rPr lang="en-US" smtClean="0"/>
              <a:t>‹#›</a:t>
            </a:fld>
            <a:endParaRPr lang="en-US" dirty="0"/>
          </a:p>
        </p:txBody>
      </p:sp>
    </p:spTree>
    <p:extLst>
      <p:ext uri="{BB962C8B-B14F-4D97-AF65-F5344CB8AC3E}">
        <p14:creationId xmlns:p14="http://schemas.microsoft.com/office/powerpoint/2010/main" val="223408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fld id="{5C3D5D34-E1F9-4D07-950F-7AF0ED442BA5}" type="datetimeFigureOut">
              <a:rPr lang="en-US" smtClean="0"/>
              <a:t>4/1/2021</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fld id="{A2005A3B-1C75-439B-9655-DA8609ACFB9C}" type="slidenum">
              <a:rPr lang="en-US" smtClean="0"/>
              <a:t>‹#›</a:t>
            </a:fld>
            <a:endParaRPr lang="en-US" dirty="0"/>
          </a:p>
        </p:txBody>
      </p:sp>
    </p:spTree>
    <p:extLst>
      <p:ext uri="{BB962C8B-B14F-4D97-AF65-F5344CB8AC3E}">
        <p14:creationId xmlns:p14="http://schemas.microsoft.com/office/powerpoint/2010/main" val="5407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1.jpe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alphaModFix amt="73000"/>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7" r:id="rId3"/>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alphaModFix amt="73000"/>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5"/>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p:nvSpPr>
        <p:spPr bwMode="auto">
          <a:xfrm>
            <a:off x="-6304" y="1"/>
            <a:ext cx="9150304" cy="921657"/>
          </a:xfrm>
          <a:prstGeom prst="rect">
            <a:avLst/>
          </a:prstGeom>
          <a:solidFill>
            <a:srgbClr val="262087"/>
          </a:solidFill>
          <a:ln w="9525">
            <a:noFill/>
            <a:miter lim="800000"/>
            <a:headEnd/>
            <a:tailEnd/>
          </a:ln>
        </p:spPr>
        <p:txBody>
          <a:bodyPr vert="horz" wrap="square" lIns="50226" tIns="25113" rIns="50226" bIns="2511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1758"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94546923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Lst>
  <p:txStyles>
    <p:titleStyle>
      <a:lvl1pPr algn="ctr" defTabSz="514350" rtl="0" eaLnBrk="1" latinLnBrk="0" hangingPunct="1">
        <a:lnSpc>
          <a:spcPct val="90000"/>
        </a:lnSpc>
        <a:spcBef>
          <a:spcPct val="0"/>
        </a:spcBef>
        <a:buNone/>
        <a:defRPr sz="2700" kern="1200">
          <a:solidFill>
            <a:schemeClr val="bg1"/>
          </a:solidFill>
          <a:latin typeface="Lato Black" panose="020F0A02020204030203" pitchFamily="34" charset="0"/>
          <a:ea typeface="+mj-ea"/>
          <a:cs typeface="+mj-cs"/>
        </a:defRPr>
      </a:lvl1pPr>
    </p:titleStyle>
    <p:bodyStyle>
      <a:lvl1pPr marL="123444" indent="-123444" algn="l" defTabSz="514350" rtl="0" eaLnBrk="1" latinLnBrk="0" hangingPunct="1">
        <a:lnSpc>
          <a:spcPct val="100000"/>
        </a:lnSpc>
        <a:spcBef>
          <a:spcPts val="0"/>
        </a:spcBef>
        <a:spcAft>
          <a:spcPts val="2250"/>
        </a:spcAft>
        <a:buFont typeface="Arial"/>
        <a:buChar char="•"/>
        <a:defRPr sz="1800" b="1" kern="1200">
          <a:solidFill>
            <a:schemeClr val="tx1"/>
          </a:solidFill>
          <a:latin typeface="Lato" panose="020F0502020204030203" pitchFamily="34" charset="0"/>
          <a:ea typeface="+mn-ea"/>
          <a:cs typeface="+mn-cs"/>
        </a:defRPr>
      </a:lvl1pPr>
      <a:lvl2pPr marL="257175" indent="0" algn="l" defTabSz="514350" rtl="0" eaLnBrk="1" latinLnBrk="0" hangingPunct="1">
        <a:lnSpc>
          <a:spcPct val="150000"/>
        </a:lnSpc>
        <a:spcBef>
          <a:spcPts val="281"/>
        </a:spcBef>
        <a:buFont typeface="Lato" panose="020F0502020204030203" pitchFamily="34" charset="0"/>
        <a:buNone/>
        <a:defRPr sz="1800" kern="1200">
          <a:solidFill>
            <a:schemeClr val="tx1"/>
          </a:solidFill>
          <a:latin typeface="Lato" panose="020F0502020204030203" pitchFamily="34"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dpi.wi.gov/school-nutrition"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9.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9.xml"/><Relationship Id="rId1" Type="http://schemas.openxmlformats.org/officeDocument/2006/relationships/tags" Target="../tags/tag12.xml"/><Relationship Id="rId6" Type="http://schemas.openxmlformats.org/officeDocument/2006/relationships/hyperlink" Target="mailto:program.intake@usda.gov" TargetMode="External"/><Relationship Id="rId5" Type="http://schemas.openxmlformats.org/officeDocument/2006/relationships/hyperlink" Target="http://www.ascr.usda.gov/complaint_filing_cust.html" TargetMode="External"/><Relationship Id="rId4" Type="http://schemas.openxmlformats.org/officeDocument/2006/relationships/hyperlink" Target="http://www.ocio.usda.gov/sites/default/files/docs/2012/Complain_combined_6_8_12.pdf"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9.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9.xml"/><Relationship Id="rId1" Type="http://schemas.openxmlformats.org/officeDocument/2006/relationships/tags" Target="../tags/tag1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5.xml"/><Relationship Id="rId7" Type="http://schemas.openxmlformats.org/officeDocument/2006/relationships/diagramColors" Target="../diagrams/colors7.xml"/><Relationship Id="rId2" Type="http://schemas.openxmlformats.org/officeDocument/2006/relationships/slideLayout" Target="../slideLayouts/slideLayout9.xml"/><Relationship Id="rId1" Type="http://schemas.openxmlformats.org/officeDocument/2006/relationships/tags" Target="../tags/tag1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9.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9.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notesSlide" Target="../notesSlides/notesSlide19.xml"/><Relationship Id="rId7" Type="http://schemas.openxmlformats.org/officeDocument/2006/relationships/diagramColors" Target="../diagrams/colors8.xml"/><Relationship Id="rId2" Type="http://schemas.openxmlformats.org/officeDocument/2006/relationships/slideLayout" Target="../slideLayouts/slideLayout9.xml"/><Relationship Id="rId1" Type="http://schemas.openxmlformats.org/officeDocument/2006/relationships/tags" Target="../tags/tag20.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9.xml"/><Relationship Id="rId1" Type="http://schemas.openxmlformats.org/officeDocument/2006/relationships/tags" Target="../tags/tag22.xml"/><Relationship Id="rId5" Type="http://schemas.openxmlformats.org/officeDocument/2006/relationships/image" Target="../media/image7.png"/><Relationship Id="rId4" Type="http://schemas.openxmlformats.org/officeDocument/2006/relationships/hyperlink" Target="https://dpi.wi.gov/sites/default/files/imce/school-nutrition/doc/sharing-info-other-programs.doc"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1.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9.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25.xml"/><Relationship Id="rId7" Type="http://schemas.openxmlformats.org/officeDocument/2006/relationships/diagramColors" Target="../diagrams/colors9.xml"/><Relationship Id="rId2" Type="http://schemas.openxmlformats.org/officeDocument/2006/relationships/slideLayout" Target="../slideLayouts/slideLayout9.xml"/><Relationship Id="rId1" Type="http://schemas.openxmlformats.org/officeDocument/2006/relationships/tags" Target="../tags/tag2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6.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notesSlide" Target="../notesSlides/notesSlide26.xml"/><Relationship Id="rId7" Type="http://schemas.openxmlformats.org/officeDocument/2006/relationships/diagramColors" Target="../diagrams/colors10.xml"/><Relationship Id="rId2" Type="http://schemas.openxmlformats.org/officeDocument/2006/relationships/slideLayout" Target="../slideLayouts/slideLayout5.xml"/><Relationship Id="rId1" Type="http://schemas.openxmlformats.org/officeDocument/2006/relationships/tags" Target="../tags/tag27.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7.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notesSlide" Target="../notesSlides/notesSlide27.xml"/><Relationship Id="rId7" Type="http://schemas.openxmlformats.org/officeDocument/2006/relationships/diagramColors" Target="../diagrams/colors11.xml"/><Relationship Id="rId2" Type="http://schemas.openxmlformats.org/officeDocument/2006/relationships/slideLayout" Target="../slideLayouts/slideLayout5.xml"/><Relationship Id="rId1" Type="http://schemas.openxmlformats.org/officeDocument/2006/relationships/tags" Target="../tags/tag28.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1.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10.xml"/><Relationship Id="rId1" Type="http://schemas.openxmlformats.org/officeDocument/2006/relationships/tags" Target="../tags/tag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9.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9.xml"/><Relationship Id="rId1" Type="http://schemas.openxmlformats.org/officeDocument/2006/relationships/tags" Target="../tags/tag32.xml"/><Relationship Id="rId4" Type="http://schemas.openxmlformats.org/officeDocument/2006/relationships/hyperlink" Target="https://www.fns.usda.gov/cn/meaningful-access-persons-lep-school-meal-guidance-and-qas"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1.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notesSlide" Target="../notesSlides/notesSlide33.xml"/><Relationship Id="rId7" Type="http://schemas.openxmlformats.org/officeDocument/2006/relationships/diagramColors" Target="../diagrams/colors12.xml"/><Relationship Id="rId2" Type="http://schemas.openxmlformats.org/officeDocument/2006/relationships/slideLayout" Target="../slideLayouts/slideLayout9.xml"/><Relationship Id="rId1" Type="http://schemas.openxmlformats.org/officeDocument/2006/relationships/tags" Target="../tags/tag34.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4.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notesSlide" Target="../notesSlides/notesSlide34.xml"/><Relationship Id="rId7" Type="http://schemas.openxmlformats.org/officeDocument/2006/relationships/diagramColors" Target="../diagrams/colors13.xml"/><Relationship Id="rId2" Type="http://schemas.openxmlformats.org/officeDocument/2006/relationships/slideLayout" Target="../slideLayouts/slideLayout9.xml"/><Relationship Id="rId1" Type="http://schemas.openxmlformats.org/officeDocument/2006/relationships/tags" Target="../tags/tag35.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1.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notesSlide" Target="../notesSlides/notesSlide36.xml"/><Relationship Id="rId7" Type="http://schemas.openxmlformats.org/officeDocument/2006/relationships/diagramColors" Target="../diagrams/colors14.xml"/><Relationship Id="rId2" Type="http://schemas.openxmlformats.org/officeDocument/2006/relationships/slideLayout" Target="../slideLayouts/slideLayout9.xml"/><Relationship Id="rId1" Type="http://schemas.openxmlformats.org/officeDocument/2006/relationships/tags" Target="../tags/tag37.xml"/><Relationship Id="rId6" Type="http://schemas.openxmlformats.org/officeDocument/2006/relationships/diagramQuickStyle" Target="../diagrams/quickStyle14.xml"/><Relationship Id="rId5" Type="http://schemas.openxmlformats.org/officeDocument/2006/relationships/diagramLayout" Target="../diagrams/layout14.xml"/><Relationship Id="rId10" Type="http://schemas.openxmlformats.org/officeDocument/2006/relationships/hyperlink" Target="https://www.ocio.usda.gov/sites/default/files/docs/2012/Spanish_Form_508_Compliant_6_8_12_0.pdf" TargetMode="External"/><Relationship Id="rId4" Type="http://schemas.openxmlformats.org/officeDocument/2006/relationships/diagramData" Target="../diagrams/data14.xml"/><Relationship Id="rId9" Type="http://schemas.openxmlformats.org/officeDocument/2006/relationships/hyperlink" Target="https://www.usda.gov/sites/default/files/documents/usda-program-discrimination-complaint-form.pdf" TargetMode="Externa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9.xml"/><Relationship Id="rId1" Type="http://schemas.openxmlformats.org/officeDocument/2006/relationships/tags" Target="../tags/tag38.xml"/><Relationship Id="rId4" Type="http://schemas.openxmlformats.org/officeDocument/2006/relationships/hyperlink" Target="mailto:jessica.sharkus@dpi.wi.gov" TargetMode="External"/></Relationships>
</file>

<file path=ppt/slides/_rels/slide38.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notesSlide" Target="../notesSlides/notesSlide38.xml"/><Relationship Id="rId7" Type="http://schemas.openxmlformats.org/officeDocument/2006/relationships/diagramColors" Target="../diagrams/colors15.xml"/><Relationship Id="rId2" Type="http://schemas.openxmlformats.org/officeDocument/2006/relationships/slideLayout" Target="../slideLayouts/slideLayout9.xml"/><Relationship Id="rId1" Type="http://schemas.openxmlformats.org/officeDocument/2006/relationships/tags" Target="../tags/tag39.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9.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notesSlide" Target="../notesSlides/notesSlide39.xml"/><Relationship Id="rId7" Type="http://schemas.openxmlformats.org/officeDocument/2006/relationships/diagramColors" Target="../diagrams/colors16.xml"/><Relationship Id="rId2" Type="http://schemas.openxmlformats.org/officeDocument/2006/relationships/slideLayout" Target="../slideLayouts/slideLayout9.xml"/><Relationship Id="rId1" Type="http://schemas.openxmlformats.org/officeDocument/2006/relationships/tags" Target="../tags/tag40.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4.xml"/><Relationship Id="rId7" Type="http://schemas.openxmlformats.org/officeDocument/2006/relationships/diagramColors" Target="../diagrams/colors2.xml"/><Relationship Id="rId2" Type="http://schemas.openxmlformats.org/officeDocument/2006/relationships/slideLayout" Target="../slideLayouts/slideLayout10.xml"/><Relationship Id="rId1" Type="http://schemas.openxmlformats.org/officeDocument/2006/relationships/tags" Target="../tags/tag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notesSlide" Target="../notesSlides/notesSlide40.xml"/><Relationship Id="rId7" Type="http://schemas.openxmlformats.org/officeDocument/2006/relationships/diagramColors" Target="../diagrams/colors17.xml"/><Relationship Id="rId2" Type="http://schemas.openxmlformats.org/officeDocument/2006/relationships/slideLayout" Target="../slideLayouts/slideLayout9.xml"/><Relationship Id="rId1" Type="http://schemas.openxmlformats.org/officeDocument/2006/relationships/tags" Target="../tags/tag41.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1.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9.xml"/><Relationship Id="rId1" Type="http://schemas.openxmlformats.org/officeDocument/2006/relationships/tags" Target="../tags/tag43.xml"/><Relationship Id="rId4" Type="http://schemas.openxmlformats.org/officeDocument/2006/relationships/image" Target="../media/image8.pn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9.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9.xml"/><Relationship Id="rId1" Type="http://schemas.openxmlformats.org/officeDocument/2006/relationships/tags" Target="../tags/tag45.xml"/><Relationship Id="rId6" Type="http://schemas.openxmlformats.org/officeDocument/2006/relationships/hyperlink" Target="https://dpi.wi.gov/sites/default/files/imce/school-nutrition/pdf/eligibility-manual.pdf" TargetMode="External"/><Relationship Id="rId5" Type="http://schemas.openxmlformats.org/officeDocument/2006/relationships/hyperlink" Target="https://dpi.wi.gov/school-nutrition/program-requirements/civil-rights" TargetMode="External"/><Relationship Id="rId4" Type="http://schemas.openxmlformats.org/officeDocument/2006/relationships/hyperlink" Target="http://www.fns.usda.gov/sites/default/files/113-1.pdf" TargetMode="Externa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9.xml"/><Relationship Id="rId1" Type="http://schemas.openxmlformats.org/officeDocument/2006/relationships/tags" Target="../tags/tag46.xml"/><Relationship Id="rId6" Type="http://schemas.openxmlformats.org/officeDocument/2006/relationships/image" Target="../media/image9.png"/><Relationship Id="rId5" Type="http://schemas.openxmlformats.org/officeDocument/2006/relationships/hyperlink" Target="mailto:DPIFNS@dpi.wi.gov" TargetMode="External"/><Relationship Id="rId4" Type="http://schemas.openxmlformats.org/officeDocument/2006/relationships/hyperlink" Target="http://dpi.wi.gov/school-nutrition" TargetMode="Externa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9.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9.xml"/><Relationship Id="rId1" Type="http://schemas.openxmlformats.org/officeDocument/2006/relationships/tags" Target="../tags/tag48.xml"/><Relationship Id="rId6" Type="http://schemas.openxmlformats.org/officeDocument/2006/relationships/hyperlink" Target="mailto:program.intake@usda.gov" TargetMode="External"/><Relationship Id="rId5" Type="http://schemas.openxmlformats.org/officeDocument/2006/relationships/hyperlink" Target="http://www.ascr.usda.gov/complaint_filing_cust.html" TargetMode="External"/><Relationship Id="rId4" Type="http://schemas.openxmlformats.org/officeDocument/2006/relationships/hyperlink" Target="http://www.ocio.usda.gov/sites/default/files/docs/2012/Complain_combined_6_8_12.pdf" TargetMode="Externa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5.xml"/><Relationship Id="rId7" Type="http://schemas.openxmlformats.org/officeDocument/2006/relationships/diagramColors" Target="../diagrams/colors3.xml"/><Relationship Id="rId2" Type="http://schemas.openxmlformats.org/officeDocument/2006/relationships/slideLayout" Target="../slideLayouts/slideLayout10.xml"/><Relationship Id="rId1" Type="http://schemas.openxmlformats.org/officeDocument/2006/relationships/tags" Target="../tags/tag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6.xml"/><Relationship Id="rId7" Type="http://schemas.openxmlformats.org/officeDocument/2006/relationships/diagramColors" Target="../diagrams/colors4.xml"/><Relationship Id="rId2" Type="http://schemas.openxmlformats.org/officeDocument/2006/relationships/slideLayout" Target="../slideLayouts/slideLayout9.xml"/><Relationship Id="rId1" Type="http://schemas.openxmlformats.org/officeDocument/2006/relationships/tags" Target="../tags/tag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7.xml"/><Relationship Id="rId7" Type="http://schemas.openxmlformats.org/officeDocument/2006/relationships/diagramColors" Target="../diagrams/colors5.xml"/><Relationship Id="rId2" Type="http://schemas.openxmlformats.org/officeDocument/2006/relationships/slideLayout" Target="../slideLayouts/slideLayout9.xml"/><Relationship Id="rId1" Type="http://schemas.openxmlformats.org/officeDocument/2006/relationships/tags" Target="../tags/tag8.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8.xml"/><Relationship Id="rId7" Type="http://schemas.openxmlformats.org/officeDocument/2006/relationships/diagramColors" Target="../diagrams/colors6.xml"/><Relationship Id="rId2" Type="http://schemas.openxmlformats.org/officeDocument/2006/relationships/slideLayout" Target="../slideLayouts/slideLayout9.xml"/><Relationship Id="rId1" Type="http://schemas.openxmlformats.org/officeDocument/2006/relationships/tags" Target="../tags/tag9.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tags" Target="../tags/tag10.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247078-82B0-4CFA-BF63-CC0C38F8CC00}"/>
              </a:ext>
            </a:extLst>
          </p:cNvPr>
          <p:cNvSpPr>
            <a:spLocks noGrp="1"/>
          </p:cNvSpPr>
          <p:nvPr>
            <p:ph type="title" idx="4294967295"/>
          </p:nvPr>
        </p:nvSpPr>
        <p:spPr/>
        <p:txBody>
          <a:bodyPr>
            <a:normAutofit fontScale="90000"/>
          </a:bodyPr>
          <a:lstStyle/>
          <a:p>
            <a:r>
              <a:rPr lang="en-US" dirty="0">
                <a:solidFill>
                  <a:srgbClr val="262087"/>
                </a:solidFill>
              </a:rPr>
              <a:t>Civil Rights Training</a:t>
            </a:r>
            <a:r>
              <a:rPr lang="en-US" baseline="0" dirty="0">
                <a:solidFill>
                  <a:srgbClr val="262087"/>
                </a:solidFill>
              </a:rPr>
              <a:t> for School Nutrition Professionals </a:t>
            </a:r>
            <a:endParaRPr lang="en-US" dirty="0">
              <a:solidFill>
                <a:srgbClr val="262087"/>
              </a:solidFill>
            </a:endParaRPr>
          </a:p>
        </p:txBody>
      </p:sp>
      <p:sp>
        <p:nvSpPr>
          <p:cNvPr id="2" name="Text Placeholder 1" descr="Civil Rights Training for School Nutrition Professionals"/>
          <p:cNvSpPr>
            <a:spLocks noGrp="1"/>
          </p:cNvSpPr>
          <p:nvPr>
            <p:ph type="body" sz="quarter" idx="10"/>
          </p:nvPr>
        </p:nvSpPr>
        <p:spPr>
          <a:xfrm>
            <a:off x="1751482" y="1321561"/>
            <a:ext cx="5674077" cy="1642355"/>
          </a:xfrm>
        </p:spPr>
        <p:txBody>
          <a:bodyPr>
            <a:normAutofit fontScale="92500" lnSpcReduction="10000"/>
          </a:bodyPr>
          <a:lstStyle/>
          <a:p>
            <a:pPr algn="ctr">
              <a:lnSpc>
                <a:spcPct val="100000"/>
              </a:lnSpc>
            </a:pPr>
            <a:r>
              <a:rPr lang="en-US" sz="4000" dirty="0"/>
              <a:t>Civil Rights Training for School Nutrition Professionals</a:t>
            </a:r>
          </a:p>
        </p:txBody>
      </p:sp>
      <p:sp>
        <p:nvSpPr>
          <p:cNvPr id="3" name="Text Placeholder 2"/>
          <p:cNvSpPr>
            <a:spLocks noGrp="1"/>
          </p:cNvSpPr>
          <p:nvPr>
            <p:ph type="body" sz="quarter" idx="11"/>
          </p:nvPr>
        </p:nvSpPr>
        <p:spPr>
          <a:xfrm>
            <a:off x="5868660" y="3264402"/>
            <a:ext cx="2948538" cy="1068417"/>
          </a:xfrm>
        </p:spPr>
        <p:txBody>
          <a:bodyPr>
            <a:noAutofit/>
          </a:bodyPr>
          <a:lstStyle/>
          <a:p>
            <a:pPr>
              <a:lnSpc>
                <a:spcPts val="1182"/>
              </a:lnSpc>
              <a:spcAft>
                <a:spcPts val="1200"/>
              </a:spcAft>
            </a:pPr>
            <a:r>
              <a:rPr lang="en-US" sz="1318" dirty="0"/>
              <a:t>Wisconsin Department of Public Instruction (DPI)</a:t>
            </a:r>
          </a:p>
          <a:p>
            <a:pPr>
              <a:lnSpc>
                <a:spcPts val="1182"/>
              </a:lnSpc>
              <a:spcAft>
                <a:spcPts val="1200"/>
              </a:spcAft>
            </a:pPr>
            <a:r>
              <a:rPr lang="en-US" sz="1318" dirty="0"/>
              <a:t>School Nutrition Team</a:t>
            </a:r>
          </a:p>
          <a:p>
            <a:pPr>
              <a:lnSpc>
                <a:spcPts val="1182"/>
              </a:lnSpc>
              <a:spcAft>
                <a:spcPts val="1200"/>
              </a:spcAft>
            </a:pPr>
            <a:r>
              <a:rPr lang="en-US" sz="1318" dirty="0">
                <a:hlinkClick r:id="rId4"/>
              </a:rPr>
              <a:t>http://dpi.wi.gov/school-nutrition</a:t>
            </a:r>
            <a:endParaRPr lang="en-US" sz="1318" dirty="0"/>
          </a:p>
        </p:txBody>
      </p:sp>
    </p:spTree>
    <p:custDataLst>
      <p:tags r:id="rId1"/>
    </p:custDataLst>
    <p:extLst>
      <p:ext uri="{BB962C8B-B14F-4D97-AF65-F5344CB8AC3E}">
        <p14:creationId xmlns:p14="http://schemas.microsoft.com/office/powerpoint/2010/main" val="418532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Nondiscrimination Statement</a:t>
            </a:r>
          </a:p>
        </p:txBody>
      </p:sp>
      <p:sp>
        <p:nvSpPr>
          <p:cNvPr id="8" name="Rectangle 7"/>
          <p:cNvSpPr/>
          <p:nvPr/>
        </p:nvSpPr>
        <p:spPr>
          <a:xfrm>
            <a:off x="973085" y="1624505"/>
            <a:ext cx="7173046" cy="2554545"/>
          </a:xfrm>
          <a:prstGeom prst="rect">
            <a:avLst/>
          </a:prstGeom>
          <a:solidFill>
            <a:srgbClr val="262087"/>
          </a:solidFill>
        </p:spPr>
        <p:txBody>
          <a:bodyPr wrap="square">
            <a:spAutoFit/>
          </a:bodyPr>
          <a:lstStyle/>
          <a:p>
            <a:pPr algn="ctr" defTabSz="685800"/>
            <a:r>
              <a:rPr lang="en-US" sz="3200" b="1" dirty="0">
                <a:solidFill>
                  <a:schemeClr val="bg1"/>
                </a:solidFill>
                <a:latin typeface="Lato" panose="020F0502020204030203" pitchFamily="34" charset="0"/>
              </a:rPr>
              <a:t>The USDA nondiscrimination statement must be included on program materials, including websites, used to inform the public about the USDA Child Nutrition Programs </a:t>
            </a:r>
            <a:endParaRPr lang="en-US" sz="3200" dirty="0">
              <a:solidFill>
                <a:schemeClr val="bg1"/>
              </a:solidFill>
              <a:latin typeface="Calibri"/>
            </a:endParaRPr>
          </a:p>
        </p:txBody>
      </p:sp>
    </p:spTree>
    <p:custDataLst>
      <p:tags r:id="rId1"/>
    </p:custDataLst>
    <p:extLst>
      <p:ext uri="{BB962C8B-B14F-4D97-AF65-F5344CB8AC3E}">
        <p14:creationId xmlns:p14="http://schemas.microsoft.com/office/powerpoint/2010/main" val="3621352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495" y="0"/>
            <a:ext cx="8905010" cy="961284"/>
          </a:xfrm>
        </p:spPr>
        <p:txBody>
          <a:bodyPr>
            <a:noAutofit/>
          </a:bodyPr>
          <a:lstStyle/>
          <a:p>
            <a:r>
              <a:rPr lang="en-US" sz="3600" b="1" u="none" dirty="0"/>
              <a:t>Full USDA Nondiscrimination Statement</a:t>
            </a:r>
          </a:p>
        </p:txBody>
      </p:sp>
      <p:sp>
        <p:nvSpPr>
          <p:cNvPr id="2" name="Content Placeholder 1"/>
          <p:cNvSpPr>
            <a:spLocks noGrp="1"/>
          </p:cNvSpPr>
          <p:nvPr>
            <p:ph idx="1"/>
          </p:nvPr>
        </p:nvSpPr>
        <p:spPr>
          <a:xfrm>
            <a:off x="102869" y="889230"/>
            <a:ext cx="9024505" cy="4121270"/>
          </a:xfrm>
        </p:spPr>
        <p:txBody>
          <a:bodyPr>
            <a:noAutofit/>
          </a:bodyPr>
          <a:lstStyle/>
          <a:p>
            <a:pPr marL="0" indent="0">
              <a:spcAft>
                <a:spcPts val="0"/>
              </a:spcAft>
              <a:buNone/>
            </a:pPr>
            <a:r>
              <a:rPr lang="en-US" sz="1100" b="0" dirty="0">
                <a:latin typeface="Times New Roman" panose="02020603050405020304" pitchFamily="18" charset="0"/>
                <a:ea typeface="Calibri" panose="020F0502020204030204" pitchFamily="34"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a:t>
            </a:r>
          </a:p>
          <a:p>
            <a:pPr marL="0" indent="0">
              <a:spcAft>
                <a:spcPts val="0"/>
              </a:spcAft>
              <a:buNone/>
            </a:pPr>
            <a:r>
              <a:rPr lang="en-US" sz="1100" b="0" dirty="0">
                <a:latin typeface="Times New Roman" panose="02020603050405020304" pitchFamily="18" charset="0"/>
                <a:ea typeface="Calibri" panose="020F0502020204030204" pitchFamily="34" charset="0"/>
              </a:rPr>
              <a:t>color, national origin, sex, disability, age, or reprisal or retaliation for prior civil rights activity in any program or activity conducted or funded by USDA.  </a:t>
            </a:r>
          </a:p>
          <a:p>
            <a:pPr marL="0" indent="0">
              <a:spcAft>
                <a:spcPts val="0"/>
              </a:spcAft>
              <a:buNone/>
            </a:pPr>
            <a:r>
              <a:rPr lang="en-US" sz="1100" b="0" dirty="0">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p>
          <a:p>
            <a:pPr marL="0" indent="0">
              <a:spcAft>
                <a:spcPts val="0"/>
              </a:spcAft>
              <a:buNone/>
            </a:pPr>
            <a:r>
              <a:rPr lang="en-US" sz="1100" b="0" dirty="0">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To file a program complaint of discrimination, complete the </a:t>
            </a:r>
            <a:r>
              <a:rPr lang="en-US" sz="1100" b="0" u="sng" dirty="0">
                <a:solidFill>
                  <a:srgbClr val="0000FF"/>
                </a:solidFill>
                <a:latin typeface="Times New Roman" panose="02020603050405020304" pitchFamily="18" charset="0"/>
                <a:ea typeface="Calibri" panose="020F0502020204030204" pitchFamily="34" charset="0"/>
                <a:hlinkClick r:id="rId4" tooltip="Opens in new window."/>
              </a:rPr>
              <a:t>USDA Program Discrimination Complaint Form</a:t>
            </a:r>
            <a:r>
              <a:rPr lang="en-US" sz="1100" b="0" dirty="0">
                <a:latin typeface="Times New Roman" panose="02020603050405020304" pitchFamily="18" charset="0"/>
                <a:ea typeface="Calibri" panose="020F0502020204030204" pitchFamily="34" charset="0"/>
              </a:rPr>
              <a:t>, (AD-3027) found online at: </a:t>
            </a:r>
            <a:r>
              <a:rPr lang="en-US" sz="1100" b="0" u="sng" dirty="0">
                <a:solidFill>
                  <a:srgbClr val="0000FF"/>
                </a:solidFill>
                <a:latin typeface="Times New Roman" panose="02020603050405020304" pitchFamily="18" charset="0"/>
                <a:ea typeface="Calibri" panose="020F0502020204030204" pitchFamily="34" charset="0"/>
                <a:hlinkClick r:id="rId5"/>
              </a:rPr>
              <a:t>http://www.ascr.usda.gov/complaint_filing_cust.html</a:t>
            </a:r>
            <a:r>
              <a:rPr lang="en-US" sz="1100" b="0" dirty="0">
                <a:latin typeface="Times New Roman" panose="02020603050405020304" pitchFamily="18" charset="0"/>
                <a:ea typeface="Calibri" panose="020F0502020204030204" pitchFamily="34" charset="0"/>
              </a:rPr>
              <a:t>, and at any USDA office, or write a letter addressed to USDA and provide in the letter all of the information requested in the form. To request a copy of the complaint form, call (866) 632-9992. Submit your completed form or letter to USDA by: </a:t>
            </a:r>
          </a:p>
          <a:p>
            <a:pPr marL="0" indent="0">
              <a:spcAft>
                <a:spcPts val="0"/>
              </a:spcAft>
              <a:buNone/>
            </a:pPr>
            <a:r>
              <a:rPr lang="en-US" sz="1100" b="0" dirty="0">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(1)        mail: U.S. Department of Agriculture </a:t>
            </a:r>
          </a:p>
          <a:p>
            <a:pPr marL="0" indent="0">
              <a:spcAft>
                <a:spcPts val="0"/>
              </a:spcAft>
              <a:buNone/>
            </a:pPr>
            <a:r>
              <a:rPr lang="en-US" sz="1100" b="0" dirty="0">
                <a:latin typeface="Times New Roman" panose="02020603050405020304" pitchFamily="18" charset="0"/>
                <a:ea typeface="Calibri" panose="020F0502020204030204" pitchFamily="34" charset="0"/>
              </a:rPr>
              <a:t>Office of the Assistant Secretary for Civil Rights </a:t>
            </a:r>
          </a:p>
          <a:p>
            <a:pPr marL="0" indent="0">
              <a:spcAft>
                <a:spcPts val="0"/>
              </a:spcAft>
              <a:buNone/>
            </a:pPr>
            <a:r>
              <a:rPr lang="en-US" sz="1100" b="0" dirty="0">
                <a:solidFill>
                  <a:srgbClr val="000000"/>
                </a:solidFill>
                <a:latin typeface="Times New Roman" panose="02020603050405020304" pitchFamily="18" charset="0"/>
                <a:ea typeface="Calibri" panose="020F0502020204030204" pitchFamily="34" charset="0"/>
              </a:rPr>
              <a:t>1400 Independence Avenue, SW </a:t>
            </a:r>
          </a:p>
          <a:p>
            <a:pPr marL="0" indent="0">
              <a:spcAft>
                <a:spcPts val="0"/>
              </a:spcAft>
              <a:buNone/>
            </a:pPr>
            <a:r>
              <a:rPr lang="en-US" sz="1100" b="0" dirty="0">
                <a:solidFill>
                  <a:srgbClr val="000000"/>
                </a:solidFill>
                <a:latin typeface="Times New Roman" panose="02020603050405020304" pitchFamily="18" charset="0"/>
                <a:ea typeface="Calibri" panose="020F0502020204030204" pitchFamily="34" charset="0"/>
              </a:rPr>
              <a:t>Washington, D.C. 20250-9410; </a:t>
            </a:r>
          </a:p>
          <a:p>
            <a:pPr marL="0" indent="0">
              <a:spcAft>
                <a:spcPts val="0"/>
              </a:spcAft>
              <a:buNone/>
            </a:pPr>
            <a:r>
              <a:rPr lang="en-US" sz="1100" b="0" dirty="0">
                <a:solidFill>
                  <a:srgbClr val="000000"/>
                </a:solidFill>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(2)       fax: (202) 690-7442; or </a:t>
            </a:r>
          </a:p>
          <a:p>
            <a:pPr marL="0" indent="0">
              <a:spcAft>
                <a:spcPts val="0"/>
              </a:spcAft>
              <a:buNone/>
            </a:pPr>
            <a:r>
              <a:rPr lang="en-US" sz="1100" b="0" dirty="0">
                <a:solidFill>
                  <a:srgbClr val="000000"/>
                </a:solidFill>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(3)       email: </a:t>
            </a:r>
            <a:r>
              <a:rPr lang="en-US" sz="1100" b="0" u="sng" dirty="0">
                <a:solidFill>
                  <a:srgbClr val="0000FF"/>
                </a:solidFill>
                <a:latin typeface="Times New Roman" panose="02020603050405020304" pitchFamily="18" charset="0"/>
                <a:ea typeface="Calibri" panose="020F0502020204030204" pitchFamily="34" charset="0"/>
                <a:hlinkClick r:id="rId6"/>
              </a:rPr>
              <a:t>program.intake@usda.gov</a:t>
            </a:r>
            <a:r>
              <a:rPr lang="en-US" sz="1100" b="0" dirty="0">
                <a:solidFill>
                  <a:srgbClr val="0000FF"/>
                </a:solidFill>
                <a:latin typeface="Times New Roman" panose="02020603050405020304" pitchFamily="18" charset="0"/>
                <a:ea typeface="Calibri" panose="020F0502020204030204" pitchFamily="34" charset="0"/>
              </a:rPr>
              <a:t>.</a:t>
            </a:r>
            <a:endParaRPr lang="en-US" sz="1100" b="0" dirty="0">
              <a:latin typeface="Times New Roman" panose="02020603050405020304" pitchFamily="18" charset="0"/>
              <a:ea typeface="Calibri" panose="020F0502020204030204" pitchFamily="34" charset="0"/>
            </a:endParaRPr>
          </a:p>
          <a:p>
            <a:pPr marL="0" indent="0">
              <a:spcAft>
                <a:spcPts val="0"/>
              </a:spcAft>
              <a:buNone/>
            </a:pPr>
            <a:r>
              <a:rPr lang="en-US" sz="1100" b="0" dirty="0">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This institution is an equal opportunity provider</a:t>
            </a:r>
            <a:r>
              <a:rPr lang="en-US" sz="1100" dirty="0">
                <a:latin typeface="Times New Roman" panose="02020603050405020304" pitchFamily="18" charset="0"/>
                <a:ea typeface="Calibri" panose="020F0502020204030204" pitchFamily="34" charset="0"/>
              </a:rPr>
              <a:t>.</a:t>
            </a:r>
            <a:endParaRPr lang="en-US" sz="1100" dirty="0"/>
          </a:p>
        </p:txBody>
      </p:sp>
    </p:spTree>
    <p:custDataLst>
      <p:tags r:id="rId1"/>
    </p:custDataLst>
    <p:extLst>
      <p:ext uri="{BB962C8B-B14F-4D97-AF65-F5344CB8AC3E}">
        <p14:creationId xmlns:p14="http://schemas.microsoft.com/office/powerpoint/2010/main" val="234793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7398" y="0"/>
            <a:ext cx="8527742" cy="914400"/>
          </a:xfrm>
        </p:spPr>
        <p:txBody>
          <a:bodyPr>
            <a:noAutofit/>
          </a:bodyPr>
          <a:lstStyle/>
          <a:p>
            <a:r>
              <a:rPr lang="en-US" sz="3600" b="1" u="none" dirty="0"/>
              <a:t>Shortened USDA Nondiscrimination Statement</a:t>
            </a:r>
          </a:p>
        </p:txBody>
      </p:sp>
      <p:sp>
        <p:nvSpPr>
          <p:cNvPr id="2" name="Rounded Rectangle 1" descr="Shortened nondiscrimination statement"/>
          <p:cNvSpPr/>
          <p:nvPr/>
        </p:nvSpPr>
        <p:spPr>
          <a:xfrm>
            <a:off x="1629295" y="1662546"/>
            <a:ext cx="5685905" cy="2560320"/>
          </a:xfrm>
          <a:prstGeom prst="roundRect">
            <a:avLst/>
          </a:prstGeom>
          <a:solidFill>
            <a:srgbClr val="33A056"/>
          </a:solidFill>
          <a:ln>
            <a:solidFill>
              <a:srgbClr val="33A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bwMode="auto">
          <a:xfrm>
            <a:off x="1648316" y="1816221"/>
            <a:ext cx="5685905" cy="1454950"/>
          </a:xfrm>
          <a:prstGeom prst="rect">
            <a:avLst/>
          </a:prstGeom>
          <a:noFill/>
          <a:ln>
            <a:noFill/>
          </a:ln>
        </p:spPr>
        <p:txBody>
          <a:bodyPr vert="horz" wrap="square" lIns="68580" tIns="34290" rIns="68580" bIns="34290" numCol="1" anchor="t" anchorCtr="0" compatLnSpc="1">
            <a:prstTxWarp prst="textNoShape">
              <a:avLst/>
            </a:prstTxWarp>
          </a:bodyPr>
          <a:lst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defTabSz="685800" fontAlgn="auto">
              <a:spcAft>
                <a:spcPts val="0"/>
              </a:spcAft>
              <a:buNone/>
              <a:defRPr/>
            </a:pPr>
            <a:endParaRPr lang="en-US" sz="788" dirty="0">
              <a:solidFill>
                <a:prstClr val="black"/>
              </a:solidFill>
              <a:latin typeface="Calibri"/>
            </a:endParaRPr>
          </a:p>
          <a:p>
            <a:pPr marL="192881" indent="-192881" algn="ctr" defTabSz="685800" fontAlgn="auto">
              <a:spcAft>
                <a:spcPts val="0"/>
              </a:spcAft>
              <a:buNone/>
              <a:defRPr/>
            </a:pPr>
            <a:r>
              <a:rPr lang="en-US" sz="1800" b="1" dirty="0">
                <a:solidFill>
                  <a:prstClr val="black"/>
                </a:solidFill>
                <a:latin typeface="Lato" panose="020F0502020204030203" pitchFamily="34" charset="0"/>
                <a:ea typeface="Lato" panose="020F0502020204030203" pitchFamily="34" charset="0"/>
                <a:cs typeface="Lato" panose="020F0502020204030203" pitchFamily="34" charset="0"/>
              </a:rPr>
              <a:t>	</a:t>
            </a:r>
            <a:r>
              <a:rPr lang="en-US" sz="3600" b="1" dirty="0">
                <a:solidFill>
                  <a:schemeClr val="bg1"/>
                </a:solidFill>
                <a:latin typeface="Lato" panose="020F0502020204030203" pitchFamily="34" charset="0"/>
                <a:ea typeface="Lato" panose="020F0502020204030203" pitchFamily="34" charset="0"/>
                <a:cs typeface="Lato" panose="020F0502020204030203" pitchFamily="34" charset="0"/>
              </a:rPr>
              <a:t>“This institution is an equal opportunity provider.”</a:t>
            </a:r>
          </a:p>
          <a:p>
            <a:pPr marL="0" indent="0" defTabSz="685800">
              <a:buNone/>
              <a:defRPr/>
            </a:pPr>
            <a:endParaRPr lang="en-US" sz="4950" dirty="0">
              <a:solidFill>
                <a:prstClr val="black"/>
              </a:solidFill>
              <a:latin typeface="Calibri"/>
            </a:endParaRPr>
          </a:p>
        </p:txBody>
      </p:sp>
    </p:spTree>
    <p:custDataLst>
      <p:tags r:id="rId1"/>
    </p:custDataLst>
    <p:extLst>
      <p:ext uri="{BB962C8B-B14F-4D97-AF65-F5344CB8AC3E}">
        <p14:creationId xmlns:p14="http://schemas.microsoft.com/office/powerpoint/2010/main" val="241503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Other Things to Consider…</a:t>
            </a:r>
          </a:p>
        </p:txBody>
      </p:sp>
      <p:sp>
        <p:nvSpPr>
          <p:cNvPr id="5" name="Content Placeholder 4"/>
          <p:cNvSpPr>
            <a:spLocks noGrp="1"/>
          </p:cNvSpPr>
          <p:nvPr>
            <p:ph idx="1"/>
          </p:nvPr>
        </p:nvSpPr>
        <p:spPr>
          <a:xfrm>
            <a:off x="1110726" y="1220659"/>
            <a:ext cx="6897764" cy="2537224"/>
          </a:xfrm>
        </p:spPr>
        <p:txBody>
          <a:bodyPr>
            <a:normAutofit/>
          </a:bodyPr>
          <a:lstStyle/>
          <a:p>
            <a:pPr marL="0" indent="0" algn="ctr">
              <a:buNone/>
            </a:pPr>
            <a:r>
              <a:rPr lang="en-US" sz="2800" b="0" dirty="0"/>
              <a:t>To convey the message of equal opportunity, show diversity and inclusion in all program or program-related information, photos, and graphics.</a:t>
            </a:r>
          </a:p>
          <a:p>
            <a:pPr marL="0" indent="0" algn="ctr">
              <a:buNone/>
            </a:pPr>
            <a:endParaRPr lang="en-US" sz="3200" b="0" dirty="0"/>
          </a:p>
          <a:p>
            <a:pPr marL="0" indent="0" algn="ctr">
              <a:buNone/>
            </a:pPr>
            <a:endParaRPr lang="en-US" sz="2800" b="0" dirty="0"/>
          </a:p>
        </p:txBody>
      </p:sp>
      <p:pic>
        <p:nvPicPr>
          <p:cNvPr id="6" name="Picture 5" descr="Picture of a group of diverse children."/>
          <p:cNvPicPr/>
          <p:nvPr/>
        </p:nvPicPr>
        <p:blipFill>
          <a:blip r:embed="rId4">
            <a:extLst>
              <a:ext uri="{28A0092B-C50C-407E-A947-70E740481C1C}">
                <a14:useLocalDpi xmlns:a14="http://schemas.microsoft.com/office/drawing/2010/main" val="0"/>
              </a:ext>
            </a:extLst>
          </a:blip>
          <a:stretch>
            <a:fillRect/>
          </a:stretch>
        </p:blipFill>
        <p:spPr>
          <a:xfrm>
            <a:off x="3054456" y="3308466"/>
            <a:ext cx="3110057" cy="1596572"/>
          </a:xfrm>
          <a:prstGeom prst="rect">
            <a:avLst/>
          </a:prstGeom>
        </p:spPr>
      </p:pic>
    </p:spTree>
    <p:custDataLst>
      <p:tags r:id="rId1"/>
    </p:custDataLst>
    <p:extLst>
      <p:ext uri="{BB962C8B-B14F-4D97-AF65-F5344CB8AC3E}">
        <p14:creationId xmlns:p14="http://schemas.microsoft.com/office/powerpoint/2010/main" val="66914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70050" y="3428434"/>
            <a:ext cx="6473933" cy="1047287"/>
          </a:xfrm>
        </p:spPr>
        <p:txBody>
          <a:bodyPr>
            <a:noAutofit/>
          </a:bodyPr>
          <a:lstStyle/>
          <a:p>
            <a:r>
              <a:rPr lang="en-US" sz="3600" dirty="0">
                <a:solidFill>
                  <a:srgbClr val="262087"/>
                </a:solidFill>
              </a:rPr>
              <a:t>Civil Rights AND</a:t>
            </a:r>
            <a:br>
              <a:rPr lang="en-US" sz="3600" dirty="0">
                <a:solidFill>
                  <a:srgbClr val="262087"/>
                </a:solidFill>
              </a:rPr>
            </a:br>
            <a:r>
              <a:rPr lang="en-US" sz="3600" dirty="0">
                <a:solidFill>
                  <a:srgbClr val="262087"/>
                </a:solidFill>
              </a:rPr>
              <a:t>Customer service</a:t>
            </a:r>
          </a:p>
        </p:txBody>
      </p:sp>
    </p:spTree>
    <p:custDataLst>
      <p:tags r:id="rId1"/>
    </p:custDataLst>
    <p:extLst>
      <p:ext uri="{BB962C8B-B14F-4D97-AF65-F5344CB8AC3E}">
        <p14:creationId xmlns:p14="http://schemas.microsoft.com/office/powerpoint/2010/main" val="1887532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Civil Rights and Customer Service </a:t>
            </a:r>
          </a:p>
        </p:txBody>
      </p:sp>
      <p:graphicFrame>
        <p:nvGraphicFramePr>
          <p:cNvPr id="2" name="Diagram 1" descr="graphic of "/>
          <p:cNvGraphicFramePr/>
          <p:nvPr>
            <p:extLst>
              <p:ext uri="{D42A27DB-BD31-4B8C-83A1-F6EECF244321}">
                <p14:modId xmlns:p14="http://schemas.microsoft.com/office/powerpoint/2010/main" val="3102545439"/>
              </p:ext>
            </p:extLst>
          </p:nvPr>
        </p:nvGraphicFramePr>
        <p:xfrm>
          <a:off x="1618115" y="1104900"/>
          <a:ext cx="5882986" cy="38735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607475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0050" y="0"/>
            <a:ext cx="8534400" cy="914400"/>
          </a:xfrm>
        </p:spPr>
        <p:txBody>
          <a:bodyPr>
            <a:noAutofit/>
          </a:bodyPr>
          <a:lstStyle/>
          <a:p>
            <a:pPr algn="l"/>
            <a:r>
              <a:rPr lang="en-US" sz="2800" b="1" u="none" dirty="0"/>
              <a:t>Each Time You Interact with Participants, Ask Yourself…</a:t>
            </a:r>
          </a:p>
        </p:txBody>
      </p:sp>
      <p:sp>
        <p:nvSpPr>
          <p:cNvPr id="5" name="Content Placeholder 4"/>
          <p:cNvSpPr>
            <a:spLocks noGrp="1"/>
          </p:cNvSpPr>
          <p:nvPr>
            <p:ph idx="1"/>
          </p:nvPr>
        </p:nvSpPr>
        <p:spPr>
          <a:xfrm>
            <a:off x="493450" y="1097404"/>
            <a:ext cx="8441000" cy="3779396"/>
          </a:xfrm>
        </p:spPr>
        <p:txBody>
          <a:bodyPr>
            <a:noAutofit/>
          </a:bodyPr>
          <a:lstStyle/>
          <a:p>
            <a:pPr>
              <a:lnSpc>
                <a:spcPct val="150000"/>
              </a:lnSpc>
              <a:spcAft>
                <a:spcPts val="450"/>
              </a:spcAft>
            </a:pPr>
            <a:r>
              <a:rPr lang="en-US" sz="2200" dirty="0"/>
              <a:t>How would I want to be addressed?</a:t>
            </a:r>
          </a:p>
          <a:p>
            <a:pPr>
              <a:lnSpc>
                <a:spcPct val="150000"/>
              </a:lnSpc>
              <a:spcAft>
                <a:spcPts val="450"/>
              </a:spcAft>
            </a:pPr>
            <a:r>
              <a:rPr lang="en-US" sz="2200" dirty="0"/>
              <a:t>Am I treating this person in the same manner I treat others?</a:t>
            </a:r>
          </a:p>
          <a:p>
            <a:pPr>
              <a:lnSpc>
                <a:spcPct val="150000"/>
              </a:lnSpc>
              <a:spcAft>
                <a:spcPts val="450"/>
              </a:spcAft>
            </a:pPr>
            <a:r>
              <a:rPr lang="en-US" sz="2200" dirty="0"/>
              <a:t>Have I informed this person of exactly what information I need to make a determination on the application?</a:t>
            </a:r>
          </a:p>
          <a:p>
            <a:pPr>
              <a:lnSpc>
                <a:spcPct val="150000"/>
              </a:lnSpc>
              <a:spcAft>
                <a:spcPts val="450"/>
              </a:spcAft>
            </a:pPr>
            <a:r>
              <a:rPr lang="en-US" sz="2200" dirty="0"/>
              <a:t>Have I given this person the opportunity to clarify any questions?</a:t>
            </a:r>
          </a:p>
          <a:p>
            <a:pPr>
              <a:lnSpc>
                <a:spcPct val="150000"/>
              </a:lnSpc>
              <a:spcAft>
                <a:spcPts val="450"/>
              </a:spcAft>
            </a:pPr>
            <a:r>
              <a:rPr lang="en-US" sz="2200" dirty="0"/>
              <a:t>Have I provided this person with information (s)he needs to make necessary decisions?</a:t>
            </a:r>
          </a:p>
        </p:txBody>
      </p:sp>
    </p:spTree>
    <p:custDataLst>
      <p:tags r:id="rId1"/>
    </p:custDataLst>
    <p:extLst>
      <p:ext uri="{BB962C8B-B14F-4D97-AF65-F5344CB8AC3E}">
        <p14:creationId xmlns:p14="http://schemas.microsoft.com/office/powerpoint/2010/main" val="3209436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Denial of Meals</a:t>
            </a:r>
          </a:p>
        </p:txBody>
      </p:sp>
      <p:sp>
        <p:nvSpPr>
          <p:cNvPr id="2" name="Rounded Rectangle 1"/>
          <p:cNvSpPr/>
          <p:nvPr/>
        </p:nvSpPr>
        <p:spPr>
          <a:xfrm>
            <a:off x="910099" y="1676400"/>
            <a:ext cx="7299017" cy="2266950"/>
          </a:xfrm>
          <a:prstGeom prst="roundRect">
            <a:avLst/>
          </a:prstGeom>
          <a:solidFill>
            <a:srgbClr val="33A056"/>
          </a:solidFill>
          <a:ln>
            <a:solidFill>
              <a:srgbClr val="33A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panose="020F0502020204030203" pitchFamily="34" charset="0"/>
                <a:ea typeface="Lato" panose="020F0502020204030203" pitchFamily="34" charset="0"/>
                <a:cs typeface="Lato" panose="020F0502020204030203" pitchFamily="34" charset="0"/>
              </a:rPr>
              <a:t>USDA policy prohibits the denial of meals as a disciplinary action against </a:t>
            </a:r>
            <a:r>
              <a:rPr lang="en-US" sz="2800" u="sng" dirty="0">
                <a:latin typeface="Lato" panose="020F0502020204030203" pitchFamily="34" charset="0"/>
                <a:ea typeface="Lato" panose="020F0502020204030203" pitchFamily="34" charset="0"/>
                <a:cs typeface="Lato" panose="020F0502020204030203" pitchFamily="34" charset="0"/>
              </a:rPr>
              <a:t>any</a:t>
            </a:r>
            <a:r>
              <a:rPr lang="en-US" sz="2800" dirty="0">
                <a:latin typeface="Lato" panose="020F0502020204030203" pitchFamily="34" charset="0"/>
                <a:ea typeface="Lato" panose="020F0502020204030203" pitchFamily="34" charset="0"/>
                <a:cs typeface="Lato" panose="020F0502020204030203" pitchFamily="34" charset="0"/>
              </a:rPr>
              <a:t> student who is enrolled in a school that participates in the Child Nutrition Programs.</a:t>
            </a:r>
          </a:p>
        </p:txBody>
      </p:sp>
    </p:spTree>
    <p:custDataLst>
      <p:tags r:id="rId1"/>
    </p:custDataLst>
    <p:extLst>
      <p:ext uri="{BB962C8B-B14F-4D97-AF65-F5344CB8AC3E}">
        <p14:creationId xmlns:p14="http://schemas.microsoft.com/office/powerpoint/2010/main" val="1427497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A66D-546C-46F7-B0AF-EE5580E1719A}"/>
              </a:ext>
            </a:extLst>
          </p:cNvPr>
          <p:cNvSpPr>
            <a:spLocks noGrp="1"/>
          </p:cNvSpPr>
          <p:nvPr>
            <p:ph type="ctrTitle"/>
          </p:nvPr>
        </p:nvSpPr>
        <p:spPr>
          <a:xfrm>
            <a:off x="685800" y="0"/>
            <a:ext cx="7772400" cy="1102519"/>
          </a:xfrm>
        </p:spPr>
        <p:txBody>
          <a:bodyPr/>
          <a:lstStyle/>
          <a:p>
            <a:r>
              <a:rPr lang="en-US" dirty="0">
                <a:solidFill>
                  <a:srgbClr val="262087"/>
                </a:solidFill>
              </a:rPr>
              <a:t>Civil Rights</a:t>
            </a:r>
            <a:r>
              <a:rPr lang="en-US" baseline="0" dirty="0">
                <a:solidFill>
                  <a:srgbClr val="262087"/>
                </a:solidFill>
              </a:rPr>
              <a:t> and the Free/Reduced Meal Application Approval Process</a:t>
            </a:r>
            <a:endParaRPr lang="en-US" dirty="0">
              <a:solidFill>
                <a:srgbClr val="262087"/>
              </a:solidFill>
            </a:endParaRPr>
          </a:p>
        </p:txBody>
      </p:sp>
      <p:sp>
        <p:nvSpPr>
          <p:cNvPr id="3" name="Title 5">
            <a:extLst>
              <a:ext uri="{C183D7F6-B498-43B3-948B-1728B52AA6E4}">
                <adec:decorative xmlns:adec="http://schemas.microsoft.com/office/drawing/2017/decorative" val="1"/>
              </a:ext>
            </a:extLst>
          </p:cNvPr>
          <p:cNvSpPr txBox="1">
            <a:spLocks/>
          </p:cNvSpPr>
          <p:nvPr/>
        </p:nvSpPr>
        <p:spPr>
          <a:xfrm>
            <a:off x="462691" y="3482456"/>
            <a:ext cx="7998921" cy="1047287"/>
          </a:xfrm>
          <a:prstGeom prst="rect">
            <a:avLst/>
          </a:prstGeom>
        </p:spPr>
        <p:txBody>
          <a:bodyPr vert="horz" lIns="91440" tIns="45720" rIns="91440" bIns="45720" rtlCol="0" anchor="ctr">
            <a:noAutofit/>
          </a:bodyPr>
          <a:lstStyle>
            <a:lvl1pPr algn="ctr" defTabSz="514350" rtl="0" eaLnBrk="1" latinLnBrk="0" hangingPunct="1">
              <a:lnSpc>
                <a:spcPct val="90000"/>
              </a:lnSpc>
              <a:spcBef>
                <a:spcPct val="0"/>
              </a:spcBef>
              <a:buNone/>
              <a:defRPr sz="2700" kern="1200">
                <a:solidFill>
                  <a:schemeClr val="bg1"/>
                </a:solidFill>
                <a:latin typeface="Lato Black" panose="020F0A02020204030203" pitchFamily="34" charset="0"/>
                <a:ea typeface="+mj-ea"/>
                <a:cs typeface="+mj-cs"/>
              </a:defRPr>
            </a:lvl1pPr>
          </a:lstStyle>
          <a:p>
            <a:pPr algn="l"/>
            <a:r>
              <a:rPr lang="en-US" sz="3600" dirty="0">
                <a:solidFill>
                  <a:srgbClr val="262087"/>
                </a:solidFill>
              </a:rPr>
              <a:t>CIVIL RIGHTS AND</a:t>
            </a:r>
            <a:br>
              <a:rPr lang="en-US" sz="3600" dirty="0">
                <a:solidFill>
                  <a:srgbClr val="262087"/>
                </a:solidFill>
              </a:rPr>
            </a:br>
            <a:r>
              <a:rPr lang="en-US" sz="3600" dirty="0">
                <a:solidFill>
                  <a:srgbClr val="262087"/>
                </a:solidFill>
              </a:rPr>
              <a:t>THE FREE/REDUCED PRICE MEAL APPLICATION APPROVAL PROCESS</a:t>
            </a:r>
          </a:p>
        </p:txBody>
      </p:sp>
    </p:spTree>
    <p:custDataLst>
      <p:tags r:id="rId1"/>
    </p:custDataLst>
    <p:extLst>
      <p:ext uri="{BB962C8B-B14F-4D97-AF65-F5344CB8AC3E}">
        <p14:creationId xmlns:p14="http://schemas.microsoft.com/office/powerpoint/2010/main" val="1357811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911" y="0"/>
            <a:ext cx="9041089" cy="914400"/>
          </a:xfrm>
        </p:spPr>
        <p:txBody>
          <a:bodyPr>
            <a:noAutofit/>
          </a:bodyPr>
          <a:lstStyle/>
          <a:p>
            <a:r>
              <a:rPr lang="en-US" sz="3200" b="1" u="none" dirty="0"/>
              <a:t>Civil Rights &amp; F/R Application Approval Process</a:t>
            </a:r>
            <a:endParaRPr lang="en-US" sz="3200" b="1" u="none" strike="sngStrike" dirty="0"/>
          </a:p>
        </p:txBody>
      </p:sp>
      <p:graphicFrame>
        <p:nvGraphicFramePr>
          <p:cNvPr id="2" name="Diagram 1" descr="graphic of how not to discriminate when reviewing and approving meal benefit applications"/>
          <p:cNvGraphicFramePr/>
          <p:nvPr>
            <p:extLst>
              <p:ext uri="{D42A27DB-BD31-4B8C-83A1-F6EECF244321}">
                <p14:modId xmlns:p14="http://schemas.microsoft.com/office/powerpoint/2010/main" val="3472422670"/>
              </p:ext>
            </p:extLst>
          </p:nvPr>
        </p:nvGraphicFramePr>
        <p:xfrm>
          <a:off x="-112295" y="1122949"/>
          <a:ext cx="8678779" cy="38019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42273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DEAB06-808B-429B-A1E2-1DE34006EF80}"/>
              </a:ext>
            </a:extLst>
          </p:cNvPr>
          <p:cNvSpPr>
            <a:spLocks noGrp="1"/>
          </p:cNvSpPr>
          <p:nvPr>
            <p:ph type="title" idx="4294967295"/>
          </p:nvPr>
        </p:nvSpPr>
        <p:spPr>
          <a:xfrm>
            <a:off x="628650" y="-2418"/>
            <a:ext cx="7886700" cy="914400"/>
          </a:xfrm>
        </p:spPr>
        <p:txBody>
          <a:bodyPr/>
          <a:lstStyle/>
          <a:p>
            <a:r>
              <a:rPr lang="en-US" dirty="0"/>
              <a:t>Why Civil Rights Training?</a:t>
            </a:r>
          </a:p>
        </p:txBody>
      </p:sp>
      <p:sp>
        <p:nvSpPr>
          <p:cNvPr id="4" name="Horizontal Scroll 3" descr="Text box defining USDA Civil Rights Training required annually to all levels of program administration."/>
          <p:cNvSpPr/>
          <p:nvPr/>
        </p:nvSpPr>
        <p:spPr>
          <a:xfrm>
            <a:off x="970989" y="1334159"/>
            <a:ext cx="7574508" cy="3294004"/>
          </a:xfrm>
          <a:prstGeom prst="horizontalScroll">
            <a:avLst/>
          </a:prstGeom>
          <a:solidFill>
            <a:srgbClr val="33A056"/>
          </a:solidFill>
          <a:ln>
            <a:solidFill>
              <a:srgbClr val="33A056">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C183D7F6-B498-43B3-948B-1728B52AA6E4}">
                <adec:decorative xmlns:adec="http://schemas.microsoft.com/office/drawing/2017/decorative" val="1"/>
              </a:ext>
            </a:extLst>
          </p:cNvPr>
          <p:cNvSpPr>
            <a:spLocks noGrp="1"/>
          </p:cNvSpPr>
          <p:nvPr>
            <p:ph type="body" sz="quarter" idx="13"/>
          </p:nvPr>
        </p:nvSpPr>
        <p:spPr/>
        <p:txBody>
          <a:bodyPr/>
          <a:lstStyle/>
          <a:p>
            <a:r>
              <a:rPr lang="en-US" dirty="0">
                <a:solidFill>
                  <a:srgbClr val="FFFFFF"/>
                </a:solidFill>
                <a:highlight>
                  <a:srgbClr val="262087"/>
                </a:highlight>
              </a:rPr>
              <a:t>Why Civil Rights Training?</a:t>
            </a:r>
          </a:p>
        </p:txBody>
      </p:sp>
      <p:sp>
        <p:nvSpPr>
          <p:cNvPr id="3" name="Text Placeholder 2">
            <a:extLst>
              <a:ext uri="{C183D7F6-B498-43B3-948B-1728B52AA6E4}">
                <adec:decorative xmlns:adec="http://schemas.microsoft.com/office/drawing/2017/decorative" val="1"/>
              </a:ext>
            </a:extLst>
          </p:cNvPr>
          <p:cNvSpPr>
            <a:spLocks noGrp="1"/>
          </p:cNvSpPr>
          <p:nvPr>
            <p:ph type="body" sz="quarter" idx="14"/>
          </p:nvPr>
        </p:nvSpPr>
        <p:spPr>
          <a:xfrm>
            <a:off x="1745673" y="1863307"/>
            <a:ext cx="6280689" cy="2208362"/>
          </a:xfrm>
        </p:spPr>
        <p:txBody>
          <a:bodyPr>
            <a:normAutofit fontScale="92500"/>
          </a:bodyPr>
          <a:lstStyle/>
          <a:p>
            <a:pPr marL="0" indent="0">
              <a:lnSpc>
                <a:spcPct val="120000"/>
              </a:lnSpc>
              <a:spcAft>
                <a:spcPts val="1800"/>
              </a:spcAft>
              <a:buNone/>
            </a:pPr>
            <a:r>
              <a:rPr lang="en-US" dirty="0">
                <a:solidFill>
                  <a:schemeClr val="bg1"/>
                </a:solidFill>
              </a:rPr>
              <a:t>USDA requires civil rights training on an annual basis so that all levels of administration of programs receiving Federal financial assistance understand civil rights related laws, regulations, procedures, and directives. </a:t>
            </a:r>
            <a:endParaRPr lang="en-US" b="1" dirty="0">
              <a:solidFill>
                <a:schemeClr val="bg1"/>
              </a:solidFill>
            </a:endParaRPr>
          </a:p>
        </p:txBody>
      </p:sp>
    </p:spTree>
    <p:custDataLst>
      <p:tags r:id="rId1"/>
    </p:custDataLst>
    <p:extLst>
      <p:ext uri="{BB962C8B-B14F-4D97-AF65-F5344CB8AC3E}">
        <p14:creationId xmlns:p14="http://schemas.microsoft.com/office/powerpoint/2010/main" val="835893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7D7937-45DC-4513-A433-679DDD1C875C}"/>
              </a:ext>
            </a:extLst>
          </p:cNvPr>
          <p:cNvSpPr>
            <a:spLocks noGrp="1"/>
          </p:cNvSpPr>
          <p:nvPr>
            <p:ph type="title" idx="4294967295"/>
          </p:nvPr>
        </p:nvSpPr>
        <p:spPr>
          <a:xfrm>
            <a:off x="628649" y="7257"/>
            <a:ext cx="7886700" cy="914400"/>
          </a:xfrm>
        </p:spPr>
        <p:txBody>
          <a:bodyPr/>
          <a:lstStyle/>
          <a:p>
            <a:r>
              <a:rPr lang="en-US" dirty="0">
                <a:solidFill>
                  <a:srgbClr val="262087"/>
                </a:solidFill>
              </a:rPr>
              <a:t>Overt Identification</a:t>
            </a:r>
          </a:p>
        </p:txBody>
      </p:sp>
      <p:sp>
        <p:nvSpPr>
          <p:cNvPr id="2" name="Text Placeholder 1">
            <a:extLst>
              <a:ext uri="{C183D7F6-B498-43B3-948B-1728B52AA6E4}">
                <adec:decorative xmlns:adec="http://schemas.microsoft.com/office/drawing/2017/decorative" val="1"/>
              </a:ext>
            </a:extLst>
          </p:cNvPr>
          <p:cNvSpPr>
            <a:spLocks noGrp="1"/>
          </p:cNvSpPr>
          <p:nvPr>
            <p:ph type="body" sz="quarter" idx="13"/>
          </p:nvPr>
        </p:nvSpPr>
        <p:spPr/>
        <p:txBody>
          <a:bodyPr>
            <a:normAutofit/>
          </a:bodyPr>
          <a:lstStyle/>
          <a:p>
            <a:r>
              <a:rPr lang="en-US" sz="3600" dirty="0"/>
              <a:t>Overt Identification</a:t>
            </a:r>
          </a:p>
        </p:txBody>
      </p:sp>
      <p:sp>
        <p:nvSpPr>
          <p:cNvPr id="4" name="Flowchart: Punched Tape 3"/>
          <p:cNvSpPr/>
          <p:nvPr/>
        </p:nvSpPr>
        <p:spPr>
          <a:xfrm>
            <a:off x="1860884" y="1182723"/>
            <a:ext cx="5422231" cy="2695074"/>
          </a:xfrm>
          <a:prstGeom prst="flowChartPunchedTape">
            <a:avLst/>
          </a:prstGeom>
          <a:solidFill>
            <a:srgbClr val="262087"/>
          </a:solidFill>
          <a:ln>
            <a:solidFill>
              <a:srgbClr val="2620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Lato" panose="020F0502020204030203" pitchFamily="34" charset="0"/>
                <a:ea typeface="Lato" panose="020F0502020204030203" pitchFamily="34" charset="0"/>
                <a:cs typeface="Lato" panose="020F0502020204030203" pitchFamily="34" charset="0"/>
              </a:rPr>
              <a:t>Overt identification is any action that may result in a child being recognized as certified for free or reduced price school meals or free milk</a:t>
            </a:r>
          </a:p>
        </p:txBody>
      </p:sp>
      <p:sp>
        <p:nvSpPr>
          <p:cNvPr id="3" name="Text Placeholder 2"/>
          <p:cNvSpPr>
            <a:spLocks noGrp="1"/>
          </p:cNvSpPr>
          <p:nvPr>
            <p:ph type="body" sz="quarter" idx="14"/>
          </p:nvPr>
        </p:nvSpPr>
        <p:spPr>
          <a:xfrm>
            <a:off x="778042" y="4138863"/>
            <a:ext cx="7587916" cy="882316"/>
          </a:xfrm>
        </p:spPr>
        <p:txBody>
          <a:bodyPr>
            <a:normAutofit fontScale="92500" lnSpcReduction="20000"/>
          </a:bodyPr>
          <a:lstStyle/>
          <a:p>
            <a:pPr marL="0" indent="0" algn="ctr">
              <a:lnSpc>
                <a:spcPct val="100000"/>
              </a:lnSpc>
              <a:spcAft>
                <a:spcPts val="0"/>
              </a:spcAft>
              <a:buNone/>
            </a:pPr>
            <a:r>
              <a:rPr lang="en-US" sz="2200" b="0" dirty="0"/>
              <a:t>Precautions must be taken to ensure a child’s eligibility status is not disclosed at any point in the process of providing free or reduced price meals or free milk. </a:t>
            </a:r>
            <a:endParaRPr lang="en-US" b="0" dirty="0"/>
          </a:p>
        </p:txBody>
      </p:sp>
    </p:spTree>
    <p:custDataLst>
      <p:tags r:id="rId1"/>
    </p:custDataLst>
    <p:extLst>
      <p:ext uri="{BB962C8B-B14F-4D97-AF65-F5344CB8AC3E}">
        <p14:creationId xmlns:p14="http://schemas.microsoft.com/office/powerpoint/2010/main" val="2562617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164" y="0"/>
            <a:ext cx="8399405" cy="914400"/>
          </a:xfrm>
        </p:spPr>
        <p:txBody>
          <a:bodyPr>
            <a:noAutofit/>
          </a:bodyPr>
          <a:lstStyle/>
          <a:p>
            <a:r>
              <a:rPr lang="en-US" sz="2800" b="1" u="none" dirty="0"/>
              <a:t>Confidentiality and Sharing of Free and Reduced Eligibility</a:t>
            </a:r>
          </a:p>
        </p:txBody>
      </p:sp>
      <p:sp>
        <p:nvSpPr>
          <p:cNvPr id="5" name="Content Placeholder 4"/>
          <p:cNvSpPr>
            <a:spLocks noGrp="1"/>
          </p:cNvSpPr>
          <p:nvPr>
            <p:ph idx="1"/>
          </p:nvPr>
        </p:nvSpPr>
        <p:spPr>
          <a:xfrm>
            <a:off x="375626" y="1082843"/>
            <a:ext cx="6329974" cy="3922294"/>
          </a:xfrm>
        </p:spPr>
        <p:txBody>
          <a:bodyPr>
            <a:normAutofit fontScale="92500" lnSpcReduction="20000"/>
          </a:bodyPr>
          <a:lstStyle/>
          <a:p>
            <a:pPr>
              <a:spcBef>
                <a:spcPts val="1200"/>
              </a:spcBef>
              <a:spcAft>
                <a:spcPts val="1200"/>
              </a:spcAft>
            </a:pPr>
            <a:r>
              <a:rPr lang="en-US" sz="2000" b="0" dirty="0"/>
              <a:t>Information provided by families on the free and reduced price meal application </a:t>
            </a:r>
            <a:r>
              <a:rPr lang="en-US" sz="2000" b="0" u="sng" dirty="0"/>
              <a:t>must not be used </a:t>
            </a:r>
            <a:r>
              <a:rPr lang="en-US" sz="2000" b="0" dirty="0"/>
              <a:t>for any purpose other than determining and verifying eligibility for free and reduced price meals</a:t>
            </a:r>
          </a:p>
          <a:p>
            <a:pPr>
              <a:spcBef>
                <a:spcPts val="1200"/>
              </a:spcBef>
              <a:spcAft>
                <a:spcPts val="1200"/>
              </a:spcAft>
            </a:pPr>
            <a:r>
              <a:rPr lang="en-US" sz="2000" b="0" dirty="0"/>
              <a:t>Parental </a:t>
            </a:r>
            <a:r>
              <a:rPr lang="en-US" sz="2000" b="0" u="sng" dirty="0"/>
              <a:t>written consent is always </a:t>
            </a:r>
            <a:r>
              <a:rPr lang="en-US" sz="2000" b="0" dirty="0"/>
              <a:t>required to disclose children’s eligibility status for any other purposes, such as fee waivers and other local programs</a:t>
            </a:r>
          </a:p>
          <a:p>
            <a:pPr>
              <a:spcBef>
                <a:spcPts val="1200"/>
              </a:spcBef>
              <a:spcAft>
                <a:spcPts val="1200"/>
              </a:spcAft>
            </a:pPr>
            <a:r>
              <a:rPr lang="en-US" sz="2000" b="0" dirty="0"/>
              <a:t>A </a:t>
            </a:r>
            <a:r>
              <a:rPr lang="en-US" sz="2000" b="0" i="1" dirty="0">
                <a:hlinkClick r:id="rId4"/>
              </a:rPr>
              <a:t>Sharing Information with Other Programs </a:t>
            </a:r>
            <a:r>
              <a:rPr lang="en-US" sz="2000" b="0" dirty="0"/>
              <a:t>waiver template is located on the DPI School Nutrition website, which the school must keep on file</a:t>
            </a:r>
          </a:p>
          <a:p>
            <a:pPr>
              <a:spcBef>
                <a:spcPts val="1200"/>
              </a:spcBef>
              <a:spcAft>
                <a:spcPts val="1200"/>
              </a:spcAft>
            </a:pPr>
            <a:r>
              <a:rPr lang="en-US" sz="2000" b="0" dirty="0"/>
              <a:t>Regulations limit when data may be released without parental consent</a:t>
            </a:r>
          </a:p>
        </p:txBody>
      </p:sp>
      <p:pic>
        <p:nvPicPr>
          <p:cNvPr id="3" name="Picture 2" descr="graphic of computer monitor and magnifying glas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14147" y="2286634"/>
            <a:ext cx="1844842" cy="1514712"/>
          </a:xfrm>
          <a:prstGeom prst="rect">
            <a:avLst/>
          </a:prstGeom>
        </p:spPr>
      </p:pic>
    </p:spTree>
    <p:custDataLst>
      <p:tags r:id="rId1"/>
    </p:custDataLst>
    <p:extLst>
      <p:ext uri="{BB962C8B-B14F-4D97-AF65-F5344CB8AC3E}">
        <p14:creationId xmlns:p14="http://schemas.microsoft.com/office/powerpoint/2010/main" val="196997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4F20AE-958B-4EA5-9473-BC8E0034BE8F}"/>
              </a:ext>
            </a:extLst>
          </p:cNvPr>
          <p:cNvSpPr>
            <a:spLocks noGrp="1"/>
          </p:cNvSpPr>
          <p:nvPr>
            <p:ph type="title" idx="4294967295"/>
          </p:nvPr>
        </p:nvSpPr>
        <p:spPr>
          <a:xfrm>
            <a:off x="628650" y="87156"/>
            <a:ext cx="7886700" cy="914400"/>
          </a:xfrm>
        </p:spPr>
        <p:txBody>
          <a:bodyPr/>
          <a:lstStyle/>
          <a:p>
            <a:r>
              <a:rPr lang="en-US" dirty="0">
                <a:solidFill>
                  <a:srgbClr val="262087"/>
                </a:solidFill>
              </a:rPr>
              <a:t>Disclosure Requirements</a:t>
            </a:r>
          </a:p>
        </p:txBody>
      </p:sp>
      <p:sp>
        <p:nvSpPr>
          <p:cNvPr id="2" name="Text Placeholder 1"/>
          <p:cNvSpPr>
            <a:spLocks noGrp="1"/>
          </p:cNvSpPr>
          <p:nvPr>
            <p:ph type="body" sz="quarter" idx="13"/>
          </p:nvPr>
        </p:nvSpPr>
        <p:spPr/>
        <p:txBody>
          <a:bodyPr>
            <a:normAutofit/>
          </a:bodyPr>
          <a:lstStyle/>
          <a:p>
            <a:r>
              <a:rPr lang="en-US" sz="3600" dirty="0"/>
              <a:t>Disclosure Requirements</a:t>
            </a:r>
          </a:p>
        </p:txBody>
      </p:sp>
      <p:sp>
        <p:nvSpPr>
          <p:cNvPr id="3" name="Text Placeholder 2"/>
          <p:cNvSpPr>
            <a:spLocks noGrp="1"/>
          </p:cNvSpPr>
          <p:nvPr>
            <p:ph type="body" sz="quarter" idx="14"/>
          </p:nvPr>
        </p:nvSpPr>
        <p:spPr>
          <a:xfrm>
            <a:off x="301705" y="1081453"/>
            <a:ext cx="8540590" cy="4062047"/>
          </a:xfrm>
        </p:spPr>
        <p:txBody>
          <a:bodyPr>
            <a:normAutofit/>
          </a:bodyPr>
          <a:lstStyle/>
          <a:p>
            <a:pPr marL="577850" lvl="2" indent="-342900">
              <a:lnSpc>
                <a:spcPct val="120000"/>
              </a:lnSpc>
              <a:spcBef>
                <a:spcPts val="600"/>
              </a:spcBef>
              <a:spcAft>
                <a:spcPts val="600"/>
              </a:spcAft>
              <a:buFont typeface="Arial" panose="020B0604020202020204" pitchFamily="34" charset="0"/>
              <a:buChar char="•"/>
            </a:pPr>
            <a:r>
              <a:rPr lang="en-US" sz="1950" dirty="0">
                <a:latin typeface="Lato" panose="020F0502020204030203" pitchFamily="34" charset="0"/>
                <a:ea typeface="Lato" panose="020F0502020204030203" pitchFamily="34" charset="0"/>
                <a:cs typeface="Lato" panose="020F0502020204030203" pitchFamily="34" charset="0"/>
              </a:rPr>
              <a:t>The release of data by an SFA is always optional, not required</a:t>
            </a:r>
          </a:p>
          <a:p>
            <a:pPr marL="577850" lvl="2" indent="-342900">
              <a:lnSpc>
                <a:spcPct val="120000"/>
              </a:lnSpc>
              <a:spcBef>
                <a:spcPts val="600"/>
              </a:spcBef>
              <a:spcAft>
                <a:spcPts val="600"/>
              </a:spcAft>
              <a:buFont typeface="Arial" panose="020B0604020202020204" pitchFamily="34" charset="0"/>
              <a:buChar char="•"/>
            </a:pPr>
            <a:r>
              <a:rPr lang="en-US" sz="1950" dirty="0">
                <a:latin typeface="Lato" panose="020F0502020204030203" pitchFamily="34" charset="0"/>
                <a:ea typeface="Lato" panose="020F0502020204030203" pitchFamily="34" charset="0"/>
                <a:cs typeface="Lato" panose="020F0502020204030203" pitchFamily="34" charset="0"/>
              </a:rPr>
              <a:t>Aggregate information will often meet the needs of the requestor</a:t>
            </a:r>
          </a:p>
          <a:p>
            <a:pPr marL="577850" lvl="2" indent="-342900">
              <a:lnSpc>
                <a:spcPct val="120000"/>
              </a:lnSpc>
              <a:spcBef>
                <a:spcPts val="600"/>
              </a:spcBef>
              <a:spcAft>
                <a:spcPts val="600"/>
              </a:spcAft>
              <a:buFont typeface="Arial" panose="020B0604020202020204" pitchFamily="34" charset="0"/>
              <a:buChar char="•"/>
            </a:pPr>
            <a:r>
              <a:rPr lang="en-US" sz="1950" dirty="0">
                <a:latin typeface="Lato" panose="020F0502020204030203" pitchFamily="34" charset="0"/>
                <a:ea typeface="Lato" panose="020F0502020204030203" pitchFamily="34" charset="0"/>
                <a:cs typeface="Lato" panose="020F0502020204030203" pitchFamily="34" charset="0"/>
              </a:rPr>
              <a:t>Eligibility information should only be released to those that have a legitimate “need to know” or “direct connection” with the program</a:t>
            </a:r>
          </a:p>
          <a:p>
            <a:pPr marL="577850" lvl="2" indent="-342900">
              <a:lnSpc>
                <a:spcPct val="120000"/>
              </a:lnSpc>
              <a:spcBef>
                <a:spcPts val="600"/>
              </a:spcBef>
              <a:spcAft>
                <a:spcPts val="600"/>
              </a:spcAft>
              <a:buFont typeface="Arial" panose="020B0604020202020204" pitchFamily="34" charset="0"/>
              <a:buChar char="•"/>
            </a:pPr>
            <a:r>
              <a:rPr lang="en-US" sz="1950" dirty="0">
                <a:latin typeface="Lato" panose="020F0502020204030203" pitchFamily="34" charset="0"/>
                <a:ea typeface="Lato" panose="020F0502020204030203" pitchFamily="34" charset="0"/>
                <a:cs typeface="Lato" panose="020F0502020204030203" pitchFamily="34" charset="0"/>
              </a:rPr>
              <a:t>A disclosure agreement or memorandum of understanding must be completed before sharing information</a:t>
            </a:r>
          </a:p>
          <a:p>
            <a:pPr marL="577850" lvl="2" indent="-342900">
              <a:lnSpc>
                <a:spcPct val="120000"/>
              </a:lnSpc>
              <a:spcBef>
                <a:spcPts val="600"/>
              </a:spcBef>
              <a:spcAft>
                <a:spcPts val="600"/>
              </a:spcAft>
              <a:buFont typeface="Arial" panose="020B0604020202020204" pitchFamily="34" charset="0"/>
              <a:buChar char="•"/>
            </a:pPr>
            <a:r>
              <a:rPr lang="en-US" sz="1950" dirty="0">
                <a:latin typeface="Lato" panose="020F0502020204030203" pitchFamily="34" charset="0"/>
                <a:ea typeface="Lato" panose="020F0502020204030203" pitchFamily="34" charset="0"/>
                <a:cs typeface="Lato" panose="020F0502020204030203" pitchFamily="34" charset="0"/>
              </a:rPr>
              <a:t>For more information on disclosing eligibility information, see the </a:t>
            </a:r>
            <a:r>
              <a:rPr lang="en-US" sz="1950" i="1" dirty="0">
                <a:latin typeface="Lato" panose="020F0502020204030203" pitchFamily="34" charset="0"/>
                <a:ea typeface="Lato" panose="020F0502020204030203" pitchFamily="34" charset="0"/>
                <a:cs typeface="Lato" panose="020F0502020204030203" pitchFamily="34" charset="0"/>
              </a:rPr>
              <a:t>Eligibility Manual for School Meals</a:t>
            </a:r>
            <a:endParaRPr lang="en-US" i="1" dirty="0">
              <a:ea typeface="Lato" panose="020F0502020204030203" pitchFamily="34" charset="0"/>
              <a:cs typeface="Lato" panose="020F0502020204030203" pitchFamily="34" charset="0"/>
            </a:endParaRPr>
          </a:p>
        </p:txBody>
      </p:sp>
    </p:spTree>
    <p:custDataLst>
      <p:tags r:id="rId1"/>
    </p:custDataLst>
    <p:extLst>
      <p:ext uri="{BB962C8B-B14F-4D97-AF65-F5344CB8AC3E}">
        <p14:creationId xmlns:p14="http://schemas.microsoft.com/office/powerpoint/2010/main" val="2911185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E9236-D652-46A7-8CD1-63EA675F1772}"/>
              </a:ext>
            </a:extLst>
          </p:cNvPr>
          <p:cNvSpPr>
            <a:spLocks noGrp="1"/>
          </p:cNvSpPr>
          <p:nvPr>
            <p:ph type="title"/>
          </p:nvPr>
        </p:nvSpPr>
        <p:spPr>
          <a:xfrm>
            <a:off x="685800" y="102979"/>
            <a:ext cx="7772400" cy="1021556"/>
          </a:xfrm>
        </p:spPr>
        <p:txBody>
          <a:bodyPr/>
          <a:lstStyle/>
          <a:p>
            <a:r>
              <a:rPr lang="en-US" dirty="0">
                <a:solidFill>
                  <a:srgbClr val="262087"/>
                </a:solidFill>
              </a:rPr>
              <a:t>Civil</a:t>
            </a:r>
            <a:r>
              <a:rPr lang="en-US" baseline="0" dirty="0">
                <a:solidFill>
                  <a:srgbClr val="262087"/>
                </a:solidFill>
              </a:rPr>
              <a:t> rights and accommodations for persons with disabilities</a:t>
            </a:r>
            <a:endParaRPr lang="en-US" dirty="0">
              <a:solidFill>
                <a:srgbClr val="262087"/>
              </a:solidFill>
            </a:endParaRPr>
          </a:p>
        </p:txBody>
      </p:sp>
      <p:sp>
        <p:nvSpPr>
          <p:cNvPr id="3" name="Title 5"/>
          <p:cNvSpPr txBox="1">
            <a:spLocks/>
          </p:cNvSpPr>
          <p:nvPr/>
        </p:nvSpPr>
        <p:spPr>
          <a:xfrm>
            <a:off x="462691" y="3482456"/>
            <a:ext cx="7971625" cy="1047287"/>
          </a:xfrm>
          <a:prstGeom prst="rect">
            <a:avLst/>
          </a:prstGeom>
        </p:spPr>
        <p:txBody>
          <a:bodyPr vert="horz" lIns="91440" tIns="45720" rIns="91440" bIns="45720" rtlCol="0" anchor="ctr">
            <a:noAutofit/>
          </a:bodyPr>
          <a:lstStyle>
            <a:lvl1pPr algn="ctr" defTabSz="514350" rtl="0" eaLnBrk="1" latinLnBrk="0" hangingPunct="1">
              <a:lnSpc>
                <a:spcPct val="90000"/>
              </a:lnSpc>
              <a:spcBef>
                <a:spcPct val="0"/>
              </a:spcBef>
              <a:buNone/>
              <a:defRPr sz="2700" kern="1200">
                <a:solidFill>
                  <a:schemeClr val="bg1"/>
                </a:solidFill>
                <a:latin typeface="Lato Black" panose="020F0A02020204030203" pitchFamily="34" charset="0"/>
                <a:ea typeface="+mj-ea"/>
                <a:cs typeface="+mj-cs"/>
              </a:defRPr>
            </a:lvl1pPr>
          </a:lstStyle>
          <a:p>
            <a:pPr algn="l"/>
            <a:r>
              <a:rPr lang="en-US" sz="3600" dirty="0">
                <a:solidFill>
                  <a:srgbClr val="262087"/>
                </a:solidFill>
              </a:rPr>
              <a:t>CIVIL RIGHTS AND</a:t>
            </a:r>
            <a:br>
              <a:rPr lang="en-US" sz="3600" dirty="0">
                <a:solidFill>
                  <a:srgbClr val="262087"/>
                </a:solidFill>
              </a:rPr>
            </a:br>
            <a:r>
              <a:rPr lang="en-US" sz="3600" dirty="0">
                <a:solidFill>
                  <a:srgbClr val="262087"/>
                </a:solidFill>
              </a:rPr>
              <a:t>REASONABLE ACCOMMODATIONS FOR PERSONS WITH DISABILITIES</a:t>
            </a:r>
          </a:p>
        </p:txBody>
      </p:sp>
    </p:spTree>
    <p:custDataLst>
      <p:tags r:id="rId1"/>
    </p:custDataLst>
    <p:extLst>
      <p:ext uri="{BB962C8B-B14F-4D97-AF65-F5344CB8AC3E}">
        <p14:creationId xmlns:p14="http://schemas.microsoft.com/office/powerpoint/2010/main" val="648958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What is a Disability?</a:t>
            </a:r>
          </a:p>
        </p:txBody>
      </p:sp>
      <p:sp>
        <p:nvSpPr>
          <p:cNvPr id="2" name="Rounded Rectangle 1"/>
          <p:cNvSpPr/>
          <p:nvPr/>
        </p:nvSpPr>
        <p:spPr>
          <a:xfrm>
            <a:off x="616258" y="1235241"/>
            <a:ext cx="8094605" cy="2454443"/>
          </a:xfrm>
          <a:prstGeom prst="roundRect">
            <a:avLst/>
          </a:prstGeom>
          <a:solidFill>
            <a:srgbClr val="33A056"/>
          </a:solidFill>
          <a:ln>
            <a:solidFill>
              <a:srgbClr val="33A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US" sz="2400" b="1" dirty="0">
                <a:latin typeface="Lato" panose="020F0502020204030203" pitchFamily="34" charset="0"/>
                <a:ea typeface="Lato" panose="020F0502020204030203" pitchFamily="34" charset="0"/>
                <a:cs typeface="Lato" panose="020F0502020204030203" pitchFamily="34" charset="0"/>
              </a:rPr>
              <a:t>The Americans with Disabilities Act of 2008 and Section 504 of the Rehabilitations Act define a person with a disability as any person who has a physical or mental impairment which substantially limits one or more “major life activities” (physical and mental impairments)</a:t>
            </a:r>
          </a:p>
        </p:txBody>
      </p:sp>
      <p:sp>
        <p:nvSpPr>
          <p:cNvPr id="6" name="Rounded Rectangle 5"/>
          <p:cNvSpPr/>
          <p:nvPr/>
        </p:nvSpPr>
        <p:spPr>
          <a:xfrm>
            <a:off x="616259" y="3807725"/>
            <a:ext cx="8094604" cy="988864"/>
          </a:xfrm>
          <a:prstGeom prst="round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US" sz="2400" b="1" dirty="0">
                <a:latin typeface="Lato" panose="020F0502020204030203" pitchFamily="34" charset="0"/>
                <a:ea typeface="Lato" panose="020F0502020204030203" pitchFamily="34" charset="0"/>
                <a:cs typeface="Lato" panose="020F0502020204030203" pitchFamily="34" charset="0"/>
              </a:rPr>
              <a:t>Includes conditions that impair immune, digestive, neurological, and bowel functions, as well as many others</a:t>
            </a:r>
          </a:p>
        </p:txBody>
      </p:sp>
    </p:spTree>
    <p:custDataLst>
      <p:tags r:id="rId1"/>
    </p:custDataLst>
    <p:extLst>
      <p:ext uri="{BB962C8B-B14F-4D97-AF65-F5344CB8AC3E}">
        <p14:creationId xmlns:p14="http://schemas.microsoft.com/office/powerpoint/2010/main" val="2729821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6257" y="82550"/>
            <a:ext cx="7886700" cy="914400"/>
          </a:xfrm>
        </p:spPr>
        <p:txBody>
          <a:bodyPr/>
          <a:lstStyle/>
          <a:p>
            <a:r>
              <a:rPr lang="en-US" b="1" u="none" dirty="0"/>
              <a:t>What Is a School’s Responsibility to Children with Disabilities?</a:t>
            </a:r>
          </a:p>
        </p:txBody>
      </p:sp>
      <p:graphicFrame>
        <p:nvGraphicFramePr>
          <p:cNvPr id="2" name="Diagram 1" descr="graphic of school responsibility for those with disabilities"/>
          <p:cNvGraphicFramePr/>
          <p:nvPr>
            <p:extLst>
              <p:ext uri="{D42A27DB-BD31-4B8C-83A1-F6EECF244321}">
                <p14:modId xmlns:p14="http://schemas.microsoft.com/office/powerpoint/2010/main" val="3162436047"/>
              </p:ext>
            </p:extLst>
          </p:nvPr>
        </p:nvGraphicFramePr>
        <p:xfrm>
          <a:off x="1511607" y="999289"/>
          <a:ext cx="6878414"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211000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8C6750-8F11-4624-A14D-9445C6570CD1}"/>
              </a:ext>
            </a:extLst>
          </p:cNvPr>
          <p:cNvSpPr>
            <a:spLocks noGrp="1"/>
          </p:cNvSpPr>
          <p:nvPr>
            <p:ph type="title" idx="4294967295"/>
          </p:nvPr>
        </p:nvSpPr>
        <p:spPr>
          <a:xfrm>
            <a:off x="418709" y="26833"/>
            <a:ext cx="7886700" cy="914400"/>
          </a:xfrm>
        </p:spPr>
        <p:txBody>
          <a:bodyPr/>
          <a:lstStyle/>
          <a:p>
            <a:r>
              <a:rPr lang="en-US" dirty="0">
                <a:solidFill>
                  <a:srgbClr val="262087"/>
                </a:solidFill>
              </a:rPr>
              <a:t>Wo Can Write a</a:t>
            </a:r>
            <a:r>
              <a:rPr lang="en-US" baseline="0" dirty="0">
                <a:solidFill>
                  <a:srgbClr val="262087"/>
                </a:solidFill>
              </a:rPr>
              <a:t> Medical Statement</a:t>
            </a:r>
            <a:endParaRPr lang="en-US" dirty="0">
              <a:solidFill>
                <a:srgbClr val="262087"/>
              </a:solidFill>
            </a:endParaRPr>
          </a:p>
        </p:txBody>
      </p:sp>
      <p:sp>
        <p:nvSpPr>
          <p:cNvPr id="2" name="Text Placeholder 1"/>
          <p:cNvSpPr>
            <a:spLocks noGrp="1"/>
          </p:cNvSpPr>
          <p:nvPr>
            <p:ph type="body" sz="quarter" idx="13"/>
          </p:nvPr>
        </p:nvSpPr>
        <p:spPr/>
        <p:txBody>
          <a:bodyPr>
            <a:normAutofit/>
          </a:bodyPr>
          <a:lstStyle/>
          <a:p>
            <a:r>
              <a:rPr lang="en-US" sz="3600" dirty="0"/>
              <a:t>Who Can Write a Medical Statement?</a:t>
            </a:r>
          </a:p>
        </p:txBody>
      </p:sp>
      <p:sp>
        <p:nvSpPr>
          <p:cNvPr id="3" name="Text Placeholder 2"/>
          <p:cNvSpPr>
            <a:spLocks noGrp="1"/>
          </p:cNvSpPr>
          <p:nvPr>
            <p:ph type="body" sz="quarter" idx="14"/>
          </p:nvPr>
        </p:nvSpPr>
        <p:spPr>
          <a:xfrm>
            <a:off x="609991" y="1875208"/>
            <a:ext cx="3560956" cy="1951455"/>
          </a:xfrm>
        </p:spPr>
        <p:txBody>
          <a:bodyPr>
            <a:normAutofit/>
          </a:bodyPr>
          <a:lstStyle/>
          <a:p>
            <a:pPr marL="0" indent="0">
              <a:buNone/>
            </a:pPr>
            <a:r>
              <a:rPr lang="en-US" sz="2400" b="0" dirty="0">
                <a:ea typeface="Lato" panose="020F0502020204030203" pitchFamily="34" charset="0"/>
                <a:cs typeface="Lato" panose="020F0502020204030203" pitchFamily="34" charset="0"/>
              </a:rPr>
              <a:t>“Practitioner” is defined by Wisconsin State Statute 118.29(1) (e) as: </a:t>
            </a:r>
            <a:endParaRPr lang="en-US" sz="1400" dirty="0"/>
          </a:p>
        </p:txBody>
      </p:sp>
      <p:graphicFrame>
        <p:nvGraphicFramePr>
          <p:cNvPr id="4" name="Diagram 3" descr="graphic of who is a medical practitioner in State of WI"/>
          <p:cNvGraphicFramePr/>
          <p:nvPr>
            <p:extLst>
              <p:ext uri="{D42A27DB-BD31-4B8C-83A1-F6EECF244321}">
                <p14:modId xmlns:p14="http://schemas.microsoft.com/office/powerpoint/2010/main" val="3131369600"/>
              </p:ext>
            </p:extLst>
          </p:nvPr>
        </p:nvGraphicFramePr>
        <p:xfrm>
          <a:off x="3705726" y="1062681"/>
          <a:ext cx="6096000" cy="38202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742361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5A7C3E-5109-46E4-8E6F-7741843C0BBB}"/>
              </a:ext>
            </a:extLst>
          </p:cNvPr>
          <p:cNvSpPr>
            <a:spLocks noGrp="1"/>
          </p:cNvSpPr>
          <p:nvPr>
            <p:ph type="title" idx="4294967295"/>
          </p:nvPr>
        </p:nvSpPr>
        <p:spPr/>
        <p:txBody>
          <a:bodyPr/>
          <a:lstStyle/>
          <a:p>
            <a:r>
              <a:rPr lang="en-US" dirty="0">
                <a:solidFill>
                  <a:srgbClr val="262087"/>
                </a:solidFill>
              </a:rPr>
              <a:t>Medical Statement Requirements </a:t>
            </a:r>
          </a:p>
        </p:txBody>
      </p:sp>
      <p:sp>
        <p:nvSpPr>
          <p:cNvPr id="2" name="Text Placeholder 1"/>
          <p:cNvSpPr>
            <a:spLocks noGrp="1"/>
          </p:cNvSpPr>
          <p:nvPr>
            <p:ph type="body" sz="quarter" idx="13"/>
          </p:nvPr>
        </p:nvSpPr>
        <p:spPr/>
        <p:txBody>
          <a:bodyPr>
            <a:normAutofit/>
          </a:bodyPr>
          <a:lstStyle/>
          <a:p>
            <a:r>
              <a:rPr lang="en-US" sz="3600" dirty="0"/>
              <a:t>Medical Statement Requirements</a:t>
            </a:r>
          </a:p>
        </p:txBody>
      </p:sp>
      <p:graphicFrame>
        <p:nvGraphicFramePr>
          <p:cNvPr id="4" name="Diagram 3" descr="graphic of what 3 pieces of information must be on a medical statement"/>
          <p:cNvGraphicFramePr/>
          <p:nvPr>
            <p:extLst>
              <p:ext uri="{D42A27DB-BD31-4B8C-83A1-F6EECF244321}">
                <p14:modId xmlns:p14="http://schemas.microsoft.com/office/powerpoint/2010/main" val="3078552346"/>
              </p:ext>
            </p:extLst>
          </p:nvPr>
        </p:nvGraphicFramePr>
        <p:xfrm>
          <a:off x="545432" y="1203158"/>
          <a:ext cx="8053136" cy="36255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647840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BEB310-3816-4E6B-AEEB-925774BAE74E}"/>
              </a:ext>
            </a:extLst>
          </p:cNvPr>
          <p:cNvSpPr>
            <a:spLocks noGrp="1"/>
          </p:cNvSpPr>
          <p:nvPr>
            <p:ph type="title" idx="4294967295"/>
          </p:nvPr>
        </p:nvSpPr>
        <p:spPr/>
        <p:txBody>
          <a:bodyPr/>
          <a:lstStyle/>
          <a:p>
            <a:r>
              <a:rPr lang="en-US" dirty="0">
                <a:solidFill>
                  <a:srgbClr val="262087"/>
                </a:solidFill>
              </a:rPr>
              <a:t>Accommodations Without a Disability</a:t>
            </a:r>
          </a:p>
        </p:txBody>
      </p:sp>
      <p:sp>
        <p:nvSpPr>
          <p:cNvPr id="2" name="Text Placeholder 1"/>
          <p:cNvSpPr>
            <a:spLocks noGrp="1"/>
          </p:cNvSpPr>
          <p:nvPr>
            <p:ph type="body" sz="quarter" idx="13"/>
          </p:nvPr>
        </p:nvSpPr>
        <p:spPr>
          <a:xfrm>
            <a:off x="0" y="-68238"/>
            <a:ext cx="9144000" cy="921657"/>
          </a:xfrm>
        </p:spPr>
        <p:txBody>
          <a:bodyPr>
            <a:normAutofit/>
          </a:bodyPr>
          <a:lstStyle/>
          <a:p>
            <a:r>
              <a:rPr lang="en-US" sz="3600" dirty="0"/>
              <a:t>Non-disability Accommodations</a:t>
            </a:r>
          </a:p>
        </p:txBody>
      </p:sp>
      <p:sp>
        <p:nvSpPr>
          <p:cNvPr id="4" name="Rounded Rectangle 3"/>
          <p:cNvSpPr/>
          <p:nvPr/>
        </p:nvSpPr>
        <p:spPr>
          <a:xfrm>
            <a:off x="1678675" y="1302754"/>
            <a:ext cx="2552132" cy="1490410"/>
          </a:xfrm>
          <a:prstGeom prst="roundRect">
            <a:avLst/>
          </a:prstGeom>
          <a:solidFill>
            <a:srgbClr val="33A056"/>
          </a:solidFill>
          <a:ln>
            <a:solidFill>
              <a:srgbClr val="33A05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latin typeface="Lato" panose="020F0502020204030203" pitchFamily="34" charset="0"/>
                <a:ea typeface="Lato" panose="020F0502020204030203" pitchFamily="34" charset="0"/>
                <a:cs typeface="Lato" panose="020F0502020204030203" pitchFamily="34" charset="0"/>
              </a:rPr>
              <a:t>The Use of Offer versus Serve (OVS)</a:t>
            </a:r>
          </a:p>
        </p:txBody>
      </p:sp>
      <p:sp>
        <p:nvSpPr>
          <p:cNvPr id="5" name="Rounded Rectangle 4"/>
          <p:cNvSpPr/>
          <p:nvPr/>
        </p:nvSpPr>
        <p:spPr>
          <a:xfrm>
            <a:off x="1678675" y="3282463"/>
            <a:ext cx="2593074" cy="1460743"/>
          </a:xfrm>
          <a:prstGeom prst="roundRect">
            <a:avLst/>
          </a:prstGeom>
          <a:solidFill>
            <a:srgbClr val="33A056"/>
          </a:solidFill>
          <a:ln>
            <a:solidFill>
              <a:srgbClr val="33A05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latin typeface="Lato" panose="020F0502020204030203" pitchFamily="34" charset="0"/>
                <a:ea typeface="Lato" panose="020F0502020204030203" pitchFamily="34" charset="0"/>
                <a:cs typeface="Lato" panose="020F0502020204030203" pitchFamily="34" charset="0"/>
              </a:rPr>
              <a:t>Offering a Variety of Menu Options</a:t>
            </a:r>
          </a:p>
        </p:txBody>
      </p:sp>
      <p:sp>
        <p:nvSpPr>
          <p:cNvPr id="6" name="Rounded Rectangle 5"/>
          <p:cNvSpPr/>
          <p:nvPr/>
        </p:nvSpPr>
        <p:spPr>
          <a:xfrm>
            <a:off x="4726674" y="1302754"/>
            <a:ext cx="2650310" cy="3440452"/>
          </a:xfrm>
          <a:prstGeom prst="roundRect">
            <a:avLst/>
          </a:prstGeom>
          <a:solidFill>
            <a:srgbClr val="33A056"/>
          </a:solidFill>
          <a:ln>
            <a:solidFill>
              <a:srgbClr val="33A05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latin typeface="Lato" panose="020F0502020204030203" pitchFamily="34" charset="0"/>
                <a:ea typeface="Lato" panose="020F0502020204030203" pitchFamily="34" charset="0"/>
                <a:cs typeface="Lato" panose="020F0502020204030203" pitchFamily="34" charset="0"/>
              </a:rPr>
              <a:t>Milk Substitutions </a:t>
            </a:r>
            <a:r>
              <a:rPr lang="en-US" sz="2400" dirty="0">
                <a:latin typeface="Lato" panose="020F0502020204030203" pitchFamily="34" charset="0"/>
                <a:ea typeface="Lato" panose="020F0502020204030203" pitchFamily="34" charset="0"/>
                <a:cs typeface="Lato" panose="020F0502020204030203" pitchFamily="34" charset="0"/>
              </a:rPr>
              <a:t>(must be nutritionally-equivalent to cow’s milk and must be approved by DPI)</a:t>
            </a:r>
          </a:p>
        </p:txBody>
      </p:sp>
    </p:spTree>
    <p:custDataLst>
      <p:tags r:id="rId1"/>
    </p:custDataLst>
    <p:extLst>
      <p:ext uri="{BB962C8B-B14F-4D97-AF65-F5344CB8AC3E}">
        <p14:creationId xmlns:p14="http://schemas.microsoft.com/office/powerpoint/2010/main" val="1778075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35578-3CF7-4F9D-8534-DE5E8DABF17B}"/>
              </a:ext>
            </a:extLst>
          </p:cNvPr>
          <p:cNvSpPr>
            <a:spLocks noGrp="1"/>
          </p:cNvSpPr>
          <p:nvPr>
            <p:ph type="title"/>
          </p:nvPr>
        </p:nvSpPr>
        <p:spPr>
          <a:xfrm>
            <a:off x="685800" y="142877"/>
            <a:ext cx="7772400" cy="1021556"/>
          </a:xfrm>
        </p:spPr>
        <p:txBody>
          <a:bodyPr/>
          <a:lstStyle/>
          <a:p>
            <a:r>
              <a:rPr lang="en-US" dirty="0">
                <a:solidFill>
                  <a:srgbClr val="262087"/>
                </a:solidFill>
              </a:rPr>
              <a:t>Civil rights and language assistance</a:t>
            </a:r>
          </a:p>
        </p:txBody>
      </p:sp>
      <p:sp>
        <p:nvSpPr>
          <p:cNvPr id="3" name="Title 5"/>
          <p:cNvSpPr txBox="1">
            <a:spLocks/>
          </p:cNvSpPr>
          <p:nvPr/>
        </p:nvSpPr>
        <p:spPr>
          <a:xfrm>
            <a:off x="435395" y="3673525"/>
            <a:ext cx="6414359" cy="1047287"/>
          </a:xfrm>
          <a:prstGeom prst="rect">
            <a:avLst/>
          </a:prstGeom>
        </p:spPr>
        <p:txBody>
          <a:bodyPr vert="horz" lIns="91440" tIns="45720" rIns="91440" bIns="45720" rtlCol="0" anchor="ctr">
            <a:noAutofit/>
          </a:bodyPr>
          <a:lstStyle>
            <a:lvl1pPr algn="ctr" defTabSz="514350" rtl="0" eaLnBrk="1" latinLnBrk="0" hangingPunct="1">
              <a:lnSpc>
                <a:spcPct val="90000"/>
              </a:lnSpc>
              <a:spcBef>
                <a:spcPct val="0"/>
              </a:spcBef>
              <a:buNone/>
              <a:defRPr sz="2700" kern="1200">
                <a:solidFill>
                  <a:schemeClr val="bg1"/>
                </a:solidFill>
                <a:latin typeface="Lato Black" panose="020F0A02020204030203" pitchFamily="34" charset="0"/>
                <a:ea typeface="+mj-ea"/>
                <a:cs typeface="+mj-cs"/>
              </a:defRPr>
            </a:lvl1pPr>
          </a:lstStyle>
          <a:p>
            <a:pPr algn="l"/>
            <a:r>
              <a:rPr lang="en-US" sz="3600" dirty="0">
                <a:solidFill>
                  <a:srgbClr val="262087"/>
                </a:solidFill>
              </a:rPr>
              <a:t>CIVIL RIGHTS AND</a:t>
            </a:r>
            <a:br>
              <a:rPr lang="en-US" sz="3600" dirty="0">
                <a:solidFill>
                  <a:srgbClr val="262087"/>
                </a:solidFill>
              </a:rPr>
            </a:br>
            <a:r>
              <a:rPr lang="en-US" sz="3600" dirty="0">
                <a:solidFill>
                  <a:srgbClr val="262087"/>
                </a:solidFill>
              </a:rPr>
              <a:t>LANGUAGE ASSISTANCE</a:t>
            </a:r>
          </a:p>
        </p:txBody>
      </p:sp>
    </p:spTree>
    <p:custDataLst>
      <p:tags r:id="rId1"/>
    </p:custDataLst>
    <p:extLst>
      <p:ext uri="{BB962C8B-B14F-4D97-AF65-F5344CB8AC3E}">
        <p14:creationId xmlns:p14="http://schemas.microsoft.com/office/powerpoint/2010/main" val="347423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747" y="0"/>
            <a:ext cx="6450806" cy="857250"/>
          </a:xfrm>
        </p:spPr>
        <p:txBody>
          <a:bodyPr/>
          <a:lstStyle/>
          <a:p>
            <a:r>
              <a:rPr lang="en-US" b="1" dirty="0"/>
              <a:t>Federal Law </a:t>
            </a:r>
            <a:r>
              <a:rPr lang="en-US" dirty="0"/>
              <a:t>Prohibits Discrimination on the Basis of These Protected Classes:</a:t>
            </a:r>
          </a:p>
        </p:txBody>
      </p:sp>
      <p:graphicFrame>
        <p:nvGraphicFramePr>
          <p:cNvPr id="5" name="Diagram 4" descr="graphic of the 6 federally protected classes"/>
          <p:cNvGraphicFramePr/>
          <p:nvPr>
            <p:extLst>
              <p:ext uri="{D42A27DB-BD31-4B8C-83A1-F6EECF244321}">
                <p14:modId xmlns:p14="http://schemas.microsoft.com/office/powerpoint/2010/main" val="1279734829"/>
              </p:ext>
            </p:extLst>
          </p:nvPr>
        </p:nvGraphicFramePr>
        <p:xfrm>
          <a:off x="1452371" y="1017918"/>
          <a:ext cx="6239257" cy="40133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224599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Limited English Proficiency (LEP)</a:t>
            </a:r>
          </a:p>
        </p:txBody>
      </p:sp>
      <p:sp>
        <p:nvSpPr>
          <p:cNvPr id="6" name="Rounded Rectangle 5"/>
          <p:cNvSpPr/>
          <p:nvPr/>
        </p:nvSpPr>
        <p:spPr>
          <a:xfrm>
            <a:off x="2076826" y="1371282"/>
            <a:ext cx="4965564" cy="3179453"/>
          </a:xfrm>
          <a:prstGeom prst="roundRect">
            <a:avLst/>
          </a:prstGeom>
          <a:solidFill>
            <a:srgbClr val="33A056"/>
          </a:solidFill>
          <a:ln>
            <a:solidFill>
              <a:srgbClr val="33A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panose="020F0502020204030203" pitchFamily="34" charset="0"/>
                <a:ea typeface="Lato" panose="020F0502020204030203" pitchFamily="34" charset="0"/>
                <a:cs typeface="Lato" panose="020F0502020204030203" pitchFamily="34" charset="0"/>
              </a:rPr>
              <a:t>Organizations participating in Child Nutrition Programs have a responsibility to take “reasonable steps” to ensure access to their programs and activities by those with LEP.</a:t>
            </a:r>
          </a:p>
        </p:txBody>
      </p:sp>
    </p:spTree>
    <p:custDataLst>
      <p:tags r:id="rId1"/>
    </p:custDataLst>
    <p:extLst>
      <p:ext uri="{BB962C8B-B14F-4D97-AF65-F5344CB8AC3E}">
        <p14:creationId xmlns:p14="http://schemas.microsoft.com/office/powerpoint/2010/main" val="1517785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none" dirty="0"/>
              <a:t>Limited English Proficiency </a:t>
            </a:r>
          </a:p>
        </p:txBody>
      </p:sp>
      <p:grpSp>
        <p:nvGrpSpPr>
          <p:cNvPr id="5" name="Group 4" descr="graphic of what is required when participant has LEP "/>
          <p:cNvGrpSpPr/>
          <p:nvPr/>
        </p:nvGrpSpPr>
        <p:grpSpPr>
          <a:xfrm>
            <a:off x="1840215" y="1319176"/>
            <a:ext cx="5438786" cy="3006965"/>
            <a:chOff x="1364974" y="3852499"/>
            <a:chExt cx="6427303" cy="754201"/>
          </a:xfrm>
        </p:grpSpPr>
        <p:sp>
          <p:nvSpPr>
            <p:cNvPr id="6" name="Rectangle 5"/>
            <p:cNvSpPr/>
            <p:nvPr/>
          </p:nvSpPr>
          <p:spPr>
            <a:xfrm>
              <a:off x="1364974" y="3926299"/>
              <a:ext cx="6427303" cy="1260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1686339" y="3852499"/>
              <a:ext cx="5807764" cy="147600"/>
            </a:xfrm>
            <a:custGeom>
              <a:avLst/>
              <a:gdLst>
                <a:gd name="connsiteX0" fmla="*/ 0 w 4499112"/>
                <a:gd name="connsiteY0" fmla="*/ 24600 h 147600"/>
                <a:gd name="connsiteX1" fmla="*/ 24600 w 4499112"/>
                <a:gd name="connsiteY1" fmla="*/ 0 h 147600"/>
                <a:gd name="connsiteX2" fmla="*/ 4474512 w 4499112"/>
                <a:gd name="connsiteY2" fmla="*/ 0 h 147600"/>
                <a:gd name="connsiteX3" fmla="*/ 4499112 w 4499112"/>
                <a:gd name="connsiteY3" fmla="*/ 24600 h 147600"/>
                <a:gd name="connsiteX4" fmla="*/ 4499112 w 4499112"/>
                <a:gd name="connsiteY4" fmla="*/ 123000 h 147600"/>
                <a:gd name="connsiteX5" fmla="*/ 4474512 w 4499112"/>
                <a:gd name="connsiteY5" fmla="*/ 147600 h 147600"/>
                <a:gd name="connsiteX6" fmla="*/ 24600 w 4499112"/>
                <a:gd name="connsiteY6" fmla="*/ 147600 h 147600"/>
                <a:gd name="connsiteX7" fmla="*/ 0 w 4499112"/>
                <a:gd name="connsiteY7" fmla="*/ 123000 h 147600"/>
                <a:gd name="connsiteX8" fmla="*/ 0 w 4499112"/>
                <a:gd name="connsiteY8" fmla="*/ 24600 h 14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99112" h="147600">
                  <a:moveTo>
                    <a:pt x="0" y="24600"/>
                  </a:moveTo>
                  <a:cubicBezTo>
                    <a:pt x="0" y="11014"/>
                    <a:pt x="11014" y="0"/>
                    <a:pt x="24600" y="0"/>
                  </a:cubicBezTo>
                  <a:lnTo>
                    <a:pt x="4474512" y="0"/>
                  </a:lnTo>
                  <a:cubicBezTo>
                    <a:pt x="4488098" y="0"/>
                    <a:pt x="4499112" y="11014"/>
                    <a:pt x="4499112" y="24600"/>
                  </a:cubicBezTo>
                  <a:lnTo>
                    <a:pt x="4499112" y="123000"/>
                  </a:lnTo>
                  <a:cubicBezTo>
                    <a:pt x="4499112" y="136586"/>
                    <a:pt x="4488098" y="147600"/>
                    <a:pt x="4474512" y="147600"/>
                  </a:cubicBezTo>
                  <a:lnTo>
                    <a:pt x="24600" y="147600"/>
                  </a:lnTo>
                  <a:cubicBezTo>
                    <a:pt x="11014" y="147600"/>
                    <a:pt x="0" y="136586"/>
                    <a:pt x="0" y="123000"/>
                  </a:cubicBezTo>
                  <a:lnTo>
                    <a:pt x="0" y="24600"/>
                  </a:lnTo>
                  <a:close/>
                </a:path>
              </a:pathLst>
            </a:custGeom>
            <a:solidFill>
              <a:srgbClr val="262087"/>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2946" tIns="5404" rIns="132946" bIns="5404" numCol="1" spcCol="1270" anchor="ctr" anchorCtr="0">
              <a:noAutofit/>
            </a:bodyPr>
            <a:lstStyle/>
            <a:p>
              <a:pPr defTabSz="166688">
                <a:lnSpc>
                  <a:spcPct val="90000"/>
                </a:lnSpc>
                <a:spcBef>
                  <a:spcPct val="0"/>
                </a:spcBef>
                <a:spcAft>
                  <a:spcPct val="35000"/>
                </a:spcAft>
              </a:pPr>
              <a:r>
                <a:rPr lang="en-US" sz="1650" dirty="0">
                  <a:solidFill>
                    <a:prstClr val="white"/>
                  </a:solidFill>
                  <a:latin typeface="Lato" panose="020F0502020204030203" pitchFamily="34" charset="0"/>
                </a:rPr>
                <a:t>Language Interpreters</a:t>
              </a:r>
            </a:p>
          </p:txBody>
        </p:sp>
        <p:sp>
          <p:nvSpPr>
            <p:cNvPr id="8" name="Rectangle 7"/>
            <p:cNvSpPr/>
            <p:nvPr/>
          </p:nvSpPr>
          <p:spPr>
            <a:xfrm>
              <a:off x="1364974" y="4153099"/>
              <a:ext cx="6427303" cy="1260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1686339" y="4079300"/>
              <a:ext cx="5807764" cy="147600"/>
            </a:xfrm>
            <a:custGeom>
              <a:avLst/>
              <a:gdLst>
                <a:gd name="connsiteX0" fmla="*/ 0 w 4499112"/>
                <a:gd name="connsiteY0" fmla="*/ 24600 h 147600"/>
                <a:gd name="connsiteX1" fmla="*/ 24600 w 4499112"/>
                <a:gd name="connsiteY1" fmla="*/ 0 h 147600"/>
                <a:gd name="connsiteX2" fmla="*/ 4474512 w 4499112"/>
                <a:gd name="connsiteY2" fmla="*/ 0 h 147600"/>
                <a:gd name="connsiteX3" fmla="*/ 4499112 w 4499112"/>
                <a:gd name="connsiteY3" fmla="*/ 24600 h 147600"/>
                <a:gd name="connsiteX4" fmla="*/ 4499112 w 4499112"/>
                <a:gd name="connsiteY4" fmla="*/ 123000 h 147600"/>
                <a:gd name="connsiteX5" fmla="*/ 4474512 w 4499112"/>
                <a:gd name="connsiteY5" fmla="*/ 147600 h 147600"/>
                <a:gd name="connsiteX6" fmla="*/ 24600 w 4499112"/>
                <a:gd name="connsiteY6" fmla="*/ 147600 h 147600"/>
                <a:gd name="connsiteX7" fmla="*/ 0 w 4499112"/>
                <a:gd name="connsiteY7" fmla="*/ 123000 h 147600"/>
                <a:gd name="connsiteX8" fmla="*/ 0 w 4499112"/>
                <a:gd name="connsiteY8" fmla="*/ 24600 h 14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99112" h="147600">
                  <a:moveTo>
                    <a:pt x="0" y="24600"/>
                  </a:moveTo>
                  <a:cubicBezTo>
                    <a:pt x="0" y="11014"/>
                    <a:pt x="11014" y="0"/>
                    <a:pt x="24600" y="0"/>
                  </a:cubicBezTo>
                  <a:lnTo>
                    <a:pt x="4474512" y="0"/>
                  </a:lnTo>
                  <a:cubicBezTo>
                    <a:pt x="4488098" y="0"/>
                    <a:pt x="4499112" y="11014"/>
                    <a:pt x="4499112" y="24600"/>
                  </a:cubicBezTo>
                  <a:lnTo>
                    <a:pt x="4499112" y="123000"/>
                  </a:lnTo>
                  <a:cubicBezTo>
                    <a:pt x="4499112" y="136586"/>
                    <a:pt x="4488098" y="147600"/>
                    <a:pt x="4474512" y="147600"/>
                  </a:cubicBezTo>
                  <a:lnTo>
                    <a:pt x="24600" y="147600"/>
                  </a:lnTo>
                  <a:cubicBezTo>
                    <a:pt x="11014" y="147600"/>
                    <a:pt x="0" y="136586"/>
                    <a:pt x="0" y="123000"/>
                  </a:cubicBezTo>
                  <a:lnTo>
                    <a:pt x="0" y="24600"/>
                  </a:lnTo>
                  <a:close/>
                </a:path>
              </a:pathLst>
            </a:custGeom>
            <a:solidFill>
              <a:srgbClr val="262087"/>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2946" tIns="5404" rIns="132946" bIns="5404" numCol="1" spcCol="1270" anchor="ctr" anchorCtr="0">
              <a:noAutofit/>
            </a:bodyPr>
            <a:lstStyle/>
            <a:p>
              <a:pPr defTabSz="166688">
                <a:lnSpc>
                  <a:spcPct val="90000"/>
                </a:lnSpc>
                <a:spcBef>
                  <a:spcPct val="0"/>
                </a:spcBef>
                <a:spcAft>
                  <a:spcPct val="35000"/>
                </a:spcAft>
              </a:pPr>
              <a:r>
                <a:rPr lang="en-US" sz="1650" dirty="0">
                  <a:solidFill>
                    <a:prstClr val="white"/>
                  </a:solidFill>
                  <a:latin typeface="Lato" panose="020F0502020204030203" pitchFamily="34" charset="0"/>
                </a:rPr>
                <a:t>Available Resources </a:t>
              </a:r>
            </a:p>
          </p:txBody>
        </p:sp>
        <p:sp>
          <p:nvSpPr>
            <p:cNvPr id="12" name="Rectangle 11"/>
            <p:cNvSpPr/>
            <p:nvPr/>
          </p:nvSpPr>
          <p:spPr>
            <a:xfrm>
              <a:off x="1364974" y="4398870"/>
              <a:ext cx="6427303" cy="1260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Freeform 12"/>
            <p:cNvSpPr/>
            <p:nvPr/>
          </p:nvSpPr>
          <p:spPr>
            <a:xfrm>
              <a:off x="1686339" y="4341630"/>
              <a:ext cx="5807765" cy="265070"/>
            </a:xfrm>
            <a:custGeom>
              <a:avLst/>
              <a:gdLst>
                <a:gd name="connsiteX0" fmla="*/ 0 w 4499112"/>
                <a:gd name="connsiteY0" fmla="*/ 24600 h 147600"/>
                <a:gd name="connsiteX1" fmla="*/ 24600 w 4499112"/>
                <a:gd name="connsiteY1" fmla="*/ 0 h 147600"/>
                <a:gd name="connsiteX2" fmla="*/ 4474512 w 4499112"/>
                <a:gd name="connsiteY2" fmla="*/ 0 h 147600"/>
                <a:gd name="connsiteX3" fmla="*/ 4499112 w 4499112"/>
                <a:gd name="connsiteY3" fmla="*/ 24600 h 147600"/>
                <a:gd name="connsiteX4" fmla="*/ 4499112 w 4499112"/>
                <a:gd name="connsiteY4" fmla="*/ 123000 h 147600"/>
                <a:gd name="connsiteX5" fmla="*/ 4474512 w 4499112"/>
                <a:gd name="connsiteY5" fmla="*/ 147600 h 147600"/>
                <a:gd name="connsiteX6" fmla="*/ 24600 w 4499112"/>
                <a:gd name="connsiteY6" fmla="*/ 147600 h 147600"/>
                <a:gd name="connsiteX7" fmla="*/ 0 w 4499112"/>
                <a:gd name="connsiteY7" fmla="*/ 123000 h 147600"/>
                <a:gd name="connsiteX8" fmla="*/ 0 w 4499112"/>
                <a:gd name="connsiteY8" fmla="*/ 24600 h 14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99112" h="147600">
                  <a:moveTo>
                    <a:pt x="0" y="24600"/>
                  </a:moveTo>
                  <a:cubicBezTo>
                    <a:pt x="0" y="11014"/>
                    <a:pt x="11014" y="0"/>
                    <a:pt x="24600" y="0"/>
                  </a:cubicBezTo>
                  <a:lnTo>
                    <a:pt x="4474512" y="0"/>
                  </a:lnTo>
                  <a:cubicBezTo>
                    <a:pt x="4488098" y="0"/>
                    <a:pt x="4499112" y="11014"/>
                    <a:pt x="4499112" y="24600"/>
                  </a:cubicBezTo>
                  <a:lnTo>
                    <a:pt x="4499112" y="123000"/>
                  </a:lnTo>
                  <a:cubicBezTo>
                    <a:pt x="4499112" y="136586"/>
                    <a:pt x="4488098" y="147600"/>
                    <a:pt x="4474512" y="147600"/>
                  </a:cubicBezTo>
                  <a:lnTo>
                    <a:pt x="24600" y="147600"/>
                  </a:lnTo>
                  <a:cubicBezTo>
                    <a:pt x="11014" y="147600"/>
                    <a:pt x="0" y="136586"/>
                    <a:pt x="0" y="123000"/>
                  </a:cubicBezTo>
                  <a:lnTo>
                    <a:pt x="0" y="24600"/>
                  </a:lnTo>
                  <a:close/>
                </a:path>
              </a:pathLst>
            </a:custGeom>
            <a:solidFill>
              <a:srgbClr val="262087"/>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2946" tIns="5404" rIns="132946" bIns="5404" numCol="1" spcCol="1270" anchor="ctr" anchorCtr="0">
              <a:noAutofit/>
            </a:bodyPr>
            <a:lstStyle/>
            <a:p>
              <a:pPr defTabSz="166688">
                <a:lnSpc>
                  <a:spcPct val="90000"/>
                </a:lnSpc>
                <a:spcBef>
                  <a:spcPct val="0"/>
                </a:spcBef>
                <a:spcAft>
                  <a:spcPct val="35000"/>
                </a:spcAft>
              </a:pPr>
              <a:r>
                <a:rPr lang="en-US" sz="1650" dirty="0">
                  <a:solidFill>
                    <a:schemeClr val="bg1"/>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USDA SP 37-2016 Meaningful Access for Persons Memo with Limited English Proficiency (LEP) in the School Meal Programs: Guidance and Q&amp;As </a:t>
              </a:r>
              <a:endParaRPr lang="en-US" sz="16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Tree>
    <p:custDataLst>
      <p:tags r:id="rId1"/>
    </p:custDataLst>
    <p:extLst>
      <p:ext uri="{BB962C8B-B14F-4D97-AF65-F5344CB8AC3E}">
        <p14:creationId xmlns:p14="http://schemas.microsoft.com/office/powerpoint/2010/main" val="168585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4B7C1-B5A7-47AE-AA9E-F3D77700C1B6}"/>
              </a:ext>
            </a:extLst>
          </p:cNvPr>
          <p:cNvSpPr>
            <a:spLocks noGrp="1"/>
          </p:cNvSpPr>
          <p:nvPr>
            <p:ph type="title"/>
          </p:nvPr>
        </p:nvSpPr>
        <p:spPr>
          <a:xfrm>
            <a:off x="685800" y="422688"/>
            <a:ext cx="7772400" cy="1021556"/>
          </a:xfrm>
        </p:spPr>
        <p:txBody>
          <a:bodyPr/>
          <a:lstStyle/>
          <a:p>
            <a:r>
              <a:rPr lang="en-US" dirty="0">
                <a:solidFill>
                  <a:srgbClr val="262087"/>
                </a:solidFill>
              </a:rPr>
              <a:t>Civil rights and racial/ethnic</a:t>
            </a:r>
            <a:r>
              <a:rPr lang="en-US" baseline="0" dirty="0">
                <a:solidFill>
                  <a:srgbClr val="262087"/>
                </a:solidFill>
              </a:rPr>
              <a:t> data collection</a:t>
            </a:r>
            <a:endParaRPr lang="en-US" dirty="0">
              <a:solidFill>
                <a:srgbClr val="262087"/>
              </a:solidFill>
            </a:endParaRPr>
          </a:p>
        </p:txBody>
      </p:sp>
      <p:sp>
        <p:nvSpPr>
          <p:cNvPr id="3" name="Title 5"/>
          <p:cNvSpPr txBox="1">
            <a:spLocks/>
          </p:cNvSpPr>
          <p:nvPr/>
        </p:nvSpPr>
        <p:spPr>
          <a:xfrm>
            <a:off x="435395" y="3673525"/>
            <a:ext cx="8285524" cy="1047287"/>
          </a:xfrm>
          <a:prstGeom prst="rect">
            <a:avLst/>
          </a:prstGeom>
        </p:spPr>
        <p:txBody>
          <a:bodyPr vert="horz" lIns="91440" tIns="45720" rIns="91440" bIns="45720" rtlCol="0" anchor="ctr">
            <a:noAutofit/>
          </a:bodyPr>
          <a:lstStyle>
            <a:lvl1pPr algn="ctr" defTabSz="514350" rtl="0" eaLnBrk="1" latinLnBrk="0" hangingPunct="1">
              <a:lnSpc>
                <a:spcPct val="90000"/>
              </a:lnSpc>
              <a:spcBef>
                <a:spcPct val="0"/>
              </a:spcBef>
              <a:buNone/>
              <a:defRPr sz="2700" kern="1200">
                <a:solidFill>
                  <a:schemeClr val="bg1"/>
                </a:solidFill>
                <a:latin typeface="Lato Black" panose="020F0A02020204030203" pitchFamily="34" charset="0"/>
                <a:ea typeface="+mj-ea"/>
                <a:cs typeface="+mj-cs"/>
              </a:defRPr>
            </a:lvl1pPr>
          </a:lstStyle>
          <a:p>
            <a:pPr algn="l"/>
            <a:r>
              <a:rPr lang="en-US" sz="3600" dirty="0">
                <a:solidFill>
                  <a:srgbClr val="262087"/>
                </a:solidFill>
              </a:rPr>
              <a:t>CIVIL RIGHTS AND</a:t>
            </a:r>
            <a:br>
              <a:rPr lang="en-US" sz="3600" dirty="0">
                <a:solidFill>
                  <a:srgbClr val="262087"/>
                </a:solidFill>
              </a:rPr>
            </a:br>
            <a:r>
              <a:rPr lang="en-US" sz="3600" dirty="0">
                <a:solidFill>
                  <a:srgbClr val="262087"/>
                </a:solidFill>
              </a:rPr>
              <a:t>RACIAL/ETHNIC DATA COLLECTION</a:t>
            </a:r>
          </a:p>
        </p:txBody>
      </p:sp>
    </p:spTree>
    <p:custDataLst>
      <p:tags r:id="rId1"/>
    </p:custDataLst>
    <p:extLst>
      <p:ext uri="{BB962C8B-B14F-4D97-AF65-F5344CB8AC3E}">
        <p14:creationId xmlns:p14="http://schemas.microsoft.com/office/powerpoint/2010/main" val="3711643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660" y="109182"/>
            <a:ext cx="7480679" cy="857250"/>
          </a:xfrm>
        </p:spPr>
        <p:txBody>
          <a:bodyPr>
            <a:noAutofit/>
          </a:bodyPr>
          <a:lstStyle/>
          <a:p>
            <a:r>
              <a:rPr lang="en-US" sz="3600" b="1" u="none" dirty="0"/>
              <a:t>Racial and Ethnic Data Collection</a:t>
            </a:r>
          </a:p>
        </p:txBody>
      </p:sp>
      <p:graphicFrame>
        <p:nvGraphicFramePr>
          <p:cNvPr id="2" name="Diagram 1" descr="graphic showing that a system must be established for collecting racial and ethnic data and what is used for"/>
          <p:cNvGraphicFramePr/>
          <p:nvPr>
            <p:extLst>
              <p:ext uri="{D42A27DB-BD31-4B8C-83A1-F6EECF244321}">
                <p14:modId xmlns:p14="http://schemas.microsoft.com/office/powerpoint/2010/main" val="3791046405"/>
              </p:ext>
            </p:extLst>
          </p:nvPr>
        </p:nvGraphicFramePr>
        <p:xfrm>
          <a:off x="1575759" y="1228177"/>
          <a:ext cx="5992479" cy="35587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263166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8019" y="51363"/>
            <a:ext cx="7129374" cy="914400"/>
          </a:xfrm>
        </p:spPr>
        <p:txBody>
          <a:bodyPr>
            <a:noAutofit/>
          </a:bodyPr>
          <a:lstStyle/>
          <a:p>
            <a:r>
              <a:rPr lang="en-US" sz="3600" b="1" u="none" dirty="0"/>
              <a:t>Ethnic and Racial Data Collection</a:t>
            </a:r>
            <a:endParaRPr lang="en-US" sz="3200" b="1" u="none" dirty="0"/>
          </a:p>
        </p:txBody>
      </p:sp>
      <p:graphicFrame>
        <p:nvGraphicFramePr>
          <p:cNvPr id="2" name="Diagram 1" descr="graphic showing what racial and ethic data is collected and how "/>
          <p:cNvGraphicFramePr/>
          <p:nvPr>
            <p:extLst>
              <p:ext uri="{D42A27DB-BD31-4B8C-83A1-F6EECF244321}">
                <p14:modId xmlns:p14="http://schemas.microsoft.com/office/powerpoint/2010/main" val="2273725724"/>
              </p:ext>
            </p:extLst>
          </p:nvPr>
        </p:nvGraphicFramePr>
        <p:xfrm>
          <a:off x="1435018" y="1089837"/>
          <a:ext cx="6208174" cy="37092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706534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435395" y="3673525"/>
            <a:ext cx="6414359" cy="1047287"/>
          </a:xfrm>
          <a:prstGeom prst="rect">
            <a:avLst/>
          </a:prstGeom>
        </p:spPr>
        <p:txBody>
          <a:bodyPr vert="horz" lIns="91440" tIns="45720" rIns="91440" bIns="45720" rtlCol="0" anchor="ctr">
            <a:noAutofit/>
          </a:bodyPr>
          <a:lstStyle>
            <a:lvl1pPr algn="ctr" defTabSz="514350" rtl="0" eaLnBrk="1" latinLnBrk="0" hangingPunct="1">
              <a:lnSpc>
                <a:spcPct val="90000"/>
              </a:lnSpc>
              <a:spcBef>
                <a:spcPct val="0"/>
              </a:spcBef>
              <a:buNone/>
              <a:defRPr sz="2700" kern="1200">
                <a:solidFill>
                  <a:schemeClr val="bg1"/>
                </a:solidFill>
                <a:latin typeface="Lato Black" panose="020F0A02020204030203" pitchFamily="34" charset="0"/>
                <a:ea typeface="+mj-ea"/>
                <a:cs typeface="+mj-cs"/>
              </a:defRPr>
            </a:lvl1pPr>
          </a:lstStyle>
          <a:p>
            <a:pPr algn="l"/>
            <a:r>
              <a:rPr lang="en-US" sz="3600" dirty="0">
                <a:solidFill>
                  <a:srgbClr val="262087"/>
                </a:solidFill>
              </a:rPr>
              <a:t>CIVIL RIGHTS AND</a:t>
            </a:r>
            <a:br>
              <a:rPr lang="en-US" sz="3600" dirty="0">
                <a:solidFill>
                  <a:srgbClr val="262087"/>
                </a:solidFill>
              </a:rPr>
            </a:br>
            <a:r>
              <a:rPr lang="en-US" sz="3600" dirty="0">
                <a:solidFill>
                  <a:srgbClr val="262087"/>
                </a:solidFill>
              </a:rPr>
              <a:t>COMPLAINT PROCEDURES</a:t>
            </a:r>
          </a:p>
        </p:txBody>
      </p:sp>
      <p:sp>
        <p:nvSpPr>
          <p:cNvPr id="6" name="Title 5" hidden="1">
            <a:extLst>
              <a:ext uri="{FF2B5EF4-FFF2-40B4-BE49-F238E27FC236}">
                <a16:creationId xmlns:a16="http://schemas.microsoft.com/office/drawing/2014/main" id="{01BA0D16-0DC3-45FF-BAD5-A8BB4CC298C4}"/>
              </a:ext>
            </a:extLst>
          </p:cNvPr>
          <p:cNvSpPr>
            <a:spLocks noGrp="1"/>
          </p:cNvSpPr>
          <p:nvPr>
            <p:ph type="title"/>
          </p:nvPr>
        </p:nvSpPr>
        <p:spPr/>
        <p:txBody>
          <a:bodyPr/>
          <a:lstStyle/>
          <a:p>
            <a:r>
              <a:rPr lang="en-US" dirty="0"/>
              <a:t>Civil Rights and complaint procedures</a:t>
            </a:r>
          </a:p>
        </p:txBody>
      </p:sp>
    </p:spTree>
    <p:custDataLst>
      <p:tags r:id="rId1"/>
    </p:custDataLst>
    <p:extLst>
      <p:ext uri="{BB962C8B-B14F-4D97-AF65-F5344CB8AC3E}">
        <p14:creationId xmlns:p14="http://schemas.microsoft.com/office/powerpoint/2010/main" val="4240399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Complaints of Discrimination</a:t>
            </a:r>
          </a:p>
        </p:txBody>
      </p:sp>
      <p:graphicFrame>
        <p:nvGraphicFramePr>
          <p:cNvPr id="3" name="Diagram 2" descr="graphic showing that USDA complaints of discrimination can be written, verbal or anonymous and link to USDA complaint form"/>
          <p:cNvGraphicFramePr/>
          <p:nvPr>
            <p:extLst>
              <p:ext uri="{D42A27DB-BD31-4B8C-83A1-F6EECF244321}">
                <p14:modId xmlns:p14="http://schemas.microsoft.com/office/powerpoint/2010/main" val="2542953112"/>
              </p:ext>
            </p:extLst>
          </p:nvPr>
        </p:nvGraphicFramePr>
        <p:xfrm>
          <a:off x="848629" y="200738"/>
          <a:ext cx="7421957" cy="42098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ectangle 4"/>
          <p:cNvSpPr/>
          <p:nvPr/>
        </p:nvSpPr>
        <p:spPr>
          <a:xfrm>
            <a:off x="0" y="3696950"/>
            <a:ext cx="9144000" cy="1077218"/>
          </a:xfrm>
          <a:prstGeom prst="rect">
            <a:avLst/>
          </a:prstGeom>
        </p:spPr>
        <p:txBody>
          <a:bodyPr wrap="square">
            <a:spAutoFit/>
          </a:bodyPr>
          <a:lstStyle/>
          <a:p>
            <a:pPr lvl="0"/>
            <a:r>
              <a:rPr lang="en-US" sz="1800" b="1" dirty="0">
                <a:latin typeface="Lato" panose="020F0502020204030203" pitchFamily="34" charset="0"/>
                <a:hlinkClick r:id="rId9"/>
              </a:rPr>
              <a:t>USDA Complaint Form English</a:t>
            </a:r>
            <a:r>
              <a:rPr lang="en-US" sz="1800" dirty="0">
                <a:latin typeface="Lato" panose="020F0502020204030203" pitchFamily="34" charset="0"/>
              </a:rPr>
              <a:t>: </a:t>
            </a:r>
          </a:p>
          <a:p>
            <a:pPr lvl="0"/>
            <a:r>
              <a:rPr lang="en-US" sz="1400" dirty="0">
                <a:latin typeface="Lato" panose="020F0502020204030203" pitchFamily="34" charset="0"/>
              </a:rPr>
              <a:t>https://www.usda.gov/sites/default/files/documents/usda-program-discrimination-complaint-form.pdf</a:t>
            </a:r>
            <a:endParaRPr lang="en-US" sz="1400" b="1" dirty="0">
              <a:latin typeface="Lato" panose="020F0502020204030203" pitchFamily="34" charset="0"/>
            </a:endParaRPr>
          </a:p>
          <a:p>
            <a:pPr lvl="0"/>
            <a:r>
              <a:rPr lang="en-US" sz="1800" b="1" dirty="0">
                <a:latin typeface="Lato" panose="020F0502020204030203" pitchFamily="34" charset="0"/>
                <a:hlinkClick r:id="rId10"/>
              </a:rPr>
              <a:t>USDA Complaint Form Spanish</a:t>
            </a:r>
            <a:r>
              <a:rPr lang="en-US" sz="1800" dirty="0">
                <a:latin typeface="Lato" panose="020F0502020204030203" pitchFamily="34" charset="0"/>
              </a:rPr>
              <a:t>: </a:t>
            </a:r>
            <a:r>
              <a:rPr lang="en-US" sz="1400" dirty="0">
                <a:latin typeface="Lato" panose="020F0502020204030203" pitchFamily="34" charset="0"/>
              </a:rPr>
              <a:t>https://www.ocio.usda.gov/sites/default/files/docs/2012/Spanish_Form_508_Compliant_6_8_12_0.pdf</a:t>
            </a:r>
            <a:endParaRPr lang="en-US" sz="1800" dirty="0">
              <a:latin typeface="Lato" panose="020F0502020204030203" pitchFamily="34" charset="0"/>
            </a:endParaRPr>
          </a:p>
        </p:txBody>
      </p:sp>
    </p:spTree>
    <p:custDataLst>
      <p:tags r:id="rId1"/>
    </p:custDataLst>
    <p:extLst>
      <p:ext uri="{BB962C8B-B14F-4D97-AF65-F5344CB8AC3E}">
        <p14:creationId xmlns:p14="http://schemas.microsoft.com/office/powerpoint/2010/main" val="4268738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Registering a Complaint</a:t>
            </a:r>
            <a:endParaRPr lang="en-US" sz="3600" b="1" u="none" dirty="0">
              <a:solidFill>
                <a:srgbClr val="FF0000"/>
              </a:solidFill>
            </a:endParaRPr>
          </a:p>
        </p:txBody>
      </p:sp>
      <p:sp>
        <p:nvSpPr>
          <p:cNvPr id="5" name="TextBox 4"/>
          <p:cNvSpPr txBox="1"/>
          <p:nvPr/>
        </p:nvSpPr>
        <p:spPr>
          <a:xfrm>
            <a:off x="529389" y="990041"/>
            <a:ext cx="8129979" cy="461665"/>
          </a:xfrm>
          <a:prstGeom prst="rect">
            <a:avLst/>
          </a:prstGeom>
          <a:noFill/>
        </p:spPr>
        <p:txBody>
          <a:bodyPr wrap="square" rtlCol="0">
            <a:spAutoFit/>
          </a:bodyPr>
          <a:lstStyle/>
          <a:p>
            <a:r>
              <a:rPr lang="en-US" sz="2400" b="1" dirty="0">
                <a:latin typeface="Lato" panose="020F0502020204030203" pitchFamily="34" charset="0"/>
              </a:rPr>
              <a:t>Complainants may contact either of the following offices:</a:t>
            </a:r>
          </a:p>
        </p:txBody>
      </p:sp>
      <p:sp>
        <p:nvSpPr>
          <p:cNvPr id="3" name="Rounded Rectangle 2"/>
          <p:cNvSpPr/>
          <p:nvPr/>
        </p:nvSpPr>
        <p:spPr>
          <a:xfrm>
            <a:off x="198539" y="1471427"/>
            <a:ext cx="4395839" cy="3691794"/>
          </a:xfrm>
          <a:prstGeom prst="roundRect">
            <a:avLst/>
          </a:prstGeom>
          <a:solidFill>
            <a:srgbClr val="262087"/>
          </a:solidFill>
          <a:ln>
            <a:solidFill>
              <a:srgbClr val="2620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latin typeface="Lato" panose="020F0502020204030203" pitchFamily="34" charset="0"/>
            </a:endParaRPr>
          </a:p>
          <a:p>
            <a:pPr algn="ctr"/>
            <a:r>
              <a:rPr lang="en-US" sz="2400" b="1" dirty="0">
                <a:latin typeface="Lato" panose="020F0502020204030203" pitchFamily="34" charset="0"/>
              </a:rPr>
              <a:t>United States Department of Agriculture (USDA)</a:t>
            </a:r>
          </a:p>
          <a:p>
            <a:pPr algn="ctr"/>
            <a:endParaRPr lang="en-US" sz="1800" dirty="0">
              <a:latin typeface="Lato" panose="020F0502020204030203" pitchFamily="34" charset="0"/>
            </a:endParaRPr>
          </a:p>
          <a:p>
            <a:pPr algn="ctr"/>
            <a:r>
              <a:rPr lang="en-US" sz="1800" dirty="0">
                <a:latin typeface="Lato" panose="020F0502020204030203" pitchFamily="34" charset="0"/>
              </a:rPr>
              <a:t>Office of the Assistant Secretary</a:t>
            </a:r>
          </a:p>
          <a:p>
            <a:pPr algn="ctr"/>
            <a:r>
              <a:rPr lang="en-US" sz="1800" dirty="0">
                <a:latin typeface="Lato" panose="020F0502020204030203" pitchFamily="34" charset="0"/>
              </a:rPr>
              <a:t> for Civil Rights </a:t>
            </a:r>
          </a:p>
          <a:p>
            <a:pPr algn="ctr"/>
            <a:r>
              <a:rPr lang="en-US" sz="1800" dirty="0">
                <a:latin typeface="Lato" panose="020F0502020204030203" pitchFamily="34" charset="0"/>
              </a:rPr>
              <a:t>1400 Independence Avenue, SW, Washington, D.C. 20250-9410 </a:t>
            </a:r>
          </a:p>
          <a:p>
            <a:pPr algn="ctr"/>
            <a:endParaRPr lang="en-US" sz="1800" dirty="0">
              <a:latin typeface="Lato" panose="020F0502020204030203" pitchFamily="34" charset="0"/>
            </a:endParaRPr>
          </a:p>
          <a:p>
            <a:pPr algn="ctr"/>
            <a:r>
              <a:rPr lang="en-US" sz="1800" dirty="0">
                <a:latin typeface="Lato" panose="020F0502020204030203" pitchFamily="34" charset="0"/>
              </a:rPr>
              <a:t>(866) 632-9992 (toll free)</a:t>
            </a:r>
          </a:p>
          <a:p>
            <a:pPr algn="ctr"/>
            <a:r>
              <a:rPr lang="en-US" sz="1800" dirty="0">
                <a:latin typeface="Lato" panose="020F0502020204030203" pitchFamily="34" charset="0"/>
              </a:rPr>
              <a:t>(202) 260-1026, or </a:t>
            </a:r>
          </a:p>
          <a:p>
            <a:pPr algn="ctr"/>
            <a:r>
              <a:rPr lang="en-US" sz="1800" dirty="0">
                <a:latin typeface="Lato" panose="020F0502020204030203" pitchFamily="34" charset="0"/>
              </a:rPr>
              <a:t>(202) 401-0216 (TDD)</a:t>
            </a:r>
          </a:p>
          <a:p>
            <a:pPr algn="ctr"/>
            <a:r>
              <a:rPr lang="en-US" sz="1800" dirty="0">
                <a:latin typeface="Lato" panose="020F0502020204030203" pitchFamily="34" charset="0"/>
              </a:rPr>
              <a:t>Fax (202) 260-1026</a:t>
            </a:r>
          </a:p>
          <a:p>
            <a:pPr algn="ctr"/>
            <a:endParaRPr lang="en-US" sz="2400" b="1" dirty="0">
              <a:solidFill>
                <a:schemeClr val="bg1"/>
              </a:solidFill>
              <a:latin typeface="Lato" panose="020F0502020204030203" pitchFamily="34" charset="0"/>
            </a:endParaRPr>
          </a:p>
        </p:txBody>
      </p:sp>
      <p:sp>
        <p:nvSpPr>
          <p:cNvPr id="6" name="Rounded Rectangle 5"/>
          <p:cNvSpPr/>
          <p:nvPr/>
        </p:nvSpPr>
        <p:spPr>
          <a:xfrm>
            <a:off x="4796287" y="1451706"/>
            <a:ext cx="4149174" cy="3691794"/>
          </a:xfrm>
          <a:prstGeom prst="round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sz="2400" b="1" dirty="0">
                <a:solidFill>
                  <a:schemeClr val="bg1"/>
                </a:solidFill>
                <a:latin typeface="Lato" panose="020F0502020204030203" pitchFamily="34" charset="0"/>
              </a:rPr>
              <a:t>Wisconsin Department of Public Instruction (DPI)</a:t>
            </a:r>
          </a:p>
          <a:p>
            <a:pPr algn="ctr"/>
            <a:endParaRPr lang="en-US" sz="1800" dirty="0">
              <a:solidFill>
                <a:schemeClr val="bg1"/>
              </a:solidFill>
              <a:latin typeface="Lato" panose="020F0502020204030203" pitchFamily="34" charset="0"/>
            </a:endParaRPr>
          </a:p>
          <a:p>
            <a:pPr algn="ctr"/>
            <a:r>
              <a:rPr lang="en-US" sz="1800" dirty="0">
                <a:solidFill>
                  <a:schemeClr val="bg1"/>
                </a:solidFill>
                <a:latin typeface="Lato" panose="020F0502020204030203" pitchFamily="34" charset="0"/>
              </a:rPr>
              <a:t>Director, School Nutrition Team</a:t>
            </a:r>
          </a:p>
          <a:p>
            <a:pPr algn="ctr"/>
            <a:r>
              <a:rPr lang="en-US" sz="1800" dirty="0">
                <a:solidFill>
                  <a:schemeClr val="bg1"/>
                </a:solidFill>
                <a:latin typeface="Lato" panose="020F0502020204030203" pitchFamily="34" charset="0"/>
              </a:rPr>
              <a:t>125 South Webster Street</a:t>
            </a:r>
          </a:p>
          <a:p>
            <a:pPr algn="ctr"/>
            <a:r>
              <a:rPr lang="en-US" sz="1800" dirty="0">
                <a:solidFill>
                  <a:schemeClr val="bg1"/>
                </a:solidFill>
                <a:latin typeface="Lato" panose="020F0502020204030203" pitchFamily="34" charset="0"/>
              </a:rPr>
              <a:t> Madison, WI 53707-7841</a:t>
            </a:r>
          </a:p>
          <a:p>
            <a:pPr algn="ctr"/>
            <a:endParaRPr lang="en-US" sz="1800" dirty="0">
              <a:solidFill>
                <a:schemeClr val="bg1"/>
              </a:solidFill>
              <a:latin typeface="Lato" panose="020F0502020204030203" pitchFamily="34" charset="0"/>
            </a:endParaRPr>
          </a:p>
          <a:p>
            <a:pPr algn="ctr"/>
            <a:r>
              <a:rPr lang="en-US" sz="1800" dirty="0">
                <a:solidFill>
                  <a:schemeClr val="bg1"/>
                </a:solidFill>
                <a:latin typeface="Lato" panose="020F0502020204030203" pitchFamily="34" charset="0"/>
              </a:rPr>
              <a:t>Email: </a:t>
            </a:r>
            <a:r>
              <a:rPr lang="en-US" sz="1800" dirty="0">
                <a:solidFill>
                  <a:schemeClr val="bg1"/>
                </a:solidFill>
                <a:latin typeface="Lato" panose="020F0502020204030203" pitchFamily="34" charset="0"/>
                <a:hlinkClick r:id="rId4">
                  <a:extLst>
                    <a:ext uri="{A12FA001-AC4F-418D-AE19-62706E023703}">
                      <ahyp:hlinkClr xmlns:ahyp="http://schemas.microsoft.com/office/drawing/2018/hyperlinkcolor" val="tx"/>
                    </a:ext>
                  </a:extLst>
                </a:hlinkClick>
              </a:rPr>
              <a:t>jessica.sharkus@dpi.wi.gov</a:t>
            </a:r>
            <a:r>
              <a:rPr lang="en-US" sz="1800" dirty="0">
                <a:solidFill>
                  <a:schemeClr val="bg1"/>
                </a:solidFill>
                <a:latin typeface="Lato" panose="020F0502020204030203" pitchFamily="34" charset="0"/>
              </a:rPr>
              <a:t> </a:t>
            </a:r>
            <a:endParaRPr lang="en-US" sz="1800" b="1" dirty="0">
              <a:solidFill>
                <a:schemeClr val="bg1"/>
              </a:solidFill>
              <a:latin typeface="Lato" panose="020F0502020204030203" pitchFamily="34" charset="0"/>
            </a:endParaRPr>
          </a:p>
        </p:txBody>
      </p:sp>
    </p:spTree>
    <p:custDataLst>
      <p:tags r:id="rId1"/>
    </p:custDataLst>
    <p:extLst>
      <p:ext uri="{BB962C8B-B14F-4D97-AF65-F5344CB8AC3E}">
        <p14:creationId xmlns:p14="http://schemas.microsoft.com/office/powerpoint/2010/main" val="3940085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Handling Civil Rights Complaints</a:t>
            </a:r>
          </a:p>
        </p:txBody>
      </p:sp>
      <p:sp>
        <p:nvSpPr>
          <p:cNvPr id="5" name="Content Placeholder 4" descr="graphic showing steps to follow if a complaint is received"/>
          <p:cNvSpPr>
            <a:spLocks noGrp="1"/>
          </p:cNvSpPr>
          <p:nvPr>
            <p:ph idx="1"/>
          </p:nvPr>
        </p:nvSpPr>
        <p:spPr>
          <a:xfrm>
            <a:off x="1347538" y="1046748"/>
            <a:ext cx="6316578" cy="3739565"/>
          </a:xfrm>
        </p:spPr>
        <p:txBody>
          <a:bodyPr>
            <a:noAutofit/>
          </a:bodyPr>
          <a:lstStyle/>
          <a:p>
            <a:pPr marL="0" indent="0">
              <a:spcAft>
                <a:spcPts val="0"/>
              </a:spcAft>
              <a:buNone/>
            </a:pPr>
            <a:endParaRPr lang="en-US" b="0" u="sng" dirty="0"/>
          </a:p>
          <a:p>
            <a:pPr marL="0" indent="0">
              <a:spcAft>
                <a:spcPts val="0"/>
              </a:spcAft>
              <a:buNone/>
            </a:pPr>
            <a:endParaRPr lang="en-US" b="0" u="sng" dirty="0"/>
          </a:p>
          <a:p>
            <a:pPr marL="0" indent="0">
              <a:spcAft>
                <a:spcPts val="0"/>
              </a:spcAft>
              <a:buNone/>
            </a:pPr>
            <a:endParaRPr lang="en-US" b="0" dirty="0"/>
          </a:p>
          <a:p>
            <a:pPr marL="0" indent="0">
              <a:spcAft>
                <a:spcPts val="0"/>
              </a:spcAft>
              <a:buNone/>
            </a:pPr>
            <a:endParaRPr lang="en-US" b="0" dirty="0"/>
          </a:p>
        </p:txBody>
      </p:sp>
      <p:graphicFrame>
        <p:nvGraphicFramePr>
          <p:cNvPr id="2" name="Diagram 1" descr="steps showing what to do if a USDA complaint is received"/>
          <p:cNvGraphicFramePr/>
          <p:nvPr>
            <p:extLst>
              <p:ext uri="{D42A27DB-BD31-4B8C-83A1-F6EECF244321}">
                <p14:modId xmlns:p14="http://schemas.microsoft.com/office/powerpoint/2010/main" val="3655804723"/>
              </p:ext>
            </p:extLst>
          </p:nvPr>
        </p:nvGraphicFramePr>
        <p:xfrm>
          <a:off x="1347538" y="1046747"/>
          <a:ext cx="6316578" cy="38731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910041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0992" y="0"/>
            <a:ext cx="8636924" cy="914400"/>
          </a:xfrm>
        </p:spPr>
        <p:txBody>
          <a:bodyPr>
            <a:noAutofit/>
          </a:bodyPr>
          <a:lstStyle/>
          <a:p>
            <a:r>
              <a:rPr lang="en-US" sz="3600" b="1" u="none" dirty="0"/>
              <a:t>Complaints</a:t>
            </a:r>
            <a:r>
              <a:rPr lang="en-US" sz="3600" b="1" u="none"/>
              <a:t>, continued</a:t>
            </a:r>
            <a:endParaRPr lang="en-US" sz="3600" b="1" u="none" dirty="0"/>
          </a:p>
        </p:txBody>
      </p:sp>
      <p:graphicFrame>
        <p:nvGraphicFramePr>
          <p:cNvPr id="6" name="Diagram 5" descr="graphic showing that SFAs may not process complaints, should resolve a situation and must know who is responsible within the SFA"/>
          <p:cNvGraphicFramePr/>
          <p:nvPr>
            <p:extLst>
              <p:ext uri="{D42A27DB-BD31-4B8C-83A1-F6EECF244321}">
                <p14:modId xmlns:p14="http://schemas.microsoft.com/office/powerpoint/2010/main" val="3629448944"/>
              </p:ext>
            </p:extLst>
          </p:nvPr>
        </p:nvGraphicFramePr>
        <p:xfrm>
          <a:off x="260992" y="1035170"/>
          <a:ext cx="8636924" cy="38996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31458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none" dirty="0"/>
              <a:t>Additional Wisconsin Protections </a:t>
            </a:r>
          </a:p>
        </p:txBody>
      </p:sp>
      <p:graphicFrame>
        <p:nvGraphicFramePr>
          <p:cNvPr id="3" name="Diagram 2" descr="graphic of 7 additional protections in State of Wisconsin"/>
          <p:cNvGraphicFramePr/>
          <p:nvPr>
            <p:extLst>
              <p:ext uri="{D42A27DB-BD31-4B8C-83A1-F6EECF244321}">
                <p14:modId xmlns:p14="http://schemas.microsoft.com/office/powerpoint/2010/main" val="2425693648"/>
              </p:ext>
            </p:extLst>
          </p:nvPr>
        </p:nvGraphicFramePr>
        <p:xfrm>
          <a:off x="616258" y="1283462"/>
          <a:ext cx="7729728" cy="31422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0602566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Conflict Resolution</a:t>
            </a:r>
          </a:p>
        </p:txBody>
      </p:sp>
      <p:graphicFrame>
        <p:nvGraphicFramePr>
          <p:cNvPr id="2" name="Content Placeholder 1" descr="graphic defining conflict resolution process"/>
          <p:cNvGraphicFramePr>
            <a:graphicFrameLocks noGrp="1"/>
          </p:cNvGraphicFramePr>
          <p:nvPr>
            <p:ph idx="1"/>
            <p:extLst>
              <p:ext uri="{D42A27DB-BD31-4B8C-83A1-F6EECF244321}">
                <p14:modId xmlns:p14="http://schemas.microsoft.com/office/powerpoint/2010/main" val="2533129879"/>
              </p:ext>
            </p:extLst>
          </p:nvPr>
        </p:nvGraphicFramePr>
        <p:xfrm>
          <a:off x="615950" y="1214438"/>
          <a:ext cx="7886700" cy="34956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611849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BCECA-9939-4479-9A1E-A232977E5FBB}"/>
              </a:ext>
            </a:extLst>
          </p:cNvPr>
          <p:cNvSpPr>
            <a:spLocks noGrp="1"/>
          </p:cNvSpPr>
          <p:nvPr>
            <p:ph type="title"/>
          </p:nvPr>
        </p:nvSpPr>
        <p:spPr>
          <a:xfrm>
            <a:off x="1560513" y="0"/>
            <a:ext cx="7772400" cy="1021556"/>
          </a:xfrm>
        </p:spPr>
        <p:txBody>
          <a:bodyPr/>
          <a:lstStyle/>
          <a:p>
            <a:r>
              <a:rPr lang="en-US" dirty="0">
                <a:solidFill>
                  <a:srgbClr val="262087"/>
                </a:solidFill>
              </a:rPr>
              <a:t>Civil</a:t>
            </a:r>
            <a:r>
              <a:rPr lang="en-US" baseline="0" dirty="0">
                <a:solidFill>
                  <a:srgbClr val="262087"/>
                </a:solidFill>
              </a:rPr>
              <a:t> rights compliance reviews and resolutions of non-compliance</a:t>
            </a:r>
            <a:endParaRPr lang="en-US" dirty="0">
              <a:solidFill>
                <a:srgbClr val="262087"/>
              </a:solidFill>
            </a:endParaRPr>
          </a:p>
        </p:txBody>
      </p:sp>
      <p:sp>
        <p:nvSpPr>
          <p:cNvPr id="3" name="Title 5"/>
          <p:cNvSpPr txBox="1">
            <a:spLocks/>
          </p:cNvSpPr>
          <p:nvPr/>
        </p:nvSpPr>
        <p:spPr>
          <a:xfrm>
            <a:off x="367157" y="3618934"/>
            <a:ext cx="7835148" cy="1047287"/>
          </a:xfrm>
          <a:prstGeom prst="rect">
            <a:avLst/>
          </a:prstGeom>
        </p:spPr>
        <p:txBody>
          <a:bodyPr vert="horz" lIns="91440" tIns="45720" rIns="91440" bIns="45720" rtlCol="0" anchor="ctr">
            <a:noAutofit/>
          </a:bodyPr>
          <a:lstStyle>
            <a:lvl1pPr algn="ctr" defTabSz="514350" rtl="0" eaLnBrk="1" latinLnBrk="0" hangingPunct="1">
              <a:lnSpc>
                <a:spcPct val="90000"/>
              </a:lnSpc>
              <a:spcBef>
                <a:spcPct val="0"/>
              </a:spcBef>
              <a:buNone/>
              <a:defRPr sz="2700" kern="1200">
                <a:solidFill>
                  <a:schemeClr val="bg1"/>
                </a:solidFill>
                <a:latin typeface="Lato Black" panose="020F0A02020204030203" pitchFamily="34" charset="0"/>
                <a:ea typeface="+mj-ea"/>
                <a:cs typeface="+mj-cs"/>
              </a:defRPr>
            </a:lvl1pPr>
          </a:lstStyle>
          <a:p>
            <a:pPr algn="l"/>
            <a:r>
              <a:rPr lang="en-US" sz="3600" dirty="0">
                <a:solidFill>
                  <a:srgbClr val="262087"/>
                </a:solidFill>
              </a:rPr>
              <a:t>CIVIL RIGHTS COMPLIANCE REVIEWS AND RESOLUTIONS OF NON-COMPLIANCE</a:t>
            </a:r>
          </a:p>
        </p:txBody>
      </p:sp>
    </p:spTree>
    <p:custDataLst>
      <p:tags r:id="rId1"/>
    </p:custDataLst>
    <p:extLst>
      <p:ext uri="{BB962C8B-B14F-4D97-AF65-F5344CB8AC3E}">
        <p14:creationId xmlns:p14="http://schemas.microsoft.com/office/powerpoint/2010/main" val="3683996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Civil Rights Monitoring Form</a:t>
            </a:r>
          </a:p>
        </p:txBody>
      </p:sp>
      <p:sp>
        <p:nvSpPr>
          <p:cNvPr id="5" name="Content Placeholder 4"/>
          <p:cNvSpPr>
            <a:spLocks noGrp="1"/>
          </p:cNvSpPr>
          <p:nvPr>
            <p:ph idx="1"/>
          </p:nvPr>
        </p:nvSpPr>
        <p:spPr>
          <a:xfrm>
            <a:off x="384245" y="1064526"/>
            <a:ext cx="4488005" cy="3581616"/>
          </a:xfrm>
        </p:spPr>
        <p:txBody>
          <a:bodyPr>
            <a:noAutofit/>
          </a:bodyPr>
          <a:lstStyle/>
          <a:p>
            <a:r>
              <a:rPr lang="en-US" b="0" dirty="0"/>
              <a:t>Tool for ensuring compliance with civil rights requirements</a:t>
            </a:r>
          </a:p>
          <a:p>
            <a:r>
              <a:rPr lang="en-US" b="0" dirty="0"/>
              <a:t>Completed annually by </a:t>
            </a:r>
            <a:r>
              <a:rPr lang="en-US" u="sng" dirty="0"/>
              <a:t>October 31</a:t>
            </a:r>
            <a:r>
              <a:rPr lang="en-US" u="sng" baseline="30000" dirty="0"/>
              <a:t>st</a:t>
            </a:r>
            <a:r>
              <a:rPr lang="en-US" u="sng" dirty="0"/>
              <a:t> </a:t>
            </a:r>
            <a:r>
              <a:rPr lang="en-US" b="0" dirty="0"/>
              <a:t>and kept on file for three years plus the current</a:t>
            </a:r>
          </a:p>
          <a:p>
            <a:r>
              <a:rPr lang="en-US" b="0" dirty="0"/>
              <a:t>Available on the School Nutrition Team’s civil rights webpage</a:t>
            </a:r>
            <a:endParaRPr lang="en-US" sz="600" dirty="0"/>
          </a:p>
        </p:txBody>
      </p:sp>
      <p:pic>
        <p:nvPicPr>
          <p:cNvPr id="2" name="Picture 1" descr="image of the civil rights monitoring form:  PI-1441"/>
          <p:cNvPicPr>
            <a:picLocks noChangeAspect="1"/>
          </p:cNvPicPr>
          <p:nvPr/>
        </p:nvPicPr>
        <p:blipFill>
          <a:blip r:embed="rId4"/>
          <a:stretch>
            <a:fillRect/>
          </a:stretch>
        </p:blipFill>
        <p:spPr>
          <a:xfrm>
            <a:off x="5141770" y="805218"/>
            <a:ext cx="3361188" cy="4229100"/>
          </a:xfrm>
          <a:prstGeom prst="rect">
            <a:avLst/>
          </a:prstGeom>
          <a:ln>
            <a:solidFill>
              <a:schemeClr val="tx1"/>
            </a:solidFill>
          </a:ln>
        </p:spPr>
      </p:pic>
    </p:spTree>
    <p:custDataLst>
      <p:tags r:id="rId1"/>
    </p:custDataLst>
    <p:extLst>
      <p:ext uri="{BB962C8B-B14F-4D97-AF65-F5344CB8AC3E}">
        <p14:creationId xmlns:p14="http://schemas.microsoft.com/office/powerpoint/2010/main" val="31571087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u="none" dirty="0"/>
              <a:t>Noncompliance</a:t>
            </a:r>
          </a:p>
        </p:txBody>
      </p:sp>
      <p:sp>
        <p:nvSpPr>
          <p:cNvPr id="5" name="Content Placeholder 4"/>
          <p:cNvSpPr>
            <a:spLocks noGrp="1"/>
          </p:cNvSpPr>
          <p:nvPr>
            <p:ph idx="1"/>
          </p:nvPr>
        </p:nvSpPr>
        <p:spPr>
          <a:xfrm>
            <a:off x="428445" y="2574756"/>
            <a:ext cx="8251016" cy="1985211"/>
          </a:xfrm>
        </p:spPr>
        <p:txBody>
          <a:bodyPr>
            <a:normAutofit fontScale="70000" lnSpcReduction="20000"/>
          </a:bodyPr>
          <a:lstStyle/>
          <a:p>
            <a:pPr marL="0" indent="0">
              <a:lnSpc>
                <a:spcPct val="120000"/>
              </a:lnSpc>
              <a:spcAft>
                <a:spcPts val="0"/>
              </a:spcAft>
              <a:buNone/>
            </a:pPr>
            <a:r>
              <a:rPr lang="en-US" sz="2850" b="0" dirty="0"/>
              <a:t>Examples include:</a:t>
            </a:r>
          </a:p>
          <a:p>
            <a:pPr marL="714375" lvl="1" indent="-457200">
              <a:lnSpc>
                <a:spcPct val="120000"/>
              </a:lnSpc>
              <a:spcBef>
                <a:spcPts val="0"/>
              </a:spcBef>
              <a:buFont typeface="Arial" panose="020B0604020202020204" pitchFamily="34" charset="0"/>
              <a:buChar char="•"/>
            </a:pPr>
            <a:r>
              <a:rPr lang="en-US" sz="2850" dirty="0"/>
              <a:t>Denying an individual or household access to benefits</a:t>
            </a:r>
          </a:p>
          <a:p>
            <a:pPr marL="714375" lvl="1" indent="-457200">
              <a:lnSpc>
                <a:spcPct val="120000"/>
              </a:lnSpc>
              <a:spcBef>
                <a:spcPts val="0"/>
              </a:spcBef>
              <a:buFont typeface="Arial" panose="020B0604020202020204" pitchFamily="34" charset="0"/>
              <a:buChar char="•"/>
            </a:pPr>
            <a:r>
              <a:rPr lang="en-US" sz="2850" dirty="0"/>
              <a:t>Providing FNS program services or benefits in a dissimilar manner based on the protected classes</a:t>
            </a:r>
          </a:p>
          <a:p>
            <a:pPr marL="714375" lvl="1" indent="-457200">
              <a:lnSpc>
                <a:spcPct val="120000"/>
              </a:lnSpc>
              <a:spcBef>
                <a:spcPts val="0"/>
              </a:spcBef>
              <a:buFont typeface="Arial" panose="020B0604020202020204" pitchFamily="34" charset="0"/>
              <a:buChar char="•"/>
            </a:pPr>
            <a:r>
              <a:rPr lang="en-US" sz="2850" dirty="0"/>
              <a:t>Selecting FNS program sites or facilities in a manner that denies an individual access to FNS program benefits</a:t>
            </a:r>
            <a:endParaRPr lang="en-US" b="0" dirty="0"/>
          </a:p>
        </p:txBody>
      </p:sp>
      <p:sp>
        <p:nvSpPr>
          <p:cNvPr id="2" name="Rounded Rectangle 1"/>
          <p:cNvSpPr/>
          <p:nvPr/>
        </p:nvSpPr>
        <p:spPr>
          <a:xfrm>
            <a:off x="1070811" y="1248275"/>
            <a:ext cx="6966284" cy="992606"/>
          </a:xfrm>
          <a:prstGeom prst="roundRect">
            <a:avLst/>
          </a:prstGeom>
          <a:solidFill>
            <a:srgbClr val="0099CC"/>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pitchFamily="34" charset="0"/>
              </a:rPr>
              <a:t>All instances of civil rights noncompliance are considered equally, no matter the level or severity of noncompliance.</a:t>
            </a:r>
          </a:p>
        </p:txBody>
      </p:sp>
    </p:spTree>
    <p:custDataLst>
      <p:tags r:id="rId1"/>
    </p:custDataLst>
    <p:extLst>
      <p:ext uri="{BB962C8B-B14F-4D97-AF65-F5344CB8AC3E}">
        <p14:creationId xmlns:p14="http://schemas.microsoft.com/office/powerpoint/2010/main" val="33583495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none" dirty="0"/>
              <a:t>Civil Rights Resources </a:t>
            </a:r>
          </a:p>
        </p:txBody>
      </p:sp>
      <p:sp>
        <p:nvSpPr>
          <p:cNvPr id="3" name="Content Placeholder 2"/>
          <p:cNvSpPr>
            <a:spLocks noGrp="1"/>
          </p:cNvSpPr>
          <p:nvPr>
            <p:ph idx="1"/>
          </p:nvPr>
        </p:nvSpPr>
        <p:spPr>
          <a:xfrm>
            <a:off x="616257" y="1255593"/>
            <a:ext cx="8303455" cy="3601517"/>
          </a:xfrm>
        </p:spPr>
        <p:txBody>
          <a:bodyPr>
            <a:normAutofit/>
          </a:bodyPr>
          <a:lstStyle/>
          <a:p>
            <a:r>
              <a:rPr lang="en-US" sz="2200" dirty="0">
                <a:hlinkClick r:id="rId4"/>
              </a:rPr>
              <a:t>USDA FNS Instruction 113-1</a:t>
            </a:r>
            <a:r>
              <a:rPr lang="en-US" sz="2200" dirty="0"/>
              <a:t> </a:t>
            </a:r>
            <a:r>
              <a:rPr lang="en-US" sz="2200" b="0" dirty="0"/>
              <a:t>http://www.fns.usda.gov/sites/default/files/113-1.pdf</a:t>
            </a:r>
          </a:p>
          <a:p>
            <a:r>
              <a:rPr lang="en-US" sz="2200" dirty="0">
                <a:hlinkClick r:id="rId5"/>
              </a:rPr>
              <a:t>School Nutrition Civil Rights webpage</a:t>
            </a:r>
            <a:r>
              <a:rPr lang="en-US" sz="2200" dirty="0"/>
              <a:t>: </a:t>
            </a:r>
            <a:r>
              <a:rPr lang="en-US" sz="2200" b="0" dirty="0"/>
              <a:t>https://dpi.wi.gov/school-nutrition/program-requirements/civil-rights </a:t>
            </a:r>
          </a:p>
          <a:p>
            <a:r>
              <a:rPr lang="en-US" sz="2200" dirty="0">
                <a:hlinkClick r:id="rId6"/>
              </a:rPr>
              <a:t>Eligibility Manual For School Meals</a:t>
            </a:r>
            <a:r>
              <a:rPr lang="en-US" sz="2200" dirty="0"/>
              <a:t>: </a:t>
            </a:r>
            <a:r>
              <a:rPr lang="en-US" sz="2200" b="0" dirty="0"/>
              <a:t>https://dpi.wi.gov/sites/default/files/imce/school-nutrition/pdf/eligibility-manual.pdf </a:t>
            </a:r>
          </a:p>
        </p:txBody>
      </p:sp>
    </p:spTree>
    <p:custDataLst>
      <p:tags r:id="rId1"/>
    </p:custDataLst>
    <p:extLst>
      <p:ext uri="{BB962C8B-B14F-4D97-AF65-F5344CB8AC3E}">
        <p14:creationId xmlns:p14="http://schemas.microsoft.com/office/powerpoint/2010/main" val="41708742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3B076-A085-433D-9D1E-1C862FD027A2}"/>
              </a:ext>
            </a:extLst>
          </p:cNvPr>
          <p:cNvSpPr>
            <a:spLocks noGrp="1"/>
          </p:cNvSpPr>
          <p:nvPr>
            <p:ph type="title"/>
          </p:nvPr>
        </p:nvSpPr>
        <p:spPr/>
        <p:txBody>
          <a:bodyPr/>
          <a:lstStyle/>
          <a:p>
            <a:r>
              <a:rPr lang="en-US" u="none" dirty="0">
                <a:solidFill>
                  <a:srgbClr val="262087"/>
                </a:solidFill>
              </a:rPr>
              <a:t>DPI Contact Information</a:t>
            </a:r>
          </a:p>
        </p:txBody>
      </p:sp>
      <p:sp>
        <p:nvSpPr>
          <p:cNvPr id="2" name="TextBox 1"/>
          <p:cNvSpPr txBox="1"/>
          <p:nvPr/>
        </p:nvSpPr>
        <p:spPr>
          <a:xfrm>
            <a:off x="4481332" y="1483095"/>
            <a:ext cx="4662668" cy="2889252"/>
          </a:xfrm>
          <a:prstGeom prst="rect">
            <a:avLst/>
          </a:prstGeom>
          <a:noFill/>
        </p:spPr>
        <p:txBody>
          <a:bodyPr wrap="square" rtlCol="0">
            <a:spAutoFit/>
          </a:bodyPr>
          <a:lstStyle/>
          <a:p>
            <a:pPr algn="ctr" defTabSz="685800"/>
            <a:endParaRPr lang="en-US" altLang="en-US" sz="825" dirty="0">
              <a:solidFill>
                <a:prstClr val="black"/>
              </a:solidFill>
              <a:latin typeface="Calibri"/>
            </a:endParaRPr>
          </a:p>
          <a:p>
            <a:pPr algn="ctr" defTabSz="685800"/>
            <a: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t>Wisconsin Department of Public Instruction</a:t>
            </a:r>
            <a:b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br>
            <a: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t>School Nutrition Team</a:t>
            </a:r>
            <a:b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br>
            <a: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t>125 South Webster Street</a:t>
            </a:r>
            <a:b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br>
            <a: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t>P.O. Box 7841</a:t>
            </a:r>
            <a:b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br>
            <a: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t>Madison, WI  53707-7841</a:t>
            </a:r>
            <a:b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br>
            <a: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t>608-267-9228</a:t>
            </a:r>
            <a:b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br>
            <a: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hlinkClick r:id="rId4"/>
              </a:rPr>
              <a:t>http://dpi.wi.gov/school-nutrition</a:t>
            </a:r>
            <a:r>
              <a:rPr lang="en-US" altLang="en-US" sz="1600" dirty="0">
                <a:solidFill>
                  <a:prstClr val="black"/>
                </a:solidFill>
                <a:latin typeface="Lato" panose="020F0502020204030203" pitchFamily="34" charset="0"/>
                <a:ea typeface="Lato" panose="020F0502020204030203" pitchFamily="34" charset="0"/>
                <a:cs typeface="Lato" panose="020F0502020204030203" pitchFamily="34" charset="0"/>
              </a:rPr>
              <a:t> </a:t>
            </a:r>
          </a:p>
          <a:p>
            <a:pPr algn="ctr" defTabSz="685800"/>
            <a:endParaRPr lang="en-US" sz="1600" dirty="0">
              <a:solidFill>
                <a:prstClr val="black"/>
              </a:solidFill>
              <a:latin typeface="Lato" panose="020F0502020204030203" pitchFamily="34" charset="0"/>
              <a:ea typeface="Lato" panose="020F0502020204030203" pitchFamily="34" charset="0"/>
              <a:cs typeface="Lato" panose="020F0502020204030203" pitchFamily="34" charset="0"/>
              <a:hlinkClick r:id="rId5"/>
            </a:endParaRPr>
          </a:p>
          <a:p>
            <a:pPr algn="ctr" defTabSz="685800"/>
            <a:r>
              <a:rPr lang="en-US" sz="1600" b="1" dirty="0">
                <a:solidFill>
                  <a:prstClr val="black"/>
                </a:solidFill>
                <a:latin typeface="Lato" panose="020F0502020204030203" pitchFamily="34" charset="0"/>
                <a:ea typeface="Lato" panose="020F0502020204030203" pitchFamily="34" charset="0"/>
                <a:cs typeface="Lato" panose="020F0502020204030203" pitchFamily="34" charset="0"/>
              </a:rPr>
              <a:t>DPIFNS@dpi.wi.gov</a:t>
            </a:r>
          </a:p>
          <a:p>
            <a:pPr algn="ctr" defTabSz="685800"/>
            <a:r>
              <a:rPr lang="en-US" sz="1600" b="1" dirty="0">
                <a:solidFill>
                  <a:prstClr val="black"/>
                </a:solidFill>
                <a:latin typeface="Lato" panose="020F0502020204030203" pitchFamily="34" charset="0"/>
                <a:ea typeface="Lato" panose="020F0502020204030203" pitchFamily="34" charset="0"/>
                <a:cs typeface="Lato" panose="020F0502020204030203" pitchFamily="34" charset="0"/>
              </a:rPr>
              <a:t>(608) 266-3509</a:t>
            </a:r>
          </a:p>
          <a:p>
            <a:pPr defTabSz="685800"/>
            <a:endParaRPr lang="en-US" sz="1350" dirty="0">
              <a:solidFill>
                <a:prstClr val="black"/>
              </a:solidFill>
              <a:latin typeface="Calibri"/>
            </a:endParaRPr>
          </a:p>
        </p:txBody>
      </p:sp>
      <p:pic>
        <p:nvPicPr>
          <p:cNvPr id="3" name="Picture 2" descr="Wisconsin DPI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118" y="1576257"/>
            <a:ext cx="4077907" cy="1964266"/>
          </a:xfrm>
          <a:prstGeom prst="rect">
            <a:avLst/>
          </a:prstGeom>
        </p:spPr>
      </p:pic>
    </p:spTree>
    <p:custDataLst>
      <p:tags r:id="rId1"/>
    </p:custDataLst>
    <p:extLst>
      <p:ext uri="{BB962C8B-B14F-4D97-AF65-F5344CB8AC3E}">
        <p14:creationId xmlns:p14="http://schemas.microsoft.com/office/powerpoint/2010/main" val="4213313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886FC-1D73-4F20-9A59-63A5CBB61369}"/>
              </a:ext>
            </a:extLst>
          </p:cNvPr>
          <p:cNvSpPr>
            <a:spLocks noGrp="1"/>
          </p:cNvSpPr>
          <p:nvPr>
            <p:ph type="title"/>
          </p:nvPr>
        </p:nvSpPr>
        <p:spPr/>
        <p:txBody>
          <a:bodyPr/>
          <a:lstStyle/>
          <a:p>
            <a:r>
              <a:rPr lang="en-US" u="none" dirty="0">
                <a:solidFill>
                  <a:srgbClr val="262087"/>
                </a:solidFill>
              </a:rPr>
              <a:t>Attendance</a:t>
            </a:r>
            <a:r>
              <a:rPr lang="en-US" u="none" baseline="0" dirty="0">
                <a:solidFill>
                  <a:srgbClr val="262087"/>
                </a:solidFill>
              </a:rPr>
              <a:t> Record Required</a:t>
            </a:r>
            <a:endParaRPr lang="en-US" u="none" dirty="0">
              <a:solidFill>
                <a:srgbClr val="262087"/>
              </a:solidFill>
            </a:endParaRPr>
          </a:p>
        </p:txBody>
      </p:sp>
      <p:sp>
        <p:nvSpPr>
          <p:cNvPr id="5" name="Content Placeholder 4"/>
          <p:cNvSpPr>
            <a:spLocks noGrp="1"/>
          </p:cNvSpPr>
          <p:nvPr>
            <p:ph idx="1"/>
          </p:nvPr>
        </p:nvSpPr>
        <p:spPr>
          <a:xfrm>
            <a:off x="1567787" y="2080874"/>
            <a:ext cx="6172200" cy="1476520"/>
          </a:xfrm>
        </p:spPr>
        <p:txBody>
          <a:bodyPr>
            <a:normAutofit fontScale="92500" lnSpcReduction="20000"/>
          </a:bodyPr>
          <a:lstStyle/>
          <a:p>
            <a:pPr marL="0" indent="0" algn="ctr">
              <a:buNone/>
            </a:pPr>
            <a:r>
              <a:rPr lang="en-US" sz="3000" dirty="0"/>
              <a:t> Attendees: </a:t>
            </a:r>
          </a:p>
          <a:p>
            <a:pPr marL="0" indent="0" algn="ctr">
              <a:buNone/>
            </a:pPr>
            <a:r>
              <a:rPr lang="en-US" sz="3000" dirty="0"/>
              <a:t>Please sign off on receiving this information</a:t>
            </a:r>
          </a:p>
        </p:txBody>
      </p:sp>
    </p:spTree>
    <p:custDataLst>
      <p:tags r:id="rId1"/>
    </p:custDataLst>
    <p:extLst>
      <p:ext uri="{BB962C8B-B14F-4D97-AF65-F5344CB8AC3E}">
        <p14:creationId xmlns:p14="http://schemas.microsoft.com/office/powerpoint/2010/main" val="15873791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495" y="0"/>
            <a:ext cx="8905010" cy="961284"/>
          </a:xfrm>
        </p:spPr>
        <p:txBody>
          <a:bodyPr>
            <a:noAutofit/>
          </a:bodyPr>
          <a:lstStyle/>
          <a:p>
            <a:r>
              <a:rPr lang="en-US" sz="3600" b="1" u="none" dirty="0"/>
              <a:t>USDA Nondiscrimination Statement</a:t>
            </a:r>
          </a:p>
        </p:txBody>
      </p:sp>
      <p:sp>
        <p:nvSpPr>
          <p:cNvPr id="2" name="Content Placeholder 1"/>
          <p:cNvSpPr>
            <a:spLocks noGrp="1"/>
          </p:cNvSpPr>
          <p:nvPr>
            <p:ph idx="1"/>
          </p:nvPr>
        </p:nvSpPr>
        <p:spPr>
          <a:xfrm>
            <a:off x="102869" y="961284"/>
            <a:ext cx="9024505" cy="4049216"/>
          </a:xfrm>
        </p:spPr>
        <p:txBody>
          <a:bodyPr>
            <a:noAutofit/>
          </a:bodyPr>
          <a:lstStyle/>
          <a:p>
            <a:pPr marL="0" indent="0">
              <a:spcAft>
                <a:spcPts val="0"/>
              </a:spcAft>
              <a:buNone/>
            </a:pPr>
            <a:r>
              <a:rPr lang="en-US" sz="1100" b="0" dirty="0">
                <a:latin typeface="Times New Roman" panose="02020603050405020304" pitchFamily="18" charset="0"/>
                <a:ea typeface="Calibri" panose="020F0502020204030204" pitchFamily="34"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a:t>
            </a:r>
          </a:p>
          <a:p>
            <a:pPr marL="0" indent="0">
              <a:spcAft>
                <a:spcPts val="0"/>
              </a:spcAft>
              <a:buNone/>
            </a:pPr>
            <a:r>
              <a:rPr lang="en-US" sz="1100" b="0" dirty="0">
                <a:latin typeface="Times New Roman" panose="02020603050405020304" pitchFamily="18" charset="0"/>
                <a:ea typeface="Calibri" panose="020F0502020204030204" pitchFamily="34" charset="0"/>
              </a:rPr>
              <a:t>color, national origin, sex, disability, age, or reprisal or retaliation for prior civil rights activity in any program or activity conducted or funded by USDA.  </a:t>
            </a:r>
          </a:p>
          <a:p>
            <a:pPr marL="0" indent="0">
              <a:spcAft>
                <a:spcPts val="0"/>
              </a:spcAft>
              <a:buNone/>
            </a:pPr>
            <a:r>
              <a:rPr lang="en-US" sz="1100" b="0" dirty="0">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p>
          <a:p>
            <a:pPr marL="0" indent="0">
              <a:spcAft>
                <a:spcPts val="0"/>
              </a:spcAft>
              <a:buNone/>
            </a:pPr>
            <a:r>
              <a:rPr lang="en-US" sz="1100" b="0" dirty="0">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To file a program complaint of discrimination, complete the </a:t>
            </a:r>
            <a:r>
              <a:rPr lang="en-US" sz="1100" b="0" u="sng" dirty="0">
                <a:solidFill>
                  <a:srgbClr val="0000FF"/>
                </a:solidFill>
                <a:latin typeface="Times New Roman" panose="02020603050405020304" pitchFamily="18" charset="0"/>
                <a:ea typeface="Calibri" panose="020F0502020204030204" pitchFamily="34" charset="0"/>
                <a:hlinkClick r:id="rId4" tooltip="Opens in new window."/>
              </a:rPr>
              <a:t>USDA Program Discrimination Complaint Form</a:t>
            </a:r>
            <a:r>
              <a:rPr lang="en-US" sz="1100" b="0" dirty="0">
                <a:latin typeface="Times New Roman" panose="02020603050405020304" pitchFamily="18" charset="0"/>
                <a:ea typeface="Calibri" panose="020F0502020204030204" pitchFamily="34" charset="0"/>
              </a:rPr>
              <a:t>, (AD-3027) found online at: </a:t>
            </a:r>
            <a:r>
              <a:rPr lang="en-US" sz="1100" b="0" u="sng" dirty="0">
                <a:solidFill>
                  <a:srgbClr val="0000FF"/>
                </a:solidFill>
                <a:latin typeface="Times New Roman" panose="02020603050405020304" pitchFamily="18" charset="0"/>
                <a:ea typeface="Calibri" panose="020F0502020204030204" pitchFamily="34" charset="0"/>
                <a:hlinkClick r:id="rId5"/>
              </a:rPr>
              <a:t>http://www.ascr.usda.gov/complaint_filing_cust.html</a:t>
            </a:r>
            <a:r>
              <a:rPr lang="en-US" sz="1100" b="0" dirty="0">
                <a:latin typeface="Times New Roman" panose="02020603050405020304" pitchFamily="18" charset="0"/>
                <a:ea typeface="Calibri" panose="020F0502020204030204" pitchFamily="34" charset="0"/>
              </a:rPr>
              <a:t>, and at any USDA office, or write a letter addressed to USDA and provide in the letter all of the information requested in the form. To request a copy of the complaint form, call (866) 632-9992. Submit your completed form or letter to USDA by: </a:t>
            </a:r>
          </a:p>
          <a:p>
            <a:pPr marL="0" indent="0">
              <a:spcAft>
                <a:spcPts val="0"/>
              </a:spcAft>
              <a:buNone/>
            </a:pPr>
            <a:r>
              <a:rPr lang="en-US" sz="1100" b="0" dirty="0">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(1)        mail: U.S. Department of Agriculture </a:t>
            </a:r>
          </a:p>
          <a:p>
            <a:pPr marL="0" indent="0">
              <a:spcAft>
                <a:spcPts val="0"/>
              </a:spcAft>
              <a:buNone/>
            </a:pPr>
            <a:r>
              <a:rPr lang="en-US" sz="1100" b="0" dirty="0">
                <a:latin typeface="Times New Roman" panose="02020603050405020304" pitchFamily="18" charset="0"/>
                <a:ea typeface="Calibri" panose="020F0502020204030204" pitchFamily="34" charset="0"/>
              </a:rPr>
              <a:t>Office of the Assistant Secretary for Civil Rights </a:t>
            </a:r>
          </a:p>
          <a:p>
            <a:pPr marL="0" indent="0">
              <a:spcAft>
                <a:spcPts val="0"/>
              </a:spcAft>
              <a:buNone/>
            </a:pPr>
            <a:r>
              <a:rPr lang="en-US" sz="1100" b="0" dirty="0">
                <a:solidFill>
                  <a:srgbClr val="000000"/>
                </a:solidFill>
                <a:latin typeface="Times New Roman" panose="02020603050405020304" pitchFamily="18" charset="0"/>
                <a:ea typeface="Calibri" panose="020F0502020204030204" pitchFamily="34" charset="0"/>
              </a:rPr>
              <a:t>1400 Independence Avenue, SW </a:t>
            </a:r>
          </a:p>
          <a:p>
            <a:pPr marL="0" indent="0">
              <a:spcAft>
                <a:spcPts val="0"/>
              </a:spcAft>
              <a:buNone/>
            </a:pPr>
            <a:r>
              <a:rPr lang="en-US" sz="1100" b="0" dirty="0">
                <a:solidFill>
                  <a:srgbClr val="000000"/>
                </a:solidFill>
                <a:latin typeface="Times New Roman" panose="02020603050405020304" pitchFamily="18" charset="0"/>
                <a:ea typeface="Calibri" panose="020F0502020204030204" pitchFamily="34" charset="0"/>
              </a:rPr>
              <a:t>Washington, D.C. 20250-9410; </a:t>
            </a:r>
          </a:p>
          <a:p>
            <a:pPr marL="0" indent="0">
              <a:spcAft>
                <a:spcPts val="0"/>
              </a:spcAft>
              <a:buNone/>
            </a:pPr>
            <a:r>
              <a:rPr lang="en-US" sz="1100" b="0" dirty="0">
                <a:solidFill>
                  <a:srgbClr val="000000"/>
                </a:solidFill>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(2)       fax: (202) 690-7442; or </a:t>
            </a:r>
          </a:p>
          <a:p>
            <a:pPr marL="0" indent="0">
              <a:spcAft>
                <a:spcPts val="0"/>
              </a:spcAft>
              <a:buNone/>
            </a:pPr>
            <a:r>
              <a:rPr lang="en-US" sz="1100" b="0" dirty="0">
                <a:solidFill>
                  <a:srgbClr val="000000"/>
                </a:solidFill>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(3)       email: </a:t>
            </a:r>
            <a:r>
              <a:rPr lang="en-US" sz="1100" b="0" u="sng" dirty="0">
                <a:solidFill>
                  <a:srgbClr val="0000FF"/>
                </a:solidFill>
                <a:latin typeface="Times New Roman" panose="02020603050405020304" pitchFamily="18" charset="0"/>
                <a:ea typeface="Calibri" panose="020F0502020204030204" pitchFamily="34" charset="0"/>
                <a:hlinkClick r:id="rId6"/>
              </a:rPr>
              <a:t>program.intake@usda.gov</a:t>
            </a:r>
            <a:r>
              <a:rPr lang="en-US" sz="1100" b="0" dirty="0">
                <a:solidFill>
                  <a:srgbClr val="0000FF"/>
                </a:solidFill>
                <a:latin typeface="Times New Roman" panose="02020603050405020304" pitchFamily="18" charset="0"/>
                <a:ea typeface="Calibri" panose="020F0502020204030204" pitchFamily="34" charset="0"/>
              </a:rPr>
              <a:t>.</a:t>
            </a:r>
            <a:endParaRPr lang="en-US" sz="1100" b="0" dirty="0">
              <a:latin typeface="Times New Roman" panose="02020603050405020304" pitchFamily="18" charset="0"/>
              <a:ea typeface="Calibri" panose="020F0502020204030204" pitchFamily="34" charset="0"/>
            </a:endParaRPr>
          </a:p>
          <a:p>
            <a:pPr marL="0" indent="0">
              <a:spcAft>
                <a:spcPts val="0"/>
              </a:spcAft>
              <a:buNone/>
            </a:pPr>
            <a:r>
              <a:rPr lang="en-US" sz="1100" b="0" dirty="0">
                <a:latin typeface="Times New Roman" panose="02020603050405020304" pitchFamily="18" charset="0"/>
                <a:ea typeface="Calibri" panose="020F0502020204030204" pitchFamily="34" charset="0"/>
              </a:rPr>
              <a:t> </a:t>
            </a:r>
          </a:p>
          <a:p>
            <a:pPr marL="0" indent="0">
              <a:spcAft>
                <a:spcPts val="0"/>
              </a:spcAft>
              <a:buNone/>
            </a:pPr>
            <a:r>
              <a:rPr lang="en-US" sz="1100" b="0" dirty="0">
                <a:latin typeface="Times New Roman" panose="02020603050405020304" pitchFamily="18" charset="0"/>
                <a:ea typeface="Calibri" panose="020F0502020204030204" pitchFamily="34" charset="0"/>
              </a:rPr>
              <a:t>This institution is an equal opportunity provider.</a:t>
            </a:r>
            <a:endParaRPr lang="en-US" sz="1100" b="0" dirty="0"/>
          </a:p>
        </p:txBody>
      </p:sp>
    </p:spTree>
    <p:custDataLst>
      <p:tags r:id="rId1"/>
    </p:custDataLst>
    <p:extLst>
      <p:ext uri="{BB962C8B-B14F-4D97-AF65-F5344CB8AC3E}">
        <p14:creationId xmlns:p14="http://schemas.microsoft.com/office/powerpoint/2010/main" val="2270796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none" dirty="0"/>
              <a:t>Notifying the Public of Program Benefits and Requirements</a:t>
            </a:r>
          </a:p>
        </p:txBody>
      </p:sp>
      <p:graphicFrame>
        <p:nvGraphicFramePr>
          <p:cNvPr id="9" name="Diagram 8" descr="graphic identifying public notification requirements of USDA Child Nutrition Programs, including program availability, how to lodge a complaint and a statement of nondiscrimination"/>
          <p:cNvGraphicFramePr/>
          <p:nvPr>
            <p:extLst>
              <p:ext uri="{D42A27DB-BD31-4B8C-83A1-F6EECF244321}">
                <p14:modId xmlns:p14="http://schemas.microsoft.com/office/powerpoint/2010/main" val="1162179188"/>
              </p:ext>
            </p:extLst>
          </p:nvPr>
        </p:nvGraphicFramePr>
        <p:xfrm>
          <a:off x="1518273" y="9144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88593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122" y="0"/>
            <a:ext cx="8644120" cy="914400"/>
          </a:xfrm>
        </p:spPr>
        <p:txBody>
          <a:bodyPr>
            <a:noAutofit/>
          </a:bodyPr>
          <a:lstStyle/>
          <a:p>
            <a:r>
              <a:rPr lang="en-US" sz="3600" b="1" u="none" dirty="0"/>
              <a:t>Public Notification: Program Availability </a:t>
            </a:r>
          </a:p>
        </p:txBody>
      </p:sp>
      <p:graphicFrame>
        <p:nvGraphicFramePr>
          <p:cNvPr id="3" name="Content Placeholder 2" descr="graphic showing what public notification system must provide:  inform public of participation on CNP, reach as many as possible and provide steps to participate"/>
          <p:cNvGraphicFramePr>
            <a:graphicFrameLocks noGrp="1"/>
          </p:cNvGraphicFramePr>
          <p:nvPr>
            <p:ph idx="1"/>
            <p:extLst>
              <p:ext uri="{D42A27DB-BD31-4B8C-83A1-F6EECF244321}">
                <p14:modId xmlns:p14="http://schemas.microsoft.com/office/powerpoint/2010/main" val="2079668829"/>
              </p:ext>
            </p:extLst>
          </p:nvPr>
        </p:nvGraphicFramePr>
        <p:xfrm>
          <a:off x="598516" y="2246208"/>
          <a:ext cx="7916592" cy="25751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ctangle 5"/>
          <p:cNvSpPr/>
          <p:nvPr/>
        </p:nvSpPr>
        <p:spPr>
          <a:xfrm>
            <a:off x="1321903" y="1210972"/>
            <a:ext cx="6440558" cy="830997"/>
          </a:xfrm>
          <a:prstGeom prst="rect">
            <a:avLst/>
          </a:prstGeom>
        </p:spPr>
        <p:txBody>
          <a:bodyPr wrap="square">
            <a:spAutoFit/>
          </a:bodyPr>
          <a:lstStyle/>
          <a:p>
            <a:pPr defTabSz="685800"/>
            <a:r>
              <a:rPr lang="en-US" sz="2400" dirty="0">
                <a:solidFill>
                  <a:prstClr val="black"/>
                </a:solidFill>
                <a:latin typeface="Lato" panose="020F0502020204030203" pitchFamily="34" charset="0"/>
              </a:rPr>
              <a:t>Child Nutrition Programs must include a public notification system to:</a:t>
            </a:r>
          </a:p>
        </p:txBody>
      </p:sp>
    </p:spTree>
    <p:custDataLst>
      <p:tags r:id="rId1"/>
    </p:custDataLst>
    <p:extLst>
      <p:ext uri="{BB962C8B-B14F-4D97-AF65-F5344CB8AC3E}">
        <p14:creationId xmlns:p14="http://schemas.microsoft.com/office/powerpoint/2010/main" val="51562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6258" y="0"/>
            <a:ext cx="8211858" cy="914400"/>
          </a:xfrm>
        </p:spPr>
        <p:txBody>
          <a:bodyPr>
            <a:noAutofit/>
          </a:bodyPr>
          <a:lstStyle/>
          <a:p>
            <a:r>
              <a:rPr lang="en-US" sz="3600" b="1" u="none" dirty="0"/>
              <a:t>Public Notification Requirements</a:t>
            </a:r>
          </a:p>
        </p:txBody>
      </p:sp>
      <p:graphicFrame>
        <p:nvGraphicFramePr>
          <p:cNvPr id="3" name="Diagram 2" descr="graphic showing what information must be included on a public release"/>
          <p:cNvGraphicFramePr/>
          <p:nvPr>
            <p:extLst>
              <p:ext uri="{D42A27DB-BD31-4B8C-83A1-F6EECF244321}">
                <p14:modId xmlns:p14="http://schemas.microsoft.com/office/powerpoint/2010/main" val="2918483022"/>
              </p:ext>
            </p:extLst>
          </p:nvPr>
        </p:nvGraphicFramePr>
        <p:xfrm>
          <a:off x="1779690" y="964277"/>
          <a:ext cx="5602011" cy="40462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994285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br>
              <a:rPr lang="en-US" sz="3600" u="sng" dirty="0"/>
            </a:br>
            <a:r>
              <a:rPr lang="en-US" sz="3600" b="1" u="none" dirty="0"/>
              <a:t>Public Notification</a:t>
            </a:r>
            <a:br>
              <a:rPr lang="en-US" sz="3600" b="1" u="none" dirty="0"/>
            </a:br>
            <a:endParaRPr lang="en-US" sz="3600" b="1" u="none" dirty="0"/>
          </a:p>
        </p:txBody>
      </p:sp>
      <p:graphicFrame>
        <p:nvGraphicFramePr>
          <p:cNvPr id="7" name="Diagram 6" descr="graphic show where the public release must be distributed:  local news media, grassroots organization and major employers anticipating layoff"/>
          <p:cNvGraphicFramePr/>
          <p:nvPr>
            <p:extLst>
              <p:ext uri="{D42A27DB-BD31-4B8C-83A1-F6EECF244321}">
                <p14:modId xmlns:p14="http://schemas.microsoft.com/office/powerpoint/2010/main" val="832936585"/>
              </p:ext>
            </p:extLst>
          </p:nvPr>
        </p:nvGraphicFramePr>
        <p:xfrm>
          <a:off x="488657" y="880065"/>
          <a:ext cx="8141902" cy="42634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41674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a:t>“And Justice for All” Poster</a:t>
            </a:r>
          </a:p>
        </p:txBody>
      </p:sp>
      <p:sp>
        <p:nvSpPr>
          <p:cNvPr id="5" name="Content Placeholder 4"/>
          <p:cNvSpPr>
            <a:spLocks noGrp="1"/>
          </p:cNvSpPr>
          <p:nvPr>
            <p:ph sz="half" idx="1"/>
          </p:nvPr>
        </p:nvSpPr>
        <p:spPr>
          <a:xfrm>
            <a:off x="432263" y="1200152"/>
            <a:ext cx="5353396" cy="2541931"/>
          </a:xfrm>
        </p:spPr>
        <p:txBody>
          <a:bodyPr>
            <a:noAutofit/>
          </a:bodyPr>
          <a:lstStyle/>
          <a:p>
            <a:pPr marL="0" indent="0">
              <a:buNone/>
            </a:pPr>
            <a:r>
              <a:rPr lang="en-US" sz="2400" b="0" dirty="0"/>
              <a:t>Current USDA nondiscrimination poster must be displayed in a visible and readable location where program participants have access.</a:t>
            </a:r>
            <a:endParaRPr lang="en-US" sz="2400" b="0" u="sng" dirty="0"/>
          </a:p>
          <a:p>
            <a:pPr marL="0" indent="0">
              <a:buNone/>
            </a:pPr>
            <a:r>
              <a:rPr lang="en-US" sz="2400" b="0" dirty="0"/>
              <a:t>Examples: cafeteria or food service area </a:t>
            </a:r>
          </a:p>
          <a:p>
            <a:pPr lvl="1"/>
            <a:endParaRPr lang="en-US" sz="1800" dirty="0"/>
          </a:p>
        </p:txBody>
      </p:sp>
      <p:sp>
        <p:nvSpPr>
          <p:cNvPr id="2" name="TextBox 1"/>
          <p:cNvSpPr txBox="1"/>
          <p:nvPr/>
        </p:nvSpPr>
        <p:spPr>
          <a:xfrm>
            <a:off x="432263" y="4290896"/>
            <a:ext cx="5353396" cy="461665"/>
          </a:xfrm>
          <a:prstGeom prst="rect">
            <a:avLst/>
          </a:prstGeom>
          <a:noFill/>
        </p:spPr>
        <p:txBody>
          <a:bodyPr wrap="square" rtlCol="0">
            <a:spAutoFit/>
          </a:bodyPr>
          <a:lstStyle/>
          <a:p>
            <a:pPr defTabSz="685800"/>
            <a:r>
              <a:rPr lang="en-US" sz="2400" b="1" dirty="0">
                <a:solidFill>
                  <a:prstClr val="black"/>
                </a:solidFill>
                <a:latin typeface="Lato" panose="020F0502020204030203" pitchFamily="34" charset="0"/>
              </a:rPr>
              <a:t>Must be at least the 11” x 17” format </a:t>
            </a:r>
          </a:p>
        </p:txBody>
      </p:sp>
      <p:pic>
        <p:nvPicPr>
          <p:cNvPr id="3" name="Picture 2" descr="picture of the curent &quot;And Justice for All&quot; poster; it is generally green in color and depicts a columned building in the background"/>
          <p:cNvPicPr>
            <a:picLocks noChangeAspect="1"/>
          </p:cNvPicPr>
          <p:nvPr/>
        </p:nvPicPr>
        <p:blipFill>
          <a:blip r:embed="rId4"/>
          <a:stretch>
            <a:fillRect/>
          </a:stretch>
        </p:blipFill>
        <p:spPr>
          <a:xfrm>
            <a:off x="6064580" y="734286"/>
            <a:ext cx="2834640" cy="4357835"/>
          </a:xfrm>
          <a:prstGeom prst="rect">
            <a:avLst/>
          </a:prstGeom>
          <a:ln>
            <a:solidFill>
              <a:schemeClr val="tx1"/>
            </a:solidFill>
          </a:ln>
        </p:spPr>
      </p:pic>
    </p:spTree>
    <p:custDataLst>
      <p:tags r:id="rId1"/>
    </p:custDataLst>
    <p:extLst>
      <p:ext uri="{BB962C8B-B14F-4D97-AF65-F5344CB8AC3E}">
        <p14:creationId xmlns:p14="http://schemas.microsoft.com/office/powerpoint/2010/main" val="41618155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s-template-swirls">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9717</TotalTime>
  <Words>7317</Words>
  <Application>Microsoft Office PowerPoint</Application>
  <PresentationFormat>On-screen Show (16:9)</PresentationFormat>
  <Paragraphs>586</Paragraphs>
  <Slides>47</Slides>
  <Notes>47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47</vt:i4>
      </vt:variant>
    </vt:vector>
  </HeadingPairs>
  <TitlesOfParts>
    <vt:vector size="55" baseType="lpstr">
      <vt:lpstr>Arial</vt:lpstr>
      <vt:lpstr>Calibri</vt:lpstr>
      <vt:lpstr>Lato</vt:lpstr>
      <vt:lpstr>Lato Black</vt:lpstr>
      <vt:lpstr>Times New Roman</vt:lpstr>
      <vt:lpstr>Wingdings</vt:lpstr>
      <vt:lpstr>Office Theme</vt:lpstr>
      <vt:lpstr>pres-template-swirls</vt:lpstr>
      <vt:lpstr>Civil Rights Training for School Nutrition Professionals </vt:lpstr>
      <vt:lpstr>Why Civil Rights Training?</vt:lpstr>
      <vt:lpstr>Federal Law Prohibits Discrimination on the Basis of These Protected Classes:</vt:lpstr>
      <vt:lpstr>Additional Wisconsin Protections </vt:lpstr>
      <vt:lpstr>Notifying the Public of Program Benefits and Requirements</vt:lpstr>
      <vt:lpstr>Public Notification: Program Availability </vt:lpstr>
      <vt:lpstr>Public Notification Requirements</vt:lpstr>
      <vt:lpstr> Public Notification </vt:lpstr>
      <vt:lpstr>“And Justice for All” Poster</vt:lpstr>
      <vt:lpstr>Nondiscrimination Statement</vt:lpstr>
      <vt:lpstr>Full USDA Nondiscrimination Statement</vt:lpstr>
      <vt:lpstr>Shortened USDA Nondiscrimination Statement</vt:lpstr>
      <vt:lpstr>Other Things to Consider…</vt:lpstr>
      <vt:lpstr>Civil Rights AND Customer service</vt:lpstr>
      <vt:lpstr>Civil Rights and Customer Service </vt:lpstr>
      <vt:lpstr>Each Time You Interact with Participants, Ask Yourself…</vt:lpstr>
      <vt:lpstr>Denial of Meals</vt:lpstr>
      <vt:lpstr>Civil Rights and the Free/Reduced Meal Application Approval Process</vt:lpstr>
      <vt:lpstr>Civil Rights &amp; F/R Application Approval Process</vt:lpstr>
      <vt:lpstr>Overt Identification</vt:lpstr>
      <vt:lpstr>Confidentiality and Sharing of Free and Reduced Eligibility</vt:lpstr>
      <vt:lpstr>Disclosure Requirements</vt:lpstr>
      <vt:lpstr>Civil rights and accommodations for persons with disabilities</vt:lpstr>
      <vt:lpstr>What is a Disability?</vt:lpstr>
      <vt:lpstr>What Is a School’s Responsibility to Children with Disabilities?</vt:lpstr>
      <vt:lpstr>Wo Can Write a Medical Statement</vt:lpstr>
      <vt:lpstr>Medical Statement Requirements </vt:lpstr>
      <vt:lpstr>Accommodations Without a Disability</vt:lpstr>
      <vt:lpstr>Civil rights and language assistance</vt:lpstr>
      <vt:lpstr>Limited English Proficiency (LEP)</vt:lpstr>
      <vt:lpstr>Limited English Proficiency </vt:lpstr>
      <vt:lpstr>Civil rights and racial/ethnic data collection</vt:lpstr>
      <vt:lpstr>Racial and Ethnic Data Collection</vt:lpstr>
      <vt:lpstr>Ethnic and Racial Data Collection</vt:lpstr>
      <vt:lpstr>Civil Rights and complaint procedures</vt:lpstr>
      <vt:lpstr>Complaints of Discrimination</vt:lpstr>
      <vt:lpstr>Registering a Complaint</vt:lpstr>
      <vt:lpstr>Handling Civil Rights Complaints</vt:lpstr>
      <vt:lpstr>Complaints, continued</vt:lpstr>
      <vt:lpstr>Conflict Resolution</vt:lpstr>
      <vt:lpstr>Civil rights compliance reviews and resolutions of non-compliance</vt:lpstr>
      <vt:lpstr>Civil Rights Monitoring Form</vt:lpstr>
      <vt:lpstr>Noncompliance</vt:lpstr>
      <vt:lpstr>Civil Rights Resources </vt:lpstr>
      <vt:lpstr>DPI Contact Information</vt:lpstr>
      <vt:lpstr>Attendance Record Required</vt:lpstr>
      <vt:lpstr>USDA Nondiscrimination Statement</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 PowerPoint Presentation</dc:title>
  <dc:creator>Ransley, Tawny M.  DPI</dc:creator>
  <cp:lastModifiedBy>Snider, Hannah R.   DPI</cp:lastModifiedBy>
  <cp:revision>373</cp:revision>
  <cp:lastPrinted>2019-08-15T12:05:13Z</cp:lastPrinted>
  <dcterms:created xsi:type="dcterms:W3CDTF">2016-02-23T19:34:17Z</dcterms:created>
  <dcterms:modified xsi:type="dcterms:W3CDTF">2021-04-01T20:40:31Z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8BC278E1-0F4C-46F8-B9C9-AD0FBA502626</vt:lpwstr>
  </property>
  <property fmtid="{D5CDD505-2E9C-101B-9397-08002B2CF9AE}" pid="3" name="ArticulatePath">
    <vt:lpwstr>2019-20 FINAL Civil Rights Power Point (updated Oct 2019)- read only </vt:lpwstr>
  </property>
</Properties>
</file>