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1"/>
    <p:sldMasterId id="2147483851" r:id="rId2"/>
    <p:sldMasterId id="2147483863" r:id="rId3"/>
    <p:sldMasterId id="2147483887" r:id="rId4"/>
    <p:sldMasterId id="2147483899" r:id="rId5"/>
    <p:sldMasterId id="2147483911" r:id="rId6"/>
  </p:sldMasterIdLst>
  <p:notesMasterIdLst>
    <p:notesMasterId r:id="rId32"/>
  </p:notesMasterIdLst>
  <p:sldIdLst>
    <p:sldId id="356" r:id="rId7"/>
    <p:sldId id="309" r:id="rId8"/>
    <p:sldId id="392" r:id="rId9"/>
    <p:sldId id="379" r:id="rId10"/>
    <p:sldId id="387" r:id="rId11"/>
    <p:sldId id="341" r:id="rId12"/>
    <p:sldId id="380" r:id="rId13"/>
    <p:sldId id="354" r:id="rId14"/>
    <p:sldId id="350" r:id="rId15"/>
    <p:sldId id="347" r:id="rId16"/>
    <p:sldId id="349" r:id="rId17"/>
    <p:sldId id="348" r:id="rId18"/>
    <p:sldId id="351" r:id="rId19"/>
    <p:sldId id="388" r:id="rId20"/>
    <p:sldId id="391" r:id="rId21"/>
    <p:sldId id="358" r:id="rId22"/>
    <p:sldId id="389" r:id="rId23"/>
    <p:sldId id="361" r:id="rId24"/>
    <p:sldId id="381" r:id="rId25"/>
    <p:sldId id="383" r:id="rId26"/>
    <p:sldId id="384" r:id="rId27"/>
    <p:sldId id="375" r:id="rId28"/>
    <p:sldId id="390" r:id="rId29"/>
    <p:sldId id="365" r:id="rId30"/>
    <p:sldId id="371" r:id="rId31"/>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smann, Amy D - DWD" initials="HAD-D" lastIdx="5" clrIdx="0">
    <p:extLst>
      <p:ext uri="{19B8F6BF-5375-455C-9EA6-DF929625EA0E}">
        <p15:presenceInfo xmlns:p15="http://schemas.microsoft.com/office/powerpoint/2012/main" userId="S::Amy.Hansmann@dwd.wisconsin.gov::12db42da-b999-4c64-8e08-edcfa55f55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3" autoAdjust="0"/>
    <p:restoredTop sz="64964" autoAdjust="0"/>
  </p:normalViewPr>
  <p:slideViewPr>
    <p:cSldViewPr snapToGrid="0">
      <p:cViewPr varScale="1">
        <p:scale>
          <a:sx n="43" d="100"/>
          <a:sy n="43" d="100"/>
        </p:scale>
        <p:origin x="1500" y="48"/>
      </p:cViewPr>
      <p:guideLst/>
    </p:cSldViewPr>
  </p:slideViewPr>
  <p:notesTextViewPr>
    <p:cViewPr>
      <p:scale>
        <a:sx n="1" d="1"/>
        <a:sy n="1" d="1"/>
      </p:scale>
      <p:origin x="0" y="0"/>
    </p:cViewPr>
  </p:notesTextViewPr>
  <p:notesViewPr>
    <p:cSldViewPr snapToGrid="0">
      <p:cViewPr varScale="1">
        <p:scale>
          <a:sx n="85" d="100"/>
          <a:sy n="85" d="100"/>
        </p:scale>
        <p:origin x="299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0D1F87-00D1-4C1C-8222-5D467B6C11C3}"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9AED3C0D-82CE-47F8-B7C6-5B3660C357C2}">
      <dgm:prSet/>
      <dgm:spPr/>
      <dgm:t>
        <a:bodyPr/>
        <a:lstStyle/>
        <a:p>
          <a:r>
            <a:rPr lang="en-US" dirty="0"/>
            <a:t>Training Solutions</a:t>
          </a:r>
        </a:p>
      </dgm:t>
    </dgm:pt>
    <dgm:pt modelId="{F8B4E02C-642C-4B7C-8BB4-CA0B289A5150}" type="parTrans" cxnId="{D5D9350B-3EEE-46D2-9CFD-B22064BFF3F1}">
      <dgm:prSet/>
      <dgm:spPr/>
      <dgm:t>
        <a:bodyPr/>
        <a:lstStyle/>
        <a:p>
          <a:endParaRPr lang="en-US"/>
        </a:p>
      </dgm:t>
    </dgm:pt>
    <dgm:pt modelId="{B8C9DF41-7CE5-402C-A4D1-EF2B9B209DFD}" type="sibTrans" cxnId="{D5D9350B-3EEE-46D2-9CFD-B22064BFF3F1}">
      <dgm:prSet/>
      <dgm:spPr/>
      <dgm:t>
        <a:bodyPr/>
        <a:lstStyle/>
        <a:p>
          <a:endParaRPr lang="en-US"/>
        </a:p>
      </dgm:t>
    </dgm:pt>
    <dgm:pt modelId="{E19B7E43-1C9C-4A01-8EF6-A0B0A983979B}">
      <dgm:prSet custT="1"/>
      <dgm:spPr/>
      <dgm:t>
        <a:bodyPr/>
        <a:lstStyle/>
        <a:p>
          <a:r>
            <a:rPr lang="en-US" sz="1600" dirty="0">
              <a:latin typeface="+mn-lt"/>
            </a:rPr>
            <a:t>Youth and Registered Apprenticeships</a:t>
          </a:r>
          <a:endParaRPr lang="en-US" sz="1600" dirty="0"/>
        </a:p>
      </dgm:t>
    </dgm:pt>
    <dgm:pt modelId="{25878D47-EA59-4750-B776-3B3DAEAFE579}" type="parTrans" cxnId="{8B5B0366-59F8-49B3-A66D-D833D735A60B}">
      <dgm:prSet/>
      <dgm:spPr/>
      <dgm:t>
        <a:bodyPr/>
        <a:lstStyle/>
        <a:p>
          <a:endParaRPr lang="en-US"/>
        </a:p>
      </dgm:t>
    </dgm:pt>
    <dgm:pt modelId="{DC67EE9F-61FB-4265-8E7D-39E4F030E7BB}" type="sibTrans" cxnId="{8B5B0366-59F8-49B3-A66D-D833D735A60B}">
      <dgm:prSet/>
      <dgm:spPr/>
      <dgm:t>
        <a:bodyPr/>
        <a:lstStyle/>
        <a:p>
          <a:endParaRPr lang="en-US"/>
        </a:p>
      </dgm:t>
    </dgm:pt>
    <dgm:pt modelId="{B4281058-35E7-4694-A140-69EEDF8D42C9}">
      <dgm:prSet/>
      <dgm:spPr/>
      <dgm:t>
        <a:bodyPr/>
        <a:lstStyle/>
        <a:p>
          <a:r>
            <a:rPr lang="en-US" dirty="0"/>
            <a:t>Recruitment and Placement Assistance</a:t>
          </a:r>
        </a:p>
      </dgm:t>
    </dgm:pt>
    <dgm:pt modelId="{F3DB6EFB-3946-4289-A1CB-554226E731BF}" type="parTrans" cxnId="{FAED9CB9-CBCE-437C-BD0C-56E16D7DFD2A}">
      <dgm:prSet/>
      <dgm:spPr/>
      <dgm:t>
        <a:bodyPr/>
        <a:lstStyle/>
        <a:p>
          <a:endParaRPr lang="en-US"/>
        </a:p>
      </dgm:t>
    </dgm:pt>
    <dgm:pt modelId="{F67C7A7D-850C-4CBC-B242-0BD8B8C46F86}" type="sibTrans" cxnId="{FAED9CB9-CBCE-437C-BD0C-56E16D7DFD2A}">
      <dgm:prSet/>
      <dgm:spPr/>
      <dgm:t>
        <a:bodyPr/>
        <a:lstStyle/>
        <a:p>
          <a:endParaRPr lang="en-US"/>
        </a:p>
      </dgm:t>
    </dgm:pt>
    <dgm:pt modelId="{7C9F54A0-C73F-4EC4-947E-EBEEAECA3BCB}">
      <dgm:prSet/>
      <dgm:spPr/>
      <dgm:t>
        <a:bodyPr/>
        <a:lstStyle/>
        <a:p>
          <a:r>
            <a:rPr lang="en-US" dirty="0"/>
            <a:t>Workforce and Labor Market Information</a:t>
          </a:r>
        </a:p>
      </dgm:t>
    </dgm:pt>
    <dgm:pt modelId="{6CC5B4A1-BEEA-4B5B-BEC2-9C4EF11F3DAB}" type="parTrans" cxnId="{FA1B8D49-4200-4BC0-8D37-5139C5C8CCA7}">
      <dgm:prSet/>
      <dgm:spPr/>
      <dgm:t>
        <a:bodyPr/>
        <a:lstStyle/>
        <a:p>
          <a:endParaRPr lang="en-US"/>
        </a:p>
      </dgm:t>
    </dgm:pt>
    <dgm:pt modelId="{51FBD54B-64A3-4559-B506-04BB77E01E97}" type="sibTrans" cxnId="{FA1B8D49-4200-4BC0-8D37-5139C5C8CCA7}">
      <dgm:prSet/>
      <dgm:spPr/>
      <dgm:t>
        <a:bodyPr/>
        <a:lstStyle/>
        <a:p>
          <a:endParaRPr lang="en-US"/>
        </a:p>
      </dgm:t>
    </dgm:pt>
    <dgm:pt modelId="{7823EE71-8BD3-4662-86D8-244CA5EDF319}">
      <dgm:prSet custT="1"/>
      <dgm:spPr/>
      <dgm:t>
        <a:bodyPr/>
        <a:lstStyle/>
        <a:p>
          <a:r>
            <a:rPr lang="en-US" sz="1600" dirty="0">
              <a:latin typeface="+mn-lt"/>
            </a:rPr>
            <a:t>WisConomy.com </a:t>
          </a:r>
          <a:endParaRPr lang="en-US" sz="1600" dirty="0"/>
        </a:p>
      </dgm:t>
    </dgm:pt>
    <dgm:pt modelId="{8BE47345-1FC4-4F8F-9DAE-B3EA1EA35351}" type="parTrans" cxnId="{3C9F18EC-4135-41F4-AB15-AA2E3EAB79FC}">
      <dgm:prSet/>
      <dgm:spPr/>
      <dgm:t>
        <a:bodyPr/>
        <a:lstStyle/>
        <a:p>
          <a:endParaRPr lang="en-US"/>
        </a:p>
      </dgm:t>
    </dgm:pt>
    <dgm:pt modelId="{1512DCD0-ADAB-42F7-B7A3-7E1D64BBAA86}" type="sibTrans" cxnId="{3C9F18EC-4135-41F4-AB15-AA2E3EAB79FC}">
      <dgm:prSet/>
      <dgm:spPr/>
      <dgm:t>
        <a:bodyPr/>
        <a:lstStyle/>
        <a:p>
          <a:endParaRPr lang="en-US"/>
        </a:p>
      </dgm:t>
    </dgm:pt>
    <dgm:pt modelId="{90899C8E-3AE8-45C5-9243-D8D6EB57090E}">
      <dgm:prSet/>
      <dgm:spPr/>
      <dgm:t>
        <a:bodyPr/>
        <a:lstStyle/>
        <a:p>
          <a:r>
            <a:rPr lang="en-US" dirty="0"/>
            <a:t>Information about Other Resources</a:t>
          </a:r>
        </a:p>
      </dgm:t>
    </dgm:pt>
    <dgm:pt modelId="{6F3BCC9B-D130-421C-9E18-5146C5C4525F}" type="parTrans" cxnId="{60415F23-EE2F-4C12-BD08-08882F7B1539}">
      <dgm:prSet/>
      <dgm:spPr/>
      <dgm:t>
        <a:bodyPr/>
        <a:lstStyle/>
        <a:p>
          <a:endParaRPr lang="en-US"/>
        </a:p>
      </dgm:t>
    </dgm:pt>
    <dgm:pt modelId="{E5025FAB-0B9A-4848-9FB2-264D117B1CC2}" type="sibTrans" cxnId="{60415F23-EE2F-4C12-BD08-08882F7B1539}">
      <dgm:prSet/>
      <dgm:spPr/>
      <dgm:t>
        <a:bodyPr/>
        <a:lstStyle/>
        <a:p>
          <a:endParaRPr lang="en-US"/>
        </a:p>
      </dgm:t>
    </dgm:pt>
    <dgm:pt modelId="{9CE720E2-F6F5-43CC-AE6D-D07C3473B0D8}">
      <dgm:prSet custT="1"/>
      <dgm:spPr/>
      <dgm:t>
        <a:bodyPr/>
        <a:lstStyle/>
        <a:p>
          <a:pPr>
            <a:buFont typeface="Arial" panose="020B0604020202020204" pitchFamily="34" charset="0"/>
            <a:buChar char="•"/>
          </a:pPr>
          <a:r>
            <a:rPr lang="en-US" sz="1600" dirty="0">
              <a:latin typeface="+mn-lt"/>
            </a:rPr>
            <a:t>Hiring Incentives: WOTC, WI Veteran Employment Grant Program, Fidelity Bonding</a:t>
          </a:r>
          <a:endParaRPr lang="en-US" sz="1600" dirty="0"/>
        </a:p>
      </dgm:t>
    </dgm:pt>
    <dgm:pt modelId="{E294B41D-B52E-4AD5-A3C6-CD5FBA54E4D0}" type="parTrans" cxnId="{0239DE46-B523-453E-BCA8-955A1ED8F02E}">
      <dgm:prSet/>
      <dgm:spPr/>
      <dgm:t>
        <a:bodyPr/>
        <a:lstStyle/>
        <a:p>
          <a:endParaRPr lang="en-US"/>
        </a:p>
      </dgm:t>
    </dgm:pt>
    <dgm:pt modelId="{88CD4052-ACAF-40C9-982B-B812C21320D7}" type="sibTrans" cxnId="{0239DE46-B523-453E-BCA8-955A1ED8F02E}">
      <dgm:prSet/>
      <dgm:spPr/>
      <dgm:t>
        <a:bodyPr/>
        <a:lstStyle/>
        <a:p>
          <a:endParaRPr lang="en-US"/>
        </a:p>
      </dgm:t>
    </dgm:pt>
    <dgm:pt modelId="{DB7DBFD0-F54B-4301-9213-58D27F612A6F}">
      <dgm:prSet custT="1"/>
      <dgm:spPr/>
      <dgm:t>
        <a:bodyPr/>
        <a:lstStyle/>
        <a:p>
          <a:r>
            <a:rPr lang="en-US" sz="1600" dirty="0">
              <a:latin typeface="+mn-lt"/>
            </a:rPr>
            <a:t>Build Job Descriptions</a:t>
          </a:r>
          <a:endParaRPr lang="en-US" sz="1600" dirty="0"/>
        </a:p>
      </dgm:t>
    </dgm:pt>
    <dgm:pt modelId="{52544861-E710-4FDC-A296-11FA81D1CC57}" type="sibTrans" cxnId="{9BDD67A6-840E-454E-A9DC-97B08AA98A8D}">
      <dgm:prSet/>
      <dgm:spPr/>
      <dgm:t>
        <a:bodyPr/>
        <a:lstStyle/>
        <a:p>
          <a:endParaRPr lang="en-US"/>
        </a:p>
      </dgm:t>
    </dgm:pt>
    <dgm:pt modelId="{33B47DE0-B5C2-4014-9B03-CB91DDE68F34}" type="parTrans" cxnId="{9BDD67A6-840E-454E-A9DC-97B08AA98A8D}">
      <dgm:prSet/>
      <dgm:spPr/>
      <dgm:t>
        <a:bodyPr/>
        <a:lstStyle/>
        <a:p>
          <a:endParaRPr lang="en-US"/>
        </a:p>
      </dgm:t>
    </dgm:pt>
    <dgm:pt modelId="{AD0DE585-C07C-4267-BB6B-2E74F1409F9E}">
      <dgm:prSet custT="1"/>
      <dgm:spPr/>
      <dgm:t>
        <a:bodyPr/>
        <a:lstStyle/>
        <a:p>
          <a:r>
            <a:rPr lang="en-US" sz="1600" dirty="0">
              <a:latin typeface="+mn-lt"/>
            </a:rPr>
            <a:t>Wages, Skill Requirements, Advancement Opportunities and Credentials for Local In-Demand Occupations</a:t>
          </a:r>
        </a:p>
      </dgm:t>
    </dgm:pt>
    <dgm:pt modelId="{841F2DAF-6585-4CB3-AF97-B4E64C1A38C4}" type="parTrans" cxnId="{7AE070D1-9F47-4630-A37C-B8E2A1906171}">
      <dgm:prSet/>
      <dgm:spPr/>
      <dgm:t>
        <a:bodyPr/>
        <a:lstStyle/>
        <a:p>
          <a:endParaRPr lang="en-US"/>
        </a:p>
      </dgm:t>
    </dgm:pt>
    <dgm:pt modelId="{98DC07D5-85B9-463C-B005-34B3FDFEEBB4}" type="sibTrans" cxnId="{7AE070D1-9F47-4630-A37C-B8E2A1906171}">
      <dgm:prSet/>
      <dgm:spPr/>
      <dgm:t>
        <a:bodyPr/>
        <a:lstStyle/>
        <a:p>
          <a:endParaRPr lang="en-US"/>
        </a:p>
      </dgm:t>
    </dgm:pt>
    <dgm:pt modelId="{465FC55D-98BC-40A9-9912-4323C5F61DF3}">
      <dgm:prSet custT="1"/>
      <dgm:spPr/>
      <dgm:t>
        <a:bodyPr/>
        <a:lstStyle/>
        <a:p>
          <a:r>
            <a:rPr lang="en-US" sz="1600" dirty="0">
              <a:latin typeface="+mn-lt"/>
            </a:rPr>
            <a:t>Employment Projections</a:t>
          </a:r>
          <a:endParaRPr lang="en-US" sz="1600" dirty="0"/>
        </a:p>
      </dgm:t>
    </dgm:pt>
    <dgm:pt modelId="{6E4D315A-0FBC-4E79-8C01-FC7ECD283F62}" type="parTrans" cxnId="{26CDB889-017F-4F66-A051-B4DBAF0D11C8}">
      <dgm:prSet/>
      <dgm:spPr/>
      <dgm:t>
        <a:bodyPr/>
        <a:lstStyle/>
        <a:p>
          <a:endParaRPr lang="en-US"/>
        </a:p>
      </dgm:t>
    </dgm:pt>
    <dgm:pt modelId="{B957F02F-2CAE-461D-B31F-8DFE1A294944}" type="sibTrans" cxnId="{26CDB889-017F-4F66-A051-B4DBAF0D11C8}">
      <dgm:prSet/>
      <dgm:spPr/>
      <dgm:t>
        <a:bodyPr/>
        <a:lstStyle/>
        <a:p>
          <a:endParaRPr lang="en-US"/>
        </a:p>
      </dgm:t>
    </dgm:pt>
    <dgm:pt modelId="{C40229AA-FDFF-476C-859B-5BE10AA5C630}">
      <dgm:prSet custT="1"/>
      <dgm:spPr/>
      <dgm:t>
        <a:bodyPr/>
        <a:lstStyle/>
        <a:p>
          <a:r>
            <a:rPr lang="en-US" sz="1600" dirty="0">
              <a:latin typeface="+mn-lt"/>
            </a:rPr>
            <a:t>Post Job Openings and Collect Applications</a:t>
          </a:r>
        </a:p>
      </dgm:t>
    </dgm:pt>
    <dgm:pt modelId="{69B5FD3E-ACFD-4C1D-ABBE-DEDCF524654C}" type="parTrans" cxnId="{7DCF5834-A259-4084-A591-21173A200577}">
      <dgm:prSet/>
      <dgm:spPr/>
      <dgm:t>
        <a:bodyPr/>
        <a:lstStyle/>
        <a:p>
          <a:endParaRPr lang="en-US"/>
        </a:p>
      </dgm:t>
    </dgm:pt>
    <dgm:pt modelId="{EEC17705-A1D5-44E7-84FD-BC262B06866A}" type="sibTrans" cxnId="{7DCF5834-A259-4084-A591-21173A200577}">
      <dgm:prSet/>
      <dgm:spPr/>
      <dgm:t>
        <a:bodyPr/>
        <a:lstStyle/>
        <a:p>
          <a:endParaRPr lang="en-US"/>
        </a:p>
      </dgm:t>
    </dgm:pt>
    <dgm:pt modelId="{C080BBFC-C3DA-4C5A-8E25-EF8456ABBC0B}">
      <dgm:prSet custT="1"/>
      <dgm:spPr/>
      <dgm:t>
        <a:bodyPr/>
        <a:lstStyle/>
        <a:p>
          <a:r>
            <a:rPr lang="en-US" sz="1600" dirty="0">
              <a:latin typeface="+mn-lt"/>
            </a:rPr>
            <a:t>Recruitment and Hiring Events</a:t>
          </a:r>
        </a:p>
      </dgm:t>
    </dgm:pt>
    <dgm:pt modelId="{83721624-E0D9-4D12-B470-A867DD262AB8}" type="parTrans" cxnId="{5BA357DF-0E65-4FA8-B10D-C963195E3C7E}">
      <dgm:prSet/>
      <dgm:spPr/>
      <dgm:t>
        <a:bodyPr/>
        <a:lstStyle/>
        <a:p>
          <a:endParaRPr lang="en-US"/>
        </a:p>
      </dgm:t>
    </dgm:pt>
    <dgm:pt modelId="{A1DFE17C-2F35-4709-B853-B76BA610B5DE}" type="sibTrans" cxnId="{5BA357DF-0E65-4FA8-B10D-C963195E3C7E}">
      <dgm:prSet/>
      <dgm:spPr/>
      <dgm:t>
        <a:bodyPr/>
        <a:lstStyle/>
        <a:p>
          <a:endParaRPr lang="en-US"/>
        </a:p>
      </dgm:t>
    </dgm:pt>
    <dgm:pt modelId="{64ACEFF0-3B1E-4455-9683-71FC396844E4}">
      <dgm:prSet custT="1"/>
      <dgm:spPr/>
      <dgm:t>
        <a:bodyPr/>
        <a:lstStyle/>
        <a:p>
          <a:pPr>
            <a:buFont typeface="Arial" panose="020B0604020202020204" pitchFamily="34" charset="0"/>
            <a:buChar char="•"/>
          </a:pPr>
          <a:r>
            <a:rPr lang="en-US" sz="1600" dirty="0">
              <a:latin typeface="+mn-lt"/>
            </a:rPr>
            <a:t>Guidance on Reasonable Accommodations</a:t>
          </a:r>
        </a:p>
      </dgm:t>
    </dgm:pt>
    <dgm:pt modelId="{2B35B594-06FD-40D6-968F-C0BF379A124C}" type="parTrans" cxnId="{2C3AB846-E2AE-4B60-8AFB-F9E4489427A6}">
      <dgm:prSet/>
      <dgm:spPr/>
      <dgm:t>
        <a:bodyPr/>
        <a:lstStyle/>
        <a:p>
          <a:endParaRPr lang="en-US"/>
        </a:p>
      </dgm:t>
    </dgm:pt>
    <dgm:pt modelId="{2AAAC9E4-FA53-4897-915D-2D204FBCEF0A}" type="sibTrans" cxnId="{2C3AB846-E2AE-4B60-8AFB-F9E4489427A6}">
      <dgm:prSet/>
      <dgm:spPr/>
      <dgm:t>
        <a:bodyPr/>
        <a:lstStyle/>
        <a:p>
          <a:endParaRPr lang="en-US"/>
        </a:p>
      </dgm:t>
    </dgm:pt>
    <dgm:pt modelId="{DEF62BC3-9AEA-4608-873F-CFD10A3309D1}">
      <dgm:prSet custT="1"/>
      <dgm:spPr/>
      <dgm:t>
        <a:bodyPr/>
        <a:lstStyle/>
        <a:p>
          <a:pPr>
            <a:buFont typeface="Arial" panose="020B0604020202020204" pitchFamily="34" charset="0"/>
            <a:buChar char="•"/>
          </a:pPr>
          <a:r>
            <a:rPr lang="en-US" sz="1600" dirty="0">
              <a:latin typeface="+mn-lt"/>
            </a:rPr>
            <a:t>Labor Law Clinics, Educational Seminars by DWD</a:t>
          </a:r>
        </a:p>
      </dgm:t>
    </dgm:pt>
    <dgm:pt modelId="{9B9DC55A-E255-4056-935B-438A3AF531B0}" type="parTrans" cxnId="{046CB913-13DC-45F3-BD2B-627437D9B37A}">
      <dgm:prSet/>
      <dgm:spPr/>
      <dgm:t>
        <a:bodyPr/>
        <a:lstStyle/>
        <a:p>
          <a:endParaRPr lang="en-US"/>
        </a:p>
      </dgm:t>
    </dgm:pt>
    <dgm:pt modelId="{F4B93EEF-3DDC-461E-9E6A-904A96EC9962}" type="sibTrans" cxnId="{046CB913-13DC-45F3-BD2B-627437D9B37A}">
      <dgm:prSet/>
      <dgm:spPr/>
      <dgm:t>
        <a:bodyPr/>
        <a:lstStyle/>
        <a:p>
          <a:endParaRPr lang="en-US"/>
        </a:p>
      </dgm:t>
    </dgm:pt>
    <dgm:pt modelId="{B27D8418-6DA2-4C3A-9B34-106B9AD40097}">
      <dgm:prSet custT="1"/>
      <dgm:spPr/>
      <dgm:t>
        <a:bodyPr/>
        <a:lstStyle/>
        <a:p>
          <a:r>
            <a:rPr lang="en-US" sz="1600" dirty="0">
              <a:latin typeface="+mn-lt"/>
            </a:rPr>
            <a:t>On-the-Job Training (OJT)</a:t>
          </a:r>
        </a:p>
      </dgm:t>
    </dgm:pt>
    <dgm:pt modelId="{0C2FDA9C-335B-4125-AD65-215ECD021DBA}" type="parTrans" cxnId="{C84B5B48-FF6C-41FB-BF33-4B0D98ED0B7C}">
      <dgm:prSet/>
      <dgm:spPr/>
      <dgm:t>
        <a:bodyPr/>
        <a:lstStyle/>
        <a:p>
          <a:endParaRPr lang="en-US"/>
        </a:p>
      </dgm:t>
    </dgm:pt>
    <dgm:pt modelId="{FD5D55F1-9392-4360-8BFA-435492ED4B2D}" type="sibTrans" cxnId="{C84B5B48-FF6C-41FB-BF33-4B0D98ED0B7C}">
      <dgm:prSet/>
      <dgm:spPr/>
      <dgm:t>
        <a:bodyPr/>
        <a:lstStyle/>
        <a:p>
          <a:endParaRPr lang="en-US"/>
        </a:p>
      </dgm:t>
    </dgm:pt>
    <dgm:pt modelId="{4152AF19-FB57-4C01-96F9-D02C0CD58AB3}">
      <dgm:prSet custT="1"/>
      <dgm:spPr/>
      <dgm:t>
        <a:bodyPr/>
        <a:lstStyle/>
        <a:p>
          <a:r>
            <a:rPr lang="en-US" sz="1600" dirty="0">
              <a:latin typeface="+mn-lt"/>
            </a:rPr>
            <a:t>Work Experience for Youth and Young Adults</a:t>
          </a:r>
        </a:p>
      </dgm:t>
    </dgm:pt>
    <dgm:pt modelId="{EDAD9A53-55BE-457B-BFC1-89889480CCFF}" type="parTrans" cxnId="{B0808608-2347-47F9-9442-808B49253B9B}">
      <dgm:prSet/>
      <dgm:spPr/>
      <dgm:t>
        <a:bodyPr/>
        <a:lstStyle/>
        <a:p>
          <a:endParaRPr lang="en-US"/>
        </a:p>
      </dgm:t>
    </dgm:pt>
    <dgm:pt modelId="{2E630F75-4983-4CF2-9AB2-698B71B21D3E}" type="sibTrans" cxnId="{B0808608-2347-47F9-9442-808B49253B9B}">
      <dgm:prSet/>
      <dgm:spPr/>
      <dgm:t>
        <a:bodyPr/>
        <a:lstStyle/>
        <a:p>
          <a:endParaRPr lang="en-US"/>
        </a:p>
      </dgm:t>
    </dgm:pt>
    <dgm:pt modelId="{A1409A78-0E05-4D03-8918-5F8F22F91583}">
      <dgm:prSet custT="1"/>
      <dgm:spPr/>
      <dgm:t>
        <a:bodyPr/>
        <a:lstStyle/>
        <a:p>
          <a:r>
            <a:rPr lang="en-US" sz="1600" dirty="0">
              <a:latin typeface="+mn-lt"/>
            </a:rPr>
            <a:t>Customized Training</a:t>
          </a:r>
        </a:p>
      </dgm:t>
    </dgm:pt>
    <dgm:pt modelId="{1C88C89F-DDDE-4744-816F-CE11DB0B561A}" type="parTrans" cxnId="{52E1F66B-9D0E-4A7C-AAAC-4007DCF8C5F9}">
      <dgm:prSet/>
      <dgm:spPr/>
      <dgm:t>
        <a:bodyPr/>
        <a:lstStyle/>
        <a:p>
          <a:endParaRPr lang="en-US"/>
        </a:p>
      </dgm:t>
    </dgm:pt>
    <dgm:pt modelId="{3077AF2A-FF3F-4E31-B80A-D2E0EF8CADA4}" type="sibTrans" cxnId="{52E1F66B-9D0E-4A7C-AAAC-4007DCF8C5F9}">
      <dgm:prSet/>
      <dgm:spPr/>
      <dgm:t>
        <a:bodyPr/>
        <a:lstStyle/>
        <a:p>
          <a:endParaRPr lang="en-US"/>
        </a:p>
      </dgm:t>
    </dgm:pt>
    <dgm:pt modelId="{C8D3147B-6A91-4677-860C-0369EC97AC66}">
      <dgm:prSet custT="1"/>
      <dgm:spPr/>
      <dgm:t>
        <a:bodyPr/>
        <a:lstStyle/>
        <a:p>
          <a:r>
            <a:rPr lang="en-US" sz="1600" dirty="0">
              <a:latin typeface="+mn-lt"/>
            </a:rPr>
            <a:t>Incumbent Worker Training</a:t>
          </a:r>
        </a:p>
      </dgm:t>
    </dgm:pt>
    <dgm:pt modelId="{1E7B19FC-3C64-4D11-B63C-C5C47CC2CA17}" type="parTrans" cxnId="{96C020AD-8ACA-4E07-9BBC-F60775C57D68}">
      <dgm:prSet/>
      <dgm:spPr/>
      <dgm:t>
        <a:bodyPr/>
        <a:lstStyle/>
        <a:p>
          <a:endParaRPr lang="en-US"/>
        </a:p>
      </dgm:t>
    </dgm:pt>
    <dgm:pt modelId="{7A680C9B-9593-45CC-8785-E5FD831E4264}" type="sibTrans" cxnId="{96C020AD-8ACA-4E07-9BBC-F60775C57D68}">
      <dgm:prSet/>
      <dgm:spPr/>
      <dgm:t>
        <a:bodyPr/>
        <a:lstStyle/>
        <a:p>
          <a:endParaRPr lang="en-US"/>
        </a:p>
      </dgm:t>
    </dgm:pt>
    <dgm:pt modelId="{3DB71A73-1145-4891-B76C-CCD3C27BB1ED}">
      <dgm:prSet custT="1"/>
      <dgm:spPr/>
      <dgm:t>
        <a:bodyPr/>
        <a:lstStyle/>
        <a:p>
          <a:r>
            <a:rPr lang="en-US" sz="1600" dirty="0">
              <a:latin typeface="+mn-lt"/>
            </a:rPr>
            <a:t>Customized Screening and Referrals of Qualified Applicants</a:t>
          </a:r>
        </a:p>
      </dgm:t>
    </dgm:pt>
    <dgm:pt modelId="{17CEEBBA-3703-4E09-9DE1-C5D4324C952F}" type="parTrans" cxnId="{EAC24562-0C67-4EAD-B109-0950AC220689}">
      <dgm:prSet/>
      <dgm:spPr/>
    </dgm:pt>
    <dgm:pt modelId="{94C20EF2-356C-4B0E-93CA-A4572EC6C6F5}" type="sibTrans" cxnId="{EAC24562-0C67-4EAD-B109-0950AC220689}">
      <dgm:prSet/>
      <dgm:spPr/>
    </dgm:pt>
    <dgm:pt modelId="{996EE408-35C8-4BE3-93A0-6D1884FE13F2}" type="pres">
      <dgm:prSet presAssocID="{410D1F87-00D1-4C1C-8222-5D467B6C11C3}" presName="Name0" presStyleCnt="0">
        <dgm:presLayoutVars>
          <dgm:dir/>
          <dgm:animLvl val="lvl"/>
          <dgm:resizeHandles val="exact"/>
        </dgm:presLayoutVars>
      </dgm:prSet>
      <dgm:spPr/>
    </dgm:pt>
    <dgm:pt modelId="{2C1D94A9-6703-419D-8E6D-D323A58FF9A4}" type="pres">
      <dgm:prSet presAssocID="{9AED3C0D-82CE-47F8-B7C6-5B3660C357C2}" presName="linNode" presStyleCnt="0"/>
      <dgm:spPr/>
    </dgm:pt>
    <dgm:pt modelId="{5FD86E92-DA3F-4BFE-81F4-59F4BAAD33EE}" type="pres">
      <dgm:prSet presAssocID="{9AED3C0D-82CE-47F8-B7C6-5B3660C357C2}" presName="parentText" presStyleLbl="node1" presStyleIdx="0" presStyleCnt="4">
        <dgm:presLayoutVars>
          <dgm:chMax val="1"/>
          <dgm:bulletEnabled val="1"/>
        </dgm:presLayoutVars>
      </dgm:prSet>
      <dgm:spPr/>
    </dgm:pt>
    <dgm:pt modelId="{B01D4E55-14F8-4329-B071-E5288AD636C5}" type="pres">
      <dgm:prSet presAssocID="{9AED3C0D-82CE-47F8-B7C6-5B3660C357C2}" presName="descendantText" presStyleLbl="alignAccFollowNode1" presStyleIdx="0" presStyleCnt="4" custScaleY="105704">
        <dgm:presLayoutVars>
          <dgm:bulletEnabled val="1"/>
        </dgm:presLayoutVars>
      </dgm:prSet>
      <dgm:spPr/>
    </dgm:pt>
    <dgm:pt modelId="{6FABD021-BE7E-4C5E-849B-2DE8F07214C7}" type="pres">
      <dgm:prSet presAssocID="{B8C9DF41-7CE5-402C-A4D1-EF2B9B209DFD}" presName="sp" presStyleCnt="0"/>
      <dgm:spPr/>
    </dgm:pt>
    <dgm:pt modelId="{A712C838-8248-4127-8878-00905E107F5E}" type="pres">
      <dgm:prSet presAssocID="{B4281058-35E7-4694-A140-69EEDF8D42C9}" presName="linNode" presStyleCnt="0"/>
      <dgm:spPr/>
    </dgm:pt>
    <dgm:pt modelId="{0179A0C3-C329-48AF-B4E3-1CE583980FAA}" type="pres">
      <dgm:prSet presAssocID="{B4281058-35E7-4694-A140-69EEDF8D42C9}" presName="parentText" presStyleLbl="node1" presStyleIdx="1" presStyleCnt="4">
        <dgm:presLayoutVars>
          <dgm:chMax val="1"/>
          <dgm:bulletEnabled val="1"/>
        </dgm:presLayoutVars>
      </dgm:prSet>
      <dgm:spPr/>
    </dgm:pt>
    <dgm:pt modelId="{C6D8C536-17C4-4DA1-9C62-80D8F4277E76}" type="pres">
      <dgm:prSet presAssocID="{B4281058-35E7-4694-A140-69EEDF8D42C9}" presName="descendantText" presStyleLbl="alignAccFollowNode1" presStyleIdx="1" presStyleCnt="4">
        <dgm:presLayoutVars>
          <dgm:bulletEnabled val="1"/>
        </dgm:presLayoutVars>
      </dgm:prSet>
      <dgm:spPr/>
    </dgm:pt>
    <dgm:pt modelId="{75A97C8F-CAF5-4624-A19F-19D8E8F09486}" type="pres">
      <dgm:prSet presAssocID="{F67C7A7D-850C-4CBC-B242-0BD8B8C46F86}" presName="sp" presStyleCnt="0"/>
      <dgm:spPr/>
    </dgm:pt>
    <dgm:pt modelId="{E224ED6E-27D4-47D4-8895-FCE330D964A6}" type="pres">
      <dgm:prSet presAssocID="{7C9F54A0-C73F-4EC4-947E-EBEEAECA3BCB}" presName="linNode" presStyleCnt="0"/>
      <dgm:spPr/>
    </dgm:pt>
    <dgm:pt modelId="{7856B387-53C5-4CD2-BC6B-66289D6191D4}" type="pres">
      <dgm:prSet presAssocID="{7C9F54A0-C73F-4EC4-947E-EBEEAECA3BCB}" presName="parentText" presStyleLbl="node1" presStyleIdx="2" presStyleCnt="4">
        <dgm:presLayoutVars>
          <dgm:chMax val="1"/>
          <dgm:bulletEnabled val="1"/>
        </dgm:presLayoutVars>
      </dgm:prSet>
      <dgm:spPr/>
    </dgm:pt>
    <dgm:pt modelId="{38C18EBD-84F5-4391-977E-493B5BD178A0}" type="pres">
      <dgm:prSet presAssocID="{7C9F54A0-C73F-4EC4-947E-EBEEAECA3BCB}" presName="descendantText" presStyleLbl="alignAccFollowNode1" presStyleIdx="2" presStyleCnt="4">
        <dgm:presLayoutVars>
          <dgm:bulletEnabled val="1"/>
        </dgm:presLayoutVars>
      </dgm:prSet>
      <dgm:spPr/>
    </dgm:pt>
    <dgm:pt modelId="{C4C19E7C-A649-4197-A75B-8873CB211436}" type="pres">
      <dgm:prSet presAssocID="{51FBD54B-64A3-4559-B506-04BB77E01E97}" presName="sp" presStyleCnt="0"/>
      <dgm:spPr/>
    </dgm:pt>
    <dgm:pt modelId="{690490FB-1A80-4252-B3AC-C7DB31B765A4}" type="pres">
      <dgm:prSet presAssocID="{90899C8E-3AE8-45C5-9243-D8D6EB57090E}" presName="linNode" presStyleCnt="0"/>
      <dgm:spPr/>
    </dgm:pt>
    <dgm:pt modelId="{223E4FB8-8329-4D60-841C-D98B45D6435C}" type="pres">
      <dgm:prSet presAssocID="{90899C8E-3AE8-45C5-9243-D8D6EB57090E}" presName="parentText" presStyleLbl="node1" presStyleIdx="3" presStyleCnt="4">
        <dgm:presLayoutVars>
          <dgm:chMax val="1"/>
          <dgm:bulletEnabled val="1"/>
        </dgm:presLayoutVars>
      </dgm:prSet>
      <dgm:spPr/>
    </dgm:pt>
    <dgm:pt modelId="{9870F080-5AFB-4C7C-9208-73236B0F70FF}" type="pres">
      <dgm:prSet presAssocID="{90899C8E-3AE8-45C5-9243-D8D6EB57090E}" presName="descendantText" presStyleLbl="alignAccFollowNode1" presStyleIdx="3" presStyleCnt="4">
        <dgm:presLayoutVars>
          <dgm:bulletEnabled val="1"/>
        </dgm:presLayoutVars>
      </dgm:prSet>
      <dgm:spPr/>
    </dgm:pt>
  </dgm:ptLst>
  <dgm:cxnLst>
    <dgm:cxn modelId="{B0808608-2347-47F9-9442-808B49253B9B}" srcId="{9AED3C0D-82CE-47F8-B7C6-5B3660C357C2}" destId="{4152AF19-FB57-4C01-96F9-D02C0CD58AB3}" srcOrd="2" destOrd="0" parTransId="{EDAD9A53-55BE-457B-BFC1-89889480CCFF}" sibTransId="{2E630F75-4983-4CF2-9AB2-698B71B21D3E}"/>
    <dgm:cxn modelId="{D5D9350B-3EEE-46D2-9CFD-B22064BFF3F1}" srcId="{410D1F87-00D1-4C1C-8222-5D467B6C11C3}" destId="{9AED3C0D-82CE-47F8-B7C6-5B3660C357C2}" srcOrd="0" destOrd="0" parTransId="{F8B4E02C-642C-4B7C-8BB4-CA0B289A5150}" sibTransId="{B8C9DF41-7CE5-402C-A4D1-EF2B9B209DFD}"/>
    <dgm:cxn modelId="{046CB913-13DC-45F3-BD2B-627437D9B37A}" srcId="{90899C8E-3AE8-45C5-9243-D8D6EB57090E}" destId="{DEF62BC3-9AEA-4608-873F-CFD10A3309D1}" srcOrd="2" destOrd="0" parTransId="{9B9DC55A-E255-4056-935B-438A3AF531B0}" sibTransId="{F4B93EEF-3DDC-461E-9E6A-904A96EC9962}"/>
    <dgm:cxn modelId="{75DF2519-331A-495F-AB86-BF18A62FD46F}" type="presOf" srcId="{C080BBFC-C3DA-4C5A-8E25-EF8456ABBC0B}" destId="{C6D8C536-17C4-4DA1-9C62-80D8F4277E76}" srcOrd="0" destOrd="3" presId="urn:microsoft.com/office/officeart/2005/8/layout/vList5"/>
    <dgm:cxn modelId="{60415F23-EE2F-4C12-BD08-08882F7B1539}" srcId="{410D1F87-00D1-4C1C-8222-5D467B6C11C3}" destId="{90899C8E-3AE8-45C5-9243-D8D6EB57090E}" srcOrd="3" destOrd="0" parTransId="{6F3BCC9B-D130-421C-9E18-5146C5C4525F}" sibTransId="{E5025FAB-0B9A-4848-9FB2-264D117B1CC2}"/>
    <dgm:cxn modelId="{15DC4C2A-D4B2-45E7-BBDD-A11CE5C246F1}" type="presOf" srcId="{B27D8418-6DA2-4C3A-9B34-106B9AD40097}" destId="{B01D4E55-14F8-4329-B071-E5288AD636C5}" srcOrd="0" destOrd="1" presId="urn:microsoft.com/office/officeart/2005/8/layout/vList5"/>
    <dgm:cxn modelId="{7DCF5834-A259-4084-A591-21173A200577}" srcId="{B4281058-35E7-4694-A140-69EEDF8D42C9}" destId="{C40229AA-FDFF-476C-859B-5BE10AA5C630}" srcOrd="1" destOrd="0" parTransId="{69B5FD3E-ACFD-4C1D-ABBE-DEDCF524654C}" sibTransId="{EEC17705-A1D5-44E7-84FD-BC262B06866A}"/>
    <dgm:cxn modelId="{3BEADC3B-4207-46E9-B9D0-801AB55F04E8}" type="presOf" srcId="{90899C8E-3AE8-45C5-9243-D8D6EB57090E}" destId="{223E4FB8-8329-4D60-841C-D98B45D6435C}" srcOrd="0" destOrd="0" presId="urn:microsoft.com/office/officeart/2005/8/layout/vList5"/>
    <dgm:cxn modelId="{97C8CF41-DCEF-4097-A57F-AC521B20200D}" type="presOf" srcId="{A1409A78-0E05-4D03-8918-5F8F22F91583}" destId="{B01D4E55-14F8-4329-B071-E5288AD636C5}" srcOrd="0" destOrd="3" presId="urn:microsoft.com/office/officeart/2005/8/layout/vList5"/>
    <dgm:cxn modelId="{EAC24562-0C67-4EAD-B109-0950AC220689}" srcId="{B4281058-35E7-4694-A140-69EEDF8D42C9}" destId="{3DB71A73-1145-4891-B76C-CCD3C27BB1ED}" srcOrd="2" destOrd="0" parTransId="{17CEEBBA-3703-4E09-9DE1-C5D4324C952F}" sibTransId="{94C20EF2-356C-4B0E-93CA-A4572EC6C6F5}"/>
    <dgm:cxn modelId="{8B5B0366-59F8-49B3-A66D-D833D735A60B}" srcId="{9AED3C0D-82CE-47F8-B7C6-5B3660C357C2}" destId="{E19B7E43-1C9C-4A01-8EF6-A0B0A983979B}" srcOrd="0" destOrd="0" parTransId="{25878D47-EA59-4750-B776-3B3DAEAFE579}" sibTransId="{DC67EE9F-61FB-4265-8E7D-39E4F030E7BB}"/>
    <dgm:cxn modelId="{2C3AB846-E2AE-4B60-8AFB-F9E4489427A6}" srcId="{90899C8E-3AE8-45C5-9243-D8D6EB57090E}" destId="{64ACEFF0-3B1E-4455-9683-71FC396844E4}" srcOrd="1" destOrd="0" parTransId="{2B35B594-06FD-40D6-968F-C0BF379A124C}" sibTransId="{2AAAC9E4-FA53-4897-915D-2D204FBCEF0A}"/>
    <dgm:cxn modelId="{0239DE46-B523-453E-BCA8-955A1ED8F02E}" srcId="{90899C8E-3AE8-45C5-9243-D8D6EB57090E}" destId="{9CE720E2-F6F5-43CC-AE6D-D07C3473B0D8}" srcOrd="0" destOrd="0" parTransId="{E294B41D-B52E-4AD5-A3C6-CD5FBA54E4D0}" sibTransId="{88CD4052-ACAF-40C9-982B-B812C21320D7}"/>
    <dgm:cxn modelId="{AE819967-AAF5-42FE-BF51-1802A7832F93}" type="presOf" srcId="{3DB71A73-1145-4891-B76C-CCD3C27BB1ED}" destId="{C6D8C536-17C4-4DA1-9C62-80D8F4277E76}" srcOrd="0" destOrd="2" presId="urn:microsoft.com/office/officeart/2005/8/layout/vList5"/>
    <dgm:cxn modelId="{DA361A68-0061-4C3C-97A5-D269C1D95866}" type="presOf" srcId="{E19B7E43-1C9C-4A01-8EF6-A0B0A983979B}" destId="{B01D4E55-14F8-4329-B071-E5288AD636C5}" srcOrd="0" destOrd="0" presId="urn:microsoft.com/office/officeart/2005/8/layout/vList5"/>
    <dgm:cxn modelId="{C84B5B48-FF6C-41FB-BF33-4B0D98ED0B7C}" srcId="{9AED3C0D-82CE-47F8-B7C6-5B3660C357C2}" destId="{B27D8418-6DA2-4C3A-9B34-106B9AD40097}" srcOrd="1" destOrd="0" parTransId="{0C2FDA9C-335B-4125-AD65-215ECD021DBA}" sibTransId="{FD5D55F1-9392-4360-8BFA-435492ED4B2D}"/>
    <dgm:cxn modelId="{FA1B8D49-4200-4BC0-8D37-5139C5C8CCA7}" srcId="{410D1F87-00D1-4C1C-8222-5D467B6C11C3}" destId="{7C9F54A0-C73F-4EC4-947E-EBEEAECA3BCB}" srcOrd="2" destOrd="0" parTransId="{6CC5B4A1-BEEA-4B5B-BEC2-9C4EF11F3DAB}" sibTransId="{51FBD54B-64A3-4559-B506-04BB77E01E97}"/>
    <dgm:cxn modelId="{7A84C369-6FBB-42C3-9D9E-4FC62AAA6932}" type="presOf" srcId="{7C9F54A0-C73F-4EC4-947E-EBEEAECA3BCB}" destId="{7856B387-53C5-4CD2-BC6B-66289D6191D4}" srcOrd="0" destOrd="0" presId="urn:microsoft.com/office/officeart/2005/8/layout/vList5"/>
    <dgm:cxn modelId="{52E1F66B-9D0E-4A7C-AAAC-4007DCF8C5F9}" srcId="{9AED3C0D-82CE-47F8-B7C6-5B3660C357C2}" destId="{A1409A78-0E05-4D03-8918-5F8F22F91583}" srcOrd="3" destOrd="0" parTransId="{1C88C89F-DDDE-4744-816F-CE11DB0B561A}" sibTransId="{3077AF2A-FF3F-4E31-B80A-D2E0EF8CADA4}"/>
    <dgm:cxn modelId="{6ED17A6C-3A01-4937-9E5D-D7DDEFA45EE9}" type="presOf" srcId="{7823EE71-8BD3-4662-86D8-244CA5EDF319}" destId="{38C18EBD-84F5-4391-977E-493B5BD178A0}" srcOrd="0" destOrd="0" presId="urn:microsoft.com/office/officeart/2005/8/layout/vList5"/>
    <dgm:cxn modelId="{5E727E59-18FE-4250-9A96-C66C08FA3CB2}" type="presOf" srcId="{AD0DE585-C07C-4267-BB6B-2E74F1409F9E}" destId="{38C18EBD-84F5-4391-977E-493B5BD178A0}" srcOrd="0" destOrd="1" presId="urn:microsoft.com/office/officeart/2005/8/layout/vList5"/>
    <dgm:cxn modelId="{26CDB889-017F-4F66-A051-B4DBAF0D11C8}" srcId="{7C9F54A0-C73F-4EC4-947E-EBEEAECA3BCB}" destId="{465FC55D-98BC-40A9-9912-4323C5F61DF3}" srcOrd="2" destOrd="0" parTransId="{6E4D315A-0FBC-4E79-8C01-FC7ECD283F62}" sibTransId="{B957F02F-2CAE-461D-B31F-8DFE1A294944}"/>
    <dgm:cxn modelId="{25B5D690-80E7-4507-B8C5-ACAB30CB2808}" type="presOf" srcId="{DEF62BC3-9AEA-4608-873F-CFD10A3309D1}" destId="{9870F080-5AFB-4C7C-9208-73236B0F70FF}" srcOrd="0" destOrd="2" presId="urn:microsoft.com/office/officeart/2005/8/layout/vList5"/>
    <dgm:cxn modelId="{67447B91-148E-4CD3-A2FD-96088A6241A4}" type="presOf" srcId="{DB7DBFD0-F54B-4301-9213-58D27F612A6F}" destId="{C6D8C536-17C4-4DA1-9C62-80D8F4277E76}" srcOrd="0" destOrd="0" presId="urn:microsoft.com/office/officeart/2005/8/layout/vList5"/>
    <dgm:cxn modelId="{63FEA696-88B6-413C-824E-B480369CD3E7}" type="presOf" srcId="{C8D3147B-6A91-4677-860C-0369EC97AC66}" destId="{B01D4E55-14F8-4329-B071-E5288AD636C5}" srcOrd="0" destOrd="4" presId="urn:microsoft.com/office/officeart/2005/8/layout/vList5"/>
    <dgm:cxn modelId="{9BDD67A6-840E-454E-A9DC-97B08AA98A8D}" srcId="{B4281058-35E7-4694-A140-69EEDF8D42C9}" destId="{DB7DBFD0-F54B-4301-9213-58D27F612A6F}" srcOrd="0" destOrd="0" parTransId="{33B47DE0-B5C2-4014-9B03-CB91DDE68F34}" sibTransId="{52544861-E710-4FDC-A296-11FA81D1CC57}"/>
    <dgm:cxn modelId="{96C020AD-8ACA-4E07-9BBC-F60775C57D68}" srcId="{9AED3C0D-82CE-47F8-B7C6-5B3660C357C2}" destId="{C8D3147B-6A91-4677-860C-0369EC97AC66}" srcOrd="4" destOrd="0" parTransId="{1E7B19FC-3C64-4D11-B63C-C5C47CC2CA17}" sibTransId="{7A680C9B-9593-45CC-8785-E5FD831E4264}"/>
    <dgm:cxn modelId="{FAED9CB9-CBCE-437C-BD0C-56E16D7DFD2A}" srcId="{410D1F87-00D1-4C1C-8222-5D467B6C11C3}" destId="{B4281058-35E7-4694-A140-69EEDF8D42C9}" srcOrd="1" destOrd="0" parTransId="{F3DB6EFB-3946-4289-A1CB-554226E731BF}" sibTransId="{F67C7A7D-850C-4CBC-B242-0BD8B8C46F86}"/>
    <dgm:cxn modelId="{436380C9-0CDC-4F66-A7CE-7B4F5FA26299}" type="presOf" srcId="{64ACEFF0-3B1E-4455-9683-71FC396844E4}" destId="{9870F080-5AFB-4C7C-9208-73236B0F70FF}" srcOrd="0" destOrd="1" presId="urn:microsoft.com/office/officeart/2005/8/layout/vList5"/>
    <dgm:cxn modelId="{913FF5C9-5232-4902-8B63-214CBBE1E3F1}" type="presOf" srcId="{9CE720E2-F6F5-43CC-AE6D-D07C3473B0D8}" destId="{9870F080-5AFB-4C7C-9208-73236B0F70FF}" srcOrd="0" destOrd="0" presId="urn:microsoft.com/office/officeart/2005/8/layout/vList5"/>
    <dgm:cxn modelId="{394E26CB-DE79-44CA-ADF0-E62D5DAA5C29}" type="presOf" srcId="{9AED3C0D-82CE-47F8-B7C6-5B3660C357C2}" destId="{5FD86E92-DA3F-4BFE-81F4-59F4BAAD33EE}" srcOrd="0" destOrd="0" presId="urn:microsoft.com/office/officeart/2005/8/layout/vList5"/>
    <dgm:cxn modelId="{412431CC-2A61-4C0C-BCEC-C424EAAFB2EA}" type="presOf" srcId="{4152AF19-FB57-4C01-96F9-D02C0CD58AB3}" destId="{B01D4E55-14F8-4329-B071-E5288AD636C5}" srcOrd="0" destOrd="2" presId="urn:microsoft.com/office/officeart/2005/8/layout/vList5"/>
    <dgm:cxn modelId="{7AE070D1-9F47-4630-A37C-B8E2A1906171}" srcId="{7C9F54A0-C73F-4EC4-947E-EBEEAECA3BCB}" destId="{AD0DE585-C07C-4267-BB6B-2E74F1409F9E}" srcOrd="1" destOrd="0" parTransId="{841F2DAF-6585-4CB3-AF97-B4E64C1A38C4}" sibTransId="{98DC07D5-85B9-463C-B005-34B3FDFEEBB4}"/>
    <dgm:cxn modelId="{0CB422D6-CC04-47A2-8AD3-3D59AD8F63EF}" type="presOf" srcId="{410D1F87-00D1-4C1C-8222-5D467B6C11C3}" destId="{996EE408-35C8-4BE3-93A0-6D1884FE13F2}" srcOrd="0" destOrd="0" presId="urn:microsoft.com/office/officeart/2005/8/layout/vList5"/>
    <dgm:cxn modelId="{5BA357DF-0E65-4FA8-B10D-C963195E3C7E}" srcId="{B4281058-35E7-4694-A140-69EEDF8D42C9}" destId="{C080BBFC-C3DA-4C5A-8E25-EF8456ABBC0B}" srcOrd="3" destOrd="0" parTransId="{83721624-E0D9-4D12-B470-A867DD262AB8}" sibTransId="{A1DFE17C-2F35-4709-B853-B76BA610B5DE}"/>
    <dgm:cxn modelId="{D0368AEB-6516-45DE-9D65-519D54C61C34}" type="presOf" srcId="{C40229AA-FDFF-476C-859B-5BE10AA5C630}" destId="{C6D8C536-17C4-4DA1-9C62-80D8F4277E76}" srcOrd="0" destOrd="1" presId="urn:microsoft.com/office/officeart/2005/8/layout/vList5"/>
    <dgm:cxn modelId="{3C9F18EC-4135-41F4-AB15-AA2E3EAB79FC}" srcId="{7C9F54A0-C73F-4EC4-947E-EBEEAECA3BCB}" destId="{7823EE71-8BD3-4662-86D8-244CA5EDF319}" srcOrd="0" destOrd="0" parTransId="{8BE47345-1FC4-4F8F-9DAE-B3EA1EA35351}" sibTransId="{1512DCD0-ADAB-42F7-B7A3-7E1D64BBAA86}"/>
    <dgm:cxn modelId="{469AE2EC-119F-449F-91A8-9D77B6CD8F71}" type="presOf" srcId="{B4281058-35E7-4694-A140-69EEDF8D42C9}" destId="{0179A0C3-C329-48AF-B4E3-1CE583980FAA}" srcOrd="0" destOrd="0" presId="urn:microsoft.com/office/officeart/2005/8/layout/vList5"/>
    <dgm:cxn modelId="{7F050BF5-D002-4336-B494-F11458BD0DFF}" type="presOf" srcId="{465FC55D-98BC-40A9-9912-4323C5F61DF3}" destId="{38C18EBD-84F5-4391-977E-493B5BD178A0}" srcOrd="0" destOrd="2" presId="urn:microsoft.com/office/officeart/2005/8/layout/vList5"/>
    <dgm:cxn modelId="{3BF89451-0046-4C2D-9102-E4EA8CF7F1CD}" type="presParOf" srcId="{996EE408-35C8-4BE3-93A0-6D1884FE13F2}" destId="{2C1D94A9-6703-419D-8E6D-D323A58FF9A4}" srcOrd="0" destOrd="0" presId="urn:microsoft.com/office/officeart/2005/8/layout/vList5"/>
    <dgm:cxn modelId="{EF937B71-EAE7-4982-B971-8D386414F62A}" type="presParOf" srcId="{2C1D94A9-6703-419D-8E6D-D323A58FF9A4}" destId="{5FD86E92-DA3F-4BFE-81F4-59F4BAAD33EE}" srcOrd="0" destOrd="0" presId="urn:microsoft.com/office/officeart/2005/8/layout/vList5"/>
    <dgm:cxn modelId="{09C949DD-9BC7-43EE-A298-368040C4C291}" type="presParOf" srcId="{2C1D94A9-6703-419D-8E6D-D323A58FF9A4}" destId="{B01D4E55-14F8-4329-B071-E5288AD636C5}" srcOrd="1" destOrd="0" presId="urn:microsoft.com/office/officeart/2005/8/layout/vList5"/>
    <dgm:cxn modelId="{325E2655-4578-4B3A-9A2A-6D8B998182DE}" type="presParOf" srcId="{996EE408-35C8-4BE3-93A0-6D1884FE13F2}" destId="{6FABD021-BE7E-4C5E-849B-2DE8F07214C7}" srcOrd="1" destOrd="0" presId="urn:microsoft.com/office/officeart/2005/8/layout/vList5"/>
    <dgm:cxn modelId="{1896F8E9-3D2D-409C-9ABA-7F413B37BD94}" type="presParOf" srcId="{996EE408-35C8-4BE3-93A0-6D1884FE13F2}" destId="{A712C838-8248-4127-8878-00905E107F5E}" srcOrd="2" destOrd="0" presId="urn:microsoft.com/office/officeart/2005/8/layout/vList5"/>
    <dgm:cxn modelId="{3BED0BA9-1790-4047-B874-40AFD0D262E6}" type="presParOf" srcId="{A712C838-8248-4127-8878-00905E107F5E}" destId="{0179A0C3-C329-48AF-B4E3-1CE583980FAA}" srcOrd="0" destOrd="0" presId="urn:microsoft.com/office/officeart/2005/8/layout/vList5"/>
    <dgm:cxn modelId="{822A309A-AEC0-4136-A681-0F17A4EED7D9}" type="presParOf" srcId="{A712C838-8248-4127-8878-00905E107F5E}" destId="{C6D8C536-17C4-4DA1-9C62-80D8F4277E76}" srcOrd="1" destOrd="0" presId="urn:microsoft.com/office/officeart/2005/8/layout/vList5"/>
    <dgm:cxn modelId="{534677EC-5F38-499A-A284-8D54EC84B5E0}" type="presParOf" srcId="{996EE408-35C8-4BE3-93A0-6D1884FE13F2}" destId="{75A97C8F-CAF5-4624-A19F-19D8E8F09486}" srcOrd="3" destOrd="0" presId="urn:microsoft.com/office/officeart/2005/8/layout/vList5"/>
    <dgm:cxn modelId="{0578B6F5-721C-4D32-B981-1D30C76A1857}" type="presParOf" srcId="{996EE408-35C8-4BE3-93A0-6D1884FE13F2}" destId="{E224ED6E-27D4-47D4-8895-FCE330D964A6}" srcOrd="4" destOrd="0" presId="urn:microsoft.com/office/officeart/2005/8/layout/vList5"/>
    <dgm:cxn modelId="{6CAA9A64-F0C6-4BC4-AC7E-3E832FA2E928}" type="presParOf" srcId="{E224ED6E-27D4-47D4-8895-FCE330D964A6}" destId="{7856B387-53C5-4CD2-BC6B-66289D6191D4}" srcOrd="0" destOrd="0" presId="urn:microsoft.com/office/officeart/2005/8/layout/vList5"/>
    <dgm:cxn modelId="{4A194B01-7AAE-49C0-AAAF-4A2083C99F61}" type="presParOf" srcId="{E224ED6E-27D4-47D4-8895-FCE330D964A6}" destId="{38C18EBD-84F5-4391-977E-493B5BD178A0}" srcOrd="1" destOrd="0" presId="urn:microsoft.com/office/officeart/2005/8/layout/vList5"/>
    <dgm:cxn modelId="{1A63B3C5-2027-4538-AF9A-AA0CCF616425}" type="presParOf" srcId="{996EE408-35C8-4BE3-93A0-6D1884FE13F2}" destId="{C4C19E7C-A649-4197-A75B-8873CB211436}" srcOrd="5" destOrd="0" presId="urn:microsoft.com/office/officeart/2005/8/layout/vList5"/>
    <dgm:cxn modelId="{F65101F1-ADBE-4A9F-964A-D8EF23DF20DB}" type="presParOf" srcId="{996EE408-35C8-4BE3-93A0-6D1884FE13F2}" destId="{690490FB-1A80-4252-B3AC-C7DB31B765A4}" srcOrd="6" destOrd="0" presId="urn:microsoft.com/office/officeart/2005/8/layout/vList5"/>
    <dgm:cxn modelId="{25FBD92A-B2E2-4CB5-9DC4-3F50B9A70694}" type="presParOf" srcId="{690490FB-1A80-4252-B3AC-C7DB31B765A4}" destId="{223E4FB8-8329-4D60-841C-D98B45D6435C}" srcOrd="0" destOrd="0" presId="urn:microsoft.com/office/officeart/2005/8/layout/vList5"/>
    <dgm:cxn modelId="{B0C8B2B9-C362-4C62-8164-AF4FD0B81BF7}" type="presParOf" srcId="{690490FB-1A80-4252-B3AC-C7DB31B765A4}" destId="{9870F080-5AFB-4C7C-9208-73236B0F70F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D4E55-14F8-4329-B071-E5288AD636C5}">
      <dsp:nvSpPr>
        <dsp:cNvPr id="0" name=""/>
        <dsp:cNvSpPr/>
      </dsp:nvSpPr>
      <dsp:spPr>
        <a:xfrm rot="5400000">
          <a:off x="4261437" y="-1551364"/>
          <a:ext cx="1266654" cy="4606837"/>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mn-lt"/>
            </a:rPr>
            <a:t>Youth and Registered Apprenticeships</a:t>
          </a:r>
          <a:endParaRPr lang="en-US" sz="1600" kern="1200" dirty="0"/>
        </a:p>
        <a:p>
          <a:pPr marL="171450" lvl="1" indent="-171450" algn="l" defTabSz="711200">
            <a:lnSpc>
              <a:spcPct val="90000"/>
            </a:lnSpc>
            <a:spcBef>
              <a:spcPct val="0"/>
            </a:spcBef>
            <a:spcAft>
              <a:spcPct val="15000"/>
            </a:spcAft>
            <a:buChar char="•"/>
          </a:pPr>
          <a:r>
            <a:rPr lang="en-US" sz="1600" kern="1200" dirty="0">
              <a:latin typeface="+mn-lt"/>
            </a:rPr>
            <a:t>On-the-Job Training (OJT)</a:t>
          </a:r>
        </a:p>
        <a:p>
          <a:pPr marL="171450" lvl="1" indent="-171450" algn="l" defTabSz="711200">
            <a:lnSpc>
              <a:spcPct val="90000"/>
            </a:lnSpc>
            <a:spcBef>
              <a:spcPct val="0"/>
            </a:spcBef>
            <a:spcAft>
              <a:spcPct val="15000"/>
            </a:spcAft>
            <a:buChar char="•"/>
          </a:pPr>
          <a:r>
            <a:rPr lang="en-US" sz="1600" kern="1200" dirty="0">
              <a:latin typeface="+mn-lt"/>
            </a:rPr>
            <a:t>Work Experience for Youth and Young Adults</a:t>
          </a:r>
        </a:p>
        <a:p>
          <a:pPr marL="171450" lvl="1" indent="-171450" algn="l" defTabSz="711200">
            <a:lnSpc>
              <a:spcPct val="90000"/>
            </a:lnSpc>
            <a:spcBef>
              <a:spcPct val="0"/>
            </a:spcBef>
            <a:spcAft>
              <a:spcPct val="15000"/>
            </a:spcAft>
            <a:buChar char="•"/>
          </a:pPr>
          <a:r>
            <a:rPr lang="en-US" sz="1600" kern="1200" dirty="0">
              <a:latin typeface="+mn-lt"/>
            </a:rPr>
            <a:t>Customized Training</a:t>
          </a:r>
        </a:p>
        <a:p>
          <a:pPr marL="171450" lvl="1" indent="-171450" algn="l" defTabSz="711200">
            <a:lnSpc>
              <a:spcPct val="90000"/>
            </a:lnSpc>
            <a:spcBef>
              <a:spcPct val="0"/>
            </a:spcBef>
            <a:spcAft>
              <a:spcPct val="15000"/>
            </a:spcAft>
            <a:buChar char="•"/>
          </a:pPr>
          <a:r>
            <a:rPr lang="en-US" sz="1600" kern="1200" dirty="0">
              <a:latin typeface="+mn-lt"/>
            </a:rPr>
            <a:t>Incumbent Worker Training</a:t>
          </a:r>
        </a:p>
      </dsp:txBody>
      <dsp:txXfrm rot="-5400000">
        <a:off x="2591346" y="180560"/>
        <a:ext cx="4545004" cy="1142988"/>
      </dsp:txXfrm>
    </dsp:sp>
    <dsp:sp modelId="{5FD86E92-DA3F-4BFE-81F4-59F4BAAD33EE}">
      <dsp:nvSpPr>
        <dsp:cNvPr id="0" name=""/>
        <dsp:cNvSpPr/>
      </dsp:nvSpPr>
      <dsp:spPr>
        <a:xfrm>
          <a:off x="0" y="3114"/>
          <a:ext cx="2591345" cy="149787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Training Solutions</a:t>
          </a:r>
        </a:p>
      </dsp:txBody>
      <dsp:txXfrm>
        <a:off x="73120" y="76234"/>
        <a:ext cx="2445105" cy="1351638"/>
      </dsp:txXfrm>
    </dsp:sp>
    <dsp:sp modelId="{C6D8C536-17C4-4DA1-9C62-80D8F4277E76}">
      <dsp:nvSpPr>
        <dsp:cNvPr id="0" name=""/>
        <dsp:cNvSpPr/>
      </dsp:nvSpPr>
      <dsp:spPr>
        <a:xfrm rot="5400000">
          <a:off x="4295612" y="21407"/>
          <a:ext cx="1198302" cy="4606837"/>
        </a:xfrm>
        <a:prstGeom prst="round2SameRect">
          <a:avLst/>
        </a:prstGeom>
        <a:solidFill>
          <a:schemeClr val="accent5">
            <a:tint val="40000"/>
            <a:alpha val="90000"/>
            <a:hueOff val="868450"/>
            <a:satOff val="1599"/>
            <a:lumOff val="708"/>
            <a:alphaOff val="0"/>
          </a:schemeClr>
        </a:solidFill>
        <a:ln w="12700" cap="flat" cmpd="sng" algn="ctr">
          <a:solidFill>
            <a:schemeClr val="accent5">
              <a:tint val="40000"/>
              <a:alpha val="90000"/>
              <a:hueOff val="868450"/>
              <a:satOff val="1599"/>
              <a:lumOff val="7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mn-lt"/>
            </a:rPr>
            <a:t>Build Job Descriptions</a:t>
          </a:r>
          <a:endParaRPr lang="en-US" sz="1600" kern="1200" dirty="0"/>
        </a:p>
        <a:p>
          <a:pPr marL="171450" lvl="1" indent="-171450" algn="l" defTabSz="711200">
            <a:lnSpc>
              <a:spcPct val="90000"/>
            </a:lnSpc>
            <a:spcBef>
              <a:spcPct val="0"/>
            </a:spcBef>
            <a:spcAft>
              <a:spcPct val="15000"/>
            </a:spcAft>
            <a:buChar char="•"/>
          </a:pPr>
          <a:r>
            <a:rPr lang="en-US" sz="1600" kern="1200" dirty="0">
              <a:latin typeface="+mn-lt"/>
            </a:rPr>
            <a:t>Post Job Openings and Collect Applications</a:t>
          </a:r>
        </a:p>
        <a:p>
          <a:pPr marL="171450" lvl="1" indent="-171450" algn="l" defTabSz="711200">
            <a:lnSpc>
              <a:spcPct val="90000"/>
            </a:lnSpc>
            <a:spcBef>
              <a:spcPct val="0"/>
            </a:spcBef>
            <a:spcAft>
              <a:spcPct val="15000"/>
            </a:spcAft>
            <a:buChar char="•"/>
          </a:pPr>
          <a:r>
            <a:rPr lang="en-US" sz="1600" kern="1200" dirty="0">
              <a:latin typeface="+mn-lt"/>
            </a:rPr>
            <a:t>Customized Screening and Referrals of Qualified Applicants</a:t>
          </a:r>
        </a:p>
        <a:p>
          <a:pPr marL="171450" lvl="1" indent="-171450" algn="l" defTabSz="711200">
            <a:lnSpc>
              <a:spcPct val="90000"/>
            </a:lnSpc>
            <a:spcBef>
              <a:spcPct val="0"/>
            </a:spcBef>
            <a:spcAft>
              <a:spcPct val="15000"/>
            </a:spcAft>
            <a:buChar char="•"/>
          </a:pPr>
          <a:r>
            <a:rPr lang="en-US" sz="1600" kern="1200" dirty="0">
              <a:latin typeface="+mn-lt"/>
            </a:rPr>
            <a:t>Recruitment and Hiring Events</a:t>
          </a:r>
        </a:p>
      </dsp:txBody>
      <dsp:txXfrm rot="-5400000">
        <a:off x="2591345" y="1784170"/>
        <a:ext cx="4548341" cy="1081310"/>
      </dsp:txXfrm>
    </dsp:sp>
    <dsp:sp modelId="{0179A0C3-C329-48AF-B4E3-1CE583980FAA}">
      <dsp:nvSpPr>
        <dsp:cNvPr id="0" name=""/>
        <dsp:cNvSpPr/>
      </dsp:nvSpPr>
      <dsp:spPr>
        <a:xfrm>
          <a:off x="0" y="1575886"/>
          <a:ext cx="2591345" cy="1497878"/>
        </a:xfrm>
        <a:prstGeom prst="roundRect">
          <a:avLst/>
        </a:prstGeom>
        <a:solidFill>
          <a:schemeClr val="accent5">
            <a:hueOff val="785595"/>
            <a:satOff val="-3757"/>
            <a:lumOff val="4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Recruitment and Placement Assistance</a:t>
          </a:r>
        </a:p>
      </dsp:txBody>
      <dsp:txXfrm>
        <a:off x="73120" y="1649006"/>
        <a:ext cx="2445105" cy="1351638"/>
      </dsp:txXfrm>
    </dsp:sp>
    <dsp:sp modelId="{38C18EBD-84F5-4391-977E-493B5BD178A0}">
      <dsp:nvSpPr>
        <dsp:cNvPr id="0" name=""/>
        <dsp:cNvSpPr/>
      </dsp:nvSpPr>
      <dsp:spPr>
        <a:xfrm rot="5400000">
          <a:off x="4295612" y="1594180"/>
          <a:ext cx="1198302" cy="4606837"/>
        </a:xfrm>
        <a:prstGeom prst="round2SameRect">
          <a:avLst/>
        </a:prstGeom>
        <a:solidFill>
          <a:schemeClr val="accent5">
            <a:tint val="40000"/>
            <a:alpha val="90000"/>
            <a:hueOff val="1736901"/>
            <a:satOff val="3197"/>
            <a:lumOff val="1417"/>
            <a:alphaOff val="0"/>
          </a:schemeClr>
        </a:solidFill>
        <a:ln w="12700" cap="flat" cmpd="sng" algn="ctr">
          <a:solidFill>
            <a:schemeClr val="accent5">
              <a:tint val="40000"/>
              <a:alpha val="90000"/>
              <a:hueOff val="1736901"/>
              <a:satOff val="3197"/>
              <a:lumOff val="14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mn-lt"/>
            </a:rPr>
            <a:t>WisConomy.com </a:t>
          </a:r>
          <a:endParaRPr lang="en-US" sz="1600" kern="1200" dirty="0"/>
        </a:p>
        <a:p>
          <a:pPr marL="171450" lvl="1" indent="-171450" algn="l" defTabSz="711200">
            <a:lnSpc>
              <a:spcPct val="90000"/>
            </a:lnSpc>
            <a:spcBef>
              <a:spcPct val="0"/>
            </a:spcBef>
            <a:spcAft>
              <a:spcPct val="15000"/>
            </a:spcAft>
            <a:buChar char="•"/>
          </a:pPr>
          <a:r>
            <a:rPr lang="en-US" sz="1600" kern="1200" dirty="0">
              <a:latin typeface="+mn-lt"/>
            </a:rPr>
            <a:t>Wages, Skill Requirements, Advancement Opportunities and Credentials for Local In-Demand Occupations</a:t>
          </a:r>
        </a:p>
        <a:p>
          <a:pPr marL="171450" lvl="1" indent="-171450" algn="l" defTabSz="711200">
            <a:lnSpc>
              <a:spcPct val="90000"/>
            </a:lnSpc>
            <a:spcBef>
              <a:spcPct val="0"/>
            </a:spcBef>
            <a:spcAft>
              <a:spcPct val="15000"/>
            </a:spcAft>
            <a:buChar char="•"/>
          </a:pPr>
          <a:r>
            <a:rPr lang="en-US" sz="1600" kern="1200" dirty="0">
              <a:latin typeface="+mn-lt"/>
            </a:rPr>
            <a:t>Employment Projections</a:t>
          </a:r>
          <a:endParaRPr lang="en-US" sz="1600" kern="1200" dirty="0"/>
        </a:p>
      </dsp:txBody>
      <dsp:txXfrm rot="-5400000">
        <a:off x="2591345" y="3356943"/>
        <a:ext cx="4548341" cy="1081310"/>
      </dsp:txXfrm>
    </dsp:sp>
    <dsp:sp modelId="{7856B387-53C5-4CD2-BC6B-66289D6191D4}">
      <dsp:nvSpPr>
        <dsp:cNvPr id="0" name=""/>
        <dsp:cNvSpPr/>
      </dsp:nvSpPr>
      <dsp:spPr>
        <a:xfrm>
          <a:off x="0" y="3148659"/>
          <a:ext cx="2591345" cy="1497878"/>
        </a:xfrm>
        <a:prstGeom prst="roundRect">
          <a:avLst/>
        </a:prstGeom>
        <a:solidFill>
          <a:schemeClr val="accent5">
            <a:hueOff val="1571189"/>
            <a:satOff val="-7513"/>
            <a:lumOff val="8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Workforce and Labor Market Information</a:t>
          </a:r>
        </a:p>
      </dsp:txBody>
      <dsp:txXfrm>
        <a:off x="73120" y="3221779"/>
        <a:ext cx="2445105" cy="1351638"/>
      </dsp:txXfrm>
    </dsp:sp>
    <dsp:sp modelId="{9870F080-5AFB-4C7C-9208-73236B0F70FF}">
      <dsp:nvSpPr>
        <dsp:cNvPr id="0" name=""/>
        <dsp:cNvSpPr/>
      </dsp:nvSpPr>
      <dsp:spPr>
        <a:xfrm rot="5400000">
          <a:off x="4295612" y="3166952"/>
          <a:ext cx="1198302" cy="4606837"/>
        </a:xfrm>
        <a:prstGeom prst="round2SameRect">
          <a:avLst/>
        </a:prstGeom>
        <a:solidFill>
          <a:schemeClr val="accent5">
            <a:tint val="40000"/>
            <a:alpha val="90000"/>
            <a:hueOff val="2605351"/>
            <a:satOff val="4796"/>
            <a:lumOff val="2125"/>
            <a:alphaOff val="0"/>
          </a:schemeClr>
        </a:solidFill>
        <a:ln w="12700" cap="flat" cmpd="sng" algn="ctr">
          <a:solidFill>
            <a:schemeClr val="accent5">
              <a:tint val="40000"/>
              <a:alpha val="90000"/>
              <a:hueOff val="2605351"/>
              <a:satOff val="4796"/>
              <a:lumOff val="212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latin typeface="+mn-lt"/>
            </a:rPr>
            <a:t>Hiring Incentives: WOTC, WI Veteran Employment Grant Program, Fidelity Bonding</a:t>
          </a:r>
          <a:endParaRPr lang="en-US" sz="1600" kern="1200" dirty="0"/>
        </a:p>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latin typeface="+mn-lt"/>
            </a:rPr>
            <a:t>Guidance on Reasonable Accommodations</a:t>
          </a:r>
        </a:p>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latin typeface="+mn-lt"/>
            </a:rPr>
            <a:t>Labor Law Clinics, Educational Seminars by DWD</a:t>
          </a:r>
        </a:p>
      </dsp:txBody>
      <dsp:txXfrm rot="-5400000">
        <a:off x="2591345" y="4929715"/>
        <a:ext cx="4548341" cy="1081310"/>
      </dsp:txXfrm>
    </dsp:sp>
    <dsp:sp modelId="{223E4FB8-8329-4D60-841C-D98B45D6435C}">
      <dsp:nvSpPr>
        <dsp:cNvPr id="0" name=""/>
        <dsp:cNvSpPr/>
      </dsp:nvSpPr>
      <dsp:spPr>
        <a:xfrm>
          <a:off x="0" y="4721432"/>
          <a:ext cx="2591345" cy="1497878"/>
        </a:xfrm>
        <a:prstGeom prst="roundRect">
          <a:avLst/>
        </a:prstGeom>
        <a:solidFill>
          <a:schemeClr val="accent5">
            <a:hueOff val="2356783"/>
            <a:satOff val="-11270"/>
            <a:lumOff val="1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Information about Other Resources</a:t>
          </a:r>
        </a:p>
      </dsp:txBody>
      <dsp:txXfrm>
        <a:off x="73120" y="4794552"/>
        <a:ext cx="2445105" cy="135163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2329" cy="463696"/>
          </a:xfrm>
          <a:prstGeom prst="rect">
            <a:avLst/>
          </a:prstGeom>
        </p:spPr>
        <p:txBody>
          <a:bodyPr vert="horz" lIns="90763" tIns="45382" rIns="90763" bIns="45382" rtlCol="0"/>
          <a:lstStyle>
            <a:lvl1pPr algn="l">
              <a:defRPr sz="1200"/>
            </a:lvl1pPr>
          </a:lstStyle>
          <a:p>
            <a:endParaRPr lang="en-US" dirty="0"/>
          </a:p>
        </p:txBody>
      </p:sp>
      <p:sp>
        <p:nvSpPr>
          <p:cNvPr id="3" name="Date Placeholder 2"/>
          <p:cNvSpPr>
            <a:spLocks noGrp="1"/>
          </p:cNvSpPr>
          <p:nvPr>
            <p:ph type="dt" idx="1"/>
          </p:nvPr>
        </p:nvSpPr>
        <p:spPr>
          <a:xfrm>
            <a:off x="3936173" y="1"/>
            <a:ext cx="3012329" cy="463696"/>
          </a:xfrm>
          <a:prstGeom prst="rect">
            <a:avLst/>
          </a:prstGeom>
        </p:spPr>
        <p:txBody>
          <a:bodyPr vert="horz" lIns="90763" tIns="45382" rIns="90763" bIns="45382" rtlCol="0"/>
          <a:lstStyle>
            <a:lvl1pPr algn="r">
              <a:defRPr sz="1200"/>
            </a:lvl1pPr>
          </a:lstStyle>
          <a:p>
            <a:fld id="{E6D6F5BC-A3C9-444B-9C8A-1FD4839B8C13}" type="datetimeFigureOut">
              <a:rPr lang="en-US" smtClean="0"/>
              <a:t>1/3/2022</a:t>
            </a:fld>
            <a:endParaRPr lang="en-US" dirty="0"/>
          </a:p>
        </p:txBody>
      </p:sp>
      <p:sp>
        <p:nvSpPr>
          <p:cNvPr id="4" name="Slide Image Placeholder 3"/>
          <p:cNvSpPr>
            <a:spLocks noGrp="1" noRot="1" noChangeAspect="1"/>
          </p:cNvSpPr>
          <p:nvPr>
            <p:ph type="sldImg" idx="2"/>
          </p:nvPr>
        </p:nvSpPr>
        <p:spPr>
          <a:xfrm>
            <a:off x="706438" y="1154113"/>
            <a:ext cx="5537200" cy="3116262"/>
          </a:xfrm>
          <a:prstGeom prst="rect">
            <a:avLst/>
          </a:prstGeom>
          <a:noFill/>
          <a:ln w="12700">
            <a:solidFill>
              <a:prstClr val="black"/>
            </a:solidFill>
          </a:ln>
        </p:spPr>
        <p:txBody>
          <a:bodyPr vert="horz" lIns="90763" tIns="45382" rIns="90763" bIns="45382" rtlCol="0" anchor="ctr"/>
          <a:lstStyle/>
          <a:p>
            <a:endParaRPr lang="en-US" dirty="0"/>
          </a:p>
        </p:txBody>
      </p:sp>
      <p:sp>
        <p:nvSpPr>
          <p:cNvPr id="5" name="Notes Placeholder 4"/>
          <p:cNvSpPr>
            <a:spLocks noGrp="1"/>
          </p:cNvSpPr>
          <p:nvPr>
            <p:ph type="body" sz="quarter" idx="3"/>
          </p:nvPr>
        </p:nvSpPr>
        <p:spPr>
          <a:xfrm>
            <a:off x="695637" y="4444546"/>
            <a:ext cx="5558801" cy="3637020"/>
          </a:xfrm>
          <a:prstGeom prst="rect">
            <a:avLst/>
          </a:prstGeom>
        </p:spPr>
        <p:txBody>
          <a:bodyPr vert="horz" lIns="90763" tIns="45382" rIns="90763" bIns="453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379"/>
            <a:ext cx="3012329" cy="463696"/>
          </a:xfrm>
          <a:prstGeom prst="rect">
            <a:avLst/>
          </a:prstGeom>
        </p:spPr>
        <p:txBody>
          <a:bodyPr vert="horz" lIns="90763" tIns="45382" rIns="90763" bIns="453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173" y="8772379"/>
            <a:ext cx="3012329" cy="463696"/>
          </a:xfrm>
          <a:prstGeom prst="rect">
            <a:avLst/>
          </a:prstGeom>
        </p:spPr>
        <p:txBody>
          <a:bodyPr vert="horz" lIns="90763" tIns="45382" rIns="90763" bIns="45382" rtlCol="0" anchor="b"/>
          <a:lstStyle>
            <a:lvl1pPr algn="r">
              <a:defRPr sz="1200"/>
            </a:lvl1pPr>
          </a:lstStyle>
          <a:p>
            <a:fld id="{7062B307-131E-47CE-9EE1-51D1D54BAC36}" type="slidenum">
              <a:rPr lang="en-US" smtClean="0"/>
              <a:t>‹#›</a:t>
            </a:fld>
            <a:endParaRPr lang="en-US" dirty="0"/>
          </a:p>
        </p:txBody>
      </p:sp>
    </p:spTree>
    <p:extLst>
      <p:ext uri="{BB962C8B-B14F-4D97-AF65-F5344CB8AC3E}">
        <p14:creationId xmlns:p14="http://schemas.microsoft.com/office/powerpoint/2010/main" val="3615924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designed to share the resources that Wisconsin’s workforce development system, operated locally by WDBs, can offer to the communities served by public libraries.</a:t>
            </a:r>
          </a:p>
          <a:p>
            <a:endParaRPr lang="en-US" dirty="0"/>
          </a:p>
        </p:txBody>
      </p:sp>
      <p:sp>
        <p:nvSpPr>
          <p:cNvPr id="4" name="Slide Number Placeholder 3"/>
          <p:cNvSpPr>
            <a:spLocks noGrp="1"/>
          </p:cNvSpPr>
          <p:nvPr>
            <p:ph type="sldNum" sz="quarter" idx="10"/>
          </p:nvPr>
        </p:nvSpPr>
        <p:spPr/>
        <p:txBody>
          <a:bodyPr/>
          <a:lstStyle/>
          <a:p>
            <a:pPr defTabSz="907633">
              <a:defRPr/>
            </a:pPr>
            <a:fld id="{7946CF93-7760-46CF-ACC0-3638958C10D9}" type="slidenum">
              <a:rPr lang="en-US">
                <a:solidFill>
                  <a:prstClr val="black"/>
                </a:solidFill>
                <a:latin typeface="Calibri" panose="020F0502020204030204"/>
              </a:rPr>
              <a:pPr defTabSz="907633">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23340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07633" rtl="0" eaLnBrk="1" fontAlgn="auto" latinLnBrk="0" hangingPunct="1">
              <a:lnSpc>
                <a:spcPct val="100000"/>
              </a:lnSpc>
              <a:spcBef>
                <a:spcPts val="0"/>
              </a:spcBef>
              <a:spcAft>
                <a:spcPts val="0"/>
              </a:spcAft>
              <a:buClrTx/>
              <a:buSzTx/>
              <a:buFontTx/>
              <a:buNone/>
              <a:tabLst/>
              <a:defRPr/>
            </a:pPr>
            <a:fld id="{7946CF93-7760-46CF-ACC0-3638958C10D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7633"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414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07633" rtl="0" eaLnBrk="1" fontAlgn="auto" latinLnBrk="0" hangingPunct="1">
              <a:lnSpc>
                <a:spcPct val="100000"/>
              </a:lnSpc>
              <a:spcBef>
                <a:spcPts val="0"/>
              </a:spcBef>
              <a:spcAft>
                <a:spcPts val="0"/>
              </a:spcAft>
              <a:buClrTx/>
              <a:buSzTx/>
              <a:buFontTx/>
              <a:buNone/>
              <a:tabLst/>
              <a:defRPr/>
            </a:pPr>
            <a:fld id="{7946CF93-7760-46CF-ACC0-3638958C10D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7633"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5368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07633" rtl="0" eaLnBrk="1" fontAlgn="auto" latinLnBrk="0" hangingPunct="1">
              <a:lnSpc>
                <a:spcPct val="100000"/>
              </a:lnSpc>
              <a:spcBef>
                <a:spcPts val="0"/>
              </a:spcBef>
              <a:spcAft>
                <a:spcPts val="0"/>
              </a:spcAft>
              <a:buClrTx/>
              <a:buSzTx/>
              <a:buFontTx/>
              <a:buNone/>
              <a:tabLst/>
              <a:defRPr/>
            </a:pPr>
            <a:fld id="{7946CF93-7760-46CF-ACC0-3638958C10D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7633"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734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07633" rtl="0" eaLnBrk="1" fontAlgn="auto" latinLnBrk="0" hangingPunct="1">
              <a:lnSpc>
                <a:spcPct val="100000"/>
              </a:lnSpc>
              <a:spcBef>
                <a:spcPts val="0"/>
              </a:spcBef>
              <a:spcAft>
                <a:spcPts val="0"/>
              </a:spcAft>
              <a:buClrTx/>
              <a:buSzTx/>
              <a:buFontTx/>
              <a:buNone/>
              <a:tabLst/>
              <a:defRPr/>
            </a:pPr>
            <a:fld id="{7946CF93-7760-46CF-ACC0-3638958C10D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7633"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970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 Employ Milwaukee served over 17,000 individuals with a range of employment and training services.  Over 2,500 individuals got a job, 1,400 youth obtained work experience, and 1,300 completed skill training.  On the employer side, almost 1,200 businesses in a variety of high growth, high demand industries received assistance to meet their talent needs.</a:t>
            </a:r>
          </a:p>
        </p:txBody>
      </p:sp>
      <p:sp>
        <p:nvSpPr>
          <p:cNvPr id="4" name="Slide Number Placeholder 3"/>
          <p:cNvSpPr>
            <a:spLocks noGrp="1"/>
          </p:cNvSpPr>
          <p:nvPr>
            <p:ph type="sldNum" sz="quarter" idx="10"/>
          </p:nvPr>
        </p:nvSpPr>
        <p:spPr/>
        <p:txBody>
          <a:bodyPr/>
          <a:lstStyle/>
          <a:p>
            <a:pPr marL="0" marR="0" lvl="0" indent="0" algn="r" defTabSz="907633" rtl="0" eaLnBrk="1" fontAlgn="auto" latinLnBrk="0" hangingPunct="1">
              <a:lnSpc>
                <a:spcPct val="100000"/>
              </a:lnSpc>
              <a:spcBef>
                <a:spcPts val="0"/>
              </a:spcBef>
              <a:spcAft>
                <a:spcPts val="0"/>
              </a:spcAft>
              <a:buClrTx/>
              <a:buSzTx/>
              <a:buFontTx/>
              <a:buNone/>
              <a:tabLst/>
              <a:defRPr/>
            </a:pPr>
            <a:fld id="{7946CF93-7760-46CF-ACC0-3638958C10D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7633"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617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 Employ Milwaukee served over 17,000 individuals with a range of employment and training services.  Over 2,500 individuals got a job, 1,400 youth obtained work experience, and 1,300 completed skill training.  On the employer side, almost 1,200 businesses in a variety of high growth, high demand industries received assistance to meet their talent needs.</a:t>
            </a:r>
          </a:p>
        </p:txBody>
      </p:sp>
      <p:sp>
        <p:nvSpPr>
          <p:cNvPr id="4" name="Slide Number Placeholder 3"/>
          <p:cNvSpPr>
            <a:spLocks noGrp="1"/>
          </p:cNvSpPr>
          <p:nvPr>
            <p:ph type="sldNum" sz="quarter" idx="10"/>
          </p:nvPr>
        </p:nvSpPr>
        <p:spPr/>
        <p:txBody>
          <a:bodyPr/>
          <a:lstStyle/>
          <a:p>
            <a:pPr marL="0" marR="0" lvl="0" indent="0" algn="r" defTabSz="907633" rtl="0" eaLnBrk="1" fontAlgn="auto" latinLnBrk="0" hangingPunct="1">
              <a:lnSpc>
                <a:spcPct val="100000"/>
              </a:lnSpc>
              <a:spcBef>
                <a:spcPts val="0"/>
              </a:spcBef>
              <a:spcAft>
                <a:spcPts val="0"/>
              </a:spcAft>
              <a:buClrTx/>
              <a:buSzTx/>
              <a:buFontTx/>
              <a:buNone/>
              <a:tabLst/>
              <a:defRPr/>
            </a:pPr>
            <a:fld id="{7946CF93-7760-46CF-ACC0-3638958C10D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7633"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149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181" indent="-170181">
              <a:buFont typeface="Arial" panose="020B0604020202020204" pitchFamily="34" charset="0"/>
              <a:buChar char="•"/>
            </a:pPr>
            <a:r>
              <a:rPr lang="en-US" dirty="0"/>
              <a:t>The Workforce Innovation and Opportunity Act – or WIOA as we call it – is the federal law authorizing government-funded workforce programming.</a:t>
            </a:r>
          </a:p>
          <a:p>
            <a:pPr marL="170181" indent="-170181">
              <a:buFont typeface="Arial" panose="020B0604020202020204" pitchFamily="34" charset="0"/>
              <a:buChar char="•"/>
            </a:pPr>
            <a:r>
              <a:rPr lang="en-US" dirty="0"/>
              <a:t>WIOA requires five (5) major departments to work together as one to serve “common customers”, otherwise known as individuals who may use services funded and delivered by each department. (Departments of Labor, Commerce, Health &amp; Human Services, Agriculture, and Education)</a:t>
            </a:r>
          </a:p>
          <a:p>
            <a:pPr marL="170181" indent="-170181">
              <a:buFont typeface="Arial" panose="020B0604020202020204" pitchFamily="34" charset="0"/>
              <a:buChar char="•"/>
            </a:pPr>
            <a:r>
              <a:rPr lang="en-US" dirty="0"/>
              <a:t>“No Wrong Door” means that workforce services should be offered at the “door” of each major department and its local agencies.</a:t>
            </a:r>
          </a:p>
          <a:p>
            <a:endParaRPr lang="en-US" dirty="0"/>
          </a:p>
        </p:txBody>
      </p:sp>
      <p:sp>
        <p:nvSpPr>
          <p:cNvPr id="4" name="Slide Number Placeholder 3"/>
          <p:cNvSpPr>
            <a:spLocks noGrp="1"/>
          </p:cNvSpPr>
          <p:nvPr>
            <p:ph type="sldNum" sz="quarter" idx="10"/>
          </p:nvPr>
        </p:nvSpPr>
        <p:spPr/>
        <p:txBody>
          <a:bodyPr/>
          <a:lstStyle/>
          <a:p>
            <a:pPr defTabSz="907633">
              <a:defRPr/>
            </a:pPr>
            <a:fld id="{7946CF93-7760-46CF-ACC0-3638958C10D9}" type="slidenum">
              <a:rPr lang="en-US">
                <a:solidFill>
                  <a:prstClr val="black"/>
                </a:solidFill>
                <a:latin typeface="Calibri" panose="020F0502020204030204"/>
              </a:rPr>
              <a:pPr defTabSz="907633">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81876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181" indent="-170181">
              <a:buFont typeface="Arial" panose="020B0604020202020204" pitchFamily="34" charset="0"/>
              <a:buChar char="•"/>
            </a:pPr>
            <a:r>
              <a:rPr lang="en-US" dirty="0"/>
              <a:t>The Workforce Innovation and Opportunity Act – or WIOA as we call it – is the federal law authorizing government-funded workforce programming.</a:t>
            </a:r>
          </a:p>
          <a:p>
            <a:pPr marL="170181" indent="-170181">
              <a:buFont typeface="Arial" panose="020B0604020202020204" pitchFamily="34" charset="0"/>
              <a:buChar char="•"/>
            </a:pPr>
            <a:r>
              <a:rPr lang="en-US" dirty="0"/>
              <a:t>WIOA requires five (5) major departments to work together as one to serve “common customers”, otherwise known as individuals who may use services funded and delivered by each department. (Departments of Labor, Commerce, Health &amp; Human Services, Agriculture, and Education)</a:t>
            </a:r>
          </a:p>
          <a:p>
            <a:pPr marL="170181" indent="-170181">
              <a:buFont typeface="Arial" panose="020B0604020202020204" pitchFamily="34" charset="0"/>
              <a:buChar char="•"/>
            </a:pPr>
            <a:r>
              <a:rPr lang="en-US" dirty="0"/>
              <a:t>“No Wrong Door” means that workforce services should be offered at the “door” of each major department and its local agencies.</a:t>
            </a:r>
          </a:p>
          <a:p>
            <a:endParaRPr lang="en-US" dirty="0"/>
          </a:p>
        </p:txBody>
      </p:sp>
      <p:sp>
        <p:nvSpPr>
          <p:cNvPr id="4" name="Slide Number Placeholder 3"/>
          <p:cNvSpPr>
            <a:spLocks noGrp="1"/>
          </p:cNvSpPr>
          <p:nvPr>
            <p:ph type="sldNum" sz="quarter" idx="10"/>
          </p:nvPr>
        </p:nvSpPr>
        <p:spPr/>
        <p:txBody>
          <a:bodyPr/>
          <a:lstStyle/>
          <a:p>
            <a:pPr defTabSz="907633">
              <a:defRPr/>
            </a:pPr>
            <a:fld id="{7946CF93-7760-46CF-ACC0-3638958C10D9}" type="slidenum">
              <a:rPr lang="en-US">
                <a:solidFill>
                  <a:prstClr val="black"/>
                </a:solidFill>
                <a:latin typeface="Calibri" panose="020F0502020204030204"/>
              </a:rPr>
              <a:pPr defTabSz="907633">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16918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181" indent="-170181">
              <a:buFont typeface="Arial" panose="020B0604020202020204" pitchFamily="34" charset="0"/>
              <a:buChar char="•"/>
            </a:pPr>
            <a:r>
              <a:rPr lang="en-US" dirty="0"/>
              <a:t>WIOA serves individuals through physical, “brick and mortar” American Job Centers, as well as through the Job Center of Wisconsin website.</a:t>
            </a:r>
          </a:p>
        </p:txBody>
      </p:sp>
      <p:sp>
        <p:nvSpPr>
          <p:cNvPr id="4" name="Slide Number Placeholder 3"/>
          <p:cNvSpPr>
            <a:spLocks noGrp="1"/>
          </p:cNvSpPr>
          <p:nvPr>
            <p:ph type="sldNum" sz="quarter" idx="10"/>
          </p:nvPr>
        </p:nvSpPr>
        <p:spPr/>
        <p:txBody>
          <a:bodyPr/>
          <a:lstStyle/>
          <a:p>
            <a:pPr defTabSz="907633">
              <a:defRPr/>
            </a:pPr>
            <a:fld id="{7946CF93-7760-46CF-ACC0-3638958C10D9}" type="slidenum">
              <a:rPr lang="en-US">
                <a:solidFill>
                  <a:prstClr val="black"/>
                </a:solidFill>
                <a:latin typeface="Calibri" panose="020F0502020204030204"/>
              </a:rPr>
              <a:pPr defTabSz="907633">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89041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181" indent="-170181">
              <a:buFont typeface="Arial" panose="020B0604020202020204" pitchFamily="34" charset="0"/>
              <a:buChar char="•"/>
            </a:pPr>
            <a:r>
              <a:rPr lang="en-US" dirty="0"/>
              <a:t>Every WDA has at least one Comprehensive American Job Center through which Required Partners Provide Access to Programs.</a:t>
            </a:r>
          </a:p>
          <a:p>
            <a:pPr marL="170181" indent="-170181">
              <a:buFont typeface="Arial" panose="020B0604020202020204" pitchFamily="34" charset="0"/>
              <a:buChar char="•"/>
            </a:pPr>
            <a:r>
              <a:rPr lang="en-US" dirty="0"/>
              <a:t>In Milwaukee County, this is Job Center Central (MAXIMUS) at 4201 N. 27</a:t>
            </a:r>
            <a:r>
              <a:rPr lang="en-US" baseline="30000" dirty="0"/>
              <a:t>th</a:t>
            </a:r>
            <a:r>
              <a:rPr lang="en-US" dirty="0"/>
              <a:t> Street.</a:t>
            </a:r>
          </a:p>
          <a:p>
            <a:pPr marL="170181" indent="-170181">
              <a:buFont typeface="Arial" panose="020B0604020202020204" pitchFamily="34" charset="0"/>
              <a:buChar char="•"/>
            </a:pPr>
            <a:r>
              <a:rPr lang="en-US" dirty="0"/>
              <a:t>There are also three Affiliate Job Centers in Milwaukee County.</a:t>
            </a:r>
          </a:p>
        </p:txBody>
      </p:sp>
      <p:sp>
        <p:nvSpPr>
          <p:cNvPr id="4" name="Slide Number Placeholder 3"/>
          <p:cNvSpPr>
            <a:spLocks noGrp="1"/>
          </p:cNvSpPr>
          <p:nvPr>
            <p:ph type="sldNum" sz="quarter" idx="5"/>
          </p:nvPr>
        </p:nvSpPr>
        <p:spPr/>
        <p:txBody>
          <a:bodyPr/>
          <a:lstStyle/>
          <a:p>
            <a:pPr defTabSz="907633"/>
            <a:fld id="{7062B307-131E-47CE-9EE1-51D1D54BAC36}" type="slidenum">
              <a:rPr lang="en-US">
                <a:solidFill>
                  <a:prstClr val="black"/>
                </a:solidFill>
                <a:latin typeface="Calibri" panose="020F0502020204030204"/>
              </a:rPr>
              <a:pPr defTabSz="907633"/>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46736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LAWDS was collaboratively designed by the WI Dept of Public Instruction (DPI), the WI Dept of Workforce Development (DWD), the Wisconsin Library Association, and the Wisconsin Workforce Development Association.  </a:t>
            </a:r>
          </a:p>
          <a:p>
            <a:endParaRPr lang="en-US" dirty="0"/>
          </a:p>
        </p:txBody>
      </p:sp>
      <p:sp>
        <p:nvSpPr>
          <p:cNvPr id="4" name="Slide Number Placeholder 3"/>
          <p:cNvSpPr>
            <a:spLocks noGrp="1"/>
          </p:cNvSpPr>
          <p:nvPr>
            <p:ph type="sldNum" sz="quarter" idx="10"/>
          </p:nvPr>
        </p:nvSpPr>
        <p:spPr/>
        <p:txBody>
          <a:bodyPr/>
          <a:lstStyle/>
          <a:p>
            <a:pPr defTabSz="907633">
              <a:defRPr/>
            </a:pPr>
            <a:fld id="{7946CF93-7760-46CF-ACC0-3638958C10D9}" type="slidenum">
              <a:rPr lang="en-US">
                <a:solidFill>
                  <a:prstClr val="black"/>
                </a:solidFill>
                <a:latin typeface="Calibri" panose="020F0502020204030204"/>
              </a:rPr>
              <a:pPr defTabSz="907633">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23340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62B307-131E-47CE-9EE1-51D1D54BAC36}" type="slidenum">
              <a:rPr lang="en-US" smtClean="0"/>
              <a:t>20</a:t>
            </a:fld>
            <a:endParaRPr lang="en-US" dirty="0"/>
          </a:p>
        </p:txBody>
      </p:sp>
    </p:spTree>
    <p:extLst>
      <p:ext uri="{BB962C8B-B14F-4D97-AF65-F5344CB8AC3E}">
        <p14:creationId xmlns:p14="http://schemas.microsoft.com/office/powerpoint/2010/main" val="1825129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62B307-131E-47CE-9EE1-51D1D54BAC36}" type="slidenum">
              <a:rPr lang="en-US" smtClean="0"/>
              <a:t>21</a:t>
            </a:fld>
            <a:endParaRPr lang="en-US" dirty="0"/>
          </a:p>
        </p:txBody>
      </p:sp>
    </p:spTree>
    <p:extLst>
      <p:ext uri="{BB962C8B-B14F-4D97-AF65-F5344CB8AC3E}">
        <p14:creationId xmlns:p14="http://schemas.microsoft.com/office/powerpoint/2010/main" val="1684724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62B307-131E-47CE-9EE1-51D1D54BAC36}" type="slidenum">
              <a:rPr lang="en-US" smtClean="0"/>
              <a:t>22</a:t>
            </a:fld>
            <a:endParaRPr lang="en-US" dirty="0"/>
          </a:p>
        </p:txBody>
      </p:sp>
    </p:spTree>
    <p:extLst>
      <p:ext uri="{BB962C8B-B14F-4D97-AF65-F5344CB8AC3E}">
        <p14:creationId xmlns:p14="http://schemas.microsoft.com/office/powerpoint/2010/main" val="2214933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46CF93-7760-46CF-ACC0-3638958C10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87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07633">
              <a:defRPr/>
            </a:pPr>
            <a:fld id="{7946CF93-7760-46CF-ACC0-3638958C10D9}" type="slidenum">
              <a:rPr lang="en-US">
                <a:solidFill>
                  <a:prstClr val="black"/>
                </a:solidFill>
                <a:latin typeface="Calibri" panose="020F0502020204030204"/>
              </a:rPr>
              <a:pPr defTabSz="907633">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96481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slide</a:t>
            </a:r>
          </a:p>
          <a:p>
            <a:r>
              <a:rPr lang="en-US" dirty="0"/>
              <a:t>Questions – what services do you think we could partner with libraries to provide?</a:t>
            </a:r>
          </a:p>
          <a:p>
            <a:r>
              <a:rPr lang="en-US" dirty="0"/>
              <a:t>How can we do this in a manner that helps us all?  Joint venture, limited resources.</a:t>
            </a:r>
          </a:p>
          <a:p>
            <a:r>
              <a:rPr lang="en-US" dirty="0"/>
              <a:t>What is coming up in next trainings</a:t>
            </a:r>
          </a:p>
        </p:txBody>
      </p:sp>
      <p:sp>
        <p:nvSpPr>
          <p:cNvPr id="4" name="Slide Number Placeholder 3"/>
          <p:cNvSpPr>
            <a:spLocks noGrp="1"/>
          </p:cNvSpPr>
          <p:nvPr>
            <p:ph type="sldNum" sz="quarter" idx="5"/>
          </p:nvPr>
        </p:nvSpPr>
        <p:spPr/>
        <p:txBody>
          <a:bodyPr/>
          <a:lstStyle/>
          <a:p>
            <a:fld id="{7062B307-131E-47CE-9EE1-51D1D54BAC36}" type="slidenum">
              <a:rPr lang="en-US" smtClean="0"/>
              <a:t>25</a:t>
            </a:fld>
            <a:endParaRPr lang="en-US" dirty="0"/>
          </a:p>
        </p:txBody>
      </p:sp>
    </p:spTree>
    <p:extLst>
      <p:ext uri="{BB962C8B-B14F-4D97-AF65-F5344CB8AC3E}">
        <p14:creationId xmlns:p14="http://schemas.microsoft.com/office/powerpoint/2010/main" val="1324792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LAWDS was collaboratively designed by the WI Dept of Public Instruction (DPI), the WI Dept of Workforce Development (DWD), the Wisconsin Library Association, and the Wisconsin Workforce Development Association.  </a:t>
            </a:r>
          </a:p>
          <a:p>
            <a:endParaRPr lang="en-US" dirty="0"/>
          </a:p>
        </p:txBody>
      </p:sp>
      <p:sp>
        <p:nvSpPr>
          <p:cNvPr id="4" name="Slide Number Placeholder 3"/>
          <p:cNvSpPr>
            <a:spLocks noGrp="1"/>
          </p:cNvSpPr>
          <p:nvPr>
            <p:ph type="sldNum" sz="quarter" idx="10"/>
          </p:nvPr>
        </p:nvSpPr>
        <p:spPr/>
        <p:txBody>
          <a:bodyPr/>
          <a:lstStyle/>
          <a:p>
            <a:pPr defTabSz="907633">
              <a:defRPr/>
            </a:pPr>
            <a:fld id="{7946CF93-7760-46CF-ACC0-3638958C10D9}" type="slidenum">
              <a:rPr lang="en-US">
                <a:solidFill>
                  <a:prstClr val="black"/>
                </a:solidFill>
                <a:latin typeface="Calibri" panose="020F0502020204030204"/>
              </a:rPr>
              <a:pPr defTabSz="907633">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99181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 Employ Milwaukee served over 17,000 individuals with a range of employment and training services.  Over 2,500 individuals got a job, 1,400 youth obtained work experience, and 1,300 completed skill training.  On the employer side, almost 1,200 businesses in a variety of high growth, high demand industries received assistance to meet their talent needs.</a:t>
            </a:r>
          </a:p>
        </p:txBody>
      </p:sp>
      <p:sp>
        <p:nvSpPr>
          <p:cNvPr id="4" name="Slide Number Placeholder 3"/>
          <p:cNvSpPr>
            <a:spLocks noGrp="1"/>
          </p:cNvSpPr>
          <p:nvPr>
            <p:ph type="sldNum" sz="quarter" idx="10"/>
          </p:nvPr>
        </p:nvSpPr>
        <p:spPr/>
        <p:txBody>
          <a:bodyPr/>
          <a:lstStyle/>
          <a:p>
            <a:pPr defTabSz="907633"/>
            <a:fld id="{7946CF93-7760-46CF-ACC0-3638958C10D9}" type="slidenum">
              <a:rPr lang="en-US">
                <a:solidFill>
                  <a:prstClr val="black"/>
                </a:solidFill>
                <a:latin typeface="Calibri" panose="020F0502020204030204"/>
              </a:rPr>
              <a:pPr defTabSz="907633"/>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69570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 Employ Milwaukee served over 17,000 individuals with a range of employment and training services.  Over 2,500 individuals got a job, 1,400 youth obtained work experience, and 1,300 completed skill training.  On the employer side, almost 1,200 businesses in a variety of high growth, high demand industries received assistance to meet their talent needs.</a:t>
            </a:r>
          </a:p>
        </p:txBody>
      </p:sp>
      <p:sp>
        <p:nvSpPr>
          <p:cNvPr id="4" name="Slide Number Placeholder 3"/>
          <p:cNvSpPr>
            <a:spLocks noGrp="1"/>
          </p:cNvSpPr>
          <p:nvPr>
            <p:ph type="sldNum" sz="quarter" idx="10"/>
          </p:nvPr>
        </p:nvSpPr>
        <p:spPr/>
        <p:txBody>
          <a:bodyPr/>
          <a:lstStyle/>
          <a:p>
            <a:pPr defTabSz="907633"/>
            <a:fld id="{7946CF93-7760-46CF-ACC0-3638958C10D9}" type="slidenum">
              <a:rPr lang="en-US">
                <a:solidFill>
                  <a:prstClr val="black"/>
                </a:solidFill>
                <a:latin typeface="Calibri" panose="020F0502020204030204"/>
              </a:rPr>
              <a:pPr defTabSz="907633"/>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31376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181" indent="-170181">
              <a:buFont typeface="Arial" panose="020B0604020202020204" pitchFamily="34" charset="0"/>
              <a:buChar char="•"/>
            </a:pPr>
            <a:r>
              <a:rPr lang="en-US" dirty="0"/>
              <a:t>The Workforce Innovation and Opportunity Act, or WIOA as we know it, is the legislation requiring Employ Milwaukee and other government-funded workforce programs work together as ONE system to serve common customers.</a:t>
            </a:r>
          </a:p>
          <a:p>
            <a:pPr marL="170181" indent="-170181">
              <a:buFont typeface="Arial" panose="020B0604020202020204" pitchFamily="34" charset="0"/>
              <a:buChar char="•"/>
            </a:pPr>
            <a:r>
              <a:rPr lang="en-US" dirty="0"/>
              <a:t>WIOA provides base formula funding for Employ Milwaukee, which comes from the U.S. Department of Labor through the Wisconsin Department of Workforce Development.</a:t>
            </a:r>
          </a:p>
          <a:p>
            <a:pPr marL="170181" indent="-170181">
              <a:buFont typeface="Arial" panose="020B0604020202020204" pitchFamily="34" charset="0"/>
              <a:buChar char="•"/>
            </a:pPr>
            <a:r>
              <a:rPr lang="en-US" dirty="0"/>
              <a:t>Through WIOA, Employ Milwaukee provides employment and training services to youth, young adults, adults, and dislocated workers.</a:t>
            </a:r>
          </a:p>
          <a:p>
            <a:pPr marL="170181" indent="-170181">
              <a:buFont typeface="Arial" panose="020B0604020202020204" pitchFamily="34" charset="0"/>
              <a:buChar char="•"/>
            </a:pPr>
            <a:r>
              <a:rPr lang="en-US" dirty="0"/>
              <a:t>Funding allocations change each year based on economic and other conditions.</a:t>
            </a:r>
          </a:p>
          <a:p>
            <a:pPr marL="170181" indent="-170181">
              <a:buFont typeface="Arial" panose="020B0604020202020204" pitchFamily="34" charset="0"/>
              <a:buChar char="•"/>
            </a:pPr>
            <a:r>
              <a:rPr lang="en-US" dirty="0"/>
              <a:t>In addition to WIOA, Employ Milwaukee has a variety of programs and services funded through other sources.</a:t>
            </a:r>
          </a:p>
          <a:p>
            <a:pPr marL="170181" indent="-170181">
              <a:buFont typeface="Arial" panose="020B0604020202020204" pitchFamily="34" charset="0"/>
              <a:buChar char="•"/>
            </a:pPr>
            <a:r>
              <a:rPr lang="en-US" dirty="0"/>
              <a:t>These programs use sector-specific and innovative training models to prepare and place workers within high demand industries.</a:t>
            </a:r>
          </a:p>
          <a:p>
            <a:endParaRPr lang="en-US" dirty="0"/>
          </a:p>
        </p:txBody>
      </p:sp>
      <p:sp>
        <p:nvSpPr>
          <p:cNvPr id="4" name="Slide Number Placeholder 3"/>
          <p:cNvSpPr>
            <a:spLocks noGrp="1"/>
          </p:cNvSpPr>
          <p:nvPr>
            <p:ph type="sldNum" sz="quarter" idx="10"/>
          </p:nvPr>
        </p:nvSpPr>
        <p:spPr/>
        <p:txBody>
          <a:bodyPr/>
          <a:lstStyle/>
          <a:p>
            <a:pPr defTabSz="907633"/>
            <a:fld id="{7946CF93-7760-46CF-ACC0-3638958C10D9}" type="slidenum">
              <a:rPr lang="en-US">
                <a:solidFill>
                  <a:prstClr val="black"/>
                </a:solidFill>
                <a:latin typeface="Calibri" panose="020F0502020204030204"/>
              </a:rPr>
              <a:pPr defTabSz="907633"/>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36207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 Employ Milwaukee served over 17,000 individuals with a range of employment and training services.  Over 2,500 individuals got a job, 1,400 youth obtained work experience, and 1,300 completed skill training.  On the employer side, almost 1,200 businesses in a variety of high growth, high demand industries received assistance to meet their talent needs.</a:t>
            </a:r>
          </a:p>
        </p:txBody>
      </p:sp>
      <p:sp>
        <p:nvSpPr>
          <p:cNvPr id="4" name="Slide Number Placeholder 3"/>
          <p:cNvSpPr>
            <a:spLocks noGrp="1"/>
          </p:cNvSpPr>
          <p:nvPr>
            <p:ph type="sldNum" sz="quarter" idx="10"/>
          </p:nvPr>
        </p:nvSpPr>
        <p:spPr/>
        <p:txBody>
          <a:bodyPr/>
          <a:lstStyle/>
          <a:p>
            <a:pPr defTabSz="907633"/>
            <a:fld id="{7946CF93-7760-46CF-ACC0-3638958C10D9}" type="slidenum">
              <a:rPr lang="en-US">
                <a:solidFill>
                  <a:prstClr val="black"/>
                </a:solidFill>
                <a:latin typeface="Calibri" panose="020F0502020204030204"/>
              </a:rPr>
              <a:pPr defTabSz="907633"/>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70240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 Employ Milwaukee served over 17,000 individuals with a range of employment and training services.  Over 2,500 individuals got a job, 1,400 youth obtained work experience, and 1,300 completed skill training.  On the employer side, almost 1,200 businesses in a variety of high growth, high demand industries received assistance to meet their talent needs.</a:t>
            </a:r>
          </a:p>
        </p:txBody>
      </p:sp>
      <p:sp>
        <p:nvSpPr>
          <p:cNvPr id="4" name="Slide Number Placeholder 3"/>
          <p:cNvSpPr>
            <a:spLocks noGrp="1"/>
          </p:cNvSpPr>
          <p:nvPr>
            <p:ph type="sldNum" sz="quarter" idx="10"/>
          </p:nvPr>
        </p:nvSpPr>
        <p:spPr/>
        <p:txBody>
          <a:bodyPr/>
          <a:lstStyle/>
          <a:p>
            <a:pPr defTabSz="907633"/>
            <a:fld id="{7946CF93-7760-46CF-ACC0-3638958C10D9}" type="slidenum">
              <a:rPr lang="en-US">
                <a:solidFill>
                  <a:prstClr val="black"/>
                </a:solidFill>
                <a:latin typeface="Calibri" panose="020F0502020204030204"/>
              </a:rPr>
              <a:pPr defTabSz="907633"/>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88785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07633" rtl="0" eaLnBrk="1" fontAlgn="auto" latinLnBrk="0" hangingPunct="1">
              <a:lnSpc>
                <a:spcPct val="100000"/>
              </a:lnSpc>
              <a:spcBef>
                <a:spcPts val="0"/>
              </a:spcBef>
              <a:spcAft>
                <a:spcPts val="0"/>
              </a:spcAft>
              <a:buClrTx/>
              <a:buSzTx/>
              <a:buFontTx/>
              <a:buNone/>
              <a:tabLst/>
              <a:defRPr/>
            </a:pPr>
            <a:fld id="{7946CF93-7760-46CF-ACC0-3638958C10D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7633"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484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E59A9A-F83F-43C0-836B-2A7A076CBD5D}" type="datetime1">
              <a:rPr lang="en-US" smtClean="0"/>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31334848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615C99-2109-469C-AD16-D53E2A509F23}" type="datetime1">
              <a:rPr lang="en-US" smtClean="0"/>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2669831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ADA530-3255-4215-A8AA-A763A1CB7F67}" type="datetime1">
              <a:rPr lang="en-US" smtClean="0"/>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3916657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A3DDF60-BBD5-4268-AE3A-8E5D9B5DA3AB}" type="datetime1">
              <a:rPr lang="en-US" smtClean="0"/>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2106300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102ABD-90EB-4F63-B32D-ED09B842B335}" type="datetime1">
              <a:rPr lang="en-US" smtClean="0"/>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237963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DD8842-58D7-4803-8FF9-FC8F3BA0C7F8}" type="datetime1">
              <a:rPr lang="en-US" smtClean="0"/>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464949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FA4AB8-94C6-4B04-8D9C-EFF7E1FCB566}" type="datetime1">
              <a:rPr lang="en-US" smtClean="0"/>
              <a:t>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3071484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C24365-8F37-444C-AF58-0AB0D542CE76}" type="datetime1">
              <a:rPr lang="en-US" smtClean="0"/>
              <a:t>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201607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CD3C3-4B15-4365-8B39-F5AECC2E31EC}" type="datetime1">
              <a:rPr lang="en-US" smtClean="0"/>
              <a:t>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3015945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EE8E40-15C6-47BB-996C-54CA6FB03D72}" type="datetime1">
              <a:rPr lang="en-US" smtClean="0"/>
              <a:t>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3439407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2BA4D6-2EC3-4F51-A43A-174607914CCB}" type="datetime1">
              <a:rPr lang="en-US" smtClean="0"/>
              <a:t>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1610667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8C7455-4653-4766-9528-E740D76FA458}" type="datetime1">
              <a:rPr lang="en-US" smtClean="0"/>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10966317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338BB6-502E-4A32-A5BD-119FDD983F54}" type="datetime1">
              <a:rPr lang="en-US" smtClean="0"/>
              <a:t>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2511812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C2C58F-0E12-4FD4-99AC-938B895C0E2C}" type="datetime1">
              <a:rPr lang="en-US" smtClean="0"/>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206411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55BAF9-35FD-40F3-9765-7EB758D37895}" type="datetime1">
              <a:rPr lang="en-US" smtClean="0"/>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1063340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BEA39-6D09-4A0C-8E4F-9D41E6E0B3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DFF897-FCB3-4AB4-B462-A90FCCC89D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A39875-37D6-4D06-9D03-F2F0736AD558}"/>
              </a:ext>
            </a:extLst>
          </p:cNvPr>
          <p:cNvSpPr>
            <a:spLocks noGrp="1"/>
          </p:cNvSpPr>
          <p:nvPr>
            <p:ph type="dt" sz="half" idx="10"/>
          </p:nvPr>
        </p:nvSpPr>
        <p:spPr/>
        <p:txBody>
          <a:bodyPr/>
          <a:lstStyle/>
          <a:p>
            <a:fld id="{C0BF9F91-D255-401D-B251-4A7931B5F640}" type="datetime1">
              <a:rPr lang="en-US" smtClean="0"/>
              <a:t>1/3/2022</a:t>
            </a:fld>
            <a:endParaRPr lang="en-US" dirty="0"/>
          </a:p>
        </p:txBody>
      </p:sp>
      <p:sp>
        <p:nvSpPr>
          <p:cNvPr id="5" name="Footer Placeholder 4">
            <a:extLst>
              <a:ext uri="{FF2B5EF4-FFF2-40B4-BE49-F238E27FC236}">
                <a16:creationId xmlns:a16="http://schemas.microsoft.com/office/drawing/2014/main" id="{47C60F8F-1D1E-4535-B169-AC0CFB3A19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DE8B9A0-8831-4FBF-B0AF-875056152A3A}"/>
              </a:ext>
            </a:extLst>
          </p:cNvPr>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1929175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56F22-5203-4702-93FC-36BDF1E251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F4D9FF-574C-4917-B4D2-989913CBDC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5889FB-6211-4726-9046-4C5103F82833}"/>
              </a:ext>
            </a:extLst>
          </p:cNvPr>
          <p:cNvSpPr>
            <a:spLocks noGrp="1"/>
          </p:cNvSpPr>
          <p:nvPr>
            <p:ph type="dt" sz="half" idx="10"/>
          </p:nvPr>
        </p:nvSpPr>
        <p:spPr/>
        <p:txBody>
          <a:bodyPr/>
          <a:lstStyle/>
          <a:p>
            <a:fld id="{7FB0CB3A-127A-4F66-A965-D075AC136F73}" type="datetime1">
              <a:rPr lang="en-US" smtClean="0"/>
              <a:t>1/3/2022</a:t>
            </a:fld>
            <a:endParaRPr lang="en-US" dirty="0"/>
          </a:p>
        </p:txBody>
      </p:sp>
      <p:sp>
        <p:nvSpPr>
          <p:cNvPr id="5" name="Footer Placeholder 4">
            <a:extLst>
              <a:ext uri="{FF2B5EF4-FFF2-40B4-BE49-F238E27FC236}">
                <a16:creationId xmlns:a16="http://schemas.microsoft.com/office/drawing/2014/main" id="{111AFE48-7ADF-4028-BE16-1DD235AD50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99574A-95BD-4158-BA2B-4C067386CB64}"/>
              </a:ext>
            </a:extLst>
          </p:cNvPr>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4868675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3450-53BB-4140-9587-A8289B711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E5DB0A-009D-4257-BB2C-9E0274462D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1A4AD31-9BD2-4835-87E7-C003716360AF}"/>
              </a:ext>
            </a:extLst>
          </p:cNvPr>
          <p:cNvSpPr>
            <a:spLocks noGrp="1"/>
          </p:cNvSpPr>
          <p:nvPr>
            <p:ph type="dt" sz="half" idx="10"/>
          </p:nvPr>
        </p:nvSpPr>
        <p:spPr/>
        <p:txBody>
          <a:bodyPr/>
          <a:lstStyle/>
          <a:p>
            <a:fld id="{1F035C60-2363-4BC1-8527-07BAC51F0FC4}" type="datetime1">
              <a:rPr lang="en-US" smtClean="0"/>
              <a:t>1/3/2022</a:t>
            </a:fld>
            <a:endParaRPr lang="en-US" dirty="0"/>
          </a:p>
        </p:txBody>
      </p:sp>
      <p:sp>
        <p:nvSpPr>
          <p:cNvPr id="5" name="Footer Placeholder 4">
            <a:extLst>
              <a:ext uri="{FF2B5EF4-FFF2-40B4-BE49-F238E27FC236}">
                <a16:creationId xmlns:a16="http://schemas.microsoft.com/office/drawing/2014/main" id="{ED8099E7-96F9-4D57-B158-38789F86A7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5AC3DBF-30CA-4824-A1D5-FC18B0166085}"/>
              </a:ext>
            </a:extLst>
          </p:cNvPr>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739927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8DA44-33CB-4935-96EC-10E3DA694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569BFB-AD6F-4501-A33F-43BD38B59B2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D2965F-8AAF-4228-9FC5-64C05495587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BD948A-AACD-4BCF-ACA7-3C608B34461A}"/>
              </a:ext>
            </a:extLst>
          </p:cNvPr>
          <p:cNvSpPr>
            <a:spLocks noGrp="1"/>
          </p:cNvSpPr>
          <p:nvPr>
            <p:ph type="dt" sz="half" idx="10"/>
          </p:nvPr>
        </p:nvSpPr>
        <p:spPr/>
        <p:txBody>
          <a:bodyPr/>
          <a:lstStyle/>
          <a:p>
            <a:fld id="{56E61675-ED44-4B41-AA6E-8303E583C98D}" type="datetime1">
              <a:rPr lang="en-US" smtClean="0"/>
              <a:t>1/3/2022</a:t>
            </a:fld>
            <a:endParaRPr lang="en-US" dirty="0"/>
          </a:p>
        </p:txBody>
      </p:sp>
      <p:sp>
        <p:nvSpPr>
          <p:cNvPr id="6" name="Footer Placeholder 5">
            <a:extLst>
              <a:ext uri="{FF2B5EF4-FFF2-40B4-BE49-F238E27FC236}">
                <a16:creationId xmlns:a16="http://schemas.microsoft.com/office/drawing/2014/main" id="{6DDBD5E5-2200-4B7D-8C95-7C2EB8C19A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2654787-559C-42F6-A286-2F93F50C7102}"/>
              </a:ext>
            </a:extLst>
          </p:cNvPr>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15003400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C523B-124D-4DD7-B15F-33AC1BAA01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42FE8C-BFA0-4AA0-89F4-F409A717FB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9AFA190-6CA6-4503-B868-021813C625C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EB106F-3887-46CE-82C6-09C41941DD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BF7F7FE-5B1D-4983-B147-437BF6C6BFE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E667BA-9A8F-4182-9C63-D66535641600}"/>
              </a:ext>
            </a:extLst>
          </p:cNvPr>
          <p:cNvSpPr>
            <a:spLocks noGrp="1"/>
          </p:cNvSpPr>
          <p:nvPr>
            <p:ph type="dt" sz="half" idx="10"/>
          </p:nvPr>
        </p:nvSpPr>
        <p:spPr/>
        <p:txBody>
          <a:bodyPr/>
          <a:lstStyle/>
          <a:p>
            <a:fld id="{EFDDB576-0621-454B-B88E-E4372A6AFE79}" type="datetime1">
              <a:rPr lang="en-US" smtClean="0"/>
              <a:t>1/3/2022</a:t>
            </a:fld>
            <a:endParaRPr lang="en-US" dirty="0"/>
          </a:p>
        </p:txBody>
      </p:sp>
      <p:sp>
        <p:nvSpPr>
          <p:cNvPr id="8" name="Footer Placeholder 7">
            <a:extLst>
              <a:ext uri="{FF2B5EF4-FFF2-40B4-BE49-F238E27FC236}">
                <a16:creationId xmlns:a16="http://schemas.microsoft.com/office/drawing/2014/main" id="{D44B548A-F58C-4077-BD0F-27A95E6097F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DBC5939-E98D-4338-9D46-7A475F1C87AB}"/>
              </a:ext>
            </a:extLst>
          </p:cNvPr>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25158630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0710-1043-473C-8988-B7B62A89B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31678B-8EF4-4499-A10B-AF003F39DF07}"/>
              </a:ext>
            </a:extLst>
          </p:cNvPr>
          <p:cNvSpPr>
            <a:spLocks noGrp="1"/>
          </p:cNvSpPr>
          <p:nvPr>
            <p:ph type="dt" sz="half" idx="10"/>
          </p:nvPr>
        </p:nvSpPr>
        <p:spPr/>
        <p:txBody>
          <a:bodyPr/>
          <a:lstStyle/>
          <a:p>
            <a:fld id="{57F803C4-7991-4442-87E1-5F1141287D24}" type="datetime1">
              <a:rPr lang="en-US" smtClean="0"/>
              <a:t>1/3/2022</a:t>
            </a:fld>
            <a:endParaRPr lang="en-US" dirty="0"/>
          </a:p>
        </p:txBody>
      </p:sp>
      <p:sp>
        <p:nvSpPr>
          <p:cNvPr id="4" name="Footer Placeholder 3">
            <a:extLst>
              <a:ext uri="{FF2B5EF4-FFF2-40B4-BE49-F238E27FC236}">
                <a16:creationId xmlns:a16="http://schemas.microsoft.com/office/drawing/2014/main" id="{545A97C0-6288-49F5-AA07-E2871E69537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9070D40-A4B9-43AE-895C-15EE5390F0F2}"/>
              </a:ext>
            </a:extLst>
          </p:cNvPr>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2670944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9C17C5-618F-423C-995B-31593E6A5A62}"/>
              </a:ext>
            </a:extLst>
          </p:cNvPr>
          <p:cNvSpPr>
            <a:spLocks noGrp="1"/>
          </p:cNvSpPr>
          <p:nvPr>
            <p:ph type="dt" sz="half" idx="10"/>
          </p:nvPr>
        </p:nvSpPr>
        <p:spPr/>
        <p:txBody>
          <a:bodyPr/>
          <a:lstStyle/>
          <a:p>
            <a:fld id="{9A01F657-6F24-49E0-82D4-96902705382A}" type="datetime1">
              <a:rPr lang="en-US" smtClean="0"/>
              <a:t>1/3/2022</a:t>
            </a:fld>
            <a:endParaRPr lang="en-US" dirty="0"/>
          </a:p>
        </p:txBody>
      </p:sp>
      <p:sp>
        <p:nvSpPr>
          <p:cNvPr id="3" name="Footer Placeholder 2">
            <a:extLst>
              <a:ext uri="{FF2B5EF4-FFF2-40B4-BE49-F238E27FC236}">
                <a16:creationId xmlns:a16="http://schemas.microsoft.com/office/drawing/2014/main" id="{7C82C31D-1DF5-413E-9DC0-1E28EE4006E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D4B9465-C539-46A7-A5FC-06F5C87707B4}"/>
              </a:ext>
            </a:extLst>
          </p:cNvPr>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2047682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677388-754E-4179-882A-0BDDDDDD4BA1}" type="datetime1">
              <a:rPr lang="en-US" smtClean="0"/>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3964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B18FA-236D-4ADC-B867-01E5DC6C23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EEA867-69F4-4FB9-BAA0-1D3CCC96C9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E84773-1A2D-428C-B55B-5BFC1B477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FBB582-C681-47AB-AE19-1BC26B9C5CCC}"/>
              </a:ext>
            </a:extLst>
          </p:cNvPr>
          <p:cNvSpPr>
            <a:spLocks noGrp="1"/>
          </p:cNvSpPr>
          <p:nvPr>
            <p:ph type="dt" sz="half" idx="10"/>
          </p:nvPr>
        </p:nvSpPr>
        <p:spPr/>
        <p:txBody>
          <a:bodyPr/>
          <a:lstStyle/>
          <a:p>
            <a:fld id="{37E468BB-82AE-4275-BB89-977EB749B367}" type="datetime1">
              <a:rPr lang="en-US" smtClean="0"/>
              <a:t>1/3/2022</a:t>
            </a:fld>
            <a:endParaRPr lang="en-US" dirty="0"/>
          </a:p>
        </p:txBody>
      </p:sp>
      <p:sp>
        <p:nvSpPr>
          <p:cNvPr id="6" name="Footer Placeholder 5">
            <a:extLst>
              <a:ext uri="{FF2B5EF4-FFF2-40B4-BE49-F238E27FC236}">
                <a16:creationId xmlns:a16="http://schemas.microsoft.com/office/drawing/2014/main" id="{BB476634-4675-4601-843D-866C5A114E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5B78FC-55CE-4685-A7A6-0B66C3535B3D}"/>
              </a:ext>
            </a:extLst>
          </p:cNvPr>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3617966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61002-5FDE-4C53-AEC0-AC1E435BB9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DCF4A3-99CB-415E-A638-000EAD2B99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B3D01E7-8E6B-42E1-AC6B-313987A166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CAB8EF7-2FBC-4E5F-A961-233C44C76A83}"/>
              </a:ext>
            </a:extLst>
          </p:cNvPr>
          <p:cNvSpPr>
            <a:spLocks noGrp="1"/>
          </p:cNvSpPr>
          <p:nvPr>
            <p:ph type="dt" sz="half" idx="10"/>
          </p:nvPr>
        </p:nvSpPr>
        <p:spPr/>
        <p:txBody>
          <a:bodyPr/>
          <a:lstStyle/>
          <a:p>
            <a:fld id="{0A7B87A6-78B9-4439-94D4-A9F7448EA514}" type="datetime1">
              <a:rPr lang="en-US" smtClean="0"/>
              <a:t>1/3/2022</a:t>
            </a:fld>
            <a:endParaRPr lang="en-US" dirty="0"/>
          </a:p>
        </p:txBody>
      </p:sp>
      <p:sp>
        <p:nvSpPr>
          <p:cNvPr id="6" name="Footer Placeholder 5">
            <a:extLst>
              <a:ext uri="{FF2B5EF4-FFF2-40B4-BE49-F238E27FC236}">
                <a16:creationId xmlns:a16="http://schemas.microsoft.com/office/drawing/2014/main" id="{3B0E7AD6-A1E1-4CFF-A5D0-49E2B7F2124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959FCE1-633B-49E7-A3A7-FD5D5999F322}"/>
              </a:ext>
            </a:extLst>
          </p:cNvPr>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1134102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7B5B6-4475-4E12-B28F-39EEBD3D7E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7B0D4E-BA34-4FB9-8C8A-9E6FC95B3A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3AD7D-38B4-45F2-8835-83AE49AFFF51}"/>
              </a:ext>
            </a:extLst>
          </p:cNvPr>
          <p:cNvSpPr>
            <a:spLocks noGrp="1"/>
          </p:cNvSpPr>
          <p:nvPr>
            <p:ph type="dt" sz="half" idx="10"/>
          </p:nvPr>
        </p:nvSpPr>
        <p:spPr/>
        <p:txBody>
          <a:bodyPr/>
          <a:lstStyle/>
          <a:p>
            <a:fld id="{E88C10BF-9A1E-43F6-94B8-F484BB8A48F9}" type="datetime1">
              <a:rPr lang="en-US" smtClean="0"/>
              <a:t>1/3/2022</a:t>
            </a:fld>
            <a:endParaRPr lang="en-US" dirty="0"/>
          </a:p>
        </p:txBody>
      </p:sp>
      <p:sp>
        <p:nvSpPr>
          <p:cNvPr id="5" name="Footer Placeholder 4">
            <a:extLst>
              <a:ext uri="{FF2B5EF4-FFF2-40B4-BE49-F238E27FC236}">
                <a16:creationId xmlns:a16="http://schemas.microsoft.com/office/drawing/2014/main" id="{1041258F-47DB-4BD3-A7D4-3D4CBCE9B2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0C351A-45AC-4AE8-9CEF-1AC77B2196FD}"/>
              </a:ext>
            </a:extLst>
          </p:cNvPr>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306305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F6388C-94D7-4DC4-AD12-222E4F828F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E2BE4A-D9EE-4F96-BAAB-622732AE02B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464D1B-4464-4E1A-B7F6-7143C667E76F}"/>
              </a:ext>
            </a:extLst>
          </p:cNvPr>
          <p:cNvSpPr>
            <a:spLocks noGrp="1"/>
          </p:cNvSpPr>
          <p:nvPr>
            <p:ph type="dt" sz="half" idx="10"/>
          </p:nvPr>
        </p:nvSpPr>
        <p:spPr/>
        <p:txBody>
          <a:bodyPr/>
          <a:lstStyle/>
          <a:p>
            <a:fld id="{9943407B-2F25-45ED-9AE9-6E30CE0DA4A0}" type="datetime1">
              <a:rPr lang="en-US" smtClean="0"/>
              <a:t>1/3/2022</a:t>
            </a:fld>
            <a:endParaRPr lang="en-US" dirty="0"/>
          </a:p>
        </p:txBody>
      </p:sp>
      <p:sp>
        <p:nvSpPr>
          <p:cNvPr id="5" name="Footer Placeholder 4">
            <a:extLst>
              <a:ext uri="{FF2B5EF4-FFF2-40B4-BE49-F238E27FC236}">
                <a16:creationId xmlns:a16="http://schemas.microsoft.com/office/drawing/2014/main" id="{25E85DE4-8156-48B5-8AF6-20538C56C2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417B3C3-ACC3-455E-BEAD-AD810BE5E4A8}"/>
              </a:ext>
            </a:extLst>
          </p:cNvPr>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27175409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82A0BA-AB7E-4442-ADEA-B3979AB7B8D4}" type="datetime1">
              <a:rPr lang="en-US" smtClean="0"/>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12185542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9011C4-0474-4975-8CB2-4A18969DCECE}" type="datetime1">
              <a:rPr lang="en-US" smtClean="0"/>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40452808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D170FD-FC76-42B3-90C5-FF450BF62622}" type="datetime1">
              <a:rPr lang="en-US" smtClean="0"/>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1113385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9776A4-DCE5-4CDA-BBF9-894D738B960A}" type="datetime1">
              <a:rPr lang="en-US" smtClean="0"/>
              <a:t>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35801226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0BA7DD-1A12-4886-9692-49ABC5258362}" type="datetime1">
              <a:rPr lang="en-US" smtClean="0"/>
              <a:t>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3482667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7F9545-6573-4018-87A0-96E6AAE43628}" type="datetime1">
              <a:rPr lang="en-US" smtClean="0"/>
              <a:t>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3091251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F099E3C-EA7C-4767-A819-EF8BA4176C60}" type="datetime1">
              <a:rPr lang="en-US" smtClean="0"/>
              <a:t>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1341743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ADA7E5-9E64-47C3-AFA2-6A5EEF83F47E}" type="datetime1">
              <a:rPr lang="en-US" smtClean="0"/>
              <a:t>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29929746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ACD610-6E5E-4C6E-B421-16987083B1C4}" type="datetime1">
              <a:rPr lang="en-US" smtClean="0"/>
              <a:t>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35102911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85F913-CD63-490C-BA19-74CE0636041D}" type="datetime1">
              <a:rPr lang="en-US" smtClean="0"/>
              <a:t>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249817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9937F2-8E59-4499-A3DC-177AA9E00B7A}" type="datetime1">
              <a:rPr lang="en-US" smtClean="0"/>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3596338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8CB93F-80BD-4D29-9954-94097B19162F}" type="datetime1">
              <a:rPr lang="en-US" smtClean="0"/>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6560327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BEA39-6D09-4A0C-8E4F-9D41E6E0B3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DFF897-FCB3-4AB4-B462-A90FCCC89D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A39875-37D6-4D06-9D03-F2F0736AD558}"/>
              </a:ext>
            </a:extLst>
          </p:cNvPr>
          <p:cNvSpPr>
            <a:spLocks noGrp="1"/>
          </p:cNvSpPr>
          <p:nvPr>
            <p:ph type="dt" sz="half" idx="10"/>
          </p:nvPr>
        </p:nvSpPr>
        <p:spPr/>
        <p:txBody>
          <a:bodyPr/>
          <a:lstStyle/>
          <a:p>
            <a:fld id="{E4EF0218-6811-4E50-B2EF-EF1492A6DF55}" type="datetimeFigureOut">
              <a:rPr lang="en-US" smtClean="0"/>
              <a:t>1/3/2022</a:t>
            </a:fld>
            <a:endParaRPr lang="en-US" dirty="0"/>
          </a:p>
        </p:txBody>
      </p:sp>
      <p:sp>
        <p:nvSpPr>
          <p:cNvPr id="5" name="Footer Placeholder 4">
            <a:extLst>
              <a:ext uri="{FF2B5EF4-FFF2-40B4-BE49-F238E27FC236}">
                <a16:creationId xmlns:a16="http://schemas.microsoft.com/office/drawing/2014/main" id="{47C60F8F-1D1E-4535-B169-AC0CFB3A19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DE8B9A0-8831-4FBF-B0AF-875056152A3A}"/>
              </a:ext>
            </a:extLst>
          </p:cNvPr>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1769605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56F22-5203-4702-93FC-36BDF1E251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F4D9FF-574C-4917-B4D2-989913CBDC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5889FB-6211-4726-9046-4C5103F82833}"/>
              </a:ext>
            </a:extLst>
          </p:cNvPr>
          <p:cNvSpPr>
            <a:spLocks noGrp="1"/>
          </p:cNvSpPr>
          <p:nvPr>
            <p:ph type="dt" sz="half" idx="10"/>
          </p:nvPr>
        </p:nvSpPr>
        <p:spPr/>
        <p:txBody>
          <a:bodyPr/>
          <a:lstStyle/>
          <a:p>
            <a:fld id="{E4EF0218-6811-4E50-B2EF-EF1492A6DF55}" type="datetimeFigureOut">
              <a:rPr lang="en-US" smtClean="0"/>
              <a:t>1/3/2022</a:t>
            </a:fld>
            <a:endParaRPr lang="en-US" dirty="0"/>
          </a:p>
        </p:txBody>
      </p:sp>
      <p:sp>
        <p:nvSpPr>
          <p:cNvPr id="5" name="Footer Placeholder 4">
            <a:extLst>
              <a:ext uri="{FF2B5EF4-FFF2-40B4-BE49-F238E27FC236}">
                <a16:creationId xmlns:a16="http://schemas.microsoft.com/office/drawing/2014/main" id="{111AFE48-7ADF-4028-BE16-1DD235AD50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99574A-95BD-4158-BA2B-4C067386CB64}"/>
              </a:ext>
            </a:extLst>
          </p:cNvPr>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3637891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3450-53BB-4140-9587-A8289B711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E5DB0A-009D-4257-BB2C-9E0274462D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1A4AD31-9BD2-4835-87E7-C003716360AF}"/>
              </a:ext>
            </a:extLst>
          </p:cNvPr>
          <p:cNvSpPr>
            <a:spLocks noGrp="1"/>
          </p:cNvSpPr>
          <p:nvPr>
            <p:ph type="dt" sz="half" idx="10"/>
          </p:nvPr>
        </p:nvSpPr>
        <p:spPr/>
        <p:txBody>
          <a:bodyPr/>
          <a:lstStyle/>
          <a:p>
            <a:fld id="{E4EF0218-6811-4E50-B2EF-EF1492A6DF55}" type="datetimeFigureOut">
              <a:rPr lang="en-US" smtClean="0"/>
              <a:t>1/3/2022</a:t>
            </a:fld>
            <a:endParaRPr lang="en-US" dirty="0"/>
          </a:p>
        </p:txBody>
      </p:sp>
      <p:sp>
        <p:nvSpPr>
          <p:cNvPr id="5" name="Footer Placeholder 4">
            <a:extLst>
              <a:ext uri="{FF2B5EF4-FFF2-40B4-BE49-F238E27FC236}">
                <a16:creationId xmlns:a16="http://schemas.microsoft.com/office/drawing/2014/main" id="{ED8099E7-96F9-4D57-B158-38789F86A7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5AC3DBF-30CA-4824-A1D5-FC18B0166085}"/>
              </a:ext>
            </a:extLst>
          </p:cNvPr>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819162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8DA44-33CB-4935-96EC-10E3DA694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569BFB-AD6F-4501-A33F-43BD38B59B2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D2965F-8AAF-4228-9FC5-64C05495587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BD948A-AACD-4BCF-ACA7-3C608B34461A}"/>
              </a:ext>
            </a:extLst>
          </p:cNvPr>
          <p:cNvSpPr>
            <a:spLocks noGrp="1"/>
          </p:cNvSpPr>
          <p:nvPr>
            <p:ph type="dt" sz="half" idx="10"/>
          </p:nvPr>
        </p:nvSpPr>
        <p:spPr/>
        <p:txBody>
          <a:bodyPr/>
          <a:lstStyle/>
          <a:p>
            <a:fld id="{E4EF0218-6811-4E50-B2EF-EF1492A6DF55}" type="datetimeFigureOut">
              <a:rPr lang="en-US" smtClean="0"/>
              <a:t>1/3/2022</a:t>
            </a:fld>
            <a:endParaRPr lang="en-US" dirty="0"/>
          </a:p>
        </p:txBody>
      </p:sp>
      <p:sp>
        <p:nvSpPr>
          <p:cNvPr id="6" name="Footer Placeholder 5">
            <a:extLst>
              <a:ext uri="{FF2B5EF4-FFF2-40B4-BE49-F238E27FC236}">
                <a16:creationId xmlns:a16="http://schemas.microsoft.com/office/drawing/2014/main" id="{6DDBD5E5-2200-4B7D-8C95-7C2EB8C19A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2654787-559C-42F6-A286-2F93F50C7102}"/>
              </a:ext>
            </a:extLst>
          </p:cNvPr>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3155745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C523B-124D-4DD7-B15F-33AC1BAA01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42FE8C-BFA0-4AA0-89F4-F409A717FB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9AFA190-6CA6-4503-B868-021813C625C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EB106F-3887-46CE-82C6-09C41941DD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BF7F7FE-5B1D-4983-B147-437BF6C6BFE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E667BA-9A8F-4182-9C63-D66535641600}"/>
              </a:ext>
            </a:extLst>
          </p:cNvPr>
          <p:cNvSpPr>
            <a:spLocks noGrp="1"/>
          </p:cNvSpPr>
          <p:nvPr>
            <p:ph type="dt" sz="half" idx="10"/>
          </p:nvPr>
        </p:nvSpPr>
        <p:spPr/>
        <p:txBody>
          <a:bodyPr/>
          <a:lstStyle/>
          <a:p>
            <a:fld id="{E4EF0218-6811-4E50-B2EF-EF1492A6DF55}" type="datetimeFigureOut">
              <a:rPr lang="en-US" smtClean="0"/>
              <a:t>1/3/2022</a:t>
            </a:fld>
            <a:endParaRPr lang="en-US" dirty="0"/>
          </a:p>
        </p:txBody>
      </p:sp>
      <p:sp>
        <p:nvSpPr>
          <p:cNvPr id="8" name="Footer Placeholder 7">
            <a:extLst>
              <a:ext uri="{FF2B5EF4-FFF2-40B4-BE49-F238E27FC236}">
                <a16:creationId xmlns:a16="http://schemas.microsoft.com/office/drawing/2014/main" id="{D44B548A-F58C-4077-BD0F-27A95E6097F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DBC5939-E98D-4338-9D46-7A475F1C87AB}"/>
              </a:ext>
            </a:extLst>
          </p:cNvPr>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185969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7A45CF-F127-4C7C-8061-E81D2C3D761C}" type="datetime1">
              <a:rPr lang="en-US" smtClean="0"/>
              <a:t>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3672833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0710-1043-473C-8988-B7B62A89B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31678B-8EF4-4499-A10B-AF003F39DF07}"/>
              </a:ext>
            </a:extLst>
          </p:cNvPr>
          <p:cNvSpPr>
            <a:spLocks noGrp="1"/>
          </p:cNvSpPr>
          <p:nvPr>
            <p:ph type="dt" sz="half" idx="10"/>
          </p:nvPr>
        </p:nvSpPr>
        <p:spPr/>
        <p:txBody>
          <a:bodyPr/>
          <a:lstStyle/>
          <a:p>
            <a:fld id="{E4EF0218-6811-4E50-B2EF-EF1492A6DF55}" type="datetimeFigureOut">
              <a:rPr lang="en-US" smtClean="0"/>
              <a:t>1/3/2022</a:t>
            </a:fld>
            <a:endParaRPr lang="en-US" dirty="0"/>
          </a:p>
        </p:txBody>
      </p:sp>
      <p:sp>
        <p:nvSpPr>
          <p:cNvPr id="4" name="Footer Placeholder 3">
            <a:extLst>
              <a:ext uri="{FF2B5EF4-FFF2-40B4-BE49-F238E27FC236}">
                <a16:creationId xmlns:a16="http://schemas.microsoft.com/office/drawing/2014/main" id="{545A97C0-6288-49F5-AA07-E2871E69537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9070D40-A4B9-43AE-895C-15EE5390F0F2}"/>
              </a:ext>
            </a:extLst>
          </p:cNvPr>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1882152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9C17C5-618F-423C-995B-31593E6A5A62}"/>
              </a:ext>
            </a:extLst>
          </p:cNvPr>
          <p:cNvSpPr>
            <a:spLocks noGrp="1"/>
          </p:cNvSpPr>
          <p:nvPr>
            <p:ph type="dt" sz="half" idx="10"/>
          </p:nvPr>
        </p:nvSpPr>
        <p:spPr/>
        <p:txBody>
          <a:bodyPr/>
          <a:lstStyle/>
          <a:p>
            <a:fld id="{E4EF0218-6811-4E50-B2EF-EF1492A6DF55}" type="datetimeFigureOut">
              <a:rPr lang="en-US" smtClean="0"/>
              <a:t>1/3/2022</a:t>
            </a:fld>
            <a:endParaRPr lang="en-US" dirty="0"/>
          </a:p>
        </p:txBody>
      </p:sp>
      <p:sp>
        <p:nvSpPr>
          <p:cNvPr id="3" name="Footer Placeholder 2">
            <a:extLst>
              <a:ext uri="{FF2B5EF4-FFF2-40B4-BE49-F238E27FC236}">
                <a16:creationId xmlns:a16="http://schemas.microsoft.com/office/drawing/2014/main" id="{7C82C31D-1DF5-413E-9DC0-1E28EE4006E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D4B9465-C539-46A7-A5FC-06F5C87707B4}"/>
              </a:ext>
            </a:extLst>
          </p:cNvPr>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2022128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B18FA-236D-4ADC-B867-01E5DC6C23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EEA867-69F4-4FB9-BAA0-1D3CCC96C9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E84773-1A2D-428C-B55B-5BFC1B477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FBB582-C681-47AB-AE19-1BC26B9C5CCC}"/>
              </a:ext>
            </a:extLst>
          </p:cNvPr>
          <p:cNvSpPr>
            <a:spLocks noGrp="1"/>
          </p:cNvSpPr>
          <p:nvPr>
            <p:ph type="dt" sz="half" idx="10"/>
          </p:nvPr>
        </p:nvSpPr>
        <p:spPr/>
        <p:txBody>
          <a:bodyPr/>
          <a:lstStyle/>
          <a:p>
            <a:fld id="{E4EF0218-6811-4E50-B2EF-EF1492A6DF55}" type="datetimeFigureOut">
              <a:rPr lang="en-US" smtClean="0"/>
              <a:t>1/3/2022</a:t>
            </a:fld>
            <a:endParaRPr lang="en-US" dirty="0"/>
          </a:p>
        </p:txBody>
      </p:sp>
      <p:sp>
        <p:nvSpPr>
          <p:cNvPr id="6" name="Footer Placeholder 5">
            <a:extLst>
              <a:ext uri="{FF2B5EF4-FFF2-40B4-BE49-F238E27FC236}">
                <a16:creationId xmlns:a16="http://schemas.microsoft.com/office/drawing/2014/main" id="{BB476634-4675-4601-843D-866C5A114E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5B78FC-55CE-4685-A7A6-0B66C3535B3D}"/>
              </a:ext>
            </a:extLst>
          </p:cNvPr>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3540141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61002-5FDE-4C53-AEC0-AC1E435BB9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DCF4A3-99CB-415E-A638-000EAD2B99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B3D01E7-8E6B-42E1-AC6B-313987A166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CAB8EF7-2FBC-4E5F-A961-233C44C76A83}"/>
              </a:ext>
            </a:extLst>
          </p:cNvPr>
          <p:cNvSpPr>
            <a:spLocks noGrp="1"/>
          </p:cNvSpPr>
          <p:nvPr>
            <p:ph type="dt" sz="half" idx="10"/>
          </p:nvPr>
        </p:nvSpPr>
        <p:spPr/>
        <p:txBody>
          <a:bodyPr/>
          <a:lstStyle/>
          <a:p>
            <a:fld id="{E4EF0218-6811-4E50-B2EF-EF1492A6DF55}" type="datetimeFigureOut">
              <a:rPr lang="en-US" smtClean="0"/>
              <a:t>1/3/2022</a:t>
            </a:fld>
            <a:endParaRPr lang="en-US" dirty="0"/>
          </a:p>
        </p:txBody>
      </p:sp>
      <p:sp>
        <p:nvSpPr>
          <p:cNvPr id="6" name="Footer Placeholder 5">
            <a:extLst>
              <a:ext uri="{FF2B5EF4-FFF2-40B4-BE49-F238E27FC236}">
                <a16:creationId xmlns:a16="http://schemas.microsoft.com/office/drawing/2014/main" id="{3B0E7AD6-A1E1-4CFF-A5D0-49E2B7F2124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959FCE1-633B-49E7-A3A7-FD5D5999F322}"/>
              </a:ext>
            </a:extLst>
          </p:cNvPr>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2302181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7B5B6-4475-4E12-B28F-39EEBD3D7E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7B0D4E-BA34-4FB9-8C8A-9E6FC95B3A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3AD7D-38B4-45F2-8835-83AE49AFFF51}"/>
              </a:ext>
            </a:extLst>
          </p:cNvPr>
          <p:cNvSpPr>
            <a:spLocks noGrp="1"/>
          </p:cNvSpPr>
          <p:nvPr>
            <p:ph type="dt" sz="half" idx="10"/>
          </p:nvPr>
        </p:nvSpPr>
        <p:spPr/>
        <p:txBody>
          <a:bodyPr/>
          <a:lstStyle/>
          <a:p>
            <a:fld id="{E4EF0218-6811-4E50-B2EF-EF1492A6DF55}" type="datetimeFigureOut">
              <a:rPr lang="en-US" smtClean="0"/>
              <a:t>1/3/2022</a:t>
            </a:fld>
            <a:endParaRPr lang="en-US" dirty="0"/>
          </a:p>
        </p:txBody>
      </p:sp>
      <p:sp>
        <p:nvSpPr>
          <p:cNvPr id="5" name="Footer Placeholder 4">
            <a:extLst>
              <a:ext uri="{FF2B5EF4-FFF2-40B4-BE49-F238E27FC236}">
                <a16:creationId xmlns:a16="http://schemas.microsoft.com/office/drawing/2014/main" id="{1041258F-47DB-4BD3-A7D4-3D4CBCE9B2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0C351A-45AC-4AE8-9CEF-1AC77B2196FD}"/>
              </a:ext>
            </a:extLst>
          </p:cNvPr>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1693718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F6388C-94D7-4DC4-AD12-222E4F828F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E2BE4A-D9EE-4F96-BAAB-622732AE02B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464D1B-4464-4E1A-B7F6-7143C667E76F}"/>
              </a:ext>
            </a:extLst>
          </p:cNvPr>
          <p:cNvSpPr>
            <a:spLocks noGrp="1"/>
          </p:cNvSpPr>
          <p:nvPr>
            <p:ph type="dt" sz="half" idx="10"/>
          </p:nvPr>
        </p:nvSpPr>
        <p:spPr/>
        <p:txBody>
          <a:bodyPr/>
          <a:lstStyle/>
          <a:p>
            <a:fld id="{E4EF0218-6811-4E50-B2EF-EF1492A6DF55}" type="datetimeFigureOut">
              <a:rPr lang="en-US" smtClean="0"/>
              <a:t>1/3/2022</a:t>
            </a:fld>
            <a:endParaRPr lang="en-US" dirty="0"/>
          </a:p>
        </p:txBody>
      </p:sp>
      <p:sp>
        <p:nvSpPr>
          <p:cNvPr id="5" name="Footer Placeholder 4">
            <a:extLst>
              <a:ext uri="{FF2B5EF4-FFF2-40B4-BE49-F238E27FC236}">
                <a16:creationId xmlns:a16="http://schemas.microsoft.com/office/drawing/2014/main" id="{25E85DE4-8156-48B5-8AF6-20538C56C2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417B3C3-ACC3-455E-BEAD-AD810BE5E4A8}"/>
              </a:ext>
            </a:extLst>
          </p:cNvPr>
          <p:cNvSpPr>
            <a:spLocks noGrp="1"/>
          </p:cNvSpPr>
          <p:nvPr>
            <p:ph type="sldNum" sz="quarter" idx="12"/>
          </p:nvPr>
        </p:nvSpPr>
        <p:spPr/>
        <p:txBody>
          <a:bodyPr/>
          <a:lstStyle/>
          <a:p>
            <a:fld id="{358A5BDD-D72F-442D-97AB-038AFB2647DC}" type="slidenum">
              <a:rPr lang="en-US" smtClean="0"/>
              <a:t>‹#›</a:t>
            </a:fld>
            <a:endParaRPr lang="en-US" dirty="0"/>
          </a:p>
        </p:txBody>
      </p:sp>
    </p:spTree>
    <p:extLst>
      <p:ext uri="{BB962C8B-B14F-4D97-AF65-F5344CB8AC3E}">
        <p14:creationId xmlns:p14="http://schemas.microsoft.com/office/powerpoint/2010/main" val="2601395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59C5CA-F353-4BE2-831D-77C56826645E}" type="datetimeFigureOut">
              <a:rPr lang="en-US" smtClean="0"/>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10725051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59C5CA-F353-4BE2-831D-77C56826645E}" type="datetimeFigureOut">
              <a:rPr lang="en-US" smtClean="0"/>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32190968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59C5CA-F353-4BE2-831D-77C56826645E}" type="datetimeFigureOut">
              <a:rPr lang="en-US" smtClean="0"/>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5928397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59C5CA-F353-4BE2-831D-77C56826645E}" type="datetimeFigureOut">
              <a:rPr lang="en-US" smtClean="0"/>
              <a:t>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400824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1C7B74-714B-456B-87AB-0E20E293AAF6}" type="datetime1">
              <a:rPr lang="en-US" smtClean="0"/>
              <a:t>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464422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59C5CA-F353-4BE2-831D-77C56826645E}" type="datetimeFigureOut">
              <a:rPr lang="en-US" smtClean="0"/>
              <a:t>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27417992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59C5CA-F353-4BE2-831D-77C56826645E}" type="datetimeFigureOut">
              <a:rPr lang="en-US" smtClean="0"/>
              <a:t>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20388507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59C5CA-F353-4BE2-831D-77C56826645E}" type="datetimeFigureOut">
              <a:rPr lang="en-US" smtClean="0"/>
              <a:t>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3392925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59C5CA-F353-4BE2-831D-77C56826645E}" type="datetimeFigureOut">
              <a:rPr lang="en-US" smtClean="0"/>
              <a:t>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39255407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59C5CA-F353-4BE2-831D-77C56826645E}" type="datetimeFigureOut">
              <a:rPr lang="en-US" smtClean="0"/>
              <a:t>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36988512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59C5CA-F353-4BE2-831D-77C56826645E}" type="datetimeFigureOut">
              <a:rPr lang="en-US" smtClean="0"/>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37712533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59C5CA-F353-4BE2-831D-77C56826645E}" type="datetimeFigureOut">
              <a:rPr lang="en-US" smtClean="0"/>
              <a:t>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1966780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E5B771-ED28-490A-98D6-FFA662F47296}" type="datetime1">
              <a:rPr lang="en-US" smtClean="0"/>
              <a:t>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3384957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B57726-6738-47E9-A0E6-64DDDD9C6189}" type="datetime1">
              <a:rPr lang="en-US" smtClean="0"/>
              <a:t>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2422038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0ED62C-5C04-4F99-94F5-5B7C4206197C}" type="datetime1">
              <a:rPr lang="en-US" smtClean="0"/>
              <a:t>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E851E8-9537-4430-B423-64E5138EB70F}" type="slidenum">
              <a:rPr lang="en-US" smtClean="0"/>
              <a:t>‹#›</a:t>
            </a:fld>
            <a:endParaRPr lang="en-US" dirty="0"/>
          </a:p>
        </p:txBody>
      </p:sp>
    </p:spTree>
    <p:extLst>
      <p:ext uri="{BB962C8B-B14F-4D97-AF65-F5344CB8AC3E}">
        <p14:creationId xmlns:p14="http://schemas.microsoft.com/office/powerpoint/2010/main" val="40827225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0F84CF-F3BB-4591-91BA-024726642AB3}" type="datetime1">
              <a:rPr lang="en-US" smtClean="0"/>
              <a:t>1/3/2022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E851E8-9537-4430-B423-64E5138EB70F}" type="slidenum">
              <a:rPr lang="en-US" smtClean="0"/>
              <a:t>‹#›</a:t>
            </a:fld>
            <a:endParaRPr lang="en-US" dirty="0"/>
          </a:p>
        </p:txBody>
      </p:sp>
    </p:spTree>
    <p:extLst>
      <p:ext uri="{BB962C8B-B14F-4D97-AF65-F5344CB8AC3E}">
        <p14:creationId xmlns:p14="http://schemas.microsoft.com/office/powerpoint/2010/main" val="2327249347"/>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00EE05-CCC0-4FCC-AD11-A218482232BF}" type="datetime1">
              <a:rPr lang="en-US" smtClean="0"/>
              <a:t>1/3/2022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E851E8-9537-4430-B423-64E5138EB70F}" type="slidenum">
              <a:rPr lang="en-US" smtClean="0"/>
              <a:t>‹#›</a:t>
            </a:fld>
            <a:endParaRPr lang="en-US" dirty="0"/>
          </a:p>
        </p:txBody>
      </p:sp>
    </p:spTree>
    <p:extLst>
      <p:ext uri="{BB962C8B-B14F-4D97-AF65-F5344CB8AC3E}">
        <p14:creationId xmlns:p14="http://schemas.microsoft.com/office/powerpoint/2010/main" val="3482414691"/>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07B90B-CD77-470C-B143-D2B2880E8F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77486E-BDD5-4855-98FC-1F5D6C1B7F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A98F24-A2B1-479E-8E65-583B4C882A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B6191-47E1-4CA6-AA2B-79FA55379B9F}" type="datetime1">
              <a:rPr lang="en-US" smtClean="0"/>
              <a:t>1/3/2022</a:t>
            </a:fld>
            <a:endParaRPr lang="en-US" dirty="0"/>
          </a:p>
        </p:txBody>
      </p:sp>
      <p:sp>
        <p:nvSpPr>
          <p:cNvPr id="5" name="Footer Placeholder 4">
            <a:extLst>
              <a:ext uri="{FF2B5EF4-FFF2-40B4-BE49-F238E27FC236}">
                <a16:creationId xmlns:a16="http://schemas.microsoft.com/office/drawing/2014/main" id="{CDD04236-5D0A-4CB6-AC6D-1B3FCA8AAF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8D427FE-1AD8-4646-B4BD-41DC4D012C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A5BDD-D72F-442D-97AB-038AFB2647DC}" type="slidenum">
              <a:rPr lang="en-US" smtClean="0"/>
              <a:t>‹#›</a:t>
            </a:fld>
            <a:endParaRPr lang="en-US" dirty="0"/>
          </a:p>
        </p:txBody>
      </p:sp>
    </p:spTree>
    <p:extLst>
      <p:ext uri="{BB962C8B-B14F-4D97-AF65-F5344CB8AC3E}">
        <p14:creationId xmlns:p14="http://schemas.microsoft.com/office/powerpoint/2010/main" val="3595901244"/>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0F84CF-F3BB-4591-91BA-024726642AB3}" type="datetime1">
              <a:rPr lang="en-US" smtClean="0"/>
              <a:t>1/3/2022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E851E8-9537-4430-B423-64E5138EB70F}" type="slidenum">
              <a:rPr lang="en-US" smtClean="0"/>
              <a:t>‹#›</a:t>
            </a:fld>
            <a:endParaRPr lang="en-US" dirty="0"/>
          </a:p>
        </p:txBody>
      </p:sp>
    </p:spTree>
    <p:extLst>
      <p:ext uri="{BB962C8B-B14F-4D97-AF65-F5344CB8AC3E}">
        <p14:creationId xmlns:p14="http://schemas.microsoft.com/office/powerpoint/2010/main" val="1820958059"/>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07B90B-CD77-470C-B143-D2B2880E8F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77486E-BDD5-4855-98FC-1F5D6C1B7F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A98F24-A2B1-479E-8E65-583B4C882A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EF0218-6811-4E50-B2EF-EF1492A6DF55}" type="datetimeFigureOut">
              <a:rPr lang="en-US" smtClean="0"/>
              <a:t>1/3/2022</a:t>
            </a:fld>
            <a:endParaRPr lang="en-US" dirty="0"/>
          </a:p>
        </p:txBody>
      </p:sp>
      <p:sp>
        <p:nvSpPr>
          <p:cNvPr id="5" name="Footer Placeholder 4">
            <a:extLst>
              <a:ext uri="{FF2B5EF4-FFF2-40B4-BE49-F238E27FC236}">
                <a16:creationId xmlns:a16="http://schemas.microsoft.com/office/drawing/2014/main" id="{CDD04236-5D0A-4CB6-AC6D-1B3FCA8AAF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8D427FE-1AD8-4646-B4BD-41DC4D012C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A5BDD-D72F-442D-97AB-038AFB2647DC}" type="slidenum">
              <a:rPr lang="en-US" smtClean="0"/>
              <a:t>‹#›</a:t>
            </a:fld>
            <a:endParaRPr lang="en-US" dirty="0"/>
          </a:p>
        </p:txBody>
      </p:sp>
    </p:spTree>
    <p:extLst>
      <p:ext uri="{BB962C8B-B14F-4D97-AF65-F5344CB8AC3E}">
        <p14:creationId xmlns:p14="http://schemas.microsoft.com/office/powerpoint/2010/main" val="1290711318"/>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59C5CA-F353-4BE2-831D-77C56826645E}" type="datetimeFigureOut">
              <a:rPr lang="en-US" smtClean="0"/>
              <a:t>1/3/2022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E851E8-9537-4430-B423-64E5138EB70F}" type="slidenum">
              <a:rPr lang="en-US" smtClean="0"/>
              <a:t>‹#›</a:t>
            </a:fld>
            <a:endParaRPr lang="en-US" dirty="0"/>
          </a:p>
        </p:txBody>
      </p:sp>
    </p:spTree>
    <p:extLst>
      <p:ext uri="{BB962C8B-B14F-4D97-AF65-F5344CB8AC3E}">
        <p14:creationId xmlns:p14="http://schemas.microsoft.com/office/powerpoint/2010/main" val="610220239"/>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1.xml"/><Relationship Id="rId5" Type="http://schemas.openxmlformats.org/officeDocument/2006/relationships/image" Target="../media/image15.pn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1.xml"/><Relationship Id="rId5" Type="http://schemas.openxmlformats.org/officeDocument/2006/relationships/image" Target="../media/image2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8.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hyperlink" Target="http://www.careeronestop.org/" TargetMode="External"/><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6.xml"/><Relationship Id="rId6" Type="http://schemas.openxmlformats.org/officeDocument/2006/relationships/image" Target="../media/image32.jpg"/><Relationship Id="rId5" Type="http://schemas.openxmlformats.org/officeDocument/2006/relationships/image" Target="../media/image31.sv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5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22.xml"/><Relationship Id="rId16" Type="http://schemas.openxmlformats.org/officeDocument/2006/relationships/image" Target="../media/image55.svg"/><Relationship Id="rId1" Type="http://schemas.openxmlformats.org/officeDocument/2006/relationships/slideLayout" Target="../slideLayouts/slideLayout35.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31.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4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hyperlink" Target="http://www.jobcenterofwisconsin.com/" TargetMode="External"/><Relationship Id="rId4" Type="http://schemas.openxmlformats.org/officeDocument/2006/relationships/hyperlink" Target="http://www.dwd.wisconsin.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hyperlink" Target="http://www.employmilwaukee.org/" TargetMode="External"/><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hyperlink" Target="https://www.employmilwaukee.org/Employ-Milwaukee/About/WIOA-Local-Plan.htm" TargetMode="External"/><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9.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1.xml"/><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C29D1D-7600-455D-9DC0-8A37EBB6FF48}"/>
              </a:ext>
            </a:extLst>
          </p:cNvPr>
          <p:cNvSpPr/>
          <p:nvPr/>
        </p:nvSpPr>
        <p:spPr>
          <a:xfrm>
            <a:off x="0" y="5878440"/>
            <a:ext cx="12192000" cy="979560"/>
          </a:xfrm>
          <a:prstGeom prst="rect">
            <a:avLst/>
          </a:prstGeom>
          <a:solidFill>
            <a:schemeClr val="bg1">
              <a:lumMod val="8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6" name="Title 1">
            <a:extLst>
              <a:ext uri="{FF2B5EF4-FFF2-40B4-BE49-F238E27FC236}">
                <a16:creationId xmlns:a16="http://schemas.microsoft.com/office/drawing/2014/main" id="{C97D4665-F130-4F86-B27A-2717DC39B9F4}"/>
              </a:ext>
            </a:extLst>
          </p:cNvPr>
          <p:cNvSpPr txBox="1">
            <a:spLocks/>
          </p:cNvSpPr>
          <p:nvPr/>
        </p:nvSpPr>
        <p:spPr>
          <a:xfrm>
            <a:off x="329938" y="1102936"/>
            <a:ext cx="3824022" cy="40278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chemeClr val="accent2"/>
                </a:solidFill>
              </a:rPr>
              <a:t>L</a:t>
            </a:r>
            <a:r>
              <a:rPr lang="en-US" sz="4800" b="1" dirty="0"/>
              <a:t>ibraries </a:t>
            </a:r>
            <a:r>
              <a:rPr lang="en-US" sz="4800" b="1" dirty="0">
                <a:solidFill>
                  <a:schemeClr val="accent2"/>
                </a:solidFill>
              </a:rPr>
              <a:t>A</a:t>
            </a:r>
            <a:r>
              <a:rPr lang="en-US" sz="4800" b="1" dirty="0"/>
              <a:t>ctivating </a:t>
            </a:r>
            <a:r>
              <a:rPr lang="en-US" sz="4800" b="1" dirty="0">
                <a:solidFill>
                  <a:schemeClr val="accent2"/>
                </a:solidFill>
              </a:rPr>
              <a:t>W</a:t>
            </a:r>
            <a:r>
              <a:rPr lang="en-US" sz="4800" b="1" dirty="0"/>
              <a:t>orkforce </a:t>
            </a:r>
            <a:r>
              <a:rPr lang="en-US" sz="4800" b="1" dirty="0">
                <a:solidFill>
                  <a:schemeClr val="accent2"/>
                </a:solidFill>
              </a:rPr>
              <a:t>D</a:t>
            </a:r>
            <a:r>
              <a:rPr lang="en-US" sz="4800" b="1" dirty="0"/>
              <a:t>evelopment </a:t>
            </a:r>
            <a:r>
              <a:rPr lang="en-US" sz="4800" b="1" dirty="0">
                <a:solidFill>
                  <a:schemeClr val="accent2"/>
                </a:solidFill>
              </a:rPr>
              <a:t>S</a:t>
            </a:r>
            <a:r>
              <a:rPr lang="en-US" sz="4800" b="1" dirty="0"/>
              <a:t>kills</a:t>
            </a:r>
          </a:p>
        </p:txBody>
      </p:sp>
      <p:pic>
        <p:nvPicPr>
          <p:cNvPr id="11" name="Picture 10" descr="Logo of LAWDS Project.">
            <a:extLst>
              <a:ext uri="{FF2B5EF4-FFF2-40B4-BE49-F238E27FC236}">
                <a16:creationId xmlns:a16="http://schemas.microsoft.com/office/drawing/2014/main" id="{2388174D-0EFC-4616-8F19-D1F6AF588376}"/>
              </a:ext>
            </a:extLst>
          </p:cNvPr>
          <p:cNvPicPr>
            <a:picLocks noChangeAspect="1"/>
          </p:cNvPicPr>
          <p:nvPr/>
        </p:nvPicPr>
        <p:blipFill rotWithShape="1">
          <a:blip r:embed="rId3">
            <a:extLst>
              <a:ext uri="{28A0092B-C50C-407E-A947-70E740481C1C}">
                <a14:useLocalDpi xmlns:a14="http://schemas.microsoft.com/office/drawing/2010/main" val="0"/>
              </a:ext>
            </a:extLst>
          </a:blip>
          <a:srcRect l="10870" t="11474" r="69095" b="45430"/>
          <a:stretch/>
        </p:blipFill>
        <p:spPr>
          <a:xfrm>
            <a:off x="9759963" y="2386106"/>
            <a:ext cx="1512489" cy="1130607"/>
          </a:xfrm>
          <a:prstGeom prst="rect">
            <a:avLst/>
          </a:prstGeom>
          <a:ln>
            <a:noFill/>
          </a:ln>
          <a:effectLst>
            <a:outerShdw blurRad="292100" dist="139700" dir="2700000" algn="tl" rotWithShape="0">
              <a:srgbClr val="333333">
                <a:alpha val="65000"/>
              </a:srgbClr>
            </a:outerShdw>
          </a:effectLst>
        </p:spPr>
      </p:pic>
      <p:sp>
        <p:nvSpPr>
          <p:cNvPr id="12" name="Content Placeholder 10">
            <a:extLst>
              <a:ext uri="{FF2B5EF4-FFF2-40B4-BE49-F238E27FC236}">
                <a16:creationId xmlns:a16="http://schemas.microsoft.com/office/drawing/2014/main" id="{93889C8D-018D-4770-981D-66CB43E2068D}"/>
              </a:ext>
            </a:extLst>
          </p:cNvPr>
          <p:cNvSpPr>
            <a:spLocks noGrp="1"/>
          </p:cNvSpPr>
          <p:nvPr>
            <p:ph idx="1"/>
          </p:nvPr>
        </p:nvSpPr>
        <p:spPr>
          <a:xfrm>
            <a:off x="4305849" y="2533880"/>
            <a:ext cx="5563670" cy="2389144"/>
          </a:xfrm>
          <a:ln>
            <a:noFill/>
          </a:ln>
        </p:spPr>
        <p:txBody>
          <a:bodyPr vert="horz" lIns="91440" tIns="45720" rIns="91440" bIns="45720" rtlCol="0">
            <a:noAutofit/>
          </a:bodyPr>
          <a:lstStyle/>
          <a:p>
            <a:pPr marL="0" indent="0" algn="ctr">
              <a:buNone/>
            </a:pPr>
            <a:r>
              <a:rPr lang="en-US" b="1" dirty="0">
                <a:solidFill>
                  <a:schemeClr val="accent1">
                    <a:lumMod val="75000"/>
                  </a:schemeClr>
                </a:solidFill>
              </a:rPr>
              <a:t>Presented By: </a:t>
            </a:r>
          </a:p>
          <a:p>
            <a:pPr marL="0" indent="0" algn="ctr">
              <a:buNone/>
            </a:pPr>
            <a:r>
              <a:rPr lang="en-US" sz="2400" dirty="0"/>
              <a:t>Ted Anderson, DWD Job Service</a:t>
            </a:r>
          </a:p>
          <a:p>
            <a:pPr marL="0" indent="0" algn="ctr">
              <a:buNone/>
            </a:pPr>
            <a:r>
              <a:rPr lang="en-US" sz="2400" dirty="0"/>
              <a:t>Heather Nilsen, DWD Job Service</a:t>
            </a:r>
          </a:p>
          <a:p>
            <a:pPr marL="0" indent="0" algn="ctr">
              <a:buNone/>
            </a:pPr>
            <a:r>
              <a:rPr lang="en-US" sz="2400" dirty="0"/>
              <a:t>Pete Coffaro, Employ Milwaukee, Inc. </a:t>
            </a:r>
          </a:p>
          <a:p>
            <a:pPr marL="0" indent="0" algn="ctr">
              <a:buNone/>
            </a:pPr>
            <a:r>
              <a:rPr lang="en-US" b="1" dirty="0">
                <a:solidFill>
                  <a:schemeClr val="accent1">
                    <a:lumMod val="75000"/>
                  </a:schemeClr>
                </a:solidFill>
              </a:rPr>
              <a:t>Date: </a:t>
            </a:r>
            <a:r>
              <a:rPr lang="en-US" sz="2400" dirty="0"/>
              <a:t> February 5, 2020</a:t>
            </a:r>
          </a:p>
          <a:p>
            <a:pPr marL="0" indent="0" algn="ctr">
              <a:buNone/>
            </a:pPr>
            <a:endParaRPr lang="en-US" sz="2400" dirty="0"/>
          </a:p>
        </p:txBody>
      </p:sp>
      <p:sp>
        <p:nvSpPr>
          <p:cNvPr id="2" name="Slide Number Placeholder 1">
            <a:extLst>
              <a:ext uri="{FF2B5EF4-FFF2-40B4-BE49-F238E27FC236}">
                <a16:creationId xmlns:a16="http://schemas.microsoft.com/office/drawing/2014/main" id="{63092B60-EF2B-46BA-BE7D-49A853A28A99}"/>
              </a:ext>
            </a:extLst>
          </p:cNvPr>
          <p:cNvSpPr>
            <a:spLocks noGrp="1"/>
          </p:cNvSpPr>
          <p:nvPr>
            <p:ph type="sldNum" sz="quarter" idx="12"/>
          </p:nvPr>
        </p:nvSpPr>
        <p:spPr/>
        <p:txBody>
          <a:bodyPr/>
          <a:lstStyle/>
          <a:p>
            <a:fld id="{358A5BDD-D72F-442D-97AB-038AFB2647DC}" type="slidenum">
              <a:rPr lang="en-US" smtClean="0"/>
              <a:t>1</a:t>
            </a:fld>
            <a:endParaRPr lang="en-US" dirty="0"/>
          </a:p>
        </p:txBody>
      </p:sp>
      <p:sp>
        <p:nvSpPr>
          <p:cNvPr id="13" name="TextBox 12">
            <a:extLst>
              <a:ext uri="{FF2B5EF4-FFF2-40B4-BE49-F238E27FC236}">
                <a16:creationId xmlns:a16="http://schemas.microsoft.com/office/drawing/2014/main" id="{AA8CA56C-B65F-4E9F-8080-08F3C995A10F}"/>
              </a:ext>
            </a:extLst>
          </p:cNvPr>
          <p:cNvSpPr txBox="1"/>
          <p:nvPr/>
        </p:nvSpPr>
        <p:spPr>
          <a:xfrm>
            <a:off x="664317" y="6033184"/>
            <a:ext cx="8137240" cy="646331"/>
          </a:xfrm>
          <a:prstGeom prst="rect">
            <a:avLst/>
          </a:prstGeom>
          <a:noFill/>
        </p:spPr>
        <p:txBody>
          <a:bodyPr wrap="square" rtlCol="0">
            <a:spAutoFit/>
          </a:bodyPr>
          <a:lstStyle/>
          <a:p>
            <a:pPr algn="ctr"/>
            <a:r>
              <a:rPr lang="en-US" dirty="0"/>
              <a:t>The LAWDS Project is funded in part by a Laura Bush 21</a:t>
            </a:r>
            <a:r>
              <a:rPr lang="en-US" baseline="30000" dirty="0"/>
              <a:t>st</a:t>
            </a:r>
            <a:r>
              <a:rPr lang="en-US" dirty="0"/>
              <a:t> Century Librarian grant from the Institute of Museum and Library Services. </a:t>
            </a:r>
          </a:p>
        </p:txBody>
      </p:sp>
      <p:pic>
        <p:nvPicPr>
          <p:cNvPr id="14" name="Picture 13" descr="Institute of Museum and Library Services logo.">
            <a:extLst>
              <a:ext uri="{FF2B5EF4-FFF2-40B4-BE49-F238E27FC236}">
                <a16:creationId xmlns:a16="http://schemas.microsoft.com/office/drawing/2014/main" id="{4D492E9A-5134-4B80-BA52-B7CD264421E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60401" y="6033184"/>
            <a:ext cx="1647891" cy="741551"/>
          </a:xfrm>
          <a:prstGeom prst="rect">
            <a:avLst/>
          </a:prstGeom>
        </p:spPr>
      </p:pic>
      <p:sp>
        <p:nvSpPr>
          <p:cNvPr id="10" name="TextBox 9">
            <a:extLst>
              <a:ext uri="{FF2B5EF4-FFF2-40B4-BE49-F238E27FC236}">
                <a16:creationId xmlns:a16="http://schemas.microsoft.com/office/drawing/2014/main" id="{CF418E1F-3655-47C0-976C-69858E0C33EA}"/>
              </a:ext>
            </a:extLst>
          </p:cNvPr>
          <p:cNvSpPr txBox="1"/>
          <p:nvPr/>
        </p:nvSpPr>
        <p:spPr>
          <a:xfrm>
            <a:off x="329938" y="445199"/>
            <a:ext cx="2516957" cy="1015663"/>
          </a:xfrm>
          <a:prstGeom prst="rect">
            <a:avLst/>
          </a:prstGeom>
          <a:noFill/>
        </p:spPr>
        <p:txBody>
          <a:bodyPr wrap="square" rtlCol="0">
            <a:spAutoFit/>
          </a:bodyPr>
          <a:lstStyle/>
          <a:p>
            <a:r>
              <a:rPr lang="en-US" sz="6000" b="1" dirty="0">
                <a:solidFill>
                  <a:schemeClr val="accent2">
                    <a:lumMod val="75000"/>
                  </a:schemeClr>
                </a:solidFill>
              </a:rPr>
              <a:t>LAWDS</a:t>
            </a:r>
          </a:p>
        </p:txBody>
      </p:sp>
      <p:sp>
        <p:nvSpPr>
          <p:cNvPr id="4" name="TextBox 3">
            <a:extLst>
              <a:ext uri="{FF2B5EF4-FFF2-40B4-BE49-F238E27FC236}">
                <a16:creationId xmlns:a16="http://schemas.microsoft.com/office/drawing/2014/main" id="{D5934439-7C85-4E77-8AB7-3F1029545ACD}"/>
              </a:ext>
            </a:extLst>
          </p:cNvPr>
          <p:cNvSpPr txBox="1"/>
          <p:nvPr/>
        </p:nvSpPr>
        <p:spPr>
          <a:xfrm>
            <a:off x="3558448" y="419341"/>
            <a:ext cx="7513504" cy="2215991"/>
          </a:xfrm>
          <a:prstGeom prst="rect">
            <a:avLst/>
          </a:prstGeom>
          <a:noFill/>
        </p:spPr>
        <p:txBody>
          <a:bodyPr wrap="square" rtlCol="0">
            <a:spAutoFit/>
          </a:bodyPr>
          <a:lstStyle/>
          <a:p>
            <a:pPr algn="ctr"/>
            <a:r>
              <a:rPr lang="en-US" sz="4000" b="1" dirty="0">
                <a:solidFill>
                  <a:schemeClr val="accent2">
                    <a:lumMod val="75000"/>
                  </a:schemeClr>
                </a:solidFill>
              </a:rPr>
              <a:t>Module 1. Workforce Development Board Roles and Responsibilities</a:t>
            </a:r>
          </a:p>
          <a:p>
            <a:endParaRPr lang="en-US" dirty="0"/>
          </a:p>
        </p:txBody>
      </p:sp>
    </p:spTree>
    <p:extLst>
      <p:ext uri="{BB962C8B-B14F-4D97-AF65-F5344CB8AC3E}">
        <p14:creationId xmlns:p14="http://schemas.microsoft.com/office/powerpoint/2010/main" val="4237382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4">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pic>
        <p:nvPicPr>
          <p:cNvPr id="20" name="Picture Placeholder 19">
            <a:extLst>
              <a:ext uri="{FF2B5EF4-FFF2-40B4-BE49-F238E27FC236}">
                <a16:creationId xmlns:a16="http://schemas.microsoft.com/office/drawing/2014/main" id="{D43EA273-453F-407F-A2C8-0D14E1B2E12E}"/>
              </a:ext>
            </a:extLst>
          </p:cNvPr>
          <p:cNvPicPr>
            <a:picLocks noGrp="1" noChangeAspect="1"/>
          </p:cNvPicPr>
          <p:nvPr>
            <p:ph type="pic" idx="1"/>
          </p:nvPr>
        </p:nvPicPr>
        <p:blipFill rotWithShape="1">
          <a:blip r:embed="rId4">
            <a:alphaModFix/>
          </a:blip>
          <a:srcRect r="-1" b="10442"/>
          <a:stretch/>
        </p:blipFill>
        <p:spPr>
          <a:xfrm>
            <a:off x="5797543" y="10"/>
            <a:ext cx="6394152" cy="6857990"/>
          </a:xfrm>
          <a:prstGeom prst="rect">
            <a:avLst/>
          </a:prstGeom>
        </p:spPr>
      </p:pic>
      <p:sp>
        <p:nvSpPr>
          <p:cNvPr id="19" name="Text Placeholder 18">
            <a:extLst>
              <a:ext uri="{FF2B5EF4-FFF2-40B4-BE49-F238E27FC236}">
                <a16:creationId xmlns:a16="http://schemas.microsoft.com/office/drawing/2014/main" id="{8F55CB09-2089-4FB8-B089-D822F6D41FBE}"/>
              </a:ext>
            </a:extLst>
          </p:cNvPr>
          <p:cNvSpPr>
            <a:spLocks noGrp="1"/>
          </p:cNvSpPr>
          <p:nvPr>
            <p:ph type="body" sz="half" idx="2"/>
          </p:nvPr>
        </p:nvSpPr>
        <p:spPr>
          <a:xfrm>
            <a:off x="581457" y="890029"/>
            <a:ext cx="4706803" cy="907785"/>
          </a:xfrm>
        </p:spPr>
        <p:txBody>
          <a:bodyPr vert="horz" lIns="91440" tIns="45720" rIns="91440" bIns="45720" rtlCol="0" anchor="ctr">
            <a:normAutofit/>
          </a:bodyPr>
          <a:lstStyle/>
          <a:p>
            <a:pPr algn="ctr"/>
            <a:r>
              <a:rPr lang="en-US" sz="2800" b="1" dirty="0">
                <a:solidFill>
                  <a:srgbClr val="C00000"/>
                </a:solidFill>
              </a:rPr>
              <a:t>Skill and Credential Attainment Programs</a:t>
            </a:r>
          </a:p>
        </p:txBody>
      </p:sp>
      <p:sp>
        <p:nvSpPr>
          <p:cNvPr id="12" name="Slide Number Placeholder 11">
            <a:extLst>
              <a:ext uri="{FF2B5EF4-FFF2-40B4-BE49-F238E27FC236}">
                <a16:creationId xmlns:a16="http://schemas.microsoft.com/office/drawing/2014/main" id="{B3063F52-3397-4AED-9292-C7BB2929D8AE}"/>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58A5BDD-D72F-442D-97AB-038AFB2647DC}" type="slidenum">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1F6ACA4B-5596-42C8-B561-6209E89BDE28}"/>
              </a:ext>
            </a:extLst>
          </p:cNvPr>
          <p:cNvSpPr txBox="1">
            <a:spLocks/>
          </p:cNvSpPr>
          <p:nvPr/>
        </p:nvSpPr>
        <p:spPr>
          <a:xfrm>
            <a:off x="5560945" y="890029"/>
            <a:ext cx="4205905"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5024A541-9886-41BA-A467-51B0E8E2A250}"/>
              </a:ext>
            </a:extLst>
          </p:cNvPr>
          <p:cNvSpPr txBox="1"/>
          <p:nvPr/>
        </p:nvSpPr>
        <p:spPr>
          <a:xfrm>
            <a:off x="581456" y="2064875"/>
            <a:ext cx="4706803" cy="3231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America’s Promise: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Free tuition for mid and high skill occupations in healthcare, manufacturing, and financial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TechHire: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Short-term occupational skill training, degrees and technical diplomas, and paid work experience in Information Technology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BankWork$</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8-week occupational skill training in retail banking</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243F3515-D1E6-45F0-96A3-773C72E15273}"/>
              </a:ext>
            </a:extLst>
          </p:cNvPr>
          <p:cNvPicPr>
            <a:picLocks noChangeAspect="1"/>
          </p:cNvPicPr>
          <p:nvPr/>
        </p:nvPicPr>
        <p:blipFill>
          <a:blip r:embed="rId5"/>
          <a:stretch>
            <a:fillRect/>
          </a:stretch>
        </p:blipFill>
        <p:spPr>
          <a:xfrm>
            <a:off x="175564" y="5885221"/>
            <a:ext cx="2038151" cy="627942"/>
          </a:xfrm>
          <a:prstGeom prst="rect">
            <a:avLst/>
          </a:prstGeom>
        </p:spPr>
      </p:pic>
      <p:pic>
        <p:nvPicPr>
          <p:cNvPr id="23" name="Picture 22">
            <a:extLst>
              <a:ext uri="{FF2B5EF4-FFF2-40B4-BE49-F238E27FC236}">
                <a16:creationId xmlns:a16="http://schemas.microsoft.com/office/drawing/2014/main" id="{3BC3D50C-02B0-48CC-A056-15B6348C68A7}"/>
              </a:ext>
            </a:extLst>
          </p:cNvPr>
          <p:cNvPicPr>
            <a:picLocks noChangeAspect="1"/>
          </p:cNvPicPr>
          <p:nvPr/>
        </p:nvPicPr>
        <p:blipFill>
          <a:blip r:embed="rId6"/>
          <a:stretch>
            <a:fillRect/>
          </a:stretch>
        </p:blipFill>
        <p:spPr>
          <a:xfrm>
            <a:off x="2389279" y="5909827"/>
            <a:ext cx="3407959" cy="627942"/>
          </a:xfrm>
          <a:prstGeom prst="rect">
            <a:avLst/>
          </a:prstGeom>
        </p:spPr>
      </p:pic>
      <p:pic>
        <p:nvPicPr>
          <p:cNvPr id="3" name="Picture 2">
            <a:extLst>
              <a:ext uri="{FF2B5EF4-FFF2-40B4-BE49-F238E27FC236}">
                <a16:creationId xmlns:a16="http://schemas.microsoft.com/office/drawing/2014/main" id="{BB64C31D-10B5-4C6A-8A4B-C051A6A516E4}"/>
              </a:ext>
            </a:extLst>
          </p:cNvPr>
          <p:cNvPicPr>
            <a:picLocks noChangeAspect="1"/>
          </p:cNvPicPr>
          <p:nvPr/>
        </p:nvPicPr>
        <p:blipFill>
          <a:blip r:embed="rId7"/>
          <a:stretch>
            <a:fillRect/>
          </a:stretch>
        </p:blipFill>
        <p:spPr>
          <a:xfrm>
            <a:off x="9983436" y="4791018"/>
            <a:ext cx="2255716" cy="2865368"/>
          </a:xfrm>
          <a:prstGeom prst="rect">
            <a:avLst/>
          </a:prstGeom>
        </p:spPr>
      </p:pic>
    </p:spTree>
    <p:extLst>
      <p:ext uri="{BB962C8B-B14F-4D97-AF65-F5344CB8AC3E}">
        <p14:creationId xmlns:p14="http://schemas.microsoft.com/office/powerpoint/2010/main" val="1571285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4">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19" name="Text Placeholder 18">
            <a:extLst>
              <a:ext uri="{FF2B5EF4-FFF2-40B4-BE49-F238E27FC236}">
                <a16:creationId xmlns:a16="http://schemas.microsoft.com/office/drawing/2014/main" id="{8F55CB09-2089-4FB8-B089-D822F6D41FBE}"/>
              </a:ext>
            </a:extLst>
          </p:cNvPr>
          <p:cNvSpPr>
            <a:spLocks noGrp="1"/>
          </p:cNvSpPr>
          <p:nvPr>
            <p:ph type="body" sz="half" idx="2"/>
          </p:nvPr>
        </p:nvSpPr>
        <p:spPr>
          <a:xfrm>
            <a:off x="728918" y="718133"/>
            <a:ext cx="4706803" cy="907785"/>
          </a:xfrm>
        </p:spPr>
        <p:txBody>
          <a:bodyPr vert="horz" lIns="91440" tIns="45720" rIns="91440" bIns="45720" rtlCol="0" anchor="ctr">
            <a:normAutofit/>
          </a:bodyPr>
          <a:lstStyle/>
          <a:p>
            <a:pPr algn="ctr"/>
            <a:r>
              <a:rPr lang="en-US" sz="2800" b="1" dirty="0">
                <a:solidFill>
                  <a:srgbClr val="C00000"/>
                </a:solidFill>
              </a:rPr>
              <a:t>Reentry Services</a:t>
            </a:r>
          </a:p>
        </p:txBody>
      </p:sp>
      <p:sp>
        <p:nvSpPr>
          <p:cNvPr id="12" name="Slide Number Placeholder 11">
            <a:extLst>
              <a:ext uri="{FF2B5EF4-FFF2-40B4-BE49-F238E27FC236}">
                <a16:creationId xmlns:a16="http://schemas.microsoft.com/office/drawing/2014/main" id="{B3063F52-3397-4AED-9292-C7BB2929D8AE}"/>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58A5BDD-D72F-442D-97AB-038AFB2647DC}" type="slidenum">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1F6ACA4B-5596-42C8-B561-6209E89BDE28}"/>
              </a:ext>
            </a:extLst>
          </p:cNvPr>
          <p:cNvSpPr txBox="1">
            <a:spLocks/>
          </p:cNvSpPr>
          <p:nvPr/>
        </p:nvSpPr>
        <p:spPr>
          <a:xfrm>
            <a:off x="5560945" y="890029"/>
            <a:ext cx="4205905"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Placeholder 6" descr="A picture containing person, outdoor, boy, holding&#10;&#10;Description generated with very high confidence">
            <a:extLst>
              <a:ext uri="{FF2B5EF4-FFF2-40B4-BE49-F238E27FC236}">
                <a16:creationId xmlns:a16="http://schemas.microsoft.com/office/drawing/2014/main" id="{480705B1-57BB-4A37-9CBD-88376EA1C97D}"/>
              </a:ext>
            </a:extLst>
          </p:cNvPr>
          <p:cNvPicPr>
            <a:picLocks noGrp="1" noChangeAspect="1"/>
          </p:cNvPicPr>
          <p:nvPr>
            <p:ph type="pic" idx="1"/>
          </p:nvPr>
        </p:nvPicPr>
        <p:blipFill rotWithShape="1">
          <a:blip r:embed="rId4" cstate="hqprint">
            <a:extLst>
              <a:ext uri="{28A0092B-C50C-407E-A947-70E740481C1C}">
                <a14:useLocalDpi xmlns:a14="http://schemas.microsoft.com/office/drawing/2010/main" val="0"/>
              </a:ext>
            </a:extLst>
          </a:blip>
          <a:srcRect l="4865" r="30765"/>
          <a:stretch/>
        </p:blipFill>
        <p:spPr>
          <a:xfrm>
            <a:off x="6164638" y="0"/>
            <a:ext cx="6027362" cy="6857999"/>
          </a:xfrm>
        </p:spPr>
      </p:pic>
      <p:sp>
        <p:nvSpPr>
          <p:cNvPr id="9" name="TextBox 8">
            <a:extLst>
              <a:ext uri="{FF2B5EF4-FFF2-40B4-BE49-F238E27FC236}">
                <a16:creationId xmlns:a16="http://schemas.microsoft.com/office/drawing/2014/main" id="{822E02F2-AA71-4A1A-9C41-9972656F78F4}"/>
              </a:ext>
            </a:extLst>
          </p:cNvPr>
          <p:cNvSpPr txBox="1"/>
          <p:nvPr/>
        </p:nvSpPr>
        <p:spPr>
          <a:xfrm>
            <a:off x="126619" y="1737882"/>
            <a:ext cx="5900744" cy="42011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Windows to Work: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Employment and training services before and after release from prison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Region 3 Employment and Training: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Job placement services for individuals after release from the Department of Corrections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Motivated to Apprenticeship Pathways: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Training, work experience, and connection to Registered Apprenticeship for justice-involved youth and young adults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Smart Reentry: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Employment and training services for incarcerated individuals and their families</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62DFD72-EBC4-4813-833A-F69DACF2AA39}"/>
              </a:ext>
            </a:extLst>
          </p:cNvPr>
          <p:cNvPicPr>
            <a:picLocks noChangeAspect="1"/>
          </p:cNvPicPr>
          <p:nvPr/>
        </p:nvPicPr>
        <p:blipFill>
          <a:blip r:embed="rId5"/>
          <a:stretch>
            <a:fillRect/>
          </a:stretch>
        </p:blipFill>
        <p:spPr>
          <a:xfrm>
            <a:off x="1588629" y="5906577"/>
            <a:ext cx="1186963" cy="791308"/>
          </a:xfrm>
          <a:prstGeom prst="rect">
            <a:avLst/>
          </a:prstGeom>
        </p:spPr>
      </p:pic>
      <p:pic>
        <p:nvPicPr>
          <p:cNvPr id="11" name="Picture 10">
            <a:extLst>
              <a:ext uri="{FF2B5EF4-FFF2-40B4-BE49-F238E27FC236}">
                <a16:creationId xmlns:a16="http://schemas.microsoft.com/office/drawing/2014/main" id="{6557FB98-9E93-4CB7-9221-6CA909DD1193}"/>
              </a:ext>
            </a:extLst>
          </p:cNvPr>
          <p:cNvPicPr>
            <a:picLocks noChangeAspect="1"/>
          </p:cNvPicPr>
          <p:nvPr/>
        </p:nvPicPr>
        <p:blipFill>
          <a:blip r:embed="rId6"/>
          <a:stretch>
            <a:fillRect/>
          </a:stretch>
        </p:blipFill>
        <p:spPr>
          <a:xfrm>
            <a:off x="3221818" y="5778861"/>
            <a:ext cx="1054476" cy="1023912"/>
          </a:xfrm>
          <a:prstGeom prst="rect">
            <a:avLst/>
          </a:prstGeom>
        </p:spPr>
      </p:pic>
      <p:pic>
        <p:nvPicPr>
          <p:cNvPr id="2" name="Picture 1">
            <a:extLst>
              <a:ext uri="{FF2B5EF4-FFF2-40B4-BE49-F238E27FC236}">
                <a16:creationId xmlns:a16="http://schemas.microsoft.com/office/drawing/2014/main" id="{11249496-0734-467B-A21A-324C641047B4}"/>
              </a:ext>
            </a:extLst>
          </p:cNvPr>
          <p:cNvPicPr>
            <a:picLocks noChangeAspect="1"/>
          </p:cNvPicPr>
          <p:nvPr/>
        </p:nvPicPr>
        <p:blipFill>
          <a:blip r:embed="rId7"/>
          <a:stretch>
            <a:fillRect/>
          </a:stretch>
        </p:blipFill>
        <p:spPr>
          <a:xfrm>
            <a:off x="9970603" y="4791018"/>
            <a:ext cx="2255716" cy="2865368"/>
          </a:xfrm>
          <a:prstGeom prst="rect">
            <a:avLst/>
          </a:prstGeom>
        </p:spPr>
      </p:pic>
    </p:spTree>
    <p:extLst>
      <p:ext uri="{BB962C8B-B14F-4D97-AF65-F5344CB8AC3E}">
        <p14:creationId xmlns:p14="http://schemas.microsoft.com/office/powerpoint/2010/main" val="2539321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ECEEA4-6A52-46AE-877C-F0D97DE2CC3B}"/>
              </a:ext>
            </a:extLst>
          </p:cNvPr>
          <p:cNvSpPr/>
          <p:nvPr/>
        </p:nvSpPr>
        <p:spPr>
          <a:xfrm>
            <a:off x="0" y="0"/>
            <a:ext cx="12192000" cy="6878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7" name="Picture 24">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19" name="Text Placeholder 18">
            <a:extLst>
              <a:ext uri="{FF2B5EF4-FFF2-40B4-BE49-F238E27FC236}">
                <a16:creationId xmlns:a16="http://schemas.microsoft.com/office/drawing/2014/main" id="{8F55CB09-2089-4FB8-B089-D822F6D41FBE}"/>
              </a:ext>
            </a:extLst>
          </p:cNvPr>
          <p:cNvSpPr>
            <a:spLocks noGrp="1"/>
          </p:cNvSpPr>
          <p:nvPr>
            <p:ph type="body" sz="half" idx="2"/>
          </p:nvPr>
        </p:nvSpPr>
        <p:spPr>
          <a:xfrm>
            <a:off x="967681" y="813874"/>
            <a:ext cx="4706803" cy="907785"/>
          </a:xfrm>
        </p:spPr>
        <p:txBody>
          <a:bodyPr vert="horz" lIns="91440" tIns="45720" rIns="91440" bIns="45720" rtlCol="0" anchor="ctr">
            <a:normAutofit/>
          </a:bodyPr>
          <a:lstStyle/>
          <a:p>
            <a:pPr algn="ctr"/>
            <a:r>
              <a:rPr lang="en-US" sz="2800" b="1" dirty="0">
                <a:solidFill>
                  <a:srgbClr val="C00000"/>
                </a:solidFill>
              </a:rPr>
              <a:t>Registered Apprenticeship</a:t>
            </a:r>
          </a:p>
        </p:txBody>
      </p:sp>
      <p:sp>
        <p:nvSpPr>
          <p:cNvPr id="12" name="Slide Number Placeholder 11">
            <a:extLst>
              <a:ext uri="{FF2B5EF4-FFF2-40B4-BE49-F238E27FC236}">
                <a16:creationId xmlns:a16="http://schemas.microsoft.com/office/drawing/2014/main" id="{B3063F52-3397-4AED-9292-C7BB2929D8AE}"/>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58A5BDD-D72F-442D-97AB-038AFB2647DC}" type="slidenum">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1F6ACA4B-5596-42C8-B561-6209E89BDE28}"/>
              </a:ext>
            </a:extLst>
          </p:cNvPr>
          <p:cNvSpPr txBox="1">
            <a:spLocks/>
          </p:cNvSpPr>
          <p:nvPr/>
        </p:nvSpPr>
        <p:spPr>
          <a:xfrm>
            <a:off x="5560945" y="890029"/>
            <a:ext cx="4205905"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5024A541-9886-41BA-A467-51B0E8E2A250}"/>
              </a:ext>
            </a:extLst>
          </p:cNvPr>
          <p:cNvSpPr txBox="1"/>
          <p:nvPr/>
        </p:nvSpPr>
        <p:spPr>
          <a:xfrm>
            <a:off x="690195" y="1915219"/>
            <a:ext cx="5261774" cy="39241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Youth Apprenticeship: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Paid work experience combined with classroom skill training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American Apprenticeship Initiative: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Pre-apprenticeship training and connection to Registered Apprenticeships for underrepresented populations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WAGE$: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Give better access to underrepresented populations including women, people of color, people with disabilities, veterans and transitioning service members.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Expansion: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Increase awareness and fill the Registered Apprenticeship talent pipeline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Placeholder 5" descr="A picture containing person, outdoor, orange, man&#10;&#10;Description generated with very high confidence">
            <a:extLst>
              <a:ext uri="{FF2B5EF4-FFF2-40B4-BE49-F238E27FC236}">
                <a16:creationId xmlns:a16="http://schemas.microsoft.com/office/drawing/2014/main" id="{E6A3E794-FCA8-4541-B3AE-968180F4B3EC}"/>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l="33469" r="12481"/>
          <a:stretch/>
        </p:blipFill>
        <p:spPr>
          <a:xfrm>
            <a:off x="6642165" y="0"/>
            <a:ext cx="5580452" cy="6878932"/>
          </a:xfrm>
        </p:spPr>
      </p:pic>
      <p:pic>
        <p:nvPicPr>
          <p:cNvPr id="3" name="Picture 2">
            <a:extLst>
              <a:ext uri="{FF2B5EF4-FFF2-40B4-BE49-F238E27FC236}">
                <a16:creationId xmlns:a16="http://schemas.microsoft.com/office/drawing/2014/main" id="{A3AB1F5E-7ADC-4B37-A894-1FB9E5907451}"/>
              </a:ext>
            </a:extLst>
          </p:cNvPr>
          <p:cNvPicPr>
            <a:picLocks noChangeAspect="1"/>
          </p:cNvPicPr>
          <p:nvPr/>
        </p:nvPicPr>
        <p:blipFill>
          <a:blip r:embed="rId5"/>
          <a:stretch>
            <a:fillRect/>
          </a:stretch>
        </p:blipFill>
        <p:spPr>
          <a:xfrm>
            <a:off x="9983436" y="4791018"/>
            <a:ext cx="2255716" cy="2865368"/>
          </a:xfrm>
          <a:prstGeom prst="rect">
            <a:avLst/>
          </a:prstGeom>
        </p:spPr>
      </p:pic>
    </p:spTree>
    <p:extLst>
      <p:ext uri="{BB962C8B-B14F-4D97-AF65-F5344CB8AC3E}">
        <p14:creationId xmlns:p14="http://schemas.microsoft.com/office/powerpoint/2010/main" val="1996444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4">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19" name="Text Placeholder 18">
            <a:extLst>
              <a:ext uri="{FF2B5EF4-FFF2-40B4-BE49-F238E27FC236}">
                <a16:creationId xmlns:a16="http://schemas.microsoft.com/office/drawing/2014/main" id="{8F55CB09-2089-4FB8-B089-D822F6D41FBE}"/>
              </a:ext>
            </a:extLst>
          </p:cNvPr>
          <p:cNvSpPr>
            <a:spLocks noGrp="1"/>
          </p:cNvSpPr>
          <p:nvPr>
            <p:ph type="body" sz="half" idx="2"/>
          </p:nvPr>
        </p:nvSpPr>
        <p:spPr>
          <a:xfrm>
            <a:off x="632756" y="645025"/>
            <a:ext cx="4706803" cy="907785"/>
          </a:xfrm>
        </p:spPr>
        <p:txBody>
          <a:bodyPr vert="horz" lIns="91440" tIns="45720" rIns="91440" bIns="45720" rtlCol="0" anchor="ctr">
            <a:normAutofit/>
          </a:bodyPr>
          <a:lstStyle/>
          <a:p>
            <a:pPr algn="ctr"/>
            <a:r>
              <a:rPr lang="en-US" sz="2800" b="1" dirty="0">
                <a:solidFill>
                  <a:srgbClr val="C00000"/>
                </a:solidFill>
              </a:rPr>
              <a:t>Business Solutions</a:t>
            </a:r>
          </a:p>
        </p:txBody>
      </p:sp>
      <p:sp>
        <p:nvSpPr>
          <p:cNvPr id="12" name="Slide Number Placeholder 11">
            <a:extLst>
              <a:ext uri="{FF2B5EF4-FFF2-40B4-BE49-F238E27FC236}">
                <a16:creationId xmlns:a16="http://schemas.microsoft.com/office/drawing/2014/main" id="{B3063F52-3397-4AED-9292-C7BB2929D8AE}"/>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58A5BDD-D72F-442D-97AB-038AFB2647DC}" type="slidenum">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1F6ACA4B-5596-42C8-B561-6209E89BDE28}"/>
              </a:ext>
            </a:extLst>
          </p:cNvPr>
          <p:cNvSpPr txBox="1">
            <a:spLocks/>
          </p:cNvSpPr>
          <p:nvPr/>
        </p:nvSpPr>
        <p:spPr>
          <a:xfrm>
            <a:off x="5560945" y="890029"/>
            <a:ext cx="4205905"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Placeholder 4" descr="A group of people sitting at a desk&#10;&#10;Description generated with very high confidence">
            <a:extLst>
              <a:ext uri="{FF2B5EF4-FFF2-40B4-BE49-F238E27FC236}">
                <a16:creationId xmlns:a16="http://schemas.microsoft.com/office/drawing/2014/main" id="{96D5B0FB-DB16-44D2-98BE-36B55F28804A}"/>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l="13173" t="23680" r="12035" b="23680"/>
          <a:stretch/>
        </p:blipFill>
        <p:spPr>
          <a:xfrm>
            <a:off x="5972314" y="0"/>
            <a:ext cx="6219686" cy="6857999"/>
          </a:xfrm>
        </p:spPr>
      </p:pic>
      <p:sp>
        <p:nvSpPr>
          <p:cNvPr id="10" name="TextBox 9">
            <a:extLst>
              <a:ext uri="{FF2B5EF4-FFF2-40B4-BE49-F238E27FC236}">
                <a16:creationId xmlns:a16="http://schemas.microsoft.com/office/drawing/2014/main" id="{E95A332F-C2C3-465F-90F7-ED95B9217583}"/>
              </a:ext>
            </a:extLst>
          </p:cNvPr>
          <p:cNvSpPr txBox="1"/>
          <p:nvPr/>
        </p:nvSpPr>
        <p:spPr>
          <a:xfrm>
            <a:off x="404775" y="1888854"/>
            <a:ext cx="5162765"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Industry Advisory Boards: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Employers communicate talent needs and advise on training programs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Candidate Pre-Screening: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Assessment of many individuals to provide a smaller, more qualified pool to interview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Customized Hiring Events: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Tailored to individual businesses, industries, and occupations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On-the-Job Training: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Off sets employer’s costs during an employee’s training period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Talent Matching: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Data-driven, virtual matching of skilled individuals and available job openings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C721C49-C4F8-447E-A637-5B46CB711B3A}"/>
              </a:ext>
            </a:extLst>
          </p:cNvPr>
          <p:cNvPicPr>
            <a:picLocks noChangeAspect="1"/>
          </p:cNvPicPr>
          <p:nvPr/>
        </p:nvPicPr>
        <p:blipFill>
          <a:blip r:embed="rId5"/>
          <a:stretch>
            <a:fillRect/>
          </a:stretch>
        </p:blipFill>
        <p:spPr>
          <a:xfrm>
            <a:off x="9983436" y="4791018"/>
            <a:ext cx="2255716" cy="2865368"/>
          </a:xfrm>
          <a:prstGeom prst="rect">
            <a:avLst/>
          </a:prstGeom>
        </p:spPr>
      </p:pic>
    </p:spTree>
    <p:extLst>
      <p:ext uri="{BB962C8B-B14F-4D97-AF65-F5344CB8AC3E}">
        <p14:creationId xmlns:p14="http://schemas.microsoft.com/office/powerpoint/2010/main" val="3937775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E2031E-A61C-4382-BFF4-78B333CCA5EE}"/>
              </a:ext>
            </a:extLst>
          </p:cNvPr>
          <p:cNvPicPr>
            <a:picLocks noChangeAspect="1"/>
          </p:cNvPicPr>
          <p:nvPr/>
        </p:nvPicPr>
        <p:blipFill>
          <a:blip r:embed="rId3"/>
          <a:stretch>
            <a:fillRect/>
          </a:stretch>
        </p:blipFill>
        <p:spPr>
          <a:xfrm>
            <a:off x="377306" y="0"/>
            <a:ext cx="10367277" cy="6858000"/>
          </a:xfrm>
          <a:prstGeom prst="rect">
            <a:avLst/>
          </a:prstGeom>
        </p:spPr>
      </p:pic>
      <p:sp>
        <p:nvSpPr>
          <p:cNvPr id="13" name="Slide Number Placeholder 12">
            <a:extLst>
              <a:ext uri="{FF2B5EF4-FFF2-40B4-BE49-F238E27FC236}">
                <a16:creationId xmlns:a16="http://schemas.microsoft.com/office/drawing/2014/main" id="{B68AEF3F-9A4E-4EBD-A3C0-EC54680F4F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A5BDD-D72F-442D-97AB-038AFB2647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1F6ACA4B-5596-42C8-B561-6209E89BDE28}"/>
              </a:ext>
            </a:extLst>
          </p:cNvPr>
          <p:cNvSpPr txBox="1">
            <a:spLocks/>
          </p:cNvSpPr>
          <p:nvPr/>
        </p:nvSpPr>
        <p:spPr>
          <a:xfrm>
            <a:off x="5560945" y="890029"/>
            <a:ext cx="4205905"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4154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3CFFF70-DB37-49DC-ADD4-9578BC9788A5}"/>
              </a:ext>
            </a:extLst>
          </p:cNvPr>
          <p:cNvSpPr>
            <a:spLocks noGrp="1"/>
          </p:cNvSpPr>
          <p:nvPr>
            <p:ph type="title"/>
          </p:nvPr>
        </p:nvSpPr>
        <p:spPr>
          <a:xfrm>
            <a:off x="594106" y="1151954"/>
            <a:ext cx="10515600" cy="2852737"/>
          </a:xfrm>
        </p:spPr>
        <p:txBody>
          <a:bodyPr>
            <a:normAutofit/>
          </a:bodyPr>
          <a:lstStyle/>
          <a:p>
            <a:pPr algn="ctr"/>
            <a:r>
              <a:rPr lang="en-US" sz="4800" b="1" dirty="0">
                <a:latin typeface="+mn-lt"/>
              </a:rPr>
              <a:t>Part 2: The American Job Center System</a:t>
            </a:r>
          </a:p>
        </p:txBody>
      </p:sp>
      <p:sp>
        <p:nvSpPr>
          <p:cNvPr id="13" name="Slide Number Placeholder 12">
            <a:extLst>
              <a:ext uri="{FF2B5EF4-FFF2-40B4-BE49-F238E27FC236}">
                <a16:creationId xmlns:a16="http://schemas.microsoft.com/office/drawing/2014/main" id="{B68AEF3F-9A4E-4EBD-A3C0-EC54680F4F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A5BDD-D72F-442D-97AB-038AFB2647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1F6ACA4B-5596-42C8-B561-6209E89BDE28}"/>
              </a:ext>
            </a:extLst>
          </p:cNvPr>
          <p:cNvSpPr txBox="1">
            <a:spLocks/>
          </p:cNvSpPr>
          <p:nvPr/>
        </p:nvSpPr>
        <p:spPr>
          <a:xfrm>
            <a:off x="5560945" y="890029"/>
            <a:ext cx="4205905"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A close up of a logo&#10;&#10;Description generated with very high confidence">
            <a:extLst>
              <a:ext uri="{FF2B5EF4-FFF2-40B4-BE49-F238E27FC236}">
                <a16:creationId xmlns:a16="http://schemas.microsoft.com/office/drawing/2014/main" id="{F3DFDFA7-F240-4314-AEB9-01E00C953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3853" y="136525"/>
            <a:ext cx="1828800" cy="1828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69193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8654" y="592681"/>
            <a:ext cx="5397346" cy="2046262"/>
          </a:xfrm>
          <a:solidFill>
            <a:schemeClr val="accent4">
              <a:lumMod val="60000"/>
              <a:lumOff val="40000"/>
            </a:schemeClr>
          </a:solidFill>
          <a:ln>
            <a:solidFill>
              <a:schemeClr val="tx1"/>
            </a:solidFill>
          </a:ln>
          <a:effectLst>
            <a:outerShdw blurRad="50800" dist="38100" dir="5400000" algn="t" rotWithShape="0">
              <a:prstClr val="black">
                <a:alpha val="40000"/>
              </a:prstClr>
            </a:outerShdw>
          </a:effectLst>
        </p:spPr>
        <p:txBody>
          <a:bodyPr>
            <a:noAutofit/>
          </a:bodyPr>
          <a:lstStyle/>
          <a:p>
            <a:r>
              <a:rPr lang="en-US" b="1" dirty="0">
                <a:solidFill>
                  <a:srgbClr val="000000"/>
                </a:solidFill>
                <a:latin typeface="+mn-lt"/>
              </a:rPr>
              <a:t>A System-Approach to Public Workforce Development</a:t>
            </a:r>
            <a:endParaRPr lang="en-US" dirty="0">
              <a:solidFill>
                <a:srgbClr val="000000"/>
              </a:solidFill>
              <a:latin typeface="+mn-lt"/>
            </a:endParaRPr>
          </a:p>
        </p:txBody>
      </p:sp>
      <p:sp>
        <p:nvSpPr>
          <p:cNvPr id="3" name="Content Placeholder 2"/>
          <p:cNvSpPr>
            <a:spLocks noGrp="1"/>
          </p:cNvSpPr>
          <p:nvPr>
            <p:ph idx="1"/>
          </p:nvPr>
        </p:nvSpPr>
        <p:spPr>
          <a:xfrm>
            <a:off x="787032" y="2970293"/>
            <a:ext cx="5784048" cy="3258545"/>
          </a:xfrm>
        </p:spPr>
        <p:txBody>
          <a:bodyPr anchor="ctr">
            <a:noAutofit/>
          </a:bodyPr>
          <a:lstStyle/>
          <a:p>
            <a:pPr marL="0" indent="0">
              <a:buNone/>
            </a:pPr>
            <a:r>
              <a:rPr lang="en-US" sz="2600" dirty="0">
                <a:solidFill>
                  <a:srgbClr val="000000"/>
                </a:solidFill>
              </a:rPr>
              <a:t>In 2014, Congress passed a federal law, the Workforce Innovation and Opportunity Act (WIOA), with broad bipartisan support. </a:t>
            </a:r>
          </a:p>
          <a:p>
            <a:pPr marL="0" indent="0">
              <a:buNone/>
            </a:pPr>
            <a:r>
              <a:rPr lang="en-US" sz="2600" dirty="0">
                <a:solidFill>
                  <a:srgbClr val="000000"/>
                </a:solidFill>
              </a:rPr>
              <a:t>This legislation required that all government-funded workforce programs </a:t>
            </a:r>
            <a:r>
              <a:rPr lang="en-US" sz="2600" b="1" dirty="0">
                <a:solidFill>
                  <a:srgbClr val="000000"/>
                </a:solidFill>
              </a:rPr>
              <a:t>work together as ONE system </a:t>
            </a:r>
            <a:r>
              <a:rPr lang="en-US" sz="2600" dirty="0">
                <a:solidFill>
                  <a:srgbClr val="000000"/>
                </a:solidFill>
              </a:rPr>
              <a:t>using a </a:t>
            </a:r>
            <a:r>
              <a:rPr lang="en-US" sz="2600" b="1" dirty="0">
                <a:solidFill>
                  <a:srgbClr val="000000"/>
                </a:solidFill>
              </a:rPr>
              <a:t>“No Wrong Door” </a:t>
            </a:r>
            <a:r>
              <a:rPr lang="en-US" sz="2600" dirty="0">
                <a:solidFill>
                  <a:srgbClr val="000000"/>
                </a:solidFill>
              </a:rPr>
              <a:t>approach to serve</a:t>
            </a:r>
            <a:r>
              <a:rPr lang="en-US" sz="2600" b="1" dirty="0">
                <a:solidFill>
                  <a:srgbClr val="000000"/>
                </a:solidFill>
              </a:rPr>
              <a:t> common customers.</a:t>
            </a:r>
            <a:endParaRPr lang="en-US" sz="2600" dirty="0">
              <a:solidFill>
                <a:srgbClr val="000000"/>
              </a:solidFill>
            </a:endParaRPr>
          </a:p>
        </p:txBody>
      </p:sp>
      <p:sp>
        <p:nvSpPr>
          <p:cNvPr id="4" name="Slide Number Placeholder 3">
            <a:extLst>
              <a:ext uri="{FF2B5EF4-FFF2-40B4-BE49-F238E27FC236}">
                <a16:creationId xmlns:a16="http://schemas.microsoft.com/office/drawing/2014/main" id="{FF012436-41E9-4608-9CCA-B16720A98D70}"/>
              </a:ext>
            </a:extLst>
          </p:cNvPr>
          <p:cNvSpPr>
            <a:spLocks noGrp="1"/>
          </p:cNvSpPr>
          <p:nvPr>
            <p:ph type="sldNum" sz="quarter" idx="12"/>
          </p:nvPr>
        </p:nvSpPr>
        <p:spPr/>
        <p:txBody>
          <a:bodyPr/>
          <a:lstStyle/>
          <a:p>
            <a:fld id="{358A5BDD-D72F-442D-97AB-038AFB2647DC}" type="slidenum">
              <a:rPr lang="en-US" smtClean="0"/>
              <a:t>16</a:t>
            </a:fld>
            <a:endParaRPr lang="en-US" dirty="0"/>
          </a:p>
        </p:txBody>
      </p:sp>
      <p:pic>
        <p:nvPicPr>
          <p:cNvPr id="5" name="Picture 4" descr="A picture containing clipart&#10;&#10;Description generated with very high confidence">
            <a:extLst>
              <a:ext uri="{FF2B5EF4-FFF2-40B4-BE49-F238E27FC236}">
                <a16:creationId xmlns:a16="http://schemas.microsoft.com/office/drawing/2014/main" id="{8584B787-B79A-443D-A826-09C6F95F67FE}"/>
              </a:ext>
            </a:extLst>
          </p:cNvPr>
          <p:cNvPicPr>
            <a:picLocks noChangeAspect="1"/>
          </p:cNvPicPr>
          <p:nvPr/>
        </p:nvPicPr>
        <p:blipFill>
          <a:blip r:embed="rId3"/>
          <a:stretch>
            <a:fillRect/>
          </a:stretch>
        </p:blipFill>
        <p:spPr>
          <a:xfrm>
            <a:off x="7634689" y="1328976"/>
            <a:ext cx="2724797" cy="852118"/>
          </a:xfrm>
          <a:prstGeom prst="rect">
            <a:avLst/>
          </a:prstGeom>
        </p:spPr>
      </p:pic>
      <p:pic>
        <p:nvPicPr>
          <p:cNvPr id="6" name="Shape 102" descr="A close up of a logo&#10;&#10;Description generated with high confidence">
            <a:extLst>
              <a:ext uri="{FF2B5EF4-FFF2-40B4-BE49-F238E27FC236}">
                <a16:creationId xmlns:a16="http://schemas.microsoft.com/office/drawing/2014/main" id="{FDADAFA8-BD8A-4489-A678-E2102788920D}"/>
              </a:ext>
            </a:extLst>
          </p:cNvPr>
          <p:cNvPicPr preferRelativeResize="0"/>
          <p:nvPr/>
        </p:nvPicPr>
        <p:blipFill>
          <a:blip r:embed="rId4"/>
          <a:stretch>
            <a:fillRect/>
          </a:stretch>
        </p:blipFill>
        <p:spPr>
          <a:xfrm>
            <a:off x="7125038" y="2522064"/>
            <a:ext cx="3655457" cy="3211473"/>
          </a:xfrm>
          <a:prstGeom prst="rect">
            <a:avLst/>
          </a:prstGeom>
          <a:noFill/>
        </p:spPr>
      </p:pic>
    </p:spTree>
    <p:extLst>
      <p:ext uri="{BB962C8B-B14F-4D97-AF65-F5344CB8AC3E}">
        <p14:creationId xmlns:p14="http://schemas.microsoft.com/office/powerpoint/2010/main" val="2013905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937202"/>
          </a:xfrm>
          <a:solidFill>
            <a:schemeClr val="accent4">
              <a:lumMod val="60000"/>
              <a:lumOff val="40000"/>
            </a:schemeClr>
          </a:solidFill>
          <a:ln>
            <a:solidFill>
              <a:schemeClr val="tx1"/>
            </a:solidFill>
          </a:ln>
          <a:effectLst>
            <a:outerShdw blurRad="50800" dist="38100" dir="5400000" algn="t" rotWithShape="0">
              <a:prstClr val="black">
                <a:alpha val="40000"/>
              </a:prstClr>
            </a:outerShdw>
          </a:effectLst>
        </p:spPr>
        <p:txBody>
          <a:bodyPr>
            <a:noAutofit/>
          </a:bodyPr>
          <a:lstStyle/>
          <a:p>
            <a:pPr algn="ctr"/>
            <a:r>
              <a:rPr lang="en-US" b="1" dirty="0">
                <a:solidFill>
                  <a:srgbClr val="000000"/>
                </a:solidFill>
                <a:latin typeface="+mn-lt"/>
              </a:rPr>
              <a:t>WIOA and American Job Center Partners</a:t>
            </a:r>
            <a:endParaRPr lang="en-US" dirty="0">
              <a:solidFill>
                <a:srgbClr val="000000"/>
              </a:solidFill>
              <a:latin typeface="+mn-lt"/>
            </a:endParaRPr>
          </a:p>
        </p:txBody>
      </p:sp>
      <p:sp>
        <p:nvSpPr>
          <p:cNvPr id="7" name="Text Placeholder 6">
            <a:extLst>
              <a:ext uri="{FF2B5EF4-FFF2-40B4-BE49-F238E27FC236}">
                <a16:creationId xmlns:a16="http://schemas.microsoft.com/office/drawing/2014/main" id="{BB280B10-EA53-4EA0-849C-81495C0389C1}"/>
              </a:ext>
            </a:extLst>
          </p:cNvPr>
          <p:cNvSpPr>
            <a:spLocks noGrp="1"/>
          </p:cNvSpPr>
          <p:nvPr>
            <p:ph type="body" idx="1"/>
          </p:nvPr>
        </p:nvSpPr>
        <p:spPr>
          <a:xfrm>
            <a:off x="1147981" y="1319435"/>
            <a:ext cx="5157787" cy="731907"/>
          </a:xfrm>
        </p:spPr>
        <p:txBody>
          <a:bodyPr>
            <a:normAutofit/>
          </a:bodyPr>
          <a:lstStyle/>
          <a:p>
            <a:r>
              <a:rPr lang="en-US" sz="4000" dirty="0"/>
              <a:t>  Our “Family”</a:t>
            </a:r>
          </a:p>
        </p:txBody>
      </p:sp>
      <p:sp>
        <p:nvSpPr>
          <p:cNvPr id="8" name="Content Placeholder 7">
            <a:extLst>
              <a:ext uri="{FF2B5EF4-FFF2-40B4-BE49-F238E27FC236}">
                <a16:creationId xmlns:a16="http://schemas.microsoft.com/office/drawing/2014/main" id="{994BCC1C-8B73-440F-BCCE-016BC7F0FF4C}"/>
              </a:ext>
            </a:extLst>
          </p:cNvPr>
          <p:cNvSpPr>
            <a:spLocks noGrp="1"/>
          </p:cNvSpPr>
          <p:nvPr>
            <p:ph sz="half" idx="2"/>
          </p:nvPr>
        </p:nvSpPr>
        <p:spPr>
          <a:xfrm>
            <a:off x="360218" y="2153732"/>
            <a:ext cx="7352145" cy="4404086"/>
          </a:xfrm>
          <a:solidFill>
            <a:schemeClr val="accent5">
              <a:lumMod val="20000"/>
              <a:lumOff val="80000"/>
            </a:schemeClr>
          </a:solidFill>
        </p:spPr>
        <p:txBody>
          <a:bodyPr>
            <a:normAutofit fontScale="70000" lnSpcReduction="20000"/>
          </a:bodyPr>
          <a:lstStyle/>
          <a:p>
            <a:r>
              <a:rPr lang="en-US" b="1" dirty="0"/>
              <a:t>WIOA Title IB: Adult, Dislocated Worker and Youth Programs – workforce boards find and oversee providers</a:t>
            </a:r>
          </a:p>
          <a:p>
            <a:pPr lvl="1"/>
            <a:r>
              <a:rPr lang="en-US" dirty="0"/>
              <a:t>Career, Training, and Support Services Focused on Job Placement</a:t>
            </a:r>
          </a:p>
          <a:p>
            <a:pPr lvl="1"/>
            <a:r>
              <a:rPr lang="en-US" dirty="0"/>
              <a:t>Activities Supporting Youth Towards Career and Education Goal Attainment</a:t>
            </a:r>
          </a:p>
          <a:p>
            <a:r>
              <a:rPr lang="en-US" b="1" dirty="0"/>
              <a:t>WIOA Title II: Adult Education and Literacy Act (AEFLA) Programs -Technical Colleges and Community-Based Providers</a:t>
            </a:r>
          </a:p>
          <a:p>
            <a:pPr lvl="1"/>
            <a:r>
              <a:rPr lang="en-US" dirty="0"/>
              <a:t>Adult Basic Education</a:t>
            </a:r>
          </a:p>
          <a:p>
            <a:pPr lvl="1"/>
            <a:r>
              <a:rPr lang="en-US" dirty="0"/>
              <a:t>English Language Learning</a:t>
            </a:r>
          </a:p>
          <a:p>
            <a:r>
              <a:rPr lang="en-US" b="1" dirty="0"/>
              <a:t>WIOA Title III: Employment Services - DWD Job Service</a:t>
            </a:r>
          </a:p>
          <a:p>
            <a:pPr lvl="1"/>
            <a:r>
              <a:rPr lang="en-US" dirty="0"/>
              <a:t>JobCenterofWisconsin.com </a:t>
            </a:r>
          </a:p>
          <a:p>
            <a:pPr lvl="1"/>
            <a:r>
              <a:rPr lang="en-US" dirty="0"/>
              <a:t>Job Search and Placement Assistance</a:t>
            </a:r>
          </a:p>
          <a:p>
            <a:pPr lvl="1"/>
            <a:r>
              <a:rPr lang="en-US" dirty="0"/>
              <a:t>Employer Recruitment Services</a:t>
            </a:r>
          </a:p>
          <a:p>
            <a:r>
              <a:rPr lang="en-US" b="1" dirty="0"/>
              <a:t>WIOA Title IV: Vocational Rehabilitation - DWD DVR</a:t>
            </a:r>
          </a:p>
          <a:p>
            <a:pPr lvl="1"/>
            <a:r>
              <a:rPr lang="en-US" dirty="0"/>
              <a:t>Services to assist eligible individuals with disabilities gain, maintain, and advance in competitive integrated employment</a:t>
            </a:r>
          </a:p>
          <a:p>
            <a:endParaRPr lang="en-US" dirty="0"/>
          </a:p>
        </p:txBody>
      </p:sp>
      <p:sp>
        <p:nvSpPr>
          <p:cNvPr id="9" name="Text Placeholder 8">
            <a:extLst>
              <a:ext uri="{FF2B5EF4-FFF2-40B4-BE49-F238E27FC236}">
                <a16:creationId xmlns:a16="http://schemas.microsoft.com/office/drawing/2014/main" id="{C1672645-0C7E-44FB-B8BD-DCDF84C4B8A5}"/>
              </a:ext>
            </a:extLst>
          </p:cNvPr>
          <p:cNvSpPr>
            <a:spLocks noGrp="1"/>
          </p:cNvSpPr>
          <p:nvPr>
            <p:ph type="body" sz="quarter" idx="3"/>
          </p:nvPr>
        </p:nvSpPr>
        <p:spPr>
          <a:xfrm>
            <a:off x="7453906" y="1162139"/>
            <a:ext cx="4258036" cy="823912"/>
          </a:xfrm>
        </p:spPr>
        <p:txBody>
          <a:bodyPr>
            <a:normAutofit/>
          </a:bodyPr>
          <a:lstStyle/>
          <a:p>
            <a:pPr algn="ctr"/>
            <a:r>
              <a:rPr lang="en-US" sz="4000" dirty="0"/>
              <a:t>Our “Friends”</a:t>
            </a:r>
          </a:p>
        </p:txBody>
      </p:sp>
      <p:sp>
        <p:nvSpPr>
          <p:cNvPr id="10" name="Content Placeholder 9">
            <a:extLst>
              <a:ext uri="{FF2B5EF4-FFF2-40B4-BE49-F238E27FC236}">
                <a16:creationId xmlns:a16="http://schemas.microsoft.com/office/drawing/2014/main" id="{D7142D2F-3215-4925-9ECF-566B937618A1}"/>
              </a:ext>
            </a:extLst>
          </p:cNvPr>
          <p:cNvSpPr>
            <a:spLocks noGrp="1"/>
          </p:cNvSpPr>
          <p:nvPr>
            <p:ph sz="quarter" idx="4"/>
          </p:nvPr>
        </p:nvSpPr>
        <p:spPr>
          <a:xfrm>
            <a:off x="7553594" y="2669775"/>
            <a:ext cx="4058661" cy="3987800"/>
          </a:xfrm>
        </p:spPr>
        <p:txBody>
          <a:bodyPr>
            <a:normAutofit fontScale="70000" lnSpcReduction="20000"/>
          </a:bodyPr>
          <a:lstStyle/>
          <a:p>
            <a:pPr algn="ctr"/>
            <a:r>
              <a:rPr lang="en-US" dirty="0"/>
              <a:t>Career and Technical Education</a:t>
            </a:r>
          </a:p>
          <a:p>
            <a:pPr algn="ctr"/>
            <a:r>
              <a:rPr lang="en-US" dirty="0"/>
              <a:t>Title V Older Americans Act</a:t>
            </a:r>
          </a:p>
          <a:p>
            <a:pPr algn="ctr"/>
            <a:r>
              <a:rPr lang="en-US" dirty="0"/>
              <a:t>Job Corps</a:t>
            </a:r>
          </a:p>
          <a:p>
            <a:pPr algn="ctr"/>
            <a:r>
              <a:rPr lang="en-US" dirty="0"/>
              <a:t>Native American Programs</a:t>
            </a:r>
          </a:p>
          <a:p>
            <a:pPr algn="ctr"/>
            <a:r>
              <a:rPr lang="en-US" dirty="0"/>
              <a:t>Migrant Seasonal Farm Workers</a:t>
            </a:r>
          </a:p>
          <a:p>
            <a:pPr algn="ctr"/>
            <a:r>
              <a:rPr lang="en-US" dirty="0"/>
              <a:t>Youth Build</a:t>
            </a:r>
          </a:p>
          <a:p>
            <a:pPr algn="ctr"/>
            <a:r>
              <a:rPr lang="en-US" dirty="0"/>
              <a:t>Trade Assistance Act</a:t>
            </a:r>
          </a:p>
          <a:p>
            <a:pPr algn="ctr"/>
            <a:r>
              <a:rPr lang="en-US" dirty="0"/>
              <a:t>Community Services Block Grant</a:t>
            </a:r>
          </a:p>
          <a:p>
            <a:pPr algn="ctr"/>
            <a:r>
              <a:rPr lang="en-US" dirty="0"/>
              <a:t>Housing and Urban Development</a:t>
            </a:r>
          </a:p>
          <a:p>
            <a:pPr algn="ctr"/>
            <a:r>
              <a:rPr lang="en-US" dirty="0"/>
              <a:t>Unemployment Compensation</a:t>
            </a:r>
          </a:p>
          <a:p>
            <a:pPr algn="ctr"/>
            <a:r>
              <a:rPr lang="en-US" dirty="0"/>
              <a:t>Second Chance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F012436-41E9-4608-9CCA-B16720A98D70}"/>
              </a:ext>
            </a:extLst>
          </p:cNvPr>
          <p:cNvSpPr>
            <a:spLocks noGrp="1"/>
          </p:cNvSpPr>
          <p:nvPr>
            <p:ph type="sldNum" sz="quarter" idx="12"/>
          </p:nvPr>
        </p:nvSpPr>
        <p:spPr/>
        <p:txBody>
          <a:bodyPr/>
          <a:lstStyle/>
          <a:p>
            <a:fld id="{358A5BDD-D72F-442D-97AB-038AFB2647DC}" type="slidenum">
              <a:rPr lang="en-US" smtClean="0"/>
              <a:t>17</a:t>
            </a:fld>
            <a:endParaRPr lang="en-US" dirty="0"/>
          </a:p>
        </p:txBody>
      </p:sp>
      <p:pic>
        <p:nvPicPr>
          <p:cNvPr id="11" name="Picture 10">
            <a:extLst>
              <a:ext uri="{FF2B5EF4-FFF2-40B4-BE49-F238E27FC236}">
                <a16:creationId xmlns:a16="http://schemas.microsoft.com/office/drawing/2014/main" id="{88280B27-EA70-4CE3-B760-FD49256F210F}"/>
              </a:ext>
            </a:extLst>
          </p:cNvPr>
          <p:cNvPicPr>
            <a:picLocks noChangeAspect="1"/>
          </p:cNvPicPr>
          <p:nvPr/>
        </p:nvPicPr>
        <p:blipFill>
          <a:blip r:embed="rId3"/>
          <a:stretch>
            <a:fillRect/>
          </a:stretch>
        </p:blipFill>
        <p:spPr>
          <a:xfrm>
            <a:off x="8711164" y="1966624"/>
            <a:ext cx="1743523" cy="726009"/>
          </a:xfrm>
          <a:prstGeom prst="rect">
            <a:avLst/>
          </a:prstGeom>
        </p:spPr>
      </p:pic>
      <p:pic>
        <p:nvPicPr>
          <p:cNvPr id="12" name="Picture 11">
            <a:extLst>
              <a:ext uri="{FF2B5EF4-FFF2-40B4-BE49-F238E27FC236}">
                <a16:creationId xmlns:a16="http://schemas.microsoft.com/office/drawing/2014/main" id="{6B5DB742-21B7-4A70-8F30-57DFEC8FF498}"/>
              </a:ext>
            </a:extLst>
          </p:cNvPr>
          <p:cNvPicPr>
            <a:picLocks noChangeAspect="1"/>
          </p:cNvPicPr>
          <p:nvPr/>
        </p:nvPicPr>
        <p:blipFill>
          <a:blip r:embed="rId4"/>
          <a:stretch>
            <a:fillRect/>
          </a:stretch>
        </p:blipFill>
        <p:spPr>
          <a:xfrm>
            <a:off x="4375504" y="1463892"/>
            <a:ext cx="1930264" cy="604557"/>
          </a:xfrm>
          <a:prstGeom prst="rect">
            <a:avLst/>
          </a:prstGeom>
        </p:spPr>
      </p:pic>
    </p:spTree>
    <p:extLst>
      <p:ext uri="{BB962C8B-B14F-4D97-AF65-F5344CB8AC3E}">
        <p14:creationId xmlns:p14="http://schemas.microsoft.com/office/powerpoint/2010/main" val="3343370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9960" y="698946"/>
            <a:ext cx="9179100" cy="940449"/>
          </a:xfrm>
          <a:solidFill>
            <a:schemeClr val="bg2">
              <a:lumMod val="90000"/>
            </a:schemeClr>
          </a:solidFill>
          <a:ln>
            <a:solidFill>
              <a:schemeClr val="tx1"/>
            </a:solidFill>
          </a:ln>
        </p:spPr>
        <p:txBody>
          <a:bodyPr>
            <a:normAutofit/>
          </a:bodyPr>
          <a:lstStyle/>
          <a:p>
            <a:pPr algn="ctr"/>
            <a:r>
              <a:rPr lang="en-US" b="1" dirty="0">
                <a:latin typeface="+mn-lt"/>
              </a:rPr>
              <a:t>How does WIOA serve customers?</a:t>
            </a:r>
          </a:p>
        </p:txBody>
      </p:sp>
      <p:sp>
        <p:nvSpPr>
          <p:cNvPr id="19" name="Freeform: Shape 18">
            <a:extLst>
              <a:ext uri="{FF2B5EF4-FFF2-40B4-BE49-F238E27FC236}">
                <a16:creationId xmlns:a16="http://schemas.microsoft.com/office/drawing/2014/main" id="{24E3BAFF-028C-4939-B826-D6D342790353}"/>
              </a:ext>
            </a:extLst>
          </p:cNvPr>
          <p:cNvSpPr/>
          <p:nvPr/>
        </p:nvSpPr>
        <p:spPr>
          <a:xfrm>
            <a:off x="714408" y="3487882"/>
            <a:ext cx="3990142" cy="2514600"/>
          </a:xfrm>
          <a:custGeom>
            <a:avLst/>
            <a:gdLst>
              <a:gd name="connsiteX0" fmla="*/ 264033 w 3990141"/>
              <a:gd name="connsiteY0" fmla="*/ 0 h 2514599"/>
              <a:gd name="connsiteX1" fmla="*/ 3726108 w 3990141"/>
              <a:gd name="connsiteY1" fmla="*/ 0 h 2514599"/>
              <a:gd name="connsiteX2" fmla="*/ 3990141 w 3990141"/>
              <a:gd name="connsiteY2" fmla="*/ 264033 h 2514599"/>
              <a:gd name="connsiteX3" fmla="*/ 3990141 w 3990141"/>
              <a:gd name="connsiteY3" fmla="*/ 2514599 h 2514599"/>
              <a:gd name="connsiteX4" fmla="*/ 3990141 w 3990141"/>
              <a:gd name="connsiteY4" fmla="*/ 2514599 h 2514599"/>
              <a:gd name="connsiteX5" fmla="*/ 0 w 3990141"/>
              <a:gd name="connsiteY5" fmla="*/ 2514599 h 2514599"/>
              <a:gd name="connsiteX6" fmla="*/ 0 w 3990141"/>
              <a:gd name="connsiteY6" fmla="*/ 2514599 h 2514599"/>
              <a:gd name="connsiteX7" fmla="*/ 0 w 3990141"/>
              <a:gd name="connsiteY7" fmla="*/ 264033 h 2514599"/>
              <a:gd name="connsiteX8" fmla="*/ 264033 w 3990141"/>
              <a:gd name="connsiteY8" fmla="*/ 0 h 25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0141" h="2514599">
                <a:moveTo>
                  <a:pt x="3726108" y="2514599"/>
                </a:moveTo>
                <a:lnTo>
                  <a:pt x="264033" y="2514599"/>
                </a:lnTo>
                <a:cubicBezTo>
                  <a:pt x="118212" y="2514599"/>
                  <a:pt x="0" y="2396387"/>
                  <a:pt x="0" y="2250566"/>
                </a:cubicBezTo>
                <a:lnTo>
                  <a:pt x="0" y="0"/>
                </a:lnTo>
                <a:lnTo>
                  <a:pt x="0" y="0"/>
                </a:lnTo>
                <a:lnTo>
                  <a:pt x="3990141" y="0"/>
                </a:lnTo>
                <a:lnTo>
                  <a:pt x="3990141" y="0"/>
                </a:lnTo>
                <a:lnTo>
                  <a:pt x="3990141" y="2250566"/>
                </a:lnTo>
                <a:cubicBezTo>
                  <a:pt x="3990141" y="2396387"/>
                  <a:pt x="3871929" y="2514599"/>
                  <a:pt x="3726108" y="2514599"/>
                </a:cubicBezTo>
                <a:close/>
              </a:path>
            </a:pathLst>
          </a:custGeom>
          <a:solidFill>
            <a:srgbClr val="4472C4">
              <a:lumMod val="40000"/>
              <a:lumOff val="6000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19573" tIns="142241" rIns="219574" bIns="219573" numCol="1" spcCol="1270" anchor="t"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The American Job Center Network</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 nationwide system of workforce partners serving customers in person and virtually at </a:t>
            </a:r>
            <a:r>
              <a:rPr kumimoji="0" lang="en-US" sz="1800" b="1" i="0" u="none" strike="noStrike" kern="1200" cap="none" spc="0" normalizeH="0" baseline="0" noProof="0" dirty="0">
                <a:ln>
                  <a:noFill/>
                </a:ln>
                <a:solidFill>
                  <a:sysClr val="windowText" lastClr="000000"/>
                </a:solidFill>
                <a:effectLst/>
                <a:uLnTx/>
                <a:uFillTx/>
                <a:latin typeface="Calibri" panose="020F0502020204030204"/>
                <a:ea typeface="+mn-ea"/>
                <a:cs typeface="+mn-cs"/>
                <a:hlinkClick r:id="rId3"/>
              </a:rPr>
              <a:t>www.careeronestop.org</a:t>
            </a: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Install the </a:t>
            </a:r>
            <a:r>
              <a:rPr kumimoji="0" lang="en-US" sz="1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CareerOneStop Mobile </a:t>
            </a: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on your mobile device to have resources at your fingertips!</a:t>
            </a:r>
          </a:p>
        </p:txBody>
      </p:sp>
      <p:sp>
        <p:nvSpPr>
          <p:cNvPr id="21" name="Freeform: Shape 20">
            <a:extLst>
              <a:ext uri="{FF2B5EF4-FFF2-40B4-BE49-F238E27FC236}">
                <a16:creationId xmlns:a16="http://schemas.microsoft.com/office/drawing/2014/main" id="{90D64B25-7110-4C13-8DEC-86E1EAC05405}"/>
              </a:ext>
            </a:extLst>
          </p:cNvPr>
          <p:cNvSpPr/>
          <p:nvPr/>
        </p:nvSpPr>
        <p:spPr>
          <a:xfrm>
            <a:off x="5088859" y="3460423"/>
            <a:ext cx="3894716" cy="2514599"/>
          </a:xfrm>
          <a:custGeom>
            <a:avLst/>
            <a:gdLst>
              <a:gd name="connsiteX0" fmla="*/ 264033 w 3894716"/>
              <a:gd name="connsiteY0" fmla="*/ 0 h 2514599"/>
              <a:gd name="connsiteX1" fmla="*/ 3630683 w 3894716"/>
              <a:gd name="connsiteY1" fmla="*/ 0 h 2514599"/>
              <a:gd name="connsiteX2" fmla="*/ 3894716 w 3894716"/>
              <a:gd name="connsiteY2" fmla="*/ 264033 h 2514599"/>
              <a:gd name="connsiteX3" fmla="*/ 3894716 w 3894716"/>
              <a:gd name="connsiteY3" fmla="*/ 2514599 h 2514599"/>
              <a:gd name="connsiteX4" fmla="*/ 3894716 w 3894716"/>
              <a:gd name="connsiteY4" fmla="*/ 2514599 h 2514599"/>
              <a:gd name="connsiteX5" fmla="*/ 0 w 3894716"/>
              <a:gd name="connsiteY5" fmla="*/ 2514599 h 2514599"/>
              <a:gd name="connsiteX6" fmla="*/ 0 w 3894716"/>
              <a:gd name="connsiteY6" fmla="*/ 2514599 h 2514599"/>
              <a:gd name="connsiteX7" fmla="*/ 0 w 3894716"/>
              <a:gd name="connsiteY7" fmla="*/ 264033 h 2514599"/>
              <a:gd name="connsiteX8" fmla="*/ 264033 w 3894716"/>
              <a:gd name="connsiteY8" fmla="*/ 0 h 25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4716" h="2514599">
                <a:moveTo>
                  <a:pt x="3630683" y="2514599"/>
                </a:moveTo>
                <a:lnTo>
                  <a:pt x="264033" y="2514599"/>
                </a:lnTo>
                <a:cubicBezTo>
                  <a:pt x="118212" y="2514599"/>
                  <a:pt x="0" y="2396387"/>
                  <a:pt x="0" y="2250566"/>
                </a:cubicBezTo>
                <a:lnTo>
                  <a:pt x="0" y="0"/>
                </a:lnTo>
                <a:lnTo>
                  <a:pt x="0" y="0"/>
                </a:lnTo>
                <a:lnTo>
                  <a:pt x="3894716" y="0"/>
                </a:lnTo>
                <a:lnTo>
                  <a:pt x="3894716" y="0"/>
                </a:lnTo>
                <a:lnTo>
                  <a:pt x="3894716" y="2250566"/>
                </a:lnTo>
                <a:cubicBezTo>
                  <a:pt x="3894716" y="2396387"/>
                  <a:pt x="3776504" y="2514599"/>
                  <a:pt x="3630683" y="2514599"/>
                </a:cubicBezTo>
                <a:close/>
              </a:path>
            </a:pathLst>
          </a:custGeom>
          <a:solidFill>
            <a:srgbClr val="4472C4">
              <a:lumMod val="40000"/>
              <a:lumOff val="6000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19573" tIns="142240" rIns="219573" bIns="219573" numCol="1" spcCol="1270" anchor="t"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AJC Network in Wisconsin</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The Job Center of Wisconsin serves customers 24 hours a day for free! </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The website is accessible on mobile devices and offers a menu of tools for job seeking and business customers alike!</a:t>
            </a:r>
          </a:p>
        </p:txBody>
      </p:sp>
      <p:sp>
        <p:nvSpPr>
          <p:cNvPr id="55" name="Rectangle 4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Oval 5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 name="Graphic 13" descr="Group">
            <a:extLst>
              <a:ext uri="{FF2B5EF4-FFF2-40B4-BE49-F238E27FC236}">
                <a16:creationId xmlns:a16="http://schemas.microsoft.com/office/drawing/2014/main" id="{DEF1389F-2A6B-4514-A033-B41A3CC06E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13987" y="2857501"/>
            <a:ext cx="1142998" cy="1142998"/>
          </a:xfrm>
          <a:prstGeom prst="rect">
            <a:avLst/>
          </a:prstGeom>
        </p:spPr>
      </p:pic>
      <p:pic>
        <p:nvPicPr>
          <p:cNvPr id="11" name="Picture 10">
            <a:extLst>
              <a:ext uri="{FF2B5EF4-FFF2-40B4-BE49-F238E27FC236}">
                <a16:creationId xmlns:a16="http://schemas.microsoft.com/office/drawing/2014/main" id="{7ABCCE37-74AC-4E46-AC91-6E455845EA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653" y="1879591"/>
            <a:ext cx="3859897" cy="1608291"/>
          </a:xfrm>
          <a:prstGeom prst="rect">
            <a:avLst/>
          </a:prstGeom>
        </p:spPr>
      </p:pic>
      <p:pic>
        <p:nvPicPr>
          <p:cNvPr id="15" name="Picture 14">
            <a:extLst>
              <a:ext uri="{FF2B5EF4-FFF2-40B4-BE49-F238E27FC236}">
                <a16:creationId xmlns:a16="http://schemas.microsoft.com/office/drawing/2014/main" id="{0FEF0A2F-F70C-4103-B7AC-C4D9EC777BA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089510" y="1964789"/>
            <a:ext cx="3538930" cy="1142998"/>
          </a:xfrm>
          <a:prstGeom prst="rect">
            <a:avLst/>
          </a:prstGeom>
        </p:spPr>
      </p:pic>
    </p:spTree>
    <p:extLst>
      <p:ext uri="{BB962C8B-B14F-4D97-AF65-F5344CB8AC3E}">
        <p14:creationId xmlns:p14="http://schemas.microsoft.com/office/powerpoint/2010/main" val="2747796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0CC1A-5B32-4256-8968-4E6CA580C3D0}"/>
              </a:ext>
            </a:extLst>
          </p:cNvPr>
          <p:cNvSpPr>
            <a:spLocks noGrp="1"/>
          </p:cNvSpPr>
          <p:nvPr>
            <p:ph type="title"/>
          </p:nvPr>
        </p:nvSpPr>
        <p:spPr>
          <a:solidFill>
            <a:schemeClr val="accent3">
              <a:lumMod val="60000"/>
              <a:lumOff val="40000"/>
            </a:schemeClr>
          </a:solidFill>
          <a:ln>
            <a:solidFill>
              <a:schemeClr val="tx1"/>
            </a:solidFill>
          </a:ln>
        </p:spPr>
        <p:txBody>
          <a:bodyPr vert="horz" lIns="91440" tIns="45720" rIns="91440" bIns="45720" rtlCol="0" anchor="ctr">
            <a:noAutofit/>
          </a:bodyPr>
          <a:lstStyle/>
          <a:p>
            <a:pPr marL="0" marR="0" algn="ctr">
              <a:spcAft>
                <a:spcPts val="800"/>
              </a:spcAft>
            </a:pPr>
            <a:r>
              <a:rPr lang="en-US" sz="3200" b="1" dirty="0">
                <a:latin typeface="+mn-lt"/>
              </a:rPr>
              <a:t>American Job Center Locations – Milwaukee County</a:t>
            </a:r>
          </a:p>
        </p:txBody>
      </p:sp>
      <p:sp>
        <p:nvSpPr>
          <p:cNvPr id="5" name="Content Placeholder 4">
            <a:extLst>
              <a:ext uri="{FF2B5EF4-FFF2-40B4-BE49-F238E27FC236}">
                <a16:creationId xmlns:a16="http://schemas.microsoft.com/office/drawing/2014/main" id="{DA1A6969-1E52-4499-9172-C15E5D8B7FA7}"/>
              </a:ext>
            </a:extLst>
          </p:cNvPr>
          <p:cNvSpPr>
            <a:spLocks noGrp="1"/>
          </p:cNvSpPr>
          <p:nvPr>
            <p:ph sz="half" idx="1"/>
          </p:nvPr>
        </p:nvSpPr>
        <p:spPr>
          <a:xfrm>
            <a:off x="258617" y="1825625"/>
            <a:ext cx="6003637" cy="4667250"/>
          </a:xfrm>
        </p:spPr>
        <p:txBody>
          <a:bodyPr>
            <a:normAutofit fontScale="70000" lnSpcReduction="20000"/>
          </a:bodyPr>
          <a:lstStyle/>
          <a:p>
            <a:pPr marL="0" indent="0" algn="ctr">
              <a:buNone/>
            </a:pPr>
            <a:r>
              <a:rPr lang="en-US" sz="3800" b="1" dirty="0"/>
              <a:t>American Job Centers</a:t>
            </a:r>
            <a:endParaRPr lang="en-US" sz="3800" dirty="0"/>
          </a:p>
          <a:p>
            <a:pPr marL="514350" lvl="0" indent="-514350">
              <a:buFont typeface="+mj-lt"/>
              <a:buAutoNum type="arabicPeriod"/>
            </a:pPr>
            <a:r>
              <a:rPr lang="en-US" b="1" dirty="0">
                <a:solidFill>
                  <a:srgbClr val="C00000"/>
                </a:solidFill>
              </a:rPr>
              <a:t>Job Center Central (MAXIMUS) - Comprehensive</a:t>
            </a:r>
            <a:br>
              <a:rPr lang="en-US" dirty="0"/>
            </a:br>
            <a:r>
              <a:rPr lang="en-US" dirty="0"/>
              <a:t>4201 N. 27th Street, Suite 400, Milwaukee, WI 53216; Telephone: (414) 874-0318; TDD/TTY:711 (Wisconsin Relay)</a:t>
            </a:r>
          </a:p>
          <a:p>
            <a:pPr marL="514350" lvl="0" indent="-514350">
              <a:buFont typeface="+mj-lt"/>
              <a:buAutoNum type="arabicPeriod"/>
            </a:pPr>
            <a:r>
              <a:rPr lang="en-US" b="1" dirty="0"/>
              <a:t>Southeast Wisconsin Job Center (YWCA)</a:t>
            </a:r>
            <a:br>
              <a:rPr lang="en-US" dirty="0"/>
            </a:br>
            <a:r>
              <a:rPr lang="en-US" dirty="0"/>
              <a:t>1915 N. Doctor Martin Luther King Drive, Milwaukee, WI 53212; Telephone:414-374-1800; TDD/TTY:711 (Wisconsin Relay)</a:t>
            </a:r>
          </a:p>
          <a:p>
            <a:pPr marL="514350" lvl="0" indent="-514350">
              <a:buFont typeface="+mj-lt"/>
              <a:buAutoNum type="arabicPeriod"/>
            </a:pPr>
            <a:r>
              <a:rPr lang="en-US" b="1" dirty="0"/>
              <a:t>Milwaukee Walker's Square Job Center (America Works)</a:t>
            </a:r>
            <a:br>
              <a:rPr lang="en-US" dirty="0"/>
            </a:br>
            <a:r>
              <a:rPr lang="en-US" dirty="0"/>
              <a:t>816 W. National Ave., Suite 400, Milwaukee, WI 53204; Telephone:414-302-2668; TDD/TTY:711 (Wisconsin Relay)</a:t>
            </a:r>
          </a:p>
          <a:p>
            <a:pPr marL="514350" lvl="0" indent="-514350">
              <a:buFont typeface="+mj-lt"/>
              <a:buAutoNum type="arabicPeriod"/>
            </a:pPr>
            <a:r>
              <a:rPr lang="en-US" b="1" dirty="0"/>
              <a:t>Milwaukee Southeast Job Center (UMOS)</a:t>
            </a:r>
            <a:br>
              <a:rPr lang="en-US" dirty="0"/>
            </a:br>
            <a:r>
              <a:rPr lang="en-US" dirty="0"/>
              <a:t>2701 S. Chase Ave., Milwaukee, WI 53207; Telephone:414-389-6607; TDD/TTY:414-389-6697</a:t>
            </a:r>
          </a:p>
          <a:p>
            <a:pPr marL="514350" lvl="0" indent="-514350">
              <a:buFont typeface="+mj-lt"/>
              <a:buAutoNum type="arabicPeriod"/>
            </a:pPr>
            <a:endParaRPr lang="en-US" dirty="0"/>
          </a:p>
          <a:p>
            <a:pPr marL="0" indent="0">
              <a:buNone/>
            </a:pPr>
            <a:endParaRPr lang="en-US" dirty="0"/>
          </a:p>
        </p:txBody>
      </p:sp>
      <p:pic>
        <p:nvPicPr>
          <p:cNvPr id="7" name="Content Placeholder 6">
            <a:extLst>
              <a:ext uri="{FF2B5EF4-FFF2-40B4-BE49-F238E27FC236}">
                <a16:creationId xmlns:a16="http://schemas.microsoft.com/office/drawing/2014/main" id="{70FE4E5E-F90F-4091-8AD6-9E46B730B7C8}"/>
              </a:ext>
            </a:extLst>
          </p:cNvPr>
          <p:cNvPicPr>
            <a:picLocks noGrp="1" noChangeAspect="1"/>
          </p:cNvPicPr>
          <p:nvPr>
            <p:ph sz="half" idx="2"/>
          </p:nvPr>
        </p:nvPicPr>
        <p:blipFill>
          <a:blip r:embed="rId3"/>
          <a:stretch>
            <a:fillRect/>
          </a:stretch>
        </p:blipFill>
        <p:spPr>
          <a:xfrm>
            <a:off x="6172200" y="1837842"/>
            <a:ext cx="5181600" cy="4326903"/>
          </a:xfrm>
          <a:prstGeom prst="rect">
            <a:avLst/>
          </a:prstGeom>
        </p:spPr>
      </p:pic>
      <p:pic>
        <p:nvPicPr>
          <p:cNvPr id="8" name="Picture 7">
            <a:extLst>
              <a:ext uri="{FF2B5EF4-FFF2-40B4-BE49-F238E27FC236}">
                <a16:creationId xmlns:a16="http://schemas.microsoft.com/office/drawing/2014/main" id="{D214FD0C-C18C-44E7-98F9-7FB208568C07}"/>
              </a:ext>
            </a:extLst>
          </p:cNvPr>
          <p:cNvPicPr>
            <a:picLocks noChangeAspect="1"/>
          </p:cNvPicPr>
          <p:nvPr/>
        </p:nvPicPr>
        <p:blipFill>
          <a:blip r:embed="rId4"/>
          <a:stretch>
            <a:fillRect/>
          </a:stretch>
        </p:blipFill>
        <p:spPr>
          <a:xfrm>
            <a:off x="7974129" y="1914042"/>
            <a:ext cx="400106" cy="381053"/>
          </a:xfrm>
          <a:prstGeom prst="rect">
            <a:avLst/>
          </a:prstGeom>
        </p:spPr>
      </p:pic>
      <p:pic>
        <p:nvPicPr>
          <p:cNvPr id="9" name="Picture 8">
            <a:extLst>
              <a:ext uri="{FF2B5EF4-FFF2-40B4-BE49-F238E27FC236}">
                <a16:creationId xmlns:a16="http://schemas.microsoft.com/office/drawing/2014/main" id="{97F29617-7733-48CB-A3A7-DAA469E6B15B}"/>
              </a:ext>
            </a:extLst>
          </p:cNvPr>
          <p:cNvPicPr>
            <a:picLocks noChangeAspect="1"/>
          </p:cNvPicPr>
          <p:nvPr/>
        </p:nvPicPr>
        <p:blipFill>
          <a:blip r:embed="rId5"/>
          <a:stretch>
            <a:fillRect/>
          </a:stretch>
        </p:blipFill>
        <p:spPr>
          <a:xfrm>
            <a:off x="8879292" y="3238473"/>
            <a:ext cx="400106" cy="381053"/>
          </a:xfrm>
          <a:prstGeom prst="rect">
            <a:avLst/>
          </a:prstGeom>
        </p:spPr>
      </p:pic>
      <p:pic>
        <p:nvPicPr>
          <p:cNvPr id="10" name="Picture 9">
            <a:extLst>
              <a:ext uri="{FF2B5EF4-FFF2-40B4-BE49-F238E27FC236}">
                <a16:creationId xmlns:a16="http://schemas.microsoft.com/office/drawing/2014/main" id="{140F8104-E32D-4970-B40F-D81753BA4FE7}"/>
              </a:ext>
            </a:extLst>
          </p:cNvPr>
          <p:cNvPicPr>
            <a:picLocks noChangeAspect="1"/>
          </p:cNvPicPr>
          <p:nvPr/>
        </p:nvPicPr>
        <p:blipFill>
          <a:blip r:embed="rId6"/>
          <a:stretch>
            <a:fillRect/>
          </a:stretch>
        </p:blipFill>
        <p:spPr>
          <a:xfrm>
            <a:off x="8679239" y="4411491"/>
            <a:ext cx="400106" cy="381053"/>
          </a:xfrm>
          <a:prstGeom prst="rect">
            <a:avLst/>
          </a:prstGeom>
        </p:spPr>
      </p:pic>
      <p:pic>
        <p:nvPicPr>
          <p:cNvPr id="11" name="Picture 10">
            <a:extLst>
              <a:ext uri="{FF2B5EF4-FFF2-40B4-BE49-F238E27FC236}">
                <a16:creationId xmlns:a16="http://schemas.microsoft.com/office/drawing/2014/main" id="{B53B5C9E-73A9-4271-A64F-99F1E87129F8}"/>
              </a:ext>
            </a:extLst>
          </p:cNvPr>
          <p:cNvPicPr>
            <a:picLocks noChangeAspect="1"/>
          </p:cNvPicPr>
          <p:nvPr/>
        </p:nvPicPr>
        <p:blipFill>
          <a:blip r:embed="rId7"/>
          <a:stretch>
            <a:fillRect/>
          </a:stretch>
        </p:blipFill>
        <p:spPr>
          <a:xfrm>
            <a:off x="8897764" y="5482910"/>
            <a:ext cx="400106" cy="381053"/>
          </a:xfrm>
          <a:prstGeom prst="rect">
            <a:avLst/>
          </a:prstGeom>
        </p:spPr>
      </p:pic>
      <p:pic>
        <p:nvPicPr>
          <p:cNvPr id="4" name="Picture 3">
            <a:extLst>
              <a:ext uri="{FF2B5EF4-FFF2-40B4-BE49-F238E27FC236}">
                <a16:creationId xmlns:a16="http://schemas.microsoft.com/office/drawing/2014/main" id="{3C9A095E-4E1F-485C-900B-8C86B4EA70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6164745"/>
            <a:ext cx="4715266" cy="310897"/>
          </a:xfrm>
          <a:prstGeom prst="rect">
            <a:avLst/>
          </a:prstGeom>
        </p:spPr>
      </p:pic>
    </p:spTree>
    <p:extLst>
      <p:ext uri="{BB962C8B-B14F-4D97-AF65-F5344CB8AC3E}">
        <p14:creationId xmlns:p14="http://schemas.microsoft.com/office/powerpoint/2010/main" val="783575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4" descr="Image result for Department of Vocational Rehabilitation of wisconsin">
            <a:extLst>
              <a:ext uri="{FF2B5EF4-FFF2-40B4-BE49-F238E27FC236}">
                <a16:creationId xmlns:a16="http://schemas.microsoft.com/office/drawing/2014/main" id="{1DB581E6-1F93-4B9A-A8E4-E3F54BBA87B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1441" y="5239686"/>
            <a:ext cx="2434338" cy="9220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8" descr="Image result for wisconsin department of public instruction">
            <a:extLst>
              <a:ext uri="{FF2B5EF4-FFF2-40B4-BE49-F238E27FC236}">
                <a16:creationId xmlns:a16="http://schemas.microsoft.com/office/drawing/2014/main" id="{06DA4739-3F0A-485D-B0B0-2F5B3A8A803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19530" y="5338759"/>
            <a:ext cx="3569580" cy="7239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Wisconsin libraries Association">
            <a:extLst>
              <a:ext uri="{FF2B5EF4-FFF2-40B4-BE49-F238E27FC236}">
                <a16:creationId xmlns:a16="http://schemas.microsoft.com/office/drawing/2014/main" id="{1C61138E-EA37-4EAB-9856-BF229ADCB42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343050" y="5084032"/>
            <a:ext cx="1158559" cy="1158559"/>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0">
            <a:extLst>
              <a:ext uri="{FF2B5EF4-FFF2-40B4-BE49-F238E27FC236}">
                <a16:creationId xmlns:a16="http://schemas.microsoft.com/office/drawing/2014/main" id="{F5484A5B-FC1E-4EA5-AC39-04AB40726984}"/>
              </a:ext>
            </a:extLst>
          </p:cNvPr>
          <p:cNvSpPr>
            <a:spLocks noGrp="1"/>
          </p:cNvSpPr>
          <p:nvPr>
            <p:ph idx="1"/>
          </p:nvPr>
        </p:nvSpPr>
        <p:spPr>
          <a:xfrm>
            <a:off x="1156771" y="665227"/>
            <a:ext cx="9716877" cy="4158115"/>
          </a:xfrm>
        </p:spPr>
        <p:txBody>
          <a:bodyPr vert="horz" lIns="91440" tIns="45720" rIns="91440" bIns="45720" rtlCol="0">
            <a:noAutofit/>
          </a:bodyPr>
          <a:lstStyle/>
          <a:p>
            <a:pPr marL="0" indent="0" algn="just">
              <a:buNone/>
            </a:pPr>
            <a:r>
              <a:rPr lang="en-US" b="1" dirty="0">
                <a:solidFill>
                  <a:schemeClr val="bg1"/>
                </a:solidFill>
              </a:rPr>
              <a:t>Purpose: </a:t>
            </a:r>
            <a:r>
              <a:rPr lang="en-US" dirty="0">
                <a:solidFill>
                  <a:schemeClr val="bg1"/>
                </a:solidFill>
              </a:rPr>
              <a:t>The LAWDS Project brings together public library staff with the staff of local Workforce Development Boards (WDBs) and Wisconsin’s American Job Centers, to facilitate more seamless support of job-seeking patrons, business owners and entrepreneurs.</a:t>
            </a:r>
          </a:p>
          <a:p>
            <a:pPr marL="0" indent="0" algn="just">
              <a:buNone/>
            </a:pPr>
            <a:r>
              <a:rPr lang="en-US" b="1" dirty="0">
                <a:solidFill>
                  <a:schemeClr val="bg1"/>
                </a:solidFill>
              </a:rPr>
              <a:t>Module 1 </a:t>
            </a:r>
            <a:r>
              <a:rPr lang="en-US" dirty="0">
                <a:solidFill>
                  <a:schemeClr val="bg1"/>
                </a:solidFill>
              </a:rPr>
              <a:t>is designed to educate librarians on the roles, responsibilities and resources available through the regional Workforce Development Boards (WDB) to ensure the formation of mentor relationships between the libraries and the WDB located in Milwaukee County. </a:t>
            </a:r>
            <a:endParaRPr lang="en-US" sz="3200" b="1" dirty="0"/>
          </a:p>
        </p:txBody>
      </p:sp>
      <p:pic>
        <p:nvPicPr>
          <p:cNvPr id="9" name="Picture 4" descr="Image result for southeastern workforce development board wi">
            <a:extLst>
              <a:ext uri="{FF2B5EF4-FFF2-40B4-BE49-F238E27FC236}">
                <a16:creationId xmlns:a16="http://schemas.microsoft.com/office/drawing/2014/main" id="{1BAA037A-4361-4BA2-BB95-016310DEF8F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165306" y="5084032"/>
            <a:ext cx="3044697" cy="123340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4138A144-A266-40BC-AE0D-0ECC5AB1BF92}"/>
              </a:ext>
            </a:extLst>
          </p:cNvPr>
          <p:cNvSpPr txBox="1"/>
          <p:nvPr/>
        </p:nvSpPr>
        <p:spPr>
          <a:xfrm>
            <a:off x="134775" y="6323398"/>
            <a:ext cx="11444504" cy="307777"/>
          </a:xfrm>
          <a:prstGeom prst="rect">
            <a:avLst/>
          </a:prstGeom>
          <a:noFill/>
          <a:ln>
            <a:noFill/>
          </a:ln>
        </p:spPr>
        <p:txBody>
          <a:bodyPr wrap="square" rtlCol="0">
            <a:spAutoFit/>
          </a:bodyPr>
          <a:lstStyle/>
          <a:p>
            <a:pPr algn="ctr"/>
            <a:r>
              <a:rPr lang="en-US" sz="1400" dirty="0">
                <a:solidFill>
                  <a:schemeClr val="bg1"/>
                </a:solidFill>
              </a:rPr>
              <a:t>The Wisconsin Departments of Public Instruction and Workforce Development are Equal Opportunity Employers and Service Providers. </a:t>
            </a:r>
          </a:p>
        </p:txBody>
      </p:sp>
      <p:sp>
        <p:nvSpPr>
          <p:cNvPr id="2" name="Slide Number Placeholder 1">
            <a:extLst>
              <a:ext uri="{FF2B5EF4-FFF2-40B4-BE49-F238E27FC236}">
                <a16:creationId xmlns:a16="http://schemas.microsoft.com/office/drawing/2014/main" id="{5443CB1E-A063-4DBB-A906-6EB45403633B}"/>
              </a:ext>
            </a:extLst>
          </p:cNvPr>
          <p:cNvSpPr>
            <a:spLocks noGrp="1"/>
          </p:cNvSpPr>
          <p:nvPr>
            <p:ph type="sldNum" sz="quarter" idx="12"/>
          </p:nvPr>
        </p:nvSpPr>
        <p:spPr/>
        <p:txBody>
          <a:bodyPr/>
          <a:lstStyle/>
          <a:p>
            <a:fld id="{15E851E8-9537-4430-B423-64E5138EB70F}" type="slidenum">
              <a:rPr lang="en-US" smtClean="0"/>
              <a:t>2</a:t>
            </a:fld>
            <a:endParaRPr lang="en-US" dirty="0"/>
          </a:p>
        </p:txBody>
      </p:sp>
    </p:spTree>
    <p:extLst>
      <p:ext uri="{BB962C8B-B14F-4D97-AF65-F5344CB8AC3E}">
        <p14:creationId xmlns:p14="http://schemas.microsoft.com/office/powerpoint/2010/main" val="313708798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B1F60BA-4BE2-48B0-8312-956763BBC151}"/>
              </a:ext>
            </a:extLst>
          </p:cNvPr>
          <p:cNvPicPr>
            <a:picLocks noGrp="1" noChangeAspect="1"/>
          </p:cNvPicPr>
          <p:nvPr>
            <p:ph idx="1"/>
          </p:nvPr>
        </p:nvPicPr>
        <p:blipFill>
          <a:blip r:embed="rId3"/>
          <a:stretch>
            <a:fillRect/>
          </a:stretch>
        </p:blipFill>
        <p:spPr>
          <a:xfrm>
            <a:off x="829242" y="709905"/>
            <a:ext cx="10533516" cy="5438190"/>
          </a:xfrm>
          <a:prstGeom prst="rect">
            <a:avLst/>
          </a:prstGeom>
          <a:ln w="12700">
            <a:solidFill>
              <a:schemeClr val="tx1"/>
            </a:solidFill>
          </a:ln>
        </p:spPr>
      </p:pic>
    </p:spTree>
    <p:extLst>
      <p:ext uri="{BB962C8B-B14F-4D97-AF65-F5344CB8AC3E}">
        <p14:creationId xmlns:p14="http://schemas.microsoft.com/office/powerpoint/2010/main" val="1437407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07D8698-7CB5-452E-8CE6-97E7C08F9F85}"/>
              </a:ext>
            </a:extLst>
          </p:cNvPr>
          <p:cNvPicPr>
            <a:picLocks noGrp="1" noChangeAspect="1"/>
          </p:cNvPicPr>
          <p:nvPr>
            <p:ph idx="1"/>
          </p:nvPr>
        </p:nvPicPr>
        <p:blipFill rotWithShape="1">
          <a:blip r:embed="rId3"/>
          <a:srcRect t="3229" b="2318"/>
          <a:stretch/>
        </p:blipFill>
        <p:spPr>
          <a:xfrm>
            <a:off x="761332" y="1252336"/>
            <a:ext cx="10669335" cy="4249054"/>
          </a:xfrm>
          <a:prstGeom prst="rect">
            <a:avLst/>
          </a:prstGeom>
          <a:ln>
            <a:solidFill>
              <a:schemeClr val="tx1"/>
            </a:solidFill>
          </a:ln>
        </p:spPr>
      </p:pic>
    </p:spTree>
    <p:extLst>
      <p:ext uri="{BB962C8B-B14F-4D97-AF65-F5344CB8AC3E}">
        <p14:creationId xmlns:p14="http://schemas.microsoft.com/office/powerpoint/2010/main" val="503730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7FAF790A-71C2-454F-B67D-CD41E41892C9}"/>
              </a:ext>
            </a:extLst>
          </p:cNvPr>
          <p:cNvSpPr/>
          <p:nvPr/>
        </p:nvSpPr>
        <p:spPr>
          <a:xfrm>
            <a:off x="2170323" y="1755208"/>
            <a:ext cx="1069048" cy="1069048"/>
          </a:xfrm>
          <a:prstGeom prst="round2DiagRect">
            <a:avLst>
              <a:gd name="adj1" fmla="val 29727"/>
              <a:gd name="adj2" fmla="val 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4" name="Rectangle 3" descr="Right Pointing Backhand Index">
            <a:extLst>
              <a:ext uri="{FF2B5EF4-FFF2-40B4-BE49-F238E27FC236}">
                <a16:creationId xmlns:a16="http://schemas.microsoft.com/office/drawing/2014/main" id="{AFF38DD9-058D-43A1-A34D-15B8931CE0AA}"/>
              </a:ext>
            </a:extLst>
          </p:cNvPr>
          <p:cNvSpPr/>
          <p:nvPr/>
        </p:nvSpPr>
        <p:spPr>
          <a:xfrm>
            <a:off x="2398154" y="1983038"/>
            <a:ext cx="613388" cy="613388"/>
          </a:xfrm>
          <a:prstGeom prst="rect">
            <a:avLst/>
          </a:prstGeom>
          <a: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5" name="Freeform: Shape 4">
            <a:extLst>
              <a:ext uri="{FF2B5EF4-FFF2-40B4-BE49-F238E27FC236}">
                <a16:creationId xmlns:a16="http://schemas.microsoft.com/office/drawing/2014/main" id="{65C2C059-DA90-4314-9A8A-F8C1E9825B5E}"/>
              </a:ext>
            </a:extLst>
          </p:cNvPr>
          <p:cNvSpPr/>
          <p:nvPr/>
        </p:nvSpPr>
        <p:spPr>
          <a:xfrm>
            <a:off x="1828578" y="3157239"/>
            <a:ext cx="1752539" cy="701015"/>
          </a:xfrm>
          <a:custGeom>
            <a:avLst/>
            <a:gdLst>
              <a:gd name="connsiteX0" fmla="*/ 0 w 1752539"/>
              <a:gd name="connsiteY0" fmla="*/ 0 h 701015"/>
              <a:gd name="connsiteX1" fmla="*/ 1752539 w 1752539"/>
              <a:gd name="connsiteY1" fmla="*/ 0 h 701015"/>
              <a:gd name="connsiteX2" fmla="*/ 1752539 w 1752539"/>
              <a:gd name="connsiteY2" fmla="*/ 701015 h 701015"/>
              <a:gd name="connsiteX3" fmla="*/ 0 w 1752539"/>
              <a:gd name="connsiteY3" fmla="*/ 701015 h 701015"/>
              <a:gd name="connsiteX4" fmla="*/ 0 w 1752539"/>
              <a:gd name="connsiteY4" fmla="*/ 0 h 70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539" h="701015">
                <a:moveTo>
                  <a:pt x="0" y="0"/>
                </a:moveTo>
                <a:lnTo>
                  <a:pt x="1752539" y="0"/>
                </a:lnTo>
                <a:lnTo>
                  <a:pt x="1752539" y="701015"/>
                </a:lnTo>
                <a:lnTo>
                  <a:pt x="0" y="7010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dirty="0"/>
              <a:t>Workspace</a:t>
            </a:r>
          </a:p>
        </p:txBody>
      </p:sp>
      <p:sp>
        <p:nvSpPr>
          <p:cNvPr id="8" name="Rectangle: Diagonal Corners Rounded 7">
            <a:extLst>
              <a:ext uri="{FF2B5EF4-FFF2-40B4-BE49-F238E27FC236}">
                <a16:creationId xmlns:a16="http://schemas.microsoft.com/office/drawing/2014/main" id="{E6ED07C9-73D2-42D1-AD5E-4E87C14494E9}"/>
              </a:ext>
            </a:extLst>
          </p:cNvPr>
          <p:cNvSpPr/>
          <p:nvPr/>
        </p:nvSpPr>
        <p:spPr>
          <a:xfrm>
            <a:off x="4229557" y="1755208"/>
            <a:ext cx="1069048" cy="1069048"/>
          </a:xfrm>
          <a:prstGeom prst="round2DiagRect">
            <a:avLst>
              <a:gd name="adj1" fmla="val 29727"/>
              <a:gd name="adj2" fmla="val 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9" name="Rectangle 8" descr="Telephone">
            <a:extLst>
              <a:ext uri="{FF2B5EF4-FFF2-40B4-BE49-F238E27FC236}">
                <a16:creationId xmlns:a16="http://schemas.microsoft.com/office/drawing/2014/main" id="{44C73F65-57F2-4347-A4A1-6A03936DEB95}"/>
              </a:ext>
            </a:extLst>
          </p:cNvPr>
          <p:cNvSpPr/>
          <p:nvPr/>
        </p:nvSpPr>
        <p:spPr>
          <a:xfrm>
            <a:off x="4457387" y="1983038"/>
            <a:ext cx="613388" cy="613388"/>
          </a:xfrm>
          <a:prstGeom prst="rect">
            <a:avLst/>
          </a:prstGeom>
          <a: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2DA1840A-20D2-48F0-B4FA-A997E1EEACD3}"/>
              </a:ext>
            </a:extLst>
          </p:cNvPr>
          <p:cNvSpPr/>
          <p:nvPr/>
        </p:nvSpPr>
        <p:spPr>
          <a:xfrm>
            <a:off x="3887812" y="3157239"/>
            <a:ext cx="1752539" cy="701015"/>
          </a:xfrm>
          <a:custGeom>
            <a:avLst/>
            <a:gdLst>
              <a:gd name="connsiteX0" fmla="*/ 0 w 1752539"/>
              <a:gd name="connsiteY0" fmla="*/ 0 h 701015"/>
              <a:gd name="connsiteX1" fmla="*/ 1752539 w 1752539"/>
              <a:gd name="connsiteY1" fmla="*/ 0 h 701015"/>
              <a:gd name="connsiteX2" fmla="*/ 1752539 w 1752539"/>
              <a:gd name="connsiteY2" fmla="*/ 701015 h 701015"/>
              <a:gd name="connsiteX3" fmla="*/ 0 w 1752539"/>
              <a:gd name="connsiteY3" fmla="*/ 701015 h 701015"/>
              <a:gd name="connsiteX4" fmla="*/ 0 w 1752539"/>
              <a:gd name="connsiteY4" fmla="*/ 0 h 70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539" h="701015">
                <a:moveTo>
                  <a:pt x="0" y="0"/>
                </a:moveTo>
                <a:lnTo>
                  <a:pt x="1752539" y="0"/>
                </a:lnTo>
                <a:lnTo>
                  <a:pt x="1752539" y="701015"/>
                </a:lnTo>
                <a:lnTo>
                  <a:pt x="0" y="7010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dirty="0"/>
              <a:t>Telephones</a:t>
            </a:r>
          </a:p>
        </p:txBody>
      </p:sp>
      <p:sp>
        <p:nvSpPr>
          <p:cNvPr id="11" name="Rectangle: Diagonal Corners Rounded 10">
            <a:extLst>
              <a:ext uri="{FF2B5EF4-FFF2-40B4-BE49-F238E27FC236}">
                <a16:creationId xmlns:a16="http://schemas.microsoft.com/office/drawing/2014/main" id="{877FC8C5-8D3E-4F88-8D92-522BA134DBDE}"/>
              </a:ext>
            </a:extLst>
          </p:cNvPr>
          <p:cNvSpPr/>
          <p:nvPr/>
        </p:nvSpPr>
        <p:spPr>
          <a:xfrm>
            <a:off x="6288790" y="1755208"/>
            <a:ext cx="1069048" cy="1069048"/>
          </a:xfrm>
          <a:prstGeom prst="round2DiagRect">
            <a:avLst>
              <a:gd name="adj1" fmla="val 29727"/>
              <a:gd name="adj2" fmla="val 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5" name="Rectangle 14" descr="Printer">
            <a:extLst>
              <a:ext uri="{FF2B5EF4-FFF2-40B4-BE49-F238E27FC236}">
                <a16:creationId xmlns:a16="http://schemas.microsoft.com/office/drawing/2014/main" id="{060B81E9-A494-48A3-8ADB-07504A4C5F51}"/>
              </a:ext>
            </a:extLst>
          </p:cNvPr>
          <p:cNvSpPr/>
          <p:nvPr/>
        </p:nvSpPr>
        <p:spPr>
          <a:xfrm>
            <a:off x="6516620" y="1983038"/>
            <a:ext cx="613388" cy="613388"/>
          </a:xfrm>
          <a:prstGeom prst="rect">
            <a:avLst/>
          </a:prstGeom>
          <a: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D9F6F3A0-6511-4A85-86AD-3220CABF58F5}"/>
              </a:ext>
            </a:extLst>
          </p:cNvPr>
          <p:cNvSpPr/>
          <p:nvPr/>
        </p:nvSpPr>
        <p:spPr>
          <a:xfrm>
            <a:off x="5947045" y="3157239"/>
            <a:ext cx="1752539" cy="701015"/>
          </a:xfrm>
          <a:custGeom>
            <a:avLst/>
            <a:gdLst>
              <a:gd name="connsiteX0" fmla="*/ 0 w 1752539"/>
              <a:gd name="connsiteY0" fmla="*/ 0 h 701015"/>
              <a:gd name="connsiteX1" fmla="*/ 1752539 w 1752539"/>
              <a:gd name="connsiteY1" fmla="*/ 0 h 701015"/>
              <a:gd name="connsiteX2" fmla="*/ 1752539 w 1752539"/>
              <a:gd name="connsiteY2" fmla="*/ 701015 h 701015"/>
              <a:gd name="connsiteX3" fmla="*/ 0 w 1752539"/>
              <a:gd name="connsiteY3" fmla="*/ 701015 h 701015"/>
              <a:gd name="connsiteX4" fmla="*/ 0 w 1752539"/>
              <a:gd name="connsiteY4" fmla="*/ 0 h 70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539" h="701015">
                <a:moveTo>
                  <a:pt x="0" y="0"/>
                </a:moveTo>
                <a:lnTo>
                  <a:pt x="1752539" y="0"/>
                </a:lnTo>
                <a:lnTo>
                  <a:pt x="1752539" y="701015"/>
                </a:lnTo>
                <a:lnTo>
                  <a:pt x="0" y="7010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dirty="0"/>
              <a:t>Laser Printers</a:t>
            </a:r>
          </a:p>
        </p:txBody>
      </p:sp>
      <p:sp>
        <p:nvSpPr>
          <p:cNvPr id="17" name="Rectangle: Diagonal Corners Rounded 16">
            <a:extLst>
              <a:ext uri="{FF2B5EF4-FFF2-40B4-BE49-F238E27FC236}">
                <a16:creationId xmlns:a16="http://schemas.microsoft.com/office/drawing/2014/main" id="{0936BFFA-843A-470D-A677-CC66D9CDD012}"/>
              </a:ext>
            </a:extLst>
          </p:cNvPr>
          <p:cNvSpPr/>
          <p:nvPr/>
        </p:nvSpPr>
        <p:spPr>
          <a:xfrm>
            <a:off x="8348024" y="1755208"/>
            <a:ext cx="1069048" cy="1069048"/>
          </a:xfrm>
          <a:prstGeom prst="round2DiagRect">
            <a:avLst>
              <a:gd name="adj1" fmla="val 29727"/>
              <a:gd name="adj2" fmla="val 0"/>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18" name="Rectangle 17" descr="Photocopier">
            <a:extLst>
              <a:ext uri="{FF2B5EF4-FFF2-40B4-BE49-F238E27FC236}">
                <a16:creationId xmlns:a16="http://schemas.microsoft.com/office/drawing/2014/main" id="{3A3EA039-FBE2-4EB2-A170-8280F746723B}"/>
              </a:ext>
            </a:extLst>
          </p:cNvPr>
          <p:cNvSpPr/>
          <p:nvPr/>
        </p:nvSpPr>
        <p:spPr>
          <a:xfrm>
            <a:off x="8575854" y="1983038"/>
            <a:ext cx="613388" cy="613388"/>
          </a:xfrm>
          <a:prstGeom prst="rect">
            <a:avLst/>
          </a:prstGeom>
          <a: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9" name="Freeform: Shape 18">
            <a:extLst>
              <a:ext uri="{FF2B5EF4-FFF2-40B4-BE49-F238E27FC236}">
                <a16:creationId xmlns:a16="http://schemas.microsoft.com/office/drawing/2014/main" id="{64032993-4AF8-4DB2-824A-7D2612B94BEF}"/>
              </a:ext>
            </a:extLst>
          </p:cNvPr>
          <p:cNvSpPr/>
          <p:nvPr/>
        </p:nvSpPr>
        <p:spPr>
          <a:xfrm>
            <a:off x="8006279" y="3157239"/>
            <a:ext cx="1752539" cy="701015"/>
          </a:xfrm>
          <a:custGeom>
            <a:avLst/>
            <a:gdLst>
              <a:gd name="connsiteX0" fmla="*/ 0 w 1752539"/>
              <a:gd name="connsiteY0" fmla="*/ 0 h 701015"/>
              <a:gd name="connsiteX1" fmla="*/ 1752539 w 1752539"/>
              <a:gd name="connsiteY1" fmla="*/ 0 h 701015"/>
              <a:gd name="connsiteX2" fmla="*/ 1752539 w 1752539"/>
              <a:gd name="connsiteY2" fmla="*/ 701015 h 701015"/>
              <a:gd name="connsiteX3" fmla="*/ 0 w 1752539"/>
              <a:gd name="connsiteY3" fmla="*/ 701015 h 701015"/>
              <a:gd name="connsiteX4" fmla="*/ 0 w 1752539"/>
              <a:gd name="connsiteY4" fmla="*/ 0 h 70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539" h="701015">
                <a:moveTo>
                  <a:pt x="0" y="0"/>
                </a:moveTo>
                <a:lnTo>
                  <a:pt x="1752539" y="0"/>
                </a:lnTo>
                <a:lnTo>
                  <a:pt x="1752539" y="701015"/>
                </a:lnTo>
                <a:lnTo>
                  <a:pt x="0" y="7010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dirty="0"/>
              <a:t>Copy Machines</a:t>
            </a:r>
          </a:p>
        </p:txBody>
      </p:sp>
      <p:sp>
        <p:nvSpPr>
          <p:cNvPr id="20" name="Rectangle: Diagonal Corners Rounded 19">
            <a:extLst>
              <a:ext uri="{FF2B5EF4-FFF2-40B4-BE49-F238E27FC236}">
                <a16:creationId xmlns:a16="http://schemas.microsoft.com/office/drawing/2014/main" id="{51DC525C-B655-4896-AA56-B097BE4DD6C6}"/>
              </a:ext>
            </a:extLst>
          </p:cNvPr>
          <p:cNvSpPr/>
          <p:nvPr/>
        </p:nvSpPr>
        <p:spPr>
          <a:xfrm>
            <a:off x="2130892" y="4337612"/>
            <a:ext cx="1069048" cy="1069048"/>
          </a:xfrm>
          <a:prstGeom prst="round2DiagRect">
            <a:avLst>
              <a:gd name="adj1" fmla="val 29727"/>
              <a:gd name="adj2" fmla="val 0"/>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sp>
      <p:sp>
        <p:nvSpPr>
          <p:cNvPr id="22" name="Freeform: Shape 21">
            <a:extLst>
              <a:ext uri="{FF2B5EF4-FFF2-40B4-BE49-F238E27FC236}">
                <a16:creationId xmlns:a16="http://schemas.microsoft.com/office/drawing/2014/main" id="{35FB6F8D-FC58-472C-8211-5D5FF522A95C}"/>
              </a:ext>
            </a:extLst>
          </p:cNvPr>
          <p:cNvSpPr/>
          <p:nvPr/>
        </p:nvSpPr>
        <p:spPr>
          <a:xfrm>
            <a:off x="1828578" y="5698421"/>
            <a:ext cx="1752539" cy="701015"/>
          </a:xfrm>
          <a:custGeom>
            <a:avLst/>
            <a:gdLst>
              <a:gd name="connsiteX0" fmla="*/ 0 w 1752539"/>
              <a:gd name="connsiteY0" fmla="*/ 0 h 701015"/>
              <a:gd name="connsiteX1" fmla="*/ 1752539 w 1752539"/>
              <a:gd name="connsiteY1" fmla="*/ 0 h 701015"/>
              <a:gd name="connsiteX2" fmla="*/ 1752539 w 1752539"/>
              <a:gd name="connsiteY2" fmla="*/ 701015 h 701015"/>
              <a:gd name="connsiteX3" fmla="*/ 0 w 1752539"/>
              <a:gd name="connsiteY3" fmla="*/ 701015 h 701015"/>
              <a:gd name="connsiteX4" fmla="*/ 0 w 1752539"/>
              <a:gd name="connsiteY4" fmla="*/ 0 h 70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539" h="701015">
                <a:moveTo>
                  <a:pt x="0" y="0"/>
                </a:moveTo>
                <a:lnTo>
                  <a:pt x="1752539" y="0"/>
                </a:lnTo>
                <a:lnTo>
                  <a:pt x="1752539" y="701015"/>
                </a:lnTo>
                <a:lnTo>
                  <a:pt x="0" y="7010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dirty="0"/>
              <a:t>FAX</a:t>
            </a:r>
          </a:p>
        </p:txBody>
      </p:sp>
      <p:sp>
        <p:nvSpPr>
          <p:cNvPr id="23" name="Rectangle: Diagonal Corners Rounded 22">
            <a:extLst>
              <a:ext uri="{FF2B5EF4-FFF2-40B4-BE49-F238E27FC236}">
                <a16:creationId xmlns:a16="http://schemas.microsoft.com/office/drawing/2014/main" id="{BF56B33A-008F-4EE0-B872-D21778D293E5}"/>
              </a:ext>
            </a:extLst>
          </p:cNvPr>
          <p:cNvSpPr/>
          <p:nvPr/>
        </p:nvSpPr>
        <p:spPr>
          <a:xfrm>
            <a:off x="4229557" y="4296389"/>
            <a:ext cx="1069048" cy="1069048"/>
          </a:xfrm>
          <a:prstGeom prst="round2DiagRect">
            <a:avLst>
              <a:gd name="adj1" fmla="val 29727"/>
              <a:gd name="adj2" fmla="val 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24" name="Rectangle 23" descr="Processor">
            <a:extLst>
              <a:ext uri="{FF2B5EF4-FFF2-40B4-BE49-F238E27FC236}">
                <a16:creationId xmlns:a16="http://schemas.microsoft.com/office/drawing/2014/main" id="{2591EC46-CBA3-4FE0-8B42-6180D09C8752}"/>
              </a:ext>
            </a:extLst>
          </p:cNvPr>
          <p:cNvSpPr/>
          <p:nvPr/>
        </p:nvSpPr>
        <p:spPr>
          <a:xfrm>
            <a:off x="4457387" y="4524219"/>
            <a:ext cx="613388" cy="613388"/>
          </a:xfrm>
          <a:prstGeom prst="rect">
            <a:avLst/>
          </a:prstGeom>
          <a: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5" name="Freeform: Shape 24">
            <a:extLst>
              <a:ext uri="{FF2B5EF4-FFF2-40B4-BE49-F238E27FC236}">
                <a16:creationId xmlns:a16="http://schemas.microsoft.com/office/drawing/2014/main" id="{A8D07DE5-D7E6-4D9D-BF1B-A4D0A2E12F79}"/>
              </a:ext>
            </a:extLst>
          </p:cNvPr>
          <p:cNvSpPr/>
          <p:nvPr/>
        </p:nvSpPr>
        <p:spPr>
          <a:xfrm>
            <a:off x="3887812" y="5698421"/>
            <a:ext cx="1752539" cy="701015"/>
          </a:xfrm>
          <a:custGeom>
            <a:avLst/>
            <a:gdLst>
              <a:gd name="connsiteX0" fmla="*/ 0 w 1752539"/>
              <a:gd name="connsiteY0" fmla="*/ 0 h 701015"/>
              <a:gd name="connsiteX1" fmla="*/ 1752539 w 1752539"/>
              <a:gd name="connsiteY1" fmla="*/ 0 h 701015"/>
              <a:gd name="connsiteX2" fmla="*/ 1752539 w 1752539"/>
              <a:gd name="connsiteY2" fmla="*/ 701015 h 701015"/>
              <a:gd name="connsiteX3" fmla="*/ 0 w 1752539"/>
              <a:gd name="connsiteY3" fmla="*/ 701015 h 701015"/>
              <a:gd name="connsiteX4" fmla="*/ 0 w 1752539"/>
              <a:gd name="connsiteY4" fmla="*/ 0 h 70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539" h="701015">
                <a:moveTo>
                  <a:pt x="0" y="0"/>
                </a:moveTo>
                <a:lnTo>
                  <a:pt x="1752539" y="0"/>
                </a:lnTo>
                <a:lnTo>
                  <a:pt x="1752539" y="701015"/>
                </a:lnTo>
                <a:lnTo>
                  <a:pt x="0" y="7010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dirty="0"/>
              <a:t>Computers</a:t>
            </a:r>
          </a:p>
        </p:txBody>
      </p:sp>
      <p:sp>
        <p:nvSpPr>
          <p:cNvPr id="26" name="Rectangle: Diagonal Corners Rounded 25">
            <a:extLst>
              <a:ext uri="{FF2B5EF4-FFF2-40B4-BE49-F238E27FC236}">
                <a16:creationId xmlns:a16="http://schemas.microsoft.com/office/drawing/2014/main" id="{2E508D06-6B5E-461A-BC5A-6A9DF29503D7}"/>
              </a:ext>
            </a:extLst>
          </p:cNvPr>
          <p:cNvSpPr/>
          <p:nvPr/>
        </p:nvSpPr>
        <p:spPr>
          <a:xfrm>
            <a:off x="6288790" y="4296389"/>
            <a:ext cx="1069048" cy="1069048"/>
          </a:xfrm>
          <a:prstGeom prst="round2DiagRect">
            <a:avLst>
              <a:gd name="adj1" fmla="val 29727"/>
              <a:gd name="adj2" fmla="val 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27" name="Rectangle 26" descr="Wireless router">
            <a:extLst>
              <a:ext uri="{FF2B5EF4-FFF2-40B4-BE49-F238E27FC236}">
                <a16:creationId xmlns:a16="http://schemas.microsoft.com/office/drawing/2014/main" id="{97FC1A44-CFCE-4CFE-B310-8EF7FB176F2A}"/>
              </a:ext>
            </a:extLst>
          </p:cNvPr>
          <p:cNvSpPr/>
          <p:nvPr/>
        </p:nvSpPr>
        <p:spPr>
          <a:xfrm>
            <a:off x="6516620" y="4524219"/>
            <a:ext cx="613388" cy="613388"/>
          </a:xfrm>
          <a:prstGeom prst="rect">
            <a:avLst/>
          </a:prstGeom>
          <a: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8" name="Freeform: Shape 27">
            <a:extLst>
              <a:ext uri="{FF2B5EF4-FFF2-40B4-BE49-F238E27FC236}">
                <a16:creationId xmlns:a16="http://schemas.microsoft.com/office/drawing/2014/main" id="{50585521-A13A-4921-BFE4-E02541A30A12}"/>
              </a:ext>
            </a:extLst>
          </p:cNvPr>
          <p:cNvSpPr/>
          <p:nvPr/>
        </p:nvSpPr>
        <p:spPr>
          <a:xfrm>
            <a:off x="5947045" y="5698421"/>
            <a:ext cx="1752539" cy="701015"/>
          </a:xfrm>
          <a:custGeom>
            <a:avLst/>
            <a:gdLst>
              <a:gd name="connsiteX0" fmla="*/ 0 w 1752539"/>
              <a:gd name="connsiteY0" fmla="*/ 0 h 701015"/>
              <a:gd name="connsiteX1" fmla="*/ 1752539 w 1752539"/>
              <a:gd name="connsiteY1" fmla="*/ 0 h 701015"/>
              <a:gd name="connsiteX2" fmla="*/ 1752539 w 1752539"/>
              <a:gd name="connsiteY2" fmla="*/ 701015 h 701015"/>
              <a:gd name="connsiteX3" fmla="*/ 0 w 1752539"/>
              <a:gd name="connsiteY3" fmla="*/ 701015 h 701015"/>
              <a:gd name="connsiteX4" fmla="*/ 0 w 1752539"/>
              <a:gd name="connsiteY4" fmla="*/ 0 h 70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539" h="701015">
                <a:moveTo>
                  <a:pt x="0" y="0"/>
                </a:moveTo>
                <a:lnTo>
                  <a:pt x="1752539" y="0"/>
                </a:lnTo>
                <a:lnTo>
                  <a:pt x="1752539" y="701015"/>
                </a:lnTo>
                <a:lnTo>
                  <a:pt x="0" y="7010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dirty="0"/>
              <a:t>Internet Access</a:t>
            </a:r>
          </a:p>
        </p:txBody>
      </p:sp>
      <p:sp>
        <p:nvSpPr>
          <p:cNvPr id="29" name="Rectangle: Diagonal Corners Rounded 28">
            <a:extLst>
              <a:ext uri="{FF2B5EF4-FFF2-40B4-BE49-F238E27FC236}">
                <a16:creationId xmlns:a16="http://schemas.microsoft.com/office/drawing/2014/main" id="{39195E77-C9C3-49F3-A95F-C1A775F44A38}"/>
              </a:ext>
            </a:extLst>
          </p:cNvPr>
          <p:cNvSpPr/>
          <p:nvPr/>
        </p:nvSpPr>
        <p:spPr>
          <a:xfrm>
            <a:off x="8348024" y="4296389"/>
            <a:ext cx="1069048" cy="1069048"/>
          </a:xfrm>
          <a:prstGeom prst="round2DiagRect">
            <a:avLst>
              <a:gd name="adj1" fmla="val 29727"/>
              <a:gd name="adj2" fmla="val 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30" name="Rectangle 29" descr="Waiter">
            <a:extLst>
              <a:ext uri="{FF2B5EF4-FFF2-40B4-BE49-F238E27FC236}">
                <a16:creationId xmlns:a16="http://schemas.microsoft.com/office/drawing/2014/main" id="{B9D4C0CF-6981-43F4-860B-D6131E42AA57}"/>
              </a:ext>
            </a:extLst>
          </p:cNvPr>
          <p:cNvSpPr/>
          <p:nvPr/>
        </p:nvSpPr>
        <p:spPr>
          <a:xfrm>
            <a:off x="8575854" y="4524219"/>
            <a:ext cx="613388" cy="613388"/>
          </a:xfrm>
          <a:prstGeom prst="rect">
            <a:avLst/>
          </a:prstGeom>
          <a: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31" name="Freeform: Shape 30">
            <a:extLst>
              <a:ext uri="{FF2B5EF4-FFF2-40B4-BE49-F238E27FC236}">
                <a16:creationId xmlns:a16="http://schemas.microsoft.com/office/drawing/2014/main" id="{E63578A7-DA42-4B9B-88E0-989B338C0787}"/>
              </a:ext>
            </a:extLst>
          </p:cNvPr>
          <p:cNvSpPr/>
          <p:nvPr/>
        </p:nvSpPr>
        <p:spPr>
          <a:xfrm>
            <a:off x="8006279" y="5698421"/>
            <a:ext cx="1752539" cy="701015"/>
          </a:xfrm>
          <a:custGeom>
            <a:avLst/>
            <a:gdLst>
              <a:gd name="connsiteX0" fmla="*/ 0 w 1752539"/>
              <a:gd name="connsiteY0" fmla="*/ 0 h 701015"/>
              <a:gd name="connsiteX1" fmla="*/ 1752539 w 1752539"/>
              <a:gd name="connsiteY1" fmla="*/ 0 h 701015"/>
              <a:gd name="connsiteX2" fmla="*/ 1752539 w 1752539"/>
              <a:gd name="connsiteY2" fmla="*/ 701015 h 701015"/>
              <a:gd name="connsiteX3" fmla="*/ 0 w 1752539"/>
              <a:gd name="connsiteY3" fmla="*/ 701015 h 701015"/>
              <a:gd name="connsiteX4" fmla="*/ 0 w 1752539"/>
              <a:gd name="connsiteY4" fmla="*/ 0 h 70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539" h="701015">
                <a:moveTo>
                  <a:pt x="0" y="0"/>
                </a:moveTo>
                <a:lnTo>
                  <a:pt x="1752539" y="0"/>
                </a:lnTo>
                <a:lnTo>
                  <a:pt x="1752539" y="701015"/>
                </a:lnTo>
                <a:lnTo>
                  <a:pt x="0" y="7010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dirty="0"/>
              <a:t>Resource Room Staff*</a:t>
            </a:r>
          </a:p>
        </p:txBody>
      </p:sp>
      <p:sp>
        <p:nvSpPr>
          <p:cNvPr id="6" name="Title 1">
            <a:extLst>
              <a:ext uri="{FF2B5EF4-FFF2-40B4-BE49-F238E27FC236}">
                <a16:creationId xmlns:a16="http://schemas.microsoft.com/office/drawing/2014/main" id="{EC97439F-6B99-4986-B858-6B72A6E790D8}"/>
              </a:ext>
            </a:extLst>
          </p:cNvPr>
          <p:cNvSpPr>
            <a:spLocks noGrp="1"/>
          </p:cNvSpPr>
          <p:nvPr>
            <p:ph type="title"/>
          </p:nvPr>
        </p:nvSpPr>
        <p:spPr>
          <a:xfrm>
            <a:off x="1506450" y="424525"/>
            <a:ext cx="9179100" cy="940449"/>
          </a:xfrm>
          <a:solidFill>
            <a:schemeClr val="accent4">
              <a:lumMod val="60000"/>
              <a:lumOff val="40000"/>
            </a:schemeClr>
          </a:solidFill>
          <a:ln>
            <a:solidFill>
              <a:schemeClr val="tx1"/>
            </a:solidFill>
          </a:ln>
        </p:spPr>
        <p:txBody>
          <a:bodyPr>
            <a:normAutofit/>
          </a:bodyPr>
          <a:lstStyle/>
          <a:p>
            <a:pPr algn="ctr"/>
            <a:r>
              <a:rPr lang="en-US" b="1" dirty="0">
                <a:latin typeface="+mn-lt"/>
              </a:rPr>
              <a:t>Resource Room Equipment &amp; Services </a:t>
            </a:r>
          </a:p>
        </p:txBody>
      </p:sp>
      <p:sp>
        <p:nvSpPr>
          <p:cNvPr id="2" name="Slide Number Placeholder 1">
            <a:extLst>
              <a:ext uri="{FF2B5EF4-FFF2-40B4-BE49-F238E27FC236}">
                <a16:creationId xmlns:a16="http://schemas.microsoft.com/office/drawing/2014/main" id="{871484D8-217C-468B-85A1-944249322D23}"/>
              </a:ext>
            </a:extLst>
          </p:cNvPr>
          <p:cNvSpPr>
            <a:spLocks noGrp="1"/>
          </p:cNvSpPr>
          <p:nvPr>
            <p:ph type="sldNum" sz="quarter" idx="12"/>
          </p:nvPr>
        </p:nvSpPr>
        <p:spPr/>
        <p:txBody>
          <a:bodyPr/>
          <a:lstStyle/>
          <a:p>
            <a:fld id="{358A5BDD-D72F-442D-97AB-038AFB2647DC}" type="slidenum">
              <a:rPr lang="en-US" smtClean="0"/>
              <a:t>22</a:t>
            </a:fld>
            <a:endParaRPr lang="en-US" dirty="0"/>
          </a:p>
        </p:txBody>
      </p:sp>
      <p:sp>
        <p:nvSpPr>
          <p:cNvPr id="35" name="Rectangle 34" descr="Printer">
            <a:extLst>
              <a:ext uri="{FF2B5EF4-FFF2-40B4-BE49-F238E27FC236}">
                <a16:creationId xmlns:a16="http://schemas.microsoft.com/office/drawing/2014/main" id="{B862CB6D-FBAA-462E-A9A0-4231EAB1B2E1}"/>
              </a:ext>
            </a:extLst>
          </p:cNvPr>
          <p:cNvSpPr/>
          <p:nvPr/>
        </p:nvSpPr>
        <p:spPr>
          <a:xfrm>
            <a:off x="2358722" y="4542337"/>
            <a:ext cx="613388" cy="613388"/>
          </a:xfrm>
          <a:prstGeom prst="rect">
            <a:avLst/>
          </a:prstGeom>
          <a: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250125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4">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17" name="Title 16">
            <a:extLst>
              <a:ext uri="{FF2B5EF4-FFF2-40B4-BE49-F238E27FC236}">
                <a16:creationId xmlns:a16="http://schemas.microsoft.com/office/drawing/2014/main" id="{330BDAF8-4ACC-4D5B-B905-C5A48606518D}"/>
              </a:ext>
            </a:extLst>
          </p:cNvPr>
          <p:cNvSpPr>
            <a:spLocks noGrp="1"/>
          </p:cNvSpPr>
          <p:nvPr>
            <p:ph type="title"/>
          </p:nvPr>
        </p:nvSpPr>
        <p:spPr>
          <a:xfrm>
            <a:off x="662855" y="399751"/>
            <a:ext cx="4803636" cy="1311664"/>
          </a:xfrm>
        </p:spPr>
        <p:txBody>
          <a:bodyPr vert="horz" lIns="91440" tIns="45720" rIns="91440" bIns="45720" rtlCol="0" anchor="ctr">
            <a:normAutofit/>
          </a:bodyPr>
          <a:lstStyle/>
          <a:p>
            <a:r>
              <a:rPr lang="en-US" sz="4400" b="1" dirty="0">
                <a:solidFill>
                  <a:srgbClr val="000000"/>
                </a:solidFill>
                <a:latin typeface="+mn-lt"/>
              </a:rPr>
              <a:t>Priority of Service</a:t>
            </a:r>
          </a:p>
        </p:txBody>
      </p:sp>
      <p:sp>
        <p:nvSpPr>
          <p:cNvPr id="19" name="Text Placeholder 18">
            <a:extLst>
              <a:ext uri="{FF2B5EF4-FFF2-40B4-BE49-F238E27FC236}">
                <a16:creationId xmlns:a16="http://schemas.microsoft.com/office/drawing/2014/main" id="{8F55CB09-2089-4FB8-B089-D822F6D41FBE}"/>
              </a:ext>
            </a:extLst>
          </p:cNvPr>
          <p:cNvSpPr>
            <a:spLocks noGrp="1"/>
          </p:cNvSpPr>
          <p:nvPr>
            <p:ph type="body" sz="half" idx="2"/>
          </p:nvPr>
        </p:nvSpPr>
        <p:spPr>
          <a:xfrm>
            <a:off x="411012" y="1307807"/>
            <a:ext cx="4706803" cy="907785"/>
          </a:xfrm>
        </p:spPr>
        <p:txBody>
          <a:bodyPr vert="horz" lIns="91440" tIns="45720" rIns="91440" bIns="45720" rtlCol="0" anchor="ctr">
            <a:normAutofit/>
          </a:bodyPr>
          <a:lstStyle/>
          <a:p>
            <a:pPr algn="ctr"/>
            <a:r>
              <a:rPr lang="en-US" sz="2800" b="1" dirty="0">
                <a:solidFill>
                  <a:srgbClr val="C00000"/>
                </a:solidFill>
              </a:rPr>
              <a:t>Veterans and Eligible Spouses</a:t>
            </a:r>
          </a:p>
        </p:txBody>
      </p:sp>
      <p:sp>
        <p:nvSpPr>
          <p:cNvPr id="12" name="Slide Number Placeholder 11">
            <a:extLst>
              <a:ext uri="{FF2B5EF4-FFF2-40B4-BE49-F238E27FC236}">
                <a16:creationId xmlns:a16="http://schemas.microsoft.com/office/drawing/2014/main" id="{B3063F52-3397-4AED-9292-C7BB2929D8AE}"/>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58A5BDD-D72F-442D-97AB-038AFB2647DC}" type="slidenum">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1F6ACA4B-5596-42C8-B561-6209E89BDE28}"/>
              </a:ext>
            </a:extLst>
          </p:cNvPr>
          <p:cNvSpPr txBox="1">
            <a:spLocks/>
          </p:cNvSpPr>
          <p:nvPr/>
        </p:nvSpPr>
        <p:spPr>
          <a:xfrm>
            <a:off x="5560945" y="890029"/>
            <a:ext cx="4205905"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5024A541-9886-41BA-A467-51B0E8E2A250}"/>
              </a:ext>
            </a:extLst>
          </p:cNvPr>
          <p:cNvSpPr txBox="1"/>
          <p:nvPr/>
        </p:nvSpPr>
        <p:spPr>
          <a:xfrm>
            <a:off x="459075" y="2462958"/>
            <a:ext cx="4706803" cy="3139321"/>
          </a:xfrm>
          <a:prstGeom prst="rect">
            <a:avLst/>
          </a:prstGeom>
          <a:noFill/>
        </p:spPr>
        <p:txBody>
          <a:bodyPr wrap="square" rtlCol="0">
            <a:spAutoFit/>
          </a:bodyPr>
          <a:lstStyle/>
          <a:p>
            <a:pPr lvl="0" algn="ctr"/>
            <a:r>
              <a:rPr lang="en-US" sz="2000" dirty="0">
                <a:solidFill>
                  <a:prstClr val="black"/>
                </a:solidFill>
              </a:rPr>
              <a:t>Veterans and eligible spouses receive Priority of Service at Wisconsin’s American Job Centers.</a:t>
            </a:r>
          </a:p>
          <a:p>
            <a:pPr lvl="0" algn="ctr"/>
            <a:endParaRPr lang="en-US" sz="2000" dirty="0">
              <a:solidFill>
                <a:prstClr val="black"/>
              </a:solidFill>
            </a:endParaRPr>
          </a:p>
          <a:p>
            <a:pPr lvl="0" algn="ctr"/>
            <a:r>
              <a:rPr lang="en-US" sz="2000" dirty="0">
                <a:solidFill>
                  <a:prstClr val="black"/>
                </a:solidFill>
              </a:rPr>
              <a:t>They also receive priority for programs and services operated through the American Job Centers, such as early entry to Career Fairs and exclusive access to job postings on JCW for the first 24 hours of posting.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Placeholder 9">
            <a:extLst>
              <a:ext uri="{FF2B5EF4-FFF2-40B4-BE49-F238E27FC236}">
                <a16:creationId xmlns:a16="http://schemas.microsoft.com/office/drawing/2014/main" id="{A39CBE24-4B95-44C3-A043-8559FD89D771}"/>
              </a:ext>
            </a:extLst>
          </p:cNvPr>
          <p:cNvPicPr>
            <a:picLocks noGrp="1" noChangeAspect="1"/>
          </p:cNvPicPr>
          <p:nvPr>
            <p:ph type="pic" idx="1"/>
          </p:nvPr>
        </p:nvPicPr>
        <p:blipFill>
          <a:blip r:embed="rId4"/>
          <a:srcRect l="7407" r="7407"/>
          <a:stretch>
            <a:fillRect/>
          </a:stretch>
        </p:blipFill>
        <p:spPr>
          <a:xfrm>
            <a:off x="5528827" y="890029"/>
            <a:ext cx="6172200" cy="4873625"/>
          </a:xfrm>
          <a:prstGeom prst="rect">
            <a:avLst/>
          </a:prstGeom>
        </p:spPr>
      </p:pic>
    </p:spTree>
    <p:extLst>
      <p:ext uri="{BB962C8B-B14F-4D97-AF65-F5344CB8AC3E}">
        <p14:creationId xmlns:p14="http://schemas.microsoft.com/office/powerpoint/2010/main" val="599486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1395" y="712269"/>
            <a:ext cx="3452880" cy="5502264"/>
          </a:xfrm>
        </p:spPr>
        <p:txBody>
          <a:bodyPr>
            <a:normAutofit/>
          </a:bodyPr>
          <a:lstStyle/>
          <a:p>
            <a:r>
              <a:rPr lang="en-US" b="1" dirty="0">
                <a:solidFill>
                  <a:srgbClr val="FFFFFF"/>
                </a:solidFill>
              </a:rPr>
              <a:t>What services are available for employers through the local workforce system?</a:t>
            </a:r>
            <a:endParaRPr lang="en-US" dirty="0">
              <a:solidFill>
                <a:srgbClr val="FFFFFF"/>
              </a:solidFill>
            </a:endParaRPr>
          </a:p>
        </p:txBody>
      </p:sp>
      <p:cxnSp>
        <p:nvCxnSpPr>
          <p:cNvPr id="13" name="Straight Connector 12">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2">
            <a:extLst>
              <a:ext uri="{FF2B5EF4-FFF2-40B4-BE49-F238E27FC236}">
                <a16:creationId xmlns:a16="http://schemas.microsoft.com/office/drawing/2014/main" id="{A9839F7B-8218-40A8-8B97-FE3F73343943}"/>
              </a:ext>
            </a:extLst>
          </p:cNvPr>
          <p:cNvGraphicFramePr>
            <a:graphicFrameLocks noGrp="1"/>
          </p:cNvGraphicFramePr>
          <p:nvPr>
            <p:ph idx="1"/>
          </p:nvPr>
        </p:nvGraphicFramePr>
        <p:xfrm>
          <a:off x="4636008" y="324148"/>
          <a:ext cx="7198183" cy="6222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8341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Image result for employ milwaukee workforce development board wi">
            <a:extLst>
              <a:ext uri="{FF2B5EF4-FFF2-40B4-BE49-F238E27FC236}">
                <a16:creationId xmlns:a16="http://schemas.microsoft.com/office/drawing/2014/main" id="{0257FF44-96BB-4572-B983-02CF3223C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496" y="723100"/>
            <a:ext cx="1862231" cy="186223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89F7ED5E-11D4-4577-8097-C36F3F8CE038}"/>
              </a:ext>
            </a:extLst>
          </p:cNvPr>
          <p:cNvSpPr/>
          <p:nvPr/>
        </p:nvSpPr>
        <p:spPr>
          <a:xfrm>
            <a:off x="2973798" y="5156021"/>
            <a:ext cx="580372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www.employmilwaukee.org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www.dwd.wisconsin.gov</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algn="ctr">
              <a:defRPr/>
            </a:pPr>
            <a:r>
              <a:rPr lang="en-US" dirty="0">
                <a:solidFill>
                  <a:prstClr val="black"/>
                </a:solidFill>
              </a:rPr>
              <a:t>1-888-258-9966 and </a:t>
            </a:r>
            <a:r>
              <a:rPr lang="en-US" dirty="0">
                <a:solidFill>
                  <a:prstClr val="black"/>
                </a:solidFill>
                <a:hlinkClick r:id="rId5"/>
              </a:rPr>
              <a:t>www.JobCenterofWisconsin.com</a:t>
            </a:r>
            <a:endParaRPr lang="en-US"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7E7A3EB4-CBF4-4D23-A00A-D8B507521EA4}"/>
              </a:ext>
            </a:extLst>
          </p:cNvPr>
          <p:cNvSpPr/>
          <p:nvPr/>
        </p:nvSpPr>
        <p:spPr>
          <a:xfrm>
            <a:off x="3788019" y="3486808"/>
            <a:ext cx="4175283" cy="923330"/>
          </a:xfrm>
          <a:prstGeom prst="rect">
            <a:avLst/>
          </a:prstGeom>
        </p:spPr>
        <p:txBody>
          <a:bodyPr wrap="square">
            <a:spAutoFit/>
          </a:bodyPr>
          <a:lstStyle/>
          <a:p>
            <a:pPr algn="ctr"/>
            <a:r>
              <a:rPr lang="en-US" sz="5400" b="1" dirty="0"/>
              <a:t>Thank you!</a:t>
            </a:r>
          </a:p>
        </p:txBody>
      </p:sp>
      <p:pic>
        <p:nvPicPr>
          <p:cNvPr id="3" name="Picture 2">
            <a:extLst>
              <a:ext uri="{FF2B5EF4-FFF2-40B4-BE49-F238E27FC236}">
                <a16:creationId xmlns:a16="http://schemas.microsoft.com/office/drawing/2014/main" id="{1413EE13-143C-4B14-8BFA-100942E4D12D}"/>
              </a:ext>
            </a:extLst>
          </p:cNvPr>
          <p:cNvPicPr>
            <a:picLocks noChangeAspect="1"/>
          </p:cNvPicPr>
          <p:nvPr/>
        </p:nvPicPr>
        <p:blipFill>
          <a:blip r:embed="rId6"/>
          <a:stretch>
            <a:fillRect/>
          </a:stretch>
        </p:blipFill>
        <p:spPr>
          <a:xfrm>
            <a:off x="5083922" y="829490"/>
            <a:ext cx="1583475" cy="1649453"/>
          </a:xfrm>
          <a:prstGeom prst="rect">
            <a:avLst/>
          </a:prstGeom>
        </p:spPr>
      </p:pic>
      <p:sp>
        <p:nvSpPr>
          <p:cNvPr id="4" name="Slide Number Placeholder 3">
            <a:extLst>
              <a:ext uri="{FF2B5EF4-FFF2-40B4-BE49-F238E27FC236}">
                <a16:creationId xmlns:a16="http://schemas.microsoft.com/office/drawing/2014/main" id="{3A4DB420-9B18-4D4A-8AE6-BE2469D2F964}"/>
              </a:ext>
            </a:extLst>
          </p:cNvPr>
          <p:cNvSpPr>
            <a:spLocks noGrp="1"/>
          </p:cNvSpPr>
          <p:nvPr>
            <p:ph type="sldNum" sz="quarter" idx="12"/>
          </p:nvPr>
        </p:nvSpPr>
        <p:spPr/>
        <p:txBody>
          <a:bodyPr/>
          <a:lstStyle/>
          <a:p>
            <a:fld id="{15E851E8-9537-4430-B423-64E5138EB70F}" type="slidenum">
              <a:rPr lang="en-US" smtClean="0"/>
              <a:t>25</a:t>
            </a:fld>
            <a:endParaRPr lang="en-US" dirty="0"/>
          </a:p>
        </p:txBody>
      </p:sp>
      <p:pic>
        <p:nvPicPr>
          <p:cNvPr id="7" name="Picture 6">
            <a:extLst>
              <a:ext uri="{FF2B5EF4-FFF2-40B4-BE49-F238E27FC236}">
                <a16:creationId xmlns:a16="http://schemas.microsoft.com/office/drawing/2014/main" id="{598EF170-E69E-4DB8-8891-E13EC80947A6}"/>
              </a:ext>
            </a:extLst>
          </p:cNvPr>
          <p:cNvPicPr>
            <a:picLocks noChangeAspect="1"/>
          </p:cNvPicPr>
          <p:nvPr/>
        </p:nvPicPr>
        <p:blipFill>
          <a:blip r:embed="rId7"/>
          <a:stretch>
            <a:fillRect/>
          </a:stretch>
        </p:blipFill>
        <p:spPr>
          <a:xfrm>
            <a:off x="8165168" y="829490"/>
            <a:ext cx="2476500" cy="1428750"/>
          </a:xfrm>
          <a:prstGeom prst="rect">
            <a:avLst/>
          </a:prstGeom>
        </p:spPr>
      </p:pic>
    </p:spTree>
    <p:extLst>
      <p:ext uri="{BB962C8B-B14F-4D97-AF65-F5344CB8AC3E}">
        <p14:creationId xmlns:p14="http://schemas.microsoft.com/office/powerpoint/2010/main" val="131396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4" descr="Image result for Department of Vocational Rehabilitation of wisconsin">
            <a:extLst>
              <a:ext uri="{FF2B5EF4-FFF2-40B4-BE49-F238E27FC236}">
                <a16:creationId xmlns:a16="http://schemas.microsoft.com/office/drawing/2014/main" id="{1DB581E6-1F93-4B9A-A8E4-E3F54BBA87B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1441" y="5239686"/>
            <a:ext cx="2434338" cy="9220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8" descr="Image result for wisconsin department of public instruction">
            <a:extLst>
              <a:ext uri="{FF2B5EF4-FFF2-40B4-BE49-F238E27FC236}">
                <a16:creationId xmlns:a16="http://schemas.microsoft.com/office/drawing/2014/main" id="{06DA4739-3F0A-485D-B0B0-2F5B3A8A803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19530" y="5338759"/>
            <a:ext cx="3569580" cy="7239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Wisconsin libraries Association">
            <a:extLst>
              <a:ext uri="{FF2B5EF4-FFF2-40B4-BE49-F238E27FC236}">
                <a16:creationId xmlns:a16="http://schemas.microsoft.com/office/drawing/2014/main" id="{1C61138E-EA37-4EAB-9856-BF229ADCB42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343050" y="5084032"/>
            <a:ext cx="1158559" cy="1158559"/>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0">
            <a:extLst>
              <a:ext uri="{FF2B5EF4-FFF2-40B4-BE49-F238E27FC236}">
                <a16:creationId xmlns:a16="http://schemas.microsoft.com/office/drawing/2014/main" id="{F5484A5B-FC1E-4EA5-AC39-04AB40726984}"/>
              </a:ext>
            </a:extLst>
          </p:cNvPr>
          <p:cNvSpPr>
            <a:spLocks noGrp="1"/>
          </p:cNvSpPr>
          <p:nvPr>
            <p:ph idx="1"/>
          </p:nvPr>
        </p:nvSpPr>
        <p:spPr>
          <a:xfrm>
            <a:off x="295565" y="1927800"/>
            <a:ext cx="11283714" cy="4038890"/>
          </a:xfrm>
        </p:spPr>
        <p:txBody>
          <a:bodyPr vert="horz" lIns="91440" tIns="45720" rIns="91440" bIns="45720" rtlCol="0">
            <a:noAutofit/>
          </a:bodyPr>
          <a:lstStyle/>
          <a:p>
            <a:pPr marL="0" indent="0">
              <a:buNone/>
            </a:pPr>
            <a:r>
              <a:rPr lang="en-US" sz="2000" b="1" dirty="0">
                <a:solidFill>
                  <a:schemeClr val="bg1"/>
                </a:solidFill>
              </a:rPr>
              <a:t>Training Module 2: Career Planning and Resume Development. </a:t>
            </a:r>
            <a:r>
              <a:rPr lang="en-US" sz="2000" dirty="0">
                <a:solidFill>
                  <a:schemeClr val="bg1"/>
                </a:solidFill>
              </a:rPr>
              <a:t>Provided by the Department of Workforce Development (DWD) to ensure library staff understand and can navigate the “resume builder” features within the Job Center of Wisconsin web site. </a:t>
            </a:r>
          </a:p>
          <a:p>
            <a:pPr marL="0" indent="0">
              <a:buNone/>
            </a:pPr>
            <a:r>
              <a:rPr lang="en-US" sz="2000" b="1" dirty="0">
                <a:solidFill>
                  <a:schemeClr val="bg1"/>
                </a:solidFill>
              </a:rPr>
              <a:t>Training Module 3: The Basics of Wisconsin’s Unemployment Insurance System. </a:t>
            </a:r>
            <a:r>
              <a:rPr lang="en-US" sz="2000" dirty="0">
                <a:solidFill>
                  <a:schemeClr val="bg1"/>
                </a:solidFill>
              </a:rPr>
              <a:t>DWD will serve as the trainer of this curriculum for Library staff to provide more general guidance to unemployment insurance participants.</a:t>
            </a:r>
            <a:endParaRPr lang="en-US" sz="2000" b="1" dirty="0">
              <a:solidFill>
                <a:schemeClr val="bg1"/>
              </a:solidFill>
            </a:endParaRPr>
          </a:p>
          <a:p>
            <a:pPr marL="0" indent="0">
              <a:buNone/>
            </a:pPr>
            <a:r>
              <a:rPr lang="en-US" sz="2000" b="1" dirty="0">
                <a:solidFill>
                  <a:schemeClr val="bg1"/>
                </a:solidFill>
              </a:rPr>
              <a:t>Training Module 4: Job Center of Wisconsin and Labor Market Research Tools. </a:t>
            </a:r>
            <a:r>
              <a:rPr lang="en-US" sz="2000" dirty="0">
                <a:solidFill>
                  <a:schemeClr val="bg1"/>
                </a:solidFill>
              </a:rPr>
              <a:t>DWD will serve as trainer of this session, which will focus on mastering the basic features of the Job Center of Wisconsin portal, while also providing a “How-To” reference guide to assist in the locating common data sought by potential library patrons.</a:t>
            </a:r>
            <a:endParaRPr lang="en-US" sz="2000" b="1" dirty="0">
              <a:solidFill>
                <a:schemeClr val="bg1"/>
              </a:solidFill>
            </a:endParaRPr>
          </a:p>
        </p:txBody>
      </p:sp>
      <p:pic>
        <p:nvPicPr>
          <p:cNvPr id="9" name="Picture 4" descr="Image result for southeastern workforce development board wi">
            <a:extLst>
              <a:ext uri="{FF2B5EF4-FFF2-40B4-BE49-F238E27FC236}">
                <a16:creationId xmlns:a16="http://schemas.microsoft.com/office/drawing/2014/main" id="{1BAA037A-4361-4BA2-BB95-016310DEF8F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165306" y="5084032"/>
            <a:ext cx="3044697" cy="1233404"/>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4138A144-A266-40BC-AE0D-0ECC5AB1BF92}"/>
              </a:ext>
            </a:extLst>
          </p:cNvPr>
          <p:cNvSpPr txBox="1"/>
          <p:nvPr/>
        </p:nvSpPr>
        <p:spPr>
          <a:xfrm>
            <a:off x="134775" y="6323398"/>
            <a:ext cx="11444504" cy="307777"/>
          </a:xfrm>
          <a:prstGeom prst="rect">
            <a:avLst/>
          </a:prstGeom>
          <a:noFill/>
          <a:ln>
            <a:noFill/>
          </a:ln>
        </p:spPr>
        <p:txBody>
          <a:bodyPr wrap="square" rtlCol="0">
            <a:spAutoFit/>
          </a:bodyPr>
          <a:lstStyle/>
          <a:p>
            <a:pPr algn="ctr"/>
            <a:r>
              <a:rPr lang="en-US" sz="1400" dirty="0">
                <a:solidFill>
                  <a:schemeClr val="bg1"/>
                </a:solidFill>
              </a:rPr>
              <a:t>The Wisconsin Departments of Public Instruction and Workforce Development are Equal Opportunity Employers and Service Providers. </a:t>
            </a:r>
          </a:p>
        </p:txBody>
      </p:sp>
      <p:sp>
        <p:nvSpPr>
          <p:cNvPr id="2" name="Slide Number Placeholder 1">
            <a:extLst>
              <a:ext uri="{FF2B5EF4-FFF2-40B4-BE49-F238E27FC236}">
                <a16:creationId xmlns:a16="http://schemas.microsoft.com/office/drawing/2014/main" id="{5443CB1E-A063-4DBB-A906-6EB45403633B}"/>
              </a:ext>
            </a:extLst>
          </p:cNvPr>
          <p:cNvSpPr>
            <a:spLocks noGrp="1"/>
          </p:cNvSpPr>
          <p:nvPr>
            <p:ph type="sldNum" sz="quarter" idx="12"/>
          </p:nvPr>
        </p:nvSpPr>
        <p:spPr/>
        <p:txBody>
          <a:bodyPr/>
          <a:lstStyle/>
          <a:p>
            <a:fld id="{15E851E8-9537-4430-B423-64E5138EB70F}" type="slidenum">
              <a:rPr lang="en-US" smtClean="0"/>
              <a:t>3</a:t>
            </a:fld>
            <a:endParaRPr lang="en-US" dirty="0"/>
          </a:p>
        </p:txBody>
      </p:sp>
      <p:sp>
        <p:nvSpPr>
          <p:cNvPr id="12" name="Title 16">
            <a:extLst>
              <a:ext uri="{FF2B5EF4-FFF2-40B4-BE49-F238E27FC236}">
                <a16:creationId xmlns:a16="http://schemas.microsoft.com/office/drawing/2014/main" id="{C66346CF-B503-4C23-A20B-D24CDCA4B460}"/>
              </a:ext>
            </a:extLst>
          </p:cNvPr>
          <p:cNvSpPr>
            <a:spLocks noGrp="1"/>
          </p:cNvSpPr>
          <p:nvPr>
            <p:ph type="title"/>
          </p:nvPr>
        </p:nvSpPr>
        <p:spPr>
          <a:xfrm>
            <a:off x="4063999" y="341548"/>
            <a:ext cx="3888509" cy="1325563"/>
          </a:xfrm>
        </p:spPr>
        <p:txBody>
          <a:bodyPr>
            <a:normAutofit/>
          </a:bodyPr>
          <a:lstStyle/>
          <a:p>
            <a:r>
              <a:rPr lang="en-US" sz="4800" b="1" dirty="0">
                <a:solidFill>
                  <a:schemeClr val="bg1"/>
                </a:solidFill>
                <a:latin typeface="+mn-lt"/>
              </a:rPr>
              <a:t>On Deck…</a:t>
            </a:r>
          </a:p>
        </p:txBody>
      </p:sp>
      <p:pic>
        <p:nvPicPr>
          <p:cNvPr id="3" name="Picture 2">
            <a:extLst>
              <a:ext uri="{FF2B5EF4-FFF2-40B4-BE49-F238E27FC236}">
                <a16:creationId xmlns:a16="http://schemas.microsoft.com/office/drawing/2014/main" id="{52F50C4E-C304-464B-8F72-15BDC4A2E2C8}"/>
              </a:ext>
            </a:extLst>
          </p:cNvPr>
          <p:cNvPicPr>
            <a:picLocks noChangeAspect="1"/>
          </p:cNvPicPr>
          <p:nvPr/>
        </p:nvPicPr>
        <p:blipFill>
          <a:blip r:embed="rId7"/>
          <a:stretch>
            <a:fillRect/>
          </a:stretch>
        </p:blipFill>
        <p:spPr>
          <a:xfrm>
            <a:off x="393122" y="161362"/>
            <a:ext cx="2425683" cy="1572202"/>
          </a:xfrm>
          <a:prstGeom prst="rect">
            <a:avLst/>
          </a:prstGeom>
        </p:spPr>
      </p:pic>
    </p:spTree>
    <p:extLst>
      <p:ext uri="{BB962C8B-B14F-4D97-AF65-F5344CB8AC3E}">
        <p14:creationId xmlns:p14="http://schemas.microsoft.com/office/powerpoint/2010/main" val="1177403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3CFFF70-DB37-49DC-ADD4-9578BC9788A5}"/>
              </a:ext>
            </a:extLst>
          </p:cNvPr>
          <p:cNvSpPr>
            <a:spLocks noGrp="1"/>
          </p:cNvSpPr>
          <p:nvPr>
            <p:ph type="title"/>
          </p:nvPr>
        </p:nvSpPr>
        <p:spPr>
          <a:xfrm>
            <a:off x="594106" y="1151954"/>
            <a:ext cx="10515600" cy="4468917"/>
          </a:xfrm>
        </p:spPr>
        <p:txBody>
          <a:bodyPr>
            <a:normAutofit/>
          </a:bodyPr>
          <a:lstStyle/>
          <a:p>
            <a:pPr algn="ctr"/>
            <a:r>
              <a:rPr lang="en-US" sz="4800" b="1" dirty="0">
                <a:latin typeface="+mn-lt"/>
              </a:rPr>
              <a:t>Part 1: Employ Milwaukee, Inc.</a:t>
            </a:r>
            <a:br>
              <a:rPr lang="en-US" sz="4800" b="1" dirty="0">
                <a:latin typeface="+mn-lt"/>
              </a:rPr>
            </a:br>
            <a:r>
              <a:rPr lang="en-US" sz="4800" b="1" dirty="0">
                <a:latin typeface="+mn-lt"/>
                <a:hlinkClick r:id="rId3"/>
              </a:rPr>
              <a:t>www.employmilwaukee.org</a:t>
            </a:r>
            <a:br>
              <a:rPr lang="en-US" sz="4800" b="1" dirty="0">
                <a:latin typeface="+mn-lt"/>
              </a:rPr>
            </a:br>
            <a:r>
              <a:rPr lang="en-US" sz="4800" b="1" dirty="0">
                <a:latin typeface="+mn-lt"/>
              </a:rPr>
              <a:t>2342 North 27th Street, Milwaukee</a:t>
            </a:r>
            <a:br>
              <a:rPr lang="en-US" sz="4800" b="1" dirty="0">
                <a:latin typeface="+mn-lt"/>
              </a:rPr>
            </a:br>
            <a:r>
              <a:rPr lang="en-US" sz="4800" b="1" dirty="0">
                <a:latin typeface="+mn-lt"/>
              </a:rPr>
              <a:t>Phone: (414) 270-1700</a:t>
            </a:r>
          </a:p>
        </p:txBody>
      </p:sp>
      <p:sp>
        <p:nvSpPr>
          <p:cNvPr id="13" name="Slide Number Placeholder 12">
            <a:extLst>
              <a:ext uri="{FF2B5EF4-FFF2-40B4-BE49-F238E27FC236}">
                <a16:creationId xmlns:a16="http://schemas.microsoft.com/office/drawing/2014/main" id="{B68AEF3F-9A4E-4EBD-A3C0-EC54680F4F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A5BDD-D72F-442D-97AB-038AFB2647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1F6ACA4B-5596-42C8-B561-6209E89BDE28}"/>
              </a:ext>
            </a:extLst>
          </p:cNvPr>
          <p:cNvSpPr txBox="1">
            <a:spLocks/>
          </p:cNvSpPr>
          <p:nvPr/>
        </p:nvSpPr>
        <p:spPr>
          <a:xfrm>
            <a:off x="5560945" y="890029"/>
            <a:ext cx="4205905"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A close up of a logo&#10;&#10;Description generated with very high confidence">
            <a:extLst>
              <a:ext uri="{FF2B5EF4-FFF2-40B4-BE49-F238E27FC236}">
                <a16:creationId xmlns:a16="http://schemas.microsoft.com/office/drawing/2014/main" id="{F3DFDFA7-F240-4314-AEB9-01E00C9532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3853" y="136525"/>
            <a:ext cx="1828800" cy="1828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42855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252323C-12A5-4502-B024-3BACE8506571}"/>
              </a:ext>
            </a:extLst>
          </p:cNvPr>
          <p:cNvSpPr>
            <a:spLocks noGrp="1"/>
          </p:cNvSpPr>
          <p:nvPr>
            <p:ph sz="half" idx="1"/>
          </p:nvPr>
        </p:nvSpPr>
        <p:spPr>
          <a:xfrm>
            <a:off x="606188" y="1533237"/>
            <a:ext cx="5413609" cy="4902366"/>
          </a:xfrm>
        </p:spPr>
        <p:txBody>
          <a:bodyPr>
            <a:normAutofit lnSpcReduction="10000"/>
          </a:bodyPr>
          <a:lstStyle/>
          <a:p>
            <a:pPr marL="0" indent="0" algn="ctr">
              <a:buNone/>
            </a:pPr>
            <a:r>
              <a:rPr lang="en-US" b="1" dirty="0">
                <a:solidFill>
                  <a:srgbClr val="C00000"/>
                </a:solidFill>
              </a:rPr>
              <a:t>Key Roles</a:t>
            </a:r>
          </a:p>
          <a:p>
            <a:r>
              <a:rPr lang="en-US" dirty="0"/>
              <a:t>Authorized under WIOA to be the certified Workforce Development Board for Milwaukee County </a:t>
            </a:r>
          </a:p>
          <a:p>
            <a:pPr marL="0" indent="0" algn="ctr">
              <a:buNone/>
            </a:pPr>
            <a:r>
              <a:rPr lang="en-US" dirty="0"/>
              <a:t>(1 of 11 in WI)</a:t>
            </a:r>
          </a:p>
          <a:p>
            <a:r>
              <a:rPr lang="en-US" dirty="0"/>
              <a:t>Formula funding from the U.S. Department of Labor, passed through the Wisconsin Department of Workforce Development (DWD)</a:t>
            </a:r>
          </a:p>
          <a:p>
            <a:r>
              <a:rPr lang="en-US" dirty="0"/>
              <a:t>Annual allotment changes each year based on the economy and local conditions</a:t>
            </a:r>
          </a:p>
          <a:p>
            <a:endParaRPr lang="en-US" dirty="0"/>
          </a:p>
          <a:p>
            <a:endParaRPr lang="en-US" b="1" dirty="0"/>
          </a:p>
        </p:txBody>
      </p:sp>
      <p:sp>
        <p:nvSpPr>
          <p:cNvPr id="9" name="Content Placeholder 8">
            <a:extLst>
              <a:ext uri="{FF2B5EF4-FFF2-40B4-BE49-F238E27FC236}">
                <a16:creationId xmlns:a16="http://schemas.microsoft.com/office/drawing/2014/main" id="{8C8B4B92-7DD4-4845-ABEA-1C6D4F849834}"/>
              </a:ext>
            </a:extLst>
          </p:cNvPr>
          <p:cNvSpPr>
            <a:spLocks noGrp="1"/>
          </p:cNvSpPr>
          <p:nvPr>
            <p:ph sz="half" idx="2"/>
          </p:nvPr>
        </p:nvSpPr>
        <p:spPr>
          <a:xfrm>
            <a:off x="6095999" y="1453898"/>
            <a:ext cx="5181600" cy="4665661"/>
          </a:xfrm>
        </p:spPr>
        <p:txBody>
          <a:bodyPr>
            <a:normAutofit lnSpcReduction="10000"/>
          </a:bodyPr>
          <a:lstStyle/>
          <a:p>
            <a:pPr marL="0" indent="0" algn="ctr">
              <a:buNone/>
            </a:pPr>
            <a:r>
              <a:rPr lang="en-US" b="1" dirty="0">
                <a:solidFill>
                  <a:srgbClr val="C00000"/>
                </a:solidFill>
              </a:rPr>
              <a:t>WIOA Local Plan</a:t>
            </a:r>
          </a:p>
          <a:p>
            <a:r>
              <a:rPr lang="en-US" dirty="0"/>
              <a:t>Federal- and State-approved Local Plan to define strategies and initiatives</a:t>
            </a:r>
          </a:p>
          <a:p>
            <a:r>
              <a:rPr lang="en-US" dirty="0"/>
              <a:t>Defines governance structures and local policies</a:t>
            </a:r>
          </a:p>
          <a:p>
            <a:r>
              <a:rPr lang="en-US" dirty="0"/>
              <a:t>Identifies service providers and locations</a:t>
            </a:r>
          </a:p>
          <a:p>
            <a:r>
              <a:rPr lang="en-US" dirty="0"/>
              <a:t>Conveys the performance and accountability measures for Milwaukee County</a:t>
            </a:r>
          </a:p>
        </p:txBody>
      </p:sp>
      <p:sp>
        <p:nvSpPr>
          <p:cNvPr id="4" name="Content Placeholder 2">
            <a:extLst>
              <a:ext uri="{FF2B5EF4-FFF2-40B4-BE49-F238E27FC236}">
                <a16:creationId xmlns:a16="http://schemas.microsoft.com/office/drawing/2014/main" id="{1F6ACA4B-5596-42C8-B561-6209E89BDE28}"/>
              </a:ext>
            </a:extLst>
          </p:cNvPr>
          <p:cNvSpPr txBox="1">
            <a:spLocks/>
          </p:cNvSpPr>
          <p:nvPr/>
        </p:nvSpPr>
        <p:spPr>
          <a:xfrm>
            <a:off x="5560945" y="890029"/>
            <a:ext cx="4205905"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Slide Number Placeholder 12">
            <a:extLst>
              <a:ext uri="{FF2B5EF4-FFF2-40B4-BE49-F238E27FC236}">
                <a16:creationId xmlns:a16="http://schemas.microsoft.com/office/drawing/2014/main" id="{B68AEF3F-9A4E-4EBD-A3C0-EC54680F4FA3}"/>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A5BDD-D72F-442D-97AB-038AFB2647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7" name="Title 16">
            <a:extLst>
              <a:ext uri="{FF2B5EF4-FFF2-40B4-BE49-F238E27FC236}">
                <a16:creationId xmlns:a16="http://schemas.microsoft.com/office/drawing/2014/main" id="{E3CFFF70-DB37-49DC-ADD4-9578BC9788A5}"/>
              </a:ext>
            </a:extLst>
          </p:cNvPr>
          <p:cNvSpPr>
            <a:spLocks noGrp="1"/>
          </p:cNvSpPr>
          <p:nvPr>
            <p:ph type="title"/>
          </p:nvPr>
        </p:nvSpPr>
        <p:spPr>
          <a:xfrm>
            <a:off x="1070212" y="341548"/>
            <a:ext cx="10515600" cy="1325563"/>
          </a:xfrm>
        </p:spPr>
        <p:txBody>
          <a:bodyPr>
            <a:normAutofit/>
          </a:bodyPr>
          <a:lstStyle/>
          <a:p>
            <a:r>
              <a:rPr lang="en-US" sz="4800" b="1" dirty="0">
                <a:latin typeface="+mn-lt"/>
              </a:rPr>
              <a:t>Who Is Employ Milwaukee?</a:t>
            </a:r>
          </a:p>
        </p:txBody>
      </p:sp>
      <p:sp>
        <p:nvSpPr>
          <p:cNvPr id="6" name="TextBox 5">
            <a:extLst>
              <a:ext uri="{FF2B5EF4-FFF2-40B4-BE49-F238E27FC236}">
                <a16:creationId xmlns:a16="http://schemas.microsoft.com/office/drawing/2014/main" id="{76A59E00-BA17-4692-914F-BEB925AE05A6}"/>
              </a:ext>
            </a:extLst>
          </p:cNvPr>
          <p:cNvSpPr txBox="1"/>
          <p:nvPr/>
        </p:nvSpPr>
        <p:spPr>
          <a:xfrm>
            <a:off x="6434918" y="5914789"/>
            <a:ext cx="450376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https://www.employmilwaukee.org/Employ-Milwaukee/About/WIOA-Local-Plan.htm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1" name="Picture 10" descr="A close up of a logo&#10;&#10;Description generated with very high confidence">
            <a:extLst>
              <a:ext uri="{FF2B5EF4-FFF2-40B4-BE49-F238E27FC236}">
                <a16:creationId xmlns:a16="http://schemas.microsoft.com/office/drawing/2014/main" id="{F3DFDFA7-F240-4314-AEB9-01E00C9532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3853" y="136525"/>
            <a:ext cx="1828800" cy="1828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97890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F6ACA4B-5596-42C8-B561-6209E89BDE28}"/>
              </a:ext>
            </a:extLst>
          </p:cNvPr>
          <p:cNvSpPr txBox="1">
            <a:spLocks/>
          </p:cNvSpPr>
          <p:nvPr/>
        </p:nvSpPr>
        <p:spPr>
          <a:xfrm>
            <a:off x="5560945" y="890029"/>
            <a:ext cx="4205905"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295DFC30-905F-46B4-AEB7-96B53C852F38}"/>
              </a:ext>
            </a:extLst>
          </p:cNvPr>
          <p:cNvSpPr>
            <a:spLocks noGrp="1"/>
          </p:cNvSpPr>
          <p:nvPr>
            <p:ph sz="half" idx="1"/>
          </p:nvPr>
        </p:nvSpPr>
        <p:spPr>
          <a:xfrm>
            <a:off x="920878" y="2169237"/>
            <a:ext cx="5759356" cy="4131333"/>
          </a:xfrm>
          <a:ln>
            <a:noFill/>
          </a:ln>
        </p:spPr>
        <p:txBody>
          <a:bodyPr>
            <a:normAutofit lnSpcReduction="10000"/>
          </a:bodyPr>
          <a:lstStyle/>
          <a:p>
            <a:pPr marL="0" indent="0">
              <a:buNone/>
            </a:pPr>
            <a:r>
              <a:rPr lang="en-US" dirty="0"/>
              <a:t>-Employ Milwaukee serves as the planning and coordinating entity for workforce partners in Milwaukee County</a:t>
            </a:r>
          </a:p>
          <a:p>
            <a:pPr marL="0" indent="0">
              <a:buNone/>
            </a:pPr>
            <a:r>
              <a:rPr lang="en-US" dirty="0"/>
              <a:t>-Oversees and manages the American Job Centers within Milwaukee County</a:t>
            </a:r>
          </a:p>
          <a:p>
            <a:pPr marL="0" indent="0">
              <a:buNone/>
            </a:pPr>
            <a:r>
              <a:rPr lang="en-US" dirty="0"/>
              <a:t>-WIOA programs provide career services and training for in school youth, opportunity youth, adults, and dislocated workers</a:t>
            </a:r>
          </a:p>
          <a:p>
            <a:pPr marL="0" indent="0">
              <a:buNone/>
            </a:pPr>
            <a:endParaRPr lang="en-US" dirty="0"/>
          </a:p>
          <a:p>
            <a:pPr marL="0" indent="0">
              <a:buNone/>
            </a:pPr>
            <a:endParaRPr lang="en-US" dirty="0"/>
          </a:p>
        </p:txBody>
      </p:sp>
      <p:sp>
        <p:nvSpPr>
          <p:cNvPr id="12" name="Slide Number Placeholder 11">
            <a:extLst>
              <a:ext uri="{FF2B5EF4-FFF2-40B4-BE49-F238E27FC236}">
                <a16:creationId xmlns:a16="http://schemas.microsoft.com/office/drawing/2014/main" id="{B3063F52-3397-4AED-9292-C7BB2929D8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A5BDD-D72F-442D-97AB-038AFB2647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B308979-B83C-4772-98D8-34DC789F6CAC}"/>
              </a:ext>
            </a:extLst>
          </p:cNvPr>
          <p:cNvSpPr txBox="1"/>
          <p:nvPr/>
        </p:nvSpPr>
        <p:spPr>
          <a:xfrm>
            <a:off x="664759" y="343054"/>
            <a:ext cx="108624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strike="noStrike" kern="1200" cap="none" spc="0" normalizeH="0" baseline="0" noProof="0" dirty="0">
                <a:ln>
                  <a:noFill/>
                </a:ln>
                <a:solidFill>
                  <a:prstClr val="black"/>
                </a:solidFill>
                <a:effectLst/>
                <a:uLnTx/>
                <a:uFillTx/>
                <a:latin typeface="Calibri" panose="020F0502020204030204"/>
                <a:ea typeface="+mn-ea"/>
                <a:cs typeface="+mn-cs"/>
              </a:rPr>
              <a:t>How</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Does Employ Milwaukee Serve?</a:t>
            </a:r>
          </a:p>
        </p:txBody>
      </p:sp>
      <p:pic>
        <p:nvPicPr>
          <p:cNvPr id="2" name="Picture 1">
            <a:extLst>
              <a:ext uri="{FF2B5EF4-FFF2-40B4-BE49-F238E27FC236}">
                <a16:creationId xmlns:a16="http://schemas.microsoft.com/office/drawing/2014/main" id="{740BC860-AB8B-4377-960D-5ECEA3BB2A82}"/>
              </a:ext>
            </a:extLst>
          </p:cNvPr>
          <p:cNvPicPr>
            <a:picLocks noChangeAspect="1"/>
          </p:cNvPicPr>
          <p:nvPr/>
        </p:nvPicPr>
        <p:blipFill>
          <a:blip r:embed="rId3"/>
          <a:stretch>
            <a:fillRect/>
          </a:stretch>
        </p:blipFill>
        <p:spPr>
          <a:xfrm>
            <a:off x="7514984" y="5766476"/>
            <a:ext cx="2621134" cy="815685"/>
          </a:xfrm>
          <a:prstGeom prst="rect">
            <a:avLst/>
          </a:prstGeom>
        </p:spPr>
      </p:pic>
      <p:sp>
        <p:nvSpPr>
          <p:cNvPr id="15" name="Text Placeholder 18">
            <a:extLst>
              <a:ext uri="{FF2B5EF4-FFF2-40B4-BE49-F238E27FC236}">
                <a16:creationId xmlns:a16="http://schemas.microsoft.com/office/drawing/2014/main" id="{04B18257-460B-4017-A5C6-08002FDBCE5B}"/>
              </a:ext>
            </a:extLst>
          </p:cNvPr>
          <p:cNvSpPr txBox="1">
            <a:spLocks/>
          </p:cNvSpPr>
          <p:nvPr/>
        </p:nvSpPr>
        <p:spPr>
          <a:xfrm>
            <a:off x="887510" y="1202951"/>
            <a:ext cx="4706803" cy="90778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Workforce Innovation and Opportunity Act (WIOA)</a:t>
            </a:r>
          </a:p>
        </p:txBody>
      </p:sp>
      <p:sp>
        <p:nvSpPr>
          <p:cNvPr id="8" name="TextBox 7">
            <a:extLst>
              <a:ext uri="{FF2B5EF4-FFF2-40B4-BE49-F238E27FC236}">
                <a16:creationId xmlns:a16="http://schemas.microsoft.com/office/drawing/2014/main" id="{9ECFDE9E-61CF-4BDD-9640-3CF19451E217}"/>
              </a:ext>
            </a:extLst>
          </p:cNvPr>
          <p:cNvSpPr txBox="1"/>
          <p:nvPr/>
        </p:nvSpPr>
        <p:spPr>
          <a:xfrm>
            <a:off x="6680234" y="1232552"/>
            <a:ext cx="4896186"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-Federal performance metrics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panose="020F0502020204030204"/>
              </a:rPr>
              <a:t>	-Individuals served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-Trained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panose="020F0502020204030204"/>
              </a:rPr>
              <a:t>	-Credentialed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panose="020F0502020204030204"/>
              </a:rPr>
              <a:t>	-Placed in jobs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-Retained in jobs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-Annual monitoring by State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-Training providers are approved by the State</a:t>
            </a:r>
          </a:p>
        </p:txBody>
      </p:sp>
    </p:spTree>
    <p:extLst>
      <p:ext uri="{BB962C8B-B14F-4D97-AF65-F5344CB8AC3E}">
        <p14:creationId xmlns:p14="http://schemas.microsoft.com/office/powerpoint/2010/main" val="561147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475D219A-E578-4EC0-84FD-826D983A777A}"/>
              </a:ext>
            </a:extLst>
          </p:cNvPr>
          <p:cNvPicPr>
            <a:picLocks noGrp="1" noChangeAspect="1"/>
          </p:cNvPicPr>
          <p:nvPr>
            <p:ph sz="half" idx="1"/>
          </p:nvPr>
        </p:nvPicPr>
        <p:blipFill>
          <a:blip r:embed="rId3"/>
          <a:stretch>
            <a:fillRect/>
          </a:stretch>
        </p:blipFill>
        <p:spPr>
          <a:xfrm>
            <a:off x="1616364" y="1832774"/>
            <a:ext cx="4059206" cy="4224997"/>
          </a:xfrm>
          <a:prstGeom prst="rect">
            <a:avLst/>
          </a:prstGeom>
        </p:spPr>
      </p:pic>
      <p:pic>
        <p:nvPicPr>
          <p:cNvPr id="2" name="Content Placeholder 1">
            <a:extLst>
              <a:ext uri="{FF2B5EF4-FFF2-40B4-BE49-F238E27FC236}">
                <a16:creationId xmlns:a16="http://schemas.microsoft.com/office/drawing/2014/main" id="{D95722F0-C515-4BDD-9FBD-81DA9D62AB25}"/>
              </a:ext>
            </a:extLst>
          </p:cNvPr>
          <p:cNvPicPr>
            <a:picLocks noGrp="1" noChangeAspect="1"/>
          </p:cNvPicPr>
          <p:nvPr>
            <p:ph sz="half" idx="2"/>
          </p:nvPr>
        </p:nvPicPr>
        <p:blipFill>
          <a:blip r:embed="rId4"/>
          <a:stretch>
            <a:fillRect/>
          </a:stretch>
        </p:blipFill>
        <p:spPr>
          <a:xfrm>
            <a:off x="5675571" y="1247344"/>
            <a:ext cx="3934956" cy="5085431"/>
          </a:xfrm>
          <a:prstGeom prst="rect">
            <a:avLst/>
          </a:prstGeom>
        </p:spPr>
      </p:pic>
      <p:sp>
        <p:nvSpPr>
          <p:cNvPr id="4" name="Content Placeholder 2">
            <a:extLst>
              <a:ext uri="{FF2B5EF4-FFF2-40B4-BE49-F238E27FC236}">
                <a16:creationId xmlns:a16="http://schemas.microsoft.com/office/drawing/2014/main" id="{1F6ACA4B-5596-42C8-B561-6209E89BDE28}"/>
              </a:ext>
            </a:extLst>
          </p:cNvPr>
          <p:cNvSpPr txBox="1">
            <a:spLocks/>
          </p:cNvSpPr>
          <p:nvPr/>
        </p:nvSpPr>
        <p:spPr>
          <a:xfrm>
            <a:off x="5560945" y="890029"/>
            <a:ext cx="4205905"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Slide Number Placeholder 12">
            <a:extLst>
              <a:ext uri="{FF2B5EF4-FFF2-40B4-BE49-F238E27FC236}">
                <a16:creationId xmlns:a16="http://schemas.microsoft.com/office/drawing/2014/main" id="{B68AEF3F-9A4E-4EBD-A3C0-EC54680F4FA3}"/>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A5BDD-D72F-442D-97AB-038AFB2647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7" name="Title 16">
            <a:extLst>
              <a:ext uri="{FF2B5EF4-FFF2-40B4-BE49-F238E27FC236}">
                <a16:creationId xmlns:a16="http://schemas.microsoft.com/office/drawing/2014/main" id="{E3CFFF70-DB37-49DC-ADD4-9578BC9788A5}"/>
              </a:ext>
            </a:extLst>
          </p:cNvPr>
          <p:cNvSpPr>
            <a:spLocks noGrp="1"/>
          </p:cNvSpPr>
          <p:nvPr>
            <p:ph type="title"/>
          </p:nvPr>
        </p:nvSpPr>
        <p:spPr>
          <a:xfrm>
            <a:off x="1070212" y="341548"/>
            <a:ext cx="10515600" cy="1325563"/>
          </a:xfrm>
        </p:spPr>
        <p:txBody>
          <a:bodyPr>
            <a:normAutofit/>
          </a:bodyPr>
          <a:lstStyle/>
          <a:p>
            <a:r>
              <a:rPr lang="en-US" sz="4800" b="1" dirty="0">
                <a:latin typeface="+mn-lt"/>
              </a:rPr>
              <a:t>Employ Milwaukee’s Service Area</a:t>
            </a:r>
          </a:p>
        </p:txBody>
      </p:sp>
      <p:pic>
        <p:nvPicPr>
          <p:cNvPr id="11" name="Picture 10" descr="A close up of a logo&#10;&#10;Description generated with very high confidence">
            <a:extLst>
              <a:ext uri="{FF2B5EF4-FFF2-40B4-BE49-F238E27FC236}">
                <a16:creationId xmlns:a16="http://schemas.microsoft.com/office/drawing/2014/main" id="{F3DFDFA7-F240-4314-AEB9-01E00C9532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3853" y="136525"/>
            <a:ext cx="1828800" cy="1828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16455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252323C-12A5-4502-B024-3BACE8506571}"/>
              </a:ext>
            </a:extLst>
          </p:cNvPr>
          <p:cNvSpPr>
            <a:spLocks noGrp="1"/>
          </p:cNvSpPr>
          <p:nvPr>
            <p:ph sz="half" idx="1"/>
          </p:nvPr>
        </p:nvSpPr>
        <p:spPr>
          <a:xfrm>
            <a:off x="838200" y="2721821"/>
            <a:ext cx="5181600" cy="3808948"/>
          </a:xfrm>
        </p:spPr>
        <p:txBody>
          <a:bodyPr/>
          <a:lstStyle/>
          <a:p>
            <a:pPr marL="0" indent="0">
              <a:buNone/>
            </a:pPr>
            <a:r>
              <a:rPr lang="en-US" b="1" dirty="0"/>
              <a:t>Job Seekers</a:t>
            </a:r>
          </a:p>
          <a:p>
            <a:r>
              <a:rPr lang="en-US" b="1" dirty="0"/>
              <a:t>17,373</a:t>
            </a:r>
            <a:r>
              <a:rPr lang="en-US" dirty="0"/>
              <a:t> participants served in 2018</a:t>
            </a:r>
          </a:p>
          <a:p>
            <a:r>
              <a:rPr lang="en-US" dirty="0"/>
              <a:t>Youth, adults, dislocated workers, incumbent workers, underemployed, unemployed, returning citizens, older workers, Veterans, and individuals with disabilities</a:t>
            </a:r>
          </a:p>
          <a:p>
            <a:endParaRPr lang="en-US" b="1" dirty="0"/>
          </a:p>
        </p:txBody>
      </p:sp>
      <p:sp>
        <p:nvSpPr>
          <p:cNvPr id="9" name="Content Placeholder 8">
            <a:extLst>
              <a:ext uri="{FF2B5EF4-FFF2-40B4-BE49-F238E27FC236}">
                <a16:creationId xmlns:a16="http://schemas.microsoft.com/office/drawing/2014/main" id="{8C8B4B92-7DD4-4845-ABEA-1C6D4F849834}"/>
              </a:ext>
            </a:extLst>
          </p:cNvPr>
          <p:cNvSpPr>
            <a:spLocks noGrp="1"/>
          </p:cNvSpPr>
          <p:nvPr>
            <p:ph sz="half" idx="2"/>
          </p:nvPr>
        </p:nvSpPr>
        <p:spPr>
          <a:xfrm>
            <a:off x="6172202" y="2737935"/>
            <a:ext cx="5181600" cy="3808947"/>
          </a:xfrm>
        </p:spPr>
        <p:txBody>
          <a:bodyPr/>
          <a:lstStyle/>
          <a:p>
            <a:pPr marL="0" indent="0">
              <a:buNone/>
            </a:pPr>
            <a:r>
              <a:rPr lang="en-US" b="1" dirty="0"/>
              <a:t>Employers</a:t>
            </a:r>
          </a:p>
          <a:p>
            <a:r>
              <a:rPr lang="en-US" b="1" dirty="0"/>
              <a:t>1,145</a:t>
            </a:r>
            <a:r>
              <a:rPr lang="en-US" dirty="0"/>
              <a:t> employers served in 2018</a:t>
            </a:r>
          </a:p>
          <a:p>
            <a:r>
              <a:rPr lang="en-US" dirty="0"/>
              <a:t>High demand industries including healthcare, IT, hospitality/retail, construction, manufacturing, transportation-distribution-logistics, and financial services</a:t>
            </a:r>
          </a:p>
        </p:txBody>
      </p:sp>
      <p:sp>
        <p:nvSpPr>
          <p:cNvPr id="4" name="Content Placeholder 2">
            <a:extLst>
              <a:ext uri="{FF2B5EF4-FFF2-40B4-BE49-F238E27FC236}">
                <a16:creationId xmlns:a16="http://schemas.microsoft.com/office/drawing/2014/main" id="{1F6ACA4B-5596-42C8-B561-6209E89BDE28}"/>
              </a:ext>
            </a:extLst>
          </p:cNvPr>
          <p:cNvSpPr txBox="1">
            <a:spLocks/>
          </p:cNvSpPr>
          <p:nvPr/>
        </p:nvSpPr>
        <p:spPr>
          <a:xfrm>
            <a:off x="5560945" y="890029"/>
            <a:ext cx="4205905"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AF6F613-9B00-4426-8BEB-8C3389D88478}"/>
              </a:ext>
            </a:extLst>
          </p:cNvPr>
          <p:cNvSpPr txBox="1"/>
          <p:nvPr/>
        </p:nvSpPr>
        <p:spPr>
          <a:xfrm>
            <a:off x="1891940" y="1909499"/>
            <a:ext cx="787491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rPr>
              <a:t>Job Seekers + Employers in Milwaukee County</a:t>
            </a:r>
          </a:p>
        </p:txBody>
      </p:sp>
      <p:sp>
        <p:nvSpPr>
          <p:cNvPr id="13" name="Slide Number Placeholder 12">
            <a:extLst>
              <a:ext uri="{FF2B5EF4-FFF2-40B4-BE49-F238E27FC236}">
                <a16:creationId xmlns:a16="http://schemas.microsoft.com/office/drawing/2014/main" id="{B68AEF3F-9A4E-4EBD-A3C0-EC54680F4F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8A5BDD-D72F-442D-97AB-038AFB2647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7" name="Title 16">
            <a:extLst>
              <a:ext uri="{FF2B5EF4-FFF2-40B4-BE49-F238E27FC236}">
                <a16:creationId xmlns:a16="http://schemas.microsoft.com/office/drawing/2014/main" id="{E3CFFF70-DB37-49DC-ADD4-9578BC9788A5}"/>
              </a:ext>
            </a:extLst>
          </p:cNvPr>
          <p:cNvSpPr>
            <a:spLocks noGrp="1"/>
          </p:cNvSpPr>
          <p:nvPr>
            <p:ph type="title"/>
          </p:nvPr>
        </p:nvSpPr>
        <p:spPr>
          <a:xfrm>
            <a:off x="0" y="531441"/>
            <a:ext cx="10515600" cy="1325563"/>
          </a:xfrm>
        </p:spPr>
        <p:txBody>
          <a:bodyPr>
            <a:normAutofit/>
          </a:bodyPr>
          <a:lstStyle/>
          <a:p>
            <a:pPr algn="ctr"/>
            <a:r>
              <a:rPr lang="en-US" sz="4800" b="1" dirty="0">
                <a:latin typeface="+mn-lt"/>
              </a:rPr>
              <a:t>Who Does Employ Milwaukee Serve?</a:t>
            </a:r>
          </a:p>
        </p:txBody>
      </p:sp>
      <p:pic>
        <p:nvPicPr>
          <p:cNvPr id="10" name="Picture 9" descr="A close up of a logo&#10;&#10;Description generated with very high confidence">
            <a:extLst>
              <a:ext uri="{FF2B5EF4-FFF2-40B4-BE49-F238E27FC236}">
                <a16:creationId xmlns:a16="http://schemas.microsoft.com/office/drawing/2014/main" id="{9514C605-879C-480C-9F39-B946D9DEE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4526" y="136525"/>
            <a:ext cx="1828800" cy="1828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39450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Picture 33">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Picture Placeholder 4" descr="A person sitting at a table&#10;&#10;Description generated with very high confidence">
            <a:extLst>
              <a:ext uri="{FF2B5EF4-FFF2-40B4-BE49-F238E27FC236}">
                <a16:creationId xmlns:a16="http://schemas.microsoft.com/office/drawing/2014/main" id="{785C1A4A-F5CB-45B6-A6E1-4D57A648EC48}"/>
              </a:ext>
            </a:extLst>
          </p:cNvPr>
          <p:cNvPicPr>
            <a:picLocks noGrp="1" noChangeAspect="1"/>
          </p:cNvPicPr>
          <p:nvPr>
            <p:ph type="pic" idx="1"/>
          </p:nvPr>
        </p:nvPicPr>
        <p:blipFill rotWithShape="1">
          <a:blip r:embed="rId4">
            <a:alphaModFix/>
            <a:extLst>
              <a:ext uri="{28A0092B-C50C-407E-A947-70E740481C1C}">
                <a14:useLocalDpi xmlns:a14="http://schemas.microsoft.com/office/drawing/2010/main" val="0"/>
              </a:ext>
            </a:extLst>
          </a:blip>
          <a:srcRect l="18859" r="18859"/>
          <a:stretch/>
        </p:blipFill>
        <p:spPr>
          <a:xfrm>
            <a:off x="5768642" y="-1"/>
            <a:ext cx="6423053" cy="6858001"/>
          </a:xfrm>
          <a:prstGeom prst="rect">
            <a:avLst/>
          </a:prstGeom>
        </p:spPr>
      </p:pic>
      <p:sp>
        <p:nvSpPr>
          <p:cNvPr id="4" name="Content Placeholder 2">
            <a:extLst>
              <a:ext uri="{FF2B5EF4-FFF2-40B4-BE49-F238E27FC236}">
                <a16:creationId xmlns:a16="http://schemas.microsoft.com/office/drawing/2014/main" id="{1F6ACA4B-5596-42C8-B561-6209E89BDE28}"/>
              </a:ext>
            </a:extLst>
          </p:cNvPr>
          <p:cNvSpPr txBox="1">
            <a:spLocks/>
          </p:cNvSpPr>
          <p:nvPr/>
        </p:nvSpPr>
        <p:spPr>
          <a:xfrm>
            <a:off x="5560945" y="890029"/>
            <a:ext cx="4205905"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 Placeholder 18">
            <a:extLst>
              <a:ext uri="{FF2B5EF4-FFF2-40B4-BE49-F238E27FC236}">
                <a16:creationId xmlns:a16="http://schemas.microsoft.com/office/drawing/2014/main" id="{25C28121-0FAD-473F-82B2-AFAB5F4516E8}"/>
              </a:ext>
            </a:extLst>
          </p:cNvPr>
          <p:cNvSpPr txBox="1">
            <a:spLocks/>
          </p:cNvSpPr>
          <p:nvPr/>
        </p:nvSpPr>
        <p:spPr>
          <a:xfrm>
            <a:off x="530920" y="1552810"/>
            <a:ext cx="4706803" cy="90778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Youth and Young Adults</a:t>
            </a:r>
          </a:p>
        </p:txBody>
      </p:sp>
      <p:sp>
        <p:nvSpPr>
          <p:cNvPr id="18" name="Title 16">
            <a:extLst>
              <a:ext uri="{FF2B5EF4-FFF2-40B4-BE49-F238E27FC236}">
                <a16:creationId xmlns:a16="http://schemas.microsoft.com/office/drawing/2014/main" id="{39E912A2-1ADC-4569-851E-F6635612F876}"/>
              </a:ext>
            </a:extLst>
          </p:cNvPr>
          <p:cNvSpPr>
            <a:spLocks noGrp="1"/>
          </p:cNvSpPr>
          <p:nvPr>
            <p:ph type="title"/>
          </p:nvPr>
        </p:nvSpPr>
        <p:spPr>
          <a:xfrm>
            <a:off x="662855" y="399751"/>
            <a:ext cx="4803636" cy="1311664"/>
          </a:xfrm>
        </p:spPr>
        <p:txBody>
          <a:bodyPr vert="horz" lIns="91440" tIns="45720" rIns="91440" bIns="45720" rtlCol="0" anchor="ctr">
            <a:normAutofit/>
          </a:bodyPr>
          <a:lstStyle/>
          <a:p>
            <a:pPr algn="ctr"/>
            <a:r>
              <a:rPr lang="en-US" sz="4400" b="1" dirty="0">
                <a:solidFill>
                  <a:srgbClr val="000000"/>
                </a:solidFill>
                <a:latin typeface="+mn-lt"/>
              </a:rPr>
              <a:t>Other Programs at Employ Milwaukee</a:t>
            </a:r>
          </a:p>
        </p:txBody>
      </p:sp>
      <p:sp>
        <p:nvSpPr>
          <p:cNvPr id="20" name="TextBox 19">
            <a:extLst>
              <a:ext uri="{FF2B5EF4-FFF2-40B4-BE49-F238E27FC236}">
                <a16:creationId xmlns:a16="http://schemas.microsoft.com/office/drawing/2014/main" id="{F1B659EC-39ED-4B85-BAB4-0CB8D9D49ECD}"/>
              </a:ext>
            </a:extLst>
          </p:cNvPr>
          <p:cNvSpPr txBox="1"/>
          <p:nvPr/>
        </p:nvSpPr>
        <p:spPr>
          <a:xfrm>
            <a:off x="212490" y="2535639"/>
            <a:ext cx="5343661"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Mayor Barrett’s Earn and Learn Program: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Paid summer youth employment combined with job readiness and leadership development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MPD Ambassadors: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Short-term work experience with the police department enriched with mentorship, community engagement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Career Plus: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Workforce services for students within Milwaukee County high schools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YouthBuild: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Construction occupational skill training combined with HSED and community service learning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73C3D16-F617-4D49-B6FF-F3E7470B386B}"/>
              </a:ext>
            </a:extLst>
          </p:cNvPr>
          <p:cNvPicPr>
            <a:picLocks noChangeAspect="1"/>
          </p:cNvPicPr>
          <p:nvPr/>
        </p:nvPicPr>
        <p:blipFill>
          <a:blip r:embed="rId5"/>
          <a:stretch>
            <a:fillRect/>
          </a:stretch>
        </p:blipFill>
        <p:spPr>
          <a:xfrm>
            <a:off x="10042225" y="4837085"/>
            <a:ext cx="2255716" cy="2865368"/>
          </a:xfrm>
          <a:prstGeom prst="rect">
            <a:avLst/>
          </a:prstGeom>
        </p:spPr>
      </p:pic>
    </p:spTree>
    <p:extLst>
      <p:ext uri="{BB962C8B-B14F-4D97-AF65-F5344CB8AC3E}">
        <p14:creationId xmlns:p14="http://schemas.microsoft.com/office/powerpoint/2010/main" val="1374215812"/>
      </p:ext>
    </p:extLst>
  </p:cSld>
  <p:clrMapOvr>
    <a:masterClrMapping/>
  </p:clrMapOvr>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4_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2207</TotalTime>
  <Words>2606</Words>
  <Application>Microsoft Office PowerPoint</Application>
  <PresentationFormat>Widescreen</PresentationFormat>
  <Paragraphs>256</Paragraphs>
  <Slides>25</Slides>
  <Notes>25</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25</vt:i4>
      </vt:variant>
    </vt:vector>
  </HeadingPairs>
  <TitlesOfParts>
    <vt:vector size="34" baseType="lpstr">
      <vt:lpstr>Arial</vt:lpstr>
      <vt:lpstr>Calibri</vt:lpstr>
      <vt:lpstr>Calibri Light</vt:lpstr>
      <vt:lpstr>2_Office Theme</vt:lpstr>
      <vt:lpstr>Office Theme</vt:lpstr>
      <vt:lpstr>3_Office Theme</vt:lpstr>
      <vt:lpstr>1_Office Theme</vt:lpstr>
      <vt:lpstr>4_Office Theme</vt:lpstr>
      <vt:lpstr>5_Office Theme</vt:lpstr>
      <vt:lpstr>PowerPoint Presentation</vt:lpstr>
      <vt:lpstr>PowerPoint Presentation</vt:lpstr>
      <vt:lpstr>On Deck…</vt:lpstr>
      <vt:lpstr>Part 1: Employ Milwaukee, Inc. www.employmilwaukee.org 2342 North 27th Street, Milwaukee Phone: (414) 270-1700</vt:lpstr>
      <vt:lpstr>Who Is Employ Milwaukee?</vt:lpstr>
      <vt:lpstr>PowerPoint Presentation</vt:lpstr>
      <vt:lpstr>Employ Milwaukee’s Service Area</vt:lpstr>
      <vt:lpstr>Who Does Employ Milwaukee Serve?</vt:lpstr>
      <vt:lpstr>Other Programs at Employ Milwaukee</vt:lpstr>
      <vt:lpstr>PowerPoint Presentation</vt:lpstr>
      <vt:lpstr>PowerPoint Presentation</vt:lpstr>
      <vt:lpstr>PowerPoint Presentation</vt:lpstr>
      <vt:lpstr>PowerPoint Presentation</vt:lpstr>
      <vt:lpstr>PowerPoint Presentation</vt:lpstr>
      <vt:lpstr>Part 2: The American Job Center System</vt:lpstr>
      <vt:lpstr>A System-Approach to Public Workforce Development</vt:lpstr>
      <vt:lpstr>WIOA and American Job Center Partners</vt:lpstr>
      <vt:lpstr>How does WIOA serve customers?</vt:lpstr>
      <vt:lpstr>American Job Center Locations – Milwaukee County</vt:lpstr>
      <vt:lpstr>PowerPoint Presentation</vt:lpstr>
      <vt:lpstr>PowerPoint Presentation</vt:lpstr>
      <vt:lpstr>Resource Room Equipment &amp; Services </vt:lpstr>
      <vt:lpstr>Priority of Service</vt:lpstr>
      <vt:lpstr>What services are available for employers through the local workforce system?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Foy, Mary</dc:creator>
  <cp:lastModifiedBy>Neuman, Elizabeth J.   DPI</cp:lastModifiedBy>
  <cp:revision>122</cp:revision>
  <cp:lastPrinted>2020-02-04T15:24:01Z</cp:lastPrinted>
  <dcterms:created xsi:type="dcterms:W3CDTF">2019-09-24T20:45:17Z</dcterms:created>
  <dcterms:modified xsi:type="dcterms:W3CDTF">2022-01-03T18:57:54Z</dcterms:modified>
</cp:coreProperties>
</file>