
<file path=[Content_Types].xml><?xml version="1.0" encoding="utf-8"?>
<Types xmlns="http://schemas.openxmlformats.org/package/2006/content-types">
  <Default Extension="emf" ContentType="image/x-emf"/>
  <Default Extension="jpe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ppt/tags/tag12.xml" ContentType="application/vnd.openxmlformats-officedocument.presentationml.tags+xml"/>
  <Override PartName="/ppt/notesSlides/notesSlide11.xml" ContentType="application/vnd.openxmlformats-officedocument.presentationml.notesSlide+xml"/>
  <Override PartName="/ppt/tags/tag13.xml" ContentType="application/vnd.openxmlformats-officedocument.presentationml.tags+xml"/>
  <Override PartName="/ppt/notesSlides/notesSlide12.xml" ContentType="application/vnd.openxmlformats-officedocument.presentationml.notesSlide+xml"/>
  <Override PartName="/ppt/tags/tag14.xml" ContentType="application/vnd.openxmlformats-officedocument.presentationml.tags+xml"/>
  <Override PartName="/ppt/notesSlides/notesSlide13.xml" ContentType="application/vnd.openxmlformats-officedocument.presentationml.notesSlide+xml"/>
  <Override PartName="/ppt/tags/tag15.xml" ContentType="application/vnd.openxmlformats-officedocument.presentationml.tags+xml"/>
  <Override PartName="/ppt/notesSlides/notesSlide14.xml" ContentType="application/vnd.openxmlformats-officedocument.presentationml.notesSlide+xml"/>
  <Override PartName="/ppt/tags/tag16.xml" ContentType="application/vnd.openxmlformats-officedocument.presentationml.tags+xml"/>
  <Override PartName="/ppt/notesSlides/notesSlide15.xml" ContentType="application/vnd.openxmlformats-officedocument.presentationml.notesSlide+xml"/>
  <Override PartName="/ppt/tags/tag17.xml" ContentType="application/vnd.openxmlformats-officedocument.presentationml.tags+xml"/>
  <Override PartName="/ppt/notesSlides/notesSlide16.xml" ContentType="application/vnd.openxmlformats-officedocument.presentationml.notesSlide+xml"/>
  <Override PartName="/ppt/tags/tag18.xml" ContentType="application/vnd.openxmlformats-officedocument.presentationml.tags+xml"/>
  <Override PartName="/ppt/notesSlides/notesSlide17.xml" ContentType="application/vnd.openxmlformats-officedocument.presentationml.notesSlide+xml"/>
  <Override PartName="/ppt/tags/tag19.xml" ContentType="application/vnd.openxmlformats-officedocument.presentationml.tags+xml"/>
  <Override PartName="/ppt/notesSlides/notesSlide18.xml" ContentType="application/vnd.openxmlformats-officedocument.presentationml.notesSlide+xml"/>
  <Override PartName="/ppt/tags/tag20.xml" ContentType="application/vnd.openxmlformats-officedocument.presentationml.tags+xml"/>
  <Override PartName="/ppt/notesSlides/notesSlide19.xml" ContentType="application/vnd.openxmlformats-officedocument.presentationml.notesSlide+xml"/>
  <Override PartName="/ppt/tags/tag21.xml" ContentType="application/vnd.openxmlformats-officedocument.presentationml.tags+xml"/>
  <Override PartName="/ppt/notesSlides/notesSlide20.xml" ContentType="application/vnd.openxmlformats-officedocument.presentationml.notesSlide+xml"/>
  <Override PartName="/ppt/tags/tag22.xml" ContentType="application/vnd.openxmlformats-officedocument.presentationml.tags+xml"/>
  <Override PartName="/ppt/notesSlides/notesSlide21.xml" ContentType="application/vnd.openxmlformats-officedocument.presentationml.notesSlide+xml"/>
  <Override PartName="/ppt/tags/tag23.xml" ContentType="application/vnd.openxmlformats-officedocument.presentationml.tags+xml"/>
  <Override PartName="/ppt/notesSlides/notesSlide22.xml" ContentType="application/vnd.openxmlformats-officedocument.presentationml.notesSlide+xml"/>
  <Override PartName="/ppt/tags/tag24.xml" ContentType="application/vnd.openxmlformats-officedocument.presentationml.tags+xml"/>
  <Override PartName="/ppt/notesSlides/notesSlide23.xml" ContentType="application/vnd.openxmlformats-officedocument.presentationml.notesSlide+xml"/>
  <Override PartName="/ppt/tags/tag25.xml" ContentType="application/vnd.openxmlformats-officedocument.presentationml.tags+xml"/>
  <Override PartName="/ppt/notesSlides/notesSlide24.xml" ContentType="application/vnd.openxmlformats-officedocument.presentationml.notesSlide+xml"/>
  <Override PartName="/ppt/tags/tag26.xml" ContentType="application/vnd.openxmlformats-officedocument.presentationml.tags+xml"/>
  <Override PartName="/ppt/notesSlides/notesSlide25.xml" ContentType="application/vnd.openxmlformats-officedocument.presentationml.notesSlide+xml"/>
  <Override PartName="/ppt/tags/tag27.xml" ContentType="application/vnd.openxmlformats-officedocument.presentationml.tags+xml"/>
  <Override PartName="/ppt/notesSlides/notesSlide26.xml" ContentType="application/vnd.openxmlformats-officedocument.presentationml.notesSlide+xml"/>
  <Override PartName="/ppt/tags/tag28.xml" ContentType="application/vnd.openxmlformats-officedocument.presentationml.tags+xml"/>
  <Override PartName="/ppt/notesSlides/notesSlide27.xml" ContentType="application/vnd.openxmlformats-officedocument.presentationml.notesSlide+xml"/>
  <Override PartName="/ppt/tags/tag29.xml" ContentType="application/vnd.openxmlformats-officedocument.presentationml.tags+xml"/>
  <Override PartName="/ppt/notesSlides/notesSlide28.xml" ContentType="application/vnd.openxmlformats-officedocument.presentationml.notesSlide+xml"/>
  <Override PartName="/ppt/tags/tag30.xml" ContentType="application/vnd.openxmlformats-officedocument.presentationml.tags+xml"/>
  <Override PartName="/ppt/notesSlides/notesSlide29.xml" ContentType="application/vnd.openxmlformats-officedocument.presentationml.notesSlide+xml"/>
  <Override PartName="/ppt/tags/tag31.xml" ContentType="application/vnd.openxmlformats-officedocument.presentationml.tags+xml"/>
  <Override PartName="/ppt/notesSlides/notesSlide30.xml" ContentType="application/vnd.openxmlformats-officedocument.presentationml.notesSlide+xml"/>
  <Override PartName="/ppt/tags/tag32.xml" ContentType="application/vnd.openxmlformats-officedocument.presentationml.tags+xml"/>
  <Override PartName="/ppt/notesSlides/notesSlide31.xml" ContentType="application/vnd.openxmlformats-officedocument.presentationml.notesSlide+xml"/>
  <Override PartName="/ppt/tags/tag33.xml" ContentType="application/vnd.openxmlformats-officedocument.presentationml.tags+xml"/>
  <Override PartName="/ppt/notesSlides/notesSlide32.xml" ContentType="application/vnd.openxmlformats-officedocument.presentationml.notesSlide+xml"/>
  <Override PartName="/ppt/tags/tag34.xml" ContentType="application/vnd.openxmlformats-officedocument.presentationml.tags+xml"/>
  <Override PartName="/ppt/notesSlides/notesSlide33.xml" ContentType="application/vnd.openxmlformats-officedocument.presentationml.notesSlide+xml"/>
  <Override PartName="/ppt/tags/tag35.xml" ContentType="application/vnd.openxmlformats-officedocument.presentationml.tags+xml"/>
  <Override PartName="/ppt/notesSlides/notesSlide34.xml" ContentType="application/vnd.openxmlformats-officedocument.presentationml.notesSlide+xml"/>
  <Override PartName="/ppt/tags/tag36.xml" ContentType="application/vnd.openxmlformats-officedocument.presentationml.tags+xml"/>
  <Override PartName="/ppt/notesSlides/notesSlide35.xml" ContentType="application/vnd.openxmlformats-officedocument.presentationml.notesSlide+xml"/>
  <Override PartName="/ppt/tags/tag37.xml" ContentType="application/vnd.openxmlformats-officedocument.presentationml.tags+xml"/>
  <Override PartName="/ppt/notesSlides/notesSlide36.xml" ContentType="application/vnd.openxmlformats-officedocument.presentationml.notesSlide+xml"/>
  <Override PartName="/ppt/tags/tag38.xml" ContentType="application/vnd.openxmlformats-officedocument.presentationml.tags+xml"/>
  <Override PartName="/ppt/notesSlides/notesSlide37.xml" ContentType="application/vnd.openxmlformats-officedocument.presentationml.notesSlide+xml"/>
  <Override PartName="/ppt/tags/tag39.xml" ContentType="application/vnd.openxmlformats-officedocument.presentationml.tags+xml"/>
  <Override PartName="/ppt/notesSlides/notesSlide38.xml" ContentType="application/vnd.openxmlformats-officedocument.presentationml.notesSlide+xml"/>
  <Override PartName="/ppt/tags/tag40.xml" ContentType="application/vnd.openxmlformats-officedocument.presentationml.tags+xml"/>
  <Override PartName="/ppt/notesSlides/notesSlide39.xml" ContentType="application/vnd.openxmlformats-officedocument.presentationml.notesSlide+xml"/>
  <Override PartName="/ppt/tags/tag41.xml" ContentType="application/vnd.openxmlformats-officedocument.presentationml.tags+xml"/>
  <Override PartName="/ppt/notesSlides/notesSlide40.xml" ContentType="application/vnd.openxmlformats-officedocument.presentationml.notesSlide+xml"/>
  <Override PartName="/ppt/tags/tag42.xml" ContentType="application/vnd.openxmlformats-officedocument.presentationml.tags+xml"/>
  <Override PartName="/ppt/notesSlides/notesSlide41.xml" ContentType="application/vnd.openxmlformats-officedocument.presentationml.notesSlide+xml"/>
  <Override PartName="/ppt/tags/tag43.xml" ContentType="application/vnd.openxmlformats-officedocument.presentationml.tags+xml"/>
  <Override PartName="/ppt/notesSlides/notesSlide42.xml" ContentType="application/vnd.openxmlformats-officedocument.presentationml.notesSlide+xml"/>
  <Override PartName="/ppt/tags/tag44.xml" ContentType="application/vnd.openxmlformats-officedocument.presentationml.tags+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45"/>
  </p:notesMasterIdLst>
  <p:sldIdLst>
    <p:sldId id="257" r:id="rId2"/>
    <p:sldId id="258" r:id="rId3"/>
    <p:sldId id="320" r:id="rId4"/>
    <p:sldId id="325" r:id="rId5"/>
    <p:sldId id="270" r:id="rId6"/>
    <p:sldId id="318" r:id="rId7"/>
    <p:sldId id="272" r:id="rId8"/>
    <p:sldId id="273" r:id="rId9"/>
    <p:sldId id="336" r:id="rId10"/>
    <p:sldId id="275" r:id="rId11"/>
    <p:sldId id="337" r:id="rId12"/>
    <p:sldId id="276" r:id="rId13"/>
    <p:sldId id="277" r:id="rId14"/>
    <p:sldId id="319" r:id="rId15"/>
    <p:sldId id="279" r:id="rId16"/>
    <p:sldId id="282" r:id="rId17"/>
    <p:sldId id="284" r:id="rId18"/>
    <p:sldId id="285" r:id="rId19"/>
    <p:sldId id="286" r:id="rId20"/>
    <p:sldId id="287" r:id="rId21"/>
    <p:sldId id="323" r:id="rId22"/>
    <p:sldId id="322" r:id="rId23"/>
    <p:sldId id="290" r:id="rId24"/>
    <p:sldId id="291" r:id="rId25"/>
    <p:sldId id="292" r:id="rId26"/>
    <p:sldId id="293" r:id="rId27"/>
    <p:sldId id="294" r:id="rId28"/>
    <p:sldId id="295" r:id="rId29"/>
    <p:sldId id="296" r:id="rId30"/>
    <p:sldId id="297" r:id="rId31"/>
    <p:sldId id="298" r:id="rId32"/>
    <p:sldId id="299" r:id="rId33"/>
    <p:sldId id="302" r:id="rId34"/>
    <p:sldId id="301" r:id="rId35"/>
    <p:sldId id="327" r:id="rId36"/>
    <p:sldId id="328" r:id="rId37"/>
    <p:sldId id="305" r:id="rId38"/>
    <p:sldId id="306" r:id="rId39"/>
    <p:sldId id="308" r:id="rId40"/>
    <p:sldId id="310" r:id="rId41"/>
    <p:sldId id="311" r:id="rId42"/>
    <p:sldId id="312" r:id="rId43"/>
    <p:sldId id="338" r:id="rId44"/>
  </p:sldIdLst>
  <p:sldSz cx="9144000" cy="5143500" type="screen16x9"/>
  <p:notesSz cx="7010400" cy="9296400"/>
  <p:custDataLst>
    <p:tags r:id="rId46"/>
  </p:custDataLst>
  <p:defaultTextStyle>
    <a:defPPr>
      <a:defRPr lang="en-US"/>
    </a:defPPr>
    <a:lvl1pPr marL="0" algn="l" defTabSz="816350" rtl="0" eaLnBrk="1" latinLnBrk="0" hangingPunct="1">
      <a:defRPr sz="1607" kern="1200">
        <a:solidFill>
          <a:schemeClr val="tx1"/>
        </a:solidFill>
        <a:latin typeface="+mn-lt"/>
        <a:ea typeface="+mn-ea"/>
        <a:cs typeface="+mn-cs"/>
      </a:defRPr>
    </a:lvl1pPr>
    <a:lvl2pPr marL="408175" algn="l" defTabSz="816350" rtl="0" eaLnBrk="1" latinLnBrk="0" hangingPunct="1">
      <a:defRPr sz="1607" kern="1200">
        <a:solidFill>
          <a:schemeClr val="tx1"/>
        </a:solidFill>
        <a:latin typeface="+mn-lt"/>
        <a:ea typeface="+mn-ea"/>
        <a:cs typeface="+mn-cs"/>
      </a:defRPr>
    </a:lvl2pPr>
    <a:lvl3pPr marL="816350" algn="l" defTabSz="816350" rtl="0" eaLnBrk="1" latinLnBrk="0" hangingPunct="1">
      <a:defRPr sz="1607" kern="1200">
        <a:solidFill>
          <a:schemeClr val="tx1"/>
        </a:solidFill>
        <a:latin typeface="+mn-lt"/>
        <a:ea typeface="+mn-ea"/>
        <a:cs typeface="+mn-cs"/>
      </a:defRPr>
    </a:lvl3pPr>
    <a:lvl4pPr marL="1224525" algn="l" defTabSz="816350" rtl="0" eaLnBrk="1" latinLnBrk="0" hangingPunct="1">
      <a:defRPr sz="1607" kern="1200">
        <a:solidFill>
          <a:schemeClr val="tx1"/>
        </a:solidFill>
        <a:latin typeface="+mn-lt"/>
        <a:ea typeface="+mn-ea"/>
        <a:cs typeface="+mn-cs"/>
      </a:defRPr>
    </a:lvl4pPr>
    <a:lvl5pPr marL="1632699" algn="l" defTabSz="816350" rtl="0" eaLnBrk="1" latinLnBrk="0" hangingPunct="1">
      <a:defRPr sz="1607" kern="1200">
        <a:solidFill>
          <a:schemeClr val="tx1"/>
        </a:solidFill>
        <a:latin typeface="+mn-lt"/>
        <a:ea typeface="+mn-ea"/>
        <a:cs typeface="+mn-cs"/>
      </a:defRPr>
    </a:lvl5pPr>
    <a:lvl6pPr marL="2040875" algn="l" defTabSz="816350" rtl="0" eaLnBrk="1" latinLnBrk="0" hangingPunct="1">
      <a:defRPr sz="1607" kern="1200">
        <a:solidFill>
          <a:schemeClr val="tx1"/>
        </a:solidFill>
        <a:latin typeface="+mn-lt"/>
        <a:ea typeface="+mn-ea"/>
        <a:cs typeface="+mn-cs"/>
      </a:defRPr>
    </a:lvl6pPr>
    <a:lvl7pPr marL="2449049" algn="l" defTabSz="816350" rtl="0" eaLnBrk="1" latinLnBrk="0" hangingPunct="1">
      <a:defRPr sz="1607" kern="1200">
        <a:solidFill>
          <a:schemeClr val="tx1"/>
        </a:solidFill>
        <a:latin typeface="+mn-lt"/>
        <a:ea typeface="+mn-ea"/>
        <a:cs typeface="+mn-cs"/>
      </a:defRPr>
    </a:lvl7pPr>
    <a:lvl8pPr marL="2857225" algn="l" defTabSz="816350" rtl="0" eaLnBrk="1" latinLnBrk="0" hangingPunct="1">
      <a:defRPr sz="1607" kern="1200">
        <a:solidFill>
          <a:schemeClr val="tx1"/>
        </a:solidFill>
        <a:latin typeface="+mn-lt"/>
        <a:ea typeface="+mn-ea"/>
        <a:cs typeface="+mn-cs"/>
      </a:defRPr>
    </a:lvl8pPr>
    <a:lvl9pPr marL="3265399" algn="l" defTabSz="816350" rtl="0" eaLnBrk="1" latinLnBrk="0" hangingPunct="1">
      <a:defRPr sz="1607" kern="1200">
        <a:solidFill>
          <a:schemeClr val="tx1"/>
        </a:solidFill>
        <a:latin typeface="+mn-lt"/>
        <a:ea typeface="+mn-ea"/>
        <a:cs typeface="+mn-cs"/>
      </a:defRPr>
    </a:lvl9pPr>
  </p:defaultTextStyle>
  <p:extLst>
    <p:ext uri="{EFAFB233-063F-42B5-8137-9DF3F51BA10A}">
      <p15:sldGuideLst xmlns:p15="http://schemas.microsoft.com/office/powerpoint/2012/main">
        <p15:guide id="2" pos="2880" userDrawn="1">
          <p15:clr>
            <a:srgbClr val="A4A3A4"/>
          </p15:clr>
        </p15:guide>
        <p15:guide id="3" orient="horz" pos="2358" userDrawn="1">
          <p15:clr>
            <a:srgbClr val="A4A3A4"/>
          </p15:clr>
        </p15:guide>
        <p15:guide id="4" orient="horz" pos="2868">
          <p15:clr>
            <a:srgbClr val="A4A3A4"/>
          </p15:clr>
        </p15:guide>
        <p15:guide id="5" pos="2863">
          <p15:clr>
            <a:srgbClr val="A4A3A4"/>
          </p15:clr>
        </p15:guide>
        <p15:guide id="6" orient="horz" pos="3239">
          <p15:clr>
            <a:srgbClr val="A4A3A4"/>
          </p15:clr>
        </p15:guide>
        <p15:guide id="7" pos="2889">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roxtel, Lauren A.   DPI" initials="TLAD" lastIdx="46" clrIdx="1">
    <p:extLst>
      <p:ext uri="{19B8F6BF-5375-455C-9EA6-DF929625EA0E}">
        <p15:presenceInfo xmlns:p15="http://schemas.microsoft.com/office/powerpoint/2012/main" userId="S-1-5-21-1801521381-3634682121-3741049240-23665" providerId="AD"/>
      </p:ext>
    </p:extLst>
  </p:cmAuthor>
  <p:cmAuthor id="2" name="Isaacson, Karrie S.   DPI" initials="IKSD" lastIdx="38" clrIdx="0">
    <p:extLst>
      <p:ext uri="{19B8F6BF-5375-455C-9EA6-DF929625EA0E}">
        <p15:presenceInfo xmlns:p15="http://schemas.microsoft.com/office/powerpoint/2012/main" userId="S-1-5-21-1801521381-3634682121-3741049240-15476" providerId="AD"/>
      </p:ext>
    </p:extLst>
  </p:cmAuthor>
  <p:cmAuthor id="3" name="Winter, Janelle L.   DPI" initials="WJLD" lastIdx="11" clrIdx="2">
    <p:extLst>
      <p:ext uri="{19B8F6BF-5375-455C-9EA6-DF929625EA0E}">
        <p15:presenceInfo xmlns:p15="http://schemas.microsoft.com/office/powerpoint/2012/main" userId="S-1-5-21-1801521381-3634682121-3741049240-21661" providerId="AD"/>
      </p:ext>
    </p:extLst>
  </p:cmAuthor>
  <p:cmAuthor id="4" name="Flores, Alyssa A. DPI" initials="FAAD" lastIdx="4" clrIdx="3">
    <p:extLst>
      <p:ext uri="{19B8F6BF-5375-455C-9EA6-DF929625EA0E}">
        <p15:presenceInfo xmlns:p15="http://schemas.microsoft.com/office/powerpoint/2012/main" userId="S::Alyssa.Flores@dpi.wi.gov::6532edc3-5236-4e5e-a8cc-5af9244e2533" providerId="AD"/>
      </p:ext>
    </p:extLst>
  </p:cmAuthor>
  <p:cmAuthor id="5" name="Earley, Tamara - FNS" initials="ET-F" lastIdx="21" clrIdx="4">
    <p:extLst>
      <p:ext uri="{19B8F6BF-5375-455C-9EA6-DF929625EA0E}">
        <p15:presenceInfo xmlns:p15="http://schemas.microsoft.com/office/powerpoint/2012/main" userId="S::tamara.earley@usda.gov::891e569f-ed93-49dc-80b5-558498707215" providerId="AD"/>
      </p:ext>
    </p:extLst>
  </p:cmAuthor>
  <p:cmAuthor id="6" name="Isaacson, Karrie S.   DPI" initials="IKSD [2]" lastIdx="11" clrIdx="5">
    <p:extLst>
      <p:ext uri="{19B8F6BF-5375-455C-9EA6-DF929625EA0E}">
        <p15:presenceInfo xmlns:p15="http://schemas.microsoft.com/office/powerpoint/2012/main" userId="S::Karrie.Isaacson@dpi.wi.gov::7d9e58eb-c589-4222-ae8a-e3e1f24039e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99"/>
    <a:srgbClr val="FF9900"/>
    <a:srgbClr val="33A056"/>
    <a:srgbClr val="262087"/>
    <a:srgbClr val="0099CC"/>
    <a:srgbClr val="0066CC"/>
    <a:srgbClr val="333399"/>
    <a:srgbClr val="FFFFFF"/>
    <a:srgbClr val="F2F8EC"/>
    <a:srgbClr val="DBEC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57" autoAdjust="0"/>
    <p:restoredTop sz="63027" autoAdjust="0"/>
  </p:normalViewPr>
  <p:slideViewPr>
    <p:cSldViewPr snapToGrid="0">
      <p:cViewPr varScale="1">
        <p:scale>
          <a:sx n="53" d="100"/>
          <a:sy n="53" d="100"/>
        </p:scale>
        <p:origin x="1152" y="66"/>
      </p:cViewPr>
      <p:guideLst>
        <p:guide pos="2880"/>
        <p:guide orient="horz" pos="2358"/>
        <p:guide orient="horz" pos="2868"/>
        <p:guide pos="2863"/>
        <p:guide orient="horz" pos="3239"/>
        <p:guide pos="2889"/>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200" d="100"/>
        <a:sy n="200" d="100"/>
      </p:scale>
      <p:origin x="0" y="0"/>
    </p:cViewPr>
  </p:sorterViewPr>
  <p:notesViewPr>
    <p:cSldViewPr snapToGrid="0">
      <p:cViewPr varScale="1">
        <p:scale>
          <a:sx n="82" d="100"/>
          <a:sy n="82" d="100"/>
        </p:scale>
        <p:origin x="540" y="7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07EB8418-4BA3-4697-AA03-3CDED1810398}" type="datetimeFigureOut">
              <a:rPr lang="en-US" smtClean="0"/>
              <a:t>12/12/2022</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FE64A2C8-37FF-4490-87C0-E993384A913B}" type="slidenum">
              <a:rPr lang="en-US" smtClean="0"/>
              <a:t>‹#›</a:t>
            </a:fld>
            <a:endParaRPr lang="en-US"/>
          </a:p>
        </p:txBody>
      </p:sp>
    </p:spTree>
    <p:extLst>
      <p:ext uri="{BB962C8B-B14F-4D97-AF65-F5344CB8AC3E}">
        <p14:creationId xmlns:p14="http://schemas.microsoft.com/office/powerpoint/2010/main" val="33946140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3" Type="http://schemas.openxmlformats.org/officeDocument/2006/relationships/hyperlink" Target="https://www.ocio.usda.gov/sites/default/files/docs/2012/Complain_combined_6_8_12.pdf" TargetMode="External"/><Relationship Id="rId2" Type="http://schemas.openxmlformats.org/officeDocument/2006/relationships/slide" Target="../slides/slide35.xml"/><Relationship Id="rId1" Type="http://schemas.openxmlformats.org/officeDocument/2006/relationships/notesMaster" Target="../notesMasters/notesMaster1.xml"/><Relationship Id="rId4" Type="http://schemas.openxmlformats.org/officeDocument/2006/relationships/hyperlink" Target="http://www.ocio.usda.gov/sites/default/files/docs/2012/Complain_combined_6_8_12.pdf" TargetMode="Externa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dpi.wi.gov/community-nutrition/sfsp/outreach"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sz="1000" dirty="0">
                <a:solidFill>
                  <a:schemeClr val="tx1"/>
                </a:solidFill>
                <a:latin typeface="Lato "/>
              </a:rPr>
              <a:t>Welcome</a:t>
            </a:r>
            <a:r>
              <a:rPr lang="en-US" sz="1000" baseline="0" dirty="0">
                <a:solidFill>
                  <a:schemeClr val="tx1"/>
                </a:solidFill>
                <a:latin typeface="Lato "/>
              </a:rPr>
              <a:t> to the USDA Civil Rights Training for staff and volunteers that work with the Summer Food Service Program. This Power Point Presentation has been created by the Wisconsin Department of Public Instruction (DPI), Community Nutrition Team. </a:t>
            </a:r>
            <a:endParaRPr lang="en-US" sz="1000" dirty="0">
              <a:solidFill>
                <a:schemeClr val="tx1"/>
              </a:solidFill>
              <a:latin typeface="Lato "/>
            </a:endParaRPr>
          </a:p>
          <a:p>
            <a:endParaRPr lang="en-US" dirty="0"/>
          </a:p>
        </p:txBody>
      </p:sp>
      <p:sp>
        <p:nvSpPr>
          <p:cNvPr id="4" name="Slide Number Placeholder 3"/>
          <p:cNvSpPr>
            <a:spLocks noGrp="1"/>
          </p:cNvSpPr>
          <p:nvPr>
            <p:ph type="sldNum" sz="quarter" idx="10"/>
          </p:nvPr>
        </p:nvSpPr>
        <p:spPr/>
        <p:txBody>
          <a:bodyPr/>
          <a:lstStyle/>
          <a:p>
            <a:fld id="{FE64A2C8-37FF-4490-87C0-E993384A913B}" type="slidenum">
              <a:rPr lang="en-US" smtClean="0"/>
              <a:t>1</a:t>
            </a:fld>
            <a:endParaRPr lang="en-US"/>
          </a:p>
        </p:txBody>
      </p:sp>
    </p:spTree>
    <p:extLst>
      <p:ext uri="{BB962C8B-B14F-4D97-AF65-F5344CB8AC3E}">
        <p14:creationId xmlns:p14="http://schemas.microsoft.com/office/powerpoint/2010/main" val="39410577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sz="1000" b="0" i="0" dirty="0">
                <a:solidFill>
                  <a:srgbClr val="292F33"/>
                </a:solidFill>
                <a:effectLst/>
                <a:latin typeface="Lato "/>
              </a:rPr>
              <a:t>The full version of the nondiscrimination statement should always be used on all vital documents, however the shortened version of the nondiscrimination statement </a:t>
            </a:r>
            <a:r>
              <a:rPr lang="en-US" sz="1000" b="1" i="1" dirty="0">
                <a:solidFill>
                  <a:srgbClr val="292F33"/>
                </a:solidFill>
                <a:effectLst/>
                <a:latin typeface="Lato "/>
              </a:rPr>
              <a:t>This institution is an equal opportunity provider</a:t>
            </a:r>
            <a:r>
              <a:rPr lang="en-US" sz="1000" b="0" i="0" dirty="0">
                <a:solidFill>
                  <a:srgbClr val="292F33"/>
                </a:solidFill>
                <a:effectLst/>
                <a:latin typeface="Lato "/>
              </a:rPr>
              <a:t> may be used in limited circumstances only. This could include menus, flyers, certain brochures, etc</a:t>
            </a:r>
            <a:r>
              <a:rPr lang="en-US" sz="1000" baseline="0" dirty="0">
                <a:latin typeface="Lato "/>
              </a:rPr>
              <a:t>. If unsure if the shortened version can be used, contact sfsp@dpi.wi.gov or your assigned consultant.</a:t>
            </a:r>
          </a:p>
        </p:txBody>
      </p:sp>
      <p:sp>
        <p:nvSpPr>
          <p:cNvPr id="4" name="Slide Number Placeholder 3"/>
          <p:cNvSpPr>
            <a:spLocks noGrp="1"/>
          </p:cNvSpPr>
          <p:nvPr>
            <p:ph type="sldNum" sz="quarter" idx="10"/>
          </p:nvPr>
        </p:nvSpPr>
        <p:spPr/>
        <p:txBody>
          <a:bodyPr/>
          <a:lstStyle/>
          <a:p>
            <a:pPr defTabSz="931774">
              <a:defRPr/>
            </a:pPr>
            <a:fld id="{AFB21D7B-E538-4A12-B8D5-2A811A6C87D0}" type="slidenum">
              <a:rPr lang="en-US">
                <a:solidFill>
                  <a:prstClr val="black"/>
                </a:solidFill>
                <a:latin typeface="Calibri" panose="020F0502020204030204"/>
              </a:rPr>
              <a:pPr defTabSz="931774">
                <a:defRPr/>
              </a:pPr>
              <a:t>10</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11473894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Lato "/>
              </a:rPr>
              <a:t>Under U.S. Department of Agriculture (USDA) regulation found in 7 CFR 15a.205, educational institutions and other entities may claim an exemption from the provisions of Title IX by submitting a written declaration to the Secretary of Agriculture identifying the provisions that conflict with a specific tenet of the religious organization. The request should be submitted to the address listed on the slide. </a:t>
            </a:r>
          </a:p>
          <a:p>
            <a:endParaRPr lang="en-US" dirty="0"/>
          </a:p>
        </p:txBody>
      </p:sp>
      <p:sp>
        <p:nvSpPr>
          <p:cNvPr id="4" name="Slide Number Placeholder 3"/>
          <p:cNvSpPr>
            <a:spLocks noGrp="1"/>
          </p:cNvSpPr>
          <p:nvPr>
            <p:ph type="sldNum" sz="quarter" idx="5"/>
          </p:nvPr>
        </p:nvSpPr>
        <p:spPr/>
        <p:txBody>
          <a:bodyPr/>
          <a:lstStyle/>
          <a:p>
            <a:fld id="{FE64A2C8-37FF-4490-87C0-E993384A913B}" type="slidenum">
              <a:rPr lang="en-US" smtClean="0"/>
              <a:t>11</a:t>
            </a:fld>
            <a:endParaRPr lang="en-US"/>
          </a:p>
        </p:txBody>
      </p:sp>
    </p:spTree>
    <p:extLst>
      <p:ext uri="{BB962C8B-B14F-4D97-AF65-F5344CB8AC3E}">
        <p14:creationId xmlns:p14="http://schemas.microsoft.com/office/powerpoint/2010/main" val="380572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sz="1000" dirty="0">
                <a:latin typeface="Lato "/>
              </a:rPr>
              <a:t>To convey the message of equal opportunity, show diversity and inclusion in all program or program-related information, photos, and graphics.</a:t>
            </a:r>
          </a:p>
        </p:txBody>
      </p:sp>
      <p:sp>
        <p:nvSpPr>
          <p:cNvPr id="4" name="Slide Number Placeholder 3"/>
          <p:cNvSpPr>
            <a:spLocks noGrp="1"/>
          </p:cNvSpPr>
          <p:nvPr>
            <p:ph type="sldNum" sz="quarter" idx="10"/>
          </p:nvPr>
        </p:nvSpPr>
        <p:spPr/>
        <p:txBody>
          <a:bodyPr/>
          <a:lstStyle/>
          <a:p>
            <a:pPr defTabSz="931774">
              <a:defRPr/>
            </a:pPr>
            <a:fld id="{AFB21D7B-E538-4A12-B8D5-2A811A6C87D0}" type="slidenum">
              <a:rPr lang="en-US">
                <a:solidFill>
                  <a:prstClr val="black"/>
                </a:solidFill>
                <a:latin typeface="Calibri" panose="020F0502020204030204"/>
              </a:rPr>
              <a:pPr defTabSz="931774">
                <a:defRPr/>
              </a:pPr>
              <a:t>12</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16842412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Lato "/>
              </a:rPr>
              <a:t>Now we will discuss civil rights &amp; how</a:t>
            </a:r>
            <a:r>
              <a:rPr lang="en-US" sz="1000" baseline="0" dirty="0">
                <a:latin typeface="Lato "/>
              </a:rPr>
              <a:t> it relates to </a:t>
            </a:r>
            <a:r>
              <a:rPr lang="en-US" sz="1000" dirty="0">
                <a:latin typeface="Lato "/>
              </a:rPr>
              <a:t>customer</a:t>
            </a:r>
            <a:r>
              <a:rPr lang="en-US" sz="1000" baseline="0" dirty="0">
                <a:latin typeface="Lato "/>
              </a:rPr>
              <a:t> service.</a:t>
            </a:r>
            <a:endParaRPr lang="en-US" sz="1000" dirty="0">
              <a:latin typeface="Lato "/>
            </a:endParaRPr>
          </a:p>
        </p:txBody>
      </p:sp>
      <p:sp>
        <p:nvSpPr>
          <p:cNvPr id="4" name="Slide Number Placeholder 3"/>
          <p:cNvSpPr>
            <a:spLocks noGrp="1"/>
          </p:cNvSpPr>
          <p:nvPr>
            <p:ph type="sldNum" sz="quarter" idx="10"/>
          </p:nvPr>
        </p:nvSpPr>
        <p:spPr/>
        <p:txBody>
          <a:bodyPr/>
          <a:lstStyle/>
          <a:p>
            <a:pPr defTabSz="931774">
              <a:defRPr/>
            </a:pPr>
            <a:fld id="{AFB21D7B-E538-4A12-B8D5-2A811A6C87D0}" type="slidenum">
              <a:rPr lang="en-US">
                <a:solidFill>
                  <a:prstClr val="black"/>
                </a:solidFill>
                <a:latin typeface="Calibri" panose="020F0502020204030204"/>
              </a:rPr>
              <a:pPr defTabSz="931774">
                <a:defRPr/>
              </a:pPr>
              <a:t>13</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2144422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baseline="0" dirty="0">
                <a:solidFill>
                  <a:schemeClr val="tx1"/>
                </a:solidFill>
                <a:latin typeface="Lato "/>
              </a:rPr>
              <a:t>Civil rights impacts all areas of Child Nutrition Programs from production to service, and every participant must be treated equally. </a:t>
            </a:r>
          </a:p>
          <a:p>
            <a:endParaRPr lang="en-US" sz="1000" baseline="0" dirty="0">
              <a:solidFill>
                <a:schemeClr val="tx1"/>
              </a:solidFill>
              <a:latin typeface="Lato "/>
            </a:endParaRPr>
          </a:p>
          <a:p>
            <a:r>
              <a:rPr lang="en-US" sz="1000" baseline="0" dirty="0">
                <a:solidFill>
                  <a:schemeClr val="tx1"/>
                </a:solidFill>
                <a:latin typeface="Lato "/>
              </a:rPr>
              <a:t>Within Child Nutrition Programs:</a:t>
            </a:r>
          </a:p>
          <a:p>
            <a:pPr marL="174708" indent="-174708">
              <a:buFont typeface="Arial" panose="020B0604020202020204" pitchFamily="34" charset="0"/>
              <a:buChar char="•"/>
            </a:pPr>
            <a:r>
              <a:rPr lang="en-US" sz="1000" b="0" dirty="0">
                <a:solidFill>
                  <a:schemeClr val="tx1"/>
                </a:solidFill>
                <a:latin typeface="Lato "/>
              </a:rPr>
              <a:t>All participants must be allowed equal access to participate in the Child</a:t>
            </a:r>
            <a:r>
              <a:rPr lang="en-US" sz="1000" b="0" baseline="0" dirty="0">
                <a:solidFill>
                  <a:schemeClr val="tx1"/>
                </a:solidFill>
                <a:latin typeface="Lato "/>
              </a:rPr>
              <a:t> Nutrition Programs.</a:t>
            </a:r>
            <a:endParaRPr lang="en-US" sz="1000" b="0" dirty="0">
              <a:solidFill>
                <a:schemeClr val="tx1"/>
              </a:solidFill>
              <a:latin typeface="Lato "/>
            </a:endParaRPr>
          </a:p>
          <a:p>
            <a:pPr marL="174708" indent="-174708">
              <a:buFont typeface="Arial" panose="020B0604020202020204" pitchFamily="34" charset="0"/>
              <a:buChar char="•"/>
            </a:pPr>
            <a:endParaRPr lang="en-US" sz="1000" b="0" dirty="0">
              <a:solidFill>
                <a:schemeClr val="tx1"/>
              </a:solidFill>
              <a:latin typeface="Lato "/>
            </a:endParaRPr>
          </a:p>
          <a:p>
            <a:pPr marL="174708" indent="-174708">
              <a:buFont typeface="Arial" panose="020B0604020202020204" pitchFamily="34" charset="0"/>
              <a:buChar char="•"/>
            </a:pPr>
            <a:r>
              <a:rPr lang="en-US" sz="1000" b="0" dirty="0">
                <a:solidFill>
                  <a:schemeClr val="tx1"/>
                </a:solidFill>
                <a:latin typeface="Lato "/>
              </a:rPr>
              <a:t>All participants must be treated in the same manner. </a:t>
            </a:r>
          </a:p>
          <a:p>
            <a:pPr marL="640594" lvl="1" indent="-174708">
              <a:buFont typeface="Arial" panose="020B0604020202020204" pitchFamily="34" charset="0"/>
              <a:buChar char="•"/>
            </a:pPr>
            <a:r>
              <a:rPr lang="en-US" sz="1000" b="0" dirty="0">
                <a:solidFill>
                  <a:schemeClr val="tx1"/>
                </a:solidFill>
                <a:latin typeface="Lato "/>
              </a:rPr>
              <a:t>E</a:t>
            </a:r>
            <a:r>
              <a:rPr lang="en-US" sz="1000" dirty="0">
                <a:solidFill>
                  <a:schemeClr val="tx1"/>
                </a:solidFill>
                <a:latin typeface="Lato "/>
              </a:rPr>
              <a:t>xamples include:</a:t>
            </a:r>
            <a:r>
              <a:rPr lang="en-US" sz="1000" baseline="0" dirty="0">
                <a:solidFill>
                  <a:schemeClr val="tx1"/>
                </a:solidFill>
                <a:latin typeface="Lato "/>
              </a:rPr>
              <a:t> </a:t>
            </a:r>
            <a:r>
              <a:rPr lang="en-US" sz="1000" dirty="0">
                <a:solidFill>
                  <a:schemeClr val="tx1"/>
                </a:solidFill>
                <a:latin typeface="Lato "/>
              </a:rPr>
              <a:t>seating arrangements, serving lines, services and facilities, assignment of eating periods, child/staff</a:t>
            </a:r>
            <a:r>
              <a:rPr lang="en-US" sz="1000" baseline="0" dirty="0">
                <a:solidFill>
                  <a:schemeClr val="tx1"/>
                </a:solidFill>
                <a:latin typeface="Lato "/>
              </a:rPr>
              <a:t> interactions, etc.</a:t>
            </a:r>
            <a:endParaRPr lang="en-US" sz="1000" dirty="0">
              <a:solidFill>
                <a:schemeClr val="tx1"/>
              </a:solidFill>
              <a:latin typeface="Lato "/>
            </a:endParaRPr>
          </a:p>
          <a:p>
            <a:pPr marL="174708" indent="-174708">
              <a:buFont typeface="Arial" panose="020B0604020202020204" pitchFamily="34" charset="0"/>
              <a:buChar char="•"/>
            </a:pPr>
            <a:endParaRPr lang="en-US" sz="1000" b="0" dirty="0">
              <a:solidFill>
                <a:schemeClr val="tx1"/>
              </a:solidFill>
              <a:latin typeface="Lato "/>
            </a:endParaRPr>
          </a:p>
          <a:p>
            <a:pPr marL="174708" indent="-174708">
              <a:buFont typeface="Arial" panose="020B0604020202020204" pitchFamily="34" charset="0"/>
              <a:buChar char="•"/>
            </a:pPr>
            <a:r>
              <a:rPr lang="en-US" sz="1000" b="0" dirty="0">
                <a:solidFill>
                  <a:schemeClr val="tx1"/>
                </a:solidFill>
                <a:latin typeface="Lato "/>
              </a:rPr>
              <a:t>It</a:t>
            </a:r>
            <a:r>
              <a:rPr lang="en-US" sz="1000" b="0" baseline="0" dirty="0">
                <a:solidFill>
                  <a:schemeClr val="tx1"/>
                </a:solidFill>
                <a:latin typeface="Lato "/>
              </a:rPr>
              <a:t> i</a:t>
            </a:r>
            <a:r>
              <a:rPr lang="en-US" sz="1000" b="0" dirty="0">
                <a:solidFill>
                  <a:schemeClr val="tx1"/>
                </a:solidFill>
                <a:latin typeface="Lato "/>
              </a:rPr>
              <a:t>s also important to understand differences and use respectful language.</a:t>
            </a:r>
            <a:r>
              <a:rPr lang="en-US" sz="1000" b="0" baseline="0" dirty="0">
                <a:solidFill>
                  <a:schemeClr val="tx1"/>
                </a:solidFill>
                <a:latin typeface="Lato "/>
              </a:rPr>
              <a:t> Examples include: </a:t>
            </a:r>
          </a:p>
          <a:p>
            <a:pPr marL="1106481" lvl="2" indent="-174708">
              <a:buFont typeface="Arial" panose="020B0604020202020204" pitchFamily="34" charset="0"/>
              <a:buChar char="•"/>
            </a:pPr>
            <a:r>
              <a:rPr lang="en-US" sz="1000" b="0" dirty="0">
                <a:solidFill>
                  <a:schemeClr val="tx1"/>
                </a:solidFill>
                <a:latin typeface="Lato "/>
              </a:rPr>
              <a:t>Putting the </a:t>
            </a:r>
            <a:r>
              <a:rPr lang="en-US" sz="1000" b="1" dirty="0">
                <a:solidFill>
                  <a:schemeClr val="tx1"/>
                </a:solidFill>
                <a:latin typeface="Lato "/>
              </a:rPr>
              <a:t>person</a:t>
            </a:r>
            <a:r>
              <a:rPr lang="en-US" sz="1000" b="0" dirty="0">
                <a:solidFill>
                  <a:schemeClr val="tx1"/>
                </a:solidFill>
                <a:latin typeface="Lato "/>
              </a:rPr>
              <a:t> first</a:t>
            </a:r>
            <a:r>
              <a:rPr lang="en-US" sz="1000" b="0" baseline="0" dirty="0">
                <a:solidFill>
                  <a:schemeClr val="tx1"/>
                </a:solidFill>
                <a:latin typeface="Lato "/>
              </a:rPr>
              <a:t> (for example, </a:t>
            </a:r>
            <a:r>
              <a:rPr lang="en-US" sz="1000" b="0" dirty="0">
                <a:solidFill>
                  <a:schemeClr val="tx1"/>
                </a:solidFill>
                <a:latin typeface="Lato "/>
              </a:rPr>
              <a:t>“person with a disability” NOT “disabled person”)</a:t>
            </a:r>
          </a:p>
          <a:p>
            <a:pPr marL="1106481" lvl="2" indent="-174708">
              <a:spcAft>
                <a:spcPts val="611"/>
              </a:spcAft>
              <a:buFont typeface="Arial" panose="020B0604020202020204" pitchFamily="34" charset="0"/>
              <a:buChar char="•"/>
            </a:pPr>
            <a:r>
              <a:rPr lang="en-US" sz="1000" b="0" dirty="0">
                <a:solidFill>
                  <a:schemeClr val="tx1"/>
                </a:solidFill>
                <a:latin typeface="Lato "/>
              </a:rPr>
              <a:t>Using culturally sensitive language</a:t>
            </a:r>
            <a:r>
              <a:rPr lang="en-US" sz="1000" b="0" baseline="0" dirty="0">
                <a:solidFill>
                  <a:schemeClr val="tx1"/>
                </a:solidFill>
                <a:latin typeface="Lato "/>
              </a:rPr>
              <a:t> (for example, </a:t>
            </a:r>
            <a:r>
              <a:rPr lang="en-US" sz="1000" b="0" dirty="0">
                <a:solidFill>
                  <a:schemeClr val="tx1"/>
                </a:solidFill>
                <a:latin typeface="Lato "/>
              </a:rPr>
              <a:t>“Asian” NOT “Oriental”)</a:t>
            </a:r>
          </a:p>
          <a:p>
            <a:pPr marL="1106481" lvl="2" indent="-174708">
              <a:spcAft>
                <a:spcPts val="611"/>
              </a:spcAft>
              <a:buFont typeface="Arial" panose="020B0604020202020204" pitchFamily="34" charset="0"/>
              <a:buChar char="•"/>
            </a:pPr>
            <a:r>
              <a:rPr lang="en-US" sz="1000" b="0" dirty="0">
                <a:solidFill>
                  <a:schemeClr val="tx1"/>
                </a:solidFill>
                <a:latin typeface="Lato "/>
              </a:rPr>
              <a:t>Use inclusive/respectful terms</a:t>
            </a:r>
            <a:r>
              <a:rPr lang="en-US" sz="1000" b="0" baseline="0" dirty="0">
                <a:solidFill>
                  <a:schemeClr val="tx1"/>
                </a:solidFill>
                <a:latin typeface="Lato "/>
              </a:rPr>
              <a:t> (for example,</a:t>
            </a:r>
            <a:r>
              <a:rPr lang="en-US" sz="1000" b="0" dirty="0">
                <a:solidFill>
                  <a:schemeClr val="tx1"/>
                </a:solidFill>
                <a:latin typeface="Lato "/>
              </a:rPr>
              <a:t> “chairperson” NOT “chairman”)</a:t>
            </a:r>
          </a:p>
          <a:p>
            <a:endParaRPr lang="en-US" dirty="0"/>
          </a:p>
        </p:txBody>
      </p:sp>
      <p:sp>
        <p:nvSpPr>
          <p:cNvPr id="4" name="Slide Number Placeholder 3"/>
          <p:cNvSpPr>
            <a:spLocks noGrp="1"/>
          </p:cNvSpPr>
          <p:nvPr>
            <p:ph type="sldNum" sz="quarter" idx="5"/>
          </p:nvPr>
        </p:nvSpPr>
        <p:spPr/>
        <p:txBody>
          <a:bodyPr/>
          <a:lstStyle/>
          <a:p>
            <a:fld id="{FE64A2C8-37FF-4490-87C0-E993384A913B}" type="slidenum">
              <a:rPr lang="en-US" smtClean="0"/>
              <a:t>14</a:t>
            </a:fld>
            <a:endParaRPr lang="en-US"/>
          </a:p>
        </p:txBody>
      </p:sp>
    </p:spTree>
    <p:extLst>
      <p:ext uri="{BB962C8B-B14F-4D97-AF65-F5344CB8AC3E}">
        <p14:creationId xmlns:p14="http://schemas.microsoft.com/office/powerpoint/2010/main" val="6074648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baseline="0" dirty="0">
                <a:solidFill>
                  <a:schemeClr val="tx1"/>
                </a:solidFill>
                <a:latin typeface="Lato "/>
              </a:rPr>
              <a:t>To further enhance your cultural sensitivity, here are some more questions to ask yourself and your staff:</a:t>
            </a:r>
          </a:p>
          <a:p>
            <a:pPr marL="174708" indent="-174708">
              <a:spcAft>
                <a:spcPts val="611"/>
              </a:spcAft>
              <a:buFont typeface="Arial" panose="020B0604020202020204" pitchFamily="34" charset="0"/>
              <a:buChar char="•"/>
            </a:pPr>
            <a:r>
              <a:rPr lang="en-US" sz="1000" dirty="0">
                <a:solidFill>
                  <a:schemeClr val="tx1"/>
                </a:solidFill>
                <a:latin typeface="Lato "/>
              </a:rPr>
              <a:t>How would I want to be addressed?</a:t>
            </a:r>
          </a:p>
          <a:p>
            <a:pPr marL="174708" indent="-174708">
              <a:spcAft>
                <a:spcPts val="611"/>
              </a:spcAft>
              <a:buFont typeface="Arial" panose="020B0604020202020204" pitchFamily="34" charset="0"/>
              <a:buChar char="•"/>
            </a:pPr>
            <a:r>
              <a:rPr lang="en-US" sz="1000" dirty="0">
                <a:solidFill>
                  <a:schemeClr val="tx1"/>
                </a:solidFill>
                <a:latin typeface="Lato "/>
              </a:rPr>
              <a:t>Am I treating this person in the same manner I treat others?</a:t>
            </a:r>
          </a:p>
          <a:p>
            <a:pPr marL="174708" indent="-174708">
              <a:spcAft>
                <a:spcPts val="611"/>
              </a:spcAft>
              <a:buFont typeface="Arial" panose="020B0604020202020204" pitchFamily="34" charset="0"/>
              <a:buChar char="•"/>
            </a:pPr>
            <a:r>
              <a:rPr lang="en-US" sz="1000" dirty="0">
                <a:solidFill>
                  <a:schemeClr val="tx1"/>
                </a:solidFill>
                <a:latin typeface="Lato "/>
              </a:rPr>
              <a:t>Have I informed this person of exactly what information I need to make a determination on the application?</a:t>
            </a:r>
          </a:p>
          <a:p>
            <a:pPr marL="174708" indent="-174708">
              <a:spcAft>
                <a:spcPts val="611"/>
              </a:spcAft>
              <a:buFont typeface="Arial" panose="020B0604020202020204" pitchFamily="34" charset="0"/>
              <a:buChar char="•"/>
            </a:pPr>
            <a:r>
              <a:rPr lang="en-US" sz="1000" dirty="0">
                <a:solidFill>
                  <a:schemeClr val="tx1"/>
                </a:solidFill>
                <a:latin typeface="Lato "/>
              </a:rPr>
              <a:t>Have I given this person the opportunity to clarify any questions?</a:t>
            </a:r>
          </a:p>
          <a:p>
            <a:pPr marL="174708" indent="-174708">
              <a:spcAft>
                <a:spcPts val="611"/>
              </a:spcAft>
              <a:buFont typeface="Arial" panose="020B0604020202020204" pitchFamily="34" charset="0"/>
              <a:buChar char="•"/>
            </a:pPr>
            <a:r>
              <a:rPr lang="en-US" sz="1000" dirty="0">
                <a:solidFill>
                  <a:schemeClr val="tx1"/>
                </a:solidFill>
                <a:latin typeface="Lato "/>
              </a:rPr>
              <a:t>Have I provided this person with information (s)he needs to make necessary decisions?</a:t>
            </a:r>
          </a:p>
          <a:p>
            <a:pPr>
              <a:spcAft>
                <a:spcPts val="611"/>
              </a:spcAft>
            </a:pPr>
            <a:endParaRPr lang="en-US" sz="1000" dirty="0">
              <a:solidFill>
                <a:schemeClr val="tx1"/>
              </a:solidFill>
              <a:latin typeface="Lato "/>
            </a:endParaRPr>
          </a:p>
          <a:p>
            <a:pPr>
              <a:spcAft>
                <a:spcPts val="611"/>
              </a:spcAft>
            </a:pPr>
            <a:r>
              <a:rPr lang="en-US" sz="1000" dirty="0">
                <a:solidFill>
                  <a:schemeClr val="tx1"/>
                </a:solidFill>
                <a:latin typeface="Lato "/>
              </a:rPr>
              <a:t>If you are listening</a:t>
            </a:r>
            <a:r>
              <a:rPr lang="en-US" sz="1000" baseline="0" dirty="0">
                <a:solidFill>
                  <a:schemeClr val="tx1"/>
                </a:solidFill>
                <a:latin typeface="Lato "/>
              </a:rPr>
              <a:t> to this presentation as part of </a:t>
            </a:r>
            <a:r>
              <a:rPr lang="en-US" sz="1000" dirty="0">
                <a:solidFill>
                  <a:schemeClr val="tx1"/>
                </a:solidFill>
                <a:latin typeface="Lato "/>
              </a:rPr>
              <a:t>a group,</a:t>
            </a:r>
            <a:r>
              <a:rPr lang="en-US" sz="1000" baseline="0" dirty="0">
                <a:solidFill>
                  <a:schemeClr val="tx1"/>
                </a:solidFill>
                <a:latin typeface="Lato "/>
              </a:rPr>
              <a:t> it may be helpful to </a:t>
            </a:r>
            <a:r>
              <a:rPr lang="en-US" sz="1000" dirty="0">
                <a:solidFill>
                  <a:schemeClr val="tx1"/>
                </a:solidFill>
                <a:latin typeface="Lato "/>
              </a:rPr>
              <a:t>pause and discuss these questions. </a:t>
            </a:r>
          </a:p>
        </p:txBody>
      </p:sp>
      <p:sp>
        <p:nvSpPr>
          <p:cNvPr id="4" name="Slide Number Placeholder 3"/>
          <p:cNvSpPr>
            <a:spLocks noGrp="1"/>
          </p:cNvSpPr>
          <p:nvPr>
            <p:ph type="sldNum" sz="quarter" idx="10"/>
          </p:nvPr>
        </p:nvSpPr>
        <p:spPr/>
        <p:txBody>
          <a:bodyPr/>
          <a:lstStyle/>
          <a:p>
            <a:pPr defTabSz="931774">
              <a:defRPr/>
            </a:pPr>
            <a:fld id="{AFB21D7B-E538-4A12-B8D5-2A811A6C87D0}" type="slidenum">
              <a:rPr lang="en-US">
                <a:solidFill>
                  <a:prstClr val="black"/>
                </a:solidFill>
                <a:latin typeface="Calibri" panose="020F0502020204030204"/>
              </a:rPr>
              <a:pPr defTabSz="931774">
                <a:defRPr/>
              </a:pPr>
              <a:t>15</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6265082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b="0" cap="none" baseline="0" dirty="0">
                <a:solidFill>
                  <a:schemeClr val="tx1"/>
                </a:solidFill>
                <a:latin typeface="Lato "/>
              </a:rPr>
              <a:t>Now we will discuss how Civil Rights affects the Free/Reduced Price Meal Application Approval Process that camps and some closed enrolled sites must follow.</a:t>
            </a:r>
          </a:p>
          <a:p>
            <a:endParaRPr lang="en-US" sz="1000" b="0" cap="none" baseline="0" dirty="0">
              <a:solidFill>
                <a:schemeClr val="tx1"/>
              </a:solidFill>
              <a:latin typeface="Lato "/>
            </a:endParaRPr>
          </a:p>
        </p:txBody>
      </p:sp>
      <p:sp>
        <p:nvSpPr>
          <p:cNvPr id="4" name="Slide Number Placeholder 3"/>
          <p:cNvSpPr>
            <a:spLocks noGrp="1"/>
          </p:cNvSpPr>
          <p:nvPr>
            <p:ph type="sldNum" sz="quarter" idx="10"/>
          </p:nvPr>
        </p:nvSpPr>
        <p:spPr/>
        <p:txBody>
          <a:bodyPr/>
          <a:lstStyle/>
          <a:p>
            <a:pPr defTabSz="931774">
              <a:defRPr/>
            </a:pPr>
            <a:fld id="{B8DB3C69-16F6-466A-B3B3-DB0E2089E12C}" type="slidenum">
              <a:rPr lang="en-US">
                <a:solidFill>
                  <a:prstClr val="black"/>
                </a:solidFill>
                <a:latin typeface="Calibri" panose="020F0502020204030204"/>
              </a:rPr>
              <a:pPr defTabSz="931774">
                <a:defRPr/>
              </a:pPr>
              <a:t>16</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11696105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solidFill>
                  <a:schemeClr val="tx1"/>
                </a:solidFill>
                <a:latin typeface="Lato "/>
              </a:rPr>
              <a:t>Overt Identification is any action that may result in a child being recognized income eligible for SFSP meals. </a:t>
            </a:r>
          </a:p>
          <a:p>
            <a:endParaRPr lang="en-US" sz="1000" dirty="0">
              <a:solidFill>
                <a:schemeClr val="tx1"/>
              </a:solidFill>
              <a:latin typeface="Lato "/>
            </a:endParaRPr>
          </a:p>
          <a:p>
            <a:r>
              <a:rPr lang="en-US" sz="1000" dirty="0">
                <a:solidFill>
                  <a:schemeClr val="tx1"/>
                </a:solidFill>
                <a:latin typeface="Lato "/>
              </a:rPr>
              <a:t>Sponsors must ensure that a child’s eligibility status is not disclosed at any point in the process of providing meals, including: </a:t>
            </a:r>
          </a:p>
          <a:p>
            <a:pPr marL="174708" indent="-174708">
              <a:buFont typeface="Arial" panose="020B0604020202020204" pitchFamily="34" charset="0"/>
              <a:buChar char="•"/>
            </a:pPr>
            <a:r>
              <a:rPr lang="en-US" sz="1000" dirty="0">
                <a:solidFill>
                  <a:schemeClr val="tx1"/>
                </a:solidFill>
                <a:latin typeface="Lato "/>
              </a:rPr>
              <a:t>During certification eligibility;</a:t>
            </a:r>
          </a:p>
          <a:p>
            <a:pPr marL="174708" indent="-174708">
              <a:buFont typeface="Arial" panose="020B0604020202020204" pitchFamily="34" charset="0"/>
              <a:buChar char="•"/>
            </a:pPr>
            <a:r>
              <a:rPr lang="en-US" sz="1000" dirty="0">
                <a:solidFill>
                  <a:schemeClr val="tx1"/>
                </a:solidFill>
                <a:latin typeface="Lato "/>
              </a:rPr>
              <a:t>During the provision of meals in the cafeteria;</a:t>
            </a:r>
          </a:p>
          <a:p>
            <a:pPr marL="174708" indent="-174708">
              <a:buFont typeface="Arial" panose="020B0604020202020204" pitchFamily="34" charset="0"/>
              <a:buChar char="•"/>
            </a:pPr>
            <a:r>
              <a:rPr lang="en-US" sz="1000" dirty="0">
                <a:solidFill>
                  <a:schemeClr val="tx1"/>
                </a:solidFill>
                <a:latin typeface="Lato "/>
              </a:rPr>
              <a:t>At the point of service;</a:t>
            </a:r>
          </a:p>
          <a:p>
            <a:pPr marL="174708" indent="-174708">
              <a:buFont typeface="Arial" panose="020B0604020202020204" pitchFamily="34" charset="0"/>
              <a:buChar char="•"/>
            </a:pPr>
            <a:r>
              <a:rPr lang="en-US" sz="1000" dirty="0">
                <a:solidFill>
                  <a:schemeClr val="tx1"/>
                </a:solidFill>
                <a:latin typeface="Lato "/>
              </a:rPr>
              <a:t>During the provision of additional services, such as educational services to low income children</a:t>
            </a:r>
          </a:p>
        </p:txBody>
      </p:sp>
      <p:sp>
        <p:nvSpPr>
          <p:cNvPr id="4" name="Slide Number Placeholder 3"/>
          <p:cNvSpPr>
            <a:spLocks noGrp="1"/>
          </p:cNvSpPr>
          <p:nvPr>
            <p:ph type="sldNum" sz="quarter" idx="10"/>
          </p:nvPr>
        </p:nvSpPr>
        <p:spPr/>
        <p:txBody>
          <a:bodyPr/>
          <a:lstStyle/>
          <a:p>
            <a:pPr defTabSz="931774">
              <a:defRPr/>
            </a:pPr>
            <a:fld id="{AFB21D7B-E538-4A12-B8D5-2A811A6C87D0}" type="slidenum">
              <a:rPr lang="en-US">
                <a:solidFill>
                  <a:prstClr val="black"/>
                </a:solidFill>
                <a:latin typeface="Calibri" panose="020F0502020204030204"/>
              </a:rPr>
              <a:pPr defTabSz="931774">
                <a:defRPr/>
              </a:pPr>
              <a:t>17</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35088972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spcAft>
                <a:spcPts val="611"/>
              </a:spcAft>
              <a:buFont typeface="Arial" panose="020B0604020202020204" pitchFamily="34" charset="0"/>
              <a:buChar char="•"/>
            </a:pPr>
            <a:r>
              <a:rPr lang="en-US" sz="1000" dirty="0">
                <a:latin typeface="Lato "/>
              </a:rPr>
              <a:t>The information provided by parents and guardians on the household meal application must not be used for any purpose other than determining and verifying if a child is income eligible for the SFSP.</a:t>
            </a:r>
          </a:p>
          <a:p>
            <a:pPr marL="174708" indent="-174708">
              <a:spcAft>
                <a:spcPts val="611"/>
              </a:spcAft>
              <a:buFont typeface="Arial" panose="020B0604020202020204" pitchFamily="34" charset="0"/>
              <a:buChar char="•"/>
            </a:pPr>
            <a:r>
              <a:rPr lang="en-US" sz="1000" dirty="0">
                <a:latin typeface="Lato "/>
              </a:rPr>
              <a:t>The sponsor must seek written consent from the parent or guardian to use the information provided on the application for non-program purposes. This includes fee waivers, holiday baskets, other local programs, and other requests for sharing of eligibility information. </a:t>
            </a:r>
          </a:p>
          <a:p>
            <a:pPr marL="171450" indent="-171450">
              <a:spcBef>
                <a:spcPts val="1200"/>
              </a:spcBef>
              <a:spcAft>
                <a:spcPts val="1200"/>
              </a:spcAft>
              <a:buFont typeface="Arial" panose="020B0604020202020204" pitchFamily="34" charset="0"/>
              <a:buChar char="•"/>
            </a:pPr>
            <a:r>
              <a:rPr lang="en-US" sz="1000" b="0" dirty="0"/>
              <a:t>Contact DPI for further information on parental consent and disclosure agreements, if needed.</a:t>
            </a:r>
          </a:p>
        </p:txBody>
      </p:sp>
      <p:sp>
        <p:nvSpPr>
          <p:cNvPr id="4" name="Slide Number Placeholder 3"/>
          <p:cNvSpPr>
            <a:spLocks noGrp="1"/>
          </p:cNvSpPr>
          <p:nvPr>
            <p:ph type="sldNum" sz="quarter" idx="10"/>
          </p:nvPr>
        </p:nvSpPr>
        <p:spPr/>
        <p:txBody>
          <a:bodyPr/>
          <a:lstStyle/>
          <a:p>
            <a:pPr defTabSz="931774">
              <a:defRPr/>
            </a:pPr>
            <a:fld id="{AFB21D7B-E538-4A12-B8D5-2A811A6C87D0}" type="slidenum">
              <a:rPr lang="en-US">
                <a:solidFill>
                  <a:prstClr val="black"/>
                </a:solidFill>
                <a:latin typeface="Calibri" panose="020F0502020204030204"/>
              </a:rPr>
              <a:pPr defTabSz="931774">
                <a:defRPr/>
              </a:pPr>
              <a:t>18</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170631223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defTabSz="931774">
              <a:buFont typeface="Arial" panose="020B0604020202020204" pitchFamily="34" charset="0"/>
              <a:buChar char="•"/>
              <a:defRPr/>
            </a:pPr>
            <a:r>
              <a:rPr lang="en-US" sz="1000" dirty="0">
                <a:solidFill>
                  <a:schemeClr val="tx1"/>
                </a:solidFill>
                <a:latin typeface="Lato "/>
              </a:rPr>
              <a:t>The release of data by a sponsor is always optional, not required</a:t>
            </a:r>
          </a:p>
          <a:p>
            <a:pPr marL="174708" indent="-174708" defTabSz="931774">
              <a:buFont typeface="Arial" panose="020B0604020202020204" pitchFamily="34" charset="0"/>
              <a:buChar char="•"/>
              <a:defRPr/>
            </a:pPr>
            <a:r>
              <a:rPr lang="en-US" sz="1000" dirty="0">
                <a:solidFill>
                  <a:schemeClr val="tx1"/>
                </a:solidFill>
                <a:latin typeface="Lato "/>
              </a:rPr>
              <a:t>Aggregate information will often meet the needs of the requestor</a:t>
            </a:r>
          </a:p>
          <a:p>
            <a:pPr marL="174708" indent="-174708" defTabSz="931774">
              <a:buFont typeface="Arial" panose="020B0604020202020204" pitchFamily="34" charset="0"/>
              <a:buChar char="•"/>
              <a:defRPr/>
            </a:pPr>
            <a:r>
              <a:rPr lang="en-US" sz="1000" dirty="0">
                <a:solidFill>
                  <a:schemeClr val="tx1"/>
                </a:solidFill>
                <a:latin typeface="Lato "/>
              </a:rPr>
              <a:t>Eligibility information should only be released to those that have legitimate “need to know” or “direct connection” with the program</a:t>
            </a:r>
          </a:p>
          <a:p>
            <a:pPr marL="174708" indent="-174708" defTabSz="931774">
              <a:buFont typeface="Arial" panose="020B0604020202020204" pitchFamily="34" charset="0"/>
              <a:buChar char="•"/>
              <a:defRPr/>
            </a:pPr>
            <a:r>
              <a:rPr lang="en-US" sz="1000" dirty="0">
                <a:solidFill>
                  <a:schemeClr val="tx1"/>
                </a:solidFill>
                <a:latin typeface="Lato "/>
              </a:rPr>
              <a:t>A disclosure agreement or memorandum of understanding must be completed before sharing information</a:t>
            </a:r>
          </a:p>
          <a:p>
            <a:pPr marL="174708" indent="-174708" defTabSz="931774">
              <a:buFont typeface="Arial" panose="020B0604020202020204" pitchFamily="34" charset="0"/>
              <a:buChar char="•"/>
              <a:defRPr/>
            </a:pPr>
            <a:r>
              <a:rPr lang="en-US" sz="1000" dirty="0">
                <a:solidFill>
                  <a:schemeClr val="tx1"/>
                </a:solidFill>
                <a:latin typeface="Lato "/>
              </a:rPr>
              <a:t>For more information on disclosing eligibility information, see the Eligibility Manual or check the Free and Reduced Meal Eligibility webpage for a template disclosure agreement </a:t>
            </a:r>
          </a:p>
          <a:p>
            <a:pPr marL="174708" indent="-174708">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pPr defTabSz="931774">
              <a:defRPr/>
            </a:pPr>
            <a:fld id="{AFB21D7B-E538-4A12-B8D5-2A811A6C87D0}" type="slidenum">
              <a:rPr lang="en-US">
                <a:solidFill>
                  <a:prstClr val="black"/>
                </a:solidFill>
                <a:latin typeface="Calibri" panose="020F0502020204030204"/>
              </a:rPr>
              <a:pPr defTabSz="931774">
                <a:defRPr/>
              </a:pPr>
              <a:t>19</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20559721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9478">
              <a:defRPr/>
            </a:pPr>
            <a:r>
              <a:rPr lang="en-US" sz="1000" dirty="0">
                <a:solidFill>
                  <a:schemeClr val="tx1"/>
                </a:solidFill>
                <a:latin typeface="Lato" panose="020F0502020204030203" pitchFamily="34" charset="0"/>
              </a:rPr>
              <a:t>USDA requires Civil Rights Training on an annual basis so that all levels of administration of programs receiving Federal financial assistance understand civil rights related laws, regulations, procedures, and directives. </a:t>
            </a:r>
          </a:p>
          <a:p>
            <a:pPr defTabSz="949478">
              <a:defRPr/>
            </a:pPr>
            <a:endParaRPr lang="en-US" sz="1000" dirty="0">
              <a:solidFill>
                <a:schemeClr val="tx1"/>
              </a:solidFill>
              <a:latin typeface="Lato" panose="020F0502020204030203" pitchFamily="34" charset="0"/>
            </a:endParaRPr>
          </a:p>
          <a:p>
            <a:pPr defTabSz="949478">
              <a:defRPr/>
            </a:pPr>
            <a:r>
              <a:rPr lang="en-US" sz="1000" dirty="0">
                <a:solidFill>
                  <a:schemeClr val="tx1"/>
                </a:solidFill>
                <a:latin typeface="Lato" panose="020F0502020204030203" pitchFamily="34" charset="0"/>
              </a:rPr>
              <a:t>All sponsors that participate in the USDA Child Nutrition Programs must comply with Federal civil rights requirements and regulations. </a:t>
            </a:r>
            <a:r>
              <a:rPr lang="en-US" altLang="en-US" sz="1000" dirty="0">
                <a:solidFill>
                  <a:schemeClr val="tx1"/>
                </a:solidFill>
                <a:latin typeface="Lato" panose="020F0502020204030203" pitchFamily="34" charset="0"/>
              </a:rPr>
              <a:t>These regulations are intended to ensure that the benefits of the Child Nutrition Programs are made available to all eligible people in a nondiscriminatory manner. </a:t>
            </a:r>
          </a:p>
          <a:p>
            <a:pPr defTabSz="949478">
              <a:defRPr/>
            </a:pPr>
            <a:endParaRPr lang="en-US" sz="1000" dirty="0">
              <a:solidFill>
                <a:schemeClr val="tx1"/>
              </a:solidFill>
              <a:latin typeface="Lato" panose="020F0502020204030203" pitchFamily="34" charset="0"/>
            </a:endParaRPr>
          </a:p>
          <a:p>
            <a:pPr defTabSz="949478">
              <a:defRPr/>
            </a:pPr>
            <a:r>
              <a:rPr lang="en-US" sz="1000" dirty="0">
                <a:solidFill>
                  <a:schemeClr val="tx1"/>
                </a:solidFill>
                <a:latin typeface="Lato" panose="020F0502020204030203" pitchFamily="34" charset="0"/>
              </a:rPr>
              <a:t>This training outlines the specific civil rights regulations that govern the Child Nutrition Programs and is meant for all who interact with Child Nutrition Program participants to inform and educate them of their rights and responsibilities as administrators of these programs. </a:t>
            </a:r>
          </a:p>
        </p:txBody>
      </p:sp>
      <p:sp>
        <p:nvSpPr>
          <p:cNvPr id="4" name="Slide Number Placeholder 3"/>
          <p:cNvSpPr>
            <a:spLocks noGrp="1"/>
          </p:cNvSpPr>
          <p:nvPr>
            <p:ph type="sldNum" sz="quarter" idx="10"/>
          </p:nvPr>
        </p:nvSpPr>
        <p:spPr/>
        <p:txBody>
          <a:bodyPr/>
          <a:lstStyle/>
          <a:p>
            <a:fld id="{FE64A2C8-37FF-4490-87C0-E993384A913B}" type="slidenum">
              <a:rPr lang="en-US" smtClean="0"/>
              <a:t>2</a:t>
            </a:fld>
            <a:endParaRPr lang="en-US"/>
          </a:p>
        </p:txBody>
      </p:sp>
    </p:spTree>
    <p:extLst>
      <p:ext uri="{BB962C8B-B14F-4D97-AF65-F5344CB8AC3E}">
        <p14:creationId xmlns:p14="http://schemas.microsoft.com/office/powerpoint/2010/main" val="32598081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solidFill>
                  <a:schemeClr val="tx1"/>
                </a:solidFill>
                <a:latin typeface="Lato "/>
              </a:rPr>
              <a:t>Civil rights and reasonable</a:t>
            </a:r>
            <a:r>
              <a:rPr lang="en-US" sz="1000" baseline="0" dirty="0">
                <a:solidFill>
                  <a:schemeClr val="tx1"/>
                </a:solidFill>
                <a:latin typeface="Lato "/>
              </a:rPr>
              <a:t> accommodations for persons with disabilities</a:t>
            </a:r>
            <a:endParaRPr lang="en-US" sz="1000" dirty="0">
              <a:solidFill>
                <a:schemeClr val="tx1"/>
              </a:solidFill>
              <a:latin typeface="Lato "/>
            </a:endParaRPr>
          </a:p>
        </p:txBody>
      </p:sp>
      <p:sp>
        <p:nvSpPr>
          <p:cNvPr id="4" name="Slide Number Placeholder 3"/>
          <p:cNvSpPr>
            <a:spLocks noGrp="1"/>
          </p:cNvSpPr>
          <p:nvPr>
            <p:ph type="sldNum" sz="quarter" idx="10"/>
          </p:nvPr>
        </p:nvSpPr>
        <p:spPr/>
        <p:txBody>
          <a:bodyPr/>
          <a:lstStyle/>
          <a:p>
            <a:pPr defTabSz="931774">
              <a:defRPr/>
            </a:pPr>
            <a:fld id="{AFB21D7B-E538-4A12-B8D5-2A811A6C87D0}" type="slidenum">
              <a:rPr lang="en-US">
                <a:solidFill>
                  <a:prstClr val="black"/>
                </a:solidFill>
                <a:latin typeface="Calibri" panose="020F0502020204030204"/>
              </a:rPr>
              <a:pPr defTabSz="931774">
                <a:defRPr/>
              </a:pPr>
              <a:t>20</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404660924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sz="1000" dirty="0">
                <a:solidFill>
                  <a:schemeClr val="tx1"/>
                </a:solidFill>
                <a:latin typeface="Lato "/>
              </a:rPr>
              <a:t>The Americans with Disabilities Act Amendments Act </a:t>
            </a:r>
            <a:r>
              <a:rPr lang="en-US" sz="1000" baseline="0" dirty="0">
                <a:solidFill>
                  <a:schemeClr val="tx1"/>
                </a:solidFill>
                <a:latin typeface="Lato "/>
              </a:rPr>
              <a:t>of 2008 and Section 504 of the Rehabilitation Act made important changes to the meaning and interpretation of the term “disability”.</a:t>
            </a:r>
          </a:p>
          <a:p>
            <a:pPr defTabSz="931774">
              <a:defRPr/>
            </a:pPr>
            <a:endParaRPr lang="en-US" sz="1000" baseline="0" dirty="0">
              <a:solidFill>
                <a:schemeClr val="tx1"/>
              </a:solidFill>
              <a:latin typeface="Lato "/>
            </a:endParaRPr>
          </a:p>
          <a:p>
            <a:pPr defTabSz="931774">
              <a:defRPr/>
            </a:pPr>
            <a:r>
              <a:rPr lang="en-US" sz="1000" dirty="0">
                <a:solidFill>
                  <a:schemeClr val="tx1"/>
                </a:solidFill>
                <a:latin typeface="Lato "/>
              </a:rPr>
              <a:t>Under the ADA, anything</a:t>
            </a:r>
            <a:r>
              <a:rPr lang="en-US" sz="1000" baseline="0" dirty="0">
                <a:solidFill>
                  <a:schemeClr val="tx1"/>
                </a:solidFill>
                <a:latin typeface="Lato "/>
              </a:rPr>
              <a:t> that substantially limits a major life activity (most mental and physical impairments) constitutes a disability.  </a:t>
            </a:r>
            <a:r>
              <a:rPr lang="en-US" sz="1000" b="0" dirty="0">
                <a:solidFill>
                  <a:schemeClr val="tx1"/>
                </a:solidFill>
                <a:latin typeface="Lato "/>
              </a:rPr>
              <a:t>This includes conditions that impair immune, digestive, neurological, and bowel functions, as well as many others. </a:t>
            </a:r>
          </a:p>
          <a:p>
            <a:pPr defTabSz="931774">
              <a:defRPr/>
            </a:pPr>
            <a:endParaRPr lang="en-US" sz="1000" b="0" dirty="0">
              <a:solidFill>
                <a:schemeClr val="tx1"/>
              </a:solidFill>
              <a:latin typeface="Lato "/>
            </a:endParaRPr>
          </a:p>
          <a:p>
            <a:pPr defTabSz="931774">
              <a:defRPr/>
            </a:pPr>
            <a:r>
              <a:rPr lang="en-US" sz="1000" b="0" dirty="0">
                <a:solidFill>
                  <a:schemeClr val="tx1"/>
                </a:solidFill>
                <a:latin typeface="Lato "/>
              </a:rPr>
              <a:t>General health concerns such as a parents preference</a:t>
            </a:r>
            <a:r>
              <a:rPr lang="en-US" sz="1000" b="0" baseline="0" dirty="0">
                <a:solidFill>
                  <a:schemeClr val="tx1"/>
                </a:solidFill>
                <a:latin typeface="Lato "/>
              </a:rPr>
              <a:t> that a child eat a gluten free diet because the parent believes it is healthier for the child does not constitute a disability and does not require modification. We will go over what is required to document a disability in the next few slides.  </a:t>
            </a:r>
          </a:p>
          <a:p>
            <a:pPr defTabSz="931774">
              <a:defRPr/>
            </a:pPr>
            <a:endParaRPr lang="en-US" sz="1000" b="0" baseline="0" dirty="0">
              <a:solidFill>
                <a:schemeClr val="tx1"/>
              </a:solidFill>
              <a:latin typeface="Lato "/>
            </a:endParaRPr>
          </a:p>
          <a:p>
            <a:pPr defTabSz="931774">
              <a:defRPr/>
            </a:pPr>
            <a:r>
              <a:rPr lang="en-US" sz="1000" b="0" baseline="0" dirty="0">
                <a:solidFill>
                  <a:schemeClr val="tx1"/>
                </a:solidFill>
                <a:latin typeface="Lato "/>
              </a:rPr>
              <a:t>For more information, see USDA memorandum SP 26-2017 and SP 59-2016 which includes more information on the definition of a disability and a Q&amp;A on program requirements for students who have a documented disability.</a:t>
            </a:r>
            <a:endParaRPr lang="en-US" sz="1000" b="0" dirty="0">
              <a:solidFill>
                <a:schemeClr val="tx1"/>
              </a:solidFill>
              <a:latin typeface="Lato "/>
            </a:endParaRPr>
          </a:p>
          <a:p>
            <a:endParaRPr lang="en-US" dirty="0"/>
          </a:p>
        </p:txBody>
      </p:sp>
      <p:sp>
        <p:nvSpPr>
          <p:cNvPr id="4" name="Slide Number Placeholder 3"/>
          <p:cNvSpPr>
            <a:spLocks noGrp="1"/>
          </p:cNvSpPr>
          <p:nvPr>
            <p:ph type="sldNum" sz="quarter" idx="5"/>
          </p:nvPr>
        </p:nvSpPr>
        <p:spPr/>
        <p:txBody>
          <a:bodyPr/>
          <a:lstStyle/>
          <a:p>
            <a:fld id="{FE64A2C8-37FF-4490-87C0-E993384A913B}" type="slidenum">
              <a:rPr lang="en-US" smtClean="0"/>
              <a:t>21</a:t>
            </a:fld>
            <a:endParaRPr lang="en-US"/>
          </a:p>
        </p:txBody>
      </p:sp>
    </p:spTree>
    <p:extLst>
      <p:ext uri="{BB962C8B-B14F-4D97-AF65-F5344CB8AC3E}">
        <p14:creationId xmlns:p14="http://schemas.microsoft.com/office/powerpoint/2010/main" val="272029595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sz="1000" baseline="0" dirty="0">
                <a:solidFill>
                  <a:schemeClr val="tx1"/>
                </a:solidFill>
                <a:latin typeface="Lato "/>
              </a:rPr>
              <a:t>The sponsor’s responsibility for participants with a documented disability includes: </a:t>
            </a:r>
          </a:p>
          <a:p>
            <a:pPr defTabSz="931774">
              <a:defRPr/>
            </a:pPr>
            <a:endParaRPr lang="en-US" sz="1000" baseline="0" dirty="0">
              <a:solidFill>
                <a:schemeClr val="tx1"/>
              </a:solidFill>
              <a:latin typeface="Lato "/>
            </a:endParaRPr>
          </a:p>
          <a:p>
            <a:pPr marL="174708" indent="-174708" defTabSz="931774">
              <a:buFont typeface="Arial" panose="020B0604020202020204" pitchFamily="34" charset="0"/>
              <a:buChar char="•"/>
              <a:defRPr/>
            </a:pPr>
            <a:r>
              <a:rPr lang="en-US" sz="1000" dirty="0">
                <a:solidFill>
                  <a:schemeClr val="tx1"/>
                </a:solidFill>
                <a:latin typeface="Lato "/>
              </a:rPr>
              <a:t>Ensuring access to facilities for participants with disabilities including: accessible parking lots, entrances and exits, halls, elevators, rest rooms, allowing service animals, Braille signage, and alternative arrangements for service. </a:t>
            </a:r>
          </a:p>
          <a:p>
            <a:pPr marL="174708" indent="-174708" defTabSz="931774">
              <a:buFont typeface="Arial" panose="020B0604020202020204" pitchFamily="34" charset="0"/>
              <a:buChar char="•"/>
              <a:defRPr/>
            </a:pPr>
            <a:r>
              <a:rPr lang="en-US" sz="1000" dirty="0">
                <a:solidFill>
                  <a:schemeClr val="tx1"/>
                </a:solidFill>
                <a:latin typeface="Lato "/>
              </a:rPr>
              <a:t>Providing information i</a:t>
            </a:r>
            <a:r>
              <a:rPr lang="en-US" sz="1000" baseline="0" dirty="0">
                <a:solidFill>
                  <a:schemeClr val="tx1"/>
                </a:solidFill>
                <a:latin typeface="Lato "/>
              </a:rPr>
              <a:t>n alternative formats, if needed. For example: </a:t>
            </a:r>
            <a:r>
              <a:rPr lang="en-US" sz="1000" dirty="0">
                <a:solidFill>
                  <a:schemeClr val="tx1"/>
                </a:solidFill>
                <a:latin typeface="Lato "/>
              </a:rPr>
              <a:t>Braille program materials</a:t>
            </a:r>
            <a:r>
              <a:rPr lang="en-US" sz="1000" baseline="0" dirty="0">
                <a:solidFill>
                  <a:schemeClr val="tx1"/>
                </a:solidFill>
                <a:latin typeface="Lato "/>
              </a:rPr>
              <a:t> and </a:t>
            </a:r>
            <a:r>
              <a:rPr lang="en-US" sz="1000" dirty="0">
                <a:solidFill>
                  <a:schemeClr val="tx1"/>
                </a:solidFill>
                <a:latin typeface="Lato "/>
              </a:rPr>
              <a:t>sign language interpreters. </a:t>
            </a:r>
          </a:p>
          <a:p>
            <a:pPr marL="174708" indent="-174708" defTabSz="931774">
              <a:buFont typeface="Arial" panose="020B0604020202020204" pitchFamily="34" charset="0"/>
              <a:buChar char="•"/>
              <a:defRPr/>
            </a:pPr>
            <a:r>
              <a:rPr lang="en-US" sz="1000" b="0" dirty="0">
                <a:solidFill>
                  <a:schemeClr val="tx1"/>
                </a:solidFill>
                <a:latin typeface="Lato "/>
              </a:rPr>
              <a:t>Providing meal modifications for participants with disabilities when documented in writing by a State</a:t>
            </a:r>
            <a:r>
              <a:rPr lang="en-US" sz="1000" b="0" baseline="0" dirty="0">
                <a:solidFill>
                  <a:schemeClr val="tx1"/>
                </a:solidFill>
                <a:latin typeface="Lato "/>
              </a:rPr>
              <a:t> licensed healthcare professional. Meal modifications must be related to the disability or limitations caused by the disability. Any meal modification that can be made within the meal pattern does not require a documented statement from a State licensed healthcare professional. </a:t>
            </a:r>
            <a:r>
              <a:rPr lang="en-US" sz="1000" dirty="0">
                <a:solidFill>
                  <a:schemeClr val="tx1"/>
                </a:solidFill>
                <a:latin typeface="Lato "/>
              </a:rPr>
              <a:t>Sponsors must obtain a written medical statement from a State licensed healthcare professional in order to receive reimbursement for meal modifications when the modified meal does not meet Program meal pattern requirements.  </a:t>
            </a:r>
          </a:p>
          <a:p>
            <a:pPr marL="174708" indent="-174708" defTabSz="931774">
              <a:buFont typeface="Arial" panose="020B0604020202020204" pitchFamily="34" charset="0"/>
              <a:buChar char="•"/>
              <a:defRPr/>
            </a:pPr>
            <a:r>
              <a:rPr lang="en-US" sz="1000" b="0" dirty="0">
                <a:solidFill>
                  <a:schemeClr val="tx1"/>
                </a:solidFill>
                <a:latin typeface="Lato "/>
              </a:rPr>
              <a:t>The</a:t>
            </a:r>
            <a:r>
              <a:rPr lang="en-US" sz="1000" b="0" baseline="0" dirty="0">
                <a:solidFill>
                  <a:schemeClr val="tx1"/>
                </a:solidFill>
                <a:latin typeface="Lato "/>
              </a:rPr>
              <a:t> process of providing modified meals for participants with disabilities should be as inclusive as possible. It is essential to work collaboratively with parents and guardians to ensure participants receive a safe meal and have equal opportunity to participate in the meal service.  </a:t>
            </a:r>
          </a:p>
          <a:p>
            <a:endParaRPr lang="en-US" dirty="0"/>
          </a:p>
        </p:txBody>
      </p:sp>
      <p:sp>
        <p:nvSpPr>
          <p:cNvPr id="4" name="Slide Number Placeholder 3"/>
          <p:cNvSpPr>
            <a:spLocks noGrp="1"/>
          </p:cNvSpPr>
          <p:nvPr>
            <p:ph type="sldNum" sz="quarter" idx="5"/>
          </p:nvPr>
        </p:nvSpPr>
        <p:spPr/>
        <p:txBody>
          <a:bodyPr/>
          <a:lstStyle/>
          <a:p>
            <a:fld id="{FE64A2C8-37FF-4490-87C0-E993384A913B}" type="slidenum">
              <a:rPr lang="en-US" smtClean="0"/>
              <a:t>22</a:t>
            </a:fld>
            <a:endParaRPr lang="en-US"/>
          </a:p>
        </p:txBody>
      </p:sp>
    </p:spTree>
    <p:extLst>
      <p:ext uri="{BB962C8B-B14F-4D97-AF65-F5344CB8AC3E}">
        <p14:creationId xmlns:p14="http://schemas.microsoft.com/office/powerpoint/2010/main" val="250527625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sz="1000" dirty="0">
                <a:solidFill>
                  <a:schemeClr val="tx1"/>
                </a:solidFill>
                <a:latin typeface="Lato "/>
              </a:rPr>
              <a:t>As mentioned in the prior slide, sponsors must obtain a written medical statement from a State licensed healthcare professional in order to receive reimbursement for meal or milk modifications when the modification does not meet Program meal pattern requirements.  </a:t>
            </a:r>
          </a:p>
          <a:p>
            <a:pPr defTabSz="931774">
              <a:defRPr/>
            </a:pPr>
            <a:endParaRPr lang="en-US" sz="1000" dirty="0">
              <a:solidFill>
                <a:schemeClr val="tx1"/>
              </a:solidFill>
              <a:latin typeface="Lato "/>
            </a:endParaRPr>
          </a:p>
          <a:p>
            <a:pPr defTabSz="931774">
              <a:defRPr/>
            </a:pPr>
            <a:r>
              <a:rPr lang="en-US" sz="1000" dirty="0">
                <a:solidFill>
                  <a:schemeClr val="tx1"/>
                </a:solidFill>
                <a:latin typeface="Lato "/>
              </a:rPr>
              <a:t>A State licensed healthcare professional or “Practitioner” is defined by Wisconsin State Statute 118.29(1) (e) as a: </a:t>
            </a:r>
          </a:p>
          <a:p>
            <a:pPr marL="698717" lvl="1" indent="-349415">
              <a:buFont typeface="Arial" panose="020B0604020202020204" pitchFamily="34" charset="0"/>
              <a:buChar char="•"/>
            </a:pPr>
            <a:r>
              <a:rPr lang="en-US" sz="1000" dirty="0">
                <a:solidFill>
                  <a:schemeClr val="tx1"/>
                </a:solidFill>
                <a:latin typeface="Lato "/>
              </a:rPr>
              <a:t>Physician</a:t>
            </a:r>
          </a:p>
          <a:p>
            <a:pPr marL="698717" lvl="1" indent="-349415">
              <a:buFont typeface="Arial" panose="020B0604020202020204" pitchFamily="34" charset="0"/>
              <a:buChar char="•"/>
            </a:pPr>
            <a:r>
              <a:rPr lang="en-US" sz="1000" dirty="0">
                <a:solidFill>
                  <a:schemeClr val="tx1"/>
                </a:solidFill>
                <a:latin typeface="Lato "/>
              </a:rPr>
              <a:t>Dentist</a:t>
            </a:r>
          </a:p>
          <a:p>
            <a:pPr marL="698717" lvl="1" indent="-349415">
              <a:buFont typeface="Arial" panose="020B0604020202020204" pitchFamily="34" charset="0"/>
              <a:buChar char="•"/>
            </a:pPr>
            <a:r>
              <a:rPr lang="en-US" sz="1000" dirty="0">
                <a:solidFill>
                  <a:schemeClr val="tx1"/>
                </a:solidFill>
                <a:latin typeface="Lato "/>
              </a:rPr>
              <a:t>Optometrist</a:t>
            </a:r>
          </a:p>
          <a:p>
            <a:pPr marL="698717" lvl="1" indent="-349415">
              <a:buFont typeface="Arial" panose="020B0604020202020204" pitchFamily="34" charset="0"/>
              <a:buChar char="•"/>
            </a:pPr>
            <a:r>
              <a:rPr lang="en-US" sz="1000" dirty="0">
                <a:solidFill>
                  <a:schemeClr val="tx1"/>
                </a:solidFill>
                <a:latin typeface="Lato "/>
              </a:rPr>
              <a:t>Physician assistant </a:t>
            </a:r>
          </a:p>
          <a:p>
            <a:pPr marL="698717" lvl="1" indent="-349415">
              <a:buFont typeface="Arial" panose="020B0604020202020204" pitchFamily="34" charset="0"/>
              <a:buChar char="•"/>
            </a:pPr>
            <a:r>
              <a:rPr lang="en-US" sz="1000" dirty="0">
                <a:solidFill>
                  <a:schemeClr val="tx1"/>
                </a:solidFill>
                <a:latin typeface="Lato "/>
              </a:rPr>
              <a:t>Advanced practice nurse prescriber</a:t>
            </a:r>
          </a:p>
          <a:p>
            <a:pPr marL="698717" lvl="1" indent="-349415">
              <a:buFont typeface="Arial" panose="020B0604020202020204" pitchFamily="34" charset="0"/>
              <a:buChar char="•"/>
            </a:pPr>
            <a:r>
              <a:rPr lang="en-US" sz="1000" dirty="0">
                <a:solidFill>
                  <a:schemeClr val="tx1"/>
                </a:solidFill>
                <a:latin typeface="Lato "/>
              </a:rPr>
              <a:t>Podiatrist licensed in any state</a:t>
            </a:r>
          </a:p>
        </p:txBody>
      </p:sp>
      <p:sp>
        <p:nvSpPr>
          <p:cNvPr id="4" name="Slide Number Placeholder 3"/>
          <p:cNvSpPr>
            <a:spLocks noGrp="1"/>
          </p:cNvSpPr>
          <p:nvPr>
            <p:ph type="sldNum" sz="quarter" idx="10"/>
          </p:nvPr>
        </p:nvSpPr>
        <p:spPr/>
        <p:txBody>
          <a:bodyPr/>
          <a:lstStyle/>
          <a:p>
            <a:pPr defTabSz="931774">
              <a:defRPr/>
            </a:pPr>
            <a:fld id="{AFB21D7B-E538-4A12-B8D5-2A811A6C87D0}" type="slidenum">
              <a:rPr lang="en-US">
                <a:solidFill>
                  <a:prstClr val="black"/>
                </a:solidFill>
                <a:latin typeface="Calibri" panose="020F0502020204030204"/>
              </a:rPr>
              <a:pPr defTabSz="931774">
                <a:defRPr/>
              </a:pPr>
              <a:t>23</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25004831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solidFill>
                  <a:schemeClr val="tx1"/>
                </a:solidFill>
                <a:latin typeface="Lato "/>
              </a:rPr>
              <a:t>In situations where a medical statement is required, the following information must be included: </a:t>
            </a:r>
          </a:p>
          <a:p>
            <a:pPr marL="640481" lvl="1" indent="-291179">
              <a:buFont typeface="Arial" panose="020B0604020202020204" pitchFamily="34" charset="0"/>
              <a:buChar char="•"/>
            </a:pPr>
            <a:r>
              <a:rPr lang="en-US" sz="1000" dirty="0">
                <a:solidFill>
                  <a:schemeClr val="tx1"/>
                </a:solidFill>
                <a:latin typeface="Lato "/>
              </a:rPr>
              <a:t>An explanation of how the child’s physical or mental impairment restricts the child’s diet</a:t>
            </a:r>
          </a:p>
          <a:p>
            <a:pPr marL="640481" lvl="1" indent="-291179">
              <a:buFont typeface="Arial" panose="020B0604020202020204" pitchFamily="34" charset="0"/>
              <a:buChar char="•"/>
            </a:pPr>
            <a:r>
              <a:rPr lang="en-US" sz="1000" dirty="0">
                <a:solidFill>
                  <a:schemeClr val="tx1"/>
                </a:solidFill>
                <a:latin typeface="Lato "/>
              </a:rPr>
              <a:t>An explanation of what must be done to accommodate the child </a:t>
            </a:r>
          </a:p>
          <a:p>
            <a:pPr marL="640481" lvl="1" indent="-291179">
              <a:buFont typeface="Arial" panose="020B0604020202020204" pitchFamily="34" charset="0"/>
              <a:buChar char="•"/>
            </a:pPr>
            <a:r>
              <a:rPr lang="en-US" sz="1000" dirty="0">
                <a:solidFill>
                  <a:schemeClr val="tx1"/>
                </a:solidFill>
                <a:latin typeface="Lato "/>
              </a:rPr>
              <a:t>The food or foods that must be omitted and the recommended alternatives, if appropriate </a:t>
            </a:r>
          </a:p>
          <a:p>
            <a:pPr marL="640481" lvl="1" indent="-291179">
              <a:buFont typeface="Arial" panose="020B0604020202020204" pitchFamily="34" charset="0"/>
              <a:buChar char="•"/>
            </a:pPr>
            <a:endParaRPr lang="en-US" sz="1000" dirty="0">
              <a:solidFill>
                <a:schemeClr val="tx1"/>
              </a:solidFill>
              <a:latin typeface="Lato "/>
            </a:endParaRPr>
          </a:p>
          <a:p>
            <a:pPr indent="-116585"/>
            <a:r>
              <a:rPr lang="en-US" sz="1000" dirty="0">
                <a:solidFill>
                  <a:schemeClr val="tx1"/>
                </a:solidFill>
                <a:latin typeface="Lato "/>
              </a:rPr>
              <a:t>A sample medical statement form is located on DPI’s Special Dietary Needs webpage (https://dpi.wi.gov/school-nutrition/program-requirements/special-dietary-needs). This form is also available in Hmong and Spanish. </a:t>
            </a:r>
          </a:p>
          <a:p>
            <a:pPr indent="-116585"/>
            <a:endParaRPr lang="en-US" sz="1000" dirty="0">
              <a:solidFill>
                <a:schemeClr val="tx1"/>
              </a:solidFill>
              <a:latin typeface="Lato "/>
            </a:endParaRPr>
          </a:p>
          <a:p>
            <a:pPr indent="-116585"/>
            <a:r>
              <a:rPr lang="en-US" sz="1000" dirty="0">
                <a:solidFill>
                  <a:schemeClr val="tx1"/>
                </a:solidFill>
                <a:latin typeface="Lato "/>
              </a:rPr>
              <a:t>For schools, if the child's IEP or 504 plan includes the same information required in the medical statement it is not necessary for the SFA to obtain a separate medical statement. </a:t>
            </a:r>
          </a:p>
          <a:p>
            <a:pPr indent="-116585"/>
            <a:endParaRPr lang="en-US" sz="1000" dirty="0">
              <a:solidFill>
                <a:schemeClr val="tx1"/>
              </a:solidFill>
              <a:latin typeface="Lato "/>
            </a:endParaRPr>
          </a:p>
          <a:p>
            <a:pPr indent="-116585" defTabSz="931774">
              <a:defRPr/>
            </a:pPr>
            <a:r>
              <a:rPr lang="en-US" sz="1000" dirty="0">
                <a:solidFill>
                  <a:schemeClr val="tx1"/>
                </a:solidFill>
                <a:latin typeface="Lato "/>
              </a:rPr>
              <a:t>If a medical statement is received that does not include all the required information, do not delay in making the accommodation and work with the students, parents, or guardian to clarify the meal modification requirements. This document is required to be maintained on file in the school nutrition department and only needs to be updated if there is a change to the student’s dietary requirements. </a:t>
            </a:r>
          </a:p>
        </p:txBody>
      </p:sp>
      <p:sp>
        <p:nvSpPr>
          <p:cNvPr id="4" name="Slide Number Placeholder 3"/>
          <p:cNvSpPr>
            <a:spLocks noGrp="1"/>
          </p:cNvSpPr>
          <p:nvPr>
            <p:ph type="sldNum" sz="quarter" idx="10"/>
          </p:nvPr>
        </p:nvSpPr>
        <p:spPr/>
        <p:txBody>
          <a:bodyPr/>
          <a:lstStyle/>
          <a:p>
            <a:pPr defTabSz="931774">
              <a:defRPr/>
            </a:pPr>
            <a:fld id="{AFB21D7B-E538-4A12-B8D5-2A811A6C87D0}" type="slidenum">
              <a:rPr lang="en-US">
                <a:solidFill>
                  <a:prstClr val="black"/>
                </a:solidFill>
                <a:latin typeface="Calibri" panose="020F0502020204030204"/>
              </a:rPr>
              <a:pPr defTabSz="931774">
                <a:defRPr/>
              </a:pPr>
              <a:t>24</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81369144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solidFill>
                  <a:schemeClr val="tx1"/>
                </a:solidFill>
                <a:latin typeface="Lato "/>
              </a:rPr>
              <a:t>Sponsors may make accommodations for participants without documented disabilities (e.g., preferences, religious, ethnic or moral reasons). These substitutions must be within the meal pattern requirements to be reimbursable. Offer vs Serve may be helpful in accommodating many dietary preferences. For example, a student with a lactose intolerance without a signed medical statement may decline the milk component and still be offered and select a reimbursable meal. Offering a variety of menu options may also allow students to meet their dietary preferences within the meal pattern and planned menu.   </a:t>
            </a:r>
          </a:p>
          <a:p>
            <a:endParaRPr lang="en-US" sz="1000" dirty="0">
              <a:solidFill>
                <a:schemeClr val="tx1"/>
              </a:solidFill>
              <a:latin typeface="Lato "/>
            </a:endParaRPr>
          </a:p>
        </p:txBody>
      </p:sp>
      <p:sp>
        <p:nvSpPr>
          <p:cNvPr id="4" name="Slide Number Placeholder 3"/>
          <p:cNvSpPr>
            <a:spLocks noGrp="1"/>
          </p:cNvSpPr>
          <p:nvPr>
            <p:ph type="sldNum" sz="quarter" idx="10"/>
          </p:nvPr>
        </p:nvSpPr>
        <p:spPr/>
        <p:txBody>
          <a:bodyPr/>
          <a:lstStyle/>
          <a:p>
            <a:pPr defTabSz="931774">
              <a:defRPr/>
            </a:pPr>
            <a:fld id="{AFB21D7B-E538-4A12-B8D5-2A811A6C87D0}" type="slidenum">
              <a:rPr lang="en-US">
                <a:solidFill>
                  <a:prstClr val="black"/>
                </a:solidFill>
                <a:latin typeface="Calibri" panose="020F0502020204030204"/>
              </a:rPr>
              <a:pPr defTabSz="931774">
                <a:defRPr/>
              </a:pPr>
              <a:t>25</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220294238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solidFill>
                  <a:schemeClr val="tx1"/>
                </a:solidFill>
                <a:latin typeface="Lato" panose="020F0502020204030203" pitchFamily="34" charset="0"/>
              </a:rPr>
              <a:t>Civil Rights and Language</a:t>
            </a:r>
            <a:r>
              <a:rPr lang="en-US" sz="1000" baseline="0" dirty="0">
                <a:solidFill>
                  <a:schemeClr val="tx1"/>
                </a:solidFill>
                <a:latin typeface="Lato" panose="020F0502020204030203" pitchFamily="34" charset="0"/>
              </a:rPr>
              <a:t> Assistance.</a:t>
            </a:r>
            <a:endParaRPr lang="en-US" sz="1000" dirty="0">
              <a:solidFill>
                <a:schemeClr val="tx1"/>
              </a:solidFill>
              <a:latin typeface="Lato" panose="020F0502020204030203" pitchFamily="34" charset="0"/>
            </a:endParaRPr>
          </a:p>
        </p:txBody>
      </p:sp>
      <p:sp>
        <p:nvSpPr>
          <p:cNvPr id="4" name="Slide Number Placeholder 3"/>
          <p:cNvSpPr>
            <a:spLocks noGrp="1"/>
          </p:cNvSpPr>
          <p:nvPr>
            <p:ph type="sldNum" sz="quarter" idx="10"/>
          </p:nvPr>
        </p:nvSpPr>
        <p:spPr/>
        <p:txBody>
          <a:bodyPr/>
          <a:lstStyle/>
          <a:p>
            <a:pPr defTabSz="931774">
              <a:defRPr/>
            </a:pPr>
            <a:fld id="{AFB21D7B-E538-4A12-B8D5-2A811A6C87D0}" type="slidenum">
              <a:rPr lang="en-US">
                <a:solidFill>
                  <a:prstClr val="black"/>
                </a:solidFill>
                <a:latin typeface="Calibri" panose="020F0502020204030204"/>
              </a:rPr>
              <a:pPr defTabSz="931774">
                <a:defRPr/>
              </a:pPr>
              <a:t>26</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415795159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solidFill>
                  <a:schemeClr val="tx1"/>
                </a:solidFill>
                <a:latin typeface="Lato" panose="020F0502020204030203" pitchFamily="34" charset="0"/>
              </a:rPr>
              <a:t>Organizations participating in the USDA Child Nutrition Programs  have a responsibility</a:t>
            </a:r>
            <a:r>
              <a:rPr lang="en-US" sz="1000" baseline="0" dirty="0">
                <a:solidFill>
                  <a:schemeClr val="tx1"/>
                </a:solidFill>
                <a:latin typeface="Lato" panose="020F0502020204030203" pitchFamily="34" charset="0"/>
              </a:rPr>
              <a:t> to take reasonable steps </a:t>
            </a:r>
            <a:r>
              <a:rPr lang="en-US" sz="1000" dirty="0">
                <a:solidFill>
                  <a:schemeClr val="tx1"/>
                </a:solidFill>
                <a:latin typeface="Lato" panose="020F0502020204030203" pitchFamily="34" charset="0"/>
              </a:rPr>
              <a:t>to ensure meaningful access to their programs and activities by those with Limited</a:t>
            </a:r>
            <a:r>
              <a:rPr lang="en-US" sz="1000" baseline="0" dirty="0">
                <a:solidFill>
                  <a:schemeClr val="tx1"/>
                </a:solidFill>
                <a:latin typeface="Lato" panose="020F0502020204030203" pitchFamily="34" charset="0"/>
              </a:rPr>
              <a:t> English Proficiency. </a:t>
            </a:r>
            <a:endParaRPr lang="en-US" sz="1000" dirty="0">
              <a:solidFill>
                <a:schemeClr val="tx1"/>
              </a:solidFill>
              <a:latin typeface="Lato" panose="020F0502020204030203" pitchFamily="34" charset="0"/>
            </a:endParaRPr>
          </a:p>
          <a:p>
            <a:endParaRPr lang="en-US" sz="1000" u="sng" dirty="0">
              <a:solidFill>
                <a:schemeClr val="tx1"/>
              </a:solidFill>
              <a:latin typeface="Lato" panose="020F0502020204030203" pitchFamily="34" charset="0"/>
            </a:endParaRPr>
          </a:p>
          <a:p>
            <a:r>
              <a:rPr lang="en-US" sz="1000" u="none" dirty="0">
                <a:solidFill>
                  <a:schemeClr val="tx1"/>
                </a:solidFill>
                <a:latin typeface="Lato" panose="020F0502020204030203" pitchFamily="34" charset="0"/>
              </a:rPr>
              <a:t>Persons with Limited English Proficiency (LEP)</a:t>
            </a:r>
            <a:r>
              <a:rPr lang="en-US" sz="1000" u="none" baseline="0" dirty="0">
                <a:solidFill>
                  <a:schemeClr val="tx1"/>
                </a:solidFill>
                <a:latin typeface="Lato" panose="020F0502020204030203" pitchFamily="34" charset="0"/>
              </a:rPr>
              <a:t> are i</a:t>
            </a:r>
            <a:r>
              <a:rPr lang="en-US" sz="1000" dirty="0">
                <a:solidFill>
                  <a:schemeClr val="tx1"/>
                </a:solidFill>
                <a:latin typeface="Lato" panose="020F0502020204030203" pitchFamily="34" charset="0"/>
              </a:rPr>
              <a:t>ndividuals who do not speak English as their primary language and who have a limited ability to read, speak, write, or understand English.</a:t>
            </a:r>
          </a:p>
          <a:p>
            <a:endParaRPr lang="en-US" sz="1000" dirty="0">
              <a:solidFill>
                <a:schemeClr val="tx1"/>
              </a:solidFill>
              <a:latin typeface="Lato" panose="020F0502020204030203" pitchFamily="34" charset="0"/>
            </a:endParaRPr>
          </a:p>
          <a:p>
            <a:r>
              <a:rPr lang="en-US" sz="1000" dirty="0">
                <a:solidFill>
                  <a:schemeClr val="tx1"/>
                </a:solidFill>
                <a:latin typeface="Lato" panose="020F0502020204030203" pitchFamily="34" charset="0"/>
              </a:rPr>
              <a:t>Utilize the following when determining the need for LEP</a:t>
            </a:r>
            <a:r>
              <a:rPr lang="en-US" sz="1000" baseline="0" dirty="0">
                <a:solidFill>
                  <a:schemeClr val="tx1"/>
                </a:solidFill>
                <a:latin typeface="Lato" panose="020F0502020204030203" pitchFamily="34" charset="0"/>
              </a:rPr>
              <a:t> services:  </a:t>
            </a:r>
          </a:p>
          <a:p>
            <a:pPr marL="171450" indent="-171450">
              <a:buFont typeface="Arial" panose="020B0604020202020204" pitchFamily="34" charset="0"/>
              <a:buChar char="•"/>
            </a:pPr>
            <a:r>
              <a:rPr lang="en-US" sz="1000" baseline="0" dirty="0">
                <a:solidFill>
                  <a:schemeClr val="tx1"/>
                </a:solidFill>
                <a:latin typeface="Lato" panose="020F0502020204030203" pitchFamily="34" charset="0"/>
              </a:rPr>
              <a:t>The number and proportion of LEP persons served or encountered by the program;</a:t>
            </a:r>
          </a:p>
          <a:p>
            <a:pPr marL="171450" indent="-171450">
              <a:buFont typeface="Arial" panose="020B0604020202020204" pitchFamily="34" charset="0"/>
              <a:buChar char="•"/>
            </a:pPr>
            <a:r>
              <a:rPr lang="en-US" sz="1000" baseline="0" dirty="0">
                <a:solidFill>
                  <a:schemeClr val="tx1"/>
                </a:solidFill>
                <a:latin typeface="Lato" panose="020F0502020204030203" pitchFamily="34" charset="0"/>
              </a:rPr>
              <a:t>The frequency with which LEP individuals come into contact with program;</a:t>
            </a:r>
          </a:p>
          <a:p>
            <a:pPr marL="171450" indent="-171450">
              <a:buFont typeface="Arial" panose="020B0604020202020204" pitchFamily="34" charset="0"/>
              <a:buChar char="•"/>
            </a:pPr>
            <a:r>
              <a:rPr lang="en-US" sz="1000" baseline="0" dirty="0">
                <a:solidFill>
                  <a:schemeClr val="tx1"/>
                </a:solidFill>
                <a:latin typeface="Lato" panose="020F0502020204030203" pitchFamily="34" charset="0"/>
              </a:rPr>
              <a:t>Determine the importance to LEP persons of your program activities and services; </a:t>
            </a:r>
          </a:p>
          <a:p>
            <a:pPr marL="171450" indent="-171450">
              <a:buFont typeface="Arial" panose="020B0604020202020204" pitchFamily="34" charset="0"/>
              <a:buChar char="•"/>
            </a:pPr>
            <a:r>
              <a:rPr lang="en-US" sz="1000" baseline="0" dirty="0">
                <a:solidFill>
                  <a:schemeClr val="tx1"/>
                </a:solidFill>
                <a:latin typeface="Lato" panose="020F0502020204030203" pitchFamily="34" charset="0"/>
              </a:rPr>
              <a:t>Determine the resources available to the recipient and costs </a:t>
            </a:r>
          </a:p>
          <a:p>
            <a:endParaRPr lang="en-US" sz="1000" dirty="0">
              <a:solidFill>
                <a:schemeClr val="tx1"/>
              </a:solidFill>
              <a:latin typeface="Lato" panose="020F0502020204030203" pitchFamily="34" charset="0"/>
            </a:endParaRPr>
          </a:p>
          <a:p>
            <a:r>
              <a:rPr lang="en-US" sz="1000" dirty="0">
                <a:solidFill>
                  <a:schemeClr val="tx1"/>
                </a:solidFill>
                <a:latin typeface="Lato" panose="020F0502020204030203" pitchFamily="34" charset="0"/>
              </a:rPr>
              <a:t>For more information see USDA</a:t>
            </a:r>
            <a:r>
              <a:rPr lang="en-US" sz="1000" baseline="0" dirty="0">
                <a:solidFill>
                  <a:schemeClr val="tx1"/>
                </a:solidFill>
                <a:latin typeface="Lato" panose="020F0502020204030203" pitchFamily="34" charset="0"/>
              </a:rPr>
              <a:t> Memorandum SP 37-2016. </a:t>
            </a:r>
            <a:endParaRPr lang="en-US" sz="1000" dirty="0">
              <a:solidFill>
                <a:schemeClr val="tx1"/>
              </a:solidFill>
              <a:latin typeface="Lato" panose="020F0502020204030203" pitchFamily="34" charset="0"/>
            </a:endParaRPr>
          </a:p>
        </p:txBody>
      </p:sp>
      <p:sp>
        <p:nvSpPr>
          <p:cNvPr id="4" name="Slide Number Placeholder 3"/>
          <p:cNvSpPr>
            <a:spLocks noGrp="1"/>
          </p:cNvSpPr>
          <p:nvPr>
            <p:ph type="sldNum" sz="quarter" idx="10"/>
          </p:nvPr>
        </p:nvSpPr>
        <p:spPr/>
        <p:txBody>
          <a:bodyPr/>
          <a:lstStyle/>
          <a:p>
            <a:pPr defTabSz="931774">
              <a:defRPr/>
            </a:pPr>
            <a:fld id="{AFB21D7B-E538-4A12-B8D5-2A811A6C87D0}" type="slidenum">
              <a:rPr lang="en-US">
                <a:solidFill>
                  <a:prstClr val="black"/>
                </a:solidFill>
                <a:latin typeface="Calibri" panose="020F0502020204030204"/>
              </a:rPr>
              <a:pPr defTabSz="931774">
                <a:defRPr/>
              </a:pPr>
              <a:t>27</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193290841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solidFill>
                  <a:schemeClr val="tx1"/>
                </a:solidFill>
                <a:latin typeface="Lato "/>
              </a:rPr>
              <a:t>Interpreters</a:t>
            </a:r>
            <a:r>
              <a:rPr lang="en-US" sz="1000" baseline="0" dirty="0">
                <a:solidFill>
                  <a:schemeClr val="tx1"/>
                </a:solidFill>
                <a:latin typeface="Lato "/>
              </a:rPr>
              <a:t> (including volunteers) must be competent (demonstrate ability to communicate information accurately in both English and the other language). They must also understand and follow confidentiality and impartiality rules. </a:t>
            </a:r>
          </a:p>
          <a:p>
            <a:endParaRPr lang="en-US" sz="1000" dirty="0">
              <a:solidFill>
                <a:schemeClr val="tx1"/>
              </a:solidFill>
              <a:latin typeface="Lato "/>
            </a:endParaRPr>
          </a:p>
          <a:p>
            <a:r>
              <a:rPr lang="en-US" sz="1000" dirty="0">
                <a:solidFill>
                  <a:schemeClr val="tx1"/>
                </a:solidFill>
                <a:latin typeface="Lato "/>
              </a:rPr>
              <a:t>For example, a staff member that speaks Spanish may assist a household application for camp, but the translator needs to be trained on the importance of keeping this information confidential. Children should not be used as interpreters. </a:t>
            </a:r>
          </a:p>
          <a:p>
            <a:endParaRPr lang="en-US" sz="1000" dirty="0">
              <a:solidFill>
                <a:schemeClr val="tx1"/>
              </a:solidFill>
              <a:latin typeface="Lato "/>
            </a:endParaRPr>
          </a:p>
          <a:p>
            <a:r>
              <a:rPr lang="en-US" sz="1000" dirty="0">
                <a:solidFill>
                  <a:schemeClr val="tx1"/>
                </a:solidFill>
                <a:latin typeface="Lato "/>
              </a:rPr>
              <a:t>The USDA provides the household application in over thirt</a:t>
            </a:r>
            <a:r>
              <a:rPr lang="en-US" sz="1000" baseline="0" dirty="0">
                <a:solidFill>
                  <a:schemeClr val="tx1"/>
                </a:solidFill>
                <a:latin typeface="Lato "/>
              </a:rPr>
              <a:t>y three</a:t>
            </a:r>
            <a:r>
              <a:rPr lang="en-US" sz="1000" dirty="0">
                <a:solidFill>
                  <a:schemeClr val="tx1"/>
                </a:solidFill>
                <a:latin typeface="Lato "/>
              </a:rPr>
              <a:t> languages. If the required language is not available, translation services are an allowable expense. </a:t>
            </a:r>
          </a:p>
          <a:p>
            <a:endParaRPr lang="en-US" sz="1000" dirty="0">
              <a:solidFill>
                <a:schemeClr val="tx1"/>
              </a:solidFill>
              <a:latin typeface="Lato "/>
            </a:endParaRPr>
          </a:p>
          <a:p>
            <a:r>
              <a:rPr lang="en-US" sz="1000" dirty="0">
                <a:solidFill>
                  <a:schemeClr val="tx1"/>
                </a:solidFill>
                <a:latin typeface="Lato "/>
              </a:rPr>
              <a:t>The following are suggestions for providing assistance to populations with Limited English Proficiency:</a:t>
            </a:r>
          </a:p>
          <a:p>
            <a:pPr marL="174708" indent="-174708">
              <a:spcAft>
                <a:spcPts val="1223"/>
              </a:spcAft>
              <a:buFont typeface="Arial" panose="020B0604020202020204" pitchFamily="34" charset="0"/>
              <a:buChar char="•"/>
            </a:pPr>
            <a:r>
              <a:rPr lang="en-US" sz="1000" dirty="0">
                <a:solidFill>
                  <a:schemeClr val="tx1"/>
                </a:solidFill>
                <a:latin typeface="Lato "/>
              </a:rPr>
              <a:t>Verbally inform adults of households known to have Limited English Proficiency of program benefits.</a:t>
            </a:r>
          </a:p>
          <a:p>
            <a:pPr marL="174708" indent="-174708">
              <a:spcAft>
                <a:spcPts val="1223"/>
              </a:spcAft>
              <a:buFont typeface="Arial" panose="020B0604020202020204" pitchFamily="34" charset="0"/>
              <a:buChar char="•"/>
            </a:pPr>
            <a:r>
              <a:rPr lang="en-US" sz="1000" dirty="0">
                <a:solidFill>
                  <a:schemeClr val="tx1"/>
                </a:solidFill>
                <a:latin typeface="Lato "/>
              </a:rPr>
              <a:t>Provide an interpreter to assist applicants with</a:t>
            </a:r>
            <a:r>
              <a:rPr lang="en-US" sz="1000" baseline="0" dirty="0">
                <a:solidFill>
                  <a:schemeClr val="tx1"/>
                </a:solidFill>
                <a:latin typeface="Lato "/>
              </a:rPr>
              <a:t> Limited English Proficiency </a:t>
            </a:r>
            <a:r>
              <a:rPr lang="en-US" sz="1000" dirty="0">
                <a:solidFill>
                  <a:schemeClr val="tx1"/>
                </a:solidFill>
                <a:latin typeface="Lato "/>
              </a:rPr>
              <a:t>in completing the household application</a:t>
            </a:r>
          </a:p>
          <a:p>
            <a:pPr>
              <a:spcAft>
                <a:spcPts val="611"/>
              </a:spcAft>
            </a:pPr>
            <a:endParaRPr lang="en-US" sz="1000" dirty="0">
              <a:solidFill>
                <a:schemeClr val="tx1"/>
              </a:solidFill>
              <a:latin typeface="Lato "/>
            </a:endParaRPr>
          </a:p>
          <a:p>
            <a:pPr>
              <a:spcAft>
                <a:spcPts val="611"/>
              </a:spcAft>
            </a:pPr>
            <a:r>
              <a:rPr lang="en-US" sz="1000" dirty="0">
                <a:solidFill>
                  <a:schemeClr val="tx1"/>
                </a:solidFill>
                <a:latin typeface="Lato "/>
              </a:rPr>
              <a:t>For more information see the USDA Memorandum SP 37-2016 titled </a:t>
            </a:r>
            <a:r>
              <a:rPr lang="en-US" sz="1000" i="1" dirty="0">
                <a:solidFill>
                  <a:schemeClr val="tx1"/>
                </a:solidFill>
                <a:latin typeface="Lato "/>
              </a:rPr>
              <a:t>Meaningful Access for Persons with Limited English proficiency (LEP) in the School Meal Programs: Guidance and Q&amp;As.  </a:t>
            </a:r>
          </a:p>
          <a:p>
            <a:pPr>
              <a:spcAft>
                <a:spcPts val="611"/>
              </a:spcAft>
            </a:pPr>
            <a:endParaRPr lang="en-US" sz="1100" i="1" dirty="0"/>
          </a:p>
        </p:txBody>
      </p:sp>
      <p:sp>
        <p:nvSpPr>
          <p:cNvPr id="4" name="Slide Number Placeholder 3"/>
          <p:cNvSpPr>
            <a:spLocks noGrp="1"/>
          </p:cNvSpPr>
          <p:nvPr>
            <p:ph type="sldNum" sz="quarter" idx="10"/>
          </p:nvPr>
        </p:nvSpPr>
        <p:spPr/>
        <p:txBody>
          <a:bodyPr/>
          <a:lstStyle/>
          <a:p>
            <a:pPr defTabSz="931774">
              <a:defRPr/>
            </a:pPr>
            <a:fld id="{AFB21D7B-E538-4A12-B8D5-2A811A6C87D0}" type="slidenum">
              <a:rPr lang="en-US">
                <a:solidFill>
                  <a:prstClr val="black"/>
                </a:solidFill>
                <a:latin typeface="Calibri" panose="020F0502020204030204"/>
              </a:rPr>
              <a:pPr defTabSz="931774">
                <a:defRPr/>
              </a:pPr>
              <a:t>28</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125739612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solidFill>
                  <a:schemeClr val="tx1"/>
                </a:solidFill>
                <a:latin typeface="Lato "/>
              </a:rPr>
              <a:t>Civil Rights and Racial and Ethnic Data Collection.</a:t>
            </a:r>
          </a:p>
        </p:txBody>
      </p:sp>
      <p:sp>
        <p:nvSpPr>
          <p:cNvPr id="4" name="Slide Number Placeholder 3"/>
          <p:cNvSpPr>
            <a:spLocks noGrp="1"/>
          </p:cNvSpPr>
          <p:nvPr>
            <p:ph type="sldNum" sz="quarter" idx="10"/>
          </p:nvPr>
        </p:nvSpPr>
        <p:spPr/>
        <p:txBody>
          <a:bodyPr/>
          <a:lstStyle/>
          <a:p>
            <a:pPr defTabSz="931774">
              <a:defRPr/>
            </a:pPr>
            <a:fld id="{AFB21D7B-E538-4A12-B8D5-2A811A6C87D0}" type="slidenum">
              <a:rPr lang="en-US">
                <a:solidFill>
                  <a:prstClr val="black"/>
                </a:solidFill>
                <a:latin typeface="Calibri" panose="020F0502020204030204"/>
              </a:rPr>
              <a:pPr defTabSz="931774">
                <a:defRPr/>
              </a:pPr>
              <a:t>29</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35820595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sz="1000" dirty="0">
                <a:solidFill>
                  <a:schemeClr val="tx1"/>
                </a:solidFill>
                <a:latin typeface="Lato" panose="020F0502020204030203" pitchFamily="34" charset="0"/>
              </a:rPr>
              <a:t>It is the policy of USDA to prohibit discrimination in all of its programs and activities on the basis of protected classes and to provide fair and equitable treatment to every customer.</a:t>
            </a:r>
          </a:p>
          <a:p>
            <a:pPr defTabSz="931774">
              <a:defRPr/>
            </a:pPr>
            <a:endParaRPr lang="en-US" sz="500" b="1" dirty="0">
              <a:solidFill>
                <a:schemeClr val="tx1"/>
              </a:solidFill>
              <a:latin typeface="Lato" panose="020F0502020204030203" pitchFamily="34" charset="0"/>
            </a:endParaRPr>
          </a:p>
          <a:p>
            <a:r>
              <a:rPr lang="en-US" sz="1000" dirty="0">
                <a:solidFill>
                  <a:schemeClr val="tx1"/>
                </a:solidFill>
                <a:latin typeface="Lato" panose="020F0502020204030203" pitchFamily="34" charset="0"/>
              </a:rPr>
              <a:t>Federal Law Prohibits Discrimination on the Basis of These Protected Classes:</a:t>
            </a:r>
          </a:p>
          <a:p>
            <a:pPr>
              <a:spcAft>
                <a:spcPts val="1223"/>
              </a:spcAft>
            </a:pPr>
            <a:r>
              <a:rPr lang="en-US" sz="1000" dirty="0">
                <a:solidFill>
                  <a:schemeClr val="tx1"/>
                </a:solidFill>
                <a:latin typeface="Lato" panose="020F0502020204030203" pitchFamily="34" charset="0"/>
              </a:rPr>
              <a:t>Race, Color, National Origin, Sex, Disability and Age</a:t>
            </a:r>
          </a:p>
          <a:p>
            <a:endParaRPr lang="en-US" sz="1000" dirty="0">
              <a:solidFill>
                <a:schemeClr val="tx1"/>
              </a:solidFill>
              <a:latin typeface="Lato" panose="020F0502020204030203" pitchFamily="34" charset="0"/>
            </a:endParaRPr>
          </a:p>
          <a:p>
            <a:r>
              <a:rPr lang="en-US" altLang="en-US" sz="1000" dirty="0">
                <a:solidFill>
                  <a:schemeClr val="tx1"/>
                </a:solidFill>
                <a:latin typeface="Lato" panose="020F0502020204030203" pitchFamily="34" charset="0"/>
              </a:rPr>
              <a:t>Discrimination is defined as different treatment which makes a distinction of one person or group of persons from others; either intentionally, by neglect, or by actions or lack of actions based on the protected classes. Some examples are:</a:t>
            </a:r>
          </a:p>
          <a:p>
            <a:pPr marL="174708" indent="-174708">
              <a:buFont typeface="Arial" panose="020B0604020202020204" pitchFamily="34" charset="0"/>
              <a:buChar char="•"/>
            </a:pPr>
            <a:r>
              <a:rPr lang="en-US" altLang="en-US" sz="1000" dirty="0">
                <a:solidFill>
                  <a:schemeClr val="tx1"/>
                </a:solidFill>
                <a:latin typeface="Lato" panose="020F0502020204030203" pitchFamily="34" charset="0"/>
              </a:rPr>
              <a:t>delaying or denying benefits/services to an individual or group that other individuals or groups receive</a:t>
            </a:r>
          </a:p>
          <a:p>
            <a:pPr marL="174708" indent="-174708">
              <a:buFont typeface="Arial" panose="020B0604020202020204" pitchFamily="34" charset="0"/>
              <a:buChar char="•"/>
            </a:pPr>
            <a:r>
              <a:rPr lang="en-US" altLang="en-US" sz="1000" dirty="0">
                <a:solidFill>
                  <a:schemeClr val="tx1"/>
                </a:solidFill>
                <a:latin typeface="Lato" panose="020F0502020204030203" pitchFamily="34" charset="0"/>
              </a:rPr>
              <a:t>treating individuals or groups differently than others, which puts them at a disadvantage</a:t>
            </a:r>
          </a:p>
          <a:p>
            <a:pPr marL="174708" indent="-174708">
              <a:buFont typeface="Arial" panose="020B0604020202020204" pitchFamily="34" charset="0"/>
              <a:buChar char="•"/>
            </a:pPr>
            <a:r>
              <a:rPr lang="en-US" altLang="en-US" sz="1000" dirty="0">
                <a:solidFill>
                  <a:schemeClr val="tx1"/>
                </a:solidFill>
                <a:latin typeface="Lato" panose="020F0502020204030203" pitchFamily="34" charset="0"/>
              </a:rPr>
              <a:t>Reprisal or retaliation for prior Civil Rights activity </a:t>
            </a:r>
          </a:p>
          <a:p>
            <a:pPr marL="174708" indent="-174708">
              <a:buFont typeface="Arial" panose="020B0604020202020204" pitchFamily="34" charset="0"/>
              <a:buChar char="•"/>
            </a:pPr>
            <a:endParaRPr lang="en-US" altLang="en-US" sz="1000" dirty="0">
              <a:solidFill>
                <a:schemeClr val="tx1"/>
              </a:solidFill>
              <a:latin typeface="Lato" panose="020F0502020204030203" pitchFamily="34" charset="0"/>
            </a:endParaRPr>
          </a:p>
          <a:p>
            <a:r>
              <a:rPr lang="en-US" altLang="en-US" sz="1000" dirty="0">
                <a:solidFill>
                  <a:schemeClr val="tx1"/>
                </a:solidFill>
                <a:latin typeface="Lato" panose="020F0502020204030203" pitchFamily="34" charset="0"/>
              </a:rPr>
              <a:t>The basis of the civil rights laws originate from some of the following Acts:</a:t>
            </a:r>
          </a:p>
          <a:p>
            <a:pPr marL="174708" indent="-174708">
              <a:buFont typeface="Arial" panose="020B0604020202020204" pitchFamily="34" charset="0"/>
              <a:buChar char="•"/>
            </a:pPr>
            <a:r>
              <a:rPr lang="en-US" altLang="en-US" sz="1000" dirty="0">
                <a:solidFill>
                  <a:schemeClr val="tx1"/>
                </a:solidFill>
                <a:latin typeface="Lato" panose="020F0502020204030203" pitchFamily="34" charset="0"/>
              </a:rPr>
              <a:t>Title VI, Civil Rights Act of 1964 prohibits discrimination based on national origin, race and color;</a:t>
            </a:r>
          </a:p>
          <a:p>
            <a:pPr marL="174708" indent="-174708">
              <a:buFont typeface="Arial" panose="020B0604020202020204" pitchFamily="34" charset="0"/>
              <a:buChar char="•"/>
            </a:pPr>
            <a:r>
              <a:rPr lang="en-US" altLang="en-US" sz="1000" dirty="0">
                <a:solidFill>
                  <a:schemeClr val="tx1"/>
                </a:solidFill>
                <a:latin typeface="Lato" panose="020F0502020204030203" pitchFamily="34" charset="0"/>
              </a:rPr>
              <a:t>Title IX of Education Amendments of 1972 prohibits discrimination based on sex;</a:t>
            </a:r>
          </a:p>
          <a:p>
            <a:pPr marL="174708" indent="-174708">
              <a:buFont typeface="Arial" panose="020B0604020202020204" pitchFamily="34" charset="0"/>
              <a:buChar char="•"/>
            </a:pPr>
            <a:r>
              <a:rPr lang="en-US" altLang="en-US" sz="1000" dirty="0">
                <a:solidFill>
                  <a:schemeClr val="tx1"/>
                </a:solidFill>
                <a:latin typeface="Lato" panose="020F0502020204030203" pitchFamily="34" charset="0"/>
              </a:rPr>
              <a:t>Section 504 and the ADA prevents discrimination based on disability;</a:t>
            </a:r>
          </a:p>
          <a:p>
            <a:pPr marL="174708" indent="-174708">
              <a:buFont typeface="Arial" panose="020B0604020202020204" pitchFamily="34" charset="0"/>
              <a:buChar char="•"/>
            </a:pPr>
            <a:r>
              <a:rPr lang="en-US" altLang="en-US" sz="1000" dirty="0">
                <a:solidFill>
                  <a:schemeClr val="tx1"/>
                </a:solidFill>
                <a:latin typeface="Lato" panose="020F0502020204030203" pitchFamily="34" charset="0"/>
              </a:rPr>
              <a:t>The Age Discrimination Act of 1975;</a:t>
            </a:r>
          </a:p>
          <a:p>
            <a:pPr marL="174708" indent="-174708">
              <a:buFont typeface="Arial" panose="020B0604020202020204" pitchFamily="34" charset="0"/>
              <a:buChar char="•"/>
            </a:pPr>
            <a:r>
              <a:rPr lang="en-US" altLang="en-US" sz="1000" dirty="0">
                <a:solidFill>
                  <a:schemeClr val="tx1"/>
                </a:solidFill>
                <a:latin typeface="Lato" panose="020F0502020204030203" pitchFamily="34" charset="0"/>
              </a:rPr>
              <a:t>Americans with Disabilities Act Amendments Act of 2008</a:t>
            </a:r>
          </a:p>
          <a:p>
            <a:endParaRPr lang="en-US" dirty="0"/>
          </a:p>
        </p:txBody>
      </p:sp>
      <p:sp>
        <p:nvSpPr>
          <p:cNvPr id="4" name="Slide Number Placeholder 3"/>
          <p:cNvSpPr>
            <a:spLocks noGrp="1"/>
          </p:cNvSpPr>
          <p:nvPr>
            <p:ph type="sldNum" sz="quarter" idx="5"/>
          </p:nvPr>
        </p:nvSpPr>
        <p:spPr/>
        <p:txBody>
          <a:bodyPr/>
          <a:lstStyle/>
          <a:p>
            <a:fld id="{FE64A2C8-37FF-4490-87C0-E993384A913B}" type="slidenum">
              <a:rPr lang="en-US" smtClean="0"/>
              <a:t>3</a:t>
            </a:fld>
            <a:endParaRPr lang="en-US"/>
          </a:p>
        </p:txBody>
      </p:sp>
    </p:spTree>
    <p:extLst>
      <p:ext uri="{BB962C8B-B14F-4D97-AF65-F5344CB8AC3E}">
        <p14:creationId xmlns:p14="http://schemas.microsoft.com/office/powerpoint/2010/main" val="81397463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mj-lt"/>
              <a:buNone/>
              <a:tabLst>
                <a:tab pos="171450" algn="l"/>
              </a:tabLst>
            </a:pPr>
            <a:r>
              <a:rPr lang="en-US" sz="1000" b="0" kern="1200" dirty="0">
                <a:solidFill>
                  <a:schemeClr val="tx1"/>
                </a:solidFill>
                <a:effectLst/>
                <a:latin typeface="Lato" panose="020F0502020204030203" pitchFamily="34" charset="0"/>
                <a:ea typeface="+mn-ea"/>
                <a:cs typeface="+mn-cs"/>
              </a:rPr>
              <a:t>Each year, sponsors must determine the number of potentially eligible participants by racial/ethnic category for the area served and submit it within the contract application. This information may be obtained from census data, public school enrollment data, or data collected for actual participants in the prior year. </a:t>
            </a:r>
          </a:p>
          <a:p>
            <a:pPr marL="0" lvl="0" indent="0">
              <a:buFont typeface="+mj-lt"/>
              <a:buNone/>
            </a:pPr>
            <a:endParaRPr lang="en-US" sz="1000" b="0" kern="1200" dirty="0">
              <a:solidFill>
                <a:schemeClr val="tx1"/>
              </a:solidFill>
              <a:effectLst/>
              <a:latin typeface="Lato" panose="020F0502020204030203" pitchFamily="34" charset="0"/>
              <a:ea typeface="+mn-ea"/>
              <a:cs typeface="+mn-cs"/>
            </a:endParaRPr>
          </a:p>
          <a:p>
            <a:pPr marL="0" lvl="0" indent="0">
              <a:buFont typeface="+mj-lt"/>
              <a:buNone/>
            </a:pPr>
            <a:r>
              <a:rPr lang="en-US" sz="1000" b="0" kern="1200" dirty="0">
                <a:solidFill>
                  <a:schemeClr val="tx1"/>
                </a:solidFill>
                <a:effectLst/>
                <a:latin typeface="Lato" panose="020F0502020204030203" pitchFamily="34" charset="0"/>
                <a:ea typeface="+mn-ea"/>
                <a:cs typeface="+mn-cs"/>
              </a:rPr>
              <a:t>The sponsor must also collect race and ethnicity data of actual participants each year for each of the sites operating. Sponsors that have residential camp sites must collect and maintain this information separately for each session of camp. </a:t>
            </a:r>
          </a:p>
          <a:p>
            <a:pPr marL="0" lvl="0" indent="0">
              <a:buFont typeface="Arial" panose="020B0604020202020204" pitchFamily="34" charset="0"/>
              <a:buNone/>
            </a:pPr>
            <a:endParaRPr lang="en-US" sz="1000" b="0" kern="1200" dirty="0">
              <a:solidFill>
                <a:schemeClr val="tx1"/>
              </a:solidFill>
              <a:effectLst/>
              <a:latin typeface="Lato" panose="020F0502020204030203" pitchFamily="34" charset="0"/>
              <a:ea typeface="+mn-ea"/>
              <a:cs typeface="+mn-cs"/>
            </a:endParaRPr>
          </a:p>
          <a:p>
            <a:pPr marL="0" lvl="0" indent="0">
              <a:buFont typeface="Arial" panose="020B0604020202020204" pitchFamily="34" charset="0"/>
              <a:buNone/>
            </a:pPr>
            <a:r>
              <a:rPr lang="en-US" sz="1000" b="0" kern="1200" dirty="0">
                <a:solidFill>
                  <a:schemeClr val="tx1"/>
                </a:solidFill>
                <a:effectLst/>
                <a:latin typeface="Lato" panose="020F0502020204030203" pitchFamily="34" charset="0"/>
                <a:ea typeface="+mn-ea"/>
                <a:cs typeface="+mn-cs"/>
              </a:rPr>
              <a:t>The purpose of this requirement is to determine how effectively FNS programs are reaching potential eligible persons and beneficiaries. The data may be used to identify areas where additional outreach is needed, determine any barriers to access, and assess the institutions and sponsor’s compliance. This data is also used to analyze the impact of policy changes (during the Civil Rights Impact Analysis process) on participants and for investigating program discrimination complaints.</a:t>
            </a:r>
          </a:p>
          <a:p>
            <a:pPr>
              <a:lnSpc>
                <a:spcPct val="100000"/>
              </a:lnSpc>
            </a:pPr>
            <a:r>
              <a:rPr lang="en-US" sz="1000" dirty="0">
                <a:solidFill>
                  <a:schemeClr val="tx1"/>
                </a:solidFill>
                <a:latin typeface="Lato "/>
              </a:rPr>
              <a:t>. </a:t>
            </a:r>
          </a:p>
          <a:p>
            <a:pPr>
              <a:lnSpc>
                <a:spcPct val="100000"/>
              </a:lnSpc>
            </a:pPr>
            <a:endParaRPr lang="en-US" sz="1000" dirty="0">
              <a:solidFill>
                <a:schemeClr val="tx1"/>
              </a:solidFill>
              <a:latin typeface="Lato "/>
            </a:endParaRPr>
          </a:p>
          <a:p>
            <a:pPr>
              <a:lnSpc>
                <a:spcPct val="100000"/>
              </a:lnSpc>
            </a:pPr>
            <a:r>
              <a:rPr lang="en-US" sz="1000" dirty="0">
                <a:solidFill>
                  <a:schemeClr val="tx1"/>
                </a:solidFill>
                <a:latin typeface="Lato "/>
              </a:rPr>
              <a:t>The data collection systems must ensure that data collected and retained is:</a:t>
            </a:r>
          </a:p>
          <a:p>
            <a:pPr marL="698830" lvl="1" indent="-349415">
              <a:lnSpc>
                <a:spcPct val="100000"/>
              </a:lnSpc>
              <a:buFont typeface="Arial" panose="020B0604020202020204" pitchFamily="34" charset="0"/>
              <a:buChar char="•"/>
            </a:pPr>
            <a:r>
              <a:rPr lang="en-US" sz="1000" dirty="0">
                <a:solidFill>
                  <a:schemeClr val="tx1"/>
                </a:solidFill>
                <a:latin typeface="Lato "/>
              </a:rPr>
              <a:t>Collected and retained by each program site;</a:t>
            </a:r>
          </a:p>
          <a:p>
            <a:pPr marL="698830" lvl="1" indent="-349415">
              <a:lnSpc>
                <a:spcPct val="100000"/>
              </a:lnSpc>
              <a:buFont typeface="Arial" panose="020B0604020202020204" pitchFamily="34" charset="0"/>
              <a:buChar char="•"/>
            </a:pPr>
            <a:r>
              <a:rPr lang="en-US" sz="1000" dirty="0">
                <a:solidFill>
                  <a:schemeClr val="tx1"/>
                </a:solidFill>
                <a:latin typeface="Lato "/>
              </a:rPr>
              <a:t>Based on documented records;</a:t>
            </a:r>
          </a:p>
          <a:p>
            <a:pPr marL="698830" lvl="1" indent="-349415">
              <a:lnSpc>
                <a:spcPct val="100000"/>
              </a:lnSpc>
              <a:buFont typeface="Arial" panose="020B0604020202020204" pitchFamily="34" charset="0"/>
              <a:buChar char="•"/>
            </a:pPr>
            <a:r>
              <a:rPr lang="en-US" sz="1000" dirty="0">
                <a:solidFill>
                  <a:schemeClr val="tx1"/>
                </a:solidFill>
                <a:latin typeface="Lato "/>
              </a:rPr>
              <a:t>Kept secure and confidential;</a:t>
            </a:r>
          </a:p>
          <a:p>
            <a:pPr marL="698830" lvl="1" indent="-349415">
              <a:lnSpc>
                <a:spcPct val="100000"/>
              </a:lnSpc>
              <a:buFont typeface="Arial" panose="020B0604020202020204" pitchFamily="34" charset="0"/>
              <a:buChar char="•"/>
            </a:pPr>
            <a:r>
              <a:rPr lang="en-US" sz="1000" dirty="0">
                <a:solidFill>
                  <a:schemeClr val="tx1"/>
                </a:solidFill>
                <a:latin typeface="Lato "/>
              </a:rPr>
              <a:t>Submitted, if requested, to FNS Regional or Headquarters Offices;</a:t>
            </a:r>
          </a:p>
          <a:p>
            <a:pPr marL="698830" lvl="1" indent="-349415">
              <a:lnSpc>
                <a:spcPct val="100000"/>
              </a:lnSpc>
              <a:buFont typeface="Arial" panose="020B0604020202020204" pitchFamily="34" charset="0"/>
              <a:buChar char="•"/>
            </a:pPr>
            <a:r>
              <a:rPr lang="en-US" sz="1000" dirty="0">
                <a:solidFill>
                  <a:schemeClr val="tx1"/>
                </a:solidFill>
                <a:latin typeface="Lato "/>
              </a:rPr>
              <a:t>Kept on file for 3 years plus the current program year;</a:t>
            </a:r>
          </a:p>
          <a:p>
            <a:pPr marL="698830" lvl="1" indent="-349415">
              <a:lnSpc>
                <a:spcPct val="100000"/>
              </a:lnSpc>
              <a:buFont typeface="Arial" panose="020B0604020202020204" pitchFamily="34" charset="0"/>
              <a:buChar char="•"/>
            </a:pPr>
            <a:r>
              <a:rPr lang="en-US" sz="1000" dirty="0">
                <a:solidFill>
                  <a:schemeClr val="tx1"/>
                </a:solidFill>
                <a:latin typeface="Lato "/>
              </a:rPr>
              <a:t>Identify all sources of information used. Examples include: free and reduced applications, student information systems.</a:t>
            </a:r>
          </a:p>
        </p:txBody>
      </p:sp>
      <p:sp>
        <p:nvSpPr>
          <p:cNvPr id="4" name="Slide Number Placeholder 3"/>
          <p:cNvSpPr>
            <a:spLocks noGrp="1"/>
          </p:cNvSpPr>
          <p:nvPr>
            <p:ph type="sldNum" sz="quarter" idx="10"/>
          </p:nvPr>
        </p:nvSpPr>
        <p:spPr/>
        <p:txBody>
          <a:bodyPr/>
          <a:lstStyle/>
          <a:p>
            <a:pPr defTabSz="931774">
              <a:defRPr/>
            </a:pPr>
            <a:fld id="{AFB21D7B-E538-4A12-B8D5-2A811A6C87D0}" type="slidenum">
              <a:rPr lang="en-US">
                <a:solidFill>
                  <a:prstClr val="black"/>
                </a:solidFill>
                <a:latin typeface="Calibri" panose="020F0502020204030204"/>
              </a:rPr>
              <a:pPr defTabSz="931774">
                <a:defRPr/>
              </a:pPr>
              <a:t>30</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222571295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0000"/>
              </a:lnSpc>
            </a:pPr>
            <a:r>
              <a:rPr lang="en-US" sz="1000" dirty="0">
                <a:solidFill>
                  <a:schemeClr val="tx1"/>
                </a:solidFill>
                <a:latin typeface="Lato "/>
              </a:rPr>
              <a:t>There are two categories for data collection: ethnicity and race. The ethnicity category includes Hispanic or Latino and Non-Hispanic or Non-Latino. The racial categories are:  </a:t>
            </a:r>
          </a:p>
          <a:p>
            <a:pPr marL="771626" lvl="1" indent="-465887">
              <a:lnSpc>
                <a:spcPct val="100000"/>
              </a:lnSpc>
              <a:buFont typeface="Arial" panose="020B0604020202020204" pitchFamily="34" charset="0"/>
              <a:buChar char="•"/>
            </a:pPr>
            <a:r>
              <a:rPr lang="en-US" sz="1000" dirty="0">
                <a:solidFill>
                  <a:schemeClr val="tx1"/>
                </a:solidFill>
                <a:latin typeface="Lato "/>
              </a:rPr>
              <a:t>American Indian or Alaska Native</a:t>
            </a:r>
          </a:p>
          <a:p>
            <a:pPr marL="771626" lvl="1" indent="-465887">
              <a:lnSpc>
                <a:spcPct val="100000"/>
              </a:lnSpc>
              <a:buFont typeface="Arial" panose="020B0604020202020204" pitchFamily="34" charset="0"/>
              <a:buChar char="•"/>
            </a:pPr>
            <a:r>
              <a:rPr lang="en-US" sz="1000" dirty="0">
                <a:solidFill>
                  <a:schemeClr val="tx1"/>
                </a:solidFill>
                <a:latin typeface="Lato "/>
              </a:rPr>
              <a:t>Asian</a:t>
            </a:r>
          </a:p>
          <a:p>
            <a:pPr marL="771626" lvl="1" indent="-465887">
              <a:lnSpc>
                <a:spcPct val="100000"/>
              </a:lnSpc>
              <a:buFont typeface="Arial" panose="020B0604020202020204" pitchFamily="34" charset="0"/>
              <a:buChar char="•"/>
            </a:pPr>
            <a:r>
              <a:rPr lang="en-US" sz="1000" dirty="0">
                <a:solidFill>
                  <a:schemeClr val="tx1"/>
                </a:solidFill>
                <a:latin typeface="Lato "/>
              </a:rPr>
              <a:t>Black or African American</a:t>
            </a:r>
          </a:p>
          <a:p>
            <a:pPr marL="771626" lvl="1" indent="-465887">
              <a:lnSpc>
                <a:spcPct val="100000"/>
              </a:lnSpc>
              <a:buFont typeface="Arial" panose="020B0604020202020204" pitchFamily="34" charset="0"/>
              <a:buChar char="•"/>
            </a:pPr>
            <a:r>
              <a:rPr lang="en-US" sz="1000" dirty="0">
                <a:solidFill>
                  <a:schemeClr val="tx1"/>
                </a:solidFill>
                <a:latin typeface="Lato "/>
              </a:rPr>
              <a:t>Native Hawaiian or other Pacific Islander</a:t>
            </a:r>
          </a:p>
          <a:p>
            <a:pPr marL="771626" lvl="1" indent="-465887">
              <a:lnSpc>
                <a:spcPct val="100000"/>
              </a:lnSpc>
              <a:buFont typeface="Arial" panose="020B0604020202020204" pitchFamily="34" charset="0"/>
              <a:buChar char="•"/>
            </a:pPr>
            <a:r>
              <a:rPr lang="en-US" sz="1000" dirty="0">
                <a:solidFill>
                  <a:schemeClr val="tx1"/>
                </a:solidFill>
                <a:latin typeface="Lato "/>
              </a:rPr>
              <a:t>White</a:t>
            </a:r>
          </a:p>
          <a:p>
            <a:pPr marL="305739" lvl="1" indent="0">
              <a:lnSpc>
                <a:spcPct val="100000"/>
              </a:lnSpc>
              <a:buFont typeface="Arial" panose="020B0604020202020204" pitchFamily="34" charset="0"/>
              <a:buNone/>
            </a:pPr>
            <a:endParaRPr lang="en-US" sz="1000" dirty="0">
              <a:solidFill>
                <a:schemeClr val="tx1"/>
              </a:solidFill>
              <a:latin typeface="Lato "/>
            </a:endParaRPr>
          </a:p>
          <a:p>
            <a:pPr marL="0" lvl="0" indent="-151461">
              <a:lnSpc>
                <a:spcPct val="100000"/>
              </a:lnSpc>
              <a:buFont typeface="Arial" panose="020B0604020202020204" pitchFamily="34" charset="0"/>
              <a:buNone/>
            </a:pPr>
            <a:r>
              <a:rPr lang="en-US" sz="1000" dirty="0">
                <a:solidFill>
                  <a:schemeClr val="tx1"/>
                </a:solidFill>
                <a:latin typeface="Lato "/>
              </a:rPr>
              <a:t>Participants</a:t>
            </a:r>
            <a:r>
              <a:rPr lang="en-US" sz="1000" baseline="0" dirty="0">
                <a:solidFill>
                  <a:schemeClr val="tx1"/>
                </a:solidFill>
                <a:latin typeface="Lato "/>
              </a:rPr>
              <a:t> may choose one or more racial categories. </a:t>
            </a:r>
            <a:endParaRPr lang="en-US" sz="1000" dirty="0">
              <a:solidFill>
                <a:schemeClr val="tx1"/>
              </a:solidFill>
              <a:latin typeface="Lato "/>
            </a:endParaRPr>
          </a:p>
          <a:p>
            <a:pPr>
              <a:lnSpc>
                <a:spcPct val="100000"/>
              </a:lnSpc>
            </a:pPr>
            <a:endParaRPr lang="en-US" sz="1000" dirty="0">
              <a:solidFill>
                <a:schemeClr val="tx1"/>
              </a:solidFill>
              <a:latin typeface="Lato "/>
            </a:endParaRPr>
          </a:p>
          <a:p>
            <a:pPr defTabSz="931774">
              <a:lnSpc>
                <a:spcPct val="100000"/>
              </a:lnSpc>
              <a:defRPr/>
            </a:pPr>
            <a:r>
              <a:rPr lang="en-US" sz="1200" dirty="0"/>
              <a:t>Visual observation cannot be used to collect race and ethnicity data. Instead, sponsors should use methods that are based on self-identification and self-reporting. A best practice for this would be obtaining the information from parents, or guardians or adult participants. Therefore, if the sponsor has collected this data for other purposes for program participants, that data already available may be used to complete the form. If not available for the specific children participating, the data may be collected from parents/guardians using the Race and Ethnicity Data Collection form, provided by DPI. If unable to obtain data from parents/guardians because they do not come to the site(s), aggregate data may be used. In this case, the race and ethnicity data may be obtained through the Census’ American Community Survey and the National Center for Education Statistics Common Core of Data database.</a:t>
            </a:r>
          </a:p>
          <a:p>
            <a:pPr defTabSz="931774">
              <a:lnSpc>
                <a:spcPct val="100000"/>
              </a:lnSpc>
              <a:defRPr/>
            </a:pPr>
            <a:endParaRPr lang="en-US" sz="1200" dirty="0"/>
          </a:p>
          <a:p>
            <a:pPr defTabSz="931774">
              <a:lnSpc>
                <a:spcPct val="100000"/>
              </a:lnSpc>
              <a:defRPr/>
            </a:pPr>
            <a:r>
              <a:rPr lang="en-US" sz="1200" dirty="0"/>
              <a:t>Data is to be recorded on the Race and Ethnicity Data form, provided by DPI. Keep all supporting records on file for 3 years, plus the current year.</a:t>
            </a:r>
            <a:endParaRPr lang="en-US" dirty="0"/>
          </a:p>
        </p:txBody>
      </p:sp>
      <p:sp>
        <p:nvSpPr>
          <p:cNvPr id="4" name="Slide Number Placeholder 3"/>
          <p:cNvSpPr>
            <a:spLocks noGrp="1"/>
          </p:cNvSpPr>
          <p:nvPr>
            <p:ph type="sldNum" sz="quarter" idx="10"/>
          </p:nvPr>
        </p:nvSpPr>
        <p:spPr/>
        <p:txBody>
          <a:bodyPr/>
          <a:lstStyle/>
          <a:p>
            <a:pPr defTabSz="931774">
              <a:defRPr/>
            </a:pPr>
            <a:fld id="{AFB21D7B-E538-4A12-B8D5-2A811A6C87D0}" type="slidenum">
              <a:rPr lang="en-US">
                <a:solidFill>
                  <a:prstClr val="black"/>
                </a:solidFill>
                <a:latin typeface="Calibri" panose="020F0502020204030204"/>
              </a:rPr>
              <a:pPr defTabSz="931774">
                <a:defRPr/>
              </a:pPr>
              <a:t>31</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47080977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solidFill>
                  <a:schemeClr val="tx1"/>
                </a:solidFill>
                <a:latin typeface="Lato "/>
              </a:rPr>
              <a:t>Civil Rights</a:t>
            </a:r>
            <a:r>
              <a:rPr lang="en-US" sz="1000" baseline="0" dirty="0">
                <a:solidFill>
                  <a:schemeClr val="tx1"/>
                </a:solidFill>
                <a:latin typeface="Lato "/>
              </a:rPr>
              <a:t> and complaint procedures.</a:t>
            </a:r>
            <a:endParaRPr lang="en-US" sz="1000" dirty="0">
              <a:solidFill>
                <a:schemeClr val="tx1"/>
              </a:solidFill>
              <a:latin typeface="Lato "/>
            </a:endParaRPr>
          </a:p>
        </p:txBody>
      </p:sp>
      <p:sp>
        <p:nvSpPr>
          <p:cNvPr id="4" name="Slide Number Placeholder 3"/>
          <p:cNvSpPr>
            <a:spLocks noGrp="1"/>
          </p:cNvSpPr>
          <p:nvPr>
            <p:ph type="sldNum" sz="quarter" idx="10"/>
          </p:nvPr>
        </p:nvSpPr>
        <p:spPr/>
        <p:txBody>
          <a:bodyPr/>
          <a:lstStyle/>
          <a:p>
            <a:pPr defTabSz="931774">
              <a:defRPr/>
            </a:pPr>
            <a:fld id="{AFB21D7B-E538-4A12-B8D5-2A811A6C87D0}" type="slidenum">
              <a:rPr lang="en-US">
                <a:solidFill>
                  <a:prstClr val="black"/>
                </a:solidFill>
                <a:latin typeface="Calibri" panose="020F0502020204030204"/>
              </a:rPr>
              <a:pPr defTabSz="931774">
                <a:defRPr/>
              </a:pPr>
              <a:t>32</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251412805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defTabSz="931774">
              <a:lnSpc>
                <a:spcPct val="100000"/>
              </a:lnSpc>
              <a:buFont typeface="Arial" panose="020B0604020202020204" pitchFamily="34" charset="0"/>
              <a:buChar char="•"/>
              <a:defRPr/>
            </a:pPr>
            <a:r>
              <a:rPr lang="en-US" sz="1000" b="0" dirty="0">
                <a:solidFill>
                  <a:schemeClr val="tx1"/>
                </a:solidFill>
                <a:latin typeface="Lato "/>
              </a:rPr>
              <a:t>Any person or representative alleging</a:t>
            </a:r>
            <a:r>
              <a:rPr lang="en-US" sz="1000" b="0" baseline="0" dirty="0">
                <a:solidFill>
                  <a:schemeClr val="tx1"/>
                </a:solidFill>
                <a:latin typeface="Lato "/>
              </a:rPr>
              <a:t> discrimination based on a protected class has the right to file a complaint within 180 days of the alleged discriminatory action.  </a:t>
            </a:r>
          </a:p>
          <a:p>
            <a:pPr marL="174708" indent="-174708" defTabSz="931774">
              <a:lnSpc>
                <a:spcPct val="100000"/>
              </a:lnSpc>
              <a:buFont typeface="Arial" panose="020B0604020202020204" pitchFamily="34" charset="0"/>
              <a:buChar char="•"/>
              <a:defRPr/>
            </a:pPr>
            <a:r>
              <a:rPr lang="en-US" sz="1000" baseline="0" dirty="0">
                <a:solidFill>
                  <a:schemeClr val="tx1"/>
                </a:solidFill>
                <a:latin typeface="Lato "/>
              </a:rPr>
              <a:t>Complaints m</a:t>
            </a:r>
            <a:r>
              <a:rPr lang="en-US" sz="1000" dirty="0">
                <a:solidFill>
                  <a:schemeClr val="tx1"/>
                </a:solidFill>
                <a:latin typeface="Lato "/>
              </a:rPr>
              <a:t>ay be written, verbal,</a:t>
            </a:r>
            <a:r>
              <a:rPr lang="en-US" sz="1000" baseline="0" dirty="0">
                <a:solidFill>
                  <a:schemeClr val="tx1"/>
                </a:solidFill>
                <a:latin typeface="Lato "/>
              </a:rPr>
              <a:t> or anonymous. </a:t>
            </a:r>
            <a:r>
              <a:rPr lang="en-US" sz="1000" dirty="0">
                <a:solidFill>
                  <a:schemeClr val="tx1"/>
                </a:solidFill>
                <a:latin typeface="Lato "/>
              </a:rPr>
              <a:t>If a complaint is received verbally, the individual listening to the complaint must write up the elements of the allegation for the complainant. </a:t>
            </a:r>
          </a:p>
          <a:p>
            <a:pPr marL="174708" indent="-174708" defTabSz="931774">
              <a:lnSpc>
                <a:spcPct val="100000"/>
              </a:lnSpc>
              <a:buFont typeface="Arial" panose="020B0604020202020204" pitchFamily="34" charset="0"/>
              <a:buChar char="•"/>
              <a:defRPr/>
            </a:pPr>
            <a:r>
              <a:rPr lang="en-US" sz="1000" dirty="0">
                <a:solidFill>
                  <a:schemeClr val="tx1"/>
                </a:solidFill>
                <a:latin typeface="Lato "/>
              </a:rPr>
              <a:t>Anonymous complaints should be handled as any other complaint. </a:t>
            </a:r>
          </a:p>
          <a:p>
            <a:pPr marL="174708" indent="-174708">
              <a:lnSpc>
                <a:spcPct val="100000"/>
              </a:lnSpc>
              <a:buFont typeface="Arial" panose="020B0604020202020204" pitchFamily="34" charset="0"/>
              <a:buChar char="•"/>
            </a:pPr>
            <a:r>
              <a:rPr lang="en-US" sz="1000" dirty="0">
                <a:solidFill>
                  <a:schemeClr val="tx1"/>
                </a:solidFill>
                <a:latin typeface="Lato "/>
              </a:rPr>
              <a:t>A complaint form is available</a:t>
            </a:r>
            <a:r>
              <a:rPr lang="en-US" sz="1000" baseline="0" dirty="0">
                <a:solidFill>
                  <a:schemeClr val="tx1"/>
                </a:solidFill>
                <a:latin typeface="Lato "/>
              </a:rPr>
              <a:t> from the USDA and the links for the English and Spanish forms are located on the slide. A link to the English form is also located on the School Nutrition Team’s Civil Rights webpage. </a:t>
            </a:r>
          </a:p>
          <a:p>
            <a:pPr marL="174708" marR="0" lvl="0" indent="-17470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baseline="0" dirty="0">
                <a:solidFill>
                  <a:schemeClr val="tx1"/>
                </a:solidFill>
                <a:latin typeface="Lato "/>
              </a:rPr>
              <a:t>T</a:t>
            </a:r>
            <a:r>
              <a:rPr lang="en-US" sz="1000" dirty="0">
                <a:solidFill>
                  <a:schemeClr val="tx1"/>
                </a:solidFill>
                <a:latin typeface="Lato "/>
              </a:rPr>
              <a:t>his</a:t>
            </a:r>
            <a:r>
              <a:rPr lang="en-US" sz="1000" baseline="0" dirty="0">
                <a:solidFill>
                  <a:schemeClr val="tx1"/>
                </a:solidFill>
                <a:latin typeface="Lato "/>
              </a:rPr>
              <a:t> f</a:t>
            </a:r>
            <a:r>
              <a:rPr lang="en-US" sz="1000" dirty="0">
                <a:solidFill>
                  <a:schemeClr val="tx1"/>
                </a:solidFill>
                <a:latin typeface="Lato "/>
              </a:rPr>
              <a:t>orm can assist a complainant in providing all the</a:t>
            </a:r>
            <a:r>
              <a:rPr lang="en-US" sz="1000" baseline="0" dirty="0">
                <a:solidFill>
                  <a:schemeClr val="tx1"/>
                </a:solidFill>
                <a:latin typeface="Lato "/>
              </a:rPr>
              <a:t> necessary information, but the form </a:t>
            </a:r>
            <a:r>
              <a:rPr lang="en-US" sz="1000" dirty="0">
                <a:solidFill>
                  <a:schemeClr val="tx1"/>
                </a:solidFill>
                <a:latin typeface="Lato "/>
              </a:rPr>
              <a:t>cannot be a prerequisite for acceptance of a complaint.</a:t>
            </a:r>
            <a:r>
              <a:rPr lang="en-US" sz="1000" dirty="0">
                <a:solidFill>
                  <a:schemeClr val="tx1"/>
                </a:solidFill>
                <a:effectLst/>
                <a:latin typeface="Lato "/>
              </a:rPr>
              <a:t> An individual may write a letter containing all of the information requested on the complaint form instead.</a:t>
            </a:r>
          </a:p>
          <a:p>
            <a:pPr marL="174708" indent="-174708">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pPr defTabSz="931774">
              <a:defRPr/>
            </a:pPr>
            <a:fld id="{AFB21D7B-E538-4A12-B8D5-2A811A6C87D0}" type="slidenum">
              <a:rPr lang="en-US">
                <a:solidFill>
                  <a:prstClr val="black"/>
                </a:solidFill>
                <a:latin typeface="Calibri" panose="020F0502020204030204"/>
              </a:rPr>
              <a:pPr defTabSz="931774">
                <a:defRPr/>
              </a:pPr>
              <a:t>33</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372000419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0000"/>
              </a:lnSpc>
            </a:pPr>
            <a:r>
              <a:rPr lang="en-US" sz="1000" dirty="0">
                <a:solidFill>
                  <a:schemeClr val="tx1"/>
                </a:solidFill>
                <a:latin typeface="Lato "/>
              </a:rPr>
              <a:t>Complainants may directly contact any of the following offices to register a complaint:</a:t>
            </a:r>
          </a:p>
          <a:p>
            <a:pPr marL="174708" marR="0" lvl="0" indent="-17470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dirty="0">
                <a:solidFill>
                  <a:schemeClr val="tx1"/>
                </a:solidFill>
                <a:latin typeface="Lato "/>
              </a:rPr>
              <a:t>The U.S. Department of Agriculture, Office of the Assistant Secretary for Civil Rights, or</a:t>
            </a:r>
          </a:p>
          <a:p>
            <a:pPr marL="174708" indent="-174708">
              <a:lnSpc>
                <a:spcPct val="100000"/>
              </a:lnSpc>
              <a:buFont typeface="Arial" panose="020B0604020202020204" pitchFamily="34" charset="0"/>
              <a:buChar char="•"/>
            </a:pPr>
            <a:r>
              <a:rPr lang="en-US" sz="1000" dirty="0">
                <a:solidFill>
                  <a:schemeClr val="tx1"/>
                </a:solidFill>
                <a:latin typeface="Lato "/>
              </a:rPr>
              <a:t>Wisconsin Department of Public Instruction, School Nutrition Programs Director  </a:t>
            </a:r>
          </a:p>
          <a:p>
            <a:pPr marL="174708" indent="-174708">
              <a:lnSpc>
                <a:spcPct val="100000"/>
              </a:lnSpc>
              <a:buFont typeface="Arial" panose="020B0604020202020204" pitchFamily="34" charset="0"/>
              <a:buChar char="•"/>
            </a:pPr>
            <a:endParaRPr lang="en-US" sz="1000" dirty="0">
              <a:solidFill>
                <a:schemeClr val="tx1"/>
              </a:solidFill>
              <a:latin typeface="Lato "/>
            </a:endParaRPr>
          </a:p>
          <a:p>
            <a:pPr>
              <a:lnSpc>
                <a:spcPct val="100000"/>
              </a:lnSpc>
            </a:pPr>
            <a:endParaRPr lang="en-US" sz="1000" kern="1200" dirty="0">
              <a:solidFill>
                <a:schemeClr val="tx1"/>
              </a:solidFill>
              <a:effectLst/>
              <a:latin typeface="Lato "/>
              <a:ea typeface="+mn-ea"/>
              <a:cs typeface="+mn-cs"/>
            </a:endParaRP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pPr marL="174708" indent="-174708">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pPr defTabSz="931774">
              <a:defRPr/>
            </a:pPr>
            <a:fld id="{AFB21D7B-E538-4A12-B8D5-2A811A6C87D0}" type="slidenum">
              <a:rPr lang="en-US">
                <a:solidFill>
                  <a:prstClr val="black"/>
                </a:solidFill>
                <a:latin typeface="Calibri" panose="020F0502020204030204"/>
              </a:rPr>
              <a:pPr defTabSz="931774">
                <a:defRPr/>
              </a:pPr>
              <a:t>34</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100689020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indent="-116472">
              <a:lnSpc>
                <a:spcPct val="100000"/>
              </a:lnSpc>
            </a:pPr>
            <a:r>
              <a:rPr lang="en-US" sz="1000" b="0" dirty="0">
                <a:solidFill>
                  <a:schemeClr val="tx1"/>
                </a:solidFill>
                <a:latin typeface="Lato "/>
              </a:rPr>
              <a:t>If a complaint</a:t>
            </a:r>
            <a:r>
              <a:rPr lang="en-US" sz="1000" b="0" baseline="0" dirty="0">
                <a:solidFill>
                  <a:schemeClr val="tx1"/>
                </a:solidFill>
                <a:latin typeface="Lato "/>
              </a:rPr>
              <a:t> of discrimination is received at your district, the following procedures should be followed: </a:t>
            </a:r>
          </a:p>
          <a:p>
            <a:pPr indent="-116472">
              <a:lnSpc>
                <a:spcPct val="100000"/>
              </a:lnSpc>
            </a:pPr>
            <a:endParaRPr lang="en-US" sz="1000" b="1" baseline="0" dirty="0">
              <a:solidFill>
                <a:schemeClr val="tx1"/>
              </a:solidFill>
              <a:latin typeface="Lato "/>
            </a:endParaRPr>
          </a:p>
          <a:p>
            <a:pPr>
              <a:lnSpc>
                <a:spcPct val="100000"/>
              </a:lnSpc>
            </a:pPr>
            <a:r>
              <a:rPr lang="en-US" sz="1000" b="0" u="sng" dirty="0">
                <a:solidFill>
                  <a:schemeClr val="tx1"/>
                </a:solidFill>
                <a:latin typeface="Lato "/>
              </a:rPr>
              <a:t>STEP 1: Document the Complaint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kern="1200" dirty="0">
                <a:solidFill>
                  <a:schemeClr val="tx1"/>
                </a:solidFill>
                <a:effectLst/>
                <a:latin typeface="Lato "/>
                <a:ea typeface="+mn-ea"/>
                <a:cs typeface="+mn-cs"/>
              </a:rPr>
              <a:t>Utilize the </a:t>
            </a:r>
            <a:r>
              <a:rPr lang="en-US" sz="1000" u="sng" kern="1200" dirty="0">
                <a:solidFill>
                  <a:schemeClr val="tx1"/>
                </a:solidFill>
                <a:effectLst/>
                <a:latin typeface="Lato "/>
                <a:ea typeface="+mn-ea"/>
                <a:cs typeface="+mn-cs"/>
                <a:hlinkClick r:id="rId3">
                  <a:extLst>
                    <a:ext uri="{A12FA001-AC4F-418D-AE19-62706E023703}">
                      <ahyp:hlinkClr xmlns:ahyp="http://schemas.microsoft.com/office/drawing/2018/hyperlinkcolor" val="tx"/>
                    </a:ext>
                  </a:extLst>
                </a:hlinkClick>
              </a:rPr>
              <a:t>USDA Program Discrimination complaint form</a:t>
            </a:r>
            <a:r>
              <a:rPr lang="en-US" sz="1000" kern="1200" dirty="0">
                <a:solidFill>
                  <a:schemeClr val="tx1"/>
                </a:solidFill>
                <a:effectLst/>
                <a:latin typeface="Lato "/>
                <a:ea typeface="+mn-ea"/>
                <a:cs typeface="+mn-cs"/>
              </a:rPr>
              <a:t> or try to obtain all of the following information:</a:t>
            </a:r>
          </a:p>
          <a:p>
            <a:pPr marL="58236" indent="-174708">
              <a:lnSpc>
                <a:spcPct val="100000"/>
              </a:lnSpc>
              <a:buFont typeface="Arial" panose="020B0604020202020204" pitchFamily="34" charset="0"/>
              <a:buChar char="•"/>
            </a:pPr>
            <a:r>
              <a:rPr lang="en-US" sz="1000" dirty="0">
                <a:solidFill>
                  <a:schemeClr val="tx1"/>
                </a:solidFill>
                <a:latin typeface="Lato "/>
              </a:rPr>
              <a:t>Name, address, and phone number of complainant </a:t>
            </a:r>
          </a:p>
          <a:p>
            <a:pPr marL="58236" indent="-174708">
              <a:lnSpc>
                <a:spcPct val="100000"/>
              </a:lnSpc>
              <a:buFont typeface="Arial" panose="020B0604020202020204" pitchFamily="34" charset="0"/>
              <a:buChar char="•"/>
            </a:pPr>
            <a:r>
              <a:rPr lang="en-US" sz="1000" dirty="0">
                <a:solidFill>
                  <a:schemeClr val="tx1"/>
                </a:solidFill>
                <a:latin typeface="Lato "/>
              </a:rPr>
              <a:t>Specific name and location of entity delivering the benefit or service</a:t>
            </a:r>
          </a:p>
          <a:p>
            <a:pPr marL="58236" indent="-174708">
              <a:lnSpc>
                <a:spcPct val="100000"/>
              </a:lnSpc>
              <a:buFont typeface="Arial" panose="020B0604020202020204" pitchFamily="34" charset="0"/>
              <a:buChar char="•"/>
            </a:pPr>
            <a:r>
              <a:rPr lang="en-US" sz="1000" dirty="0">
                <a:solidFill>
                  <a:schemeClr val="tx1"/>
                </a:solidFill>
                <a:latin typeface="Lato "/>
              </a:rPr>
              <a:t>The nature of the incident, action, or method of administration that led the complainant to feel discriminated against</a:t>
            </a:r>
          </a:p>
          <a:p>
            <a:pPr marL="58236" indent="-174708">
              <a:lnSpc>
                <a:spcPct val="100000"/>
              </a:lnSpc>
              <a:buFont typeface="Arial" panose="020B0604020202020204" pitchFamily="34" charset="0"/>
              <a:buChar char="•"/>
            </a:pPr>
            <a:r>
              <a:rPr lang="en-US" sz="1000" dirty="0">
                <a:solidFill>
                  <a:schemeClr val="tx1"/>
                </a:solidFill>
                <a:latin typeface="Lato "/>
              </a:rPr>
              <a:t>The basis on which the complainant feels discriminated exists (race, color, national origin, sex, etc.)</a:t>
            </a:r>
          </a:p>
          <a:p>
            <a:pPr marL="58236" indent="-174708">
              <a:lnSpc>
                <a:spcPct val="100000"/>
              </a:lnSpc>
              <a:buFont typeface="Arial" panose="020B0604020202020204" pitchFamily="34" charset="0"/>
              <a:buChar char="•"/>
            </a:pPr>
            <a:r>
              <a:rPr lang="en-US" sz="1000" dirty="0">
                <a:solidFill>
                  <a:schemeClr val="tx1"/>
                </a:solidFill>
                <a:latin typeface="Lato "/>
              </a:rPr>
              <a:t>The names, titles, business addresses, and phone numbers of persons who may have knowledge of the discriminatory action</a:t>
            </a:r>
          </a:p>
          <a:p>
            <a:pPr marL="58236" indent="-174708">
              <a:lnSpc>
                <a:spcPct val="100000"/>
              </a:lnSpc>
              <a:buFont typeface="Arial" panose="020B0604020202020204" pitchFamily="34" charset="0"/>
              <a:buChar char="•"/>
            </a:pPr>
            <a:r>
              <a:rPr lang="en-US" sz="1000" dirty="0">
                <a:solidFill>
                  <a:schemeClr val="tx1"/>
                </a:solidFill>
                <a:latin typeface="Lato "/>
              </a:rPr>
              <a:t>The date(s) during which the alleged discriminatory actions occurred, or if continuing, the duration of such actions</a:t>
            </a:r>
          </a:p>
          <a:p>
            <a:pPr>
              <a:lnSpc>
                <a:spcPct val="100000"/>
              </a:lnSpc>
            </a:pPr>
            <a:endParaRPr lang="en-US" sz="1000" dirty="0">
              <a:solidFill>
                <a:schemeClr val="tx1"/>
              </a:solidFill>
              <a:latin typeface="Lato "/>
              <a:hlinkClick r:id="rId4">
                <a:extLst>
                  <a:ext uri="{A12FA001-AC4F-418D-AE19-62706E023703}">
                    <ahyp:hlinkClr xmlns:ahyp="http://schemas.microsoft.com/office/drawing/2018/hyperlinkcolor" val="tx"/>
                  </a:ext>
                </a:extLst>
              </a:hlinkClick>
            </a:endParaRPr>
          </a:p>
          <a:p>
            <a:pPr>
              <a:lnSpc>
                <a:spcPct val="100000"/>
              </a:lnSpc>
            </a:pPr>
            <a:r>
              <a:rPr lang="en-US" sz="1000" b="0" u="sng" dirty="0">
                <a:solidFill>
                  <a:schemeClr val="tx1"/>
                </a:solidFill>
                <a:latin typeface="Lato "/>
              </a:rPr>
              <a:t>STEP 2: Contact DPI</a:t>
            </a:r>
          </a:p>
          <a:p>
            <a:pPr>
              <a:lnSpc>
                <a:spcPct val="100000"/>
              </a:lnSpc>
            </a:pPr>
            <a:r>
              <a:rPr lang="en-US" sz="1000" b="0" dirty="0">
                <a:solidFill>
                  <a:schemeClr val="tx1"/>
                </a:solidFill>
                <a:latin typeface="Lato "/>
              </a:rPr>
              <a:t>All verbal or written complaints must be forwarded to the </a:t>
            </a:r>
            <a:r>
              <a:rPr lang="en-US" sz="1000" dirty="0">
                <a:solidFill>
                  <a:schemeClr val="tx1"/>
                </a:solidFill>
                <a:latin typeface="Lato "/>
              </a:rPr>
              <a:t>Wisconsin DPI, Community Nutrition Team Director </a:t>
            </a:r>
            <a:r>
              <a:rPr lang="en-US" sz="1000" b="0" i="1" u="sng" dirty="0">
                <a:solidFill>
                  <a:schemeClr val="tx1"/>
                </a:solidFill>
                <a:latin typeface="Lato "/>
              </a:rPr>
              <a:t>within three days</a:t>
            </a:r>
            <a:r>
              <a:rPr lang="en-US" sz="1000" b="0" u="sng" dirty="0">
                <a:solidFill>
                  <a:schemeClr val="tx1"/>
                </a:solidFill>
                <a:latin typeface="Lato "/>
              </a:rPr>
              <a:t> </a:t>
            </a:r>
            <a:r>
              <a:rPr lang="en-US" sz="1000" b="0" dirty="0">
                <a:solidFill>
                  <a:schemeClr val="tx1"/>
                </a:solidFill>
                <a:latin typeface="Lato "/>
              </a:rPr>
              <a:t>of receiving the complaint, using the contact</a:t>
            </a:r>
            <a:r>
              <a:rPr lang="en-US" sz="1000" b="0" baseline="0" dirty="0">
                <a:solidFill>
                  <a:schemeClr val="tx1"/>
                </a:solidFill>
                <a:latin typeface="Lato "/>
              </a:rPr>
              <a:t> information on the previous slide. The DPI will then forward the complaint to the USDA Midwest Regional Office for processing. </a:t>
            </a:r>
            <a:endParaRPr lang="en-US" sz="1000" b="0" u="sng" dirty="0">
              <a:solidFill>
                <a:schemeClr val="tx1"/>
              </a:solidFill>
              <a:latin typeface="Lato "/>
            </a:endParaRPr>
          </a:p>
          <a:p>
            <a:pPr>
              <a:lnSpc>
                <a:spcPct val="100000"/>
              </a:lnSpc>
            </a:pPr>
            <a:endParaRPr lang="en-US" sz="1000" b="0" u="sng" dirty="0">
              <a:solidFill>
                <a:schemeClr val="tx1"/>
              </a:solidFill>
              <a:latin typeface="Lato "/>
            </a:endParaRPr>
          </a:p>
          <a:p>
            <a:pPr>
              <a:lnSpc>
                <a:spcPct val="100000"/>
              </a:lnSpc>
            </a:pPr>
            <a:r>
              <a:rPr lang="en-US" sz="1000" b="0" u="sng" dirty="0">
                <a:solidFill>
                  <a:schemeClr val="tx1"/>
                </a:solidFill>
                <a:latin typeface="Lato "/>
              </a:rPr>
              <a:t>STEP 3: Maintain Records</a:t>
            </a:r>
          </a:p>
          <a:p>
            <a:pPr>
              <a:lnSpc>
                <a:spcPct val="100000"/>
              </a:lnSpc>
            </a:pPr>
            <a:r>
              <a:rPr lang="en-US" sz="1000" b="0" dirty="0">
                <a:solidFill>
                  <a:schemeClr val="tx1"/>
                </a:solidFill>
                <a:latin typeface="Lato "/>
              </a:rPr>
              <a:t>Maintain</a:t>
            </a:r>
            <a:r>
              <a:rPr lang="en-US" sz="1000" b="0" baseline="0" dirty="0">
                <a:solidFill>
                  <a:schemeClr val="tx1"/>
                </a:solidFill>
                <a:latin typeface="Lato "/>
              </a:rPr>
              <a:t> a</a:t>
            </a:r>
            <a:r>
              <a:rPr lang="en-US" sz="1000" b="0" dirty="0">
                <a:solidFill>
                  <a:schemeClr val="tx1"/>
                </a:solidFill>
                <a:latin typeface="Lato "/>
              </a:rPr>
              <a:t> separate civil rights complaint log to record any discrimination complaints received.</a:t>
            </a:r>
            <a:r>
              <a:rPr lang="en-US" sz="1000" b="0" baseline="0" dirty="0">
                <a:solidFill>
                  <a:schemeClr val="tx1"/>
                </a:solidFill>
                <a:latin typeface="Lato "/>
              </a:rPr>
              <a:t>  This log should be maintained in a confidential manner and only available to sponsor staff members who have a legitimate need to know. </a:t>
            </a:r>
          </a:p>
          <a:p>
            <a:pPr>
              <a:lnSpc>
                <a:spcPct val="100000"/>
              </a:lnSpc>
            </a:pPr>
            <a:endParaRPr lang="en-US" sz="1000" b="0" baseline="0" dirty="0">
              <a:solidFill>
                <a:schemeClr val="tx1"/>
              </a:solidFill>
              <a:latin typeface="Lato "/>
            </a:endParaRPr>
          </a:p>
          <a:p>
            <a:pPr>
              <a:lnSpc>
                <a:spcPct val="100000"/>
              </a:lnSpc>
            </a:pPr>
            <a:r>
              <a:rPr lang="en-US" sz="1000" b="0" baseline="0" dirty="0">
                <a:solidFill>
                  <a:schemeClr val="tx1"/>
                </a:solidFill>
                <a:latin typeface="Lato "/>
              </a:rPr>
              <a:t>Template civil rights complaint procedures and a complaint log are available on the SFSP Materials and Resources webpage, under the Civil Rights section.  </a:t>
            </a:r>
            <a:endParaRPr lang="en-US" sz="1000" b="0" dirty="0">
              <a:solidFill>
                <a:schemeClr val="tx1"/>
              </a:solidFill>
              <a:latin typeface="Lato "/>
            </a:endParaRPr>
          </a:p>
          <a:p>
            <a:endParaRPr lang="en-US" dirty="0"/>
          </a:p>
        </p:txBody>
      </p:sp>
      <p:sp>
        <p:nvSpPr>
          <p:cNvPr id="4" name="Slide Number Placeholder 3"/>
          <p:cNvSpPr>
            <a:spLocks noGrp="1"/>
          </p:cNvSpPr>
          <p:nvPr>
            <p:ph type="sldNum" sz="quarter" idx="5"/>
          </p:nvPr>
        </p:nvSpPr>
        <p:spPr/>
        <p:txBody>
          <a:bodyPr/>
          <a:lstStyle/>
          <a:p>
            <a:fld id="{FE64A2C8-37FF-4490-87C0-E993384A913B}" type="slidenum">
              <a:rPr lang="en-US" smtClean="0"/>
              <a:t>35</a:t>
            </a:fld>
            <a:endParaRPr lang="en-US"/>
          </a:p>
        </p:txBody>
      </p:sp>
    </p:spTree>
    <p:extLst>
      <p:ext uri="{BB962C8B-B14F-4D97-AF65-F5344CB8AC3E}">
        <p14:creationId xmlns:p14="http://schemas.microsoft.com/office/powerpoint/2010/main" val="351571082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solidFill>
                  <a:schemeClr val="tx1"/>
                </a:solidFill>
                <a:latin typeface="Lato "/>
              </a:rPr>
              <a:t>If a complaint alleging discrimination is received: </a:t>
            </a:r>
          </a:p>
          <a:p>
            <a:pPr marL="174708" indent="-174708">
              <a:buFont typeface="Arial" panose="020B0604020202020204" pitchFamily="34" charset="0"/>
              <a:buChar char="•"/>
            </a:pPr>
            <a:r>
              <a:rPr lang="en-US" sz="1000" dirty="0">
                <a:solidFill>
                  <a:schemeClr val="tx1"/>
                </a:solidFill>
                <a:latin typeface="Lato "/>
              </a:rPr>
              <a:t>Sponsors may </a:t>
            </a:r>
            <a:r>
              <a:rPr lang="en-US" sz="1000" u="sng" dirty="0">
                <a:solidFill>
                  <a:schemeClr val="tx1"/>
                </a:solidFill>
                <a:latin typeface="Lato "/>
              </a:rPr>
              <a:t>not process </a:t>
            </a:r>
            <a:r>
              <a:rPr lang="en-US" sz="1000" dirty="0">
                <a:solidFill>
                  <a:schemeClr val="tx1"/>
                </a:solidFill>
                <a:latin typeface="Lato "/>
              </a:rPr>
              <a:t>civil rights complaints; they must be forwarded on to the WI DPI</a:t>
            </a:r>
          </a:p>
          <a:p>
            <a:pPr marL="174708" indent="-174708">
              <a:buFont typeface="Arial" panose="020B0604020202020204" pitchFamily="34" charset="0"/>
              <a:buChar char="•"/>
            </a:pPr>
            <a:r>
              <a:rPr lang="en-US" sz="1000" dirty="0">
                <a:solidFill>
                  <a:schemeClr val="tx1"/>
                </a:solidFill>
                <a:latin typeface="Lato "/>
              </a:rPr>
              <a:t>Sponsors should attempt to </a:t>
            </a:r>
            <a:r>
              <a:rPr lang="en-US" sz="1000" u="sng" dirty="0">
                <a:solidFill>
                  <a:schemeClr val="tx1"/>
                </a:solidFill>
                <a:latin typeface="Lato "/>
              </a:rPr>
              <a:t>resolve</a:t>
            </a:r>
            <a:r>
              <a:rPr lang="en-US" sz="1000" dirty="0">
                <a:solidFill>
                  <a:schemeClr val="tx1"/>
                </a:solidFill>
                <a:latin typeface="Lato "/>
              </a:rPr>
              <a:t> a situation occurring in real time</a:t>
            </a:r>
          </a:p>
          <a:p>
            <a:pPr marL="174708" indent="-174708">
              <a:buFont typeface="Arial" panose="020B0604020202020204" pitchFamily="34" charset="0"/>
              <a:buChar char="•"/>
            </a:pPr>
            <a:r>
              <a:rPr lang="en-US" sz="1000" dirty="0">
                <a:solidFill>
                  <a:schemeClr val="tx1"/>
                </a:solidFill>
                <a:latin typeface="Lato "/>
              </a:rPr>
              <a:t>Sponsors must designate an employee who is responsible for USDA Civil Rights issues</a:t>
            </a:r>
          </a:p>
          <a:p>
            <a:pPr marL="174708" indent="-174708">
              <a:buFont typeface="Arial" panose="020B0604020202020204" pitchFamily="34" charset="0"/>
              <a:buChar char="•"/>
            </a:pPr>
            <a:r>
              <a:rPr lang="en-US" sz="1000" dirty="0">
                <a:solidFill>
                  <a:schemeClr val="tx1"/>
                </a:solidFill>
                <a:latin typeface="Lato "/>
              </a:rPr>
              <a:t>If an individual states that they wish to file a Civil Rights complaint, the sponsor must provide them with the information necessary to do so and not impede an individual’s right to file</a:t>
            </a:r>
          </a:p>
          <a:p>
            <a:pPr marL="174708" indent="-174708">
              <a:buFont typeface="Arial" panose="020B0604020202020204" pitchFamily="34" charset="0"/>
              <a:buChar char="•"/>
            </a:pPr>
            <a:r>
              <a:rPr lang="en-US" sz="1000" dirty="0">
                <a:solidFill>
                  <a:schemeClr val="tx1"/>
                </a:solidFill>
                <a:latin typeface="Lato "/>
              </a:rPr>
              <a:t>If the issue is resolved before the individual files a complaint, there is no need to report it to the State Agency</a:t>
            </a:r>
          </a:p>
          <a:p>
            <a:endParaRPr lang="en-US" dirty="0"/>
          </a:p>
        </p:txBody>
      </p:sp>
      <p:sp>
        <p:nvSpPr>
          <p:cNvPr id="4" name="Slide Number Placeholder 3"/>
          <p:cNvSpPr>
            <a:spLocks noGrp="1"/>
          </p:cNvSpPr>
          <p:nvPr>
            <p:ph type="sldNum" sz="quarter" idx="5"/>
          </p:nvPr>
        </p:nvSpPr>
        <p:spPr/>
        <p:txBody>
          <a:bodyPr/>
          <a:lstStyle/>
          <a:p>
            <a:fld id="{FE64A2C8-37FF-4490-87C0-E993384A913B}" type="slidenum">
              <a:rPr lang="en-US" smtClean="0"/>
              <a:t>36</a:t>
            </a:fld>
            <a:endParaRPr lang="en-US"/>
          </a:p>
        </p:txBody>
      </p:sp>
    </p:spTree>
    <p:extLst>
      <p:ext uri="{BB962C8B-B14F-4D97-AF65-F5344CB8AC3E}">
        <p14:creationId xmlns:p14="http://schemas.microsoft.com/office/powerpoint/2010/main" val="328472237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aseline="0" dirty="0">
                <a:solidFill>
                  <a:schemeClr val="tx1"/>
                </a:solidFill>
                <a:latin typeface="Lato "/>
              </a:rPr>
              <a:t>Food service professionals should be familiar with conflict resolution techniques. Sponsors</a:t>
            </a:r>
            <a:r>
              <a:rPr lang="en-US" sz="1000" dirty="0">
                <a:solidFill>
                  <a:schemeClr val="tx1"/>
                </a:solidFill>
                <a:latin typeface="Lato "/>
              </a:rPr>
              <a:t> are encouraged to discuss procedures for resolving conflicts</a:t>
            </a:r>
            <a:r>
              <a:rPr lang="en-US" sz="1000" baseline="0" dirty="0">
                <a:solidFill>
                  <a:schemeClr val="tx1"/>
                </a:solidFill>
                <a:latin typeface="Lato "/>
              </a:rPr>
              <a:t> with customers with their employees. In many cases, conflict can be resolved, depending on how it is managed. Providing good customer service and k</a:t>
            </a:r>
            <a:r>
              <a:rPr lang="en-US" sz="1000" kern="1200" dirty="0">
                <a:solidFill>
                  <a:schemeClr val="tx1"/>
                </a:solidFill>
                <a:effectLst/>
                <a:latin typeface="Lato "/>
                <a:ea typeface="+mn-ea"/>
                <a:cs typeface="+mn-cs"/>
              </a:rPr>
              <a:t>nowing effective conflict resolution techniques will reduce or prevent a complaint from escalating into a civil rights issue.</a:t>
            </a:r>
            <a:r>
              <a:rPr lang="en-US" sz="1000" kern="1200" baseline="0" dirty="0">
                <a:solidFill>
                  <a:schemeClr val="tx1"/>
                </a:solidFill>
                <a:effectLst/>
                <a:latin typeface="Lato "/>
                <a:ea typeface="+mn-ea"/>
                <a:cs typeface="+mn-cs"/>
              </a:rPr>
              <a:t> </a:t>
            </a:r>
            <a:r>
              <a:rPr lang="en-US" sz="1000" baseline="0" dirty="0">
                <a:solidFill>
                  <a:schemeClr val="tx1"/>
                </a:solidFill>
                <a:latin typeface="Lato "/>
              </a:rPr>
              <a:t>If the conflict involves a Civil Rights issue, and cannot be resolved, ultimately the customer can file a Civil Rights complaint. </a:t>
            </a:r>
          </a:p>
          <a:p>
            <a:pPr>
              <a:lnSpc>
                <a:spcPct val="100000"/>
              </a:lnSpc>
            </a:pPr>
            <a:endParaRPr lang="en-US" sz="1000" baseline="0" dirty="0">
              <a:solidFill>
                <a:schemeClr val="tx1"/>
              </a:solidFill>
              <a:latin typeface="Lato "/>
            </a:endParaRPr>
          </a:p>
          <a:p>
            <a:pPr>
              <a:lnSpc>
                <a:spcPct val="100000"/>
              </a:lnSpc>
            </a:pPr>
            <a:r>
              <a:rPr lang="en-US" sz="1000" kern="1200" dirty="0">
                <a:solidFill>
                  <a:schemeClr val="tx1"/>
                </a:solidFill>
                <a:effectLst/>
                <a:latin typeface="Lato "/>
                <a:ea typeface="+mn-ea"/>
                <a:cs typeface="+mn-cs"/>
              </a:rPr>
              <a:t>Some</a:t>
            </a:r>
            <a:r>
              <a:rPr lang="en-US" sz="1000" kern="1200" baseline="0" dirty="0">
                <a:solidFill>
                  <a:schemeClr val="tx1"/>
                </a:solidFill>
                <a:effectLst/>
                <a:latin typeface="Lato "/>
                <a:ea typeface="+mn-ea"/>
                <a:cs typeface="+mn-cs"/>
              </a:rPr>
              <a:t> conflict resolution strategies include: </a:t>
            </a:r>
          </a:p>
          <a:p>
            <a:pPr marL="171450" lvl="0" indent="-171450">
              <a:lnSpc>
                <a:spcPct val="100000"/>
              </a:lnSpc>
              <a:buFont typeface="Arial" panose="020B0604020202020204" pitchFamily="34" charset="0"/>
              <a:buChar char="•"/>
            </a:pPr>
            <a:r>
              <a:rPr lang="en-US" sz="1000" kern="1200" dirty="0">
                <a:solidFill>
                  <a:schemeClr val="tx1"/>
                </a:solidFill>
                <a:effectLst/>
                <a:latin typeface="Lato "/>
                <a:ea typeface="+mn-ea"/>
                <a:cs typeface="+mn-cs"/>
              </a:rPr>
              <a:t>Stay Calm</a:t>
            </a:r>
            <a:r>
              <a:rPr lang="en-US" sz="1000" kern="1200" baseline="0" dirty="0">
                <a:solidFill>
                  <a:schemeClr val="tx1"/>
                </a:solidFill>
                <a:effectLst/>
                <a:latin typeface="Lato "/>
                <a:ea typeface="+mn-ea"/>
                <a:cs typeface="+mn-cs"/>
              </a:rPr>
              <a:t> </a:t>
            </a:r>
            <a:endParaRPr lang="en-US" sz="1000" kern="1200" dirty="0">
              <a:solidFill>
                <a:schemeClr val="tx1"/>
              </a:solidFill>
              <a:effectLst/>
              <a:latin typeface="Lato "/>
              <a:ea typeface="+mn-ea"/>
              <a:cs typeface="+mn-cs"/>
            </a:endParaRPr>
          </a:p>
          <a:p>
            <a:pPr marL="171450" lvl="0" indent="-171450">
              <a:lnSpc>
                <a:spcPct val="100000"/>
              </a:lnSpc>
              <a:buFont typeface="Arial" panose="020B0604020202020204" pitchFamily="34" charset="0"/>
              <a:buChar char="•"/>
            </a:pPr>
            <a:r>
              <a:rPr lang="en-US" sz="1000" kern="1200" dirty="0">
                <a:solidFill>
                  <a:schemeClr val="tx1"/>
                </a:solidFill>
                <a:effectLst/>
                <a:latin typeface="Lato "/>
                <a:ea typeface="+mn-ea"/>
                <a:cs typeface="+mn-cs"/>
              </a:rPr>
              <a:t>Listen to Understand </a:t>
            </a:r>
          </a:p>
          <a:p>
            <a:pPr marL="171450" lvl="0" indent="-171450">
              <a:lnSpc>
                <a:spcPct val="100000"/>
              </a:lnSpc>
              <a:buFont typeface="Arial" panose="020B0604020202020204" pitchFamily="34" charset="0"/>
              <a:buChar char="•"/>
            </a:pPr>
            <a:r>
              <a:rPr lang="en-US" sz="1000" kern="1200" dirty="0">
                <a:solidFill>
                  <a:schemeClr val="tx1"/>
                </a:solidFill>
                <a:effectLst/>
                <a:latin typeface="Lato "/>
                <a:ea typeface="+mn-ea"/>
                <a:cs typeface="+mn-cs"/>
              </a:rPr>
              <a:t>Attack the problem, not the</a:t>
            </a:r>
            <a:r>
              <a:rPr lang="en-US" sz="1000" kern="1200" baseline="0" dirty="0">
                <a:solidFill>
                  <a:schemeClr val="tx1"/>
                </a:solidFill>
                <a:effectLst/>
                <a:latin typeface="Lato "/>
                <a:ea typeface="+mn-ea"/>
                <a:cs typeface="+mn-cs"/>
              </a:rPr>
              <a:t> person </a:t>
            </a:r>
          </a:p>
          <a:p>
            <a:pPr marL="171450" lvl="0" indent="-171450">
              <a:lnSpc>
                <a:spcPct val="100000"/>
              </a:lnSpc>
              <a:buFont typeface="Arial" panose="020B0604020202020204" pitchFamily="34" charset="0"/>
              <a:buChar char="•"/>
            </a:pPr>
            <a:r>
              <a:rPr lang="en-US" sz="1000" kern="1200" dirty="0">
                <a:solidFill>
                  <a:schemeClr val="tx1"/>
                </a:solidFill>
                <a:effectLst/>
                <a:latin typeface="Lato "/>
                <a:ea typeface="+mn-ea"/>
                <a:cs typeface="+mn-cs"/>
              </a:rPr>
              <a:t>Ask appropriate questions </a:t>
            </a:r>
          </a:p>
          <a:p>
            <a:pPr marL="171450" lvl="0" indent="-171450">
              <a:lnSpc>
                <a:spcPct val="100000"/>
              </a:lnSpc>
              <a:buFont typeface="Arial" panose="020B0604020202020204" pitchFamily="34" charset="0"/>
              <a:buChar char="•"/>
            </a:pPr>
            <a:r>
              <a:rPr lang="en-US" sz="1000" kern="1200" dirty="0">
                <a:solidFill>
                  <a:schemeClr val="tx1"/>
                </a:solidFill>
                <a:effectLst/>
                <a:latin typeface="Lato "/>
                <a:ea typeface="+mn-ea"/>
                <a:cs typeface="+mn-cs"/>
              </a:rPr>
              <a:t>Keep</a:t>
            </a:r>
            <a:r>
              <a:rPr lang="en-US" sz="1000" kern="1200" baseline="0" dirty="0">
                <a:solidFill>
                  <a:schemeClr val="tx1"/>
                </a:solidFill>
                <a:effectLst/>
                <a:latin typeface="Lato "/>
                <a:ea typeface="+mn-ea"/>
                <a:cs typeface="+mn-cs"/>
              </a:rPr>
              <a:t> the</a:t>
            </a:r>
            <a:r>
              <a:rPr lang="en-US" sz="1000" kern="1200" dirty="0">
                <a:solidFill>
                  <a:schemeClr val="tx1"/>
                </a:solidFill>
                <a:effectLst/>
                <a:latin typeface="Lato "/>
                <a:ea typeface="+mn-ea"/>
                <a:cs typeface="+mn-cs"/>
              </a:rPr>
              <a:t> Individual Informed</a:t>
            </a:r>
          </a:p>
          <a:p>
            <a:endParaRPr lang="en-US" dirty="0"/>
          </a:p>
        </p:txBody>
      </p:sp>
      <p:sp>
        <p:nvSpPr>
          <p:cNvPr id="4" name="Slide Number Placeholder 3"/>
          <p:cNvSpPr>
            <a:spLocks noGrp="1"/>
          </p:cNvSpPr>
          <p:nvPr>
            <p:ph type="sldNum" sz="quarter" idx="10"/>
          </p:nvPr>
        </p:nvSpPr>
        <p:spPr/>
        <p:txBody>
          <a:bodyPr/>
          <a:lstStyle/>
          <a:p>
            <a:pPr defTabSz="931774">
              <a:defRPr/>
            </a:pPr>
            <a:fld id="{AFB21D7B-E538-4A12-B8D5-2A811A6C87D0}" type="slidenum">
              <a:rPr lang="en-US">
                <a:solidFill>
                  <a:prstClr val="black"/>
                </a:solidFill>
                <a:latin typeface="Calibri" panose="020F0502020204030204"/>
              </a:rPr>
              <a:pPr defTabSz="931774">
                <a:defRPr/>
              </a:pPr>
              <a:t>37</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121564621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solidFill>
                  <a:schemeClr val="tx1"/>
                </a:solidFill>
                <a:latin typeface="Lato "/>
              </a:rPr>
              <a:t>Civil Rights Compliance Reviews</a:t>
            </a:r>
            <a:r>
              <a:rPr lang="en-US" sz="1000" baseline="0" dirty="0">
                <a:solidFill>
                  <a:schemeClr val="tx1"/>
                </a:solidFill>
                <a:latin typeface="Lato "/>
              </a:rPr>
              <a:t> and Resolutions of Non-Compliance</a:t>
            </a:r>
            <a:endParaRPr lang="en-US" sz="1000" dirty="0">
              <a:solidFill>
                <a:schemeClr val="tx1"/>
              </a:solidFill>
              <a:latin typeface="Lato "/>
            </a:endParaRPr>
          </a:p>
        </p:txBody>
      </p:sp>
      <p:sp>
        <p:nvSpPr>
          <p:cNvPr id="4" name="Slide Number Placeholder 3"/>
          <p:cNvSpPr>
            <a:spLocks noGrp="1"/>
          </p:cNvSpPr>
          <p:nvPr>
            <p:ph type="sldNum" sz="quarter" idx="10"/>
          </p:nvPr>
        </p:nvSpPr>
        <p:spPr/>
        <p:txBody>
          <a:bodyPr/>
          <a:lstStyle/>
          <a:p>
            <a:pPr defTabSz="931774">
              <a:defRPr/>
            </a:pPr>
            <a:fld id="{AFB21D7B-E538-4A12-B8D5-2A811A6C87D0}" type="slidenum">
              <a:rPr lang="en-US">
                <a:solidFill>
                  <a:prstClr val="black"/>
                </a:solidFill>
                <a:latin typeface="Calibri" panose="020F0502020204030204"/>
              </a:rPr>
              <a:pPr defTabSz="931774">
                <a:defRPr/>
              </a:pPr>
              <a:t>38</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151633813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lnSpc>
                <a:spcPct val="100000"/>
              </a:lnSpc>
              <a:defRPr/>
            </a:pPr>
            <a:r>
              <a:rPr lang="en-US" sz="1000" dirty="0">
                <a:solidFill>
                  <a:schemeClr val="tx1"/>
                </a:solidFill>
                <a:latin typeface="Lato "/>
              </a:rPr>
              <a:t>A finding of noncompliance may be the result of a SFSP Review, a special review, an investigation, or Desk Audit.</a:t>
            </a:r>
          </a:p>
          <a:p>
            <a:pPr defTabSz="931774">
              <a:lnSpc>
                <a:spcPct val="100000"/>
              </a:lnSpc>
              <a:defRPr/>
            </a:pPr>
            <a:endParaRPr lang="en-US" sz="1000" dirty="0">
              <a:solidFill>
                <a:schemeClr val="tx1"/>
              </a:solidFill>
              <a:latin typeface="Lato "/>
            </a:endParaRPr>
          </a:p>
          <a:p>
            <a:pPr defTabSz="931774">
              <a:lnSpc>
                <a:spcPct val="100000"/>
              </a:lnSpc>
              <a:defRPr/>
            </a:pPr>
            <a:r>
              <a:rPr lang="en-US" sz="1000" dirty="0">
                <a:solidFill>
                  <a:schemeClr val="tx1"/>
                </a:solidFill>
                <a:latin typeface="Lato "/>
              </a:rPr>
              <a:t>Noncompliance is a factual finding that any civil rights requirement, as provided by law, regulation, policy, instruction, or guideline is not being adhered to. All instances of noncompliance are considered equally, no matter the level or severity of noncompliance. </a:t>
            </a:r>
          </a:p>
          <a:p>
            <a:pPr>
              <a:lnSpc>
                <a:spcPct val="100000"/>
              </a:lnSpc>
            </a:pPr>
            <a:endParaRPr lang="en-US" sz="1000" dirty="0">
              <a:solidFill>
                <a:schemeClr val="tx1"/>
              </a:solidFill>
              <a:latin typeface="Lato "/>
            </a:endParaRPr>
          </a:p>
          <a:p>
            <a:pPr>
              <a:lnSpc>
                <a:spcPct val="100000"/>
              </a:lnSpc>
            </a:pPr>
            <a:r>
              <a:rPr lang="en-US" sz="1000" dirty="0">
                <a:solidFill>
                  <a:schemeClr val="tx1"/>
                </a:solidFill>
                <a:latin typeface="Lato "/>
              </a:rPr>
              <a:t>Examples include:</a:t>
            </a:r>
          </a:p>
          <a:p>
            <a:pPr marL="174708" indent="-174708">
              <a:lnSpc>
                <a:spcPct val="100000"/>
              </a:lnSpc>
              <a:buFont typeface="Arial" panose="020B0604020202020204" pitchFamily="34" charset="0"/>
              <a:buChar char="•"/>
            </a:pPr>
            <a:r>
              <a:rPr lang="en-US" sz="1000" dirty="0">
                <a:solidFill>
                  <a:schemeClr val="tx1"/>
                </a:solidFill>
                <a:latin typeface="Lato "/>
              </a:rPr>
              <a:t>Denying an individual or household access to benefits </a:t>
            </a:r>
          </a:p>
          <a:p>
            <a:pPr marL="174708" indent="-174708">
              <a:lnSpc>
                <a:spcPct val="100000"/>
              </a:lnSpc>
              <a:buFont typeface="Arial" panose="020B0604020202020204" pitchFamily="34" charset="0"/>
              <a:buChar char="•"/>
            </a:pPr>
            <a:r>
              <a:rPr lang="en-US" sz="1000" dirty="0">
                <a:solidFill>
                  <a:schemeClr val="tx1"/>
                </a:solidFill>
                <a:latin typeface="Lato "/>
              </a:rPr>
              <a:t>Providing Food and Nutrition Services (FNS) program services or benefits in a dissimilar manner based on the protected classes</a:t>
            </a:r>
            <a:r>
              <a:rPr lang="en-US" sz="1000" baseline="0" dirty="0">
                <a:solidFill>
                  <a:schemeClr val="tx1"/>
                </a:solidFill>
                <a:latin typeface="Lato "/>
              </a:rPr>
              <a:t> </a:t>
            </a:r>
            <a:endParaRPr lang="en-US" sz="1000" dirty="0">
              <a:solidFill>
                <a:schemeClr val="tx1"/>
              </a:solidFill>
              <a:latin typeface="Lato "/>
            </a:endParaRPr>
          </a:p>
          <a:p>
            <a:pPr marL="174708" indent="-174708">
              <a:lnSpc>
                <a:spcPct val="100000"/>
              </a:lnSpc>
              <a:buFont typeface="Arial" panose="020B0604020202020204" pitchFamily="34" charset="0"/>
              <a:buChar char="•"/>
            </a:pPr>
            <a:r>
              <a:rPr lang="en-US" sz="1000" dirty="0">
                <a:solidFill>
                  <a:schemeClr val="tx1"/>
                </a:solidFill>
                <a:latin typeface="Lato "/>
              </a:rPr>
              <a:t>Selecting FNS program sites or facilities in a manner that denies an individual access to FNS program benefits </a:t>
            </a:r>
          </a:p>
          <a:p>
            <a:pPr marL="582359" indent="-582359">
              <a:lnSpc>
                <a:spcPct val="100000"/>
              </a:lnSpc>
              <a:buFont typeface="Arial" panose="020B0604020202020204" pitchFamily="34" charset="0"/>
              <a:buChar char="•"/>
            </a:pPr>
            <a:endParaRPr lang="en-US" sz="1000" dirty="0">
              <a:solidFill>
                <a:schemeClr val="tx1"/>
              </a:solidFill>
              <a:latin typeface="Lato "/>
            </a:endParaRPr>
          </a:p>
          <a:p>
            <a:pPr>
              <a:lnSpc>
                <a:spcPct val="100000"/>
              </a:lnSpc>
            </a:pPr>
            <a:r>
              <a:rPr lang="en-US" sz="1000" dirty="0">
                <a:solidFill>
                  <a:schemeClr val="tx1"/>
                </a:solidFill>
                <a:latin typeface="Lato "/>
              </a:rPr>
              <a:t>If noncompliance is indicated, a corrective action plan must be implemented to achieve compliance.  The corrective action plan describes the agency’s actions to be taken to resolve noncompliance with civil rights requirements. </a:t>
            </a:r>
            <a:endParaRPr lang="en-US" sz="1000" u="sng" dirty="0">
              <a:solidFill>
                <a:schemeClr val="tx1"/>
              </a:solidFill>
              <a:latin typeface="Lato "/>
            </a:endParaRPr>
          </a:p>
        </p:txBody>
      </p:sp>
      <p:sp>
        <p:nvSpPr>
          <p:cNvPr id="4" name="Slide Number Placeholder 3"/>
          <p:cNvSpPr>
            <a:spLocks noGrp="1"/>
          </p:cNvSpPr>
          <p:nvPr>
            <p:ph type="sldNum" sz="quarter" idx="10"/>
          </p:nvPr>
        </p:nvSpPr>
        <p:spPr/>
        <p:txBody>
          <a:bodyPr/>
          <a:lstStyle/>
          <a:p>
            <a:pPr defTabSz="931774">
              <a:defRPr/>
            </a:pPr>
            <a:fld id="{AFB21D7B-E538-4A12-B8D5-2A811A6C87D0}" type="slidenum">
              <a:rPr lang="en-US">
                <a:solidFill>
                  <a:prstClr val="black"/>
                </a:solidFill>
                <a:latin typeface="Calibri" panose="020F0502020204030204"/>
              </a:rPr>
              <a:pPr defTabSz="931774">
                <a:defRPr/>
              </a:pPr>
              <a:t>39</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16118581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solidFill>
                  <a:schemeClr val="tx1"/>
                </a:solidFill>
                <a:latin typeface="Lato "/>
                <a:cs typeface="Calibri" panose="020F0502020204030204" pitchFamily="34" charset="0"/>
              </a:rPr>
              <a:t>The additional State of Wisconsin protections include: </a:t>
            </a:r>
          </a:p>
          <a:p>
            <a:pPr marL="291179" indent="-291179">
              <a:buFont typeface="Arial" panose="020B0604020202020204" pitchFamily="34" charset="0"/>
              <a:buChar char="•"/>
            </a:pPr>
            <a:r>
              <a:rPr lang="en-US" sz="1000" dirty="0">
                <a:solidFill>
                  <a:schemeClr val="tx1"/>
                </a:solidFill>
                <a:latin typeface="Lato "/>
                <a:cs typeface="Calibri" panose="020F0502020204030204" pitchFamily="34" charset="0"/>
              </a:rPr>
              <a:t>Pregnancy</a:t>
            </a:r>
          </a:p>
          <a:p>
            <a:pPr marL="291179" indent="-291179">
              <a:buFont typeface="Arial" panose="020B0604020202020204" pitchFamily="34" charset="0"/>
              <a:buChar char="•"/>
            </a:pPr>
            <a:r>
              <a:rPr lang="en-US" sz="1000" dirty="0">
                <a:solidFill>
                  <a:schemeClr val="tx1"/>
                </a:solidFill>
                <a:latin typeface="Lato "/>
                <a:cs typeface="Calibri" panose="020F0502020204030204" pitchFamily="34" charset="0"/>
              </a:rPr>
              <a:t>Marital status</a:t>
            </a:r>
          </a:p>
          <a:p>
            <a:pPr marL="291179" indent="-291179">
              <a:buFont typeface="Arial" panose="020B0604020202020204" pitchFamily="34" charset="0"/>
              <a:buChar char="•"/>
            </a:pPr>
            <a:r>
              <a:rPr lang="en-US" sz="1000" dirty="0">
                <a:solidFill>
                  <a:schemeClr val="tx1"/>
                </a:solidFill>
                <a:latin typeface="Lato "/>
                <a:cs typeface="Calibri" panose="020F0502020204030204" pitchFamily="34" charset="0"/>
              </a:rPr>
              <a:t>Parental status</a:t>
            </a:r>
          </a:p>
          <a:p>
            <a:pPr marL="291179" indent="-291179">
              <a:buFont typeface="Arial" panose="020B0604020202020204" pitchFamily="34" charset="0"/>
              <a:buChar char="•"/>
            </a:pPr>
            <a:r>
              <a:rPr lang="en-US" sz="1000" dirty="0">
                <a:solidFill>
                  <a:schemeClr val="tx1"/>
                </a:solidFill>
                <a:latin typeface="Lato "/>
                <a:cs typeface="Calibri" panose="020F0502020204030204" pitchFamily="34" charset="0"/>
              </a:rPr>
              <a:t>Religion</a:t>
            </a:r>
          </a:p>
          <a:p>
            <a:pPr marL="291179" indent="-291179">
              <a:buFont typeface="Arial" panose="020B0604020202020204" pitchFamily="34" charset="0"/>
              <a:buChar char="•"/>
            </a:pPr>
            <a:r>
              <a:rPr lang="en-US" sz="1000" dirty="0">
                <a:solidFill>
                  <a:schemeClr val="tx1"/>
                </a:solidFill>
                <a:latin typeface="Lato "/>
                <a:cs typeface="Calibri" panose="020F0502020204030204" pitchFamily="34" charset="0"/>
              </a:rPr>
              <a:t>Creed</a:t>
            </a:r>
          </a:p>
          <a:p>
            <a:pPr marL="291179" indent="-291179">
              <a:buFont typeface="Arial" panose="020B0604020202020204" pitchFamily="34" charset="0"/>
              <a:buChar char="•"/>
            </a:pPr>
            <a:r>
              <a:rPr lang="en-US" sz="1000" dirty="0">
                <a:solidFill>
                  <a:schemeClr val="tx1"/>
                </a:solidFill>
                <a:latin typeface="Lato "/>
                <a:cs typeface="Calibri" panose="020F0502020204030204" pitchFamily="34" charset="0"/>
              </a:rPr>
              <a:t>Ancestry</a:t>
            </a:r>
          </a:p>
          <a:p>
            <a:endParaRPr lang="en-US" sz="1000" dirty="0">
              <a:solidFill>
                <a:schemeClr val="tx1"/>
              </a:solidFill>
              <a:latin typeface="Lato "/>
              <a:cs typeface="Calibri" panose="020F0502020204030204" pitchFamily="34" charset="0"/>
            </a:endParaRPr>
          </a:p>
          <a:p>
            <a:pPr>
              <a:spcAft>
                <a:spcPts val="1223"/>
              </a:spcAft>
            </a:pPr>
            <a:r>
              <a:rPr lang="en-US" sz="1000" dirty="0">
                <a:solidFill>
                  <a:schemeClr val="tx1"/>
                </a:solidFill>
                <a:latin typeface="Lato "/>
                <a:cs typeface="Calibri" panose="020F0502020204030204" pitchFamily="34" charset="0"/>
              </a:rPr>
              <a:t>All federal Child Nutrition Programs operating in </a:t>
            </a:r>
            <a:r>
              <a:rPr lang="en-US" sz="1000" i="1" dirty="0">
                <a:solidFill>
                  <a:schemeClr val="tx1"/>
                </a:solidFill>
                <a:latin typeface="Lato "/>
                <a:cs typeface="Calibri" panose="020F0502020204030204" pitchFamily="34" charset="0"/>
              </a:rPr>
              <a:t>public entities </a:t>
            </a:r>
            <a:r>
              <a:rPr lang="en-US" sz="1000" dirty="0">
                <a:solidFill>
                  <a:schemeClr val="tx1"/>
                </a:solidFill>
                <a:latin typeface="Lato "/>
                <a:cs typeface="Calibri" panose="020F0502020204030204" pitchFamily="34" charset="0"/>
              </a:rPr>
              <a:t>in Wisconsin must adopt both federal and state protected classes. Private organizations must only adopt the Federal protected classes.</a:t>
            </a:r>
          </a:p>
          <a:p>
            <a:endParaRPr lang="en-US" dirty="0"/>
          </a:p>
        </p:txBody>
      </p:sp>
      <p:sp>
        <p:nvSpPr>
          <p:cNvPr id="4" name="Slide Number Placeholder 3"/>
          <p:cNvSpPr>
            <a:spLocks noGrp="1"/>
          </p:cNvSpPr>
          <p:nvPr>
            <p:ph type="sldNum" sz="quarter" idx="5"/>
          </p:nvPr>
        </p:nvSpPr>
        <p:spPr/>
        <p:txBody>
          <a:bodyPr/>
          <a:lstStyle/>
          <a:p>
            <a:fld id="{FE64A2C8-37FF-4490-87C0-E993384A913B}" type="slidenum">
              <a:rPr lang="en-US" smtClean="0"/>
              <a:t>4</a:t>
            </a:fld>
            <a:endParaRPr lang="en-US"/>
          </a:p>
        </p:txBody>
      </p:sp>
    </p:spTree>
    <p:extLst>
      <p:ext uri="{BB962C8B-B14F-4D97-AF65-F5344CB8AC3E}">
        <p14:creationId xmlns:p14="http://schemas.microsoft.com/office/powerpoint/2010/main" val="137190099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solidFill>
                  <a:schemeClr val="tx1"/>
                </a:solidFill>
                <a:latin typeface="Lato "/>
              </a:rPr>
              <a:t>There</a:t>
            </a:r>
            <a:r>
              <a:rPr lang="en-US" sz="1000" baseline="0" dirty="0">
                <a:solidFill>
                  <a:schemeClr val="tx1"/>
                </a:solidFill>
                <a:latin typeface="Lato "/>
              </a:rPr>
              <a:t> are several resources available for more information on civil rights requirements, including the USDA FNS Instruction 113-1; the SFSP Materials and Resources webpage; or the Eligibility Manual for School Meals. </a:t>
            </a:r>
            <a:endParaRPr lang="en-US" sz="1000" dirty="0">
              <a:solidFill>
                <a:schemeClr val="tx1"/>
              </a:solidFill>
              <a:latin typeface="Lato "/>
            </a:endParaRPr>
          </a:p>
        </p:txBody>
      </p:sp>
      <p:sp>
        <p:nvSpPr>
          <p:cNvPr id="4" name="Slide Number Placeholder 3"/>
          <p:cNvSpPr>
            <a:spLocks noGrp="1"/>
          </p:cNvSpPr>
          <p:nvPr>
            <p:ph type="sldNum" sz="quarter" idx="10"/>
          </p:nvPr>
        </p:nvSpPr>
        <p:spPr/>
        <p:txBody>
          <a:bodyPr/>
          <a:lstStyle/>
          <a:p>
            <a:pPr defTabSz="931774">
              <a:defRPr/>
            </a:pPr>
            <a:fld id="{AFB21D7B-E538-4A12-B8D5-2A811A6C87D0}" type="slidenum">
              <a:rPr lang="en-US">
                <a:solidFill>
                  <a:prstClr val="black"/>
                </a:solidFill>
                <a:latin typeface="Calibri" panose="020F0502020204030204"/>
              </a:rPr>
              <a:pPr defTabSz="931774">
                <a:defRPr/>
              </a:pPr>
              <a:t>40</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152067572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solidFill>
                  <a:schemeClr val="tx1"/>
                </a:solidFill>
                <a:latin typeface="Lato "/>
              </a:rPr>
              <a:t>Thank you for participating in this the Civil Rights Training for the Summer Food Service Program. If you have any questions, please contact the Community Nutrition Team for assistance. </a:t>
            </a:r>
          </a:p>
        </p:txBody>
      </p:sp>
      <p:sp>
        <p:nvSpPr>
          <p:cNvPr id="4" name="Slide Number Placeholder 3"/>
          <p:cNvSpPr>
            <a:spLocks noGrp="1"/>
          </p:cNvSpPr>
          <p:nvPr>
            <p:ph type="sldNum" sz="quarter" idx="10"/>
          </p:nvPr>
        </p:nvSpPr>
        <p:spPr/>
        <p:txBody>
          <a:bodyPr/>
          <a:lstStyle/>
          <a:p>
            <a:pPr defTabSz="931774">
              <a:defRPr/>
            </a:pPr>
            <a:fld id="{AFB21D7B-E538-4A12-B8D5-2A811A6C87D0}" type="slidenum">
              <a:rPr lang="en-US">
                <a:solidFill>
                  <a:prstClr val="black"/>
                </a:solidFill>
                <a:latin typeface="Calibri" panose="020F0502020204030204"/>
              </a:rPr>
              <a:pPr defTabSz="931774">
                <a:defRPr/>
              </a:pPr>
              <a:t>41</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142178196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solidFill>
                  <a:schemeClr val="tx1"/>
                </a:solidFill>
                <a:latin typeface="Lato "/>
              </a:rPr>
              <a:t>Persons that attended this training and/or review training materials must sign off</a:t>
            </a:r>
            <a:r>
              <a:rPr lang="en-US" sz="1000" baseline="0" dirty="0">
                <a:solidFill>
                  <a:schemeClr val="tx1"/>
                </a:solidFill>
                <a:latin typeface="Lato "/>
              </a:rPr>
              <a:t> on receiving this information. Maintain attendance records for this training along with other program materials for three years plus the current year. </a:t>
            </a:r>
          </a:p>
          <a:p>
            <a:endParaRPr lang="en-US" sz="1000" baseline="0" dirty="0">
              <a:solidFill>
                <a:schemeClr val="tx1"/>
              </a:solidFill>
              <a:latin typeface="Lato "/>
            </a:endParaRPr>
          </a:p>
          <a:p>
            <a:r>
              <a:rPr lang="en-US" sz="1000" dirty="0">
                <a:solidFill>
                  <a:schemeClr val="tx1"/>
                </a:solidFill>
                <a:latin typeface="Lato "/>
              </a:rPr>
              <a:t>Note:</a:t>
            </a:r>
            <a:r>
              <a:rPr lang="en-US" sz="1000" baseline="0" dirty="0">
                <a:solidFill>
                  <a:schemeClr val="tx1"/>
                </a:solidFill>
                <a:latin typeface="Lato "/>
              </a:rPr>
              <a:t> A training documentation record can be found on DPI’s website: https://dpi.wi.gov/community-nutrition/sfsp/market, under the Training section. </a:t>
            </a:r>
            <a:endParaRPr lang="en-US" sz="1000" dirty="0">
              <a:solidFill>
                <a:schemeClr val="tx1"/>
              </a:solidFill>
              <a:latin typeface="Lato "/>
            </a:endParaRPr>
          </a:p>
        </p:txBody>
      </p:sp>
      <p:sp>
        <p:nvSpPr>
          <p:cNvPr id="4" name="Slide Number Placeholder 3"/>
          <p:cNvSpPr>
            <a:spLocks noGrp="1"/>
          </p:cNvSpPr>
          <p:nvPr>
            <p:ph type="sldNum" sz="quarter" idx="10"/>
          </p:nvPr>
        </p:nvSpPr>
        <p:spPr/>
        <p:txBody>
          <a:bodyPr/>
          <a:lstStyle/>
          <a:p>
            <a:pPr defTabSz="931774">
              <a:defRPr/>
            </a:pPr>
            <a:fld id="{AFB21D7B-E538-4A12-B8D5-2A811A6C87D0}" type="slidenum">
              <a:rPr lang="en-US">
                <a:solidFill>
                  <a:prstClr val="black"/>
                </a:solidFill>
                <a:latin typeface="Calibri" panose="020F0502020204030204"/>
              </a:rPr>
              <a:pPr defTabSz="931774">
                <a:defRPr/>
              </a:pPr>
              <a:t>42</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16312931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E64A2C8-37FF-4490-87C0-E993384A913B}" type="slidenum">
              <a:rPr lang="en-US" smtClean="0"/>
              <a:t>43</a:t>
            </a:fld>
            <a:endParaRPr lang="en-US"/>
          </a:p>
        </p:txBody>
      </p:sp>
    </p:spTree>
    <p:extLst>
      <p:ext uri="{BB962C8B-B14F-4D97-AF65-F5344CB8AC3E}">
        <p14:creationId xmlns:p14="http://schemas.microsoft.com/office/powerpoint/2010/main" val="32387814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solidFill>
                  <a:schemeClr val="tx1"/>
                </a:solidFill>
                <a:latin typeface="Lato "/>
              </a:rPr>
              <a:t>All agencies that participate in the USDA Child Nutrition Programs must include a public notification system. The purpose of this is to inform potential participants of the program availability, program rights and responsibilities, policy of nondiscrimination, and procedure for filing a complaint. State agencies may issue the media release for all sponsors operating SFSP sites as long as the notification meets these requirements. Therefore, DPI will submit the media release on behalf of all SFSP sponsors starting in 2023.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dirty="0">
              <a:solidFill>
                <a:schemeClr val="tx1"/>
              </a:solidFill>
              <a:latin typeface="Lato "/>
            </a:endParaRPr>
          </a:p>
          <a:p>
            <a:r>
              <a:rPr lang="en-US" sz="1000" dirty="0">
                <a:solidFill>
                  <a:schemeClr val="tx1"/>
                </a:solidFill>
                <a:latin typeface="Lato "/>
              </a:rPr>
              <a:t>The media release will include the following information: </a:t>
            </a:r>
          </a:p>
          <a:p>
            <a:pPr marL="640594" marR="0" lvl="1" indent="-17470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dirty="0">
                <a:solidFill>
                  <a:schemeClr val="tx1"/>
                </a:solidFill>
                <a:latin typeface="Lato "/>
              </a:rPr>
              <a:t>A description of the SFSP and benefits</a:t>
            </a:r>
          </a:p>
          <a:p>
            <a:pPr marL="640594" marR="0" lvl="1" indent="-17470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dirty="0">
                <a:solidFill>
                  <a:schemeClr val="tx1"/>
                </a:solidFill>
                <a:latin typeface="Lato "/>
              </a:rPr>
              <a:t>A list of all current SFSP sponsors and sites</a:t>
            </a:r>
          </a:p>
          <a:p>
            <a:pPr marL="640594" marR="0" lvl="1" indent="-17470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dirty="0">
                <a:solidFill>
                  <a:schemeClr val="tx1"/>
                </a:solidFill>
                <a:latin typeface="Lato "/>
              </a:rPr>
              <a:t>The location, dates of operation, and meal service times for all open and restricted open sites.</a:t>
            </a:r>
          </a:p>
          <a:p>
            <a:pPr marL="640594" lvl="1" indent="-174708">
              <a:buFont typeface="Arial" panose="020B0604020202020204" pitchFamily="34" charset="0"/>
              <a:buChar char="•"/>
            </a:pPr>
            <a:r>
              <a:rPr lang="en-US" sz="1000" dirty="0">
                <a:solidFill>
                  <a:schemeClr val="tx1"/>
                </a:solidFill>
                <a:latin typeface="Lato "/>
              </a:rPr>
              <a:t>The Income Eligibility Guidelines will be included for camps and enrolled sites that require a household application to be submitted as part of Program participation. </a:t>
            </a:r>
          </a:p>
          <a:p>
            <a:pPr marL="640594" marR="0" lvl="1" indent="-17470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dirty="0">
                <a:solidFill>
                  <a:schemeClr val="tx1"/>
                </a:solidFill>
                <a:latin typeface="Lato "/>
              </a:rPr>
              <a:t>The Nondiscrimination statement</a:t>
            </a:r>
          </a:p>
          <a:p>
            <a:pPr marL="640594" lvl="1" indent="-174708">
              <a:buFont typeface="Arial" panose="020B0604020202020204" pitchFamily="34" charset="0"/>
              <a:buChar char="•"/>
            </a:pPr>
            <a:r>
              <a:rPr lang="en-US" sz="1000" dirty="0">
                <a:solidFill>
                  <a:schemeClr val="tx1"/>
                </a:solidFill>
                <a:latin typeface="Lato "/>
              </a:rPr>
              <a:t>The procedures for filing a complaint </a:t>
            </a:r>
          </a:p>
          <a:p>
            <a:pPr marL="640594" lvl="1" indent="-174708">
              <a:buFont typeface="Arial" panose="020B0604020202020204" pitchFamily="34" charset="0"/>
              <a:buChar char="•"/>
            </a:pPr>
            <a:r>
              <a:rPr lang="en-US" sz="1000" dirty="0">
                <a:solidFill>
                  <a:schemeClr val="tx1"/>
                </a:solidFill>
                <a:latin typeface="Lato "/>
              </a:rPr>
              <a:t>And, any other programmatic changes (e.g., changing location of a meal site)</a:t>
            </a:r>
          </a:p>
          <a:p>
            <a:endParaRPr lang="en-US" sz="1000" dirty="0">
              <a:solidFill>
                <a:schemeClr val="tx1"/>
              </a:solidFill>
              <a:latin typeface="Lato "/>
            </a:endParaRPr>
          </a:p>
          <a:p>
            <a:r>
              <a:rPr lang="en-US" sz="1000" dirty="0">
                <a:solidFill>
                  <a:schemeClr val="tx1"/>
                </a:solidFill>
                <a:latin typeface="Lato "/>
              </a:rPr>
              <a:t>The media release will be posted to the DPI website, annually.</a:t>
            </a:r>
          </a:p>
        </p:txBody>
      </p:sp>
      <p:sp>
        <p:nvSpPr>
          <p:cNvPr id="4" name="Slide Number Placeholder 3"/>
          <p:cNvSpPr>
            <a:spLocks noGrp="1"/>
          </p:cNvSpPr>
          <p:nvPr>
            <p:ph type="sldNum" sz="quarter" idx="10"/>
          </p:nvPr>
        </p:nvSpPr>
        <p:spPr/>
        <p:txBody>
          <a:bodyPr/>
          <a:lstStyle/>
          <a:p>
            <a:pPr defTabSz="931774">
              <a:defRPr/>
            </a:pPr>
            <a:fld id="{AFB21D7B-E538-4A12-B8D5-2A811A6C87D0}" type="slidenum">
              <a:rPr lang="en-US">
                <a:solidFill>
                  <a:prstClr val="black"/>
                </a:solidFill>
                <a:latin typeface="Calibri" panose="020F0502020204030204"/>
              </a:rPr>
              <a:pPr defTabSz="931774">
                <a:defRPr/>
              </a:pPr>
              <a:t>5</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771395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lang="en-US" sz="1000" dirty="0">
                <a:solidFill>
                  <a:schemeClr val="tx1"/>
                </a:solidFill>
                <a:latin typeface="Lato" panose="020F0502020204030203" pitchFamily="34" charset="0"/>
              </a:rPr>
              <a:t>Although DPI will now be issuing a state-wide media release on behalf of all sponsors, s</a:t>
            </a:r>
            <a:r>
              <a:rPr lang="en-US" sz="1000" b="0" kern="1200" dirty="0">
                <a:solidFill>
                  <a:schemeClr val="dk1"/>
                </a:solidFill>
                <a:effectLst/>
                <a:latin typeface="Lato" panose="020F0502020204030203" pitchFamily="34" charset="0"/>
                <a:ea typeface="+mn-ea"/>
                <a:cs typeface="+mn-cs"/>
              </a:rPr>
              <a:t>ponsors that have open and restricted open sites should continue to ensure the community is made aware of the meal sites, dates of operation and times of meal services. It is highly recommended that sponsors continue to contact:</a:t>
            </a:r>
          </a:p>
          <a:p>
            <a:pPr marL="291179" indent="-291179" defTabSz="931774">
              <a:lnSpc>
                <a:spcPct val="120000"/>
              </a:lnSpc>
              <a:buFont typeface="Wingdings" panose="05000000000000000000" pitchFamily="2" charset="2"/>
              <a:buChar char="q"/>
              <a:defRPr/>
            </a:pPr>
            <a:r>
              <a:rPr lang="en-US" sz="1000" dirty="0">
                <a:solidFill>
                  <a:schemeClr val="tx1"/>
                </a:solidFill>
                <a:latin typeface="Lato" panose="020F0502020204030203" pitchFamily="34" charset="0"/>
              </a:rPr>
              <a:t>The local news media, which could include the local newspaper, radio, television, or internet. </a:t>
            </a:r>
          </a:p>
          <a:p>
            <a:pPr marL="291179" indent="-291179" defTabSz="931774">
              <a:lnSpc>
                <a:spcPct val="120000"/>
              </a:lnSpc>
              <a:buFont typeface="Wingdings" panose="05000000000000000000" pitchFamily="2" charset="2"/>
              <a:buChar char="q"/>
              <a:defRPr/>
            </a:pPr>
            <a:r>
              <a:rPr lang="en-US" sz="1000" dirty="0">
                <a:solidFill>
                  <a:schemeClr val="tx1"/>
                </a:solidFill>
                <a:latin typeface="Lato" panose="020F0502020204030203" pitchFamily="34" charset="0"/>
              </a:rPr>
              <a:t>Grassroots organizations that reach minority or underrepresented groups. Examples include local/community colleges, churches, refugee/immigrant settlement services, laundromats, social service agencies, libraries, grocery stores, food pantries, physician offices/clinics, or Community Action Program Agencies. </a:t>
            </a:r>
          </a:p>
          <a:p>
            <a:pPr marL="291179" indent="-291179">
              <a:lnSpc>
                <a:spcPct val="120000"/>
              </a:lnSpc>
              <a:buFont typeface="Wingdings" panose="05000000000000000000" pitchFamily="2" charset="2"/>
              <a:buChar char="q"/>
            </a:pPr>
            <a:r>
              <a:rPr lang="en-US" sz="1000" dirty="0">
                <a:solidFill>
                  <a:schemeClr val="tx1"/>
                </a:solidFill>
                <a:latin typeface="Lato" panose="020F0502020204030203" pitchFamily="34" charset="0"/>
              </a:rPr>
              <a:t>Major employers contemplating or experiencing large layoffs</a:t>
            </a:r>
          </a:p>
          <a:p>
            <a:pPr marL="291179" indent="-291179">
              <a:lnSpc>
                <a:spcPct val="120000"/>
              </a:lnSpc>
              <a:buFont typeface="Wingdings" panose="05000000000000000000" pitchFamily="2" charset="2"/>
              <a:buChar char="q"/>
            </a:pPr>
            <a:r>
              <a:rPr lang="en-US" sz="1000" dirty="0">
                <a:solidFill>
                  <a:schemeClr val="tx1"/>
                </a:solidFill>
                <a:latin typeface="Lato" panose="020F0502020204030203" pitchFamily="34" charset="0"/>
              </a:rPr>
              <a:t>Outreach may also be included in bulletins, letters, brochures, posters, lawn signs, banners, etc. </a:t>
            </a:r>
          </a:p>
          <a:p>
            <a:pPr marL="0" marR="0" lvl="0" indent="0" algn="l" defTabSz="914400" rtl="0" eaLnBrk="1" fontAlgn="auto" latinLnBrk="0" hangingPunct="1">
              <a:lnSpc>
                <a:spcPct val="120000"/>
              </a:lnSpc>
              <a:spcBef>
                <a:spcPts val="0"/>
              </a:spcBef>
              <a:spcAft>
                <a:spcPts val="0"/>
              </a:spcAft>
              <a:buClrTx/>
              <a:buSzTx/>
              <a:buFontTx/>
              <a:buNone/>
              <a:tabLst/>
              <a:defRPr/>
            </a:pPr>
            <a:endParaRPr lang="en-US" sz="1000" b="0" kern="1200" dirty="0">
              <a:solidFill>
                <a:schemeClr val="dk1"/>
              </a:solidFill>
              <a:effectLst/>
              <a:latin typeface="Lato" panose="020F0502020204030203" pitchFamily="34" charset="0"/>
              <a:ea typeface="+mn-ea"/>
              <a:cs typeface="+mn-cs"/>
            </a:endParaRPr>
          </a:p>
          <a:p>
            <a:pPr marL="0" marR="0" lvl="0" indent="0" algn="l" defTabSz="914400" rtl="0" eaLnBrk="1" fontAlgn="auto" latinLnBrk="0" hangingPunct="1">
              <a:lnSpc>
                <a:spcPct val="120000"/>
              </a:lnSpc>
              <a:spcBef>
                <a:spcPts val="0"/>
              </a:spcBef>
              <a:spcAft>
                <a:spcPts val="0"/>
              </a:spcAft>
              <a:buClrTx/>
              <a:buSzTx/>
              <a:buFontTx/>
              <a:buNone/>
              <a:tabLst/>
              <a:defRPr/>
            </a:pPr>
            <a:r>
              <a:rPr lang="en-US" sz="1000" b="0" kern="1200" dirty="0">
                <a:solidFill>
                  <a:schemeClr val="dk1"/>
                </a:solidFill>
                <a:effectLst/>
                <a:latin typeface="Lato" panose="020F0502020204030203" pitchFamily="34" charset="0"/>
                <a:ea typeface="+mn-ea"/>
                <a:cs typeface="+mn-cs"/>
              </a:rPr>
              <a:t>For a list of promotional materials available free from DPI and more ideas for marketing your SFSP, visit the </a:t>
            </a:r>
            <a:r>
              <a:rPr lang="en-US" sz="1000" b="0" kern="1200" dirty="0">
                <a:solidFill>
                  <a:schemeClr val="dk1"/>
                </a:solidFill>
                <a:effectLst/>
                <a:latin typeface="Lato" panose="020F0502020204030203" pitchFamily="34" charset="0"/>
                <a:ea typeface="+mn-ea"/>
                <a:cs typeface="+mn-cs"/>
                <a:hlinkClick r:id="rId3"/>
              </a:rPr>
              <a:t>SFSP Outreach Materials </a:t>
            </a:r>
            <a:r>
              <a:rPr lang="en-US" sz="1000" b="0" kern="1200" dirty="0">
                <a:solidFill>
                  <a:schemeClr val="dk1"/>
                </a:solidFill>
                <a:effectLst/>
                <a:latin typeface="Lato" panose="020F0502020204030203" pitchFamily="34" charset="0"/>
                <a:ea typeface="+mn-ea"/>
                <a:cs typeface="+mn-cs"/>
              </a:rPr>
              <a:t>page. </a:t>
            </a:r>
          </a:p>
          <a:p>
            <a:pPr>
              <a:lnSpc>
                <a:spcPct val="120000"/>
              </a:lnSpc>
            </a:pPr>
            <a:endParaRPr lang="en-US" sz="1000" dirty="0">
              <a:solidFill>
                <a:schemeClr val="tx1"/>
              </a:solidFill>
              <a:latin typeface="Lato" panose="020F0502020204030203" pitchFamily="34" charset="0"/>
            </a:endParaRPr>
          </a:p>
          <a:p>
            <a:endParaRPr lang="en-US" dirty="0"/>
          </a:p>
        </p:txBody>
      </p:sp>
      <p:sp>
        <p:nvSpPr>
          <p:cNvPr id="4" name="Slide Number Placeholder 3"/>
          <p:cNvSpPr>
            <a:spLocks noGrp="1"/>
          </p:cNvSpPr>
          <p:nvPr>
            <p:ph type="sldNum" sz="quarter" idx="5"/>
          </p:nvPr>
        </p:nvSpPr>
        <p:spPr/>
        <p:txBody>
          <a:bodyPr/>
          <a:lstStyle/>
          <a:p>
            <a:fld id="{FE64A2C8-37FF-4490-87C0-E993384A913B}" type="slidenum">
              <a:rPr lang="en-US" smtClean="0"/>
              <a:t>6</a:t>
            </a:fld>
            <a:endParaRPr lang="en-US"/>
          </a:p>
        </p:txBody>
      </p:sp>
    </p:spTree>
    <p:extLst>
      <p:ext uri="{BB962C8B-B14F-4D97-AF65-F5344CB8AC3E}">
        <p14:creationId xmlns:p14="http://schemas.microsoft.com/office/powerpoint/2010/main" val="27851753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solidFill>
                  <a:schemeClr val="tx1"/>
                </a:solidFill>
                <a:latin typeface="Lato" panose="020F0502020204030203" pitchFamily="34" charset="0"/>
              </a:rPr>
              <a:t>The USDA “And Justice for All” poster must be placed in a prominent, visible location wherever meals or snacks are provided, such as the cafeteria or food service area. The SFSP also requires that the poster be located within a sponsor’s administrative office.</a:t>
            </a:r>
          </a:p>
          <a:p>
            <a:endParaRPr lang="en-US" sz="1000" dirty="0">
              <a:solidFill>
                <a:schemeClr val="tx1"/>
              </a:solidFill>
              <a:latin typeface="Lato" panose="020F0502020204030203" pitchFamily="34" charset="0"/>
            </a:endParaRPr>
          </a:p>
          <a:p>
            <a:r>
              <a:rPr lang="en-US" sz="1000" dirty="0">
                <a:solidFill>
                  <a:schemeClr val="tx1"/>
                </a:solidFill>
                <a:latin typeface="Lato" panose="020F0502020204030203" pitchFamily="34" charset="0"/>
              </a:rPr>
              <a:t>For meals that are served in the classroom, it is sufficient for the poster to be located in an area of the building that the participants would pass by at some point in the day. </a:t>
            </a:r>
          </a:p>
          <a:p>
            <a:endParaRPr lang="en-US" sz="1000" dirty="0">
              <a:solidFill>
                <a:schemeClr val="tx1"/>
              </a:solidFill>
              <a:latin typeface="Lato" panose="020F0502020204030203" pitchFamily="34" charset="0"/>
            </a:endParaRPr>
          </a:p>
          <a:p>
            <a:r>
              <a:rPr lang="en-US" sz="1000" dirty="0">
                <a:solidFill>
                  <a:schemeClr val="tx1"/>
                </a:solidFill>
                <a:latin typeface="Lato" panose="020F0502020204030203" pitchFamily="34" charset="0"/>
              </a:rPr>
              <a:t>Mobile sites can display the poster on the back of the delivery vehicle, as long as it is visible to the participants during service. Other ideas include on the cooler or display board that can be propped up outside the vehicle during meal service.</a:t>
            </a:r>
          </a:p>
          <a:p>
            <a:endParaRPr lang="en-US" sz="1000" dirty="0">
              <a:solidFill>
                <a:schemeClr val="tx1"/>
              </a:solidFill>
              <a:latin typeface="Lato" panose="020F0502020204030203" pitchFamily="34" charset="0"/>
            </a:endParaRPr>
          </a:p>
          <a:p>
            <a:r>
              <a:rPr lang="en-US" sz="1000" dirty="0">
                <a:solidFill>
                  <a:schemeClr val="tx1"/>
                </a:solidFill>
                <a:latin typeface="Lato" panose="020F0502020204030203" pitchFamily="34" charset="0"/>
              </a:rPr>
              <a:t>The poster must be the most current version and be in the 11” X 17” format.  </a:t>
            </a:r>
          </a:p>
          <a:p>
            <a:endParaRPr lang="en-US" sz="1000" dirty="0">
              <a:solidFill>
                <a:schemeClr val="tx1"/>
              </a:solidFill>
              <a:latin typeface="Lato" panose="020F0502020204030203" pitchFamily="34" charset="0"/>
            </a:endParaRPr>
          </a:p>
          <a:p>
            <a:r>
              <a:rPr lang="en-US" sz="1000" dirty="0">
                <a:solidFill>
                  <a:schemeClr val="tx1"/>
                </a:solidFill>
                <a:latin typeface="Lato" panose="020F0502020204030203" pitchFamily="34" charset="0"/>
              </a:rPr>
              <a:t>Posters are available free of charge from DPI. To place an order, complete the order form located on the SFSP Outreach page. </a:t>
            </a:r>
          </a:p>
        </p:txBody>
      </p:sp>
      <p:sp>
        <p:nvSpPr>
          <p:cNvPr id="4" name="Slide Number Placeholder 3"/>
          <p:cNvSpPr>
            <a:spLocks noGrp="1"/>
          </p:cNvSpPr>
          <p:nvPr>
            <p:ph type="sldNum" sz="quarter" idx="10"/>
          </p:nvPr>
        </p:nvSpPr>
        <p:spPr/>
        <p:txBody>
          <a:bodyPr/>
          <a:lstStyle/>
          <a:p>
            <a:pPr defTabSz="931774">
              <a:defRPr/>
            </a:pPr>
            <a:fld id="{AFB21D7B-E538-4A12-B8D5-2A811A6C87D0}" type="slidenum">
              <a:rPr lang="en-US">
                <a:solidFill>
                  <a:prstClr val="black"/>
                </a:solidFill>
                <a:latin typeface="Calibri" panose="020F0502020204030204"/>
              </a:rPr>
              <a:pPr defTabSz="931774">
                <a:defRPr/>
              </a:pPr>
              <a:t>7</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4381036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Lato" panose="020F0502020204030203" pitchFamily="34" charset="0"/>
              </a:rPr>
              <a:t>All materials and resources, including websites, used to inform the public about the USDA Child Nutrition Programs must contain the current USDA nondiscrimination statement. </a:t>
            </a:r>
          </a:p>
          <a:p>
            <a:endParaRPr lang="en-US" sz="1000" dirty="0">
              <a:latin typeface="Lato" panose="020F0502020204030203" pitchFamily="34" charset="0"/>
            </a:endParaRPr>
          </a:p>
          <a:p>
            <a:r>
              <a:rPr lang="en-US" sz="1000" dirty="0">
                <a:latin typeface="Lato" panose="020F0502020204030203" pitchFamily="34" charset="0"/>
              </a:rPr>
              <a:t>There are two nondiscrimination statements: the full, official statement and the shortened statement. </a:t>
            </a:r>
          </a:p>
          <a:p>
            <a:endParaRPr lang="en-US" sz="1000" dirty="0">
              <a:latin typeface="Lato" panose="020F0502020204030203" pitchFamily="34" charset="0"/>
            </a:endParaRPr>
          </a:p>
          <a:p>
            <a:r>
              <a:rPr lang="en-US" sz="1000" dirty="0">
                <a:latin typeface="Lato" panose="020F0502020204030203" pitchFamily="34" charset="0"/>
              </a:rPr>
              <a:t>Either statement:</a:t>
            </a:r>
          </a:p>
          <a:p>
            <a:pPr marL="174708" indent="-174708">
              <a:buFont typeface="Arial" panose="020B0604020202020204" pitchFamily="34" charset="0"/>
              <a:buChar char="•"/>
            </a:pPr>
            <a:r>
              <a:rPr lang="en-US" sz="1000" dirty="0">
                <a:latin typeface="Lato" panose="020F0502020204030203" pitchFamily="34" charset="0"/>
              </a:rPr>
              <a:t>Must use </a:t>
            </a:r>
            <a:r>
              <a:rPr lang="en-US" sz="1000" u="sng" dirty="0">
                <a:latin typeface="Lato" panose="020F0502020204030203" pitchFamily="34" charset="0"/>
              </a:rPr>
              <a:t>exact</a:t>
            </a:r>
            <a:r>
              <a:rPr lang="en-US" sz="1000" dirty="0">
                <a:latin typeface="Lato" panose="020F0502020204030203" pitchFamily="34" charset="0"/>
              </a:rPr>
              <a:t> wording and cannot be changed in any way; </a:t>
            </a:r>
          </a:p>
          <a:p>
            <a:pPr marL="174708" indent="-174708" fontAlgn="base">
              <a:buFont typeface="Arial" panose="020B0604020202020204" pitchFamily="34" charset="0"/>
              <a:buChar char="•"/>
            </a:pPr>
            <a:r>
              <a:rPr lang="en-US" sz="1000" dirty="0">
                <a:latin typeface="Lato" panose="020F0502020204030203" pitchFamily="34" charset="0"/>
              </a:rPr>
              <a:t>Cannot be altered and must use the exact formatting; and</a:t>
            </a:r>
          </a:p>
          <a:p>
            <a:pPr marL="174708" marR="0" lvl="0" indent="-174708"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US" sz="1000" dirty="0">
                <a:effectLst/>
                <a:latin typeface="Lato" panose="020F0502020204030203" pitchFamily="34" charset="0"/>
              </a:rPr>
              <a:t>The shortened NDS must be the same size font as the rest of the document. The full statement must be legible and is recommended to be no less than 8 point.</a:t>
            </a:r>
          </a:p>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None/>
              <a:tabLst/>
              <a:defRPr/>
            </a:pPr>
            <a:endParaRPr lang="en-US" sz="1000" dirty="0">
              <a:effectLst/>
              <a:latin typeface="Lato" panose="020F0502020204030203" pitchFamily="34" charset="0"/>
            </a:endParaRPr>
          </a:p>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None/>
              <a:tabLst/>
              <a:defRPr/>
            </a:pPr>
            <a:r>
              <a:rPr lang="en-US" sz="1000" dirty="0">
                <a:latin typeface="Lato" panose="020F0502020204030203" pitchFamily="34" charset="0"/>
              </a:rPr>
              <a:t>A State of Wisconsin nondiscrimination statement is not required to be posted.</a:t>
            </a:r>
          </a:p>
        </p:txBody>
      </p:sp>
      <p:sp>
        <p:nvSpPr>
          <p:cNvPr id="4" name="Slide Number Placeholder 3"/>
          <p:cNvSpPr>
            <a:spLocks noGrp="1"/>
          </p:cNvSpPr>
          <p:nvPr>
            <p:ph type="sldNum" sz="quarter" idx="10"/>
          </p:nvPr>
        </p:nvSpPr>
        <p:spPr/>
        <p:txBody>
          <a:bodyPr/>
          <a:lstStyle/>
          <a:p>
            <a:pPr defTabSz="931774">
              <a:defRPr/>
            </a:pPr>
            <a:fld id="{AFB21D7B-E538-4A12-B8D5-2A811A6C87D0}" type="slidenum">
              <a:rPr lang="en-US">
                <a:solidFill>
                  <a:prstClr val="black"/>
                </a:solidFill>
                <a:latin typeface="Calibri" panose="020F0502020204030204"/>
              </a:rPr>
              <a:pPr defTabSz="931774">
                <a:defRPr/>
              </a:pPr>
              <a:t>8</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32917029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Lato "/>
              </a:rPr>
              <a:t>This full version of the USDA nondiscrimination Statement must be included on program materials including parent handbooks, program websites, employee handbooks, free and reduced price meal applications, and letters to the households. Please note, the Nondiscrimination Statement was updated in May 2022 to </a:t>
            </a:r>
            <a:r>
              <a:rPr lang="en-US" sz="1000" strike="noStrike" dirty="0">
                <a:latin typeface="Lato "/>
              </a:rPr>
              <a:t>clarify that </a:t>
            </a:r>
            <a:r>
              <a:rPr lang="en-US" sz="1000" dirty="0">
                <a:latin typeface="Lato "/>
              </a:rPr>
              <a:t>the definition of sex includes gender identity and sexual orientation. </a:t>
            </a:r>
          </a:p>
          <a:p>
            <a:endParaRPr lang="en-US" sz="1000" dirty="0">
              <a:latin typeface="Lato "/>
            </a:endParaRPr>
          </a:p>
          <a:p>
            <a:r>
              <a:rPr lang="en-US" sz="1000" dirty="0">
                <a:latin typeface="Lato "/>
              </a:rPr>
              <a:t>It is not required that the nondiscrimination statement be included on every page of a program website. At a minimum, the nondiscrimination statement, or a link to it, must be included on the home page of the program information. A link on a website to the “And Justice for All Poster” does not meet this requirement. </a:t>
            </a:r>
          </a:p>
          <a:p>
            <a:endParaRPr lang="en-US" dirty="0"/>
          </a:p>
        </p:txBody>
      </p:sp>
      <p:sp>
        <p:nvSpPr>
          <p:cNvPr id="4" name="Slide Number Placeholder 3"/>
          <p:cNvSpPr>
            <a:spLocks noGrp="1"/>
          </p:cNvSpPr>
          <p:nvPr>
            <p:ph type="sldNum" sz="quarter" idx="5"/>
          </p:nvPr>
        </p:nvSpPr>
        <p:spPr/>
        <p:txBody>
          <a:bodyPr/>
          <a:lstStyle/>
          <a:p>
            <a:fld id="{FE64A2C8-37FF-4490-87C0-E993384A913B}" type="slidenum">
              <a:rPr lang="en-US" smtClean="0"/>
              <a:t>9</a:t>
            </a:fld>
            <a:endParaRPr lang="en-US"/>
          </a:p>
        </p:txBody>
      </p:sp>
    </p:spTree>
    <p:extLst>
      <p:ext uri="{BB962C8B-B14F-4D97-AF65-F5344CB8AC3E}">
        <p14:creationId xmlns:p14="http://schemas.microsoft.com/office/powerpoint/2010/main" val="161242972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cSld name="1_Title Slide">
    <p:spTree>
      <p:nvGrpSpPr>
        <p:cNvPr id="1" name=""/>
        <p:cNvGrpSpPr/>
        <p:nvPr/>
      </p:nvGrpSpPr>
      <p:grpSpPr>
        <a:xfrm>
          <a:off x="0" y="0"/>
          <a:ext cx="0" cy="0"/>
          <a:chOff x="0" y="0"/>
          <a:chExt cx="0" cy="0"/>
        </a:xfrm>
      </p:grpSpPr>
      <p:sp>
        <p:nvSpPr>
          <p:cNvPr id="11" name="Text Placeholder 14"/>
          <p:cNvSpPr>
            <a:spLocks noGrp="1"/>
          </p:cNvSpPr>
          <p:nvPr>
            <p:ph type="body" sz="quarter" idx="10" hasCustomPrompt="1"/>
          </p:nvPr>
        </p:nvSpPr>
        <p:spPr>
          <a:xfrm>
            <a:off x="1416575" y="1293834"/>
            <a:ext cx="6311370" cy="1262666"/>
          </a:xfrm>
          <a:prstGeom prst="rect">
            <a:avLst/>
          </a:prstGeom>
        </p:spPr>
        <p:txBody>
          <a:bodyPr>
            <a:noAutofit/>
          </a:bodyPr>
          <a:lstStyle>
            <a:lvl1pPr marL="0" indent="0" algn="ctr">
              <a:lnSpc>
                <a:spcPts val="3820"/>
              </a:lnSpc>
              <a:buNone/>
              <a:defRPr sz="3600" baseline="0">
                <a:solidFill>
                  <a:srgbClr val="333399"/>
                </a:solidFill>
                <a:latin typeface="Lato Black" panose="020F0A02020204030203" pitchFamily="34" charset="0"/>
              </a:defRPr>
            </a:lvl1pPr>
            <a:lvl2pPr>
              <a:defRPr sz="2637">
                <a:solidFill>
                  <a:srgbClr val="333399"/>
                </a:solidFill>
                <a:latin typeface="+mj-lt"/>
              </a:defRPr>
            </a:lvl2pPr>
            <a:lvl3pPr>
              <a:defRPr sz="2637">
                <a:solidFill>
                  <a:srgbClr val="333399"/>
                </a:solidFill>
                <a:latin typeface="+mj-lt"/>
              </a:defRPr>
            </a:lvl3pPr>
            <a:lvl4pPr>
              <a:defRPr sz="2637">
                <a:solidFill>
                  <a:srgbClr val="333399"/>
                </a:solidFill>
                <a:latin typeface="+mj-lt"/>
              </a:defRPr>
            </a:lvl4pPr>
            <a:lvl5pPr>
              <a:defRPr sz="2637">
                <a:solidFill>
                  <a:srgbClr val="333399"/>
                </a:solidFill>
                <a:latin typeface="+mj-lt"/>
              </a:defRPr>
            </a:lvl5pPr>
          </a:lstStyle>
          <a:p>
            <a:pPr lvl="0"/>
            <a:r>
              <a:rPr lang="en-US" dirty="0"/>
              <a:t>Presentation Title</a:t>
            </a:r>
            <a:br>
              <a:rPr lang="en-US" dirty="0"/>
            </a:br>
            <a:r>
              <a:rPr lang="en-US" dirty="0"/>
              <a:t>Slide Master</a:t>
            </a:r>
          </a:p>
        </p:txBody>
      </p:sp>
      <p:sp>
        <p:nvSpPr>
          <p:cNvPr id="12" name="Text Placeholder 16"/>
          <p:cNvSpPr>
            <a:spLocks noGrp="1"/>
          </p:cNvSpPr>
          <p:nvPr>
            <p:ph type="body" sz="quarter" idx="11" hasCustomPrompt="1"/>
          </p:nvPr>
        </p:nvSpPr>
        <p:spPr>
          <a:xfrm>
            <a:off x="5458013" y="3035370"/>
            <a:ext cx="2228771" cy="1123872"/>
          </a:xfrm>
          <a:prstGeom prst="rect">
            <a:avLst/>
          </a:prstGeom>
        </p:spPr>
        <p:txBody>
          <a:bodyPr>
            <a:normAutofit/>
          </a:bodyPr>
          <a:lstStyle>
            <a:lvl1pPr marL="0" indent="0" algn="l">
              <a:lnSpc>
                <a:spcPct val="100000"/>
              </a:lnSpc>
              <a:buNone/>
              <a:defRPr sz="1800"/>
            </a:lvl1pPr>
            <a:lvl2pPr marL="342789" indent="0">
              <a:lnSpc>
                <a:spcPct val="100000"/>
              </a:lnSpc>
              <a:buNone/>
              <a:defRPr sz="1465"/>
            </a:lvl2pPr>
            <a:lvl3pPr marL="685578" indent="0">
              <a:lnSpc>
                <a:spcPct val="100000"/>
              </a:lnSpc>
              <a:buNone/>
              <a:defRPr sz="1465"/>
            </a:lvl3pPr>
            <a:lvl4pPr marL="1028367" indent="0">
              <a:lnSpc>
                <a:spcPct val="100000"/>
              </a:lnSpc>
              <a:buNone/>
              <a:defRPr sz="1465"/>
            </a:lvl4pPr>
            <a:lvl5pPr marL="1371156" indent="0">
              <a:lnSpc>
                <a:spcPct val="100000"/>
              </a:lnSpc>
              <a:buNone/>
              <a:defRPr sz="1465"/>
            </a:lvl5pPr>
          </a:lstStyle>
          <a:p>
            <a:pPr lvl="0"/>
            <a:r>
              <a:rPr lang="en-US" dirty="0"/>
              <a:t>Name of Presenter</a:t>
            </a:r>
            <a:br>
              <a:rPr lang="en-US" dirty="0"/>
            </a:br>
            <a:r>
              <a:rPr lang="en-US" dirty="0"/>
              <a:t>Title</a:t>
            </a:r>
            <a:br>
              <a:rPr lang="en-US" dirty="0"/>
            </a:br>
            <a:r>
              <a:rPr lang="en-US" dirty="0"/>
              <a:t>Date</a:t>
            </a:r>
          </a:p>
        </p:txBody>
      </p:sp>
      <p:pic>
        <p:nvPicPr>
          <p:cNvPr id="3" name="Picture 2">
            <a:extLst>
              <a:ext uri="{FF2B5EF4-FFF2-40B4-BE49-F238E27FC236}">
                <a16:creationId xmlns:a16="http://schemas.microsoft.com/office/drawing/2014/main" id="{BD6019A1-1E44-B943-8EFE-C3056F529F64}"/>
              </a:ext>
            </a:extLst>
          </p:cNvPr>
          <p:cNvPicPr>
            <a:picLocks noChangeAspect="1"/>
          </p:cNvPicPr>
          <p:nvPr/>
        </p:nvPicPr>
        <p:blipFill>
          <a:blip r:embed="rId2" cstate="print">
            <a:extLst>
              <a:ext uri="{28A0092B-C50C-407E-A947-70E740481C1C}">
                <a14:useLocalDpi xmlns:a14="http://schemas.microsoft.com/office/drawing/2010/main" val="0"/>
              </a:ext>
            </a:extLst>
          </a:blip>
          <a:srcRect t="3725" b="3725"/>
          <a:stretch/>
        </p:blipFill>
        <p:spPr>
          <a:xfrm>
            <a:off x="0" y="3277144"/>
            <a:ext cx="9141824" cy="1866356"/>
          </a:xfrm>
          <a:prstGeom prst="rect">
            <a:avLst/>
          </a:prstGeom>
        </p:spPr>
      </p:pic>
    </p:spTree>
    <p:extLst>
      <p:ext uri="{BB962C8B-B14F-4D97-AF65-F5344CB8AC3E}">
        <p14:creationId xmlns:p14="http://schemas.microsoft.com/office/powerpoint/2010/main" val="3319093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750"/>
                                        <p:tgtEl>
                                          <p:spTgt spid="11">
                                            <p:txEl>
                                              <p:pRg st="0" end="0"/>
                                            </p:txEl>
                                          </p:spTgt>
                                        </p:tgtEl>
                                      </p:cBhvr>
                                    </p:animEffect>
                                  </p:childTnLst>
                                </p:cTn>
                              </p:par>
                            </p:childTnLst>
                          </p:cTn>
                        </p:par>
                        <p:par>
                          <p:cTn id="8" fill="hold">
                            <p:stCondLst>
                              <p:cond delay="750"/>
                            </p:stCondLst>
                            <p:childTnLst>
                              <p:par>
                                <p:cTn id="9" presetID="10" presetClass="entr" presetSubtype="0" fill="hold" grpId="0" nodeType="afterEffect">
                                  <p:stCondLst>
                                    <p:cond delay="0"/>
                                  </p:stCondLst>
                                  <p:childTnLst>
                                    <p:set>
                                      <p:cBhvr>
                                        <p:cTn id="10" dur="1" fill="hold">
                                          <p:stCondLst>
                                            <p:cond delay="0"/>
                                          </p:stCondLst>
                                        </p:cTn>
                                        <p:tgtEl>
                                          <p:spTgt spid="12">
                                            <p:txEl>
                                              <p:pRg st="0" end="0"/>
                                            </p:txEl>
                                          </p:spTgt>
                                        </p:tgtEl>
                                        <p:attrNameLst>
                                          <p:attrName>style.visibility</p:attrName>
                                        </p:attrNameLst>
                                      </p:cBhvr>
                                      <p:to>
                                        <p:strVal val="visible"/>
                                      </p:to>
                                    </p:set>
                                    <p:animEffect transition="in" filter="fade">
                                      <p:cBhvr>
                                        <p:cTn id="11" dur="75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uiExpand="1" build="allAtOnce">
        <p:tmplLst>
          <p:tmpl lvl="1">
            <p:tnLst>
              <p:par>
                <p:cTn presetID="10" presetClass="entr" presetSubtype="0" fill="hold" nodeType="click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fade">
                      <p:cBhvr>
                        <p:cTn dur="750"/>
                        <p:tgtEl>
                          <p:spTgt spid="11"/>
                        </p:tgtEl>
                      </p:cBhvr>
                    </p:animEffect>
                  </p:childTnLst>
                </p:cTn>
              </p:par>
            </p:tnLst>
          </p:tmpl>
        </p:tmplLst>
      </p:bldP>
      <p:bldP spid="12" grpId="0" build="p">
        <p:tmplLst>
          <p:tmpl lvl="1">
            <p:tnLst>
              <p:par>
                <p:cTn presetID="10" presetClass="entr" presetSubtype="0" fill="hold" nodeType="after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750"/>
                        <p:tgtEl>
                          <p:spTgt spid="12"/>
                        </p:tgtEl>
                      </p:cBhvr>
                    </p:animEffect>
                  </p:childTnLst>
                </p:cTn>
              </p:par>
            </p:tnLst>
          </p:tmpl>
        </p:tmplLst>
      </p:bldP>
    </p:bldLst>
  </p:timing>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11" name="Text Placeholder 14"/>
          <p:cNvSpPr>
            <a:spLocks noGrp="1"/>
          </p:cNvSpPr>
          <p:nvPr>
            <p:ph type="body" sz="quarter" idx="10" hasCustomPrompt="1"/>
          </p:nvPr>
        </p:nvSpPr>
        <p:spPr>
          <a:xfrm>
            <a:off x="0" y="1293834"/>
            <a:ext cx="9144000" cy="1262666"/>
          </a:xfrm>
          <a:prstGeom prst="rect">
            <a:avLst/>
          </a:prstGeom>
        </p:spPr>
        <p:txBody>
          <a:bodyPr>
            <a:noAutofit/>
          </a:bodyPr>
          <a:lstStyle>
            <a:lvl1pPr marL="0" indent="0" algn="ctr">
              <a:lnSpc>
                <a:spcPts val="3820"/>
              </a:lnSpc>
              <a:buNone/>
              <a:defRPr sz="3600" baseline="0">
                <a:solidFill>
                  <a:srgbClr val="333399"/>
                </a:solidFill>
                <a:latin typeface="Lato Black" panose="020F0A02020204030203" pitchFamily="34" charset="0"/>
              </a:defRPr>
            </a:lvl1pPr>
            <a:lvl2pPr>
              <a:defRPr sz="2637">
                <a:solidFill>
                  <a:srgbClr val="333399"/>
                </a:solidFill>
                <a:latin typeface="+mj-lt"/>
              </a:defRPr>
            </a:lvl2pPr>
            <a:lvl3pPr>
              <a:defRPr sz="2637">
                <a:solidFill>
                  <a:srgbClr val="333399"/>
                </a:solidFill>
                <a:latin typeface="+mj-lt"/>
              </a:defRPr>
            </a:lvl3pPr>
            <a:lvl4pPr>
              <a:defRPr sz="2637">
                <a:solidFill>
                  <a:srgbClr val="333399"/>
                </a:solidFill>
                <a:latin typeface="+mj-lt"/>
              </a:defRPr>
            </a:lvl4pPr>
            <a:lvl5pPr>
              <a:defRPr sz="2637">
                <a:solidFill>
                  <a:srgbClr val="333399"/>
                </a:solidFill>
                <a:latin typeface="+mj-lt"/>
              </a:defRPr>
            </a:lvl5pPr>
          </a:lstStyle>
          <a:p>
            <a:pPr lvl="0"/>
            <a:r>
              <a:rPr lang="en-US" dirty="0"/>
              <a:t>Presentation Title</a:t>
            </a:r>
            <a:br>
              <a:rPr lang="en-US" dirty="0"/>
            </a:br>
            <a:r>
              <a:rPr lang="en-US" dirty="0"/>
              <a:t>Slide Master</a:t>
            </a:r>
          </a:p>
        </p:txBody>
      </p:sp>
      <p:sp>
        <p:nvSpPr>
          <p:cNvPr id="12" name="Text Placeholder 16"/>
          <p:cNvSpPr>
            <a:spLocks noGrp="1"/>
          </p:cNvSpPr>
          <p:nvPr>
            <p:ph type="body" sz="quarter" idx="11" hasCustomPrompt="1"/>
          </p:nvPr>
        </p:nvSpPr>
        <p:spPr>
          <a:xfrm>
            <a:off x="5458013" y="3035370"/>
            <a:ext cx="2228771" cy="1123872"/>
          </a:xfrm>
          <a:prstGeom prst="rect">
            <a:avLst/>
          </a:prstGeom>
        </p:spPr>
        <p:txBody>
          <a:bodyPr>
            <a:normAutofit/>
          </a:bodyPr>
          <a:lstStyle>
            <a:lvl1pPr marL="0" indent="0" algn="l">
              <a:lnSpc>
                <a:spcPct val="100000"/>
              </a:lnSpc>
              <a:buNone/>
              <a:defRPr sz="1800"/>
            </a:lvl1pPr>
            <a:lvl2pPr marL="342789" indent="0">
              <a:lnSpc>
                <a:spcPct val="100000"/>
              </a:lnSpc>
              <a:buNone/>
              <a:defRPr sz="1465"/>
            </a:lvl2pPr>
            <a:lvl3pPr marL="685578" indent="0">
              <a:lnSpc>
                <a:spcPct val="100000"/>
              </a:lnSpc>
              <a:buNone/>
              <a:defRPr sz="1465"/>
            </a:lvl3pPr>
            <a:lvl4pPr marL="1028367" indent="0">
              <a:lnSpc>
                <a:spcPct val="100000"/>
              </a:lnSpc>
              <a:buNone/>
              <a:defRPr sz="1465"/>
            </a:lvl4pPr>
            <a:lvl5pPr marL="1371156" indent="0">
              <a:lnSpc>
                <a:spcPct val="100000"/>
              </a:lnSpc>
              <a:buNone/>
              <a:defRPr sz="1465"/>
            </a:lvl5pPr>
          </a:lstStyle>
          <a:p>
            <a:pPr lvl="0"/>
            <a:r>
              <a:rPr lang="en-US" dirty="0"/>
              <a:t>Name of Presenter</a:t>
            </a:r>
            <a:br>
              <a:rPr lang="en-US" dirty="0"/>
            </a:br>
            <a:r>
              <a:rPr lang="en-US" dirty="0"/>
              <a:t>Title</a:t>
            </a:r>
            <a:br>
              <a:rPr lang="en-US" dirty="0"/>
            </a:br>
            <a:r>
              <a:rPr lang="en-US" dirty="0"/>
              <a:t>Date</a:t>
            </a:r>
          </a:p>
        </p:txBody>
      </p:sp>
      <p:pic>
        <p:nvPicPr>
          <p:cNvPr id="7" name="Picture 6">
            <a:extLst>
              <a:ext uri="{FF2B5EF4-FFF2-40B4-BE49-F238E27FC236}">
                <a16:creationId xmlns:a16="http://schemas.microsoft.com/office/drawing/2014/main" id="{6EDB4021-3A30-4F48-B5FC-981F181944D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06" t="7103" r="1" b="14555"/>
          <a:stretch/>
        </p:blipFill>
        <p:spPr>
          <a:xfrm>
            <a:off x="-1" y="3248879"/>
            <a:ext cx="9144058" cy="1896438"/>
          </a:xfrm>
          <a:prstGeom prst="rect">
            <a:avLst/>
          </a:prstGeom>
        </p:spPr>
      </p:pic>
      <p:pic>
        <p:nvPicPr>
          <p:cNvPr id="8" name="Picture 7">
            <a:extLst>
              <a:ext uri="{FF2B5EF4-FFF2-40B4-BE49-F238E27FC236}">
                <a16:creationId xmlns:a16="http://schemas.microsoft.com/office/drawing/2014/main" id="{4D265645-85AD-8740-A5BB-153947EF508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262141" y="4465217"/>
            <a:ext cx="2624950" cy="579981"/>
          </a:xfrm>
          <a:prstGeom prst="rect">
            <a:avLst/>
          </a:prstGeom>
        </p:spPr>
      </p:pic>
    </p:spTree>
    <p:extLst>
      <p:ext uri="{BB962C8B-B14F-4D97-AF65-F5344CB8AC3E}">
        <p14:creationId xmlns:p14="http://schemas.microsoft.com/office/powerpoint/2010/main" val="1754431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750"/>
                                        <p:tgtEl>
                                          <p:spTgt spid="11">
                                            <p:txEl>
                                              <p:pRg st="0" end="0"/>
                                            </p:txEl>
                                          </p:spTgt>
                                        </p:tgtEl>
                                      </p:cBhvr>
                                    </p:animEffect>
                                  </p:childTnLst>
                                </p:cTn>
                              </p:par>
                            </p:childTnLst>
                          </p:cTn>
                        </p:par>
                        <p:par>
                          <p:cTn id="8" fill="hold">
                            <p:stCondLst>
                              <p:cond delay="750"/>
                            </p:stCondLst>
                            <p:childTnLst>
                              <p:par>
                                <p:cTn id="9" presetID="10" presetClass="entr" presetSubtype="0" fill="hold" grpId="0" nodeType="afterEffect">
                                  <p:stCondLst>
                                    <p:cond delay="0"/>
                                  </p:stCondLst>
                                  <p:childTnLst>
                                    <p:set>
                                      <p:cBhvr>
                                        <p:cTn id="10" dur="1" fill="hold">
                                          <p:stCondLst>
                                            <p:cond delay="0"/>
                                          </p:stCondLst>
                                        </p:cTn>
                                        <p:tgtEl>
                                          <p:spTgt spid="12">
                                            <p:txEl>
                                              <p:pRg st="0" end="0"/>
                                            </p:txEl>
                                          </p:spTgt>
                                        </p:tgtEl>
                                        <p:attrNameLst>
                                          <p:attrName>style.visibility</p:attrName>
                                        </p:attrNameLst>
                                      </p:cBhvr>
                                      <p:to>
                                        <p:strVal val="visible"/>
                                      </p:to>
                                    </p:set>
                                    <p:animEffect transition="in" filter="fade">
                                      <p:cBhvr>
                                        <p:cTn id="11" dur="75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uiExpand="1" build="allAtOnce">
        <p:tmplLst>
          <p:tmpl lvl="1">
            <p:tnLst>
              <p:par>
                <p:cTn presetID="10" presetClass="entr" presetSubtype="0" fill="hold" nodeType="click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fade">
                      <p:cBhvr>
                        <p:cTn dur="750"/>
                        <p:tgtEl>
                          <p:spTgt spid="11"/>
                        </p:tgtEl>
                      </p:cBhvr>
                    </p:animEffect>
                  </p:childTnLst>
                </p:cTn>
              </p:par>
            </p:tnLst>
          </p:tmpl>
        </p:tmplLst>
      </p:bldP>
      <p:bldP spid="12" grpId="0" build="p">
        <p:tmplLst>
          <p:tmpl lvl="1">
            <p:tnLst>
              <p:par>
                <p:cTn presetID="10" presetClass="entr" presetSubtype="0" fill="hold" nodeType="after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750"/>
                        <p:tgtEl>
                          <p:spTgt spid="12"/>
                        </p:tgtEl>
                      </p:cBhvr>
                    </p:animEffect>
                  </p:childTnLst>
                </p:cTn>
              </p:par>
            </p:tnLst>
          </p:tmpl>
        </p:tmplLst>
      </p:bldP>
    </p:bldLst>
  </p:timing>
  <p:extLst>
    <p:ext uri="{DCECCB84-F9BA-43D5-87BE-67443E8EF086}">
      <p15:sldGuideLst xmlns:p15="http://schemas.microsoft.com/office/powerpoint/2012/main">
        <p15:guide id="1" orient="horz" pos="1620">
          <p15:clr>
            <a:srgbClr val="FBAE40"/>
          </p15:clr>
        </p15:guide>
        <p15:guide id="2" pos="288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Text only">
    <p:spTree>
      <p:nvGrpSpPr>
        <p:cNvPr id="1" name=""/>
        <p:cNvGrpSpPr/>
        <p:nvPr/>
      </p:nvGrpSpPr>
      <p:grpSpPr>
        <a:xfrm>
          <a:off x="0" y="0"/>
          <a:ext cx="0" cy="0"/>
          <a:chOff x="0" y="0"/>
          <a:chExt cx="0" cy="0"/>
        </a:xfrm>
      </p:grpSpPr>
      <p:sp>
        <p:nvSpPr>
          <p:cNvPr id="6" name="Title 4"/>
          <p:cNvSpPr txBox="1">
            <a:spLocks/>
          </p:cNvSpPr>
          <p:nvPr userDrawn="1"/>
        </p:nvSpPr>
        <p:spPr bwMode="auto">
          <a:xfrm>
            <a:off x="-6304" y="0"/>
            <a:ext cx="9150304" cy="921657"/>
          </a:xfrm>
          <a:prstGeom prst="rect">
            <a:avLst/>
          </a:prstGeom>
          <a:solidFill>
            <a:srgbClr val="262087"/>
          </a:solidFill>
          <a:ln w="9525">
            <a:noFill/>
            <a:miter lim="800000"/>
            <a:headEnd/>
            <a:tailEnd/>
          </a:ln>
        </p:spPr>
        <p:txBody>
          <a:bodyPr vert="horz" wrap="square" lIns="66968" tIns="33484" rIns="66968" bIns="33484" numCol="1" anchor="ctr" anchorCtr="0" compatLnSpc="1">
            <a:prstTxWarp prst="textNoShape">
              <a:avLst/>
            </a:prstTxWarp>
          </a:bodyPr>
          <a:lstStyle>
            <a:lvl1pPr algn="ctr" rtl="0" eaLnBrk="1" fontAlgn="base" hangingPunct="1">
              <a:spcBef>
                <a:spcPct val="0"/>
              </a:spcBef>
              <a:spcAft>
                <a:spcPct val="0"/>
              </a:spcAft>
              <a:defRPr sz="4000" kern="1200">
                <a:solidFill>
                  <a:schemeClr val="tx1"/>
                </a:solidFill>
                <a:latin typeface="Gadget"/>
                <a:ea typeface="+mj-ea"/>
                <a:cs typeface="Gadget"/>
              </a:defRPr>
            </a:lvl1pPr>
            <a:lvl2pPr algn="ctr" rtl="0" eaLnBrk="1" fontAlgn="base" hangingPunct="1">
              <a:spcBef>
                <a:spcPct val="0"/>
              </a:spcBef>
              <a:spcAft>
                <a:spcPct val="0"/>
              </a:spcAft>
              <a:defRPr sz="4400">
                <a:solidFill>
                  <a:schemeClr val="tx1"/>
                </a:solidFill>
                <a:latin typeface="Garamond" pitchFamily="18" charset="0"/>
              </a:defRPr>
            </a:lvl2pPr>
            <a:lvl3pPr algn="ctr" rtl="0" eaLnBrk="1" fontAlgn="base" hangingPunct="1">
              <a:spcBef>
                <a:spcPct val="0"/>
              </a:spcBef>
              <a:spcAft>
                <a:spcPct val="0"/>
              </a:spcAft>
              <a:defRPr sz="4400">
                <a:solidFill>
                  <a:schemeClr val="tx1"/>
                </a:solidFill>
                <a:latin typeface="Garamond" pitchFamily="18" charset="0"/>
              </a:defRPr>
            </a:lvl3pPr>
            <a:lvl4pPr algn="ctr" rtl="0" eaLnBrk="1" fontAlgn="base" hangingPunct="1">
              <a:spcBef>
                <a:spcPct val="0"/>
              </a:spcBef>
              <a:spcAft>
                <a:spcPct val="0"/>
              </a:spcAft>
              <a:defRPr sz="4400">
                <a:solidFill>
                  <a:schemeClr val="tx1"/>
                </a:solidFill>
                <a:latin typeface="Garamond" pitchFamily="18" charset="0"/>
              </a:defRPr>
            </a:lvl4pPr>
            <a:lvl5pPr algn="ctr" rtl="0" eaLnBrk="1" fontAlgn="base" hangingPunct="1">
              <a:spcBef>
                <a:spcPct val="0"/>
              </a:spcBef>
              <a:spcAft>
                <a:spcPct val="0"/>
              </a:spcAft>
              <a:defRPr sz="4400">
                <a:solidFill>
                  <a:schemeClr val="tx1"/>
                </a:solidFill>
                <a:latin typeface="Garamond" pitchFamily="18"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endParaRPr lang="en-US" sz="2344" dirty="0">
              <a:latin typeface="Lato Black" panose="020F0A02020204030203" pitchFamily="34" charset="0"/>
            </a:endParaRPr>
          </a:p>
        </p:txBody>
      </p:sp>
      <p:sp>
        <p:nvSpPr>
          <p:cNvPr id="5" name="Text Placeholder 4"/>
          <p:cNvSpPr>
            <a:spLocks noGrp="1"/>
          </p:cNvSpPr>
          <p:nvPr>
            <p:ph type="body" sz="quarter" idx="13" hasCustomPrompt="1"/>
          </p:nvPr>
        </p:nvSpPr>
        <p:spPr>
          <a:xfrm>
            <a:off x="0" y="0"/>
            <a:ext cx="9144000" cy="921657"/>
          </a:xfrm>
        </p:spPr>
        <p:txBody>
          <a:bodyPr anchor="ctr">
            <a:normAutofit/>
          </a:bodyPr>
          <a:lstStyle>
            <a:lvl1pPr marL="0" indent="0" algn="ctr">
              <a:buNone/>
              <a:defRPr sz="3600">
                <a:solidFill>
                  <a:schemeClr val="bg1"/>
                </a:solidFill>
                <a:latin typeface="Lato Black" panose="020F0A02020204030203" pitchFamily="34" charset="0"/>
              </a:defRPr>
            </a:lvl1pPr>
          </a:lstStyle>
          <a:p>
            <a:pPr lvl="0"/>
            <a:r>
              <a:rPr lang="en-US" dirty="0"/>
              <a:t>Sample Text Slide</a:t>
            </a:r>
          </a:p>
        </p:txBody>
      </p:sp>
      <p:sp>
        <p:nvSpPr>
          <p:cNvPr id="12" name="Text Placeholder 11"/>
          <p:cNvSpPr>
            <a:spLocks noGrp="1"/>
          </p:cNvSpPr>
          <p:nvPr>
            <p:ph type="body" sz="quarter" idx="14"/>
          </p:nvPr>
        </p:nvSpPr>
        <p:spPr>
          <a:xfrm>
            <a:off x="2052028" y="1197429"/>
            <a:ext cx="5046877" cy="2512779"/>
          </a:xfrm>
        </p:spPr>
        <p:txBody>
          <a:bodyPr>
            <a:normAutofit/>
          </a:bodyPr>
          <a:lstStyle>
            <a:lvl1pPr marL="342900" indent="-342900">
              <a:lnSpc>
                <a:spcPct val="150000"/>
              </a:lnSpc>
              <a:spcAft>
                <a:spcPts val="439"/>
              </a:spcAft>
              <a:buFont typeface="Arial"/>
              <a:buChar char="•"/>
              <a:defRPr sz="2400" b="1"/>
            </a:lvl1pPr>
            <a:lvl2pPr marL="342789" indent="0">
              <a:buNone/>
              <a:defRPr sz="1758"/>
            </a:lvl2pPr>
            <a:lvl3pPr marL="685578" indent="0">
              <a:buNone/>
              <a:defRPr sz="1758"/>
            </a:lvl3pPr>
            <a:lvl4pPr marL="1028368" indent="0">
              <a:buNone/>
              <a:defRPr sz="1758"/>
            </a:lvl4pPr>
            <a:lvl5pPr marL="1371157" indent="0">
              <a:buNone/>
              <a:defRPr sz="1758"/>
            </a:lvl5pPr>
          </a:lstStyle>
          <a:p>
            <a:pPr lvl="0"/>
            <a:endParaRPr lang="en-US" dirty="0"/>
          </a:p>
        </p:txBody>
      </p:sp>
    </p:spTree>
    <p:extLst>
      <p:ext uri="{BB962C8B-B14F-4D97-AF65-F5344CB8AC3E}">
        <p14:creationId xmlns:p14="http://schemas.microsoft.com/office/powerpoint/2010/main" val="11850368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Video only">
    <p:spTree>
      <p:nvGrpSpPr>
        <p:cNvPr id="1" name=""/>
        <p:cNvGrpSpPr/>
        <p:nvPr/>
      </p:nvGrpSpPr>
      <p:grpSpPr>
        <a:xfrm>
          <a:off x="0" y="0"/>
          <a:ext cx="0" cy="0"/>
          <a:chOff x="0" y="0"/>
          <a:chExt cx="0" cy="0"/>
        </a:xfrm>
      </p:grpSpPr>
      <p:sp>
        <p:nvSpPr>
          <p:cNvPr id="6" name="Title 4"/>
          <p:cNvSpPr txBox="1">
            <a:spLocks/>
          </p:cNvSpPr>
          <p:nvPr userDrawn="1"/>
        </p:nvSpPr>
        <p:spPr bwMode="auto">
          <a:xfrm>
            <a:off x="-6304" y="0"/>
            <a:ext cx="9150304" cy="921657"/>
          </a:xfrm>
          <a:prstGeom prst="rect">
            <a:avLst/>
          </a:prstGeom>
          <a:solidFill>
            <a:srgbClr val="262087"/>
          </a:solidFill>
          <a:ln w="9525">
            <a:noFill/>
            <a:miter lim="800000"/>
            <a:headEnd/>
            <a:tailEnd/>
          </a:ln>
        </p:spPr>
        <p:txBody>
          <a:bodyPr vert="horz" wrap="square" lIns="66968" tIns="33484" rIns="66968" bIns="33484" numCol="1" anchor="ctr" anchorCtr="0" compatLnSpc="1">
            <a:prstTxWarp prst="textNoShape">
              <a:avLst/>
            </a:prstTxWarp>
          </a:bodyPr>
          <a:lstStyle>
            <a:lvl1pPr algn="ctr" rtl="0" eaLnBrk="1" fontAlgn="base" hangingPunct="1">
              <a:spcBef>
                <a:spcPct val="0"/>
              </a:spcBef>
              <a:spcAft>
                <a:spcPct val="0"/>
              </a:spcAft>
              <a:defRPr sz="4000" kern="1200">
                <a:solidFill>
                  <a:schemeClr val="tx1"/>
                </a:solidFill>
                <a:latin typeface="Gadget"/>
                <a:ea typeface="+mj-ea"/>
                <a:cs typeface="Gadget"/>
              </a:defRPr>
            </a:lvl1pPr>
            <a:lvl2pPr algn="ctr" rtl="0" eaLnBrk="1" fontAlgn="base" hangingPunct="1">
              <a:spcBef>
                <a:spcPct val="0"/>
              </a:spcBef>
              <a:spcAft>
                <a:spcPct val="0"/>
              </a:spcAft>
              <a:defRPr sz="4400">
                <a:solidFill>
                  <a:schemeClr val="tx1"/>
                </a:solidFill>
                <a:latin typeface="Garamond" pitchFamily="18" charset="0"/>
              </a:defRPr>
            </a:lvl2pPr>
            <a:lvl3pPr algn="ctr" rtl="0" eaLnBrk="1" fontAlgn="base" hangingPunct="1">
              <a:spcBef>
                <a:spcPct val="0"/>
              </a:spcBef>
              <a:spcAft>
                <a:spcPct val="0"/>
              </a:spcAft>
              <a:defRPr sz="4400">
                <a:solidFill>
                  <a:schemeClr val="tx1"/>
                </a:solidFill>
                <a:latin typeface="Garamond" pitchFamily="18" charset="0"/>
              </a:defRPr>
            </a:lvl3pPr>
            <a:lvl4pPr algn="ctr" rtl="0" eaLnBrk="1" fontAlgn="base" hangingPunct="1">
              <a:spcBef>
                <a:spcPct val="0"/>
              </a:spcBef>
              <a:spcAft>
                <a:spcPct val="0"/>
              </a:spcAft>
              <a:defRPr sz="4400">
                <a:solidFill>
                  <a:schemeClr val="tx1"/>
                </a:solidFill>
                <a:latin typeface="Garamond" pitchFamily="18" charset="0"/>
              </a:defRPr>
            </a:lvl4pPr>
            <a:lvl5pPr algn="ctr" rtl="0" eaLnBrk="1" fontAlgn="base" hangingPunct="1">
              <a:spcBef>
                <a:spcPct val="0"/>
              </a:spcBef>
              <a:spcAft>
                <a:spcPct val="0"/>
              </a:spcAft>
              <a:defRPr sz="4400">
                <a:solidFill>
                  <a:schemeClr val="tx1"/>
                </a:solidFill>
                <a:latin typeface="Garamond" pitchFamily="18"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endParaRPr lang="en-US" sz="2344" dirty="0">
              <a:latin typeface="Lato Black" panose="020F0A02020204030203" pitchFamily="34" charset="0"/>
            </a:endParaRPr>
          </a:p>
        </p:txBody>
      </p:sp>
      <p:sp>
        <p:nvSpPr>
          <p:cNvPr id="5" name="Text Placeholder 4"/>
          <p:cNvSpPr>
            <a:spLocks noGrp="1"/>
          </p:cNvSpPr>
          <p:nvPr>
            <p:ph type="body" sz="quarter" idx="13" hasCustomPrompt="1"/>
          </p:nvPr>
        </p:nvSpPr>
        <p:spPr>
          <a:xfrm>
            <a:off x="0" y="0"/>
            <a:ext cx="9144000" cy="921657"/>
          </a:xfrm>
        </p:spPr>
        <p:txBody>
          <a:bodyPr anchor="ctr">
            <a:normAutofit/>
          </a:bodyPr>
          <a:lstStyle>
            <a:lvl1pPr marL="0" indent="0" algn="ctr">
              <a:buNone/>
              <a:defRPr sz="3600">
                <a:solidFill>
                  <a:schemeClr val="bg1"/>
                </a:solidFill>
                <a:latin typeface="Lato Black" panose="020F0A02020204030203" pitchFamily="34" charset="0"/>
              </a:defRPr>
            </a:lvl1pPr>
          </a:lstStyle>
          <a:p>
            <a:pPr lvl="0"/>
            <a:r>
              <a:rPr lang="en-US" dirty="0"/>
              <a:t>Sample Video Slide</a:t>
            </a:r>
          </a:p>
        </p:txBody>
      </p:sp>
      <p:sp>
        <p:nvSpPr>
          <p:cNvPr id="3" name="Media Placeholder 2"/>
          <p:cNvSpPr>
            <a:spLocks noGrp="1"/>
          </p:cNvSpPr>
          <p:nvPr>
            <p:ph type="media" sz="quarter" idx="15"/>
          </p:nvPr>
        </p:nvSpPr>
        <p:spPr>
          <a:xfrm>
            <a:off x="2042012" y="1304873"/>
            <a:ext cx="5045075" cy="2530475"/>
          </a:xfrm>
        </p:spPr>
        <p:txBody>
          <a:bodyPr/>
          <a:lstStyle/>
          <a:p>
            <a:endParaRPr lang="en-US"/>
          </a:p>
        </p:txBody>
      </p:sp>
    </p:spTree>
    <p:extLst>
      <p:ext uri="{BB962C8B-B14F-4D97-AF65-F5344CB8AC3E}">
        <p14:creationId xmlns:p14="http://schemas.microsoft.com/office/powerpoint/2010/main" val="4085839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cSld name="Text only">
    <p:spTree>
      <p:nvGrpSpPr>
        <p:cNvPr id="1" name=""/>
        <p:cNvGrpSpPr/>
        <p:nvPr/>
      </p:nvGrpSpPr>
      <p:grpSpPr>
        <a:xfrm>
          <a:off x="0" y="0"/>
          <a:ext cx="0" cy="0"/>
          <a:chOff x="0" y="0"/>
          <a:chExt cx="0" cy="0"/>
        </a:xfrm>
      </p:grpSpPr>
      <p:sp>
        <p:nvSpPr>
          <p:cNvPr id="6" name="Title 4"/>
          <p:cNvSpPr txBox="1">
            <a:spLocks/>
          </p:cNvSpPr>
          <p:nvPr/>
        </p:nvSpPr>
        <p:spPr bwMode="auto">
          <a:xfrm>
            <a:off x="-6304" y="0"/>
            <a:ext cx="9150304" cy="921657"/>
          </a:xfrm>
          <a:prstGeom prst="rect">
            <a:avLst/>
          </a:prstGeom>
          <a:solidFill>
            <a:srgbClr val="333399"/>
          </a:solidFill>
          <a:ln w="9525">
            <a:noFill/>
            <a:miter lim="800000"/>
            <a:headEnd/>
            <a:tailEnd/>
          </a:ln>
        </p:spPr>
        <p:txBody>
          <a:bodyPr vert="horz" wrap="square" lIns="66968" tIns="33484" rIns="66968" bIns="33484" numCol="1" anchor="ctr" anchorCtr="0" compatLnSpc="1">
            <a:prstTxWarp prst="textNoShape">
              <a:avLst/>
            </a:prstTxWarp>
          </a:bodyPr>
          <a:lstStyle>
            <a:lvl1pPr algn="ctr" rtl="0" eaLnBrk="1" fontAlgn="base" hangingPunct="1">
              <a:spcBef>
                <a:spcPct val="0"/>
              </a:spcBef>
              <a:spcAft>
                <a:spcPct val="0"/>
              </a:spcAft>
              <a:defRPr sz="4000" kern="1200">
                <a:solidFill>
                  <a:schemeClr val="tx1"/>
                </a:solidFill>
                <a:latin typeface="Gadget"/>
                <a:ea typeface="+mj-ea"/>
                <a:cs typeface="Gadget"/>
              </a:defRPr>
            </a:lvl1pPr>
            <a:lvl2pPr algn="ctr" rtl="0" eaLnBrk="1" fontAlgn="base" hangingPunct="1">
              <a:spcBef>
                <a:spcPct val="0"/>
              </a:spcBef>
              <a:spcAft>
                <a:spcPct val="0"/>
              </a:spcAft>
              <a:defRPr sz="4400">
                <a:solidFill>
                  <a:schemeClr val="tx1"/>
                </a:solidFill>
                <a:latin typeface="Garamond" pitchFamily="18" charset="0"/>
              </a:defRPr>
            </a:lvl2pPr>
            <a:lvl3pPr algn="ctr" rtl="0" eaLnBrk="1" fontAlgn="base" hangingPunct="1">
              <a:spcBef>
                <a:spcPct val="0"/>
              </a:spcBef>
              <a:spcAft>
                <a:spcPct val="0"/>
              </a:spcAft>
              <a:defRPr sz="4400">
                <a:solidFill>
                  <a:schemeClr val="tx1"/>
                </a:solidFill>
                <a:latin typeface="Garamond" pitchFamily="18" charset="0"/>
              </a:defRPr>
            </a:lvl3pPr>
            <a:lvl4pPr algn="ctr" rtl="0" eaLnBrk="1" fontAlgn="base" hangingPunct="1">
              <a:spcBef>
                <a:spcPct val="0"/>
              </a:spcBef>
              <a:spcAft>
                <a:spcPct val="0"/>
              </a:spcAft>
              <a:defRPr sz="4400">
                <a:solidFill>
                  <a:schemeClr val="tx1"/>
                </a:solidFill>
                <a:latin typeface="Garamond" pitchFamily="18" charset="0"/>
              </a:defRPr>
            </a:lvl4pPr>
            <a:lvl5pPr algn="ctr" rtl="0" eaLnBrk="1" fontAlgn="base" hangingPunct="1">
              <a:spcBef>
                <a:spcPct val="0"/>
              </a:spcBef>
              <a:spcAft>
                <a:spcPct val="0"/>
              </a:spcAft>
              <a:defRPr sz="4400">
                <a:solidFill>
                  <a:schemeClr val="tx1"/>
                </a:solidFill>
                <a:latin typeface="Garamond" pitchFamily="18"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endParaRPr lang="en-US" sz="2344" dirty="0">
              <a:latin typeface="Lato Black" panose="020F0A02020204030203" pitchFamily="34" charset="0"/>
            </a:endParaRPr>
          </a:p>
        </p:txBody>
      </p:sp>
      <p:sp>
        <p:nvSpPr>
          <p:cNvPr id="5" name="Text Placeholder 4"/>
          <p:cNvSpPr>
            <a:spLocks noGrp="1"/>
          </p:cNvSpPr>
          <p:nvPr>
            <p:ph type="body" sz="quarter" idx="13" hasCustomPrompt="1"/>
          </p:nvPr>
        </p:nvSpPr>
        <p:spPr>
          <a:xfrm>
            <a:off x="0" y="0"/>
            <a:ext cx="9144000" cy="921657"/>
          </a:xfrm>
        </p:spPr>
        <p:txBody>
          <a:bodyPr anchor="ctr">
            <a:normAutofit/>
          </a:bodyPr>
          <a:lstStyle>
            <a:lvl1pPr marL="0" indent="0" algn="ctr">
              <a:buNone/>
              <a:defRPr sz="3600">
                <a:solidFill>
                  <a:schemeClr val="bg1"/>
                </a:solidFill>
                <a:latin typeface="Lato Black" panose="020F0A02020204030203" pitchFamily="34" charset="0"/>
              </a:defRPr>
            </a:lvl1pPr>
          </a:lstStyle>
          <a:p>
            <a:pPr lvl="0"/>
            <a:r>
              <a:rPr lang="en-US" dirty="0"/>
              <a:t>Sample Text Slide</a:t>
            </a:r>
          </a:p>
        </p:txBody>
      </p:sp>
      <p:sp>
        <p:nvSpPr>
          <p:cNvPr id="12" name="Text Placeholder 11"/>
          <p:cNvSpPr>
            <a:spLocks noGrp="1"/>
          </p:cNvSpPr>
          <p:nvPr>
            <p:ph type="body" sz="quarter" idx="14"/>
          </p:nvPr>
        </p:nvSpPr>
        <p:spPr>
          <a:xfrm>
            <a:off x="2052028" y="1197429"/>
            <a:ext cx="5046877" cy="2512779"/>
          </a:xfrm>
        </p:spPr>
        <p:txBody>
          <a:bodyPr>
            <a:normAutofit/>
          </a:bodyPr>
          <a:lstStyle>
            <a:lvl1pPr marL="342900" indent="-342900">
              <a:lnSpc>
                <a:spcPct val="150000"/>
              </a:lnSpc>
              <a:spcAft>
                <a:spcPts val="439"/>
              </a:spcAft>
              <a:buFont typeface="Arial"/>
              <a:buChar char="•"/>
              <a:defRPr sz="2400" b="1"/>
            </a:lvl1pPr>
            <a:lvl2pPr marL="342789" indent="0">
              <a:buNone/>
              <a:defRPr sz="1758"/>
            </a:lvl2pPr>
            <a:lvl3pPr marL="685578" indent="0">
              <a:buNone/>
              <a:defRPr sz="1758"/>
            </a:lvl3pPr>
            <a:lvl4pPr marL="1028368" indent="0">
              <a:buNone/>
              <a:defRPr sz="1758"/>
            </a:lvl4pPr>
            <a:lvl5pPr marL="1371157" indent="0">
              <a:buNone/>
              <a:defRPr sz="1758"/>
            </a:lvl5pPr>
          </a:lstStyle>
          <a:p>
            <a:pPr lvl="0"/>
            <a:r>
              <a:rPr lang="en-US"/>
              <a:t>Click to edit Master text styles</a:t>
            </a:r>
          </a:p>
        </p:txBody>
      </p:sp>
    </p:spTree>
    <p:extLst>
      <p:ext uri="{BB962C8B-B14F-4D97-AF65-F5344CB8AC3E}">
        <p14:creationId xmlns:p14="http://schemas.microsoft.com/office/powerpoint/2010/main" val="11045602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Video">
    <p:spTree>
      <p:nvGrpSpPr>
        <p:cNvPr id="1" name=""/>
        <p:cNvGrpSpPr/>
        <p:nvPr/>
      </p:nvGrpSpPr>
      <p:grpSpPr>
        <a:xfrm>
          <a:off x="0" y="0"/>
          <a:ext cx="0" cy="0"/>
          <a:chOff x="0" y="0"/>
          <a:chExt cx="0" cy="0"/>
        </a:xfrm>
      </p:grpSpPr>
      <p:sp>
        <p:nvSpPr>
          <p:cNvPr id="6" name="Title 4"/>
          <p:cNvSpPr txBox="1">
            <a:spLocks/>
          </p:cNvSpPr>
          <p:nvPr/>
        </p:nvSpPr>
        <p:spPr bwMode="auto">
          <a:xfrm>
            <a:off x="-6304" y="0"/>
            <a:ext cx="9150304" cy="921657"/>
          </a:xfrm>
          <a:prstGeom prst="rect">
            <a:avLst/>
          </a:prstGeom>
          <a:solidFill>
            <a:srgbClr val="333399"/>
          </a:solidFill>
          <a:ln w="9525">
            <a:noFill/>
            <a:miter lim="800000"/>
            <a:headEnd/>
            <a:tailEnd/>
          </a:ln>
        </p:spPr>
        <p:txBody>
          <a:bodyPr vert="horz" wrap="square" lIns="66968" tIns="33484" rIns="66968" bIns="33484" numCol="1" anchor="ctr" anchorCtr="0" compatLnSpc="1">
            <a:prstTxWarp prst="textNoShape">
              <a:avLst/>
            </a:prstTxWarp>
          </a:bodyPr>
          <a:lstStyle>
            <a:lvl1pPr algn="ctr" rtl="0" eaLnBrk="1" fontAlgn="base" hangingPunct="1">
              <a:spcBef>
                <a:spcPct val="0"/>
              </a:spcBef>
              <a:spcAft>
                <a:spcPct val="0"/>
              </a:spcAft>
              <a:defRPr sz="4000" kern="1200">
                <a:solidFill>
                  <a:schemeClr val="tx1"/>
                </a:solidFill>
                <a:latin typeface="Gadget"/>
                <a:ea typeface="+mj-ea"/>
                <a:cs typeface="Gadget"/>
              </a:defRPr>
            </a:lvl1pPr>
            <a:lvl2pPr algn="ctr" rtl="0" eaLnBrk="1" fontAlgn="base" hangingPunct="1">
              <a:spcBef>
                <a:spcPct val="0"/>
              </a:spcBef>
              <a:spcAft>
                <a:spcPct val="0"/>
              </a:spcAft>
              <a:defRPr sz="4400">
                <a:solidFill>
                  <a:schemeClr val="tx1"/>
                </a:solidFill>
                <a:latin typeface="Garamond" pitchFamily="18" charset="0"/>
              </a:defRPr>
            </a:lvl2pPr>
            <a:lvl3pPr algn="ctr" rtl="0" eaLnBrk="1" fontAlgn="base" hangingPunct="1">
              <a:spcBef>
                <a:spcPct val="0"/>
              </a:spcBef>
              <a:spcAft>
                <a:spcPct val="0"/>
              </a:spcAft>
              <a:defRPr sz="4400">
                <a:solidFill>
                  <a:schemeClr val="tx1"/>
                </a:solidFill>
                <a:latin typeface="Garamond" pitchFamily="18" charset="0"/>
              </a:defRPr>
            </a:lvl3pPr>
            <a:lvl4pPr algn="ctr" rtl="0" eaLnBrk="1" fontAlgn="base" hangingPunct="1">
              <a:spcBef>
                <a:spcPct val="0"/>
              </a:spcBef>
              <a:spcAft>
                <a:spcPct val="0"/>
              </a:spcAft>
              <a:defRPr sz="4400">
                <a:solidFill>
                  <a:schemeClr val="tx1"/>
                </a:solidFill>
                <a:latin typeface="Garamond" pitchFamily="18" charset="0"/>
              </a:defRPr>
            </a:lvl4pPr>
            <a:lvl5pPr algn="ctr" rtl="0" eaLnBrk="1" fontAlgn="base" hangingPunct="1">
              <a:spcBef>
                <a:spcPct val="0"/>
              </a:spcBef>
              <a:spcAft>
                <a:spcPct val="0"/>
              </a:spcAft>
              <a:defRPr sz="4400">
                <a:solidFill>
                  <a:schemeClr val="tx1"/>
                </a:solidFill>
                <a:latin typeface="Garamond" pitchFamily="18"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endParaRPr lang="en-US" sz="2344" dirty="0">
              <a:latin typeface="Lato Black" panose="020F0A02020204030203" pitchFamily="34" charset="0"/>
            </a:endParaRPr>
          </a:p>
        </p:txBody>
      </p:sp>
      <p:sp>
        <p:nvSpPr>
          <p:cNvPr id="5" name="Text Placeholder 4"/>
          <p:cNvSpPr>
            <a:spLocks noGrp="1"/>
          </p:cNvSpPr>
          <p:nvPr>
            <p:ph type="body" sz="quarter" idx="13" hasCustomPrompt="1"/>
          </p:nvPr>
        </p:nvSpPr>
        <p:spPr>
          <a:xfrm>
            <a:off x="0" y="0"/>
            <a:ext cx="9144000" cy="921657"/>
          </a:xfrm>
        </p:spPr>
        <p:txBody>
          <a:bodyPr anchor="ctr">
            <a:normAutofit/>
          </a:bodyPr>
          <a:lstStyle>
            <a:lvl1pPr marL="0" indent="0" algn="ctr">
              <a:buNone/>
              <a:defRPr sz="3600">
                <a:solidFill>
                  <a:schemeClr val="bg1"/>
                </a:solidFill>
                <a:latin typeface="Lato Black" panose="020F0A02020204030203" pitchFamily="34" charset="0"/>
              </a:defRPr>
            </a:lvl1pPr>
          </a:lstStyle>
          <a:p>
            <a:pPr lvl="0"/>
            <a:r>
              <a:rPr lang="en-US" dirty="0"/>
              <a:t>Sample Video Slide</a:t>
            </a:r>
          </a:p>
        </p:txBody>
      </p:sp>
      <p:sp>
        <p:nvSpPr>
          <p:cNvPr id="3" name="Media Placeholder 2"/>
          <p:cNvSpPr>
            <a:spLocks noGrp="1"/>
          </p:cNvSpPr>
          <p:nvPr>
            <p:ph type="media" sz="quarter" idx="15"/>
          </p:nvPr>
        </p:nvSpPr>
        <p:spPr>
          <a:xfrm>
            <a:off x="2042012" y="1304873"/>
            <a:ext cx="5045075" cy="2530475"/>
          </a:xfrm>
        </p:spPr>
        <p:txBody>
          <a:bodyPr/>
          <a:lstStyle/>
          <a:p>
            <a:r>
              <a:rPr lang="en-US"/>
              <a:t>Click icon to add media</a:t>
            </a:r>
          </a:p>
        </p:txBody>
      </p:sp>
    </p:spTree>
    <p:extLst>
      <p:ext uri="{BB962C8B-B14F-4D97-AF65-F5344CB8AC3E}">
        <p14:creationId xmlns:p14="http://schemas.microsoft.com/office/powerpoint/2010/main" val="24854819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cSld name="Text with image">
    <p:spTree>
      <p:nvGrpSpPr>
        <p:cNvPr id="1" name=""/>
        <p:cNvGrpSpPr/>
        <p:nvPr/>
      </p:nvGrpSpPr>
      <p:grpSpPr>
        <a:xfrm>
          <a:off x="0" y="0"/>
          <a:ext cx="0" cy="0"/>
          <a:chOff x="0" y="0"/>
          <a:chExt cx="0" cy="0"/>
        </a:xfrm>
      </p:grpSpPr>
      <p:sp>
        <p:nvSpPr>
          <p:cNvPr id="10" name="Text Placeholder 4"/>
          <p:cNvSpPr>
            <a:spLocks noGrp="1"/>
          </p:cNvSpPr>
          <p:nvPr>
            <p:ph type="body" sz="quarter" idx="13" hasCustomPrompt="1"/>
          </p:nvPr>
        </p:nvSpPr>
        <p:spPr>
          <a:xfrm>
            <a:off x="0" y="0"/>
            <a:ext cx="9144000" cy="921657"/>
          </a:xfrm>
        </p:spPr>
        <p:txBody>
          <a:bodyPr anchor="ctr">
            <a:normAutofit/>
          </a:bodyPr>
          <a:lstStyle>
            <a:lvl1pPr marL="0" indent="0" algn="ctr">
              <a:buNone/>
              <a:defRPr sz="3600">
                <a:solidFill>
                  <a:schemeClr val="bg1"/>
                </a:solidFill>
                <a:latin typeface="Lato Black" panose="020F0A02020204030203" pitchFamily="34" charset="0"/>
              </a:defRPr>
            </a:lvl1pPr>
          </a:lstStyle>
          <a:p>
            <a:pPr lvl="0"/>
            <a:r>
              <a:rPr lang="en-US" dirty="0"/>
              <a:t>Sample Slide with Image</a:t>
            </a:r>
          </a:p>
        </p:txBody>
      </p:sp>
      <p:sp>
        <p:nvSpPr>
          <p:cNvPr id="6" name="Text Placeholder 5"/>
          <p:cNvSpPr>
            <a:spLocks noGrp="1"/>
          </p:cNvSpPr>
          <p:nvPr>
            <p:ph type="body" sz="quarter" idx="14"/>
          </p:nvPr>
        </p:nvSpPr>
        <p:spPr>
          <a:xfrm>
            <a:off x="942822" y="1277258"/>
            <a:ext cx="3993459" cy="2329521"/>
          </a:xfrm>
        </p:spPr>
        <p:txBody>
          <a:bodyPr>
            <a:normAutofit/>
          </a:bodyPr>
          <a:lstStyle>
            <a:lvl1pPr marL="342900" indent="-342900">
              <a:lnSpc>
                <a:spcPct val="150000"/>
              </a:lnSpc>
              <a:spcAft>
                <a:spcPts val="439"/>
              </a:spcAft>
              <a:buFont typeface="Arial"/>
              <a:buChar char="•"/>
              <a:defRPr sz="2400" b="1"/>
            </a:lvl1pPr>
            <a:lvl2pPr marL="342789" indent="0">
              <a:lnSpc>
                <a:spcPct val="150000"/>
              </a:lnSpc>
              <a:buNone/>
              <a:defRPr/>
            </a:lvl2pPr>
            <a:lvl3pPr marL="685578" indent="0">
              <a:lnSpc>
                <a:spcPct val="150000"/>
              </a:lnSpc>
              <a:buNone/>
              <a:defRPr/>
            </a:lvl3pPr>
            <a:lvl4pPr marL="1028368" indent="0">
              <a:lnSpc>
                <a:spcPct val="150000"/>
              </a:lnSpc>
              <a:buNone/>
              <a:defRPr/>
            </a:lvl4pPr>
            <a:lvl5pPr marL="1371157" indent="0">
              <a:lnSpc>
                <a:spcPct val="150000"/>
              </a:lnSpc>
              <a:buNone/>
              <a:defRPr/>
            </a:lvl5pPr>
          </a:lstStyle>
          <a:p>
            <a:pPr lvl="0"/>
            <a:r>
              <a:rPr lang="en-US"/>
              <a:t>Click to edit Master text styles</a:t>
            </a:r>
          </a:p>
        </p:txBody>
      </p:sp>
      <p:sp>
        <p:nvSpPr>
          <p:cNvPr id="13" name="Picture Placeholder 12"/>
          <p:cNvSpPr>
            <a:spLocks noGrp="1"/>
          </p:cNvSpPr>
          <p:nvPr>
            <p:ph type="pic" sz="quarter" idx="15" hasCustomPrompt="1"/>
          </p:nvPr>
        </p:nvSpPr>
        <p:spPr>
          <a:xfrm rot="375682">
            <a:off x="5217824" y="1447890"/>
            <a:ext cx="3420446" cy="3090606"/>
          </a:xfrm>
        </p:spPr>
        <p:txBody>
          <a:bodyPr/>
          <a:lstStyle>
            <a:lvl1pPr marL="0" indent="0">
              <a:buNone/>
              <a:defRPr baseline="0">
                <a:solidFill>
                  <a:schemeClr val="bg2"/>
                </a:solidFill>
              </a:defRPr>
            </a:lvl1pPr>
          </a:lstStyle>
          <a:p>
            <a:r>
              <a:rPr lang="en-US" dirty="0"/>
              <a:t>Insert picture here</a:t>
            </a:r>
          </a:p>
        </p:txBody>
      </p:sp>
    </p:spTree>
    <p:extLst>
      <p:ext uri="{BB962C8B-B14F-4D97-AF65-F5344CB8AC3E}">
        <p14:creationId xmlns:p14="http://schemas.microsoft.com/office/powerpoint/2010/main" val="2862533213"/>
      </p:ext>
    </p:extLst>
  </p:cSld>
  <p:clrMapOvr>
    <a:masterClrMapping/>
  </p:clrMapOvr>
  <p:extLst>
    <p:ext uri="{DCECCB84-F9BA-43D5-87BE-67443E8EF086}">
      <p15:sldGuideLst xmlns:p15="http://schemas.microsoft.com/office/powerpoint/2012/main">
        <p15:guide id="1" orient="horz" pos="1638">
          <p15:clr>
            <a:srgbClr val="FBAE40"/>
          </p15:clr>
        </p15:guide>
        <p15:guide id="2" pos="576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image only no text">
    <p:spTree>
      <p:nvGrpSpPr>
        <p:cNvPr id="1" name=""/>
        <p:cNvGrpSpPr/>
        <p:nvPr/>
      </p:nvGrpSpPr>
      <p:grpSpPr>
        <a:xfrm>
          <a:off x="0" y="0"/>
          <a:ext cx="0" cy="0"/>
          <a:chOff x="0" y="0"/>
          <a:chExt cx="0" cy="0"/>
        </a:xfrm>
      </p:grpSpPr>
      <p:sp>
        <p:nvSpPr>
          <p:cNvPr id="10" name="Text Placeholder 4"/>
          <p:cNvSpPr>
            <a:spLocks noGrp="1"/>
          </p:cNvSpPr>
          <p:nvPr>
            <p:ph type="body" sz="quarter" idx="13"/>
          </p:nvPr>
        </p:nvSpPr>
        <p:spPr>
          <a:xfrm>
            <a:off x="0" y="0"/>
            <a:ext cx="9144000" cy="921657"/>
          </a:xfrm>
        </p:spPr>
        <p:txBody>
          <a:bodyPr anchor="ctr">
            <a:normAutofit/>
          </a:bodyPr>
          <a:lstStyle>
            <a:lvl1pPr marL="0" indent="0" algn="ctr">
              <a:buNone/>
              <a:defRPr sz="3600">
                <a:solidFill>
                  <a:schemeClr val="bg1"/>
                </a:solidFill>
                <a:latin typeface="Lato Black" panose="020F0A02020204030203" pitchFamily="34" charset="0"/>
              </a:defRPr>
            </a:lvl1pPr>
          </a:lstStyle>
          <a:p>
            <a:pPr lvl="0"/>
            <a:r>
              <a:rPr lang="en-US"/>
              <a:t>Click to edit Master text styles</a:t>
            </a:r>
          </a:p>
        </p:txBody>
      </p:sp>
    </p:spTree>
    <p:extLst>
      <p:ext uri="{BB962C8B-B14F-4D97-AF65-F5344CB8AC3E}">
        <p14:creationId xmlns:p14="http://schemas.microsoft.com/office/powerpoint/2010/main" val="764896768"/>
      </p:ext>
    </p:extLst>
  </p:cSld>
  <p:clrMapOvr>
    <a:masterClrMapping/>
  </p:clrMapOvr>
  <p:extLst>
    <p:ext uri="{DCECCB84-F9BA-43D5-87BE-67443E8EF086}">
      <p15:sldGuideLst xmlns:p15="http://schemas.microsoft.com/office/powerpoint/2012/main">
        <p15:guide id="1" orient="horz" pos="1638">
          <p15:clr>
            <a:srgbClr val="FBAE40"/>
          </p15:clr>
        </p15:guide>
        <p15:guide id="2" pos="576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2"/>
            <a:ext cx="4038600" cy="3394472"/>
          </a:xfrm>
        </p:spPr>
        <p:txBody>
          <a:bodyPr/>
          <a:lstStyle>
            <a:lvl1pPr>
              <a:defRPr sz="1575"/>
            </a:lvl1pPr>
            <a:lvl2pPr>
              <a:defRPr sz="1350"/>
            </a:lvl2pPr>
            <a:lvl3pPr>
              <a:defRPr sz="1125"/>
            </a:lvl3pPr>
            <a:lvl4pPr>
              <a:defRPr sz="1013"/>
            </a:lvl4pPr>
            <a:lvl5pPr>
              <a:defRPr sz="1013"/>
            </a:lvl5pPr>
            <a:lvl6pPr>
              <a:defRPr sz="1013"/>
            </a:lvl6pPr>
            <a:lvl7pPr>
              <a:defRPr sz="1013"/>
            </a:lvl7pPr>
            <a:lvl8pPr>
              <a:defRPr sz="1013"/>
            </a:lvl8pPr>
            <a:lvl9pPr>
              <a:defRPr sz="101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2"/>
            <a:ext cx="4038600" cy="3394472"/>
          </a:xfrm>
        </p:spPr>
        <p:txBody>
          <a:bodyPr/>
          <a:lstStyle>
            <a:lvl1pPr>
              <a:defRPr sz="1575"/>
            </a:lvl1pPr>
            <a:lvl2pPr>
              <a:defRPr sz="1350"/>
            </a:lvl2pPr>
            <a:lvl3pPr>
              <a:defRPr sz="1125"/>
            </a:lvl3pPr>
            <a:lvl4pPr>
              <a:defRPr sz="1013"/>
            </a:lvl4pPr>
            <a:lvl5pPr>
              <a:defRPr sz="1013"/>
            </a:lvl5pPr>
            <a:lvl6pPr>
              <a:defRPr sz="1013"/>
            </a:lvl6pPr>
            <a:lvl7pPr>
              <a:defRPr sz="1013"/>
            </a:lvl7pPr>
            <a:lvl8pPr>
              <a:defRPr sz="1013"/>
            </a:lvl8pPr>
            <a:lvl9pPr>
              <a:defRPr sz="101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a:xfrm>
            <a:off x="457200" y="4767264"/>
            <a:ext cx="2133600" cy="273844"/>
          </a:xfrm>
          <a:prstGeom prst="rect">
            <a:avLst/>
          </a:prstGeom>
        </p:spPr>
        <p:txBody>
          <a:bodyPr/>
          <a:lstStyle>
            <a:lvl1pPr>
              <a:defRPr/>
            </a:lvl1pPr>
          </a:lstStyle>
          <a:p>
            <a:fld id="{5C3D5D34-E1F9-4D07-950F-7AF0ED442BA5}" type="datetimeFigureOut">
              <a:rPr lang="en-US" smtClean="0"/>
              <a:t>12/12/2022</a:t>
            </a:fld>
            <a:endParaRPr lang="en-US" dirty="0"/>
          </a:p>
        </p:txBody>
      </p:sp>
      <p:sp>
        <p:nvSpPr>
          <p:cNvPr id="6" name="Footer Placeholder 4"/>
          <p:cNvSpPr>
            <a:spLocks noGrp="1"/>
          </p:cNvSpPr>
          <p:nvPr>
            <p:ph type="ftr" sz="quarter" idx="11"/>
          </p:nvPr>
        </p:nvSpPr>
        <p:spPr>
          <a:xfrm>
            <a:off x="3124200" y="4767264"/>
            <a:ext cx="2895600" cy="273844"/>
          </a:xfrm>
          <a:prstGeom prst="rect">
            <a:avLst/>
          </a:prstGeom>
        </p:spPr>
        <p:txBody>
          <a:bodyPr/>
          <a:lstStyle>
            <a:lvl1pPr>
              <a:defRPr/>
            </a:lvl1pPr>
          </a:lstStyle>
          <a:p>
            <a:endParaRPr lang="en-US" dirty="0"/>
          </a:p>
        </p:txBody>
      </p:sp>
      <p:sp>
        <p:nvSpPr>
          <p:cNvPr id="7" name="Slide Number Placeholder 5"/>
          <p:cNvSpPr>
            <a:spLocks noGrp="1"/>
          </p:cNvSpPr>
          <p:nvPr>
            <p:ph type="sldNum" sz="quarter" idx="12"/>
          </p:nvPr>
        </p:nvSpPr>
        <p:spPr>
          <a:xfrm>
            <a:off x="6553200" y="4767264"/>
            <a:ext cx="2133600" cy="273844"/>
          </a:xfrm>
          <a:prstGeom prst="rect">
            <a:avLst/>
          </a:prstGeom>
        </p:spPr>
        <p:txBody>
          <a:bodyPr/>
          <a:lstStyle>
            <a:lvl1pPr>
              <a:defRPr/>
            </a:lvl1pPr>
          </a:lstStyle>
          <a:p>
            <a:fld id="{A2005A3B-1C75-439B-9655-DA8609ACFB9C}" type="slidenum">
              <a:rPr lang="en-US" smtClean="0"/>
              <a:t>‹#›</a:t>
            </a:fld>
            <a:endParaRPr lang="en-US" dirty="0"/>
          </a:p>
        </p:txBody>
      </p:sp>
    </p:spTree>
    <p:extLst>
      <p:ext uri="{BB962C8B-B14F-4D97-AF65-F5344CB8AC3E}">
        <p14:creationId xmlns:p14="http://schemas.microsoft.com/office/powerpoint/2010/main" val="19329184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u="sng"/>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457200" y="4767264"/>
            <a:ext cx="2133600" cy="273844"/>
          </a:xfrm>
          <a:prstGeom prst="rect">
            <a:avLst/>
          </a:prstGeom>
        </p:spPr>
        <p:txBody>
          <a:bodyPr/>
          <a:lstStyle>
            <a:lvl1pPr>
              <a:defRPr/>
            </a:lvl1pPr>
          </a:lstStyle>
          <a:p>
            <a:fld id="{5C3D5D34-E1F9-4D07-950F-7AF0ED442BA5}" type="datetimeFigureOut">
              <a:rPr lang="en-US" smtClean="0"/>
              <a:t>12/12/2022</a:t>
            </a:fld>
            <a:endParaRPr lang="en-US" dirty="0"/>
          </a:p>
        </p:txBody>
      </p:sp>
      <p:sp>
        <p:nvSpPr>
          <p:cNvPr id="5" name="Footer Placeholder 4"/>
          <p:cNvSpPr>
            <a:spLocks noGrp="1"/>
          </p:cNvSpPr>
          <p:nvPr>
            <p:ph type="ftr" sz="quarter" idx="11"/>
          </p:nvPr>
        </p:nvSpPr>
        <p:spPr>
          <a:xfrm>
            <a:off x="3124200" y="4767264"/>
            <a:ext cx="2895600" cy="273844"/>
          </a:xfrm>
          <a:prstGeom prst="rect">
            <a:avLst/>
          </a:prstGeom>
        </p:spPr>
        <p:txBody>
          <a:bodyPr/>
          <a:lstStyle>
            <a:lvl1pPr>
              <a:defRPr/>
            </a:lvl1pPr>
          </a:lstStyle>
          <a:p>
            <a:endParaRPr lang="en-US" dirty="0"/>
          </a:p>
        </p:txBody>
      </p:sp>
      <p:sp>
        <p:nvSpPr>
          <p:cNvPr id="6" name="Slide Number Placeholder 5"/>
          <p:cNvSpPr>
            <a:spLocks noGrp="1"/>
          </p:cNvSpPr>
          <p:nvPr>
            <p:ph type="sldNum" sz="quarter" idx="12"/>
          </p:nvPr>
        </p:nvSpPr>
        <p:spPr>
          <a:xfrm>
            <a:off x="6553200" y="4767264"/>
            <a:ext cx="2133600" cy="273844"/>
          </a:xfrm>
          <a:prstGeom prst="rect">
            <a:avLst/>
          </a:prstGeom>
        </p:spPr>
        <p:txBody>
          <a:bodyPr/>
          <a:lstStyle>
            <a:lvl1pPr>
              <a:defRPr/>
            </a:lvl1pPr>
          </a:lstStyle>
          <a:p>
            <a:fld id="{A2005A3B-1C75-439B-9655-DA8609ACFB9C}" type="slidenum">
              <a:rPr lang="en-US" smtClean="0"/>
              <a:t>‹#›</a:t>
            </a:fld>
            <a:endParaRPr lang="en-US" dirty="0"/>
          </a:p>
        </p:txBody>
      </p:sp>
    </p:spTree>
    <p:extLst>
      <p:ext uri="{BB962C8B-B14F-4D97-AF65-F5344CB8AC3E}">
        <p14:creationId xmlns:p14="http://schemas.microsoft.com/office/powerpoint/2010/main" val="38747061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7"/>
            <a:ext cx="7772400" cy="1021556"/>
          </a:xfrm>
        </p:spPr>
        <p:txBody>
          <a:bodyPr anchor="t"/>
          <a:lstStyle>
            <a:lvl1pPr algn="l">
              <a:defRPr sz="225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1125">
                <a:solidFill>
                  <a:schemeClr val="tx1">
                    <a:tint val="75000"/>
                  </a:schemeClr>
                </a:solidFill>
              </a:defRPr>
            </a:lvl1pPr>
            <a:lvl2pPr marL="257175" indent="0">
              <a:buNone/>
              <a:defRPr sz="1013">
                <a:solidFill>
                  <a:schemeClr val="tx1">
                    <a:tint val="75000"/>
                  </a:schemeClr>
                </a:solidFill>
              </a:defRPr>
            </a:lvl2pPr>
            <a:lvl3pPr marL="514350" indent="0">
              <a:buNone/>
              <a:defRPr sz="900">
                <a:solidFill>
                  <a:schemeClr val="tx1">
                    <a:tint val="75000"/>
                  </a:schemeClr>
                </a:solidFill>
              </a:defRPr>
            </a:lvl3pPr>
            <a:lvl4pPr marL="771525" indent="0">
              <a:buNone/>
              <a:defRPr sz="788">
                <a:solidFill>
                  <a:schemeClr val="tx1">
                    <a:tint val="75000"/>
                  </a:schemeClr>
                </a:solidFill>
              </a:defRPr>
            </a:lvl4pPr>
            <a:lvl5pPr marL="1028700" indent="0">
              <a:buNone/>
              <a:defRPr sz="788">
                <a:solidFill>
                  <a:schemeClr val="tx1">
                    <a:tint val="75000"/>
                  </a:schemeClr>
                </a:solidFill>
              </a:defRPr>
            </a:lvl5pPr>
            <a:lvl6pPr marL="1285875" indent="0">
              <a:buNone/>
              <a:defRPr sz="788">
                <a:solidFill>
                  <a:schemeClr val="tx1">
                    <a:tint val="75000"/>
                  </a:schemeClr>
                </a:solidFill>
              </a:defRPr>
            </a:lvl6pPr>
            <a:lvl7pPr marL="1543050" indent="0">
              <a:buNone/>
              <a:defRPr sz="788">
                <a:solidFill>
                  <a:schemeClr val="tx1">
                    <a:tint val="75000"/>
                  </a:schemeClr>
                </a:solidFill>
              </a:defRPr>
            </a:lvl7pPr>
            <a:lvl8pPr marL="1800225" indent="0">
              <a:buNone/>
              <a:defRPr sz="788">
                <a:solidFill>
                  <a:schemeClr val="tx1">
                    <a:tint val="75000"/>
                  </a:schemeClr>
                </a:solidFill>
              </a:defRPr>
            </a:lvl8pPr>
            <a:lvl9pPr marL="2057400" indent="0">
              <a:buNone/>
              <a:defRPr sz="788">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4767264"/>
            <a:ext cx="2133600" cy="273844"/>
          </a:xfrm>
          <a:prstGeom prst="rect">
            <a:avLst/>
          </a:prstGeom>
        </p:spPr>
        <p:txBody>
          <a:bodyPr/>
          <a:lstStyle>
            <a:lvl1pPr>
              <a:defRPr/>
            </a:lvl1pPr>
          </a:lstStyle>
          <a:p>
            <a:fld id="{5C3D5D34-E1F9-4D07-950F-7AF0ED442BA5}" type="datetimeFigureOut">
              <a:rPr lang="en-US" smtClean="0"/>
              <a:t>12/12/2022</a:t>
            </a:fld>
            <a:endParaRPr lang="en-US" dirty="0"/>
          </a:p>
        </p:txBody>
      </p:sp>
      <p:sp>
        <p:nvSpPr>
          <p:cNvPr id="5" name="Footer Placeholder 4"/>
          <p:cNvSpPr>
            <a:spLocks noGrp="1"/>
          </p:cNvSpPr>
          <p:nvPr>
            <p:ph type="ftr" sz="quarter" idx="11"/>
          </p:nvPr>
        </p:nvSpPr>
        <p:spPr>
          <a:xfrm>
            <a:off x="3124200" y="4767264"/>
            <a:ext cx="2895600" cy="273844"/>
          </a:xfrm>
          <a:prstGeom prst="rect">
            <a:avLst/>
          </a:prstGeom>
        </p:spPr>
        <p:txBody>
          <a:bodyPr/>
          <a:lstStyle>
            <a:lvl1pPr>
              <a:defRPr/>
            </a:lvl1pPr>
          </a:lstStyle>
          <a:p>
            <a:endParaRPr lang="en-US" dirty="0"/>
          </a:p>
        </p:txBody>
      </p:sp>
      <p:sp>
        <p:nvSpPr>
          <p:cNvPr id="6" name="Slide Number Placeholder 5"/>
          <p:cNvSpPr>
            <a:spLocks noGrp="1"/>
          </p:cNvSpPr>
          <p:nvPr>
            <p:ph type="sldNum" sz="quarter" idx="12"/>
          </p:nvPr>
        </p:nvSpPr>
        <p:spPr>
          <a:xfrm>
            <a:off x="6553200" y="4767264"/>
            <a:ext cx="2133600" cy="273844"/>
          </a:xfrm>
          <a:prstGeom prst="rect">
            <a:avLst/>
          </a:prstGeom>
        </p:spPr>
        <p:txBody>
          <a:bodyPr/>
          <a:lstStyle>
            <a:lvl1pPr>
              <a:defRPr/>
            </a:lvl1pPr>
          </a:lstStyle>
          <a:p>
            <a:fld id="{A2005A3B-1C75-439B-9655-DA8609ACFB9C}" type="slidenum">
              <a:rPr lang="en-US" smtClean="0"/>
              <a:t>‹#›</a:t>
            </a:fld>
            <a:endParaRPr lang="en-US" dirty="0"/>
          </a:p>
        </p:txBody>
      </p:sp>
    </p:spTree>
    <p:extLst>
      <p:ext uri="{BB962C8B-B14F-4D97-AF65-F5344CB8AC3E}">
        <p14:creationId xmlns:p14="http://schemas.microsoft.com/office/powerpoint/2010/main" val="25346816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257175" indent="0" algn="ctr">
              <a:buNone/>
              <a:defRPr>
                <a:solidFill>
                  <a:schemeClr val="tx1">
                    <a:tint val="75000"/>
                  </a:schemeClr>
                </a:solidFill>
              </a:defRPr>
            </a:lvl2pPr>
            <a:lvl3pPr marL="514350" indent="0" algn="ctr">
              <a:buNone/>
              <a:defRPr>
                <a:solidFill>
                  <a:schemeClr val="tx1">
                    <a:tint val="75000"/>
                  </a:schemeClr>
                </a:solidFill>
              </a:defRPr>
            </a:lvl3pPr>
            <a:lvl4pPr marL="771525" indent="0" algn="ctr">
              <a:buNone/>
              <a:defRPr>
                <a:solidFill>
                  <a:schemeClr val="tx1">
                    <a:tint val="75000"/>
                  </a:schemeClr>
                </a:solidFill>
              </a:defRPr>
            </a:lvl4pPr>
            <a:lvl5pPr marL="1028700" indent="0" algn="ctr">
              <a:buNone/>
              <a:defRPr>
                <a:solidFill>
                  <a:schemeClr val="tx1">
                    <a:tint val="75000"/>
                  </a:schemeClr>
                </a:solidFill>
              </a:defRPr>
            </a:lvl5pPr>
            <a:lvl6pPr marL="1285875" indent="0" algn="ctr">
              <a:buNone/>
              <a:defRPr>
                <a:solidFill>
                  <a:schemeClr val="tx1">
                    <a:tint val="75000"/>
                  </a:schemeClr>
                </a:solidFill>
              </a:defRPr>
            </a:lvl6pPr>
            <a:lvl7pPr marL="1543050" indent="0" algn="ctr">
              <a:buNone/>
              <a:defRPr>
                <a:solidFill>
                  <a:schemeClr val="tx1">
                    <a:tint val="75000"/>
                  </a:schemeClr>
                </a:solidFill>
              </a:defRPr>
            </a:lvl7pPr>
            <a:lvl8pPr marL="1800225" indent="0" algn="ctr">
              <a:buNone/>
              <a:defRPr>
                <a:solidFill>
                  <a:schemeClr val="tx1">
                    <a:tint val="75000"/>
                  </a:schemeClr>
                </a:solidFill>
              </a:defRPr>
            </a:lvl8pPr>
            <a:lvl9pPr marL="20574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4767264"/>
            <a:ext cx="2133600" cy="273844"/>
          </a:xfrm>
          <a:prstGeom prst="rect">
            <a:avLst/>
          </a:prstGeom>
        </p:spPr>
        <p:txBody>
          <a:bodyPr/>
          <a:lstStyle>
            <a:lvl1pPr>
              <a:defRPr/>
            </a:lvl1pPr>
          </a:lstStyle>
          <a:p>
            <a:fld id="{5C3D5D34-E1F9-4D07-950F-7AF0ED442BA5}" type="datetimeFigureOut">
              <a:rPr lang="en-US" smtClean="0"/>
              <a:t>12/12/2022</a:t>
            </a:fld>
            <a:endParaRPr lang="en-US" dirty="0"/>
          </a:p>
        </p:txBody>
      </p:sp>
      <p:sp>
        <p:nvSpPr>
          <p:cNvPr id="5" name="Footer Placeholder 4"/>
          <p:cNvSpPr>
            <a:spLocks noGrp="1"/>
          </p:cNvSpPr>
          <p:nvPr>
            <p:ph type="ftr" sz="quarter" idx="11"/>
          </p:nvPr>
        </p:nvSpPr>
        <p:spPr>
          <a:xfrm>
            <a:off x="3124200" y="4767264"/>
            <a:ext cx="2895600" cy="273844"/>
          </a:xfrm>
          <a:prstGeom prst="rect">
            <a:avLst/>
          </a:prstGeom>
        </p:spPr>
        <p:txBody>
          <a:bodyPr/>
          <a:lstStyle>
            <a:lvl1pPr>
              <a:defRPr/>
            </a:lvl1pPr>
          </a:lstStyle>
          <a:p>
            <a:endParaRPr lang="en-US" dirty="0"/>
          </a:p>
        </p:txBody>
      </p:sp>
      <p:sp>
        <p:nvSpPr>
          <p:cNvPr id="6" name="Slide Number Placeholder 5"/>
          <p:cNvSpPr>
            <a:spLocks noGrp="1"/>
          </p:cNvSpPr>
          <p:nvPr>
            <p:ph type="sldNum" sz="quarter" idx="12"/>
          </p:nvPr>
        </p:nvSpPr>
        <p:spPr>
          <a:xfrm>
            <a:off x="6553200" y="4767264"/>
            <a:ext cx="2133600" cy="273844"/>
          </a:xfrm>
          <a:prstGeom prst="rect">
            <a:avLst/>
          </a:prstGeom>
        </p:spPr>
        <p:txBody>
          <a:bodyPr/>
          <a:lstStyle>
            <a:lvl1pPr>
              <a:defRPr/>
            </a:lvl1pPr>
          </a:lstStyle>
          <a:p>
            <a:fld id="{A2005A3B-1C75-439B-9655-DA8609ACFB9C}" type="slidenum">
              <a:rPr lang="en-US" smtClean="0"/>
              <a:t>‹#›</a:t>
            </a:fld>
            <a:endParaRPr lang="en-US" dirty="0"/>
          </a:p>
        </p:txBody>
      </p:sp>
    </p:spTree>
    <p:extLst>
      <p:ext uri="{BB962C8B-B14F-4D97-AF65-F5344CB8AC3E}">
        <p14:creationId xmlns:p14="http://schemas.microsoft.com/office/powerpoint/2010/main" val="31093485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alphaModFix amt="50871"/>
            <a:lum/>
          </a:blip>
          <a:srcRect/>
          <a:stretch>
            <a:fillRect t="-1000" b="-1000"/>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184116" y="1364104"/>
            <a:ext cx="4762552" cy="2478963"/>
          </a:xfrm>
          <a:prstGeom prst="rect">
            <a:avLst/>
          </a:prstGeom>
        </p:spPr>
        <p:txBody>
          <a:bodyPr vert="horz" lIns="91440" tIns="45720" rIns="91440" bIns="45720" rtlCol="0">
            <a:normAutofit/>
          </a:bodyPr>
          <a:lstStyle/>
          <a:p>
            <a:pPr lvl="0"/>
            <a:r>
              <a:rPr lang="en-US" dirty="0"/>
              <a:t>Click to edit Master text styles</a:t>
            </a:r>
          </a:p>
        </p:txBody>
      </p:sp>
      <p:sp>
        <p:nvSpPr>
          <p:cNvPr id="5" name="Title 4"/>
          <p:cNvSpPr txBox="1">
            <a:spLocks/>
          </p:cNvSpPr>
          <p:nvPr/>
        </p:nvSpPr>
        <p:spPr bwMode="auto">
          <a:xfrm>
            <a:off x="-6304" y="0"/>
            <a:ext cx="9150304" cy="921657"/>
          </a:xfrm>
          <a:prstGeom prst="rect">
            <a:avLst/>
          </a:prstGeom>
          <a:solidFill>
            <a:srgbClr val="333399"/>
          </a:solidFill>
          <a:ln w="9525">
            <a:noFill/>
            <a:miter lim="800000"/>
            <a:headEnd/>
            <a:tailEnd/>
          </a:ln>
        </p:spPr>
        <p:txBody>
          <a:bodyPr vert="horz" wrap="square" lIns="66968" tIns="33484" rIns="66968" bIns="33484" numCol="1" anchor="ctr" anchorCtr="0" compatLnSpc="1">
            <a:prstTxWarp prst="textNoShape">
              <a:avLst/>
            </a:prstTxWarp>
          </a:bodyPr>
          <a:lstStyle>
            <a:lvl1pPr algn="ctr" rtl="0" eaLnBrk="1" fontAlgn="base" hangingPunct="1">
              <a:spcBef>
                <a:spcPct val="0"/>
              </a:spcBef>
              <a:spcAft>
                <a:spcPct val="0"/>
              </a:spcAft>
              <a:defRPr sz="4000" kern="1200">
                <a:solidFill>
                  <a:schemeClr val="tx1"/>
                </a:solidFill>
                <a:latin typeface="Gadget"/>
                <a:ea typeface="+mj-ea"/>
                <a:cs typeface="Gadget"/>
              </a:defRPr>
            </a:lvl1pPr>
            <a:lvl2pPr algn="ctr" rtl="0" eaLnBrk="1" fontAlgn="base" hangingPunct="1">
              <a:spcBef>
                <a:spcPct val="0"/>
              </a:spcBef>
              <a:spcAft>
                <a:spcPct val="0"/>
              </a:spcAft>
              <a:defRPr sz="4400">
                <a:solidFill>
                  <a:schemeClr val="tx1"/>
                </a:solidFill>
                <a:latin typeface="Garamond" pitchFamily="18" charset="0"/>
              </a:defRPr>
            </a:lvl2pPr>
            <a:lvl3pPr algn="ctr" rtl="0" eaLnBrk="1" fontAlgn="base" hangingPunct="1">
              <a:spcBef>
                <a:spcPct val="0"/>
              </a:spcBef>
              <a:spcAft>
                <a:spcPct val="0"/>
              </a:spcAft>
              <a:defRPr sz="4400">
                <a:solidFill>
                  <a:schemeClr val="tx1"/>
                </a:solidFill>
                <a:latin typeface="Garamond" pitchFamily="18" charset="0"/>
              </a:defRPr>
            </a:lvl3pPr>
            <a:lvl4pPr algn="ctr" rtl="0" eaLnBrk="1" fontAlgn="base" hangingPunct="1">
              <a:spcBef>
                <a:spcPct val="0"/>
              </a:spcBef>
              <a:spcAft>
                <a:spcPct val="0"/>
              </a:spcAft>
              <a:defRPr sz="4400">
                <a:solidFill>
                  <a:schemeClr val="tx1"/>
                </a:solidFill>
                <a:latin typeface="Garamond" pitchFamily="18" charset="0"/>
              </a:defRPr>
            </a:lvl4pPr>
            <a:lvl5pPr algn="ctr" rtl="0" eaLnBrk="1" fontAlgn="base" hangingPunct="1">
              <a:spcBef>
                <a:spcPct val="0"/>
              </a:spcBef>
              <a:spcAft>
                <a:spcPct val="0"/>
              </a:spcAft>
              <a:defRPr sz="4400">
                <a:solidFill>
                  <a:schemeClr val="tx1"/>
                </a:solidFill>
                <a:latin typeface="Garamond" pitchFamily="18"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endParaRPr lang="en-US" sz="2344" dirty="0">
              <a:latin typeface="Lato Black" panose="020F0A02020204030203" pitchFamily="34" charset="0"/>
            </a:endParaRPr>
          </a:p>
        </p:txBody>
      </p:sp>
      <p:sp>
        <p:nvSpPr>
          <p:cNvPr id="2" name="Title Placeholder 1"/>
          <p:cNvSpPr>
            <a:spLocks noGrp="1"/>
          </p:cNvSpPr>
          <p:nvPr>
            <p:ph type="title"/>
          </p:nvPr>
        </p:nvSpPr>
        <p:spPr>
          <a:xfrm>
            <a:off x="616258" y="0"/>
            <a:ext cx="7886700" cy="914400"/>
          </a:xfrm>
          <a:prstGeom prst="rect">
            <a:avLst/>
          </a:prstGeom>
        </p:spPr>
        <p:txBody>
          <a:bodyPr vert="horz" lIns="91440" tIns="45720" rIns="91440" bIns="45720" rtlCol="0" anchor="ctr">
            <a:normAutofit/>
          </a:bodyPr>
          <a:lstStyle/>
          <a:p>
            <a:r>
              <a:rPr lang="en-US" dirty="0"/>
              <a:t>Text Slide Master</a:t>
            </a:r>
          </a:p>
        </p:txBody>
      </p:sp>
    </p:spTree>
    <p:extLst>
      <p:ext uri="{BB962C8B-B14F-4D97-AF65-F5344CB8AC3E}">
        <p14:creationId xmlns:p14="http://schemas.microsoft.com/office/powerpoint/2010/main" val="4274286817"/>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693" r:id="rId10"/>
    <p:sldLayoutId id="2147483694" r:id="rId11"/>
    <p:sldLayoutId id="2147483697" r:id="rId12"/>
  </p:sldLayoutIdLst>
  <p:txStyles>
    <p:titleStyle>
      <a:lvl1pPr algn="ctr" defTabSz="685800" rtl="0" eaLnBrk="1" latinLnBrk="0" hangingPunct="1">
        <a:lnSpc>
          <a:spcPct val="90000"/>
        </a:lnSpc>
        <a:spcBef>
          <a:spcPct val="0"/>
        </a:spcBef>
        <a:buNone/>
        <a:defRPr sz="3600" kern="1200">
          <a:solidFill>
            <a:schemeClr val="bg1"/>
          </a:solidFill>
          <a:latin typeface="Lato Black" panose="020F0A02020204030203" pitchFamily="34" charset="0"/>
          <a:ea typeface="+mj-ea"/>
          <a:cs typeface="+mj-cs"/>
        </a:defRPr>
      </a:lvl1pPr>
    </p:titleStyle>
    <p:bodyStyle>
      <a:lvl1pPr marL="164592" indent="-164592" algn="l" defTabSz="685800" rtl="0" eaLnBrk="1" latinLnBrk="0" hangingPunct="1">
        <a:lnSpc>
          <a:spcPct val="100000"/>
        </a:lnSpc>
        <a:spcBef>
          <a:spcPts val="0"/>
        </a:spcBef>
        <a:spcAft>
          <a:spcPts val="3000"/>
        </a:spcAft>
        <a:buFont typeface="Arial"/>
        <a:buChar char="•"/>
        <a:defRPr sz="2400" b="1" kern="1200">
          <a:solidFill>
            <a:schemeClr val="tx1"/>
          </a:solidFill>
          <a:latin typeface="Lato" panose="020F0502020204030203" pitchFamily="34" charset="0"/>
          <a:ea typeface="+mn-ea"/>
          <a:cs typeface="+mn-cs"/>
        </a:defRPr>
      </a:lvl1pPr>
      <a:lvl2pPr marL="342900" indent="0" algn="l" defTabSz="685800" rtl="0" eaLnBrk="1" latinLnBrk="0" hangingPunct="1">
        <a:lnSpc>
          <a:spcPct val="150000"/>
        </a:lnSpc>
        <a:spcBef>
          <a:spcPts val="375"/>
        </a:spcBef>
        <a:buFont typeface="Lato" panose="020F0502020204030203" pitchFamily="34" charset="0"/>
        <a:buNone/>
        <a:defRPr sz="2400" kern="1200">
          <a:solidFill>
            <a:schemeClr val="tx1"/>
          </a:solidFill>
          <a:latin typeface="Lato" panose="020F0502020204030203" pitchFamily="34"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 Id="rId4" Type="http://schemas.openxmlformats.org/officeDocument/2006/relationships/hyperlink" Target="https://dpi.wi.gov/community-nutrition/sfsp" TargetMode="Externa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7.xml"/><Relationship Id="rId1" Type="http://schemas.openxmlformats.org/officeDocument/2006/relationships/tags" Target="../tags/tag11.xml"/></Relationships>
</file>

<file path=ppt/slides/_rels/slide11.xml.rels><?xml version="1.0" encoding="UTF-8" standalone="yes"?>
<Relationships xmlns="http://schemas.openxmlformats.org/package/2006/relationships"><Relationship Id="rId3" Type="http://schemas.openxmlformats.org/officeDocument/2006/relationships/audio" Target="../media/media2.m4a"/><Relationship Id="rId2" Type="http://schemas.microsoft.com/office/2007/relationships/media" Target="../media/media2.m4a"/><Relationship Id="rId1" Type="http://schemas.openxmlformats.org/officeDocument/2006/relationships/tags" Target="../tags/tag12.xml"/><Relationship Id="rId6" Type="http://schemas.openxmlformats.org/officeDocument/2006/relationships/image" Target="../media/image6.png"/><Relationship Id="rId5" Type="http://schemas.openxmlformats.org/officeDocument/2006/relationships/notesSlide" Target="../notesSlides/notesSlide11.xml"/><Relationship Id="rId4"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7.xml"/><Relationship Id="rId1" Type="http://schemas.openxmlformats.org/officeDocument/2006/relationships/tags" Target="../tags/tag13.xml"/><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8.xml"/><Relationship Id="rId1" Type="http://schemas.openxmlformats.org/officeDocument/2006/relationships/tags" Target="../tags/tag14.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7.xml"/><Relationship Id="rId1" Type="http://schemas.openxmlformats.org/officeDocument/2006/relationships/tags" Target="../tags/tag15.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7.xml"/><Relationship Id="rId1" Type="http://schemas.openxmlformats.org/officeDocument/2006/relationships/tags" Target="../tags/tag16.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9.xml"/><Relationship Id="rId1" Type="http://schemas.openxmlformats.org/officeDocument/2006/relationships/tags" Target="../tags/tag17.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18.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7.xml"/><Relationship Id="rId1" Type="http://schemas.openxmlformats.org/officeDocument/2006/relationships/tags" Target="../tags/tag19.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ags" Target="../tags/tag20.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8.xml"/><Relationship Id="rId1" Type="http://schemas.openxmlformats.org/officeDocument/2006/relationships/tags" Target="../tags/tag21.xml"/></Relationships>
</file>

<file path=ppt/slides/_rels/slide21.xml.rels><?xml version="1.0" encoding="UTF-8" standalone="yes"?>
<Relationships xmlns="http://schemas.openxmlformats.org/package/2006/relationships"><Relationship Id="rId3" Type="http://schemas.openxmlformats.org/officeDocument/2006/relationships/audio" Target="../media/media3.m4a"/><Relationship Id="rId2" Type="http://schemas.microsoft.com/office/2007/relationships/media" Target="../media/media3.m4a"/><Relationship Id="rId1" Type="http://schemas.openxmlformats.org/officeDocument/2006/relationships/tags" Target="../tags/tag22.xml"/><Relationship Id="rId6" Type="http://schemas.openxmlformats.org/officeDocument/2006/relationships/image" Target="../media/image6.png"/><Relationship Id="rId5" Type="http://schemas.openxmlformats.org/officeDocument/2006/relationships/notesSlide" Target="../notesSlides/notesSlide21.xml"/><Relationship Id="rId4"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7.xml"/><Relationship Id="rId1" Type="http://schemas.openxmlformats.org/officeDocument/2006/relationships/tags" Target="../tags/tag23.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tags" Target="../tags/tag24.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tags" Target="../tags/tag25.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tags" Target="../tags/tag26.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8.xml"/><Relationship Id="rId1" Type="http://schemas.openxmlformats.org/officeDocument/2006/relationships/tags" Target="../tags/tag27.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7.xml"/><Relationship Id="rId1" Type="http://schemas.openxmlformats.org/officeDocument/2006/relationships/tags" Target="../tags/tag28.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7.xml"/><Relationship Id="rId1" Type="http://schemas.openxmlformats.org/officeDocument/2006/relationships/tags" Target="../tags/tag29.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8.xml"/><Relationship Id="rId1" Type="http://schemas.openxmlformats.org/officeDocument/2006/relationships/tags" Target="../tags/tag30.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tags" Target="../tags/tag4.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7.xml"/><Relationship Id="rId1" Type="http://schemas.openxmlformats.org/officeDocument/2006/relationships/tags" Target="../tags/tag31.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7" Type="http://schemas.openxmlformats.org/officeDocument/2006/relationships/hyperlink" Target="https://dpi.wi.gov/sites/default/files/imce/community-nutrition/pdf/race_ethnicity_data_form.pdf" TargetMode="External"/><Relationship Id="rId2" Type="http://schemas.openxmlformats.org/officeDocument/2006/relationships/slideLayout" Target="../slideLayouts/slideLayout7.xml"/><Relationship Id="rId1" Type="http://schemas.openxmlformats.org/officeDocument/2006/relationships/tags" Target="../tags/tag32.xml"/><Relationship Id="rId6" Type="http://schemas.openxmlformats.org/officeDocument/2006/relationships/hyperlink" Target="https://nces.ed.gov/ccd/schoolsearch/" TargetMode="External"/><Relationship Id="rId5" Type="http://schemas.openxmlformats.org/officeDocument/2006/relationships/hyperlink" Target="https://www.census.gov/programs-surveys/acs/" TargetMode="External"/><Relationship Id="rId4" Type="http://schemas.openxmlformats.org/officeDocument/2006/relationships/hyperlink" Target="https://dpi.wi.gov/commuhttps:/dpi.wi.gov/community-nutrition/sfsp/marketnity-nutrition/sfsp/market" TargetMode="Externa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8.xml"/><Relationship Id="rId1" Type="http://schemas.openxmlformats.org/officeDocument/2006/relationships/tags" Target="../tags/tag33.xml"/></Relationships>
</file>

<file path=ppt/slides/_rels/slide3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audio" Target="../media/media4.m4a"/><Relationship Id="rId7" Type="http://schemas.openxmlformats.org/officeDocument/2006/relationships/hyperlink" Target="https://www.ocio.usda.gov/sites/default/files/docs/2012/Spanish_Form_508_Compliant_6_8_12_0.pdf" TargetMode="External"/><Relationship Id="rId2" Type="http://schemas.microsoft.com/office/2007/relationships/media" Target="../media/media4.m4a"/><Relationship Id="rId1" Type="http://schemas.openxmlformats.org/officeDocument/2006/relationships/tags" Target="../tags/tag34.xml"/><Relationship Id="rId6" Type="http://schemas.openxmlformats.org/officeDocument/2006/relationships/hyperlink" Target="https://www.usda.gov/sites/default/files/documents/usda-program-discrimination-complaint-form.pdf" TargetMode="External"/><Relationship Id="rId5" Type="http://schemas.openxmlformats.org/officeDocument/2006/relationships/notesSlide" Target="../notesSlides/notesSlide33.xml"/><Relationship Id="rId4"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7.xml"/><Relationship Id="rId1" Type="http://schemas.openxmlformats.org/officeDocument/2006/relationships/tags" Target="../tags/tag35.xml"/><Relationship Id="rId4" Type="http://schemas.openxmlformats.org/officeDocument/2006/relationships/hyperlink" Target="mailto:jessica.sharkus@dpi.wi.gov" TargetMode="Externa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7.xml"/><Relationship Id="rId1" Type="http://schemas.openxmlformats.org/officeDocument/2006/relationships/tags" Target="../tags/tag36.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7.xml"/><Relationship Id="rId1" Type="http://schemas.openxmlformats.org/officeDocument/2006/relationships/tags" Target="../tags/tag37.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7.xml"/><Relationship Id="rId1" Type="http://schemas.openxmlformats.org/officeDocument/2006/relationships/tags" Target="../tags/tag38.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8.xml"/><Relationship Id="rId1" Type="http://schemas.openxmlformats.org/officeDocument/2006/relationships/tags" Target="../tags/tag39.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7.xml"/><Relationship Id="rId1" Type="http://schemas.openxmlformats.org/officeDocument/2006/relationships/tags" Target="../tags/tag40.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tags" Target="../tags/tag5.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40.xml"/><Relationship Id="rId7" Type="http://schemas.openxmlformats.org/officeDocument/2006/relationships/hyperlink" Target="https://dpi.wi.gov/sites/default/files/imce/school-nutrition/pdf/eligibility-manual.pdf" TargetMode="External"/><Relationship Id="rId2" Type="http://schemas.openxmlformats.org/officeDocument/2006/relationships/slideLayout" Target="../slideLayouts/slideLayout7.xml"/><Relationship Id="rId1" Type="http://schemas.openxmlformats.org/officeDocument/2006/relationships/tags" Target="../tags/tag41.xml"/><Relationship Id="rId6" Type="http://schemas.openxmlformats.org/officeDocument/2006/relationships/hyperlink" Target="https://dpi.wi.gov/community-nutrition/sfsp/market" TargetMode="External"/><Relationship Id="rId5" Type="http://schemas.openxmlformats.org/officeDocument/2006/relationships/hyperlink" Target="https://dpi.wi.gov/school-nutrition/program-requirements/civil-rights" TargetMode="External"/><Relationship Id="rId4" Type="http://schemas.openxmlformats.org/officeDocument/2006/relationships/hyperlink" Target="http://www.fns.usda.gov/sites/default/files/113-1.pdf" TargetMode="Externa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1.xml"/><Relationship Id="rId7" Type="http://schemas.openxmlformats.org/officeDocument/2006/relationships/hyperlink" Target="mailto:cnt@dpi.wi.gov" TargetMode="External"/><Relationship Id="rId2" Type="http://schemas.openxmlformats.org/officeDocument/2006/relationships/slideLayout" Target="../slideLayouts/slideLayout7.xml"/><Relationship Id="rId1" Type="http://schemas.openxmlformats.org/officeDocument/2006/relationships/tags" Target="../tags/tag42.xml"/><Relationship Id="rId6" Type="http://schemas.openxmlformats.org/officeDocument/2006/relationships/hyperlink" Target="mailto:DPIFNS@dpi.wi.gov" TargetMode="External"/><Relationship Id="rId5" Type="http://schemas.openxmlformats.org/officeDocument/2006/relationships/hyperlink" Target="https://dpi.wi.gov/community-nutrition" TargetMode="External"/><Relationship Id="rId4" Type="http://schemas.openxmlformats.org/officeDocument/2006/relationships/image" Target="../media/image8.png"/></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7.xml"/><Relationship Id="rId1" Type="http://schemas.openxmlformats.org/officeDocument/2006/relationships/tags" Target="../tags/tag43.xml"/><Relationship Id="rId5" Type="http://schemas.openxmlformats.org/officeDocument/2006/relationships/hyperlink" Target="https://dpi.wi.gov/community-nutrition/sfsp/market" TargetMode="External"/><Relationship Id="rId4" Type="http://schemas.openxmlformats.org/officeDocument/2006/relationships/image" Target="../media/image9.png"/></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2.xml"/><Relationship Id="rId1" Type="http://schemas.openxmlformats.org/officeDocument/2006/relationships/tags" Target="../tags/tag44.xml"/><Relationship Id="rId5" Type="http://schemas.openxmlformats.org/officeDocument/2006/relationships/hyperlink" Target="http://mailto:program.intake@usda.gov/" TargetMode="External"/><Relationship Id="rId4" Type="http://schemas.openxmlformats.org/officeDocument/2006/relationships/hyperlink" Target="https://www.usda.gov/sites/default/files/documents/USDA-OASCR%20P-Complaint-Form-0508-0002-508-11-28-17Fax2Mail.pdf" TargetMode="Externa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tags" Target="../tags/tag6.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tags" Target="../tags/tag7.xml"/><Relationship Id="rId4" Type="http://schemas.openxmlformats.org/officeDocument/2006/relationships/hyperlink" Target="https://dpi.wi.gov/community-nutrition/sfsp/outreach" TargetMode="Externa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6.xml"/><Relationship Id="rId1" Type="http://schemas.openxmlformats.org/officeDocument/2006/relationships/tags" Target="../tags/tag8.xml"/><Relationship Id="rId5" Type="http://schemas.openxmlformats.org/officeDocument/2006/relationships/image" Target="../media/image5.png"/><Relationship Id="rId4" Type="http://schemas.openxmlformats.org/officeDocument/2006/relationships/hyperlink" Target="Order%20Online" TargetMode="Externa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tags" Target="../tags/tag9.xml"/></Relationships>
</file>

<file path=ppt/slides/_rels/slide9.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audio" Target="../media/media1.m4a"/><Relationship Id="rId7" Type="http://schemas.openxmlformats.org/officeDocument/2006/relationships/hyperlink" Target="http://mailto:program.intake@usda.gov/" TargetMode="External"/><Relationship Id="rId2" Type="http://schemas.microsoft.com/office/2007/relationships/media" Target="../media/media1.m4a"/><Relationship Id="rId1" Type="http://schemas.openxmlformats.org/officeDocument/2006/relationships/tags" Target="../tags/tag10.xml"/><Relationship Id="rId6" Type="http://schemas.openxmlformats.org/officeDocument/2006/relationships/hyperlink" Target="https://www.usda.gov/sites/default/files/documents/USDA-OASCR%20P-Complaint-Form-0508-0002-508-11-28-17Fax2Mail.pdf" TargetMode="External"/><Relationship Id="rId5" Type="http://schemas.openxmlformats.org/officeDocument/2006/relationships/notesSlide" Target="../notesSlides/notesSlide9.xml"/><Relationship Id="rId4"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B247078-82B0-4CFA-BF63-CC0C38F8CC00}"/>
              </a:ext>
            </a:extLst>
          </p:cNvPr>
          <p:cNvSpPr>
            <a:spLocks noGrp="1"/>
          </p:cNvSpPr>
          <p:nvPr>
            <p:ph type="title" idx="4294967295"/>
          </p:nvPr>
        </p:nvSpPr>
        <p:spPr>
          <a:xfrm>
            <a:off x="808074" y="1126067"/>
            <a:ext cx="7336465" cy="1642354"/>
          </a:xfrm>
        </p:spPr>
        <p:txBody>
          <a:bodyPr>
            <a:normAutofit fontScale="90000"/>
          </a:bodyPr>
          <a:lstStyle/>
          <a:p>
            <a:r>
              <a:rPr lang="en-US" sz="4000" dirty="0">
                <a:solidFill>
                  <a:srgbClr val="262087"/>
                </a:solidFill>
              </a:rPr>
              <a:t>Civil Rights Training</a:t>
            </a:r>
            <a:r>
              <a:rPr lang="en-US" sz="4000" baseline="0" dirty="0">
                <a:solidFill>
                  <a:srgbClr val="262087"/>
                </a:solidFill>
              </a:rPr>
              <a:t> for Summer Food Service Program Sponsors</a:t>
            </a:r>
            <a:endParaRPr lang="en-US" sz="4000" dirty="0">
              <a:solidFill>
                <a:srgbClr val="262087"/>
              </a:solidFill>
            </a:endParaRPr>
          </a:p>
        </p:txBody>
      </p:sp>
      <p:sp>
        <p:nvSpPr>
          <p:cNvPr id="3" name="Text Placeholder 2"/>
          <p:cNvSpPr>
            <a:spLocks noGrp="1"/>
          </p:cNvSpPr>
          <p:nvPr>
            <p:ph type="body" sz="quarter" idx="11"/>
          </p:nvPr>
        </p:nvSpPr>
        <p:spPr>
          <a:xfrm>
            <a:off x="5834587" y="2768421"/>
            <a:ext cx="3309413" cy="1642354"/>
          </a:xfrm>
        </p:spPr>
        <p:txBody>
          <a:bodyPr>
            <a:noAutofit/>
          </a:bodyPr>
          <a:lstStyle/>
          <a:p>
            <a:pPr>
              <a:spcAft>
                <a:spcPts val="1200"/>
              </a:spcAft>
            </a:pPr>
            <a:r>
              <a:rPr lang="en-US" sz="1400" dirty="0"/>
              <a:t>Wisconsin Department of Public Instruction (DPI)</a:t>
            </a:r>
          </a:p>
          <a:p>
            <a:pPr>
              <a:spcAft>
                <a:spcPts val="1200"/>
              </a:spcAft>
            </a:pPr>
            <a:r>
              <a:rPr lang="en-US" sz="1400" dirty="0"/>
              <a:t>Summer Food Service Program</a:t>
            </a:r>
          </a:p>
          <a:p>
            <a:pPr>
              <a:spcAft>
                <a:spcPts val="1200"/>
              </a:spcAft>
            </a:pPr>
            <a:r>
              <a:rPr lang="en-US" sz="1400" dirty="0">
                <a:hlinkClick r:id="rId4"/>
              </a:rPr>
              <a:t>https://dpi.wi.gov/community-nutrition/sfsp</a:t>
            </a:r>
            <a:r>
              <a:rPr lang="en-US" sz="1400" dirty="0"/>
              <a:t>   </a:t>
            </a:r>
          </a:p>
        </p:txBody>
      </p:sp>
    </p:spTree>
    <p:custDataLst>
      <p:tags r:id="rId1"/>
    </p:custDataLst>
    <p:extLst>
      <p:ext uri="{BB962C8B-B14F-4D97-AF65-F5344CB8AC3E}">
        <p14:creationId xmlns:p14="http://schemas.microsoft.com/office/powerpoint/2010/main" val="41853220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0"/>
            <a:ext cx="9144000" cy="914400"/>
          </a:xfrm>
        </p:spPr>
        <p:txBody>
          <a:bodyPr>
            <a:noAutofit/>
          </a:bodyPr>
          <a:lstStyle/>
          <a:p>
            <a:r>
              <a:rPr lang="en-US" sz="3200" b="1" u="none" dirty="0"/>
              <a:t>Shortened USDA Nondiscrimination Statement</a:t>
            </a:r>
          </a:p>
        </p:txBody>
      </p:sp>
      <p:sp>
        <p:nvSpPr>
          <p:cNvPr id="5" name="TextBox 4">
            <a:extLst>
              <a:ext uri="{FF2B5EF4-FFF2-40B4-BE49-F238E27FC236}">
                <a16:creationId xmlns:a16="http://schemas.microsoft.com/office/drawing/2014/main" id="{F7725B83-99E5-489D-BFFE-2F99175B595F}"/>
              </a:ext>
            </a:extLst>
          </p:cNvPr>
          <p:cNvSpPr txBox="1"/>
          <p:nvPr/>
        </p:nvSpPr>
        <p:spPr>
          <a:xfrm>
            <a:off x="524656" y="2386937"/>
            <a:ext cx="8222104" cy="553998"/>
          </a:xfrm>
          <a:prstGeom prst="rect">
            <a:avLst/>
          </a:prstGeom>
          <a:noFill/>
        </p:spPr>
        <p:txBody>
          <a:bodyPr wrap="square">
            <a:spAutoFit/>
          </a:bodyPr>
          <a:lstStyle/>
          <a:p>
            <a:r>
              <a:rPr lang="en-US" sz="3000" dirty="0"/>
              <a:t>“This </a:t>
            </a:r>
            <a:r>
              <a:rPr lang="en-US" sz="3000" dirty="0">
                <a:latin typeface="Lato" panose="020F0502020204030203" pitchFamily="34" charset="0"/>
              </a:rPr>
              <a:t>institution</a:t>
            </a:r>
            <a:r>
              <a:rPr lang="en-US" sz="3000" dirty="0"/>
              <a:t> is an equal opportunity provider.”</a:t>
            </a:r>
          </a:p>
        </p:txBody>
      </p:sp>
    </p:spTree>
    <p:custDataLst>
      <p:tags r:id="rId1"/>
    </p:custDataLst>
    <p:extLst>
      <p:ext uri="{BB962C8B-B14F-4D97-AF65-F5344CB8AC3E}">
        <p14:creationId xmlns:p14="http://schemas.microsoft.com/office/powerpoint/2010/main" val="24150361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B10BE8E-F646-6609-9C4D-89A40175846D}"/>
              </a:ext>
            </a:extLst>
          </p:cNvPr>
          <p:cNvSpPr>
            <a:spLocks noGrp="1"/>
          </p:cNvSpPr>
          <p:nvPr>
            <p:ph type="body" sz="quarter" idx="13"/>
          </p:nvPr>
        </p:nvSpPr>
        <p:spPr/>
        <p:txBody>
          <a:bodyPr/>
          <a:lstStyle/>
          <a:p>
            <a:r>
              <a:rPr lang="en-US" dirty="0"/>
              <a:t>Requesting a Religious Exemption </a:t>
            </a:r>
          </a:p>
        </p:txBody>
      </p:sp>
      <p:sp>
        <p:nvSpPr>
          <p:cNvPr id="3" name="Text Placeholder 2">
            <a:extLst>
              <a:ext uri="{FF2B5EF4-FFF2-40B4-BE49-F238E27FC236}">
                <a16:creationId xmlns:a16="http://schemas.microsoft.com/office/drawing/2014/main" id="{A6F47156-41E7-FA4D-101B-6D85F216DE86}"/>
              </a:ext>
            </a:extLst>
          </p:cNvPr>
          <p:cNvSpPr>
            <a:spLocks noGrp="1"/>
          </p:cNvSpPr>
          <p:nvPr>
            <p:ph type="body" sz="quarter" idx="14"/>
          </p:nvPr>
        </p:nvSpPr>
        <p:spPr>
          <a:xfrm>
            <a:off x="989814" y="1197429"/>
            <a:ext cx="7022970" cy="3629095"/>
          </a:xfrm>
        </p:spPr>
        <p:txBody>
          <a:bodyPr>
            <a:normAutofit fontScale="62500" lnSpcReduction="20000"/>
          </a:bodyPr>
          <a:lstStyle/>
          <a:p>
            <a:pPr marL="0" indent="0">
              <a:buNone/>
            </a:pPr>
            <a:r>
              <a:rPr lang="en-US" dirty="0"/>
              <a:t>Under U.S. Department of Agriculture (USDA) regulation 7 CFR 15a.205, educational institutions and other entities may claim an exemption from the provisions of Title IX by submitting a written declaration to the Secretary of Agriculture identifying the provisions that conflict with a specific tenet of the religious organization.</a:t>
            </a:r>
          </a:p>
          <a:p>
            <a:pPr marL="0" indent="0">
              <a:buNone/>
            </a:pPr>
            <a:endParaRPr lang="en-US" dirty="0"/>
          </a:p>
          <a:p>
            <a:pPr marL="0" indent="0">
              <a:buNone/>
            </a:pPr>
            <a:r>
              <a:rPr lang="en-US" dirty="0"/>
              <a:t>USDA’s Postal Service mailing address is:</a:t>
            </a:r>
          </a:p>
          <a:p>
            <a:pPr marL="0" indent="0">
              <a:buNone/>
            </a:pPr>
            <a:r>
              <a:rPr lang="en-US" dirty="0"/>
              <a:t>U.S. Department of Agriculture</a:t>
            </a:r>
          </a:p>
          <a:p>
            <a:pPr marL="0" indent="0">
              <a:buNone/>
            </a:pPr>
            <a:r>
              <a:rPr lang="en-US" dirty="0"/>
              <a:t>1400 Independence Ave., S.W.</a:t>
            </a:r>
          </a:p>
          <a:p>
            <a:pPr marL="0" indent="0">
              <a:buNone/>
            </a:pPr>
            <a:r>
              <a:rPr lang="en-US" dirty="0"/>
              <a:t>Washington, DC 20250</a:t>
            </a:r>
          </a:p>
        </p:txBody>
      </p:sp>
      <p:sp>
        <p:nvSpPr>
          <p:cNvPr id="4" name="Title 3">
            <a:extLst>
              <a:ext uri="{FF2B5EF4-FFF2-40B4-BE49-F238E27FC236}">
                <a16:creationId xmlns:a16="http://schemas.microsoft.com/office/drawing/2014/main" id="{69711356-9943-DE9F-FDCA-88D0F311B99D}"/>
              </a:ext>
              <a:ext uri="{C183D7F6-B498-43B3-948B-1728B52AA6E4}">
                <adec:decorative xmlns:adec="http://schemas.microsoft.com/office/drawing/2017/decorative" val="0"/>
              </a:ext>
            </a:extLst>
          </p:cNvPr>
          <p:cNvSpPr>
            <a:spLocks noGrp="1"/>
          </p:cNvSpPr>
          <p:nvPr>
            <p:ph type="title" idx="4294967295"/>
          </p:nvPr>
        </p:nvSpPr>
        <p:spPr>
          <a:xfrm>
            <a:off x="616258" y="-914400"/>
            <a:ext cx="7886700" cy="914400"/>
          </a:xfrm>
        </p:spPr>
        <p:txBody>
          <a:bodyPr vert="horz" lIns="91440" tIns="45720" rIns="91440" bIns="45720" rtlCol="0" anchor="b">
            <a:normAutofit/>
          </a:bodyPr>
          <a:lstStyle/>
          <a:p>
            <a:r>
              <a:rPr lang="en-US" dirty="0"/>
              <a:t>Requesting a Religious Exemption</a:t>
            </a:r>
          </a:p>
        </p:txBody>
      </p:sp>
      <p:pic>
        <p:nvPicPr>
          <p:cNvPr id="5" name="Civil Rights webcast slide #12">
            <a:hlinkClick r:id="" action="ppaction://media"/>
            <a:extLst>
              <a:ext uri="{FF2B5EF4-FFF2-40B4-BE49-F238E27FC236}">
                <a16:creationId xmlns:a16="http://schemas.microsoft.com/office/drawing/2014/main" id="{5C117D63-328B-5CD3-473E-8F5FD3EE385F}"/>
              </a:ext>
            </a:extLst>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4368800" y="2368550"/>
            <a:ext cx="406400" cy="406400"/>
          </a:xfrm>
          <a:prstGeom prst="rect">
            <a:avLst/>
          </a:prstGeom>
        </p:spPr>
      </p:pic>
    </p:spTree>
    <p:custDataLst>
      <p:tags r:id="rId1"/>
    </p:custDataLst>
    <p:extLst>
      <p:ext uri="{BB962C8B-B14F-4D97-AF65-F5344CB8AC3E}">
        <p14:creationId xmlns:p14="http://schemas.microsoft.com/office/powerpoint/2010/main" val="923491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0882"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0"/>
            <a:ext cx="9144000" cy="914400"/>
          </a:xfrm>
        </p:spPr>
        <p:txBody>
          <a:bodyPr>
            <a:normAutofit/>
          </a:bodyPr>
          <a:lstStyle/>
          <a:p>
            <a:r>
              <a:rPr lang="en-US" sz="3200" b="1" u="none" dirty="0"/>
              <a:t>Other Things to Consider…</a:t>
            </a:r>
          </a:p>
        </p:txBody>
      </p:sp>
      <p:sp>
        <p:nvSpPr>
          <p:cNvPr id="5" name="Content Placeholder 4"/>
          <p:cNvSpPr>
            <a:spLocks noGrp="1"/>
          </p:cNvSpPr>
          <p:nvPr>
            <p:ph idx="1"/>
          </p:nvPr>
        </p:nvSpPr>
        <p:spPr>
          <a:xfrm>
            <a:off x="504202" y="1823378"/>
            <a:ext cx="8135596" cy="1496744"/>
          </a:xfrm>
        </p:spPr>
        <p:txBody>
          <a:bodyPr>
            <a:normAutofit/>
          </a:bodyPr>
          <a:lstStyle/>
          <a:p>
            <a:pPr marL="0" indent="0" algn="ctr">
              <a:buNone/>
            </a:pPr>
            <a:r>
              <a:rPr lang="en-US" sz="2800" b="0" dirty="0"/>
              <a:t>To convey the message of equal opportunity, show diversity and inclusion in all program or program-related information, photos, and graphics.</a:t>
            </a:r>
          </a:p>
        </p:txBody>
      </p:sp>
      <p:pic>
        <p:nvPicPr>
          <p:cNvPr id="6" name="Picture 5" descr="Picture of a group of diverse children."/>
          <p:cNvPicPr/>
          <p:nvPr/>
        </p:nvPicPr>
        <p:blipFill>
          <a:blip r:embed="rId4">
            <a:extLst>
              <a:ext uri="{28A0092B-C50C-407E-A947-70E740481C1C}">
                <a14:useLocalDpi xmlns:a14="http://schemas.microsoft.com/office/drawing/2010/main" val="0"/>
              </a:ext>
            </a:extLst>
          </a:blip>
          <a:stretch>
            <a:fillRect/>
          </a:stretch>
        </p:blipFill>
        <p:spPr>
          <a:xfrm>
            <a:off x="3088639" y="3371974"/>
            <a:ext cx="3110057" cy="1596572"/>
          </a:xfrm>
          <a:prstGeom prst="rect">
            <a:avLst/>
          </a:prstGeom>
        </p:spPr>
      </p:pic>
    </p:spTree>
    <p:custDataLst>
      <p:tags r:id="rId1"/>
    </p:custDataLst>
    <p:extLst>
      <p:ext uri="{BB962C8B-B14F-4D97-AF65-F5344CB8AC3E}">
        <p14:creationId xmlns:p14="http://schemas.microsoft.com/office/powerpoint/2010/main" val="6691415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770050" y="3428434"/>
            <a:ext cx="6473933" cy="1047287"/>
          </a:xfrm>
        </p:spPr>
        <p:txBody>
          <a:bodyPr>
            <a:noAutofit/>
          </a:bodyPr>
          <a:lstStyle/>
          <a:p>
            <a:r>
              <a:rPr lang="en-US" sz="3600" dirty="0">
                <a:solidFill>
                  <a:srgbClr val="262087"/>
                </a:solidFill>
              </a:rPr>
              <a:t>Civil Rights AND</a:t>
            </a:r>
            <a:br>
              <a:rPr lang="en-US" sz="3600" dirty="0">
                <a:solidFill>
                  <a:srgbClr val="FF00FF"/>
                </a:solidFill>
              </a:rPr>
            </a:br>
            <a:r>
              <a:rPr lang="en-US" sz="3600" dirty="0">
                <a:solidFill>
                  <a:srgbClr val="262087"/>
                </a:solidFill>
              </a:rPr>
              <a:t>Customer service</a:t>
            </a:r>
          </a:p>
        </p:txBody>
      </p:sp>
    </p:spTree>
    <p:custDataLst>
      <p:tags r:id="rId1"/>
    </p:custDataLst>
    <p:extLst>
      <p:ext uri="{BB962C8B-B14F-4D97-AF65-F5344CB8AC3E}">
        <p14:creationId xmlns:p14="http://schemas.microsoft.com/office/powerpoint/2010/main" val="18875324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56B7DD-02BB-4A44-8D84-5D9EF0901172}"/>
              </a:ext>
            </a:extLst>
          </p:cNvPr>
          <p:cNvSpPr>
            <a:spLocks noGrp="1"/>
          </p:cNvSpPr>
          <p:nvPr>
            <p:ph type="title"/>
          </p:nvPr>
        </p:nvSpPr>
        <p:spPr>
          <a:xfrm>
            <a:off x="0" y="0"/>
            <a:ext cx="9144000" cy="914400"/>
          </a:xfrm>
        </p:spPr>
        <p:txBody>
          <a:bodyPr>
            <a:normAutofit/>
          </a:bodyPr>
          <a:lstStyle/>
          <a:p>
            <a:r>
              <a:rPr lang="en-US" sz="3200" b="1" u="none" dirty="0"/>
              <a:t>Civil Rights and Customer Service </a:t>
            </a:r>
            <a:endParaRPr lang="en-US" sz="3200" dirty="0"/>
          </a:p>
        </p:txBody>
      </p:sp>
      <p:sp>
        <p:nvSpPr>
          <p:cNvPr id="6" name="TextBox 5">
            <a:extLst>
              <a:ext uri="{FF2B5EF4-FFF2-40B4-BE49-F238E27FC236}">
                <a16:creationId xmlns:a16="http://schemas.microsoft.com/office/drawing/2014/main" id="{9E717FA2-7F41-4F9F-9EC8-93A8861CBB6F}"/>
              </a:ext>
            </a:extLst>
          </p:cNvPr>
          <p:cNvSpPr txBox="1"/>
          <p:nvPr/>
        </p:nvSpPr>
        <p:spPr>
          <a:xfrm>
            <a:off x="238580" y="2052967"/>
            <a:ext cx="2085173" cy="1656189"/>
          </a:xfrm>
          <a:prstGeom prst="rect">
            <a:avLst/>
          </a:prstGeom>
          <a:solidFill>
            <a:srgbClr val="333399"/>
          </a:solidFill>
        </p:spPr>
        <p:txBody>
          <a:bodyPr wrap="square" rtlCol="0" anchor="ctr" anchorCtr="1">
            <a:noAutofit/>
          </a:bodyPr>
          <a:lstStyle/>
          <a:p>
            <a:pPr algn="ctr"/>
            <a:r>
              <a:rPr lang="en-US" sz="2800" dirty="0">
                <a:solidFill>
                  <a:srgbClr val="FFFFFF"/>
                </a:solidFill>
                <a:latin typeface="Lato" panose="020F0502020204030203" pitchFamily="34" charset="0"/>
                <a:ea typeface="Lato" panose="020F0502020204030203" pitchFamily="34" charset="0"/>
                <a:cs typeface="Lato" panose="020F0502020204030203" pitchFamily="34" charset="0"/>
              </a:rPr>
              <a:t>Allow equal access</a:t>
            </a:r>
          </a:p>
        </p:txBody>
      </p:sp>
      <p:sp>
        <p:nvSpPr>
          <p:cNvPr id="7" name="TextBox 6">
            <a:extLst>
              <a:ext uri="{FF2B5EF4-FFF2-40B4-BE49-F238E27FC236}">
                <a16:creationId xmlns:a16="http://schemas.microsoft.com/office/drawing/2014/main" id="{13476245-DDB9-4956-B656-37A8B89409BC}"/>
              </a:ext>
            </a:extLst>
          </p:cNvPr>
          <p:cNvSpPr txBox="1"/>
          <p:nvPr/>
        </p:nvSpPr>
        <p:spPr>
          <a:xfrm>
            <a:off x="2588904" y="2052966"/>
            <a:ext cx="1983095" cy="1656190"/>
          </a:xfrm>
          <a:prstGeom prst="rect">
            <a:avLst/>
          </a:prstGeom>
          <a:solidFill>
            <a:srgbClr val="0066CC"/>
          </a:solidFill>
        </p:spPr>
        <p:txBody>
          <a:bodyPr wrap="square" rtlCol="0" anchor="ctr" anchorCtr="1">
            <a:noAutofit/>
          </a:bodyPr>
          <a:lstStyle/>
          <a:p>
            <a:pPr algn="ctr"/>
            <a:r>
              <a:rPr lang="en-US" sz="2800" dirty="0">
                <a:solidFill>
                  <a:srgbClr val="FFFFFF"/>
                </a:solidFill>
                <a:latin typeface="Lato" panose="020F0502020204030203" pitchFamily="34" charset="0"/>
                <a:ea typeface="Lato" panose="020F0502020204030203" pitchFamily="34" charset="0"/>
                <a:cs typeface="Lato" panose="020F0502020204030203" pitchFamily="34" charset="0"/>
              </a:rPr>
              <a:t>Treat in the same manner</a:t>
            </a:r>
          </a:p>
        </p:txBody>
      </p:sp>
      <p:sp>
        <p:nvSpPr>
          <p:cNvPr id="8" name="TextBox 7">
            <a:extLst>
              <a:ext uri="{FF2B5EF4-FFF2-40B4-BE49-F238E27FC236}">
                <a16:creationId xmlns:a16="http://schemas.microsoft.com/office/drawing/2014/main" id="{93A6610E-ACB2-426E-A4EE-AC2B0B645F80}"/>
              </a:ext>
            </a:extLst>
          </p:cNvPr>
          <p:cNvSpPr txBox="1"/>
          <p:nvPr/>
        </p:nvSpPr>
        <p:spPr>
          <a:xfrm flipH="1">
            <a:off x="4859621" y="2052966"/>
            <a:ext cx="2084941" cy="1656190"/>
          </a:xfrm>
          <a:prstGeom prst="rect">
            <a:avLst/>
          </a:prstGeom>
          <a:solidFill>
            <a:srgbClr val="009999"/>
          </a:solidFill>
        </p:spPr>
        <p:txBody>
          <a:bodyPr wrap="square" rtlCol="0" anchor="ctr" anchorCtr="1">
            <a:noAutofit/>
          </a:bodyPr>
          <a:lstStyle/>
          <a:p>
            <a:pPr lvl="0"/>
            <a:r>
              <a:rPr lang="en-US" sz="2800" dirty="0">
                <a:solidFill>
                  <a:srgbClr val="FFFFFF"/>
                </a:solidFill>
                <a:latin typeface="Lato" panose="020F0502020204030203" pitchFamily="34" charset="0"/>
                <a:ea typeface="Lato" panose="020F0502020204030203" pitchFamily="34" charset="0"/>
                <a:cs typeface="Lato" panose="020F0502020204030203" pitchFamily="34" charset="0"/>
              </a:rPr>
              <a:t>Understand differences</a:t>
            </a:r>
          </a:p>
        </p:txBody>
      </p:sp>
      <p:sp>
        <p:nvSpPr>
          <p:cNvPr id="11" name="TextBox 10">
            <a:extLst>
              <a:ext uri="{FF2B5EF4-FFF2-40B4-BE49-F238E27FC236}">
                <a16:creationId xmlns:a16="http://schemas.microsoft.com/office/drawing/2014/main" id="{C4345CF8-B017-4806-A9EB-2EEA9ACD478D}"/>
              </a:ext>
            </a:extLst>
          </p:cNvPr>
          <p:cNvSpPr txBox="1"/>
          <p:nvPr/>
        </p:nvSpPr>
        <p:spPr>
          <a:xfrm flipH="1">
            <a:off x="7157233" y="2052966"/>
            <a:ext cx="1803635" cy="1656190"/>
          </a:xfrm>
          <a:prstGeom prst="rect">
            <a:avLst/>
          </a:prstGeom>
          <a:solidFill>
            <a:srgbClr val="0099CC"/>
          </a:solidFill>
        </p:spPr>
        <p:txBody>
          <a:bodyPr wrap="square" rtlCol="0" anchor="ctr" anchorCtr="1">
            <a:noAutofit/>
          </a:bodyPr>
          <a:lstStyle/>
          <a:p>
            <a:pPr lvl="0" algn="ctr"/>
            <a:r>
              <a:rPr lang="en-US" sz="2800" dirty="0">
                <a:solidFill>
                  <a:srgbClr val="FFFFFF"/>
                </a:solidFill>
                <a:latin typeface="Lato" panose="020F0502020204030203" pitchFamily="34" charset="0"/>
                <a:ea typeface="Lato" panose="020F0502020204030203" pitchFamily="34" charset="0"/>
                <a:cs typeface="Lato" panose="020F0502020204030203" pitchFamily="34" charset="0"/>
              </a:rPr>
              <a:t>Use respectful language</a:t>
            </a:r>
          </a:p>
        </p:txBody>
      </p:sp>
    </p:spTree>
    <p:custDataLst>
      <p:tags r:id="rId1"/>
    </p:custDataLst>
    <p:extLst>
      <p:ext uri="{BB962C8B-B14F-4D97-AF65-F5344CB8AC3E}">
        <p14:creationId xmlns:p14="http://schemas.microsoft.com/office/powerpoint/2010/main" val="16012734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0"/>
            <a:ext cx="9144000" cy="914400"/>
          </a:xfrm>
        </p:spPr>
        <p:txBody>
          <a:bodyPr>
            <a:noAutofit/>
          </a:bodyPr>
          <a:lstStyle/>
          <a:p>
            <a:r>
              <a:rPr lang="en-US" sz="3200" b="1" u="none" dirty="0"/>
              <a:t>Interacting with Program Participants </a:t>
            </a:r>
          </a:p>
        </p:txBody>
      </p:sp>
      <p:sp>
        <p:nvSpPr>
          <p:cNvPr id="5" name="Content Placeholder 4"/>
          <p:cNvSpPr>
            <a:spLocks noGrp="1"/>
          </p:cNvSpPr>
          <p:nvPr>
            <p:ph idx="1"/>
          </p:nvPr>
        </p:nvSpPr>
        <p:spPr>
          <a:xfrm>
            <a:off x="622092" y="1379415"/>
            <a:ext cx="8217108" cy="3269497"/>
          </a:xfrm>
        </p:spPr>
        <p:txBody>
          <a:bodyPr>
            <a:noAutofit/>
          </a:bodyPr>
          <a:lstStyle/>
          <a:p>
            <a:pPr>
              <a:lnSpc>
                <a:spcPct val="150000"/>
              </a:lnSpc>
              <a:spcAft>
                <a:spcPts val="450"/>
              </a:spcAft>
              <a:buFont typeface="Arial" panose="020B0604020202020204" pitchFamily="34" charset="0"/>
              <a:buChar char="•"/>
            </a:pPr>
            <a:r>
              <a:rPr lang="en-US" sz="1800" b="0" dirty="0"/>
              <a:t>How would I want to be addressed?</a:t>
            </a:r>
          </a:p>
          <a:p>
            <a:pPr>
              <a:lnSpc>
                <a:spcPct val="150000"/>
              </a:lnSpc>
              <a:spcAft>
                <a:spcPts val="450"/>
              </a:spcAft>
              <a:buFont typeface="Arial" panose="020B0604020202020204" pitchFamily="34" charset="0"/>
              <a:buChar char="•"/>
            </a:pPr>
            <a:r>
              <a:rPr lang="en-US" sz="1800" b="0" dirty="0"/>
              <a:t>Am I treating this person in the same manner I treat others?</a:t>
            </a:r>
          </a:p>
          <a:p>
            <a:pPr>
              <a:lnSpc>
                <a:spcPct val="150000"/>
              </a:lnSpc>
              <a:spcAft>
                <a:spcPts val="450"/>
              </a:spcAft>
              <a:buFont typeface="Arial" panose="020B0604020202020204" pitchFamily="34" charset="0"/>
              <a:buChar char="•"/>
            </a:pPr>
            <a:r>
              <a:rPr lang="en-US" sz="1800" b="0" dirty="0"/>
              <a:t>Have I informed this person of exactly what information I need to decide on the application?</a:t>
            </a:r>
          </a:p>
          <a:p>
            <a:pPr>
              <a:lnSpc>
                <a:spcPct val="150000"/>
              </a:lnSpc>
              <a:spcAft>
                <a:spcPts val="450"/>
              </a:spcAft>
              <a:buFont typeface="Arial" panose="020B0604020202020204" pitchFamily="34" charset="0"/>
              <a:buChar char="•"/>
            </a:pPr>
            <a:r>
              <a:rPr lang="en-US" sz="1800" b="0" dirty="0"/>
              <a:t>Have I given this person the opportunity to clarify any questions?</a:t>
            </a:r>
          </a:p>
          <a:p>
            <a:pPr>
              <a:lnSpc>
                <a:spcPct val="150000"/>
              </a:lnSpc>
              <a:spcAft>
                <a:spcPts val="450"/>
              </a:spcAft>
              <a:buFont typeface="Arial" panose="020B0604020202020204" pitchFamily="34" charset="0"/>
              <a:buChar char="•"/>
            </a:pPr>
            <a:r>
              <a:rPr lang="en-US" sz="1800" b="0" dirty="0"/>
              <a:t>Have I provided this person with information they need to make necessary decisions?</a:t>
            </a:r>
          </a:p>
        </p:txBody>
      </p:sp>
    </p:spTree>
    <p:custDataLst>
      <p:tags r:id="rId1"/>
    </p:custDataLst>
    <p:extLst>
      <p:ext uri="{BB962C8B-B14F-4D97-AF65-F5344CB8AC3E}">
        <p14:creationId xmlns:p14="http://schemas.microsoft.com/office/powerpoint/2010/main" val="32094364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8D4F74F-CFF7-4CE7-9374-F13A8AB83930}"/>
              </a:ext>
            </a:extLst>
          </p:cNvPr>
          <p:cNvSpPr>
            <a:spLocks noGrp="1"/>
          </p:cNvSpPr>
          <p:nvPr>
            <p:ph type="ctrTitle"/>
          </p:nvPr>
        </p:nvSpPr>
        <p:spPr>
          <a:xfrm>
            <a:off x="572539" y="3525439"/>
            <a:ext cx="7885660" cy="1102519"/>
          </a:xfrm>
        </p:spPr>
        <p:txBody>
          <a:bodyPr>
            <a:noAutofit/>
          </a:bodyPr>
          <a:lstStyle/>
          <a:p>
            <a:pPr algn="l"/>
            <a:r>
              <a:rPr lang="en-US" dirty="0">
                <a:solidFill>
                  <a:srgbClr val="262087"/>
                </a:solidFill>
              </a:rPr>
              <a:t>CIVIL RIGHTS AND </a:t>
            </a:r>
            <a:br>
              <a:rPr lang="en-US" dirty="0">
                <a:solidFill>
                  <a:srgbClr val="FF00FF"/>
                </a:solidFill>
              </a:rPr>
            </a:br>
            <a:r>
              <a:rPr lang="en-US" dirty="0">
                <a:solidFill>
                  <a:srgbClr val="262087"/>
                </a:solidFill>
              </a:rPr>
              <a:t>THE HOUSEHOLD  </a:t>
            </a:r>
            <a:r>
              <a:rPr lang="en-US" baseline="0" dirty="0">
                <a:solidFill>
                  <a:srgbClr val="262087"/>
                </a:solidFill>
              </a:rPr>
              <a:t>APPLICATION APPROVAL PROCESS FOR CAMPS AND ENROLLED SITES</a:t>
            </a:r>
            <a:endParaRPr lang="en-US" dirty="0">
              <a:solidFill>
                <a:srgbClr val="262087"/>
              </a:solidFill>
            </a:endParaRPr>
          </a:p>
        </p:txBody>
      </p:sp>
    </p:spTree>
    <p:custDataLst>
      <p:tags r:id="rId1"/>
    </p:custDataLst>
    <p:extLst>
      <p:ext uri="{BB962C8B-B14F-4D97-AF65-F5344CB8AC3E}">
        <p14:creationId xmlns:p14="http://schemas.microsoft.com/office/powerpoint/2010/main" val="13578119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D7D7937-45DC-4513-A433-679DDD1C875C}"/>
              </a:ext>
            </a:extLst>
          </p:cNvPr>
          <p:cNvSpPr>
            <a:spLocks noGrp="1"/>
          </p:cNvSpPr>
          <p:nvPr>
            <p:ph type="title" idx="4294967295"/>
          </p:nvPr>
        </p:nvSpPr>
        <p:spPr>
          <a:xfrm>
            <a:off x="0" y="7938"/>
            <a:ext cx="9144000" cy="914400"/>
          </a:xfrm>
        </p:spPr>
        <p:txBody>
          <a:bodyPr>
            <a:normAutofit/>
          </a:bodyPr>
          <a:lstStyle/>
          <a:p>
            <a:r>
              <a:rPr lang="en-US" sz="3200" dirty="0"/>
              <a:t>Overt Identification</a:t>
            </a:r>
          </a:p>
        </p:txBody>
      </p:sp>
      <p:sp>
        <p:nvSpPr>
          <p:cNvPr id="6" name="TextBox 5">
            <a:extLst>
              <a:ext uri="{FF2B5EF4-FFF2-40B4-BE49-F238E27FC236}">
                <a16:creationId xmlns:a16="http://schemas.microsoft.com/office/drawing/2014/main" id="{B69B0A0D-9CFA-4058-85DA-6DDCD47BE687}"/>
              </a:ext>
            </a:extLst>
          </p:cNvPr>
          <p:cNvSpPr txBox="1"/>
          <p:nvPr/>
        </p:nvSpPr>
        <p:spPr>
          <a:xfrm>
            <a:off x="876925" y="1964773"/>
            <a:ext cx="7540052" cy="1384995"/>
          </a:xfrm>
          <a:prstGeom prst="rect">
            <a:avLst/>
          </a:prstGeom>
          <a:solidFill>
            <a:srgbClr val="33A056"/>
          </a:solidFill>
        </p:spPr>
        <p:txBody>
          <a:bodyPr wrap="square" rtlCol="0">
            <a:spAutoFit/>
          </a:bodyPr>
          <a:lstStyle/>
          <a:p>
            <a:r>
              <a:rPr lang="en-US" sz="2800" dirty="0">
                <a:solidFill>
                  <a:schemeClr val="bg1"/>
                </a:solidFill>
                <a:latin typeface="Lato" panose="020F0502020204030203" pitchFamily="34" charset="0"/>
                <a:ea typeface="Lato" panose="020F0502020204030203" pitchFamily="34" charset="0"/>
                <a:cs typeface="Lato" panose="020F0502020204030203" pitchFamily="34" charset="0"/>
              </a:rPr>
              <a:t>Overt identification is any action that may result in a child being recognized as income eligible for the SFSP.</a:t>
            </a:r>
          </a:p>
        </p:txBody>
      </p:sp>
    </p:spTree>
    <p:custDataLst>
      <p:tags r:id="rId1"/>
    </p:custDataLst>
    <p:extLst>
      <p:ext uri="{BB962C8B-B14F-4D97-AF65-F5344CB8AC3E}">
        <p14:creationId xmlns:p14="http://schemas.microsoft.com/office/powerpoint/2010/main" val="25626171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0"/>
            <a:ext cx="9144000" cy="914400"/>
          </a:xfrm>
        </p:spPr>
        <p:txBody>
          <a:bodyPr>
            <a:noAutofit/>
          </a:bodyPr>
          <a:lstStyle/>
          <a:p>
            <a:r>
              <a:rPr lang="en-US" sz="3200" b="1" u="none" dirty="0"/>
              <a:t>Confidentiality and Sharing of </a:t>
            </a:r>
            <a:br>
              <a:rPr lang="en-US" sz="3200" b="1" u="none" dirty="0">
                <a:solidFill>
                  <a:srgbClr val="FF00FF"/>
                </a:solidFill>
              </a:rPr>
            </a:br>
            <a:r>
              <a:rPr lang="en-US" sz="3200" b="1" u="none" dirty="0"/>
              <a:t>Income Eligibility Status</a:t>
            </a:r>
          </a:p>
        </p:txBody>
      </p:sp>
      <p:sp>
        <p:nvSpPr>
          <p:cNvPr id="5" name="Content Placeholder 4"/>
          <p:cNvSpPr>
            <a:spLocks noGrp="1"/>
          </p:cNvSpPr>
          <p:nvPr>
            <p:ph idx="1"/>
          </p:nvPr>
        </p:nvSpPr>
        <p:spPr>
          <a:xfrm>
            <a:off x="404734" y="1266670"/>
            <a:ext cx="8499423" cy="3395272"/>
          </a:xfrm>
        </p:spPr>
        <p:txBody>
          <a:bodyPr>
            <a:noAutofit/>
          </a:bodyPr>
          <a:lstStyle/>
          <a:p>
            <a:pPr>
              <a:spcBef>
                <a:spcPts val="1200"/>
              </a:spcBef>
              <a:spcAft>
                <a:spcPts val="1200"/>
              </a:spcAft>
            </a:pPr>
            <a:r>
              <a:rPr lang="en-US" sz="1800" b="0" dirty="0"/>
              <a:t>Information provided by parents/guardians on the household meal application must not be used for any purpose other than determining and verifying income eligibility for the SFSP.</a:t>
            </a:r>
          </a:p>
          <a:p>
            <a:pPr>
              <a:spcBef>
                <a:spcPts val="1200"/>
              </a:spcBef>
              <a:spcAft>
                <a:spcPts val="1200"/>
              </a:spcAft>
            </a:pPr>
            <a:r>
              <a:rPr lang="en-US" sz="1800" b="0" dirty="0"/>
              <a:t>Parental written consent is always required to disclose children’s eligibility status for any other purposes, such as fee waivers and other local programs</a:t>
            </a:r>
          </a:p>
          <a:p>
            <a:pPr>
              <a:spcBef>
                <a:spcPts val="1200"/>
              </a:spcBef>
              <a:spcAft>
                <a:spcPts val="1200"/>
              </a:spcAft>
            </a:pPr>
            <a:r>
              <a:rPr lang="en-US" sz="1800" b="0" dirty="0"/>
              <a:t>Contact DPI for further information on parental consent and disclosure agreements, if needed.</a:t>
            </a:r>
          </a:p>
          <a:p>
            <a:pPr>
              <a:spcBef>
                <a:spcPts val="1200"/>
              </a:spcBef>
              <a:spcAft>
                <a:spcPts val="1200"/>
              </a:spcAft>
            </a:pPr>
            <a:endParaRPr lang="en-US" sz="1800" b="0" dirty="0"/>
          </a:p>
        </p:txBody>
      </p:sp>
    </p:spTree>
    <p:custDataLst>
      <p:tags r:id="rId1"/>
    </p:custDataLst>
    <p:extLst>
      <p:ext uri="{BB962C8B-B14F-4D97-AF65-F5344CB8AC3E}">
        <p14:creationId xmlns:p14="http://schemas.microsoft.com/office/powerpoint/2010/main" val="19699756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74F20AE-958B-4EA5-9473-BC8E0034BE8F}"/>
              </a:ext>
            </a:extLst>
          </p:cNvPr>
          <p:cNvSpPr>
            <a:spLocks noGrp="1"/>
          </p:cNvSpPr>
          <p:nvPr>
            <p:ph type="title" idx="4294967295"/>
          </p:nvPr>
        </p:nvSpPr>
        <p:spPr>
          <a:xfrm>
            <a:off x="0" y="0"/>
            <a:ext cx="9144000" cy="914400"/>
          </a:xfrm>
        </p:spPr>
        <p:txBody>
          <a:bodyPr>
            <a:normAutofit/>
          </a:bodyPr>
          <a:lstStyle/>
          <a:p>
            <a:r>
              <a:rPr lang="en-US" sz="3200" dirty="0"/>
              <a:t>Disclosure Requirements</a:t>
            </a:r>
          </a:p>
        </p:txBody>
      </p:sp>
      <p:sp>
        <p:nvSpPr>
          <p:cNvPr id="3" name="Text Placeholder 2"/>
          <p:cNvSpPr>
            <a:spLocks noGrp="1"/>
          </p:cNvSpPr>
          <p:nvPr>
            <p:ph type="body" sz="quarter" idx="14"/>
          </p:nvPr>
        </p:nvSpPr>
        <p:spPr>
          <a:xfrm>
            <a:off x="301705" y="1281868"/>
            <a:ext cx="8540590" cy="3367043"/>
          </a:xfrm>
        </p:spPr>
        <p:txBody>
          <a:bodyPr>
            <a:normAutofit/>
          </a:bodyPr>
          <a:lstStyle/>
          <a:p>
            <a:pPr marL="577850" lvl="2" indent="-342900">
              <a:lnSpc>
                <a:spcPct val="120000"/>
              </a:lnSpc>
              <a:spcBef>
                <a:spcPts val="600"/>
              </a:spcBef>
              <a:spcAft>
                <a:spcPts val="600"/>
              </a:spcAft>
              <a:buFont typeface="Arial" panose="020B0604020202020204" pitchFamily="34" charset="0"/>
              <a:buChar char="•"/>
            </a:pPr>
            <a:r>
              <a:rPr lang="en-US" sz="1800" dirty="0">
                <a:latin typeface="Lato" panose="020F0502020204030203" pitchFamily="34" charset="0"/>
                <a:ea typeface="Lato" panose="020F0502020204030203" pitchFamily="34" charset="0"/>
                <a:cs typeface="Lato" panose="020F0502020204030203" pitchFamily="34" charset="0"/>
              </a:rPr>
              <a:t>The release of data by a sponsor is always optional, not required</a:t>
            </a:r>
          </a:p>
          <a:p>
            <a:pPr marL="577850" lvl="2" indent="-342900">
              <a:lnSpc>
                <a:spcPct val="120000"/>
              </a:lnSpc>
              <a:spcBef>
                <a:spcPts val="600"/>
              </a:spcBef>
              <a:spcAft>
                <a:spcPts val="600"/>
              </a:spcAft>
              <a:buFont typeface="Arial" panose="020B0604020202020204" pitchFamily="34" charset="0"/>
              <a:buChar char="•"/>
            </a:pPr>
            <a:r>
              <a:rPr lang="en-US" sz="1800" dirty="0">
                <a:latin typeface="Lato" panose="020F0502020204030203" pitchFamily="34" charset="0"/>
                <a:ea typeface="Lato" panose="020F0502020204030203" pitchFamily="34" charset="0"/>
                <a:cs typeface="Lato" panose="020F0502020204030203" pitchFamily="34" charset="0"/>
              </a:rPr>
              <a:t>Aggregate information will often meet the needs of the requestor</a:t>
            </a:r>
          </a:p>
          <a:p>
            <a:pPr marL="577850" lvl="2" indent="-342900">
              <a:lnSpc>
                <a:spcPct val="120000"/>
              </a:lnSpc>
              <a:spcBef>
                <a:spcPts val="600"/>
              </a:spcBef>
              <a:spcAft>
                <a:spcPts val="600"/>
              </a:spcAft>
              <a:buFont typeface="Arial" panose="020B0604020202020204" pitchFamily="34" charset="0"/>
              <a:buChar char="•"/>
            </a:pPr>
            <a:r>
              <a:rPr lang="en-US" sz="1800" dirty="0">
                <a:latin typeface="Lato" panose="020F0502020204030203" pitchFamily="34" charset="0"/>
                <a:ea typeface="Lato" panose="020F0502020204030203" pitchFamily="34" charset="0"/>
                <a:cs typeface="Lato" panose="020F0502020204030203" pitchFamily="34" charset="0"/>
              </a:rPr>
              <a:t>Eligibility information should only be released to those that have a legitimate “need to know” or “direct connection” with the program</a:t>
            </a:r>
          </a:p>
          <a:p>
            <a:pPr marL="577850" lvl="2" indent="-342900">
              <a:lnSpc>
                <a:spcPct val="120000"/>
              </a:lnSpc>
              <a:spcBef>
                <a:spcPts val="600"/>
              </a:spcBef>
              <a:spcAft>
                <a:spcPts val="600"/>
              </a:spcAft>
              <a:buFont typeface="Arial" panose="020B0604020202020204" pitchFamily="34" charset="0"/>
              <a:buChar char="•"/>
            </a:pPr>
            <a:r>
              <a:rPr lang="en-US" sz="1800" dirty="0">
                <a:latin typeface="Lato" panose="020F0502020204030203" pitchFamily="34" charset="0"/>
                <a:ea typeface="Lato" panose="020F0502020204030203" pitchFamily="34" charset="0"/>
                <a:cs typeface="Lato" panose="020F0502020204030203" pitchFamily="34" charset="0"/>
              </a:rPr>
              <a:t>A disclosure agreement or memorandum of understanding must be completed before sharing information</a:t>
            </a:r>
          </a:p>
          <a:p>
            <a:pPr marL="577850" lvl="2" indent="-342900">
              <a:lnSpc>
                <a:spcPct val="120000"/>
              </a:lnSpc>
              <a:spcBef>
                <a:spcPts val="600"/>
              </a:spcBef>
              <a:spcAft>
                <a:spcPts val="600"/>
              </a:spcAft>
              <a:buFont typeface="Arial" panose="020B0604020202020204" pitchFamily="34" charset="0"/>
              <a:buChar char="•"/>
            </a:pPr>
            <a:r>
              <a:rPr lang="en-US" sz="1800" dirty="0">
                <a:latin typeface="Lato" panose="020F0502020204030203" pitchFamily="34" charset="0"/>
                <a:ea typeface="Lato" panose="020F0502020204030203" pitchFamily="34" charset="0"/>
                <a:cs typeface="Lato" panose="020F0502020204030203" pitchFamily="34" charset="0"/>
              </a:rPr>
              <a:t>For more information on disclosing eligibility information, see the </a:t>
            </a:r>
            <a:r>
              <a:rPr lang="en-US" sz="1800" i="1" dirty="0">
                <a:latin typeface="Lato" panose="020F0502020204030203" pitchFamily="34" charset="0"/>
                <a:ea typeface="Lato" panose="020F0502020204030203" pitchFamily="34" charset="0"/>
                <a:cs typeface="Lato" panose="020F0502020204030203" pitchFamily="34" charset="0"/>
              </a:rPr>
              <a:t>Eligibility Manual for School Meals</a:t>
            </a:r>
            <a:endParaRPr lang="en-US" sz="1800" i="1" dirty="0">
              <a:ea typeface="Lato" panose="020F0502020204030203" pitchFamily="34" charset="0"/>
              <a:cs typeface="Lato" panose="020F0502020204030203" pitchFamily="34" charset="0"/>
            </a:endParaRPr>
          </a:p>
        </p:txBody>
      </p:sp>
    </p:spTree>
    <p:custDataLst>
      <p:tags r:id="rId1"/>
    </p:custDataLst>
    <p:extLst>
      <p:ext uri="{BB962C8B-B14F-4D97-AF65-F5344CB8AC3E}">
        <p14:creationId xmlns:p14="http://schemas.microsoft.com/office/powerpoint/2010/main" val="29111851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2DEAB06-808B-429B-A1E2-1DE34006EF80}"/>
              </a:ext>
            </a:extLst>
          </p:cNvPr>
          <p:cNvSpPr>
            <a:spLocks noGrp="1"/>
          </p:cNvSpPr>
          <p:nvPr>
            <p:ph type="title" idx="4294967295"/>
          </p:nvPr>
        </p:nvSpPr>
        <p:spPr>
          <a:xfrm>
            <a:off x="0" y="0"/>
            <a:ext cx="9144000" cy="914400"/>
          </a:xfrm>
        </p:spPr>
        <p:txBody>
          <a:bodyPr>
            <a:normAutofit/>
          </a:bodyPr>
          <a:lstStyle/>
          <a:p>
            <a:r>
              <a:rPr lang="en-US" sz="3200" dirty="0"/>
              <a:t>Why Civil Rights Training?</a:t>
            </a:r>
          </a:p>
        </p:txBody>
      </p:sp>
      <p:sp>
        <p:nvSpPr>
          <p:cNvPr id="3" name="Text Placeholder 2">
            <a:extLst>
              <a:ext uri="{C183D7F6-B498-43B3-948B-1728B52AA6E4}">
                <adec:decorative xmlns:adec="http://schemas.microsoft.com/office/drawing/2017/decorative" val="1"/>
              </a:ext>
            </a:extLst>
          </p:cNvPr>
          <p:cNvSpPr>
            <a:spLocks noGrp="1"/>
          </p:cNvSpPr>
          <p:nvPr>
            <p:ph type="body" sz="quarter" idx="14"/>
          </p:nvPr>
        </p:nvSpPr>
        <p:spPr>
          <a:xfrm>
            <a:off x="816015" y="1608882"/>
            <a:ext cx="7511969" cy="2801073"/>
          </a:xfrm>
          <a:solidFill>
            <a:srgbClr val="33A056"/>
          </a:solidFill>
        </p:spPr>
        <p:txBody>
          <a:bodyPr>
            <a:normAutofit/>
          </a:bodyPr>
          <a:lstStyle/>
          <a:p>
            <a:pPr marL="0" indent="0" algn="ctr">
              <a:lnSpc>
                <a:spcPct val="120000"/>
              </a:lnSpc>
              <a:spcAft>
                <a:spcPts val="1800"/>
              </a:spcAft>
              <a:buNone/>
            </a:pPr>
            <a:r>
              <a:rPr lang="en-US" sz="2800" dirty="0">
                <a:solidFill>
                  <a:schemeClr val="bg1"/>
                </a:solidFill>
              </a:rPr>
              <a:t>USDA requires civil rights training on an annual basis so that all levels of administration of programs receiving Federal financial assistance understand civil rights related laws, regulations, procedures, and directives. </a:t>
            </a:r>
            <a:endParaRPr lang="en-US" sz="2800" b="1" dirty="0">
              <a:solidFill>
                <a:schemeClr val="bg1"/>
              </a:solidFill>
            </a:endParaRPr>
          </a:p>
        </p:txBody>
      </p:sp>
    </p:spTree>
    <p:custDataLst>
      <p:tags r:id="rId1"/>
    </p:custDataLst>
    <p:extLst>
      <p:ext uri="{BB962C8B-B14F-4D97-AF65-F5344CB8AC3E}">
        <p14:creationId xmlns:p14="http://schemas.microsoft.com/office/powerpoint/2010/main" val="8358938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8FD5521-933A-4914-B2E4-7F60C428A98F}"/>
              </a:ext>
            </a:extLst>
          </p:cNvPr>
          <p:cNvSpPr>
            <a:spLocks noGrp="1"/>
          </p:cNvSpPr>
          <p:nvPr>
            <p:ph type="title"/>
          </p:nvPr>
        </p:nvSpPr>
        <p:spPr>
          <a:xfrm>
            <a:off x="462691" y="3482456"/>
            <a:ext cx="7896118" cy="1021556"/>
          </a:xfrm>
        </p:spPr>
        <p:txBody>
          <a:bodyPr>
            <a:noAutofit/>
          </a:bodyPr>
          <a:lstStyle/>
          <a:p>
            <a:r>
              <a:rPr lang="en-US" sz="3600" dirty="0">
                <a:solidFill>
                  <a:srgbClr val="262087"/>
                </a:solidFill>
              </a:rPr>
              <a:t>CIVIL RIGHTS AND </a:t>
            </a:r>
            <a:br>
              <a:rPr lang="en-US" sz="3600" dirty="0">
                <a:solidFill>
                  <a:srgbClr val="FF00FF"/>
                </a:solidFill>
              </a:rPr>
            </a:br>
            <a:r>
              <a:rPr lang="en-US" sz="3600" dirty="0">
                <a:solidFill>
                  <a:srgbClr val="262087"/>
                </a:solidFill>
              </a:rPr>
              <a:t>REASONABLE ACCOMMODATIONS</a:t>
            </a:r>
            <a:r>
              <a:rPr lang="en-US" sz="3600" baseline="0" dirty="0">
                <a:solidFill>
                  <a:srgbClr val="262087"/>
                </a:solidFill>
              </a:rPr>
              <a:t> FOR PERSONS WITH DISABILITIES</a:t>
            </a:r>
            <a:endParaRPr lang="en-US" sz="3600" dirty="0">
              <a:solidFill>
                <a:srgbClr val="262087"/>
              </a:solidFill>
            </a:endParaRPr>
          </a:p>
        </p:txBody>
      </p:sp>
    </p:spTree>
    <p:custDataLst>
      <p:tags r:id="rId1"/>
    </p:custDataLst>
    <p:extLst>
      <p:ext uri="{BB962C8B-B14F-4D97-AF65-F5344CB8AC3E}">
        <p14:creationId xmlns:p14="http://schemas.microsoft.com/office/powerpoint/2010/main" val="6489587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D297F0-C427-4252-B5B5-096506879D6C}"/>
              </a:ext>
            </a:extLst>
          </p:cNvPr>
          <p:cNvSpPr>
            <a:spLocks noGrp="1"/>
          </p:cNvSpPr>
          <p:nvPr>
            <p:ph type="title"/>
          </p:nvPr>
        </p:nvSpPr>
        <p:spPr>
          <a:xfrm>
            <a:off x="0" y="0"/>
            <a:ext cx="9144000" cy="914400"/>
          </a:xfrm>
        </p:spPr>
        <p:txBody>
          <a:bodyPr>
            <a:normAutofit/>
          </a:bodyPr>
          <a:lstStyle/>
          <a:p>
            <a:r>
              <a:rPr lang="en-US" sz="3200" b="1" u="none" dirty="0"/>
              <a:t>What is a Disability?</a:t>
            </a:r>
            <a:endParaRPr lang="en-US" sz="3200" dirty="0"/>
          </a:p>
        </p:txBody>
      </p:sp>
      <p:sp>
        <p:nvSpPr>
          <p:cNvPr id="7" name="TextBox 6">
            <a:extLst>
              <a:ext uri="{FF2B5EF4-FFF2-40B4-BE49-F238E27FC236}">
                <a16:creationId xmlns:a16="http://schemas.microsoft.com/office/drawing/2014/main" id="{4857A40D-071F-4FD5-91F6-8FBAC86B1651}"/>
              </a:ext>
            </a:extLst>
          </p:cNvPr>
          <p:cNvSpPr txBox="1"/>
          <p:nvPr/>
        </p:nvSpPr>
        <p:spPr>
          <a:xfrm>
            <a:off x="532151" y="1167818"/>
            <a:ext cx="8312046" cy="1938992"/>
          </a:xfrm>
          <a:prstGeom prst="rect">
            <a:avLst/>
          </a:prstGeom>
          <a:noFill/>
        </p:spPr>
        <p:txBody>
          <a:bodyPr wrap="square">
            <a:spAutoFit/>
          </a:bodyPr>
          <a:lstStyle/>
          <a:p>
            <a:r>
              <a:rPr lang="en-US" sz="2400" dirty="0">
                <a:latin typeface="Lato" panose="020F0502020204030203" pitchFamily="34" charset="0"/>
              </a:rPr>
              <a:t>The Americans with Disabilities Act Amendments Act of 2008 and Section 504 of the Rehabilitation Act define a person with a disability as any person who has a physical or mental impairment which substantially limits one or more “major life activities” (physical and mental impairments).</a:t>
            </a:r>
          </a:p>
        </p:txBody>
      </p:sp>
      <p:sp>
        <p:nvSpPr>
          <p:cNvPr id="8" name="TextBox 7">
            <a:extLst>
              <a:ext uri="{FF2B5EF4-FFF2-40B4-BE49-F238E27FC236}">
                <a16:creationId xmlns:a16="http://schemas.microsoft.com/office/drawing/2014/main" id="{A3526057-11F2-459F-9E1C-4DB1C33DD790}"/>
              </a:ext>
            </a:extLst>
          </p:cNvPr>
          <p:cNvSpPr txBox="1"/>
          <p:nvPr/>
        </p:nvSpPr>
        <p:spPr>
          <a:xfrm>
            <a:off x="532151" y="3360228"/>
            <a:ext cx="7989757" cy="830997"/>
          </a:xfrm>
          <a:prstGeom prst="rect">
            <a:avLst/>
          </a:prstGeom>
          <a:noFill/>
        </p:spPr>
        <p:txBody>
          <a:bodyPr wrap="square">
            <a:spAutoFit/>
          </a:bodyPr>
          <a:lstStyle/>
          <a:p>
            <a:r>
              <a:rPr lang="en-US" sz="2400" dirty="0">
                <a:latin typeface="Lato" panose="020F0502020204030203" pitchFamily="34" charset="0"/>
              </a:rPr>
              <a:t>Includes conditions that impair immune, digestive, neurological, and bowel functions, as well as many others.</a:t>
            </a:r>
          </a:p>
        </p:txBody>
      </p:sp>
      <p:pic>
        <p:nvPicPr>
          <p:cNvPr id="3" name="Civil Rights webcast slide #25">
            <a:hlinkClick r:id="" action="ppaction://media"/>
            <a:extLst>
              <a:ext uri="{FF2B5EF4-FFF2-40B4-BE49-F238E27FC236}">
                <a16:creationId xmlns:a16="http://schemas.microsoft.com/office/drawing/2014/main" id="{4CD1366B-E2CD-B986-5164-2B840C4268A9}"/>
              </a:ext>
            </a:extLst>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4368800" y="2368550"/>
            <a:ext cx="406400" cy="406400"/>
          </a:xfrm>
          <a:prstGeom prst="rect">
            <a:avLst/>
          </a:prstGeom>
        </p:spPr>
      </p:pic>
    </p:spTree>
    <p:custDataLst>
      <p:tags r:id="rId1"/>
    </p:custDataLst>
    <p:extLst>
      <p:ext uri="{BB962C8B-B14F-4D97-AF65-F5344CB8AC3E}">
        <p14:creationId xmlns:p14="http://schemas.microsoft.com/office/powerpoint/2010/main" val="2146176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70077"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13C6AE-273E-4E97-BE7A-4533278A2D71}"/>
              </a:ext>
            </a:extLst>
          </p:cNvPr>
          <p:cNvSpPr>
            <a:spLocks noGrp="1"/>
          </p:cNvSpPr>
          <p:nvPr>
            <p:ph type="title"/>
          </p:nvPr>
        </p:nvSpPr>
        <p:spPr>
          <a:xfrm>
            <a:off x="0" y="0"/>
            <a:ext cx="9144000" cy="914400"/>
          </a:xfrm>
        </p:spPr>
        <p:txBody>
          <a:bodyPr>
            <a:normAutofit fontScale="90000"/>
          </a:bodyPr>
          <a:lstStyle/>
          <a:p>
            <a:r>
              <a:rPr lang="en-US" b="1" u="none" dirty="0"/>
              <a:t>What Is a Sponsor’s Responsibility to Children with Disabilities?</a:t>
            </a:r>
            <a:endParaRPr lang="en-US" dirty="0"/>
          </a:p>
        </p:txBody>
      </p:sp>
      <p:sp>
        <p:nvSpPr>
          <p:cNvPr id="8" name="TextBox 7">
            <a:extLst>
              <a:ext uri="{FF2B5EF4-FFF2-40B4-BE49-F238E27FC236}">
                <a16:creationId xmlns:a16="http://schemas.microsoft.com/office/drawing/2014/main" id="{838B0CF9-B25A-4032-AC80-F40C7B5B217B}"/>
              </a:ext>
            </a:extLst>
          </p:cNvPr>
          <p:cNvSpPr txBox="1"/>
          <p:nvPr/>
        </p:nvSpPr>
        <p:spPr>
          <a:xfrm>
            <a:off x="547141" y="1195493"/>
            <a:ext cx="8049718" cy="4342920"/>
          </a:xfrm>
          <a:prstGeom prst="rect">
            <a:avLst/>
          </a:prstGeom>
          <a:noFill/>
        </p:spPr>
        <p:txBody>
          <a:bodyPr wrap="square">
            <a:spAutoFit/>
          </a:bodyPr>
          <a:lstStyle/>
          <a:p>
            <a:pPr marL="285750" indent="-285750">
              <a:buFont typeface="Arial" panose="020B0604020202020204" pitchFamily="34" charset="0"/>
              <a:buChar char="•"/>
            </a:pPr>
            <a:r>
              <a:rPr lang="en-US" sz="2200" dirty="0">
                <a:latin typeface="Lato" panose="020F0502020204030203" pitchFamily="34" charset="0"/>
              </a:rPr>
              <a:t>Ensure access to facilities for participants with disabilities</a:t>
            </a:r>
          </a:p>
          <a:p>
            <a:pPr marL="285750" indent="-285750">
              <a:buFont typeface="Arial" panose="020B0604020202020204" pitchFamily="34" charset="0"/>
              <a:buChar char="•"/>
            </a:pPr>
            <a:endParaRPr lang="en-US" sz="1000" dirty="0">
              <a:latin typeface="Lato" panose="020F0502020204030203" pitchFamily="34" charset="0"/>
            </a:endParaRPr>
          </a:p>
          <a:p>
            <a:pPr marL="285750" indent="-285750">
              <a:buFont typeface="Arial" panose="020B0604020202020204" pitchFamily="34" charset="0"/>
              <a:buChar char="•"/>
            </a:pPr>
            <a:r>
              <a:rPr lang="en-US" sz="2200" dirty="0">
                <a:latin typeface="Lato" panose="020F0502020204030203" pitchFamily="34" charset="0"/>
              </a:rPr>
              <a:t>Provide appropriate information in alternative formats for persons with disabilities</a:t>
            </a:r>
          </a:p>
          <a:p>
            <a:pPr marL="285750" indent="-285750">
              <a:buFont typeface="Arial" panose="020B0604020202020204" pitchFamily="34" charset="0"/>
              <a:buChar char="•"/>
            </a:pPr>
            <a:endParaRPr lang="en-US" sz="1000" dirty="0">
              <a:latin typeface="Lato" panose="020F0502020204030203" pitchFamily="34" charset="0"/>
            </a:endParaRPr>
          </a:p>
          <a:p>
            <a:pPr marL="285750" indent="-285750">
              <a:buFont typeface="Arial" panose="020B0604020202020204" pitchFamily="34" charset="0"/>
              <a:buChar char="•"/>
            </a:pPr>
            <a:r>
              <a:rPr lang="en-US" sz="2200" dirty="0">
                <a:latin typeface="Lato" panose="020F0502020204030203" pitchFamily="34" charset="0"/>
              </a:rPr>
              <a:t>Provide meal modifications or food substitutions for students with disabilities when documented in writing by a State licensed healthcare professional</a:t>
            </a:r>
          </a:p>
          <a:p>
            <a:pPr marL="285750" indent="-285750">
              <a:buFont typeface="Arial" panose="020B0604020202020204" pitchFamily="34" charset="0"/>
              <a:buChar char="•"/>
            </a:pPr>
            <a:endParaRPr lang="en-US" sz="1000" dirty="0">
              <a:latin typeface="Lato" panose="020F0502020204030203" pitchFamily="34" charset="0"/>
            </a:endParaRPr>
          </a:p>
          <a:p>
            <a:pPr marL="285750" indent="-285750">
              <a:buFont typeface="Arial" panose="020B0604020202020204" pitchFamily="34" charset="0"/>
              <a:buChar char="•"/>
            </a:pPr>
            <a:r>
              <a:rPr lang="en-US" sz="2200" dirty="0">
                <a:latin typeface="Lato" panose="020F0502020204030203" pitchFamily="34" charset="0"/>
              </a:rPr>
              <a:t>Non-dairy fluid milk substitutions must be supported by documentation from a licensed healthcare professional unless approved by DPI </a:t>
            </a:r>
          </a:p>
          <a:p>
            <a:endParaRPr lang="en-US" dirty="0"/>
          </a:p>
          <a:p>
            <a:endParaRPr lang="en-US" dirty="0"/>
          </a:p>
          <a:p>
            <a:endParaRPr lang="en-US" dirty="0"/>
          </a:p>
        </p:txBody>
      </p:sp>
    </p:spTree>
    <p:custDataLst>
      <p:tags r:id="rId1"/>
    </p:custDataLst>
    <p:extLst>
      <p:ext uri="{BB962C8B-B14F-4D97-AF65-F5344CB8AC3E}">
        <p14:creationId xmlns:p14="http://schemas.microsoft.com/office/powerpoint/2010/main" val="4494555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72A9022-4CB8-40C9-AF1D-35EB5F9D9217}"/>
              </a:ext>
            </a:extLst>
          </p:cNvPr>
          <p:cNvSpPr>
            <a:spLocks noGrp="1"/>
          </p:cNvSpPr>
          <p:nvPr>
            <p:ph type="title" idx="4294967295"/>
          </p:nvPr>
        </p:nvSpPr>
        <p:spPr>
          <a:xfrm>
            <a:off x="0" y="0"/>
            <a:ext cx="9144000" cy="914400"/>
          </a:xfrm>
        </p:spPr>
        <p:txBody>
          <a:bodyPr>
            <a:normAutofit/>
          </a:bodyPr>
          <a:lstStyle/>
          <a:p>
            <a:r>
              <a:rPr lang="en-US" sz="3200" dirty="0"/>
              <a:t>Who can</a:t>
            </a:r>
            <a:r>
              <a:rPr lang="en-US" sz="3200" baseline="0" dirty="0"/>
              <a:t> write a medical statement?</a:t>
            </a:r>
            <a:endParaRPr lang="en-US" sz="3200" dirty="0"/>
          </a:p>
        </p:txBody>
      </p:sp>
      <p:sp>
        <p:nvSpPr>
          <p:cNvPr id="6" name="Rectangle 5">
            <a:extLst>
              <a:ext uri="{FF2B5EF4-FFF2-40B4-BE49-F238E27FC236}">
                <a16:creationId xmlns:a16="http://schemas.microsoft.com/office/drawing/2014/main" id="{AEE0AC24-497B-4F4E-8F16-B80C1AD07915}"/>
              </a:ext>
            </a:extLst>
          </p:cNvPr>
          <p:cNvSpPr/>
          <p:nvPr/>
        </p:nvSpPr>
        <p:spPr>
          <a:xfrm>
            <a:off x="549335" y="1350236"/>
            <a:ext cx="8045330" cy="2905570"/>
          </a:xfrm>
          <a:prstGeom prst="rect">
            <a:avLst/>
          </a:prstGeom>
        </p:spPr>
        <p:txBody>
          <a:bodyPr/>
          <a:lstStyle/>
          <a:p>
            <a:pPr algn="ctr"/>
            <a:r>
              <a:rPr lang="en-US" sz="2800" b="0" dirty="0">
                <a:latin typeface="Lato" panose="020F0502020204030203" pitchFamily="34" charset="0"/>
                <a:ea typeface="Lato" panose="020F0502020204030203" pitchFamily="34" charset="0"/>
                <a:cs typeface="Lato" panose="020F0502020204030203" pitchFamily="34" charset="0"/>
              </a:rPr>
              <a:t>“Practitioner” is defined by Wisconsin State Statute 118.29(1) (e) as: </a:t>
            </a:r>
            <a:endParaRPr lang="en-US" sz="2800" dirty="0">
              <a:latin typeface="Lato" panose="020F0502020204030203" pitchFamily="34" charset="0"/>
            </a:endParaRPr>
          </a:p>
          <a:p>
            <a:pPr marL="285750" lvl="0" indent="-285750" algn="ctr">
              <a:buFont typeface="Arial" panose="020B0604020202020204" pitchFamily="34" charset="0"/>
              <a:buChar char="•"/>
            </a:pPr>
            <a:endParaRPr lang="en-US" sz="1800" dirty="0">
              <a:latin typeface="Lato" panose="020F0502020204030203" pitchFamily="34" charset="0"/>
              <a:ea typeface="Lato" panose="020F0502020204030203" pitchFamily="34" charset="0"/>
              <a:cs typeface="Lato" panose="020F0502020204030203" pitchFamily="34" charset="0"/>
            </a:endParaRPr>
          </a:p>
          <a:p>
            <a:pPr marL="285750" lvl="0" indent="-285750">
              <a:buFont typeface="Arial" panose="020B0604020202020204" pitchFamily="34" charset="0"/>
              <a:buChar char="•"/>
            </a:pPr>
            <a:r>
              <a:rPr lang="en-US" sz="1800" dirty="0">
                <a:latin typeface="Lato" panose="020F0502020204030203" pitchFamily="34" charset="0"/>
                <a:ea typeface="Lato" panose="020F0502020204030203" pitchFamily="34" charset="0"/>
                <a:cs typeface="Lato" panose="020F0502020204030203" pitchFamily="34" charset="0"/>
              </a:rPr>
              <a:t> Physician</a:t>
            </a:r>
          </a:p>
          <a:p>
            <a:pPr marL="285750" lvl="0" indent="-285750">
              <a:buFont typeface="Arial" panose="020B0604020202020204" pitchFamily="34" charset="0"/>
              <a:buChar char="•"/>
            </a:pPr>
            <a:r>
              <a:rPr lang="en-US" sz="1800" dirty="0">
                <a:latin typeface="Lato" panose="020F0502020204030203" pitchFamily="34" charset="0"/>
                <a:ea typeface="Lato" panose="020F0502020204030203" pitchFamily="34" charset="0"/>
                <a:cs typeface="Lato" panose="020F0502020204030203" pitchFamily="34" charset="0"/>
              </a:rPr>
              <a:t> Dentist</a:t>
            </a:r>
          </a:p>
          <a:p>
            <a:pPr marL="285750" lvl="0" indent="-285750">
              <a:buFont typeface="Arial" panose="020B0604020202020204" pitchFamily="34" charset="0"/>
              <a:buChar char="•"/>
            </a:pPr>
            <a:r>
              <a:rPr lang="en-US" sz="1800" dirty="0">
                <a:latin typeface="Lato" panose="020F0502020204030203" pitchFamily="34" charset="0"/>
                <a:ea typeface="Lato" panose="020F0502020204030203" pitchFamily="34" charset="0"/>
                <a:cs typeface="Lato" panose="020F0502020204030203" pitchFamily="34" charset="0"/>
              </a:rPr>
              <a:t> Optometrist</a:t>
            </a:r>
          </a:p>
          <a:p>
            <a:pPr marL="285750" lvl="0" indent="-285750">
              <a:buFont typeface="Arial" panose="020B0604020202020204" pitchFamily="34" charset="0"/>
              <a:buChar char="•"/>
            </a:pPr>
            <a:r>
              <a:rPr lang="en-US" sz="1800" dirty="0">
                <a:latin typeface="Lato" panose="020F0502020204030203" pitchFamily="34" charset="0"/>
                <a:ea typeface="Lato" panose="020F0502020204030203" pitchFamily="34" charset="0"/>
                <a:cs typeface="Lato" panose="020F0502020204030203" pitchFamily="34" charset="0"/>
              </a:rPr>
              <a:t> Physician Assistant</a:t>
            </a:r>
          </a:p>
          <a:p>
            <a:pPr marL="285750" lvl="0" indent="-285750">
              <a:buFont typeface="Arial" panose="020B0604020202020204" pitchFamily="34" charset="0"/>
              <a:buChar char="•"/>
            </a:pPr>
            <a:r>
              <a:rPr lang="en-US" sz="1800" dirty="0">
                <a:latin typeface="Lato" panose="020F0502020204030203" pitchFamily="34" charset="0"/>
                <a:ea typeface="Lato" panose="020F0502020204030203" pitchFamily="34" charset="0"/>
                <a:cs typeface="Lato" panose="020F0502020204030203" pitchFamily="34" charset="0"/>
              </a:rPr>
              <a:t> Advanced Practice Nurse Prescriber</a:t>
            </a:r>
          </a:p>
          <a:p>
            <a:pPr marL="285750" lvl="0" indent="-285750">
              <a:buFont typeface="Arial" panose="020B0604020202020204" pitchFamily="34" charset="0"/>
              <a:buChar char="•"/>
            </a:pPr>
            <a:r>
              <a:rPr lang="en-US" sz="1800" dirty="0">
                <a:latin typeface="Lato" panose="020F0502020204030203" pitchFamily="34" charset="0"/>
                <a:ea typeface="Lato" panose="020F0502020204030203" pitchFamily="34" charset="0"/>
                <a:cs typeface="Lato" panose="020F0502020204030203" pitchFamily="34" charset="0"/>
              </a:rPr>
              <a:t> Podiatrist licensed in any state</a:t>
            </a:r>
          </a:p>
        </p:txBody>
      </p:sp>
    </p:spTree>
    <p:custDataLst>
      <p:tags r:id="rId1"/>
    </p:custDataLst>
    <p:extLst>
      <p:ext uri="{BB962C8B-B14F-4D97-AF65-F5344CB8AC3E}">
        <p14:creationId xmlns:p14="http://schemas.microsoft.com/office/powerpoint/2010/main" val="17423616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3B31899-6A97-4F24-964A-3143CBC740FE}"/>
              </a:ext>
            </a:extLst>
          </p:cNvPr>
          <p:cNvSpPr>
            <a:spLocks noGrp="1"/>
          </p:cNvSpPr>
          <p:nvPr>
            <p:ph type="title" idx="4294967295"/>
          </p:nvPr>
        </p:nvSpPr>
        <p:spPr>
          <a:xfrm>
            <a:off x="0" y="0"/>
            <a:ext cx="9144000" cy="914400"/>
          </a:xfrm>
        </p:spPr>
        <p:txBody>
          <a:bodyPr>
            <a:normAutofit/>
          </a:bodyPr>
          <a:lstStyle/>
          <a:p>
            <a:r>
              <a:rPr lang="en-US" sz="3200" dirty="0"/>
              <a:t>Medical Statement Requirements</a:t>
            </a:r>
          </a:p>
        </p:txBody>
      </p:sp>
      <p:sp>
        <p:nvSpPr>
          <p:cNvPr id="5" name="Rectangle 4">
            <a:extLst>
              <a:ext uri="{FF2B5EF4-FFF2-40B4-BE49-F238E27FC236}">
                <a16:creationId xmlns:a16="http://schemas.microsoft.com/office/drawing/2014/main" id="{7568A016-486B-4904-A6CA-44A8C53FF078}"/>
              </a:ext>
            </a:extLst>
          </p:cNvPr>
          <p:cNvSpPr/>
          <p:nvPr/>
        </p:nvSpPr>
        <p:spPr>
          <a:xfrm>
            <a:off x="856295" y="1588817"/>
            <a:ext cx="7596301" cy="2136449"/>
          </a:xfrm>
          <a:prstGeom prst="rect">
            <a:avLst/>
          </a:prstGeom>
        </p:spPr>
        <p:txBody>
          <a:bodyPr/>
          <a:lstStyle/>
          <a:p>
            <a:pPr marL="285750" lvl="0" indent="-285750">
              <a:buFont typeface="Arial" panose="020B0604020202020204" pitchFamily="34" charset="0"/>
              <a:buChar char="•"/>
            </a:pPr>
            <a:r>
              <a:rPr lang="en-US" sz="2000" dirty="0">
                <a:latin typeface="Lato" panose="020F0502020204030203" pitchFamily="34" charset="0"/>
                <a:ea typeface="Lato" panose="020F0502020204030203" pitchFamily="34" charset="0"/>
                <a:cs typeface="Lato" panose="020F0502020204030203" pitchFamily="34" charset="0"/>
              </a:rPr>
              <a:t>Explanation of how the child’s physical or mental impairment restricts the child’s diet</a:t>
            </a:r>
          </a:p>
          <a:p>
            <a:pPr marL="285750" lvl="0" indent="-285750">
              <a:buFont typeface="Arial" panose="020B0604020202020204" pitchFamily="34" charset="0"/>
              <a:buChar char="•"/>
            </a:pPr>
            <a:endParaRPr lang="en-US" sz="1000" dirty="0">
              <a:latin typeface="Lato" panose="020F0502020204030203" pitchFamily="34" charset="0"/>
              <a:ea typeface="Lato" panose="020F0502020204030203" pitchFamily="34" charset="0"/>
              <a:cs typeface="Lato" panose="020F0502020204030203" pitchFamily="34" charset="0"/>
            </a:endParaRPr>
          </a:p>
          <a:p>
            <a:pPr marL="285750" lvl="0" indent="-285750">
              <a:buFont typeface="Arial" panose="020B0604020202020204" pitchFamily="34" charset="0"/>
              <a:buChar char="•"/>
            </a:pPr>
            <a:r>
              <a:rPr lang="en-US" sz="2000" dirty="0">
                <a:latin typeface="Lato" panose="020F0502020204030203" pitchFamily="34" charset="0"/>
                <a:ea typeface="Lato" panose="020F0502020204030203" pitchFamily="34" charset="0"/>
                <a:cs typeface="Lato" panose="020F0502020204030203" pitchFamily="34" charset="0"/>
              </a:rPr>
              <a:t>Explanation of what must be done to accommodate the child</a:t>
            </a:r>
          </a:p>
          <a:p>
            <a:pPr marL="285750" lvl="0" indent="-285750">
              <a:buFont typeface="Arial" panose="020B0604020202020204" pitchFamily="34" charset="0"/>
              <a:buChar char="•"/>
            </a:pPr>
            <a:endParaRPr lang="en-US" sz="1000" dirty="0">
              <a:latin typeface="Lato" panose="020F0502020204030203" pitchFamily="34" charset="0"/>
              <a:ea typeface="Lato" panose="020F0502020204030203" pitchFamily="34" charset="0"/>
              <a:cs typeface="Lato" panose="020F0502020204030203" pitchFamily="34" charset="0"/>
            </a:endParaRPr>
          </a:p>
          <a:p>
            <a:pPr marL="285750" lvl="0" indent="-285750">
              <a:buFont typeface="Arial" panose="020B0604020202020204" pitchFamily="34" charset="0"/>
              <a:buChar char="•"/>
            </a:pPr>
            <a:r>
              <a:rPr lang="en-US" sz="2000" dirty="0">
                <a:latin typeface="Lato" panose="020F0502020204030203" pitchFamily="34" charset="0"/>
                <a:ea typeface="Lato" panose="020F0502020204030203" pitchFamily="34" charset="0"/>
                <a:cs typeface="Lato" panose="020F0502020204030203" pitchFamily="34" charset="0"/>
              </a:rPr>
              <a:t>The food(s) that must be omitted and the recommended alternatives</a:t>
            </a:r>
          </a:p>
          <a:p>
            <a:pPr marL="285750" lvl="0" indent="-285750">
              <a:buFont typeface="Arial" panose="020B0604020202020204" pitchFamily="34" charset="0"/>
              <a:buChar char="•"/>
            </a:pPr>
            <a:endParaRPr lang="en-US" sz="1000" dirty="0">
              <a:latin typeface="Lato" panose="020F0502020204030203" pitchFamily="34" charset="0"/>
              <a:ea typeface="Lato" panose="020F0502020204030203" pitchFamily="34" charset="0"/>
              <a:cs typeface="Lato" panose="020F0502020204030203" pitchFamily="34" charset="0"/>
            </a:endParaRPr>
          </a:p>
          <a:p>
            <a:pPr marL="285750" lvl="0" indent="-285750">
              <a:buFont typeface="Arial" panose="020B0604020202020204" pitchFamily="34" charset="0"/>
              <a:buChar char="•"/>
            </a:pPr>
            <a:r>
              <a:rPr lang="en-US" sz="2000" dirty="0">
                <a:latin typeface="Lato" panose="020F0502020204030203" pitchFamily="34" charset="0"/>
                <a:ea typeface="Lato" panose="020F0502020204030203" pitchFamily="34" charset="0"/>
                <a:cs typeface="Lato" panose="020F0502020204030203" pitchFamily="34" charset="0"/>
              </a:rPr>
              <a:t>A template Medical Statement Form is available on our website.</a:t>
            </a:r>
          </a:p>
        </p:txBody>
      </p:sp>
    </p:spTree>
    <p:custDataLst>
      <p:tags r:id="rId1"/>
    </p:custDataLst>
    <p:extLst>
      <p:ext uri="{BB962C8B-B14F-4D97-AF65-F5344CB8AC3E}">
        <p14:creationId xmlns:p14="http://schemas.microsoft.com/office/powerpoint/2010/main" val="36478406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985DD21D-1B41-4B22-B4B7-0CCA88C9CBE6}"/>
              </a:ext>
            </a:extLst>
          </p:cNvPr>
          <p:cNvSpPr>
            <a:spLocks noGrp="1"/>
          </p:cNvSpPr>
          <p:nvPr>
            <p:ph type="title" idx="4294967295"/>
          </p:nvPr>
        </p:nvSpPr>
        <p:spPr>
          <a:xfrm>
            <a:off x="0" y="0"/>
            <a:ext cx="9144000" cy="914400"/>
          </a:xfrm>
        </p:spPr>
        <p:txBody>
          <a:bodyPr>
            <a:normAutofit/>
          </a:bodyPr>
          <a:lstStyle/>
          <a:p>
            <a:r>
              <a:rPr lang="en-US" sz="3200" dirty="0"/>
              <a:t>Non-disability</a:t>
            </a:r>
            <a:r>
              <a:rPr lang="en-US" sz="3200" baseline="0" dirty="0"/>
              <a:t> Accommodations</a:t>
            </a:r>
            <a:endParaRPr lang="en-US" sz="3200" dirty="0"/>
          </a:p>
        </p:txBody>
      </p:sp>
      <p:sp>
        <p:nvSpPr>
          <p:cNvPr id="4" name="Rounded Rectangle 3"/>
          <p:cNvSpPr/>
          <p:nvPr/>
        </p:nvSpPr>
        <p:spPr>
          <a:xfrm>
            <a:off x="713637" y="1476947"/>
            <a:ext cx="3222602" cy="1959600"/>
          </a:xfrm>
          <a:prstGeom prst="roundRect">
            <a:avLst/>
          </a:prstGeom>
          <a:solidFill>
            <a:srgbClr val="33A056"/>
          </a:solidFill>
          <a:ln>
            <a:solidFill>
              <a:srgbClr val="33A056"/>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2600" dirty="0">
                <a:latin typeface="Lato" panose="020F0502020204030203" pitchFamily="34" charset="0"/>
                <a:ea typeface="Lato" panose="020F0502020204030203" pitchFamily="34" charset="0"/>
                <a:cs typeface="Lato" panose="020F0502020204030203" pitchFamily="34" charset="0"/>
              </a:rPr>
              <a:t>The Use of Offer versus Serve (OVS)</a:t>
            </a:r>
          </a:p>
        </p:txBody>
      </p:sp>
      <p:sp>
        <p:nvSpPr>
          <p:cNvPr id="5" name="Rounded Rectangle 4"/>
          <p:cNvSpPr/>
          <p:nvPr/>
        </p:nvSpPr>
        <p:spPr>
          <a:xfrm>
            <a:off x="4964468" y="2208363"/>
            <a:ext cx="3222602" cy="1959600"/>
          </a:xfrm>
          <a:prstGeom prst="roundRect">
            <a:avLst/>
          </a:prstGeom>
          <a:solidFill>
            <a:srgbClr val="33A056"/>
          </a:solidFill>
          <a:ln>
            <a:solidFill>
              <a:srgbClr val="33A056"/>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2600" dirty="0">
                <a:latin typeface="Lato" panose="020F0502020204030203" pitchFamily="34" charset="0"/>
                <a:ea typeface="Lato" panose="020F0502020204030203" pitchFamily="34" charset="0"/>
                <a:cs typeface="Lato" panose="020F0502020204030203" pitchFamily="34" charset="0"/>
              </a:rPr>
              <a:t>Offering a Variety of Menu Options</a:t>
            </a:r>
          </a:p>
        </p:txBody>
      </p:sp>
    </p:spTree>
    <p:custDataLst>
      <p:tags r:id="rId1"/>
    </p:custDataLst>
    <p:extLst>
      <p:ext uri="{BB962C8B-B14F-4D97-AF65-F5344CB8AC3E}">
        <p14:creationId xmlns:p14="http://schemas.microsoft.com/office/powerpoint/2010/main" val="177807595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A52C64E-A166-44CB-8336-EB75A149399A}"/>
              </a:ext>
            </a:extLst>
          </p:cNvPr>
          <p:cNvSpPr>
            <a:spLocks noGrp="1"/>
          </p:cNvSpPr>
          <p:nvPr>
            <p:ph type="title"/>
          </p:nvPr>
        </p:nvSpPr>
        <p:spPr>
          <a:xfrm>
            <a:off x="435395" y="3673525"/>
            <a:ext cx="7772400" cy="1021556"/>
          </a:xfrm>
        </p:spPr>
        <p:txBody>
          <a:bodyPr>
            <a:noAutofit/>
          </a:bodyPr>
          <a:lstStyle/>
          <a:p>
            <a:r>
              <a:rPr lang="en-US" sz="3600" dirty="0">
                <a:solidFill>
                  <a:srgbClr val="262087"/>
                </a:solidFill>
              </a:rPr>
              <a:t>CIVIL RIGHTS AND </a:t>
            </a:r>
            <a:br>
              <a:rPr lang="en-US" sz="3600" dirty="0">
                <a:solidFill>
                  <a:srgbClr val="FF00FF"/>
                </a:solidFill>
              </a:rPr>
            </a:br>
            <a:r>
              <a:rPr lang="en-US" sz="3600" dirty="0">
                <a:solidFill>
                  <a:srgbClr val="262087"/>
                </a:solidFill>
              </a:rPr>
              <a:t>LANGUAGE</a:t>
            </a:r>
            <a:r>
              <a:rPr lang="en-US" sz="3600" baseline="0" dirty="0">
                <a:solidFill>
                  <a:srgbClr val="262087"/>
                </a:solidFill>
              </a:rPr>
              <a:t> ASSISTANCE</a:t>
            </a:r>
            <a:endParaRPr lang="en-US" sz="3600" dirty="0">
              <a:solidFill>
                <a:srgbClr val="262087"/>
              </a:solidFill>
            </a:endParaRPr>
          </a:p>
        </p:txBody>
      </p:sp>
    </p:spTree>
    <p:custDataLst>
      <p:tags r:id="rId1"/>
    </p:custDataLst>
    <p:extLst>
      <p:ext uri="{BB962C8B-B14F-4D97-AF65-F5344CB8AC3E}">
        <p14:creationId xmlns:p14="http://schemas.microsoft.com/office/powerpoint/2010/main" val="347423216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0"/>
            <a:ext cx="9144000" cy="914400"/>
          </a:xfrm>
        </p:spPr>
        <p:txBody>
          <a:bodyPr>
            <a:normAutofit/>
          </a:bodyPr>
          <a:lstStyle/>
          <a:p>
            <a:r>
              <a:rPr lang="en-US" sz="3200" b="1" u="none" dirty="0"/>
              <a:t>Limited English Proficiency (LEP)</a:t>
            </a:r>
          </a:p>
        </p:txBody>
      </p:sp>
      <p:sp>
        <p:nvSpPr>
          <p:cNvPr id="6" name="Rounded Rectangle 5"/>
          <p:cNvSpPr/>
          <p:nvPr/>
        </p:nvSpPr>
        <p:spPr>
          <a:xfrm>
            <a:off x="464695" y="1761343"/>
            <a:ext cx="8214610" cy="2600793"/>
          </a:xfrm>
          <a:prstGeom prst="roundRect">
            <a:avLst/>
          </a:prstGeom>
          <a:solidFill>
            <a:srgbClr val="33A056"/>
          </a:solidFill>
          <a:ln>
            <a:solidFill>
              <a:srgbClr val="33A0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panose="020F0502020204030203" pitchFamily="34" charset="0"/>
                <a:ea typeface="Lato" panose="020F0502020204030203" pitchFamily="34" charset="0"/>
                <a:cs typeface="Lato" panose="020F0502020204030203" pitchFamily="34" charset="0"/>
              </a:rPr>
              <a:t>Organizations participating in Child Nutrition Programs have a responsibility to take “reasonable steps” to ensure meaningful access to their programs and activities by those with LEP.</a:t>
            </a:r>
          </a:p>
        </p:txBody>
      </p:sp>
    </p:spTree>
    <p:custDataLst>
      <p:tags r:id="rId1"/>
    </p:custDataLst>
    <p:extLst>
      <p:ext uri="{BB962C8B-B14F-4D97-AF65-F5344CB8AC3E}">
        <p14:creationId xmlns:p14="http://schemas.microsoft.com/office/powerpoint/2010/main" val="151778525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3999" cy="914400"/>
          </a:xfrm>
        </p:spPr>
        <p:txBody>
          <a:bodyPr>
            <a:normAutofit/>
          </a:bodyPr>
          <a:lstStyle/>
          <a:p>
            <a:r>
              <a:rPr lang="en-US" sz="3200" u="none" dirty="0"/>
              <a:t>Limited English Proficiency </a:t>
            </a:r>
          </a:p>
        </p:txBody>
      </p:sp>
      <p:sp>
        <p:nvSpPr>
          <p:cNvPr id="8" name="TextBox 7">
            <a:extLst>
              <a:ext uri="{FF2B5EF4-FFF2-40B4-BE49-F238E27FC236}">
                <a16:creationId xmlns:a16="http://schemas.microsoft.com/office/drawing/2014/main" id="{1664061A-08B7-4AC9-BC59-E16625D11402}"/>
              </a:ext>
            </a:extLst>
          </p:cNvPr>
          <p:cNvSpPr txBox="1"/>
          <p:nvPr/>
        </p:nvSpPr>
        <p:spPr>
          <a:xfrm>
            <a:off x="629587" y="1298191"/>
            <a:ext cx="8162144" cy="2926057"/>
          </a:xfrm>
          <a:prstGeom prst="rect">
            <a:avLst/>
          </a:prstGeom>
          <a:noFill/>
        </p:spPr>
        <p:txBody>
          <a:bodyPr wrap="square">
            <a:spAutoFit/>
          </a:bodyPr>
          <a:lstStyle/>
          <a:p>
            <a:pPr marL="285750" indent="-285750">
              <a:buFont typeface="Arial" panose="020B0604020202020204" pitchFamily="34" charset="0"/>
              <a:buChar char="•"/>
            </a:pPr>
            <a:r>
              <a:rPr lang="en-US" sz="2200" dirty="0">
                <a:latin typeface="Lato" panose="020F0502020204030203" pitchFamily="34" charset="0"/>
              </a:rPr>
              <a:t>Language Interpreters</a:t>
            </a:r>
          </a:p>
          <a:p>
            <a:pPr marL="285750" indent="-285750">
              <a:buFont typeface="Arial" panose="020B0604020202020204" pitchFamily="34" charset="0"/>
              <a:buChar char="•"/>
            </a:pPr>
            <a:endParaRPr lang="en-US" sz="1000" dirty="0">
              <a:latin typeface="Lato" panose="020F0502020204030203" pitchFamily="34" charset="0"/>
            </a:endParaRPr>
          </a:p>
          <a:p>
            <a:pPr marL="285750" indent="-285750">
              <a:buFont typeface="Arial" panose="020B0604020202020204" pitchFamily="34" charset="0"/>
              <a:buChar char="•"/>
            </a:pPr>
            <a:r>
              <a:rPr lang="en-US" sz="2200" dirty="0">
                <a:latin typeface="Lato" panose="020F0502020204030203" pitchFamily="34" charset="0"/>
              </a:rPr>
              <a:t>Translated Household Application Materials – camps and some enrolled sites</a:t>
            </a:r>
          </a:p>
          <a:p>
            <a:pPr marL="285750" indent="-285750">
              <a:buFont typeface="Arial" panose="020B0604020202020204" pitchFamily="34" charset="0"/>
              <a:buChar char="•"/>
            </a:pPr>
            <a:endParaRPr lang="en-US" sz="1000" dirty="0">
              <a:latin typeface="Lato" panose="020F0502020204030203" pitchFamily="34" charset="0"/>
            </a:endParaRPr>
          </a:p>
          <a:p>
            <a:pPr marL="285750" indent="-285750">
              <a:buFont typeface="Arial" panose="020B0604020202020204" pitchFamily="34" charset="0"/>
              <a:buChar char="•"/>
            </a:pPr>
            <a:r>
              <a:rPr lang="en-US" sz="2200" dirty="0">
                <a:latin typeface="Lato" panose="020F0502020204030203" pitchFamily="34" charset="0"/>
              </a:rPr>
              <a:t>USDA SP 37-2016 Meaningful Access for Persons Memo with Limited English Proficiency (LEP) in the School Meal Programs: Guidance and Q&amp;As </a:t>
            </a:r>
          </a:p>
          <a:p>
            <a:endParaRPr lang="en-US" dirty="0"/>
          </a:p>
          <a:p>
            <a:endParaRPr lang="en-US" dirty="0"/>
          </a:p>
        </p:txBody>
      </p:sp>
    </p:spTree>
    <p:custDataLst>
      <p:tags r:id="rId1"/>
    </p:custDataLst>
    <p:extLst>
      <p:ext uri="{BB962C8B-B14F-4D97-AF65-F5344CB8AC3E}">
        <p14:creationId xmlns:p14="http://schemas.microsoft.com/office/powerpoint/2010/main" val="16858593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A8FFD9A9-F270-48DA-823E-696D49D6D588}"/>
              </a:ext>
            </a:extLst>
          </p:cNvPr>
          <p:cNvSpPr>
            <a:spLocks noGrp="1"/>
          </p:cNvSpPr>
          <p:nvPr>
            <p:ph type="title"/>
          </p:nvPr>
        </p:nvSpPr>
        <p:spPr>
          <a:xfrm>
            <a:off x="423081" y="3661305"/>
            <a:ext cx="8142075" cy="1021556"/>
          </a:xfrm>
        </p:spPr>
        <p:txBody>
          <a:bodyPr>
            <a:noAutofit/>
          </a:bodyPr>
          <a:lstStyle/>
          <a:p>
            <a:r>
              <a:rPr lang="en-US" sz="3600" dirty="0">
                <a:solidFill>
                  <a:srgbClr val="262087"/>
                </a:solidFill>
              </a:rPr>
              <a:t>CIVIL RIGHTS AND </a:t>
            </a:r>
            <a:br>
              <a:rPr lang="en-US" sz="3600" dirty="0">
                <a:solidFill>
                  <a:srgbClr val="FF00FF"/>
                </a:solidFill>
              </a:rPr>
            </a:br>
            <a:r>
              <a:rPr lang="en-US" sz="3600" dirty="0">
                <a:solidFill>
                  <a:srgbClr val="262087"/>
                </a:solidFill>
              </a:rPr>
              <a:t>RACIAL/ETHNIC</a:t>
            </a:r>
            <a:r>
              <a:rPr lang="en-US" sz="3600" baseline="0" dirty="0">
                <a:solidFill>
                  <a:srgbClr val="262087"/>
                </a:solidFill>
              </a:rPr>
              <a:t> DATA COLLECTION</a:t>
            </a:r>
            <a:endParaRPr lang="en-US" sz="3600" dirty="0">
              <a:solidFill>
                <a:srgbClr val="262087"/>
              </a:solidFill>
            </a:endParaRPr>
          </a:p>
        </p:txBody>
      </p:sp>
    </p:spTree>
    <p:custDataLst>
      <p:tags r:id="rId1"/>
    </p:custDataLst>
    <p:extLst>
      <p:ext uri="{BB962C8B-B14F-4D97-AF65-F5344CB8AC3E}">
        <p14:creationId xmlns:p14="http://schemas.microsoft.com/office/powerpoint/2010/main" val="37116432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590DEF2-E1CF-4486-A5EB-62277B95DAA4}"/>
              </a:ext>
            </a:extLst>
          </p:cNvPr>
          <p:cNvSpPr>
            <a:spLocks noGrp="1"/>
          </p:cNvSpPr>
          <p:nvPr>
            <p:ph type="title"/>
          </p:nvPr>
        </p:nvSpPr>
        <p:spPr>
          <a:xfrm>
            <a:off x="0" y="2644"/>
            <a:ext cx="9144000" cy="899057"/>
          </a:xfrm>
        </p:spPr>
        <p:txBody>
          <a:bodyPr>
            <a:noAutofit/>
          </a:bodyPr>
          <a:lstStyle/>
          <a:p>
            <a:r>
              <a:rPr lang="en-US" sz="3200" b="1" u="none" dirty="0"/>
              <a:t>Federal Law </a:t>
            </a:r>
            <a:r>
              <a:rPr lang="en-US" sz="3200" u="none" dirty="0"/>
              <a:t>Prohibits Discrimination on the Basis of These Protected Classes:</a:t>
            </a:r>
          </a:p>
        </p:txBody>
      </p:sp>
      <p:sp>
        <p:nvSpPr>
          <p:cNvPr id="7" name="TextBox 6">
            <a:extLst>
              <a:ext uri="{FF2B5EF4-FFF2-40B4-BE49-F238E27FC236}">
                <a16:creationId xmlns:a16="http://schemas.microsoft.com/office/drawing/2014/main" id="{D7E31398-C7DB-412B-AD43-938CC2777ABC}"/>
              </a:ext>
            </a:extLst>
          </p:cNvPr>
          <p:cNvSpPr txBox="1"/>
          <p:nvPr/>
        </p:nvSpPr>
        <p:spPr>
          <a:xfrm>
            <a:off x="928937" y="1566122"/>
            <a:ext cx="1859111" cy="1145961"/>
          </a:xfrm>
          <a:prstGeom prst="rect">
            <a:avLst/>
          </a:prstGeom>
          <a:solidFill>
            <a:srgbClr val="262087"/>
          </a:solidFill>
        </p:spPr>
        <p:txBody>
          <a:bodyPr wrap="square" rtlCol="0" anchor="ctr" anchorCtr="1">
            <a:noAutofit/>
          </a:bodyPr>
          <a:lstStyle/>
          <a:p>
            <a:pPr lvl="0" algn="ctr"/>
            <a:r>
              <a:rPr lang="en-US" sz="2800" dirty="0">
                <a:solidFill>
                  <a:srgbClr val="FFFFFF"/>
                </a:solidFill>
                <a:latin typeface="Lato" panose="020F0502020204030203" pitchFamily="34" charset="0"/>
              </a:rPr>
              <a:t>Color</a:t>
            </a:r>
          </a:p>
        </p:txBody>
      </p:sp>
      <p:sp>
        <p:nvSpPr>
          <p:cNvPr id="8" name="TextBox 7">
            <a:extLst>
              <a:ext uri="{FF2B5EF4-FFF2-40B4-BE49-F238E27FC236}">
                <a16:creationId xmlns:a16="http://schemas.microsoft.com/office/drawing/2014/main" id="{C1DD4908-4ECA-43BD-A4DF-C359031E4409}"/>
              </a:ext>
            </a:extLst>
          </p:cNvPr>
          <p:cNvSpPr txBox="1"/>
          <p:nvPr/>
        </p:nvSpPr>
        <p:spPr>
          <a:xfrm>
            <a:off x="3500288" y="1566123"/>
            <a:ext cx="1859112" cy="1145961"/>
          </a:xfrm>
          <a:prstGeom prst="rect">
            <a:avLst/>
          </a:prstGeom>
          <a:solidFill>
            <a:srgbClr val="009999"/>
          </a:solidFill>
        </p:spPr>
        <p:txBody>
          <a:bodyPr wrap="square" rtlCol="0" anchor="ctr" anchorCtr="1">
            <a:noAutofit/>
          </a:bodyPr>
          <a:lstStyle/>
          <a:p>
            <a:pPr lvl="0" algn="ctr"/>
            <a:r>
              <a:rPr lang="en-US" sz="2800" dirty="0">
                <a:solidFill>
                  <a:srgbClr val="FFFFFF"/>
                </a:solidFill>
                <a:latin typeface="Lato" panose="020F0502020204030203" pitchFamily="34" charset="0"/>
              </a:rPr>
              <a:t>National Origin</a:t>
            </a:r>
          </a:p>
        </p:txBody>
      </p:sp>
      <p:sp>
        <p:nvSpPr>
          <p:cNvPr id="9" name="TextBox 8">
            <a:extLst>
              <a:ext uri="{FF2B5EF4-FFF2-40B4-BE49-F238E27FC236}">
                <a16:creationId xmlns:a16="http://schemas.microsoft.com/office/drawing/2014/main" id="{876970A4-69F4-463B-B0F3-C4B5B9CA4D35}"/>
              </a:ext>
            </a:extLst>
          </p:cNvPr>
          <p:cNvSpPr txBox="1"/>
          <p:nvPr/>
        </p:nvSpPr>
        <p:spPr>
          <a:xfrm>
            <a:off x="6071639" y="1566123"/>
            <a:ext cx="1763463" cy="1145960"/>
          </a:xfrm>
          <a:prstGeom prst="rect">
            <a:avLst/>
          </a:prstGeom>
          <a:solidFill>
            <a:srgbClr val="33A056"/>
          </a:solidFill>
        </p:spPr>
        <p:txBody>
          <a:bodyPr wrap="square" rtlCol="0" anchor="ctr" anchorCtr="1">
            <a:noAutofit/>
          </a:bodyPr>
          <a:lstStyle/>
          <a:p>
            <a:pPr lvl="0" algn="ctr"/>
            <a:r>
              <a:rPr lang="en-US" sz="2800" dirty="0">
                <a:solidFill>
                  <a:srgbClr val="FFFFFF"/>
                </a:solidFill>
                <a:latin typeface="Lato" panose="020F0502020204030203" pitchFamily="34" charset="0"/>
              </a:rPr>
              <a:t>Age</a:t>
            </a:r>
          </a:p>
        </p:txBody>
      </p:sp>
      <p:sp>
        <p:nvSpPr>
          <p:cNvPr id="10" name="TextBox 9">
            <a:extLst>
              <a:ext uri="{FF2B5EF4-FFF2-40B4-BE49-F238E27FC236}">
                <a16:creationId xmlns:a16="http://schemas.microsoft.com/office/drawing/2014/main" id="{772848D6-2DEF-42B3-A600-AF9B0ED1708D}"/>
              </a:ext>
            </a:extLst>
          </p:cNvPr>
          <p:cNvSpPr txBox="1"/>
          <p:nvPr/>
        </p:nvSpPr>
        <p:spPr>
          <a:xfrm>
            <a:off x="928937" y="3117210"/>
            <a:ext cx="1859110" cy="1145961"/>
          </a:xfrm>
          <a:prstGeom prst="rect">
            <a:avLst/>
          </a:prstGeom>
          <a:solidFill>
            <a:srgbClr val="33A056"/>
          </a:solidFill>
        </p:spPr>
        <p:txBody>
          <a:bodyPr wrap="square" rtlCol="0" anchor="ctr" anchorCtr="1">
            <a:noAutofit/>
          </a:bodyPr>
          <a:lstStyle/>
          <a:p>
            <a:pPr lvl="0" algn="ctr"/>
            <a:r>
              <a:rPr lang="en-US" sz="2800" dirty="0">
                <a:solidFill>
                  <a:srgbClr val="FFFFFF"/>
                </a:solidFill>
                <a:latin typeface="Lato" panose="020F0502020204030203" pitchFamily="34" charset="0"/>
              </a:rPr>
              <a:t>Disability</a:t>
            </a:r>
          </a:p>
        </p:txBody>
      </p:sp>
      <p:sp>
        <p:nvSpPr>
          <p:cNvPr id="11" name="TextBox 10">
            <a:extLst>
              <a:ext uri="{FF2B5EF4-FFF2-40B4-BE49-F238E27FC236}">
                <a16:creationId xmlns:a16="http://schemas.microsoft.com/office/drawing/2014/main" id="{DAFFDC2A-9DEB-4BE2-9332-563718BD32E5}"/>
              </a:ext>
            </a:extLst>
          </p:cNvPr>
          <p:cNvSpPr txBox="1"/>
          <p:nvPr/>
        </p:nvSpPr>
        <p:spPr>
          <a:xfrm>
            <a:off x="3500288" y="3117211"/>
            <a:ext cx="1859110" cy="1145960"/>
          </a:xfrm>
          <a:prstGeom prst="rect">
            <a:avLst/>
          </a:prstGeom>
          <a:solidFill>
            <a:srgbClr val="0066CC"/>
          </a:solidFill>
        </p:spPr>
        <p:txBody>
          <a:bodyPr wrap="square" rtlCol="0" anchor="ctr" anchorCtr="1">
            <a:noAutofit/>
          </a:bodyPr>
          <a:lstStyle/>
          <a:p>
            <a:pPr lvl="0" algn="ctr"/>
            <a:r>
              <a:rPr lang="en-US" sz="2800" dirty="0">
                <a:solidFill>
                  <a:srgbClr val="FFFFFF"/>
                </a:solidFill>
                <a:latin typeface="Lato" panose="020F0502020204030203" pitchFamily="34" charset="0"/>
              </a:rPr>
              <a:t>Sex</a:t>
            </a:r>
          </a:p>
        </p:txBody>
      </p:sp>
      <p:sp>
        <p:nvSpPr>
          <p:cNvPr id="12" name="TextBox 11">
            <a:extLst>
              <a:ext uri="{FF2B5EF4-FFF2-40B4-BE49-F238E27FC236}">
                <a16:creationId xmlns:a16="http://schemas.microsoft.com/office/drawing/2014/main" id="{E10E4B6B-4A0F-4D57-ACBD-EB3589C879B5}"/>
              </a:ext>
            </a:extLst>
          </p:cNvPr>
          <p:cNvSpPr txBox="1"/>
          <p:nvPr/>
        </p:nvSpPr>
        <p:spPr>
          <a:xfrm>
            <a:off x="6071639" y="3095839"/>
            <a:ext cx="1790620" cy="1145960"/>
          </a:xfrm>
          <a:prstGeom prst="rect">
            <a:avLst/>
          </a:prstGeom>
          <a:solidFill>
            <a:srgbClr val="0099CC"/>
          </a:solidFill>
        </p:spPr>
        <p:txBody>
          <a:bodyPr wrap="square" rtlCol="0" anchor="ctr" anchorCtr="1">
            <a:noAutofit/>
          </a:bodyPr>
          <a:lstStyle/>
          <a:p>
            <a:pPr lvl="0" algn="ctr"/>
            <a:r>
              <a:rPr lang="en-US" sz="2800" dirty="0">
                <a:solidFill>
                  <a:srgbClr val="FFFFFF"/>
                </a:solidFill>
                <a:latin typeface="Lato" panose="020F0502020204030203" pitchFamily="34" charset="0"/>
              </a:rPr>
              <a:t>Race</a:t>
            </a:r>
            <a:endParaRPr lang="en-US" sz="2400" dirty="0">
              <a:solidFill>
                <a:srgbClr val="FFFFFF"/>
              </a:solidFill>
              <a:latin typeface="Lato" panose="020F0502020204030203" pitchFamily="34" charset="0"/>
            </a:endParaRPr>
          </a:p>
        </p:txBody>
      </p:sp>
    </p:spTree>
    <p:custDataLst>
      <p:tags r:id="rId1"/>
    </p:custDataLst>
    <p:extLst>
      <p:ext uri="{BB962C8B-B14F-4D97-AF65-F5344CB8AC3E}">
        <p14:creationId xmlns:p14="http://schemas.microsoft.com/office/powerpoint/2010/main" val="227226077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0"/>
            <a:ext cx="9144000" cy="897308"/>
          </a:xfrm>
        </p:spPr>
        <p:txBody>
          <a:bodyPr>
            <a:noAutofit/>
          </a:bodyPr>
          <a:lstStyle/>
          <a:p>
            <a:r>
              <a:rPr lang="en-US" sz="3200" b="1" u="none" dirty="0"/>
              <a:t>Racial and Ethnic Data Collection</a:t>
            </a:r>
          </a:p>
        </p:txBody>
      </p:sp>
      <p:sp>
        <p:nvSpPr>
          <p:cNvPr id="3" name="Rectangle 2">
            <a:extLst>
              <a:ext uri="{FF2B5EF4-FFF2-40B4-BE49-F238E27FC236}">
                <a16:creationId xmlns:a16="http://schemas.microsoft.com/office/drawing/2014/main" id="{EDDCB6FB-5FB1-4C31-B00B-45EBFEFDEBE6}"/>
              </a:ext>
            </a:extLst>
          </p:cNvPr>
          <p:cNvSpPr/>
          <p:nvPr/>
        </p:nvSpPr>
        <p:spPr>
          <a:xfrm>
            <a:off x="201621" y="1046200"/>
            <a:ext cx="8400516" cy="2262106"/>
          </a:xfrm>
          <a:prstGeom prst="rect">
            <a:avLst/>
          </a:prstGeom>
        </p:spPr>
        <p:txBody>
          <a:bodyPr/>
          <a:lstStyle/>
          <a:p>
            <a:pPr lvl="0"/>
            <a:r>
              <a:rPr lang="en-US" sz="2400" b="1" dirty="0">
                <a:latin typeface="Lato" panose="020F0502020204030203" pitchFamily="34" charset="0"/>
                <a:ea typeface="Lato" panose="020F0502020204030203" pitchFamily="34" charset="0"/>
                <a:cs typeface="Lato" panose="020F0502020204030203" pitchFamily="34" charset="0"/>
              </a:rPr>
              <a:t>Requirements and Purpose</a:t>
            </a:r>
          </a:p>
          <a:p>
            <a:pPr marL="457200" lvl="0" indent="-457200">
              <a:buFont typeface="+mj-lt"/>
              <a:buAutoNum type="arabicPeriod"/>
            </a:pPr>
            <a:r>
              <a:rPr lang="en-US" sz="2000" b="0" dirty="0">
                <a:latin typeface="Lato" panose="020F0502020204030203" pitchFamily="34" charset="0"/>
                <a:ea typeface="Lato" panose="020F0502020204030203" pitchFamily="34" charset="0"/>
                <a:cs typeface="Lato" panose="020F0502020204030203" pitchFamily="34" charset="0"/>
              </a:rPr>
              <a:t>Each year, sponsors must determine the number of potentially eligible participants by racial/ethnic category for the area served and report on the SFSP application.</a:t>
            </a:r>
          </a:p>
          <a:p>
            <a:pPr marL="457200" lvl="0" indent="-457200">
              <a:buFont typeface="+mj-lt"/>
              <a:buAutoNum type="arabicPeriod"/>
            </a:pPr>
            <a:r>
              <a:rPr lang="en-US" sz="2000" b="0" dirty="0">
                <a:latin typeface="Lato" panose="020F0502020204030203" pitchFamily="34" charset="0"/>
                <a:ea typeface="Lato" panose="020F0502020204030203" pitchFamily="34" charset="0"/>
                <a:cs typeface="Lato" panose="020F0502020204030203" pitchFamily="34" charset="0"/>
              </a:rPr>
              <a:t>The sponsor must also collect race and ethnicity data of actual participants each year for each of the sites operating. Camp sites must collect and maintain this information separately for each session of camp</a:t>
            </a:r>
          </a:p>
          <a:p>
            <a:pPr marL="457200" lvl="0" indent="-457200">
              <a:buFont typeface="+mj-lt"/>
              <a:buAutoNum type="arabicPeriod"/>
            </a:pPr>
            <a:endParaRPr lang="en-US" sz="2000" dirty="0">
              <a:latin typeface="Lato" panose="020F0502020204030203" pitchFamily="34" charset="0"/>
              <a:ea typeface="Lato" panose="020F0502020204030203" pitchFamily="34" charset="0"/>
              <a:cs typeface="Lato" panose="020F0502020204030203" pitchFamily="34" charset="0"/>
            </a:endParaRPr>
          </a:p>
          <a:p>
            <a:pPr marL="865375" lvl="1" indent="-457200">
              <a:buFont typeface="Arial" panose="020B0604020202020204" pitchFamily="34" charset="0"/>
              <a:buChar char="•"/>
            </a:pPr>
            <a:r>
              <a:rPr lang="en-US" sz="2000" b="0" dirty="0">
                <a:latin typeface="Lato" panose="020F0502020204030203" pitchFamily="34" charset="0"/>
                <a:ea typeface="Lato" panose="020F0502020204030203" pitchFamily="34" charset="0"/>
                <a:cs typeface="Lato" panose="020F0502020204030203" pitchFamily="34" charset="0"/>
              </a:rPr>
              <a:t>Data collection is used to determine how effectively your program is reaching potentially eligible children and if outreach is needed</a:t>
            </a:r>
            <a:endParaRPr lang="en-US" sz="2000" dirty="0">
              <a:latin typeface="Lato" panose="020F0502020204030203" pitchFamily="34" charset="0"/>
              <a:ea typeface="Lato" panose="020F0502020204030203" pitchFamily="34" charset="0"/>
              <a:cs typeface="Lato" panose="020F0502020204030203" pitchFamily="34" charset="0"/>
            </a:endParaRPr>
          </a:p>
        </p:txBody>
      </p:sp>
    </p:spTree>
    <p:custDataLst>
      <p:tags r:id="rId1"/>
    </p:custDataLst>
    <p:extLst>
      <p:ext uri="{BB962C8B-B14F-4D97-AF65-F5344CB8AC3E}">
        <p14:creationId xmlns:p14="http://schemas.microsoft.com/office/powerpoint/2010/main" val="226316627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0"/>
            <a:ext cx="9144000" cy="914400"/>
          </a:xfrm>
        </p:spPr>
        <p:txBody>
          <a:bodyPr>
            <a:noAutofit/>
          </a:bodyPr>
          <a:lstStyle/>
          <a:p>
            <a:r>
              <a:rPr lang="en-US" sz="3200" b="1" u="none" dirty="0"/>
              <a:t>Ethnic and Racial Data Collection</a:t>
            </a:r>
          </a:p>
        </p:txBody>
      </p:sp>
      <p:sp>
        <p:nvSpPr>
          <p:cNvPr id="3" name="Rectangle 2">
            <a:extLst>
              <a:ext uri="{FF2B5EF4-FFF2-40B4-BE49-F238E27FC236}">
                <a16:creationId xmlns:a16="http://schemas.microsoft.com/office/drawing/2014/main" id="{949047BD-96EB-4741-8D21-0C30ECB53190}"/>
              </a:ext>
            </a:extLst>
          </p:cNvPr>
          <p:cNvSpPr/>
          <p:nvPr/>
        </p:nvSpPr>
        <p:spPr>
          <a:xfrm>
            <a:off x="369206" y="1064988"/>
            <a:ext cx="8774794" cy="4078512"/>
          </a:xfrm>
          <a:prstGeom prst="rect">
            <a:avLst/>
          </a:prstGeom>
        </p:spPr>
        <p:txBody>
          <a:bodyPr/>
          <a:lstStyle/>
          <a:p>
            <a:pPr lvl="0"/>
            <a:r>
              <a:rPr lang="en-US" sz="2000" b="1" dirty="0">
                <a:latin typeface="Lato" panose="020F0502020204030203" pitchFamily="34" charset="0"/>
                <a:ea typeface="Lato" panose="020F0502020204030203" pitchFamily="34" charset="0"/>
                <a:cs typeface="Lato" panose="020F0502020204030203" pitchFamily="34" charset="0"/>
              </a:rPr>
              <a:t>Categories include:</a:t>
            </a:r>
          </a:p>
          <a:p>
            <a:pPr marL="693925" lvl="1" indent="-285750">
              <a:buFont typeface="Arial" panose="020B0604020202020204" pitchFamily="34" charset="0"/>
              <a:buChar char="•"/>
            </a:pPr>
            <a:r>
              <a:rPr lang="en-US" sz="1800" b="0" dirty="0">
                <a:latin typeface="Lato" panose="020F0502020204030203" pitchFamily="34" charset="0"/>
                <a:ea typeface="Lato" panose="020F0502020204030203" pitchFamily="34" charset="0"/>
                <a:cs typeface="Lato" panose="020F0502020204030203" pitchFamily="34" charset="0"/>
              </a:rPr>
              <a:t>Ethnic data </a:t>
            </a:r>
            <a:endParaRPr lang="en-US" sz="1800" dirty="0">
              <a:latin typeface="Lato" panose="020F0502020204030203" pitchFamily="34" charset="0"/>
              <a:ea typeface="Lato" panose="020F0502020204030203" pitchFamily="34" charset="0"/>
              <a:cs typeface="Lato" panose="020F0502020204030203" pitchFamily="34" charset="0"/>
            </a:endParaRPr>
          </a:p>
          <a:p>
            <a:pPr marL="693925" lvl="1" indent="-285750">
              <a:buFont typeface="Arial" panose="020B0604020202020204" pitchFamily="34" charset="0"/>
              <a:buChar char="•"/>
            </a:pPr>
            <a:r>
              <a:rPr lang="en-US" sz="1800" dirty="0">
                <a:latin typeface="Lato" panose="020F0502020204030203" pitchFamily="34" charset="0"/>
                <a:ea typeface="Lato" panose="020F0502020204030203" pitchFamily="34" charset="0"/>
                <a:cs typeface="Lato" panose="020F0502020204030203" pitchFamily="34" charset="0"/>
              </a:rPr>
              <a:t>R</a:t>
            </a:r>
            <a:r>
              <a:rPr lang="en-US" sz="1800" b="0" dirty="0">
                <a:latin typeface="Lato" panose="020F0502020204030203" pitchFamily="34" charset="0"/>
                <a:ea typeface="Lato" panose="020F0502020204030203" pitchFamily="34" charset="0"/>
                <a:cs typeface="Lato" panose="020F0502020204030203" pitchFamily="34" charset="0"/>
              </a:rPr>
              <a:t>acial data</a:t>
            </a:r>
          </a:p>
          <a:p>
            <a:pPr lvl="1"/>
            <a:endParaRPr lang="en-US" sz="1000" dirty="0">
              <a:latin typeface="Lato" panose="020F0502020204030203" pitchFamily="34" charset="0"/>
              <a:ea typeface="Lato" panose="020F0502020204030203" pitchFamily="34" charset="0"/>
              <a:cs typeface="Lato" panose="020F0502020204030203" pitchFamily="34" charset="0"/>
            </a:endParaRPr>
          </a:p>
          <a:p>
            <a:pPr lvl="0"/>
            <a:r>
              <a:rPr lang="en-US" sz="2000" b="1" dirty="0">
                <a:latin typeface="Lato" panose="020F0502020204030203" pitchFamily="34" charset="0"/>
                <a:ea typeface="Lato" panose="020F0502020204030203" pitchFamily="34" charset="0"/>
                <a:cs typeface="Lato" panose="020F0502020204030203" pitchFamily="34" charset="0"/>
              </a:rPr>
              <a:t>Collection Process:</a:t>
            </a:r>
          </a:p>
          <a:p>
            <a:pPr marL="751075" lvl="1" indent="-342900">
              <a:buFont typeface="+mj-lt"/>
              <a:buAutoNum type="arabicPeriod"/>
            </a:pPr>
            <a:r>
              <a:rPr lang="en-US" sz="1800" b="0" dirty="0">
                <a:latin typeface="Lato" panose="020F0502020204030203" pitchFamily="34" charset="0"/>
                <a:ea typeface="Lato" panose="020F0502020204030203" pitchFamily="34" charset="0"/>
                <a:cs typeface="Lato" panose="020F0502020204030203" pitchFamily="34" charset="0"/>
              </a:rPr>
              <a:t>Use </a:t>
            </a:r>
            <a:r>
              <a:rPr lang="en-US" sz="1800" dirty="0">
                <a:latin typeface="Lato" panose="020F0502020204030203" pitchFamily="34" charset="0"/>
                <a:ea typeface="Lato" panose="020F0502020204030203" pitchFamily="34" charset="0"/>
                <a:cs typeface="Lato" panose="020F0502020204030203" pitchFamily="34" charset="0"/>
              </a:rPr>
              <a:t>registration data or other records if available</a:t>
            </a:r>
          </a:p>
          <a:p>
            <a:pPr marL="751075" lvl="1" indent="-342900">
              <a:buFont typeface="+mj-lt"/>
              <a:buAutoNum type="arabicPeriod"/>
            </a:pPr>
            <a:r>
              <a:rPr lang="en-US" sz="1800" dirty="0">
                <a:latin typeface="Lato" panose="020F0502020204030203" pitchFamily="34" charset="0"/>
                <a:ea typeface="Lato" panose="020F0502020204030203" pitchFamily="34" charset="0"/>
                <a:cs typeface="Lato" panose="020F0502020204030203" pitchFamily="34" charset="0"/>
              </a:rPr>
              <a:t>Collect the data from parents/guardians. DPI has a sample data collection form on the </a:t>
            </a:r>
            <a:r>
              <a:rPr lang="en-US" sz="1800" dirty="0">
                <a:latin typeface="Lato" panose="020F0502020204030203" pitchFamily="34" charset="0"/>
                <a:ea typeface="Lato" panose="020F0502020204030203" pitchFamily="34" charset="0"/>
                <a:cs typeface="Lato" panose="020F0502020204030203" pitchFamily="34" charset="0"/>
                <a:hlinkClick r:id="rId4"/>
              </a:rPr>
              <a:t>SFSP Materials &amp; Resources </a:t>
            </a:r>
            <a:r>
              <a:rPr lang="en-US" sz="1800" dirty="0">
                <a:latin typeface="Lato" panose="020F0502020204030203" pitchFamily="34" charset="0"/>
                <a:ea typeface="Lato" panose="020F0502020204030203" pitchFamily="34" charset="0"/>
                <a:cs typeface="Lato" panose="020F0502020204030203" pitchFamily="34" charset="0"/>
              </a:rPr>
              <a:t>page, under the Civil Rights section. </a:t>
            </a:r>
          </a:p>
          <a:p>
            <a:pPr marL="751075" lvl="1" indent="-342900">
              <a:buFont typeface="+mj-lt"/>
              <a:buAutoNum type="arabicPeriod"/>
            </a:pPr>
            <a:r>
              <a:rPr lang="en-US" sz="1800" dirty="0">
                <a:latin typeface="Lato" panose="020F0502020204030203" pitchFamily="34" charset="0"/>
                <a:ea typeface="Lato" panose="020F0502020204030203" pitchFamily="34" charset="0"/>
                <a:cs typeface="Lato" panose="020F0502020204030203" pitchFamily="34" charset="0"/>
              </a:rPr>
              <a:t>Use a combination of 1 and 2</a:t>
            </a:r>
          </a:p>
          <a:p>
            <a:pPr marL="751075" lvl="1" indent="-342900">
              <a:buFont typeface="+mj-lt"/>
              <a:buAutoNum type="arabicPeriod"/>
            </a:pPr>
            <a:r>
              <a:rPr lang="en-US" sz="1800" dirty="0">
                <a:latin typeface="Lato" panose="020F0502020204030203" pitchFamily="34" charset="0"/>
                <a:ea typeface="Lato" panose="020F0502020204030203" pitchFamily="34" charset="0"/>
                <a:cs typeface="Lato" panose="020F0502020204030203" pitchFamily="34" charset="0"/>
              </a:rPr>
              <a:t>Use aggregate data if data cannot be collected from the parents/guardian. Aggregate data may be obtained from:</a:t>
            </a:r>
          </a:p>
          <a:p>
            <a:pPr marL="1159250" lvl="2" indent="-342900">
              <a:buFont typeface="Courier New" panose="02070309020205020404" pitchFamily="49" charset="0"/>
              <a:buChar char="o"/>
            </a:pPr>
            <a:r>
              <a:rPr lang="en-US" sz="1800" dirty="0">
                <a:latin typeface="Lato" panose="020F0502020204030203" pitchFamily="34" charset="0"/>
                <a:hlinkClick r:id="rId5"/>
              </a:rPr>
              <a:t>Census’ American Community Survey </a:t>
            </a:r>
            <a:endParaRPr lang="en-US" sz="1800" dirty="0">
              <a:latin typeface="Lato" panose="020F0502020204030203" pitchFamily="34" charset="0"/>
            </a:endParaRPr>
          </a:p>
          <a:p>
            <a:pPr marL="1102100" lvl="2" indent="-285750">
              <a:buFont typeface="Courier New" panose="02070309020205020404" pitchFamily="49" charset="0"/>
              <a:buChar char="o"/>
            </a:pPr>
            <a:r>
              <a:rPr lang="en-US" sz="1800" dirty="0">
                <a:latin typeface="Lato" panose="020F0502020204030203" pitchFamily="34" charset="0"/>
                <a:hlinkClick r:id="rId6"/>
              </a:rPr>
              <a:t>National Center for Education Statistics Common Core of Data </a:t>
            </a:r>
            <a:r>
              <a:rPr lang="en-US" sz="1800" dirty="0">
                <a:latin typeface="Lato" panose="020F0502020204030203" pitchFamily="34" charset="0"/>
              </a:rPr>
              <a:t>database </a:t>
            </a:r>
          </a:p>
          <a:p>
            <a:r>
              <a:rPr lang="en-US" sz="1800" b="1" dirty="0">
                <a:latin typeface="Lato" panose="020F0502020204030203" pitchFamily="34" charset="0"/>
                <a:ea typeface="Lato" panose="020F0502020204030203" pitchFamily="34" charset="0"/>
                <a:cs typeface="Lato" panose="020F0502020204030203" pitchFamily="34" charset="0"/>
              </a:rPr>
              <a:t>Complete</a:t>
            </a:r>
            <a:r>
              <a:rPr lang="en-US" sz="1800" dirty="0">
                <a:latin typeface="Lato" panose="020F0502020204030203" pitchFamily="34" charset="0"/>
                <a:ea typeface="Lato" panose="020F0502020204030203" pitchFamily="34" charset="0"/>
                <a:cs typeface="Lato" panose="020F0502020204030203" pitchFamily="34" charset="0"/>
              </a:rPr>
              <a:t> the </a:t>
            </a:r>
            <a:r>
              <a:rPr lang="en-US" sz="1800" dirty="0">
                <a:latin typeface="Lato" panose="020F0502020204030203" pitchFamily="34" charset="0"/>
                <a:ea typeface="Lato" panose="020F0502020204030203" pitchFamily="34" charset="0"/>
                <a:cs typeface="Lato" panose="020F0502020204030203" pitchFamily="34" charset="0"/>
                <a:hlinkClick r:id="rId7"/>
              </a:rPr>
              <a:t>Race and Ethnicity Form </a:t>
            </a:r>
            <a:r>
              <a:rPr lang="en-US" sz="1800" dirty="0">
                <a:latin typeface="Lato" panose="020F0502020204030203" pitchFamily="34" charset="0"/>
                <a:ea typeface="Lato" panose="020F0502020204030203" pitchFamily="34" charset="0"/>
                <a:cs typeface="Lato" panose="020F0502020204030203" pitchFamily="34" charset="0"/>
              </a:rPr>
              <a:t>provided by DPI </a:t>
            </a:r>
          </a:p>
        </p:txBody>
      </p:sp>
    </p:spTree>
    <p:custDataLst>
      <p:tags r:id="rId1"/>
    </p:custDataLst>
    <p:extLst>
      <p:ext uri="{BB962C8B-B14F-4D97-AF65-F5344CB8AC3E}">
        <p14:creationId xmlns:p14="http://schemas.microsoft.com/office/powerpoint/2010/main" val="370653436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3A21CDA-CB58-4C14-8DB2-0289756D7029}"/>
              </a:ext>
            </a:extLst>
          </p:cNvPr>
          <p:cNvSpPr>
            <a:spLocks noGrp="1"/>
          </p:cNvSpPr>
          <p:nvPr>
            <p:ph type="title"/>
          </p:nvPr>
        </p:nvSpPr>
        <p:spPr>
          <a:xfrm>
            <a:off x="435395" y="3673525"/>
            <a:ext cx="7772400" cy="1021556"/>
          </a:xfrm>
        </p:spPr>
        <p:txBody>
          <a:bodyPr>
            <a:noAutofit/>
          </a:bodyPr>
          <a:lstStyle/>
          <a:p>
            <a:r>
              <a:rPr lang="en-US" sz="3600" dirty="0">
                <a:solidFill>
                  <a:srgbClr val="262087"/>
                </a:solidFill>
              </a:rPr>
              <a:t>CIVIL RIGHTS AND </a:t>
            </a:r>
            <a:br>
              <a:rPr lang="en-US" sz="3600" dirty="0">
                <a:solidFill>
                  <a:srgbClr val="FF00FF"/>
                </a:solidFill>
              </a:rPr>
            </a:br>
            <a:r>
              <a:rPr lang="en-US" sz="3600" dirty="0">
                <a:solidFill>
                  <a:srgbClr val="262087"/>
                </a:solidFill>
              </a:rPr>
              <a:t>COMPLAINT PROCEDURES</a:t>
            </a:r>
          </a:p>
        </p:txBody>
      </p:sp>
    </p:spTree>
    <p:custDataLst>
      <p:tags r:id="rId1"/>
    </p:custDataLst>
    <p:extLst>
      <p:ext uri="{BB962C8B-B14F-4D97-AF65-F5344CB8AC3E}">
        <p14:creationId xmlns:p14="http://schemas.microsoft.com/office/powerpoint/2010/main" val="424039921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3600" b="1" u="none" dirty="0"/>
              <a:t>Complaints of Discrimination</a:t>
            </a:r>
          </a:p>
        </p:txBody>
      </p:sp>
      <p:sp>
        <p:nvSpPr>
          <p:cNvPr id="5" name="Rectangle 4"/>
          <p:cNvSpPr/>
          <p:nvPr/>
        </p:nvSpPr>
        <p:spPr>
          <a:xfrm>
            <a:off x="230737" y="1518371"/>
            <a:ext cx="8656890" cy="2862322"/>
          </a:xfrm>
          <a:prstGeom prst="rect">
            <a:avLst/>
          </a:prstGeom>
        </p:spPr>
        <p:txBody>
          <a:bodyPr wrap="square">
            <a:spAutoFit/>
          </a:bodyPr>
          <a:lstStyle/>
          <a:p>
            <a:pPr lvl="0"/>
            <a:r>
              <a:rPr lang="en-US" sz="1800" dirty="0">
                <a:latin typeface="Lato" panose="020F0502020204030203" pitchFamily="34" charset="0"/>
              </a:rPr>
              <a:t>May be written, verbal, or anonymous.</a:t>
            </a:r>
          </a:p>
          <a:p>
            <a:pPr lvl="0"/>
            <a:r>
              <a:rPr lang="en-US" sz="1800" dirty="0">
                <a:latin typeface="Lato" panose="020F0502020204030203" pitchFamily="34" charset="0"/>
              </a:rPr>
              <a:t>USDA Discrimination Complaint Form (AD-3027)</a:t>
            </a:r>
          </a:p>
          <a:p>
            <a:pPr lvl="0"/>
            <a:endParaRPr lang="en-US" sz="1800" b="1" dirty="0">
              <a:latin typeface="Lato" panose="020F0502020204030203" pitchFamily="34" charset="0"/>
              <a:hlinkClick r:id="rId6"/>
            </a:endParaRPr>
          </a:p>
          <a:p>
            <a:pPr lvl="0"/>
            <a:r>
              <a:rPr lang="en-US" sz="1800" b="1" dirty="0">
                <a:latin typeface="Lato" panose="020F0502020204030203" pitchFamily="34" charset="0"/>
                <a:hlinkClick r:id="rId6"/>
              </a:rPr>
              <a:t>USDA Complaint Form English</a:t>
            </a:r>
            <a:r>
              <a:rPr lang="en-US" sz="1800" dirty="0">
                <a:latin typeface="Lato" panose="020F0502020204030203" pitchFamily="34" charset="0"/>
              </a:rPr>
              <a:t>: </a:t>
            </a:r>
          </a:p>
          <a:p>
            <a:pPr lvl="0"/>
            <a:r>
              <a:rPr lang="en-US" sz="1800" dirty="0">
                <a:latin typeface="Lato" panose="020F0502020204030203" pitchFamily="34" charset="0"/>
                <a:hlinkClick r:id="rId6"/>
              </a:rPr>
              <a:t>https://www.usda.gov/sites/default/files/documents/usda-program-discrimination-complaint-form.pdf</a:t>
            </a:r>
            <a:endParaRPr lang="en-US" sz="1800" dirty="0">
              <a:latin typeface="Lato" panose="020F0502020204030203" pitchFamily="34" charset="0"/>
            </a:endParaRPr>
          </a:p>
          <a:p>
            <a:pPr lvl="0"/>
            <a:endParaRPr lang="en-US" sz="1800" b="1" dirty="0">
              <a:latin typeface="Lato" panose="020F0502020204030203" pitchFamily="34" charset="0"/>
            </a:endParaRPr>
          </a:p>
          <a:p>
            <a:pPr lvl="0"/>
            <a:r>
              <a:rPr lang="en-US" sz="1800" b="1" dirty="0">
                <a:latin typeface="Lato" panose="020F0502020204030203" pitchFamily="34" charset="0"/>
                <a:hlinkClick r:id="rId7"/>
              </a:rPr>
              <a:t>USDA Complaint Form Spanish</a:t>
            </a:r>
            <a:r>
              <a:rPr lang="en-US" sz="1800" dirty="0">
                <a:latin typeface="Lato" panose="020F0502020204030203" pitchFamily="34" charset="0"/>
              </a:rPr>
              <a:t>: </a:t>
            </a:r>
            <a:r>
              <a:rPr lang="en-US" sz="1800" dirty="0">
                <a:latin typeface="Lato" panose="020F0502020204030203" pitchFamily="34" charset="0"/>
                <a:hlinkClick r:id="rId7"/>
              </a:rPr>
              <a:t>https://www.ocio.usda.gov/sites/default/files/docs/2012/Spanish_Form_508_Compliant_6_8_12_0.pdf</a:t>
            </a:r>
            <a:endParaRPr lang="en-US" sz="1800" dirty="0">
              <a:latin typeface="Lato" panose="020F0502020204030203" pitchFamily="34" charset="0"/>
            </a:endParaRPr>
          </a:p>
        </p:txBody>
      </p:sp>
      <p:pic>
        <p:nvPicPr>
          <p:cNvPr id="2" name="Civil Rights webcast #37">
            <a:hlinkClick r:id="" action="ppaction://media"/>
            <a:extLst>
              <a:ext uri="{FF2B5EF4-FFF2-40B4-BE49-F238E27FC236}">
                <a16:creationId xmlns:a16="http://schemas.microsoft.com/office/drawing/2014/main" id="{49EA0A82-24D5-B74C-672B-301D2FC76875}"/>
              </a:ext>
            </a:extLst>
          </p:cNvPr>
          <p:cNvPicPr>
            <a:picLocks noChangeAspect="1"/>
          </p:cNvPicPr>
          <p:nvPr>
            <a:audioFile r:link="rId3"/>
            <p:extLst>
              <p:ext uri="{DAA4B4D4-6D71-4841-9C94-3DE7FCFB9230}">
                <p14:media xmlns:p14="http://schemas.microsoft.com/office/powerpoint/2010/main" r:embed="rId2"/>
              </p:ext>
            </p:extLst>
          </p:nvPr>
        </p:nvPicPr>
        <p:blipFill>
          <a:blip r:embed="rId8"/>
          <a:stretch>
            <a:fillRect/>
          </a:stretch>
        </p:blipFill>
        <p:spPr>
          <a:xfrm>
            <a:off x="4368800" y="2368550"/>
            <a:ext cx="406400" cy="406400"/>
          </a:xfrm>
          <a:prstGeom prst="rect">
            <a:avLst/>
          </a:prstGeom>
        </p:spPr>
      </p:pic>
    </p:spTree>
    <p:custDataLst>
      <p:tags r:id="rId1"/>
    </p:custDataLst>
    <p:extLst>
      <p:ext uri="{BB962C8B-B14F-4D97-AF65-F5344CB8AC3E}">
        <p14:creationId xmlns:p14="http://schemas.microsoft.com/office/powerpoint/2010/main" val="4268738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55867"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0"/>
            <a:ext cx="9144000" cy="914400"/>
          </a:xfrm>
        </p:spPr>
        <p:txBody>
          <a:bodyPr>
            <a:normAutofit/>
          </a:bodyPr>
          <a:lstStyle/>
          <a:p>
            <a:r>
              <a:rPr lang="en-US" sz="3200" b="1" u="none" dirty="0"/>
              <a:t>Registering a Civil Rights Complaint</a:t>
            </a:r>
            <a:endParaRPr lang="en-US" sz="3200" b="1" u="none" dirty="0">
              <a:solidFill>
                <a:srgbClr val="FF0000"/>
              </a:solidFill>
            </a:endParaRPr>
          </a:p>
        </p:txBody>
      </p:sp>
      <p:sp>
        <p:nvSpPr>
          <p:cNvPr id="5" name="TextBox 4"/>
          <p:cNvSpPr txBox="1"/>
          <p:nvPr/>
        </p:nvSpPr>
        <p:spPr>
          <a:xfrm>
            <a:off x="198539" y="962081"/>
            <a:ext cx="8746922" cy="369332"/>
          </a:xfrm>
          <a:prstGeom prst="rect">
            <a:avLst/>
          </a:prstGeom>
          <a:noFill/>
        </p:spPr>
        <p:txBody>
          <a:bodyPr wrap="square" rtlCol="0">
            <a:spAutoFit/>
          </a:bodyPr>
          <a:lstStyle/>
          <a:p>
            <a:pPr algn="ctr"/>
            <a:r>
              <a:rPr lang="en-US" sz="1800" b="1" dirty="0">
                <a:latin typeface="Lato" panose="020F0502020204030203" pitchFamily="34" charset="0"/>
              </a:rPr>
              <a:t>Complainants may contact either of the following offices:</a:t>
            </a:r>
          </a:p>
        </p:txBody>
      </p:sp>
      <p:sp>
        <p:nvSpPr>
          <p:cNvPr id="3" name="Rounded Rectangle 2"/>
          <p:cNvSpPr/>
          <p:nvPr/>
        </p:nvSpPr>
        <p:spPr>
          <a:xfrm>
            <a:off x="176161" y="1379094"/>
            <a:ext cx="4395839" cy="3691794"/>
          </a:xfrm>
          <a:prstGeom prst="roundRect">
            <a:avLst/>
          </a:prstGeom>
          <a:solidFill>
            <a:srgbClr val="262087"/>
          </a:solidFill>
          <a:ln>
            <a:solidFill>
              <a:srgbClr val="26208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latin typeface="Lato" panose="020F0502020204030203" pitchFamily="34" charset="0"/>
            </a:endParaRPr>
          </a:p>
          <a:p>
            <a:pPr algn="ctr"/>
            <a:r>
              <a:rPr lang="en-US" sz="1800" b="1" dirty="0">
                <a:latin typeface="Lato" panose="020F0502020204030203" pitchFamily="34" charset="0"/>
              </a:rPr>
              <a:t>United States Department of Agriculture (USDA)</a:t>
            </a:r>
          </a:p>
          <a:p>
            <a:pPr algn="ctr"/>
            <a:endParaRPr lang="en-US" sz="1800" dirty="0">
              <a:latin typeface="Lato" panose="020F0502020204030203" pitchFamily="34" charset="0"/>
            </a:endParaRPr>
          </a:p>
          <a:p>
            <a:pPr algn="ctr"/>
            <a:r>
              <a:rPr lang="en-US" sz="1800" dirty="0">
                <a:latin typeface="Lato" panose="020F0502020204030203" pitchFamily="34" charset="0"/>
              </a:rPr>
              <a:t>Office of the Assistant Secretary</a:t>
            </a:r>
          </a:p>
          <a:p>
            <a:pPr algn="ctr"/>
            <a:r>
              <a:rPr lang="en-US" sz="1800" dirty="0">
                <a:latin typeface="Lato" panose="020F0502020204030203" pitchFamily="34" charset="0"/>
              </a:rPr>
              <a:t> for Civil Rights </a:t>
            </a:r>
          </a:p>
          <a:p>
            <a:pPr algn="ctr"/>
            <a:r>
              <a:rPr lang="en-US" sz="1800" dirty="0">
                <a:latin typeface="Lato" panose="020F0502020204030203" pitchFamily="34" charset="0"/>
              </a:rPr>
              <a:t>1400 Independence Avenue, SW, Washington, D.C. 20250-9410 </a:t>
            </a:r>
          </a:p>
          <a:p>
            <a:pPr algn="ctr"/>
            <a:endParaRPr lang="en-US" sz="1800" dirty="0">
              <a:latin typeface="Lato" panose="020F0502020204030203" pitchFamily="34" charset="0"/>
            </a:endParaRPr>
          </a:p>
          <a:p>
            <a:pPr algn="ctr"/>
            <a:r>
              <a:rPr lang="en-US" sz="1800" dirty="0">
                <a:latin typeface="Lato" panose="020F0502020204030203" pitchFamily="34" charset="0"/>
              </a:rPr>
              <a:t>(866) 632-9992 (toll free)</a:t>
            </a:r>
          </a:p>
          <a:p>
            <a:pPr algn="ctr"/>
            <a:r>
              <a:rPr lang="en-US" sz="1800" dirty="0">
                <a:solidFill>
                  <a:schemeClr val="bg1"/>
                </a:solidFill>
                <a:latin typeface="Lato" panose="020F0502020204030203" pitchFamily="34" charset="0"/>
              </a:rPr>
              <a:t>(800) 877-8339</a:t>
            </a:r>
          </a:p>
          <a:p>
            <a:pPr algn="ctr"/>
            <a:r>
              <a:rPr lang="en-US" sz="1800" dirty="0">
                <a:latin typeface="Lato" panose="020F0502020204030203" pitchFamily="34" charset="0"/>
              </a:rPr>
              <a:t>Fax (202) 690-7442</a:t>
            </a:r>
          </a:p>
          <a:p>
            <a:pPr algn="ctr"/>
            <a:endParaRPr lang="en-US" sz="2400" b="1" dirty="0">
              <a:solidFill>
                <a:schemeClr val="bg1"/>
              </a:solidFill>
              <a:latin typeface="Lato" panose="020F0502020204030203" pitchFamily="34" charset="0"/>
            </a:endParaRPr>
          </a:p>
        </p:txBody>
      </p:sp>
      <p:sp>
        <p:nvSpPr>
          <p:cNvPr id="6" name="Rounded Rectangle 5"/>
          <p:cNvSpPr/>
          <p:nvPr/>
        </p:nvSpPr>
        <p:spPr>
          <a:xfrm>
            <a:off x="4796287" y="1768838"/>
            <a:ext cx="4171552" cy="2993285"/>
          </a:xfrm>
          <a:prstGeom prst="roundRect">
            <a:avLst/>
          </a:prstGeom>
          <a:solidFill>
            <a:srgbClr val="0066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1"/>
          <a:lstStyle/>
          <a:p>
            <a:pPr algn="ctr"/>
            <a:r>
              <a:rPr lang="en-US" sz="1800" b="1" dirty="0">
                <a:solidFill>
                  <a:schemeClr val="bg1"/>
                </a:solidFill>
                <a:latin typeface="Lato" panose="020F0502020204030203" pitchFamily="34" charset="0"/>
              </a:rPr>
              <a:t>Wisconsin Department of Public Instruction (DPI)</a:t>
            </a:r>
          </a:p>
          <a:p>
            <a:pPr algn="ctr"/>
            <a:endParaRPr lang="en-US" sz="1800" dirty="0">
              <a:solidFill>
                <a:schemeClr val="bg1"/>
              </a:solidFill>
              <a:latin typeface="Lato" panose="020F0502020204030203" pitchFamily="34" charset="0"/>
            </a:endParaRPr>
          </a:p>
          <a:p>
            <a:pPr algn="ctr"/>
            <a:r>
              <a:rPr lang="en-US" sz="1800" dirty="0">
                <a:solidFill>
                  <a:schemeClr val="bg1"/>
                </a:solidFill>
                <a:latin typeface="Lato" panose="020F0502020204030203" pitchFamily="34" charset="0"/>
              </a:rPr>
              <a:t>Director, School Nutrition Team</a:t>
            </a:r>
          </a:p>
          <a:p>
            <a:pPr algn="ctr"/>
            <a:r>
              <a:rPr lang="en-US" sz="1800" dirty="0">
                <a:solidFill>
                  <a:schemeClr val="bg1"/>
                </a:solidFill>
                <a:latin typeface="Lato" panose="020F0502020204030203" pitchFamily="34" charset="0"/>
              </a:rPr>
              <a:t>125 South Webster Street</a:t>
            </a:r>
          </a:p>
          <a:p>
            <a:pPr algn="ctr"/>
            <a:r>
              <a:rPr lang="en-US" sz="1800" dirty="0">
                <a:solidFill>
                  <a:schemeClr val="bg1"/>
                </a:solidFill>
                <a:latin typeface="Lato" panose="020F0502020204030203" pitchFamily="34" charset="0"/>
              </a:rPr>
              <a:t> Madison, WI 53707-7841</a:t>
            </a:r>
          </a:p>
          <a:p>
            <a:pPr algn="ctr"/>
            <a:endParaRPr lang="en-US" sz="1800" dirty="0">
              <a:solidFill>
                <a:schemeClr val="bg1"/>
              </a:solidFill>
              <a:latin typeface="Lato" panose="020F0502020204030203" pitchFamily="34" charset="0"/>
            </a:endParaRPr>
          </a:p>
          <a:p>
            <a:pPr algn="ctr"/>
            <a:r>
              <a:rPr lang="en-US" sz="1800" dirty="0">
                <a:solidFill>
                  <a:schemeClr val="bg1"/>
                </a:solidFill>
                <a:latin typeface="Lato" panose="020F0502020204030203" pitchFamily="34" charset="0"/>
              </a:rPr>
              <a:t>Email: </a:t>
            </a:r>
            <a:r>
              <a:rPr lang="en-US" sz="1800" dirty="0">
                <a:solidFill>
                  <a:schemeClr val="bg1"/>
                </a:solidFill>
                <a:latin typeface="Lato" panose="020F0502020204030203" pitchFamily="34" charset="0"/>
                <a:hlinkClick r:id="rId4">
                  <a:extLst>
                    <a:ext uri="{A12FA001-AC4F-418D-AE19-62706E023703}">
                      <ahyp:hlinkClr xmlns:ahyp="http://schemas.microsoft.com/office/drawing/2018/hyperlinkcolor" val="tx"/>
                    </a:ext>
                  </a:extLst>
                </a:hlinkClick>
              </a:rPr>
              <a:t>jessica.sharkus@dpi.wi.gov</a:t>
            </a:r>
            <a:r>
              <a:rPr lang="en-US" sz="1800" dirty="0">
                <a:solidFill>
                  <a:schemeClr val="bg1"/>
                </a:solidFill>
                <a:latin typeface="Lato" panose="020F0502020204030203" pitchFamily="34" charset="0"/>
              </a:rPr>
              <a:t> </a:t>
            </a:r>
          </a:p>
          <a:p>
            <a:pPr algn="ctr"/>
            <a:r>
              <a:rPr lang="en-US" sz="1800" dirty="0">
                <a:solidFill>
                  <a:schemeClr val="bg1"/>
                </a:solidFill>
                <a:latin typeface="Lato" panose="020F0502020204030203" pitchFamily="34" charset="0"/>
              </a:rPr>
              <a:t>Phone: (608) 267-9121</a:t>
            </a:r>
          </a:p>
        </p:txBody>
      </p:sp>
    </p:spTree>
    <p:custDataLst>
      <p:tags r:id="rId1"/>
    </p:custDataLst>
    <p:extLst>
      <p:ext uri="{BB962C8B-B14F-4D97-AF65-F5344CB8AC3E}">
        <p14:creationId xmlns:p14="http://schemas.microsoft.com/office/powerpoint/2010/main" val="394008502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C6574E-FC48-434C-A2D2-D69459AB3011}"/>
              </a:ext>
            </a:extLst>
          </p:cNvPr>
          <p:cNvSpPr>
            <a:spLocks noGrp="1"/>
          </p:cNvSpPr>
          <p:nvPr>
            <p:ph type="title"/>
          </p:nvPr>
        </p:nvSpPr>
        <p:spPr/>
        <p:txBody>
          <a:bodyPr/>
          <a:lstStyle/>
          <a:p>
            <a:r>
              <a:rPr lang="en-US" sz="3600" b="1" u="none" dirty="0"/>
              <a:t>Handling Civil Rights Complaints</a:t>
            </a:r>
            <a:endParaRPr lang="en-US" dirty="0"/>
          </a:p>
        </p:txBody>
      </p:sp>
      <p:sp>
        <p:nvSpPr>
          <p:cNvPr id="5" name="TextBox 4">
            <a:extLst>
              <a:ext uri="{FF2B5EF4-FFF2-40B4-BE49-F238E27FC236}">
                <a16:creationId xmlns:a16="http://schemas.microsoft.com/office/drawing/2014/main" id="{09BAD1A6-C11A-4B71-9519-2A2646123B0A}"/>
              </a:ext>
            </a:extLst>
          </p:cNvPr>
          <p:cNvSpPr txBox="1"/>
          <p:nvPr/>
        </p:nvSpPr>
        <p:spPr>
          <a:xfrm>
            <a:off x="812799" y="1102494"/>
            <a:ext cx="6815900" cy="523220"/>
          </a:xfrm>
          <a:prstGeom prst="rect">
            <a:avLst/>
          </a:prstGeom>
          <a:solidFill>
            <a:srgbClr val="0099CC"/>
          </a:solidFill>
        </p:spPr>
        <p:txBody>
          <a:bodyPr wrap="square" rtlCol="0" anchor="ctr" anchorCtr="1">
            <a:spAutoFit/>
          </a:bodyPr>
          <a:lstStyle/>
          <a:p>
            <a:r>
              <a:rPr lang="en-US" sz="2800" dirty="0">
                <a:solidFill>
                  <a:srgbClr val="FFFFFF"/>
                </a:solidFill>
                <a:latin typeface="Lato" panose="020F0502020204030203" pitchFamily="34" charset="0"/>
              </a:rPr>
              <a:t>Step 1: Document the Complaint</a:t>
            </a:r>
          </a:p>
        </p:txBody>
      </p:sp>
      <p:sp>
        <p:nvSpPr>
          <p:cNvPr id="3" name="Content Placeholder 2">
            <a:extLst>
              <a:ext uri="{FF2B5EF4-FFF2-40B4-BE49-F238E27FC236}">
                <a16:creationId xmlns:a16="http://schemas.microsoft.com/office/drawing/2014/main" id="{A26F68FF-A8DA-453C-B4F5-D2E0B747289D}"/>
              </a:ext>
            </a:extLst>
          </p:cNvPr>
          <p:cNvSpPr>
            <a:spLocks noGrp="1"/>
          </p:cNvSpPr>
          <p:nvPr>
            <p:ph idx="1"/>
          </p:nvPr>
        </p:nvSpPr>
        <p:spPr>
          <a:xfrm>
            <a:off x="922867" y="1625715"/>
            <a:ext cx="7408334" cy="624574"/>
          </a:xfrm>
        </p:spPr>
        <p:txBody>
          <a:bodyPr>
            <a:normAutofit fontScale="25000" lnSpcReduction="20000"/>
          </a:bodyPr>
          <a:lstStyle/>
          <a:p>
            <a:r>
              <a:rPr lang="en-US" sz="7200" b="0" dirty="0">
                <a:latin typeface="Lato" panose="020F0502020204030203" pitchFamily="34" charset="0"/>
              </a:rPr>
              <a:t>Utilize the USDA Program Discrimination complaint form or try to obtain all required information</a:t>
            </a:r>
            <a:endParaRPr lang="en-US" sz="1800" b="0" dirty="0">
              <a:latin typeface="Lato" panose="020F0502020204030203" pitchFamily="34" charset="0"/>
            </a:endParaRPr>
          </a:p>
        </p:txBody>
      </p:sp>
      <p:sp>
        <p:nvSpPr>
          <p:cNvPr id="8" name="TextBox 7">
            <a:extLst>
              <a:ext uri="{FF2B5EF4-FFF2-40B4-BE49-F238E27FC236}">
                <a16:creationId xmlns:a16="http://schemas.microsoft.com/office/drawing/2014/main" id="{D93FEB9F-4E93-476B-B408-E0FB43CC3BFC}"/>
              </a:ext>
            </a:extLst>
          </p:cNvPr>
          <p:cNvSpPr txBox="1"/>
          <p:nvPr/>
        </p:nvSpPr>
        <p:spPr>
          <a:xfrm>
            <a:off x="812799" y="2164275"/>
            <a:ext cx="6815900" cy="523220"/>
          </a:xfrm>
          <a:prstGeom prst="rect">
            <a:avLst/>
          </a:prstGeom>
          <a:solidFill>
            <a:srgbClr val="009999"/>
          </a:solidFill>
        </p:spPr>
        <p:txBody>
          <a:bodyPr wrap="square" rtlCol="0" anchor="ctr" anchorCtr="1">
            <a:spAutoFit/>
          </a:bodyPr>
          <a:lstStyle/>
          <a:p>
            <a:r>
              <a:rPr lang="en-US" sz="2800" dirty="0">
                <a:solidFill>
                  <a:srgbClr val="FFFFFF"/>
                </a:solidFill>
                <a:latin typeface="Lato" panose="020F0502020204030203" pitchFamily="34" charset="0"/>
              </a:rPr>
              <a:t>Step 2: Contact DPI</a:t>
            </a:r>
          </a:p>
        </p:txBody>
      </p:sp>
      <p:sp>
        <p:nvSpPr>
          <p:cNvPr id="10" name="Content Placeholder 2">
            <a:extLst>
              <a:ext uri="{FF2B5EF4-FFF2-40B4-BE49-F238E27FC236}">
                <a16:creationId xmlns:a16="http://schemas.microsoft.com/office/drawing/2014/main" id="{8DC6F7A3-9608-48D3-A609-4BABC756FACB}"/>
              </a:ext>
            </a:extLst>
          </p:cNvPr>
          <p:cNvSpPr txBox="1">
            <a:spLocks/>
          </p:cNvSpPr>
          <p:nvPr/>
        </p:nvSpPr>
        <p:spPr>
          <a:xfrm>
            <a:off x="812799" y="2789101"/>
            <a:ext cx="6692901" cy="731440"/>
          </a:xfrm>
          <a:prstGeom prst="rect">
            <a:avLst/>
          </a:prstGeom>
        </p:spPr>
        <p:txBody>
          <a:bodyPr vert="horz" lIns="91440" tIns="45720" rIns="91440" bIns="45720" rtlCol="0">
            <a:normAutofit fontScale="25000" lnSpcReduction="20000"/>
          </a:bodyPr>
          <a:lstStyle>
            <a:lvl1pPr marL="164592" indent="-164592" algn="l" defTabSz="685800" rtl="0" eaLnBrk="1" latinLnBrk="0" hangingPunct="1">
              <a:lnSpc>
                <a:spcPct val="100000"/>
              </a:lnSpc>
              <a:spcBef>
                <a:spcPts val="0"/>
              </a:spcBef>
              <a:spcAft>
                <a:spcPts val="3000"/>
              </a:spcAft>
              <a:buFont typeface="Arial"/>
              <a:buChar char="•"/>
              <a:defRPr sz="2400" b="1" kern="1200">
                <a:solidFill>
                  <a:schemeClr val="tx1"/>
                </a:solidFill>
                <a:latin typeface="Lato" panose="020F0502020204030203" pitchFamily="34" charset="0"/>
                <a:ea typeface="+mn-ea"/>
                <a:cs typeface="+mn-cs"/>
              </a:defRPr>
            </a:lvl1pPr>
            <a:lvl2pPr marL="342900" indent="0" algn="l" defTabSz="685800" rtl="0" eaLnBrk="1" latinLnBrk="0" hangingPunct="1">
              <a:lnSpc>
                <a:spcPct val="150000"/>
              </a:lnSpc>
              <a:spcBef>
                <a:spcPts val="375"/>
              </a:spcBef>
              <a:buFont typeface="Lato" panose="020F0502020204030203" pitchFamily="34" charset="0"/>
              <a:buNone/>
              <a:defRPr sz="2400" kern="1200">
                <a:solidFill>
                  <a:schemeClr val="tx1"/>
                </a:solidFill>
                <a:latin typeface="Lato" panose="020F0502020204030203" pitchFamily="34"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lvl="0"/>
            <a:r>
              <a:rPr lang="en-US" sz="7200" b="0" dirty="0">
                <a:latin typeface="Lato" panose="020F0502020204030203" pitchFamily="34" charset="0"/>
              </a:rPr>
              <a:t>All verbal or written complaints received by the SFA must be forwarded to the Wisconsin DPI, Community Nutrition Team </a:t>
            </a:r>
            <a:r>
              <a:rPr lang="en-US" sz="7200" b="0" i="0" dirty="0">
                <a:latin typeface="Lato" panose="020F0502020204030203" pitchFamily="34" charset="0"/>
              </a:rPr>
              <a:t>Director </a:t>
            </a:r>
            <a:r>
              <a:rPr lang="en-US" sz="7200" b="0" i="0" u="none" dirty="0">
                <a:latin typeface="Lato" panose="020F0502020204030203" pitchFamily="34" charset="0"/>
              </a:rPr>
              <a:t>within </a:t>
            </a:r>
            <a:r>
              <a:rPr lang="en-US" sz="7200" b="0" dirty="0"/>
              <a:t>three</a:t>
            </a:r>
            <a:r>
              <a:rPr lang="en-US" sz="7200" b="0" i="0" u="none" dirty="0">
                <a:latin typeface="Lato" panose="020F0502020204030203" pitchFamily="34" charset="0"/>
              </a:rPr>
              <a:t> days of</a:t>
            </a:r>
            <a:r>
              <a:rPr lang="en-US" sz="7200" b="0" i="0" dirty="0">
                <a:latin typeface="Lato" panose="020F0502020204030203" pitchFamily="34" charset="0"/>
              </a:rPr>
              <a:t> receiving the complaint</a:t>
            </a:r>
            <a:r>
              <a:rPr lang="en-US" sz="7200" b="0" i="0" u="none" dirty="0">
                <a:latin typeface="Lato" panose="020F0502020204030203" pitchFamily="34" charset="0"/>
              </a:rPr>
              <a:t> </a:t>
            </a:r>
            <a:endParaRPr lang="en-US" sz="7200" b="0" i="0" dirty="0">
              <a:latin typeface="Lato" panose="020F0502020204030203" pitchFamily="34" charset="0"/>
            </a:endParaRPr>
          </a:p>
          <a:p>
            <a:endParaRPr lang="en-US" dirty="0"/>
          </a:p>
        </p:txBody>
      </p:sp>
      <p:sp>
        <p:nvSpPr>
          <p:cNvPr id="9" name="TextBox 8">
            <a:extLst>
              <a:ext uri="{FF2B5EF4-FFF2-40B4-BE49-F238E27FC236}">
                <a16:creationId xmlns:a16="http://schemas.microsoft.com/office/drawing/2014/main" id="{3D171466-53D7-4E7E-8E5A-384DEE13C1DF}"/>
              </a:ext>
            </a:extLst>
          </p:cNvPr>
          <p:cNvSpPr txBox="1"/>
          <p:nvPr/>
        </p:nvSpPr>
        <p:spPr>
          <a:xfrm>
            <a:off x="812799" y="3537682"/>
            <a:ext cx="6925734" cy="521671"/>
          </a:xfrm>
          <a:prstGeom prst="rect">
            <a:avLst/>
          </a:prstGeom>
          <a:solidFill>
            <a:srgbClr val="0066CC"/>
          </a:solidFill>
        </p:spPr>
        <p:txBody>
          <a:bodyPr wrap="square" rtlCol="0" anchor="ctr" anchorCtr="1">
            <a:spAutoFit/>
          </a:bodyPr>
          <a:lstStyle/>
          <a:p>
            <a:r>
              <a:rPr lang="en-US" sz="2800" dirty="0">
                <a:solidFill>
                  <a:srgbClr val="FFFFFF"/>
                </a:solidFill>
                <a:latin typeface="Lato" panose="020F0502020204030203" pitchFamily="34" charset="0"/>
              </a:rPr>
              <a:t>Step 3: Maintain Records</a:t>
            </a:r>
          </a:p>
        </p:txBody>
      </p:sp>
      <p:sp>
        <p:nvSpPr>
          <p:cNvPr id="14" name="Content Placeholder 2">
            <a:extLst>
              <a:ext uri="{FF2B5EF4-FFF2-40B4-BE49-F238E27FC236}">
                <a16:creationId xmlns:a16="http://schemas.microsoft.com/office/drawing/2014/main" id="{D516A690-8167-4DEE-B1DE-9CB0E6D17769}"/>
              </a:ext>
            </a:extLst>
          </p:cNvPr>
          <p:cNvSpPr txBox="1">
            <a:spLocks/>
          </p:cNvSpPr>
          <p:nvPr/>
        </p:nvSpPr>
        <p:spPr>
          <a:xfrm>
            <a:off x="812799" y="4059353"/>
            <a:ext cx="7408334" cy="731440"/>
          </a:xfrm>
          <a:prstGeom prst="rect">
            <a:avLst/>
          </a:prstGeom>
        </p:spPr>
        <p:txBody>
          <a:bodyPr vert="horz" lIns="91440" tIns="45720" rIns="91440" bIns="45720" rtlCol="0">
            <a:normAutofit fontScale="25000" lnSpcReduction="20000"/>
          </a:bodyPr>
          <a:lstStyle>
            <a:lvl1pPr marL="164592" indent="-164592" algn="l" defTabSz="685800" rtl="0" eaLnBrk="1" latinLnBrk="0" hangingPunct="1">
              <a:lnSpc>
                <a:spcPct val="100000"/>
              </a:lnSpc>
              <a:spcBef>
                <a:spcPts val="0"/>
              </a:spcBef>
              <a:spcAft>
                <a:spcPts val="3000"/>
              </a:spcAft>
              <a:buFont typeface="Arial"/>
              <a:buChar char="•"/>
              <a:defRPr sz="2400" b="1" kern="1200">
                <a:solidFill>
                  <a:schemeClr val="tx1"/>
                </a:solidFill>
                <a:latin typeface="Lato" panose="020F0502020204030203" pitchFamily="34" charset="0"/>
                <a:ea typeface="+mn-ea"/>
                <a:cs typeface="+mn-cs"/>
              </a:defRPr>
            </a:lvl1pPr>
            <a:lvl2pPr marL="342900" indent="0" algn="l" defTabSz="685800" rtl="0" eaLnBrk="1" latinLnBrk="0" hangingPunct="1">
              <a:lnSpc>
                <a:spcPct val="150000"/>
              </a:lnSpc>
              <a:spcBef>
                <a:spcPts val="375"/>
              </a:spcBef>
              <a:buFont typeface="Lato" panose="020F0502020204030203" pitchFamily="34" charset="0"/>
              <a:buNone/>
              <a:defRPr sz="2400" kern="1200">
                <a:solidFill>
                  <a:schemeClr val="tx1"/>
                </a:solidFill>
                <a:latin typeface="Lato" panose="020F0502020204030203" pitchFamily="34"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lvl="0"/>
            <a:r>
              <a:rPr lang="en-US" sz="7200" b="0" dirty="0">
                <a:latin typeface="Lato" panose="020F0502020204030203" pitchFamily="34" charset="0"/>
              </a:rPr>
              <a:t>Have a central location where copies of civil rights complaints will be documented and kept confidential</a:t>
            </a:r>
            <a:endParaRPr lang="en-US" sz="7200" dirty="0">
              <a:latin typeface="Lato" panose="020F0502020204030203" pitchFamily="34" charset="0"/>
            </a:endParaRPr>
          </a:p>
          <a:p>
            <a:endParaRPr lang="en-US" dirty="0"/>
          </a:p>
        </p:txBody>
      </p:sp>
    </p:spTree>
    <p:custDataLst>
      <p:tags r:id="rId1"/>
    </p:custDataLst>
    <p:extLst>
      <p:ext uri="{BB962C8B-B14F-4D97-AF65-F5344CB8AC3E}">
        <p14:creationId xmlns:p14="http://schemas.microsoft.com/office/powerpoint/2010/main" val="232190843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A9683A-2C38-412E-B894-7C93C114C7CC}"/>
              </a:ext>
            </a:extLst>
          </p:cNvPr>
          <p:cNvSpPr>
            <a:spLocks noGrp="1"/>
          </p:cNvSpPr>
          <p:nvPr>
            <p:ph type="title"/>
          </p:nvPr>
        </p:nvSpPr>
        <p:spPr/>
        <p:txBody>
          <a:bodyPr/>
          <a:lstStyle/>
          <a:p>
            <a:r>
              <a:rPr lang="en-US" sz="3600" b="1" u="none" dirty="0"/>
              <a:t>Civil Rights Complaints</a:t>
            </a:r>
            <a:endParaRPr lang="en-US" dirty="0"/>
          </a:p>
        </p:txBody>
      </p:sp>
      <p:sp>
        <p:nvSpPr>
          <p:cNvPr id="4" name="TextBox 3">
            <a:extLst>
              <a:ext uri="{FF2B5EF4-FFF2-40B4-BE49-F238E27FC236}">
                <a16:creationId xmlns:a16="http://schemas.microsoft.com/office/drawing/2014/main" id="{A2F6122F-35DA-40A9-B946-D53683AA7762}"/>
              </a:ext>
            </a:extLst>
          </p:cNvPr>
          <p:cNvSpPr txBox="1"/>
          <p:nvPr/>
        </p:nvSpPr>
        <p:spPr>
          <a:xfrm>
            <a:off x="272742" y="1380226"/>
            <a:ext cx="2604269" cy="2464751"/>
          </a:xfrm>
          <a:prstGeom prst="rect">
            <a:avLst/>
          </a:prstGeom>
          <a:solidFill>
            <a:srgbClr val="333399"/>
          </a:solidFill>
        </p:spPr>
        <p:txBody>
          <a:bodyPr wrap="square" rtlCol="0" anchor="ctr" anchorCtr="1">
            <a:noAutofit/>
          </a:bodyPr>
          <a:lstStyle/>
          <a:p>
            <a:r>
              <a:rPr lang="en-US" sz="2400" b="0" dirty="0">
                <a:solidFill>
                  <a:srgbClr val="FFFFFF"/>
                </a:solidFill>
                <a:latin typeface="Lato" panose="020F0502020204030203" pitchFamily="34" charset="0"/>
                <a:ea typeface="Lato" panose="020F0502020204030203" pitchFamily="34" charset="0"/>
                <a:cs typeface="Lato" panose="020F0502020204030203" pitchFamily="34" charset="0"/>
              </a:rPr>
              <a:t>Sponsors may not process civil rights complaints</a:t>
            </a:r>
          </a:p>
          <a:p>
            <a:endParaRPr lang="en-US" sz="2800" dirty="0">
              <a:latin typeface="Lato" panose="020F0502020204030203" pitchFamily="34" charset="0"/>
            </a:endParaRPr>
          </a:p>
        </p:txBody>
      </p:sp>
      <p:sp>
        <p:nvSpPr>
          <p:cNvPr id="9" name="TextBox 8">
            <a:extLst>
              <a:ext uri="{FF2B5EF4-FFF2-40B4-BE49-F238E27FC236}">
                <a16:creationId xmlns:a16="http://schemas.microsoft.com/office/drawing/2014/main" id="{217DB880-3A7A-4A39-A939-58705921D69B}"/>
              </a:ext>
            </a:extLst>
          </p:cNvPr>
          <p:cNvSpPr txBox="1"/>
          <p:nvPr/>
        </p:nvSpPr>
        <p:spPr>
          <a:xfrm>
            <a:off x="3218654" y="1380226"/>
            <a:ext cx="2702461" cy="2464751"/>
          </a:xfrm>
          <a:prstGeom prst="rect">
            <a:avLst/>
          </a:prstGeom>
          <a:solidFill>
            <a:srgbClr val="0066CC"/>
          </a:solidFill>
        </p:spPr>
        <p:txBody>
          <a:bodyPr wrap="square" rtlCol="0" anchor="ctr" anchorCtr="1">
            <a:noAutofit/>
          </a:bodyPr>
          <a:lstStyle/>
          <a:p>
            <a:pPr lvl="0"/>
            <a:r>
              <a:rPr lang="en-US" sz="2400" b="0" dirty="0">
                <a:solidFill>
                  <a:srgbClr val="FFFFFF"/>
                </a:solidFill>
                <a:latin typeface="Lato" panose="020F0502020204030203" pitchFamily="34" charset="0"/>
                <a:ea typeface="Lato" panose="020F0502020204030203" pitchFamily="34" charset="0"/>
                <a:cs typeface="Lato" panose="020F0502020204030203" pitchFamily="34" charset="0"/>
              </a:rPr>
              <a:t>Sponsors should attempt to resolve a situation occurring in real time</a:t>
            </a:r>
          </a:p>
          <a:p>
            <a:endParaRPr lang="en-US" sz="2800" dirty="0">
              <a:latin typeface="Lato" panose="020F0502020204030203" pitchFamily="34" charset="0"/>
            </a:endParaRPr>
          </a:p>
        </p:txBody>
      </p:sp>
      <p:sp>
        <p:nvSpPr>
          <p:cNvPr id="10" name="TextBox 9">
            <a:extLst>
              <a:ext uri="{FF2B5EF4-FFF2-40B4-BE49-F238E27FC236}">
                <a16:creationId xmlns:a16="http://schemas.microsoft.com/office/drawing/2014/main" id="{CCF3D66E-CB4A-438E-A496-3F2C875640CA}"/>
              </a:ext>
            </a:extLst>
          </p:cNvPr>
          <p:cNvSpPr txBox="1"/>
          <p:nvPr/>
        </p:nvSpPr>
        <p:spPr>
          <a:xfrm>
            <a:off x="6168797" y="1380227"/>
            <a:ext cx="2702461" cy="2465882"/>
          </a:xfrm>
          <a:prstGeom prst="rect">
            <a:avLst/>
          </a:prstGeom>
          <a:solidFill>
            <a:srgbClr val="0099CC"/>
          </a:solidFill>
        </p:spPr>
        <p:txBody>
          <a:bodyPr wrap="square" rtlCol="0" anchor="ctr" anchorCtr="1">
            <a:noAutofit/>
          </a:bodyPr>
          <a:lstStyle/>
          <a:p>
            <a:pPr lvl="0"/>
            <a:endParaRPr lang="en-US" sz="2400" b="0" dirty="0">
              <a:solidFill>
                <a:srgbClr val="FFFFFF"/>
              </a:solidFill>
              <a:latin typeface="Lato" panose="020F0502020204030203" pitchFamily="34" charset="0"/>
              <a:ea typeface="Lato" panose="020F0502020204030203" pitchFamily="34" charset="0"/>
              <a:cs typeface="Lato" panose="020F0502020204030203" pitchFamily="34" charset="0"/>
            </a:endParaRPr>
          </a:p>
          <a:p>
            <a:pPr lvl="0"/>
            <a:r>
              <a:rPr lang="en-US" sz="2400" b="0" dirty="0">
                <a:solidFill>
                  <a:srgbClr val="FFFFFF"/>
                </a:solidFill>
                <a:latin typeface="Lato" panose="020F0502020204030203" pitchFamily="34" charset="0"/>
                <a:ea typeface="Lato" panose="020F0502020204030203" pitchFamily="34" charset="0"/>
                <a:cs typeface="Lato" panose="020F0502020204030203" pitchFamily="34" charset="0"/>
              </a:rPr>
              <a:t>Sponsors must designate an employee who is responsible for USDA Civil Rights issues</a:t>
            </a:r>
            <a:endParaRPr lang="en-US" sz="2400" dirty="0">
              <a:solidFill>
                <a:srgbClr val="FFFFFF"/>
              </a:solidFill>
              <a:latin typeface="Lato" panose="020F0502020204030203" pitchFamily="34" charset="0"/>
              <a:ea typeface="Lato" panose="020F0502020204030203" pitchFamily="34" charset="0"/>
              <a:cs typeface="Lato" panose="020F0502020204030203" pitchFamily="34" charset="0"/>
            </a:endParaRPr>
          </a:p>
          <a:p>
            <a:endParaRPr lang="en-US" sz="2800" dirty="0">
              <a:latin typeface="Lato" panose="020F0502020204030203" pitchFamily="34" charset="0"/>
            </a:endParaRPr>
          </a:p>
        </p:txBody>
      </p:sp>
    </p:spTree>
    <p:custDataLst>
      <p:tags r:id="rId1"/>
    </p:custDataLst>
    <p:extLst>
      <p:ext uri="{BB962C8B-B14F-4D97-AF65-F5344CB8AC3E}">
        <p14:creationId xmlns:p14="http://schemas.microsoft.com/office/powerpoint/2010/main" val="158193861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0"/>
            <a:ext cx="9144000" cy="914400"/>
          </a:xfrm>
        </p:spPr>
        <p:txBody>
          <a:bodyPr>
            <a:normAutofit/>
          </a:bodyPr>
          <a:lstStyle/>
          <a:p>
            <a:r>
              <a:rPr lang="en-US" sz="3200" b="1" u="none" dirty="0"/>
              <a:t>Conflict Resolution</a:t>
            </a:r>
          </a:p>
        </p:txBody>
      </p:sp>
      <p:sp>
        <p:nvSpPr>
          <p:cNvPr id="5" name="TextBox 4">
            <a:extLst>
              <a:ext uri="{FF2B5EF4-FFF2-40B4-BE49-F238E27FC236}">
                <a16:creationId xmlns:a16="http://schemas.microsoft.com/office/drawing/2014/main" id="{D61A7C09-C21F-49CF-8F9E-D9BD44B5877B}"/>
              </a:ext>
            </a:extLst>
          </p:cNvPr>
          <p:cNvSpPr txBox="1"/>
          <p:nvPr/>
        </p:nvSpPr>
        <p:spPr>
          <a:xfrm>
            <a:off x="1161738" y="2019705"/>
            <a:ext cx="7052872" cy="1600438"/>
          </a:xfrm>
          <a:prstGeom prst="rect">
            <a:avLst/>
          </a:prstGeom>
          <a:noFill/>
        </p:spPr>
        <p:txBody>
          <a:bodyPr wrap="square">
            <a:spAutoFit/>
          </a:bodyPr>
          <a:lstStyle/>
          <a:p>
            <a:pPr marL="342900" indent="-342900">
              <a:buFont typeface="Arial" panose="020B0604020202020204" pitchFamily="34" charset="0"/>
              <a:buChar char="•"/>
            </a:pPr>
            <a:r>
              <a:rPr lang="en-US" sz="2600" dirty="0">
                <a:latin typeface="Lato" panose="020F0502020204030203" pitchFamily="34" charset="0"/>
              </a:rPr>
              <a:t>Provide conflict resolution training </a:t>
            </a:r>
          </a:p>
          <a:p>
            <a:pPr marL="342900" indent="-342900">
              <a:buFont typeface="Arial" panose="020B0604020202020204" pitchFamily="34" charset="0"/>
              <a:buChar char="•"/>
            </a:pPr>
            <a:endParaRPr lang="en-US" sz="1000" dirty="0">
              <a:latin typeface="Lato" panose="020F0502020204030203" pitchFamily="34" charset="0"/>
            </a:endParaRPr>
          </a:p>
          <a:p>
            <a:pPr marL="342900" indent="-342900">
              <a:buFont typeface="Arial" panose="020B0604020202020204" pitchFamily="34" charset="0"/>
              <a:buChar char="•"/>
            </a:pPr>
            <a:r>
              <a:rPr lang="en-US" sz="2600" dirty="0">
                <a:latin typeface="Lato" panose="020F0502020204030203" pitchFamily="34" charset="0"/>
              </a:rPr>
              <a:t>Can help prevent a complaint from escalating</a:t>
            </a:r>
          </a:p>
          <a:p>
            <a:pPr marL="342900" indent="-342900">
              <a:buFont typeface="Arial" panose="020B0604020202020204" pitchFamily="34" charset="0"/>
              <a:buChar char="•"/>
            </a:pPr>
            <a:endParaRPr lang="en-US" sz="1000" dirty="0">
              <a:latin typeface="Lato" panose="020F0502020204030203" pitchFamily="34" charset="0"/>
            </a:endParaRPr>
          </a:p>
          <a:p>
            <a:pPr marL="342900" indent="-342900">
              <a:buFont typeface="Arial" panose="020B0604020202020204" pitchFamily="34" charset="0"/>
              <a:buChar char="•"/>
            </a:pPr>
            <a:r>
              <a:rPr lang="en-US" sz="2600" dirty="0">
                <a:latin typeface="Lato" panose="020F0502020204030203" pitchFamily="34" charset="0"/>
              </a:rPr>
              <a:t>Conflict resolution techniques </a:t>
            </a:r>
          </a:p>
        </p:txBody>
      </p:sp>
    </p:spTree>
    <p:custDataLst>
      <p:tags r:id="rId1"/>
    </p:custDataLst>
    <p:extLst>
      <p:ext uri="{BB962C8B-B14F-4D97-AF65-F5344CB8AC3E}">
        <p14:creationId xmlns:p14="http://schemas.microsoft.com/office/powerpoint/2010/main" val="26118491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6E3A894-0929-43A7-98AC-41A364BC4564}"/>
              </a:ext>
            </a:extLst>
          </p:cNvPr>
          <p:cNvSpPr>
            <a:spLocks noGrp="1"/>
          </p:cNvSpPr>
          <p:nvPr>
            <p:ph type="title"/>
          </p:nvPr>
        </p:nvSpPr>
        <p:spPr>
          <a:xfrm>
            <a:off x="429905" y="3341405"/>
            <a:ext cx="7772400" cy="1021556"/>
          </a:xfrm>
        </p:spPr>
        <p:txBody>
          <a:bodyPr>
            <a:noAutofit/>
          </a:bodyPr>
          <a:lstStyle/>
          <a:p>
            <a:r>
              <a:rPr lang="en-US" sz="3600" dirty="0">
                <a:solidFill>
                  <a:srgbClr val="262087"/>
                </a:solidFill>
              </a:rPr>
              <a:t>CIVIL RIGHTS COMPLIANCE REVIEWS AND RESOLUTIONS OF NON-COMPLIANCE</a:t>
            </a:r>
          </a:p>
        </p:txBody>
      </p:sp>
    </p:spTree>
    <p:custDataLst>
      <p:tags r:id="rId1"/>
    </p:custDataLst>
    <p:extLst>
      <p:ext uri="{BB962C8B-B14F-4D97-AF65-F5344CB8AC3E}">
        <p14:creationId xmlns:p14="http://schemas.microsoft.com/office/powerpoint/2010/main" val="368399685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0"/>
            <a:ext cx="9144000" cy="914400"/>
          </a:xfrm>
        </p:spPr>
        <p:txBody>
          <a:bodyPr>
            <a:normAutofit/>
          </a:bodyPr>
          <a:lstStyle/>
          <a:p>
            <a:r>
              <a:rPr lang="en-US" sz="3200" b="1" u="none" dirty="0"/>
              <a:t>Noncompliance of Civil Rights Requirement</a:t>
            </a:r>
          </a:p>
        </p:txBody>
      </p:sp>
      <p:sp>
        <p:nvSpPr>
          <p:cNvPr id="5" name="Content Placeholder 4"/>
          <p:cNvSpPr>
            <a:spLocks noGrp="1"/>
          </p:cNvSpPr>
          <p:nvPr>
            <p:ph idx="1"/>
          </p:nvPr>
        </p:nvSpPr>
        <p:spPr>
          <a:xfrm>
            <a:off x="410198" y="2663335"/>
            <a:ext cx="8269263" cy="2313438"/>
          </a:xfrm>
        </p:spPr>
        <p:txBody>
          <a:bodyPr>
            <a:normAutofit/>
          </a:bodyPr>
          <a:lstStyle/>
          <a:p>
            <a:pPr marL="0" indent="0">
              <a:lnSpc>
                <a:spcPct val="120000"/>
              </a:lnSpc>
              <a:spcAft>
                <a:spcPts val="0"/>
              </a:spcAft>
              <a:buNone/>
            </a:pPr>
            <a:r>
              <a:rPr lang="en-US" sz="1800" b="0" dirty="0"/>
              <a:t>Examples of noncompliance may include:</a:t>
            </a:r>
          </a:p>
          <a:p>
            <a:pPr marL="714375" lvl="1" indent="-457200">
              <a:lnSpc>
                <a:spcPct val="120000"/>
              </a:lnSpc>
              <a:spcBef>
                <a:spcPts val="0"/>
              </a:spcBef>
              <a:buFont typeface="Arial" panose="020B0604020202020204" pitchFamily="34" charset="0"/>
              <a:buChar char="•"/>
            </a:pPr>
            <a:r>
              <a:rPr lang="en-US" sz="1800" dirty="0"/>
              <a:t>Denying an individual or household access to benefits</a:t>
            </a:r>
          </a:p>
          <a:p>
            <a:pPr marL="714375" lvl="1" indent="-457200">
              <a:lnSpc>
                <a:spcPct val="120000"/>
              </a:lnSpc>
              <a:spcBef>
                <a:spcPts val="0"/>
              </a:spcBef>
              <a:buFont typeface="Arial" panose="020B0604020202020204" pitchFamily="34" charset="0"/>
              <a:buChar char="•"/>
            </a:pPr>
            <a:r>
              <a:rPr lang="en-US" sz="1800" dirty="0"/>
              <a:t>Providing FNS program services or benefits in a dissimilar manner based on the protected classes</a:t>
            </a:r>
          </a:p>
          <a:p>
            <a:pPr marL="714375" lvl="1" indent="-457200">
              <a:lnSpc>
                <a:spcPct val="120000"/>
              </a:lnSpc>
              <a:spcBef>
                <a:spcPts val="0"/>
              </a:spcBef>
              <a:buFont typeface="Arial" panose="020B0604020202020204" pitchFamily="34" charset="0"/>
              <a:buChar char="•"/>
            </a:pPr>
            <a:r>
              <a:rPr lang="en-US" sz="1800" dirty="0"/>
              <a:t>Selecting FNS program sites or facilities in a manner that denies an individual access to FNS program benefits</a:t>
            </a:r>
            <a:endParaRPr lang="en-US" sz="1800" b="0" dirty="0"/>
          </a:p>
        </p:txBody>
      </p:sp>
      <p:sp>
        <p:nvSpPr>
          <p:cNvPr id="2" name="Rounded Rectangle 1"/>
          <p:cNvSpPr/>
          <p:nvPr/>
        </p:nvSpPr>
        <p:spPr>
          <a:xfrm>
            <a:off x="410198" y="1128633"/>
            <a:ext cx="8269263" cy="1351532"/>
          </a:xfrm>
          <a:prstGeom prst="roundRect">
            <a:avLst/>
          </a:prstGeom>
          <a:solidFill>
            <a:srgbClr val="0099CC"/>
          </a:solidFill>
          <a:ln>
            <a:solidFill>
              <a:srgbClr val="00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a:solidFill>
                  <a:schemeClr val="bg1"/>
                </a:solidFill>
                <a:latin typeface="Lato" panose="020F0502020204030203" pitchFamily="34" charset="0"/>
              </a:rPr>
              <a:t>A finding of noncompliance may be the result of an Administrative Review, a special review, an investigation, or Desk Audit. </a:t>
            </a:r>
          </a:p>
        </p:txBody>
      </p:sp>
    </p:spTree>
    <p:custDataLst>
      <p:tags r:id="rId1"/>
    </p:custDataLst>
    <p:extLst>
      <p:ext uri="{BB962C8B-B14F-4D97-AF65-F5344CB8AC3E}">
        <p14:creationId xmlns:p14="http://schemas.microsoft.com/office/powerpoint/2010/main" val="33583495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CA23C6F-A18E-4D4E-BA4B-FB6C833E10B5}"/>
              </a:ext>
            </a:extLst>
          </p:cNvPr>
          <p:cNvSpPr>
            <a:spLocks noGrp="1"/>
          </p:cNvSpPr>
          <p:nvPr>
            <p:ph type="title"/>
          </p:nvPr>
        </p:nvSpPr>
        <p:spPr>
          <a:xfrm>
            <a:off x="0" y="0"/>
            <a:ext cx="9144000" cy="914400"/>
          </a:xfrm>
        </p:spPr>
        <p:txBody>
          <a:bodyPr>
            <a:normAutofit/>
          </a:bodyPr>
          <a:lstStyle/>
          <a:p>
            <a:r>
              <a:rPr lang="en-US" sz="3200" b="1" u="none" dirty="0"/>
              <a:t>Additional Wisconsin Protections </a:t>
            </a:r>
            <a:endParaRPr lang="en-US" sz="3200" dirty="0"/>
          </a:p>
        </p:txBody>
      </p:sp>
      <p:sp>
        <p:nvSpPr>
          <p:cNvPr id="6" name="TextBox 5">
            <a:extLst>
              <a:ext uri="{FF2B5EF4-FFF2-40B4-BE49-F238E27FC236}">
                <a16:creationId xmlns:a16="http://schemas.microsoft.com/office/drawing/2014/main" id="{382D5302-E6B6-407C-8CBD-DE65DC779F7F}"/>
              </a:ext>
            </a:extLst>
          </p:cNvPr>
          <p:cNvSpPr txBox="1"/>
          <p:nvPr/>
        </p:nvSpPr>
        <p:spPr>
          <a:xfrm>
            <a:off x="2209176" y="1513799"/>
            <a:ext cx="4575746" cy="2492990"/>
          </a:xfrm>
          <a:prstGeom prst="rect">
            <a:avLst/>
          </a:prstGeom>
          <a:noFill/>
        </p:spPr>
        <p:txBody>
          <a:bodyPr wrap="square">
            <a:spAutoFit/>
          </a:bodyPr>
          <a:lstStyle/>
          <a:p>
            <a:pPr marL="285750" indent="-285750">
              <a:buFont typeface="Arial" panose="020B0604020202020204" pitchFamily="34" charset="0"/>
              <a:buChar char="•"/>
            </a:pPr>
            <a:r>
              <a:rPr lang="en-US" sz="2600" dirty="0">
                <a:latin typeface="Lato" panose="020F0502020204030203" pitchFamily="34" charset="0"/>
              </a:rPr>
              <a:t>Pregnancy</a:t>
            </a:r>
          </a:p>
          <a:p>
            <a:pPr marL="285750" indent="-285750">
              <a:buFont typeface="Arial" panose="020B0604020202020204" pitchFamily="34" charset="0"/>
              <a:buChar char="•"/>
            </a:pPr>
            <a:r>
              <a:rPr lang="en-US" sz="2600" dirty="0">
                <a:latin typeface="Lato" panose="020F0502020204030203" pitchFamily="34" charset="0"/>
              </a:rPr>
              <a:t>Marital Status</a:t>
            </a:r>
          </a:p>
          <a:p>
            <a:pPr marL="285750" indent="-285750">
              <a:buFont typeface="Arial" panose="020B0604020202020204" pitchFamily="34" charset="0"/>
              <a:buChar char="•"/>
            </a:pPr>
            <a:r>
              <a:rPr lang="en-US" sz="2600" dirty="0">
                <a:latin typeface="Lato" panose="020F0502020204030203" pitchFamily="34" charset="0"/>
              </a:rPr>
              <a:t>Parental Status</a:t>
            </a:r>
          </a:p>
          <a:p>
            <a:pPr marL="285750" indent="-285750">
              <a:buFont typeface="Arial" panose="020B0604020202020204" pitchFamily="34" charset="0"/>
              <a:buChar char="•"/>
            </a:pPr>
            <a:r>
              <a:rPr lang="en-US" sz="2600" dirty="0">
                <a:latin typeface="Lato" panose="020F0502020204030203" pitchFamily="34" charset="0"/>
              </a:rPr>
              <a:t>Religion</a:t>
            </a:r>
          </a:p>
          <a:p>
            <a:pPr marL="285750" indent="-285750">
              <a:buFont typeface="Arial" panose="020B0604020202020204" pitchFamily="34" charset="0"/>
              <a:buChar char="•"/>
            </a:pPr>
            <a:r>
              <a:rPr lang="en-US" sz="2600" dirty="0">
                <a:latin typeface="Lato" panose="020F0502020204030203" pitchFamily="34" charset="0"/>
              </a:rPr>
              <a:t>Creed</a:t>
            </a:r>
          </a:p>
          <a:p>
            <a:pPr marL="285750" indent="-285750">
              <a:buFont typeface="Arial" panose="020B0604020202020204" pitchFamily="34" charset="0"/>
              <a:buChar char="•"/>
            </a:pPr>
            <a:r>
              <a:rPr lang="en-US" sz="2600" dirty="0">
                <a:latin typeface="Lato" panose="020F0502020204030203" pitchFamily="34" charset="0"/>
              </a:rPr>
              <a:t>Ancestry</a:t>
            </a:r>
          </a:p>
        </p:txBody>
      </p:sp>
    </p:spTree>
    <p:custDataLst>
      <p:tags r:id="rId1"/>
    </p:custDataLst>
    <p:extLst>
      <p:ext uri="{BB962C8B-B14F-4D97-AF65-F5344CB8AC3E}">
        <p14:creationId xmlns:p14="http://schemas.microsoft.com/office/powerpoint/2010/main" val="327911189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14400"/>
          </a:xfrm>
        </p:spPr>
        <p:txBody>
          <a:bodyPr>
            <a:normAutofit/>
          </a:bodyPr>
          <a:lstStyle/>
          <a:p>
            <a:r>
              <a:rPr lang="en-US" sz="3200" b="1" u="none" dirty="0"/>
              <a:t>Civil Rights Resources </a:t>
            </a:r>
          </a:p>
        </p:txBody>
      </p:sp>
      <p:sp>
        <p:nvSpPr>
          <p:cNvPr id="3" name="Content Placeholder 2"/>
          <p:cNvSpPr>
            <a:spLocks noGrp="1"/>
          </p:cNvSpPr>
          <p:nvPr>
            <p:ph idx="1"/>
          </p:nvPr>
        </p:nvSpPr>
        <p:spPr>
          <a:xfrm>
            <a:off x="158097" y="1645281"/>
            <a:ext cx="8827805" cy="2308003"/>
          </a:xfrm>
        </p:spPr>
        <p:txBody>
          <a:bodyPr>
            <a:noAutofit/>
          </a:bodyPr>
          <a:lstStyle/>
          <a:p>
            <a:pPr marL="0" indent="0">
              <a:buNone/>
            </a:pPr>
            <a:r>
              <a:rPr lang="en-US" sz="1800" dirty="0">
                <a:hlinkClick r:id="rId4"/>
              </a:rPr>
              <a:t>USDA FNS Instruction 113-1</a:t>
            </a:r>
            <a:r>
              <a:rPr lang="en-US" sz="1800" dirty="0"/>
              <a:t> </a:t>
            </a:r>
            <a:r>
              <a:rPr lang="en-US" sz="1800" b="0" dirty="0"/>
              <a:t>http://www.fns.usda.gov/sites/default/files/113-1.pdf</a:t>
            </a:r>
          </a:p>
          <a:p>
            <a:pPr marL="0" indent="0">
              <a:buNone/>
            </a:pPr>
            <a:r>
              <a:rPr lang="en-US" sz="1800" dirty="0">
                <a:hlinkClick r:id="rId5"/>
              </a:rPr>
              <a:t>SFSP Civil Rights webpage</a:t>
            </a:r>
            <a:r>
              <a:rPr lang="en-US" sz="1800" dirty="0"/>
              <a:t>: </a:t>
            </a:r>
            <a:r>
              <a:rPr lang="en-US" sz="1800" b="0" dirty="0">
                <a:hlinkClick r:id="rId6"/>
              </a:rPr>
              <a:t>https://dpi.wi.gov/community-nutrition/sfsp/market</a:t>
            </a:r>
            <a:r>
              <a:rPr lang="en-US" sz="1800" b="0" dirty="0"/>
              <a:t>, see Civil Rights section</a:t>
            </a:r>
          </a:p>
          <a:p>
            <a:pPr marL="0" indent="0">
              <a:buNone/>
            </a:pPr>
            <a:r>
              <a:rPr lang="en-US" sz="1800" dirty="0">
                <a:hlinkClick r:id="rId7"/>
              </a:rPr>
              <a:t>Eligibility Manual For School Meals</a:t>
            </a:r>
            <a:r>
              <a:rPr lang="en-US" sz="1800" dirty="0"/>
              <a:t>: </a:t>
            </a:r>
            <a:r>
              <a:rPr lang="en-US" sz="1800" b="0" dirty="0"/>
              <a:t>https://dpi.wi.gov/sites/default/files/imce/school-nutrition/pdf/eligibility-manual.pdf </a:t>
            </a:r>
          </a:p>
        </p:txBody>
      </p:sp>
    </p:spTree>
    <p:custDataLst>
      <p:tags r:id="rId1"/>
    </p:custDataLst>
    <p:extLst>
      <p:ext uri="{BB962C8B-B14F-4D97-AF65-F5344CB8AC3E}">
        <p14:creationId xmlns:p14="http://schemas.microsoft.com/office/powerpoint/2010/main" val="417087426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CD3B076-A085-433D-9D1E-1C862FD027A2}"/>
              </a:ext>
            </a:extLst>
          </p:cNvPr>
          <p:cNvSpPr>
            <a:spLocks noGrp="1"/>
          </p:cNvSpPr>
          <p:nvPr>
            <p:ph type="title"/>
          </p:nvPr>
        </p:nvSpPr>
        <p:spPr>
          <a:xfrm>
            <a:off x="0" y="0"/>
            <a:ext cx="9144000" cy="914400"/>
          </a:xfrm>
        </p:spPr>
        <p:txBody>
          <a:bodyPr>
            <a:normAutofit/>
          </a:bodyPr>
          <a:lstStyle/>
          <a:p>
            <a:r>
              <a:rPr lang="en-US" sz="3200" u="none" dirty="0"/>
              <a:t>CNT Contact Information</a:t>
            </a:r>
          </a:p>
        </p:txBody>
      </p:sp>
      <p:pic>
        <p:nvPicPr>
          <p:cNvPr id="1026" name="Picture 2" descr="WI DP logo">
            <a:extLst>
              <a:ext uri="{FF2B5EF4-FFF2-40B4-BE49-F238E27FC236}">
                <a16:creationId xmlns:a16="http://schemas.microsoft.com/office/drawing/2014/main" id="{0C54695A-C89C-4D78-A36E-43E963EA3F5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3762" y="1820335"/>
            <a:ext cx="4017435" cy="2286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4381197" y="1589617"/>
            <a:ext cx="4585756" cy="2862322"/>
          </a:xfrm>
          <a:prstGeom prst="rect">
            <a:avLst/>
          </a:prstGeom>
          <a:noFill/>
        </p:spPr>
        <p:txBody>
          <a:bodyPr wrap="square" rtlCol="0">
            <a:spAutoFit/>
          </a:bodyPr>
          <a:lstStyle/>
          <a:p>
            <a:pPr algn="ctr" defTabSz="685800"/>
            <a:endParaRPr lang="en-US" altLang="en-US" sz="1800" dirty="0">
              <a:solidFill>
                <a:prstClr val="black"/>
              </a:solidFill>
              <a:latin typeface="Calibri"/>
            </a:endParaRPr>
          </a:p>
          <a:p>
            <a:pPr algn="ctr" defTabSz="685800"/>
            <a:r>
              <a:rPr lang="en-US" altLang="en-US" sz="1800" dirty="0">
                <a:solidFill>
                  <a:prstClr val="black"/>
                </a:solidFill>
                <a:latin typeface="Lato" panose="020F0502020204030203" pitchFamily="34" charset="0"/>
                <a:ea typeface="Lato" panose="020F0502020204030203" pitchFamily="34" charset="0"/>
                <a:cs typeface="Lato" panose="020F0502020204030203" pitchFamily="34" charset="0"/>
              </a:rPr>
              <a:t>Wisconsin Department of Public Instruction</a:t>
            </a:r>
            <a:br>
              <a:rPr lang="en-US" altLang="en-US" sz="1800" dirty="0">
                <a:solidFill>
                  <a:srgbClr val="FF00FF"/>
                </a:solidFill>
                <a:latin typeface="Lato" panose="020F0502020204030203" pitchFamily="34" charset="0"/>
                <a:ea typeface="Lato" panose="020F0502020204030203" pitchFamily="34" charset="0"/>
                <a:cs typeface="Lato" panose="020F0502020204030203" pitchFamily="34" charset="0"/>
              </a:rPr>
            </a:br>
            <a:r>
              <a:rPr lang="en-US" altLang="en-US" sz="1800" dirty="0">
                <a:solidFill>
                  <a:prstClr val="black"/>
                </a:solidFill>
                <a:latin typeface="Lato" panose="020F0502020204030203" pitchFamily="34" charset="0"/>
                <a:ea typeface="Lato" panose="020F0502020204030203" pitchFamily="34" charset="0"/>
                <a:cs typeface="Lato" panose="020F0502020204030203" pitchFamily="34" charset="0"/>
              </a:rPr>
              <a:t>Community Nutrition Team</a:t>
            </a:r>
            <a:br>
              <a:rPr lang="en-US" altLang="en-US" sz="1800" dirty="0">
                <a:solidFill>
                  <a:srgbClr val="FF00FF"/>
                </a:solidFill>
                <a:latin typeface="Lato" panose="020F0502020204030203" pitchFamily="34" charset="0"/>
                <a:ea typeface="Lato" panose="020F0502020204030203" pitchFamily="34" charset="0"/>
                <a:cs typeface="Lato" panose="020F0502020204030203" pitchFamily="34" charset="0"/>
              </a:rPr>
            </a:br>
            <a:r>
              <a:rPr lang="en-US" altLang="en-US" sz="1800" dirty="0">
                <a:solidFill>
                  <a:prstClr val="black"/>
                </a:solidFill>
                <a:latin typeface="Lato" panose="020F0502020204030203" pitchFamily="34" charset="0"/>
                <a:ea typeface="Lato" panose="020F0502020204030203" pitchFamily="34" charset="0"/>
                <a:cs typeface="Lato" panose="020F0502020204030203" pitchFamily="34" charset="0"/>
              </a:rPr>
              <a:t>125 South Webster Street</a:t>
            </a:r>
            <a:br>
              <a:rPr lang="en-US" altLang="en-US" sz="1800" dirty="0">
                <a:solidFill>
                  <a:srgbClr val="FF00FF"/>
                </a:solidFill>
                <a:latin typeface="Lato" panose="020F0502020204030203" pitchFamily="34" charset="0"/>
                <a:ea typeface="Lato" panose="020F0502020204030203" pitchFamily="34" charset="0"/>
                <a:cs typeface="Lato" panose="020F0502020204030203" pitchFamily="34" charset="0"/>
              </a:rPr>
            </a:br>
            <a:r>
              <a:rPr lang="en-US" altLang="en-US" sz="1800" dirty="0">
                <a:solidFill>
                  <a:prstClr val="black"/>
                </a:solidFill>
                <a:latin typeface="Lato" panose="020F0502020204030203" pitchFamily="34" charset="0"/>
                <a:ea typeface="Lato" panose="020F0502020204030203" pitchFamily="34" charset="0"/>
                <a:cs typeface="Lato" panose="020F0502020204030203" pitchFamily="34" charset="0"/>
              </a:rPr>
              <a:t>P.O. Box 7841</a:t>
            </a:r>
            <a:br>
              <a:rPr lang="en-US" altLang="en-US" sz="1800" dirty="0">
                <a:solidFill>
                  <a:srgbClr val="FF00FF"/>
                </a:solidFill>
                <a:latin typeface="Lato" panose="020F0502020204030203" pitchFamily="34" charset="0"/>
                <a:ea typeface="Lato" panose="020F0502020204030203" pitchFamily="34" charset="0"/>
                <a:cs typeface="Lato" panose="020F0502020204030203" pitchFamily="34" charset="0"/>
              </a:rPr>
            </a:br>
            <a:r>
              <a:rPr lang="en-US" altLang="en-US" sz="1800" dirty="0">
                <a:solidFill>
                  <a:prstClr val="black"/>
                </a:solidFill>
                <a:latin typeface="Lato" panose="020F0502020204030203" pitchFamily="34" charset="0"/>
                <a:ea typeface="Lato" panose="020F0502020204030203" pitchFamily="34" charset="0"/>
                <a:cs typeface="Lato" panose="020F0502020204030203" pitchFamily="34" charset="0"/>
              </a:rPr>
              <a:t>Madison, WI  53707-7841</a:t>
            </a:r>
            <a:br>
              <a:rPr lang="en-US" altLang="en-US" sz="1800" dirty="0">
                <a:solidFill>
                  <a:srgbClr val="FF00FF"/>
                </a:solidFill>
                <a:latin typeface="Lato" panose="020F0502020204030203" pitchFamily="34" charset="0"/>
                <a:ea typeface="Lato" panose="020F0502020204030203" pitchFamily="34" charset="0"/>
                <a:cs typeface="Lato" panose="020F0502020204030203" pitchFamily="34" charset="0"/>
              </a:rPr>
            </a:br>
            <a:r>
              <a:rPr lang="en-US" altLang="en-US" sz="1800" dirty="0">
                <a:solidFill>
                  <a:prstClr val="black"/>
                </a:solidFill>
                <a:latin typeface="Lato" panose="020F0502020204030203" pitchFamily="34" charset="0"/>
                <a:ea typeface="Lato" panose="020F0502020204030203" pitchFamily="34" charset="0"/>
                <a:cs typeface="Lato" panose="020F0502020204030203" pitchFamily="34" charset="0"/>
              </a:rPr>
              <a:t>608-267-9228</a:t>
            </a:r>
            <a:br>
              <a:rPr lang="en-US" altLang="en-US" sz="1800" dirty="0">
                <a:solidFill>
                  <a:srgbClr val="FF00FF"/>
                </a:solidFill>
                <a:latin typeface="Lato" panose="020F0502020204030203" pitchFamily="34" charset="0"/>
                <a:ea typeface="Lato" panose="020F0502020204030203" pitchFamily="34" charset="0"/>
                <a:cs typeface="Lato" panose="020F0502020204030203" pitchFamily="34" charset="0"/>
              </a:rPr>
            </a:br>
            <a:r>
              <a:rPr lang="en-US" altLang="en-US" sz="1800" dirty="0">
                <a:solidFill>
                  <a:srgbClr val="FF00FF"/>
                </a:solidFill>
                <a:latin typeface="Lato" panose="020F0502020204030203" pitchFamily="34" charset="0"/>
                <a:ea typeface="Lato" panose="020F0502020204030203" pitchFamily="34" charset="0"/>
                <a:cs typeface="Lato" panose="020F0502020204030203" pitchFamily="34" charset="0"/>
                <a:hlinkClick r:id="rId5"/>
              </a:rPr>
              <a:t>https://dpi.wi.gov/community-nutrition</a:t>
            </a:r>
            <a:r>
              <a:rPr lang="en-US" altLang="en-US" sz="1800" dirty="0">
                <a:solidFill>
                  <a:srgbClr val="FF00FF"/>
                </a:solidFill>
                <a:latin typeface="Lato" panose="020F0502020204030203" pitchFamily="34" charset="0"/>
                <a:ea typeface="Lato" panose="020F0502020204030203" pitchFamily="34" charset="0"/>
                <a:cs typeface="Lato" panose="020F0502020204030203" pitchFamily="34" charset="0"/>
              </a:rPr>
              <a:t> </a:t>
            </a:r>
            <a:endParaRPr lang="en-US" sz="1800" dirty="0">
              <a:solidFill>
                <a:prstClr val="black"/>
              </a:solidFill>
              <a:latin typeface="Lato" panose="020F0502020204030203" pitchFamily="34" charset="0"/>
              <a:ea typeface="Lato" panose="020F0502020204030203" pitchFamily="34" charset="0"/>
              <a:cs typeface="Lato" panose="020F0502020204030203" pitchFamily="34" charset="0"/>
              <a:hlinkClick r:id="rId6"/>
            </a:endParaRPr>
          </a:p>
          <a:p>
            <a:pPr algn="ctr" defTabSz="685800"/>
            <a:r>
              <a:rPr lang="en-US" sz="1800" dirty="0">
                <a:solidFill>
                  <a:prstClr val="black"/>
                </a:solidFill>
                <a:latin typeface="Lato" panose="020F0502020204030203" pitchFamily="34" charset="0"/>
                <a:ea typeface="Lato" panose="020F0502020204030203" pitchFamily="34" charset="0"/>
                <a:cs typeface="Lato" panose="020F0502020204030203" pitchFamily="34" charset="0"/>
                <a:hlinkClick r:id="rId7"/>
              </a:rPr>
              <a:t>cnt@dpi.wi.gov</a:t>
            </a:r>
            <a:r>
              <a:rPr lang="en-US" sz="1800" dirty="0">
                <a:solidFill>
                  <a:prstClr val="black"/>
                </a:solidFill>
                <a:latin typeface="Lato" panose="020F0502020204030203" pitchFamily="34" charset="0"/>
                <a:ea typeface="Lato" panose="020F0502020204030203" pitchFamily="34" charset="0"/>
                <a:cs typeface="Lato" panose="020F0502020204030203" pitchFamily="34" charset="0"/>
              </a:rPr>
              <a:t> </a:t>
            </a:r>
          </a:p>
          <a:p>
            <a:pPr algn="ctr" defTabSz="685800"/>
            <a:endParaRPr lang="en-US" sz="1350" dirty="0">
              <a:solidFill>
                <a:prstClr val="black"/>
              </a:solidFill>
              <a:latin typeface="Calibri"/>
            </a:endParaRPr>
          </a:p>
        </p:txBody>
      </p:sp>
    </p:spTree>
    <p:custDataLst>
      <p:tags r:id="rId1"/>
    </p:custDataLst>
    <p:extLst>
      <p:ext uri="{BB962C8B-B14F-4D97-AF65-F5344CB8AC3E}">
        <p14:creationId xmlns:p14="http://schemas.microsoft.com/office/powerpoint/2010/main" val="421331341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0886FC-1D73-4F20-9A59-63A5CBB61369}"/>
              </a:ext>
            </a:extLst>
          </p:cNvPr>
          <p:cNvSpPr>
            <a:spLocks noGrp="1"/>
          </p:cNvSpPr>
          <p:nvPr>
            <p:ph type="title"/>
          </p:nvPr>
        </p:nvSpPr>
        <p:spPr>
          <a:xfrm>
            <a:off x="0" y="0"/>
            <a:ext cx="9144000" cy="914400"/>
          </a:xfrm>
        </p:spPr>
        <p:txBody>
          <a:bodyPr>
            <a:normAutofit/>
          </a:bodyPr>
          <a:lstStyle/>
          <a:p>
            <a:r>
              <a:rPr lang="en-US" sz="3200" u="none" dirty="0"/>
              <a:t>Attendance</a:t>
            </a:r>
            <a:r>
              <a:rPr lang="en-US" sz="3200" u="none" baseline="0" dirty="0"/>
              <a:t> Record Required</a:t>
            </a:r>
            <a:endParaRPr lang="en-US" sz="3200" u="none" dirty="0"/>
          </a:p>
        </p:txBody>
      </p:sp>
      <p:sp>
        <p:nvSpPr>
          <p:cNvPr id="5" name="Content Placeholder 4"/>
          <p:cNvSpPr>
            <a:spLocks noGrp="1"/>
          </p:cNvSpPr>
          <p:nvPr>
            <p:ph idx="1"/>
          </p:nvPr>
        </p:nvSpPr>
        <p:spPr>
          <a:xfrm>
            <a:off x="5248432" y="1515105"/>
            <a:ext cx="3213516" cy="2951964"/>
          </a:xfrm>
        </p:spPr>
        <p:txBody>
          <a:bodyPr>
            <a:noAutofit/>
          </a:bodyPr>
          <a:lstStyle/>
          <a:p>
            <a:pPr marL="0" indent="0" algn="ctr">
              <a:buNone/>
            </a:pPr>
            <a:r>
              <a:rPr lang="en-US" sz="2800" b="0" dirty="0"/>
              <a:t> Training Participants:</a:t>
            </a:r>
          </a:p>
          <a:p>
            <a:pPr marL="0" indent="0" algn="ctr">
              <a:buNone/>
            </a:pPr>
            <a:r>
              <a:rPr lang="en-US" sz="2800" b="0" dirty="0"/>
              <a:t>Please sign off on receiving this information</a:t>
            </a:r>
          </a:p>
        </p:txBody>
      </p:sp>
      <p:pic>
        <p:nvPicPr>
          <p:cNvPr id="3" name="Picture 2">
            <a:extLst>
              <a:ext uri="{FF2B5EF4-FFF2-40B4-BE49-F238E27FC236}">
                <a16:creationId xmlns:a16="http://schemas.microsoft.com/office/drawing/2014/main" id="{ADC9273D-965A-4681-B035-74AD85D7F945}"/>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682052" y="1365203"/>
            <a:ext cx="4115897" cy="2877013"/>
          </a:xfrm>
          <a:prstGeom prst="rect">
            <a:avLst/>
          </a:prstGeom>
        </p:spPr>
      </p:pic>
      <p:sp>
        <p:nvSpPr>
          <p:cNvPr id="4" name="TextBox 3">
            <a:extLst>
              <a:ext uri="{FF2B5EF4-FFF2-40B4-BE49-F238E27FC236}">
                <a16:creationId xmlns:a16="http://schemas.microsoft.com/office/drawing/2014/main" id="{9D30D945-2168-480E-71FC-55CA417F1982}"/>
              </a:ext>
            </a:extLst>
          </p:cNvPr>
          <p:cNvSpPr txBox="1"/>
          <p:nvPr/>
        </p:nvSpPr>
        <p:spPr>
          <a:xfrm>
            <a:off x="682052" y="4678326"/>
            <a:ext cx="5208414" cy="339645"/>
          </a:xfrm>
          <a:prstGeom prst="rect">
            <a:avLst/>
          </a:prstGeom>
          <a:noFill/>
        </p:spPr>
        <p:txBody>
          <a:bodyPr wrap="none" rtlCol="0">
            <a:spAutoFit/>
          </a:bodyPr>
          <a:lstStyle/>
          <a:p>
            <a:r>
              <a:rPr lang="en-US" dirty="0"/>
              <a:t>Training Log templates can be found on the </a:t>
            </a:r>
            <a:r>
              <a:rPr lang="en-US" dirty="0">
                <a:hlinkClick r:id="rId5"/>
              </a:rPr>
              <a:t>SFSP website</a:t>
            </a:r>
            <a:r>
              <a:rPr lang="en-US" dirty="0"/>
              <a:t>. </a:t>
            </a:r>
          </a:p>
        </p:txBody>
      </p:sp>
    </p:spTree>
    <p:custDataLst>
      <p:tags r:id="rId1"/>
    </p:custDataLst>
    <p:extLst>
      <p:ext uri="{BB962C8B-B14F-4D97-AF65-F5344CB8AC3E}">
        <p14:creationId xmlns:p14="http://schemas.microsoft.com/office/powerpoint/2010/main" val="158737915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6CB9A64-DD62-4415-BB8B-51F9EDE7936E}"/>
              </a:ext>
            </a:extLst>
          </p:cNvPr>
          <p:cNvSpPr>
            <a:spLocks noGrp="1"/>
          </p:cNvSpPr>
          <p:nvPr>
            <p:ph type="body" sz="quarter" idx="13"/>
          </p:nvPr>
        </p:nvSpPr>
        <p:spPr/>
        <p:txBody>
          <a:bodyPr/>
          <a:lstStyle/>
          <a:p>
            <a:r>
              <a:rPr lang="en-US" dirty="0"/>
              <a:t>Nondiscrimination Statement</a:t>
            </a:r>
          </a:p>
        </p:txBody>
      </p:sp>
      <p:sp>
        <p:nvSpPr>
          <p:cNvPr id="3" name="Text Placeholder 2">
            <a:extLst>
              <a:ext uri="{FF2B5EF4-FFF2-40B4-BE49-F238E27FC236}">
                <a16:creationId xmlns:a16="http://schemas.microsoft.com/office/drawing/2014/main" id="{11C00EE1-FEF1-4B0D-B806-1F24371E29F7}"/>
              </a:ext>
            </a:extLst>
          </p:cNvPr>
          <p:cNvSpPr>
            <a:spLocks noGrp="1"/>
          </p:cNvSpPr>
          <p:nvPr>
            <p:ph type="body" sz="quarter" idx="14"/>
          </p:nvPr>
        </p:nvSpPr>
        <p:spPr>
          <a:xfrm>
            <a:off x="696686" y="1033054"/>
            <a:ext cx="7750627" cy="3979817"/>
          </a:xfrm>
        </p:spPr>
        <p:txBody>
          <a:bodyPr>
            <a:normAutofit fontScale="25000" lnSpcReduction="20000"/>
          </a:bodyPr>
          <a:lstStyle/>
          <a:p>
            <a:pPr marL="0" marR="0" indent="0">
              <a:lnSpc>
                <a:spcPct val="107000"/>
              </a:lnSpc>
              <a:spcBef>
                <a:spcPts val="0"/>
              </a:spcBef>
              <a:spcAft>
                <a:spcPts val="800"/>
              </a:spcAft>
              <a:buNone/>
            </a:pPr>
            <a:r>
              <a:rPr lang="en-US" sz="4000" b="0" dirty="0">
                <a:solidFill>
                  <a:srgbClr val="1B1B1B"/>
                </a:solidFill>
                <a:effectLst/>
                <a:ea typeface="Times New Roman" panose="02020603050405020304" pitchFamily="18" charset="0"/>
                <a:cs typeface="Times New Roman" panose="02020603050405020304" pitchFamily="18" charset="0"/>
              </a:rPr>
              <a:t>In accordance with federal civil rights law and U.S. Department of Agriculture (USDA) civil rights regulations and policies, this institution is prohibited from discriminating on the basis of race, color, national origin, sex (including gender identity and sexual orientation), disability, age, or reprisal or retaliation for prior civil rights activity.</a:t>
            </a:r>
            <a:endParaRPr lang="en-US" sz="4000" b="0" dirty="0">
              <a:effectLst/>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sz="4000" b="0" dirty="0">
                <a:solidFill>
                  <a:srgbClr val="1B1B1B"/>
                </a:solidFill>
                <a:effectLst/>
                <a:ea typeface="Times New Roman" panose="02020603050405020304" pitchFamily="18" charset="0"/>
                <a:cs typeface="Times New Roman" panose="02020603050405020304" pitchFamily="18" charset="0"/>
              </a:rPr>
              <a:t>Program information may be made available in languages other than English. Persons with disabilities who require alternative means of communication to obtain program information (e.g., Braille, large print, audiotape, American Sign Language), should contact the responsible state or local agency that administers the program or USDA’s TARGET Center at (202) 720-2600 (voice and TTY) or contact USDA through the Federal Relay Service at (800) 877-8339.</a:t>
            </a:r>
            <a:endParaRPr lang="en-US" sz="4000" b="0" dirty="0">
              <a:effectLst/>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sz="4000" b="0" dirty="0">
                <a:solidFill>
                  <a:srgbClr val="1B1B1B"/>
                </a:solidFill>
                <a:effectLst/>
                <a:ea typeface="Times New Roman" panose="02020603050405020304" pitchFamily="18" charset="0"/>
                <a:cs typeface="Times New Roman" panose="02020603050405020304" pitchFamily="18" charset="0"/>
              </a:rPr>
              <a:t>To file a program discrimination complaint, a Complainant should complete a Form AD-3027, USDA Program Discrimination Complaint Form which can be obtained online at: </a:t>
            </a:r>
            <a:r>
              <a:rPr lang="en-US" sz="4000" b="0" u="sng" dirty="0">
                <a:solidFill>
                  <a:srgbClr val="2E8540"/>
                </a:solidFill>
                <a:effectLst/>
                <a:ea typeface="Times New Roman" panose="02020603050405020304" pitchFamily="18" charset="0"/>
                <a:cs typeface="Times New Roman" panose="02020603050405020304" pitchFamily="18" charset="0"/>
                <a:hlinkClick r:id="rId4"/>
              </a:rPr>
              <a:t>https://www.usda.gov/sites/default/files/documents/USDA-OASCR%20P-Complaint-Form-0508-0002-508-11-28-17Fax2Mail.pdf</a:t>
            </a:r>
            <a:r>
              <a:rPr lang="en-US" sz="4000" b="0" dirty="0">
                <a:solidFill>
                  <a:srgbClr val="1B1B1B"/>
                </a:solidFill>
                <a:effectLst/>
                <a:ea typeface="Times New Roman" panose="02020603050405020304" pitchFamily="18" charset="0"/>
                <a:cs typeface="Times New Roman" panose="02020603050405020304" pitchFamily="18" charset="0"/>
              </a:rPr>
              <a:t>, from any USDA office, by calling (866) 632-9992, or by writing a letter addressed to USDA. The letter must contain the complainant’s name, address, telephone number, and a written description of the alleged discriminatory action in sufficient detail to inform the Assistant Secretary for Civil Rights (ASCR) about the nature and date of an alleged civil rights violation. The completed AD-3027 form or letter must be submitted to USDA by:</a:t>
            </a:r>
            <a:endParaRPr lang="en-US" sz="4000" b="0" dirty="0">
              <a:effectLst/>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mj-lt"/>
              <a:buAutoNum type="arabicPeriod"/>
              <a:tabLst>
                <a:tab pos="457200" algn="l"/>
              </a:tabLst>
            </a:pPr>
            <a:r>
              <a:rPr lang="en-US" sz="4000" b="0" dirty="0">
                <a:solidFill>
                  <a:srgbClr val="1B1B1B"/>
                </a:solidFill>
                <a:effectLst/>
                <a:ea typeface="Times New Roman" panose="02020603050405020304" pitchFamily="18" charset="0"/>
                <a:cs typeface="Times New Roman" panose="02020603050405020304" pitchFamily="18" charset="0"/>
              </a:rPr>
              <a:t>mail:</a:t>
            </a:r>
            <a:br>
              <a:rPr lang="en-US" sz="4000" b="0" dirty="0">
                <a:solidFill>
                  <a:srgbClr val="FF00FF"/>
                </a:solidFill>
                <a:effectLst/>
                <a:ea typeface="Times New Roman" panose="02020603050405020304" pitchFamily="18" charset="0"/>
                <a:cs typeface="Times New Roman" panose="02020603050405020304" pitchFamily="18" charset="0"/>
              </a:rPr>
            </a:br>
            <a:r>
              <a:rPr lang="en-US" sz="4000" b="0" dirty="0">
                <a:solidFill>
                  <a:srgbClr val="1B1B1B"/>
                </a:solidFill>
                <a:effectLst/>
                <a:ea typeface="Times New Roman" panose="02020603050405020304" pitchFamily="18" charset="0"/>
                <a:cs typeface="Times New Roman" panose="02020603050405020304" pitchFamily="18" charset="0"/>
              </a:rPr>
              <a:t>U.S. Department of Agriculture</a:t>
            </a:r>
            <a:br>
              <a:rPr lang="en-US" sz="4000" b="0" dirty="0">
                <a:solidFill>
                  <a:srgbClr val="FF00FF"/>
                </a:solidFill>
                <a:effectLst/>
                <a:ea typeface="Times New Roman" panose="02020603050405020304" pitchFamily="18" charset="0"/>
                <a:cs typeface="Times New Roman" panose="02020603050405020304" pitchFamily="18" charset="0"/>
              </a:rPr>
            </a:br>
            <a:r>
              <a:rPr lang="en-US" sz="4000" b="0" dirty="0">
                <a:solidFill>
                  <a:srgbClr val="1B1B1B"/>
                </a:solidFill>
                <a:effectLst/>
                <a:ea typeface="Times New Roman" panose="02020603050405020304" pitchFamily="18" charset="0"/>
                <a:cs typeface="Times New Roman" panose="02020603050405020304" pitchFamily="18" charset="0"/>
              </a:rPr>
              <a:t>Office of the Assistant Secretary for Civil Rights</a:t>
            </a:r>
            <a:br>
              <a:rPr lang="en-US" sz="4000" b="0" dirty="0">
                <a:solidFill>
                  <a:srgbClr val="FF00FF"/>
                </a:solidFill>
                <a:effectLst/>
                <a:ea typeface="Times New Roman" panose="02020603050405020304" pitchFamily="18" charset="0"/>
                <a:cs typeface="Times New Roman" panose="02020603050405020304" pitchFamily="18" charset="0"/>
              </a:rPr>
            </a:br>
            <a:r>
              <a:rPr lang="en-US" sz="4000" b="0" dirty="0">
                <a:solidFill>
                  <a:srgbClr val="1B1B1B"/>
                </a:solidFill>
                <a:effectLst/>
                <a:ea typeface="Times New Roman" panose="02020603050405020304" pitchFamily="18" charset="0"/>
                <a:cs typeface="Times New Roman" panose="02020603050405020304" pitchFamily="18" charset="0"/>
              </a:rPr>
              <a:t>1400 Independence Avenue, SW</a:t>
            </a:r>
            <a:br>
              <a:rPr lang="en-US" sz="4000" b="0" dirty="0">
                <a:solidFill>
                  <a:srgbClr val="FF00FF"/>
                </a:solidFill>
                <a:effectLst/>
                <a:ea typeface="Times New Roman" panose="02020603050405020304" pitchFamily="18" charset="0"/>
                <a:cs typeface="Times New Roman" panose="02020603050405020304" pitchFamily="18" charset="0"/>
              </a:rPr>
            </a:br>
            <a:r>
              <a:rPr lang="en-US" sz="4000" b="0" dirty="0">
                <a:solidFill>
                  <a:srgbClr val="1B1B1B"/>
                </a:solidFill>
                <a:effectLst/>
                <a:ea typeface="Times New Roman" panose="02020603050405020304" pitchFamily="18" charset="0"/>
                <a:cs typeface="Times New Roman" panose="02020603050405020304" pitchFamily="18" charset="0"/>
              </a:rPr>
              <a:t>Washington, D.C. 20250-9410; or</a:t>
            </a:r>
            <a:endParaRPr lang="en-US" sz="4000" b="0" dirty="0">
              <a:solidFill>
                <a:srgbClr val="1B1B1B"/>
              </a:solidFill>
              <a:effectLst/>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mj-lt"/>
              <a:buAutoNum type="arabicPeriod"/>
              <a:tabLst>
                <a:tab pos="457200" algn="l"/>
              </a:tabLst>
            </a:pPr>
            <a:r>
              <a:rPr lang="en-US" sz="4000" b="0" dirty="0">
                <a:solidFill>
                  <a:srgbClr val="1B1B1B"/>
                </a:solidFill>
                <a:effectLst/>
                <a:ea typeface="Times New Roman" panose="02020603050405020304" pitchFamily="18" charset="0"/>
                <a:cs typeface="Times New Roman" panose="02020603050405020304" pitchFamily="18" charset="0"/>
              </a:rPr>
              <a:t>fax:</a:t>
            </a:r>
            <a:br>
              <a:rPr lang="en-US" sz="4000" b="0" dirty="0">
                <a:solidFill>
                  <a:srgbClr val="FF00FF"/>
                </a:solidFill>
                <a:effectLst/>
                <a:ea typeface="Times New Roman" panose="02020603050405020304" pitchFamily="18" charset="0"/>
                <a:cs typeface="Times New Roman" panose="02020603050405020304" pitchFamily="18" charset="0"/>
              </a:rPr>
            </a:br>
            <a:r>
              <a:rPr lang="en-US" sz="4000" b="0" dirty="0">
                <a:solidFill>
                  <a:srgbClr val="1B1B1B"/>
                </a:solidFill>
                <a:effectLst/>
                <a:ea typeface="Times New Roman" panose="02020603050405020304" pitchFamily="18" charset="0"/>
                <a:cs typeface="Times New Roman" panose="02020603050405020304" pitchFamily="18" charset="0"/>
              </a:rPr>
              <a:t>(833) 256-1665 or (202) 690-7442; or</a:t>
            </a:r>
            <a:endParaRPr lang="en-US" sz="4000" b="0" dirty="0">
              <a:solidFill>
                <a:srgbClr val="1B1B1B"/>
              </a:solidFill>
              <a:effectLst/>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mj-lt"/>
              <a:buAutoNum type="arabicPeriod"/>
              <a:tabLst>
                <a:tab pos="457200" algn="l"/>
              </a:tabLst>
            </a:pPr>
            <a:r>
              <a:rPr lang="en-US" sz="4000" b="0" dirty="0">
                <a:solidFill>
                  <a:srgbClr val="1B1B1B"/>
                </a:solidFill>
                <a:effectLst/>
                <a:ea typeface="Times New Roman" panose="02020603050405020304" pitchFamily="18" charset="0"/>
                <a:cs typeface="Times New Roman" panose="02020603050405020304" pitchFamily="18" charset="0"/>
              </a:rPr>
              <a:t>email:</a:t>
            </a:r>
            <a:br>
              <a:rPr lang="en-US" sz="4000" b="0" dirty="0">
                <a:solidFill>
                  <a:srgbClr val="FF00FF"/>
                </a:solidFill>
                <a:effectLst/>
                <a:ea typeface="Times New Roman" panose="02020603050405020304" pitchFamily="18" charset="0"/>
                <a:cs typeface="Times New Roman" panose="02020603050405020304" pitchFamily="18" charset="0"/>
              </a:rPr>
            </a:br>
            <a:r>
              <a:rPr lang="en-US" sz="4000" b="0" u="sng" dirty="0">
                <a:solidFill>
                  <a:srgbClr val="2E8540"/>
                </a:solidFill>
                <a:effectLst/>
                <a:ea typeface="Times New Roman" panose="02020603050405020304" pitchFamily="18" charset="0"/>
                <a:cs typeface="Times New Roman" panose="02020603050405020304" pitchFamily="18" charset="0"/>
                <a:hlinkClick r:id="rId5"/>
              </a:rPr>
              <a:t>program.intake@usda.gov</a:t>
            </a:r>
            <a:endParaRPr lang="en-US" sz="4000" b="0" dirty="0">
              <a:solidFill>
                <a:srgbClr val="1B1B1B"/>
              </a:solidFill>
              <a:effectLst/>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sz="4000" b="0" dirty="0">
                <a:solidFill>
                  <a:srgbClr val="1B1B1B"/>
                </a:solidFill>
                <a:effectLst/>
                <a:ea typeface="Times New Roman" panose="02020603050405020304" pitchFamily="18" charset="0"/>
                <a:cs typeface="Times New Roman" panose="02020603050405020304" pitchFamily="18" charset="0"/>
              </a:rPr>
              <a:t>This institution is an equal opportunity provider.</a:t>
            </a:r>
            <a:r>
              <a:rPr lang="en-US" sz="4000" b="0" dirty="0">
                <a:effectLst/>
                <a:ea typeface="Calibri" panose="020F0502020204030204" pitchFamily="34" charset="0"/>
                <a:cs typeface="Times New Roman" panose="02020603050405020304" pitchFamily="18" charset="0"/>
              </a:rPr>
              <a:t> </a:t>
            </a:r>
          </a:p>
          <a:p>
            <a:endParaRPr lang="en-US" dirty="0"/>
          </a:p>
        </p:txBody>
      </p:sp>
      <p:sp>
        <p:nvSpPr>
          <p:cNvPr id="4" name="Title 3">
            <a:extLst>
              <a:ext uri="{FF2B5EF4-FFF2-40B4-BE49-F238E27FC236}">
                <a16:creationId xmlns:a16="http://schemas.microsoft.com/office/drawing/2014/main" id="{2D1ABFA9-9376-F0AF-558D-F79A9AC96348}"/>
              </a:ext>
              <a:ext uri="{C183D7F6-B498-43B3-948B-1728B52AA6E4}">
                <adec:decorative xmlns:adec="http://schemas.microsoft.com/office/drawing/2017/decorative" val="1"/>
              </a:ext>
            </a:extLst>
          </p:cNvPr>
          <p:cNvSpPr>
            <a:spLocks noGrp="1"/>
          </p:cNvSpPr>
          <p:nvPr>
            <p:ph type="title" idx="4294967295"/>
          </p:nvPr>
        </p:nvSpPr>
        <p:spPr>
          <a:xfrm>
            <a:off x="616258" y="-914400"/>
            <a:ext cx="7886700" cy="914400"/>
          </a:xfrm>
        </p:spPr>
        <p:txBody>
          <a:bodyPr vert="horz" lIns="91440" tIns="45720" rIns="91440" bIns="45720" rtlCol="0" anchor="b">
            <a:normAutofit/>
          </a:bodyPr>
          <a:lstStyle/>
          <a:p>
            <a:r>
              <a:rPr lang="en-US" dirty="0"/>
              <a:t>Nondiscrimination Statement </a:t>
            </a:r>
          </a:p>
        </p:txBody>
      </p:sp>
    </p:spTree>
    <p:custDataLst>
      <p:tags r:id="rId1"/>
    </p:custDataLst>
    <p:extLst>
      <p:ext uri="{BB962C8B-B14F-4D97-AF65-F5344CB8AC3E}">
        <p14:creationId xmlns:p14="http://schemas.microsoft.com/office/powerpoint/2010/main" val="1127276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0"/>
            <a:ext cx="9144000" cy="914400"/>
          </a:xfrm>
        </p:spPr>
        <p:txBody>
          <a:bodyPr>
            <a:noAutofit/>
          </a:bodyPr>
          <a:lstStyle/>
          <a:p>
            <a:r>
              <a:rPr lang="en-US" sz="3200" b="1" u="none" dirty="0"/>
              <a:t>Notification to the Community</a:t>
            </a:r>
          </a:p>
        </p:txBody>
      </p:sp>
      <p:sp>
        <p:nvSpPr>
          <p:cNvPr id="5" name="TextBox 4">
            <a:extLst>
              <a:ext uri="{FF2B5EF4-FFF2-40B4-BE49-F238E27FC236}">
                <a16:creationId xmlns:a16="http://schemas.microsoft.com/office/drawing/2014/main" id="{40705E72-E074-4005-9514-D9162C86CC56}"/>
              </a:ext>
            </a:extLst>
          </p:cNvPr>
          <p:cNvSpPr txBox="1"/>
          <p:nvPr/>
        </p:nvSpPr>
        <p:spPr>
          <a:xfrm>
            <a:off x="382543" y="1137275"/>
            <a:ext cx="8049718" cy="3503523"/>
          </a:xfrm>
          <a:prstGeom prst="rect">
            <a:avLst/>
          </a:prstGeom>
          <a:noFill/>
        </p:spPr>
        <p:txBody>
          <a:bodyPr wrap="square">
            <a:spAutoFit/>
          </a:bodyPr>
          <a:lstStyle/>
          <a:p>
            <a:pPr marL="285750" indent="-285750">
              <a:buFont typeface="Arial" panose="020B0604020202020204" pitchFamily="34" charset="0"/>
              <a:buChar char="•"/>
            </a:pPr>
            <a:endParaRPr lang="en-US" sz="800" dirty="0">
              <a:latin typeface="Lato" panose="020F0502020204030203" pitchFamily="34" charset="0"/>
            </a:endParaRPr>
          </a:p>
          <a:p>
            <a:pPr marL="342900" indent="-342900">
              <a:spcBef>
                <a:spcPts val="200"/>
              </a:spcBef>
              <a:spcAft>
                <a:spcPts val="200"/>
              </a:spcAft>
              <a:buFont typeface="Arial" panose="020B0604020202020204" pitchFamily="34" charset="0"/>
              <a:buChar char="•"/>
            </a:pPr>
            <a:r>
              <a:rPr lang="en-US" sz="2400" dirty="0">
                <a:latin typeface="Lato" panose="020F0502020204030203" pitchFamily="34" charset="0"/>
              </a:rPr>
              <a:t>Description of Program benefits</a:t>
            </a:r>
          </a:p>
          <a:p>
            <a:pPr marL="342900" indent="-342900">
              <a:spcBef>
                <a:spcPts val="200"/>
              </a:spcBef>
              <a:spcAft>
                <a:spcPts val="200"/>
              </a:spcAft>
              <a:buFont typeface="Arial" panose="020B0604020202020204" pitchFamily="34" charset="0"/>
              <a:buChar char="•"/>
            </a:pPr>
            <a:r>
              <a:rPr lang="en-US" sz="2400" dirty="0">
                <a:latin typeface="Lato" panose="020F0502020204030203" pitchFamily="34" charset="0"/>
              </a:rPr>
              <a:t>Program availability, location, and hours of service</a:t>
            </a:r>
          </a:p>
          <a:p>
            <a:pPr marL="342900" indent="-342900">
              <a:spcBef>
                <a:spcPts val="200"/>
              </a:spcBef>
              <a:spcAft>
                <a:spcPts val="200"/>
              </a:spcAft>
              <a:buFont typeface="Arial" panose="020B0604020202020204" pitchFamily="34" charset="0"/>
              <a:buChar char="•"/>
            </a:pPr>
            <a:r>
              <a:rPr lang="en-US" sz="2400" dirty="0">
                <a:latin typeface="Lato" panose="020F0502020204030203" pitchFamily="34" charset="0"/>
              </a:rPr>
              <a:t>The Income Eligibility Guidelines – camps and enrolled sites that require a free meal application</a:t>
            </a:r>
          </a:p>
          <a:p>
            <a:pPr marL="342900" indent="-342900">
              <a:spcBef>
                <a:spcPts val="200"/>
              </a:spcBef>
              <a:spcAft>
                <a:spcPts val="200"/>
              </a:spcAft>
              <a:buFont typeface="Arial" panose="020B0604020202020204" pitchFamily="34" charset="0"/>
              <a:buChar char="•"/>
            </a:pPr>
            <a:r>
              <a:rPr lang="en-US" sz="2400" dirty="0">
                <a:latin typeface="Lato" panose="020F0502020204030203" pitchFamily="34" charset="0"/>
              </a:rPr>
              <a:t>Nondiscrimination statement </a:t>
            </a:r>
          </a:p>
          <a:p>
            <a:pPr marL="342900" indent="-342900">
              <a:spcBef>
                <a:spcPts val="200"/>
              </a:spcBef>
              <a:spcAft>
                <a:spcPts val="200"/>
              </a:spcAft>
              <a:buFont typeface="Arial" panose="020B0604020202020204" pitchFamily="34" charset="0"/>
              <a:buChar char="•"/>
            </a:pPr>
            <a:r>
              <a:rPr lang="en-US" sz="2400" dirty="0">
                <a:latin typeface="Lato" panose="020F0502020204030203" pitchFamily="34" charset="0"/>
              </a:rPr>
              <a:t>The procedures for filing a complaint </a:t>
            </a:r>
          </a:p>
          <a:p>
            <a:pPr marL="342900" indent="-342900">
              <a:spcBef>
                <a:spcPts val="200"/>
              </a:spcBef>
              <a:spcAft>
                <a:spcPts val="200"/>
              </a:spcAft>
              <a:buFont typeface="Arial" panose="020B0604020202020204" pitchFamily="34" charset="0"/>
              <a:buChar char="•"/>
            </a:pPr>
            <a:r>
              <a:rPr lang="en-US" sz="2400" dirty="0">
                <a:latin typeface="Lato" panose="020F0502020204030203" pitchFamily="34" charset="0"/>
              </a:rPr>
              <a:t>Applicants’ rights and responsibilities</a:t>
            </a:r>
          </a:p>
          <a:p>
            <a:pPr marL="342900" indent="-342900">
              <a:spcBef>
                <a:spcPts val="200"/>
              </a:spcBef>
              <a:spcAft>
                <a:spcPts val="200"/>
              </a:spcAft>
              <a:buFont typeface="Arial" panose="020B0604020202020204" pitchFamily="34" charset="0"/>
              <a:buChar char="•"/>
            </a:pPr>
            <a:r>
              <a:rPr lang="en-US" sz="2400" dirty="0">
                <a:latin typeface="Lato" panose="020F0502020204030203" pitchFamily="34" charset="0"/>
              </a:rPr>
              <a:t>Any other programmatic changes </a:t>
            </a:r>
          </a:p>
        </p:txBody>
      </p:sp>
    </p:spTree>
    <p:custDataLst>
      <p:tags r:id="rId1"/>
    </p:custDataLst>
    <p:extLst>
      <p:ext uri="{BB962C8B-B14F-4D97-AF65-F5344CB8AC3E}">
        <p14:creationId xmlns:p14="http://schemas.microsoft.com/office/powerpoint/2010/main" val="29942857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819D83-00BA-49DF-BB5E-DCCD8C6B9EA6}"/>
              </a:ext>
            </a:extLst>
          </p:cNvPr>
          <p:cNvSpPr>
            <a:spLocks noGrp="1"/>
          </p:cNvSpPr>
          <p:nvPr>
            <p:ph type="title"/>
          </p:nvPr>
        </p:nvSpPr>
        <p:spPr>
          <a:xfrm>
            <a:off x="0" y="0"/>
            <a:ext cx="9144000" cy="914400"/>
          </a:xfrm>
        </p:spPr>
        <p:txBody>
          <a:bodyPr>
            <a:normAutofit/>
          </a:bodyPr>
          <a:lstStyle/>
          <a:p>
            <a:r>
              <a:rPr lang="en-US" sz="3200" b="1" u="none" dirty="0"/>
              <a:t>Notification to the Community - Outreach</a:t>
            </a:r>
            <a:endParaRPr lang="en-US" sz="3200" dirty="0"/>
          </a:p>
        </p:txBody>
      </p:sp>
      <p:sp>
        <p:nvSpPr>
          <p:cNvPr id="4" name="TextBox 3">
            <a:extLst>
              <a:ext uri="{FF2B5EF4-FFF2-40B4-BE49-F238E27FC236}">
                <a16:creationId xmlns:a16="http://schemas.microsoft.com/office/drawing/2014/main" id="{79194058-668C-433A-B495-4FAFFA943F8E}"/>
              </a:ext>
            </a:extLst>
          </p:cNvPr>
          <p:cNvSpPr txBox="1"/>
          <p:nvPr/>
        </p:nvSpPr>
        <p:spPr>
          <a:xfrm>
            <a:off x="849206" y="1166555"/>
            <a:ext cx="5641241" cy="626386"/>
          </a:xfrm>
          <a:prstGeom prst="rect">
            <a:avLst/>
          </a:prstGeom>
          <a:solidFill>
            <a:srgbClr val="0066CC"/>
          </a:solidFill>
        </p:spPr>
        <p:txBody>
          <a:bodyPr wrap="square" rtlCol="0" anchor="ctr" anchorCtr="1">
            <a:noAutofit/>
          </a:bodyPr>
          <a:lstStyle/>
          <a:p>
            <a:r>
              <a:rPr lang="en-US" sz="2600" dirty="0">
                <a:solidFill>
                  <a:srgbClr val="FFFFFF"/>
                </a:solidFill>
                <a:latin typeface="Lato" panose="020F0502020204030203" pitchFamily="34" charset="0"/>
                <a:ea typeface="Lato" panose="020F0502020204030203" pitchFamily="34" charset="0"/>
                <a:cs typeface="Lato" panose="020F0502020204030203" pitchFamily="34" charset="0"/>
              </a:rPr>
              <a:t>Local news media </a:t>
            </a:r>
          </a:p>
        </p:txBody>
      </p:sp>
      <p:sp>
        <p:nvSpPr>
          <p:cNvPr id="6" name="TextBox 5">
            <a:extLst>
              <a:ext uri="{FF2B5EF4-FFF2-40B4-BE49-F238E27FC236}">
                <a16:creationId xmlns:a16="http://schemas.microsoft.com/office/drawing/2014/main" id="{B9AA7B56-F406-44FD-B9DD-4BA642599C16}"/>
              </a:ext>
            </a:extLst>
          </p:cNvPr>
          <p:cNvSpPr txBox="1"/>
          <p:nvPr/>
        </p:nvSpPr>
        <p:spPr>
          <a:xfrm>
            <a:off x="849206" y="1968388"/>
            <a:ext cx="5641241" cy="626386"/>
          </a:xfrm>
          <a:prstGeom prst="rect">
            <a:avLst/>
          </a:prstGeom>
          <a:solidFill>
            <a:srgbClr val="009999"/>
          </a:solidFill>
        </p:spPr>
        <p:txBody>
          <a:bodyPr wrap="square" rtlCol="0" anchor="ctr" anchorCtr="1">
            <a:noAutofit/>
          </a:bodyPr>
          <a:lstStyle/>
          <a:p>
            <a:pPr lvl="0"/>
            <a:endParaRPr lang="en-US" sz="2600" dirty="0">
              <a:solidFill>
                <a:srgbClr val="FFFFFF"/>
              </a:solidFill>
              <a:latin typeface="Lato" panose="020F0502020204030203" pitchFamily="34" charset="0"/>
              <a:ea typeface="Lato" panose="020F0502020204030203" pitchFamily="34" charset="0"/>
              <a:cs typeface="Lato" panose="020F0502020204030203" pitchFamily="34" charset="0"/>
            </a:endParaRPr>
          </a:p>
          <a:p>
            <a:pPr lvl="0"/>
            <a:r>
              <a:rPr lang="en-US" sz="2600" dirty="0">
                <a:solidFill>
                  <a:srgbClr val="FFFFFF"/>
                </a:solidFill>
                <a:latin typeface="Lato" panose="020F0502020204030203" pitchFamily="34" charset="0"/>
                <a:ea typeface="Lato" panose="020F0502020204030203" pitchFamily="34" charset="0"/>
                <a:cs typeface="Lato" panose="020F0502020204030203" pitchFamily="34" charset="0"/>
              </a:rPr>
              <a:t>Grassroots organizations </a:t>
            </a:r>
          </a:p>
          <a:p>
            <a:pPr lvl="0"/>
            <a:endParaRPr lang="en-US" sz="2600" dirty="0">
              <a:solidFill>
                <a:srgbClr val="FFFFFF"/>
              </a:solidFill>
              <a:latin typeface="Lato" panose="020F0502020204030203" pitchFamily="34" charset="0"/>
              <a:ea typeface="Lato" panose="020F0502020204030203" pitchFamily="34" charset="0"/>
              <a:cs typeface="Lato" panose="020F0502020204030203" pitchFamily="34" charset="0"/>
            </a:endParaRPr>
          </a:p>
        </p:txBody>
      </p:sp>
      <p:sp>
        <p:nvSpPr>
          <p:cNvPr id="7" name="TextBox 6">
            <a:extLst>
              <a:ext uri="{FF2B5EF4-FFF2-40B4-BE49-F238E27FC236}">
                <a16:creationId xmlns:a16="http://schemas.microsoft.com/office/drawing/2014/main" id="{3CD9C98B-A19D-4996-82F8-58B970F16D61}"/>
              </a:ext>
            </a:extLst>
          </p:cNvPr>
          <p:cNvSpPr txBox="1"/>
          <p:nvPr/>
        </p:nvSpPr>
        <p:spPr>
          <a:xfrm>
            <a:off x="849206" y="2770221"/>
            <a:ext cx="5641241" cy="1389403"/>
          </a:xfrm>
          <a:prstGeom prst="rect">
            <a:avLst/>
          </a:prstGeom>
          <a:solidFill>
            <a:srgbClr val="0099CC"/>
          </a:solidFill>
        </p:spPr>
        <p:txBody>
          <a:bodyPr wrap="square" rtlCol="0" anchor="ctr" anchorCtr="1">
            <a:noAutofit/>
          </a:bodyPr>
          <a:lstStyle/>
          <a:p>
            <a:pPr lvl="0"/>
            <a:r>
              <a:rPr lang="en-US" sz="2400" dirty="0">
                <a:solidFill>
                  <a:srgbClr val="FFFFFF"/>
                </a:solidFill>
                <a:latin typeface="Lato" panose="020F0502020204030203" pitchFamily="34" charset="0"/>
                <a:ea typeface="Lato" panose="020F0502020204030203" pitchFamily="34" charset="0"/>
                <a:cs typeface="Lato" panose="020F0502020204030203" pitchFamily="34" charset="0"/>
              </a:rPr>
              <a:t>Major employers contemplating or experiencing large layoffs, unemployment offices, etc</a:t>
            </a:r>
            <a:r>
              <a:rPr lang="en-US" sz="2800" dirty="0">
                <a:solidFill>
                  <a:srgbClr val="FFFFFF"/>
                </a:solidFill>
                <a:latin typeface="Lato" panose="020F0502020204030203" pitchFamily="34" charset="0"/>
                <a:ea typeface="Lato" panose="020F0502020204030203" pitchFamily="34" charset="0"/>
                <a:cs typeface="Lato" panose="020F0502020204030203" pitchFamily="34" charset="0"/>
              </a:rPr>
              <a:t>.</a:t>
            </a:r>
            <a:endParaRPr lang="en-US" sz="2800" dirty="0">
              <a:solidFill>
                <a:srgbClr val="FFFFFF"/>
              </a:solidFill>
            </a:endParaRPr>
          </a:p>
        </p:txBody>
      </p:sp>
      <p:sp>
        <p:nvSpPr>
          <p:cNvPr id="3" name="TextBox 2">
            <a:extLst>
              <a:ext uri="{FF2B5EF4-FFF2-40B4-BE49-F238E27FC236}">
                <a16:creationId xmlns:a16="http://schemas.microsoft.com/office/drawing/2014/main" id="{03B1F651-1113-77BB-9FA3-AD96BEF43DE2}"/>
              </a:ext>
            </a:extLst>
          </p:cNvPr>
          <p:cNvSpPr txBox="1"/>
          <p:nvPr/>
        </p:nvSpPr>
        <p:spPr>
          <a:xfrm>
            <a:off x="849206" y="4335071"/>
            <a:ext cx="5641241" cy="626386"/>
          </a:xfrm>
          <a:prstGeom prst="rect">
            <a:avLst/>
          </a:prstGeom>
          <a:solidFill>
            <a:srgbClr val="0066CC"/>
          </a:solidFill>
        </p:spPr>
        <p:txBody>
          <a:bodyPr wrap="square" rtlCol="0" anchor="ctr" anchorCtr="1">
            <a:noAutofit/>
          </a:bodyPr>
          <a:lstStyle/>
          <a:p>
            <a:r>
              <a:rPr lang="en-US" sz="2600" dirty="0">
                <a:solidFill>
                  <a:srgbClr val="FFFFFF"/>
                </a:solidFill>
                <a:latin typeface="Lato" panose="020F0502020204030203" pitchFamily="34" charset="0"/>
                <a:ea typeface="Lato" panose="020F0502020204030203" pitchFamily="34" charset="0"/>
                <a:cs typeface="Lato" panose="020F0502020204030203" pitchFamily="34" charset="0"/>
              </a:rPr>
              <a:t>SFSP Promotional Materials</a:t>
            </a:r>
          </a:p>
        </p:txBody>
      </p:sp>
      <p:sp>
        <p:nvSpPr>
          <p:cNvPr id="5" name="Rectangle: Rounded Corners 4">
            <a:extLst>
              <a:ext uri="{FF2B5EF4-FFF2-40B4-BE49-F238E27FC236}">
                <a16:creationId xmlns:a16="http://schemas.microsoft.com/office/drawing/2014/main" id="{4E865B15-F368-FA26-39E7-AD47FB51C2BE}"/>
              </a:ext>
            </a:extLst>
          </p:cNvPr>
          <p:cNvSpPr/>
          <p:nvPr/>
        </p:nvSpPr>
        <p:spPr>
          <a:xfrm>
            <a:off x="6902825" y="1792941"/>
            <a:ext cx="1882588" cy="2420471"/>
          </a:xfrm>
          <a:prstGeom prst="roundRect">
            <a:avLst/>
          </a:prstGeom>
          <a:gradFill>
            <a:gsLst>
              <a:gs pos="0">
                <a:srgbClr val="FF9900"/>
              </a:gs>
              <a:gs pos="100000">
                <a:schemeClr val="accent6">
                  <a:lumMod val="105000"/>
                  <a:satMod val="103000"/>
                  <a:tint val="73000"/>
                </a:schemeClr>
              </a:gs>
              <a:gs pos="0">
                <a:srgbClr val="009999"/>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hlinkClick r:id="rId4">
                  <a:extLst>
                    <a:ext uri="{A12FA001-AC4F-418D-AE19-62706E023703}">
                      <ahyp:hlinkClr xmlns:ahyp="http://schemas.microsoft.com/office/drawing/2018/hyperlinkcolor" val="tx"/>
                    </a:ext>
                  </a:extLst>
                </a:hlinkClick>
              </a:rPr>
              <a:t>Order Promo Materials Online</a:t>
            </a:r>
            <a:r>
              <a:rPr lang="en-US" sz="2800" dirty="0">
                <a:solidFill>
                  <a:schemeClr val="bg1"/>
                </a:solidFill>
              </a:rPr>
              <a:t>!</a:t>
            </a:r>
          </a:p>
        </p:txBody>
      </p:sp>
    </p:spTree>
    <p:custDataLst>
      <p:tags r:id="rId1"/>
    </p:custDataLst>
    <p:extLst>
      <p:ext uri="{BB962C8B-B14F-4D97-AF65-F5344CB8AC3E}">
        <p14:creationId xmlns:p14="http://schemas.microsoft.com/office/powerpoint/2010/main" val="36174139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0"/>
            <a:ext cx="9144000" cy="914400"/>
          </a:xfrm>
        </p:spPr>
        <p:txBody>
          <a:bodyPr>
            <a:normAutofit/>
          </a:bodyPr>
          <a:lstStyle/>
          <a:p>
            <a:r>
              <a:rPr lang="en-US" sz="3600" b="1" dirty="0"/>
              <a:t>“And Justice for All” Poster</a:t>
            </a:r>
          </a:p>
        </p:txBody>
      </p:sp>
      <p:sp>
        <p:nvSpPr>
          <p:cNvPr id="5" name="Content Placeholder 4"/>
          <p:cNvSpPr>
            <a:spLocks noGrp="1"/>
          </p:cNvSpPr>
          <p:nvPr>
            <p:ph sz="half" idx="1"/>
          </p:nvPr>
        </p:nvSpPr>
        <p:spPr>
          <a:xfrm>
            <a:off x="227117" y="1021537"/>
            <a:ext cx="6066732" cy="4032523"/>
          </a:xfrm>
        </p:spPr>
        <p:txBody>
          <a:bodyPr>
            <a:noAutofit/>
          </a:bodyPr>
          <a:lstStyle/>
          <a:p>
            <a:pPr marL="0" indent="0">
              <a:spcAft>
                <a:spcPts val="0"/>
              </a:spcAft>
              <a:buNone/>
            </a:pPr>
            <a:r>
              <a:rPr lang="en-US" sz="2400" b="0" dirty="0"/>
              <a:t>Current USDA nondiscrimination poster must be displayed in a visible and readable location where program participants have access.</a:t>
            </a:r>
            <a:endParaRPr lang="en-US" sz="2400" b="0" u="sng" dirty="0"/>
          </a:p>
          <a:p>
            <a:pPr marL="0" indent="0">
              <a:spcAft>
                <a:spcPts val="0"/>
              </a:spcAft>
              <a:buNone/>
            </a:pPr>
            <a:endParaRPr lang="en-US" sz="2400" b="0" dirty="0"/>
          </a:p>
          <a:p>
            <a:pPr marL="0" indent="0">
              <a:spcAft>
                <a:spcPts val="0"/>
              </a:spcAft>
              <a:buNone/>
            </a:pPr>
            <a:r>
              <a:rPr lang="en-US" sz="2400" b="0" dirty="0"/>
              <a:t>Where? In cafeteria, meal service line, on the cooler, on a display board</a:t>
            </a:r>
          </a:p>
          <a:p>
            <a:pPr marL="0" indent="0">
              <a:spcAft>
                <a:spcPts val="0"/>
              </a:spcAft>
              <a:buNone/>
            </a:pPr>
            <a:endParaRPr lang="en-US" sz="2400" b="0" dirty="0"/>
          </a:p>
          <a:p>
            <a:pPr marL="0" indent="0">
              <a:spcAft>
                <a:spcPts val="0"/>
              </a:spcAft>
              <a:buNone/>
            </a:pPr>
            <a:r>
              <a:rPr lang="en-US" sz="2400" b="0" dirty="0"/>
              <a:t>Ensure the current version in the 11 x 17 format is displayed - </a:t>
            </a:r>
            <a:r>
              <a:rPr lang="en-US" sz="2400" b="0" dirty="0">
                <a:hlinkClick r:id="rId4" action="ppaction://hlinkfile"/>
              </a:rPr>
              <a:t>Order Online</a:t>
            </a:r>
            <a:endParaRPr lang="en-US" sz="2400" b="0" dirty="0"/>
          </a:p>
        </p:txBody>
      </p:sp>
      <p:pic>
        <p:nvPicPr>
          <p:cNvPr id="3" name="Picture 2" descr="picture of the current &quot;And Justice for All&quot; poster; it is generally green in color and depicts a columned building in the background"/>
          <p:cNvPicPr>
            <a:picLocks noChangeAspect="1"/>
          </p:cNvPicPr>
          <p:nvPr/>
        </p:nvPicPr>
        <p:blipFill>
          <a:blip r:embed="rId5"/>
          <a:stretch>
            <a:fillRect/>
          </a:stretch>
        </p:blipFill>
        <p:spPr>
          <a:xfrm>
            <a:off x="6293849" y="1003608"/>
            <a:ext cx="2623034" cy="4032523"/>
          </a:xfrm>
          <a:prstGeom prst="rect">
            <a:avLst/>
          </a:prstGeom>
          <a:ln>
            <a:solidFill>
              <a:schemeClr val="tx1"/>
            </a:solidFill>
          </a:ln>
        </p:spPr>
      </p:pic>
    </p:spTree>
    <p:custDataLst>
      <p:tags r:id="rId1"/>
    </p:custDataLst>
    <p:extLst>
      <p:ext uri="{BB962C8B-B14F-4D97-AF65-F5344CB8AC3E}">
        <p14:creationId xmlns:p14="http://schemas.microsoft.com/office/powerpoint/2010/main" val="41618155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0"/>
            <a:ext cx="9144000" cy="914400"/>
          </a:xfrm>
        </p:spPr>
        <p:txBody>
          <a:bodyPr>
            <a:normAutofit/>
          </a:bodyPr>
          <a:lstStyle/>
          <a:p>
            <a:r>
              <a:rPr lang="en-US" sz="3200" b="1" u="none" dirty="0"/>
              <a:t>Nondiscrimination Statement</a:t>
            </a:r>
          </a:p>
        </p:txBody>
      </p:sp>
      <p:sp>
        <p:nvSpPr>
          <p:cNvPr id="8" name="Rectangle 7"/>
          <p:cNvSpPr/>
          <p:nvPr/>
        </p:nvSpPr>
        <p:spPr>
          <a:xfrm>
            <a:off x="255552" y="1663809"/>
            <a:ext cx="8632895" cy="1815882"/>
          </a:xfrm>
          <a:prstGeom prst="rect">
            <a:avLst/>
          </a:prstGeom>
          <a:solidFill>
            <a:srgbClr val="33A056"/>
          </a:solidFill>
        </p:spPr>
        <p:txBody>
          <a:bodyPr wrap="square">
            <a:spAutoFit/>
          </a:bodyPr>
          <a:lstStyle/>
          <a:p>
            <a:pPr algn="ctr" defTabSz="685800"/>
            <a:r>
              <a:rPr lang="en-US" sz="2800" b="1" dirty="0">
                <a:solidFill>
                  <a:schemeClr val="bg1"/>
                </a:solidFill>
                <a:latin typeface="Lato" panose="020F0502020204030203" pitchFamily="34" charset="0"/>
              </a:rPr>
              <a:t>The USDA nondiscrimination statement must be included on program materials, including websites, used to inform the public about the </a:t>
            </a:r>
          </a:p>
          <a:p>
            <a:pPr algn="ctr" defTabSz="685800"/>
            <a:r>
              <a:rPr lang="en-US" sz="2800" b="1" dirty="0">
                <a:solidFill>
                  <a:schemeClr val="bg1"/>
                </a:solidFill>
                <a:latin typeface="Lato" panose="020F0502020204030203" pitchFamily="34" charset="0"/>
              </a:rPr>
              <a:t>USDA Child Nutrition Programs </a:t>
            </a:r>
            <a:endParaRPr lang="en-US" sz="2800" dirty="0">
              <a:solidFill>
                <a:schemeClr val="bg1"/>
              </a:solidFill>
              <a:latin typeface="Calibri"/>
            </a:endParaRPr>
          </a:p>
        </p:txBody>
      </p:sp>
    </p:spTree>
    <p:custDataLst>
      <p:tags r:id="rId1"/>
    </p:custDataLst>
    <p:extLst>
      <p:ext uri="{BB962C8B-B14F-4D97-AF65-F5344CB8AC3E}">
        <p14:creationId xmlns:p14="http://schemas.microsoft.com/office/powerpoint/2010/main" val="36213521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6CB9A64-DD62-4415-BB8B-51F9EDE7936E}"/>
              </a:ext>
            </a:extLst>
          </p:cNvPr>
          <p:cNvSpPr>
            <a:spLocks noGrp="1"/>
          </p:cNvSpPr>
          <p:nvPr>
            <p:ph type="body" sz="quarter" idx="13"/>
          </p:nvPr>
        </p:nvSpPr>
        <p:spPr/>
        <p:txBody>
          <a:bodyPr/>
          <a:lstStyle/>
          <a:p>
            <a:r>
              <a:rPr lang="en-US" dirty="0"/>
              <a:t>Full USDA Nondiscrimination Statement</a:t>
            </a:r>
          </a:p>
        </p:txBody>
      </p:sp>
      <p:sp>
        <p:nvSpPr>
          <p:cNvPr id="3" name="Text Placeholder 2">
            <a:extLst>
              <a:ext uri="{FF2B5EF4-FFF2-40B4-BE49-F238E27FC236}">
                <a16:creationId xmlns:a16="http://schemas.microsoft.com/office/drawing/2014/main" id="{11C00EE1-FEF1-4B0D-B806-1F24371E29F7}"/>
              </a:ext>
            </a:extLst>
          </p:cNvPr>
          <p:cNvSpPr>
            <a:spLocks noGrp="1"/>
          </p:cNvSpPr>
          <p:nvPr>
            <p:ph type="body" sz="quarter" idx="14"/>
          </p:nvPr>
        </p:nvSpPr>
        <p:spPr>
          <a:xfrm>
            <a:off x="696686" y="1033054"/>
            <a:ext cx="7750627" cy="3979817"/>
          </a:xfrm>
        </p:spPr>
        <p:txBody>
          <a:bodyPr>
            <a:normAutofit fontScale="25000" lnSpcReduction="20000"/>
          </a:bodyPr>
          <a:lstStyle/>
          <a:p>
            <a:pPr marL="0" marR="0" indent="0">
              <a:lnSpc>
                <a:spcPct val="107000"/>
              </a:lnSpc>
              <a:spcBef>
                <a:spcPts val="0"/>
              </a:spcBef>
              <a:spcAft>
                <a:spcPts val="800"/>
              </a:spcAft>
              <a:buNone/>
            </a:pPr>
            <a:r>
              <a:rPr lang="en-US" sz="4000" b="0" dirty="0">
                <a:solidFill>
                  <a:srgbClr val="1B1B1B"/>
                </a:solidFill>
                <a:effectLst/>
                <a:ea typeface="Times New Roman" panose="02020603050405020304" pitchFamily="18" charset="0"/>
                <a:cs typeface="Times New Roman" panose="02020603050405020304" pitchFamily="18" charset="0"/>
              </a:rPr>
              <a:t>In accordance with federal civil rights law and U.S. Department of Agriculture (USDA) civil rights regulations and policies, this institution is prohibited from discriminating on the basis of race, color, national origin, sex (including gender identity and sexual orientation), disability, age, or reprisal or retaliation for prior civil rights activity.</a:t>
            </a:r>
            <a:endParaRPr lang="en-US" sz="4000" b="0" dirty="0">
              <a:effectLst/>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sz="4000" b="0" dirty="0">
                <a:solidFill>
                  <a:srgbClr val="1B1B1B"/>
                </a:solidFill>
                <a:effectLst/>
                <a:ea typeface="Times New Roman" panose="02020603050405020304" pitchFamily="18" charset="0"/>
                <a:cs typeface="Times New Roman" panose="02020603050405020304" pitchFamily="18" charset="0"/>
              </a:rPr>
              <a:t>Program information may be made available in languages other than English. Persons with disabilities who require alternative means of communication to obtain program information (e.g., Braille, large print, audiotape, American Sign Language), should contact the responsible state or local agency that administers the program or USDA’s TARGET Center at (202) 720-2600 (voice and TTY) or contact USDA through the Federal Relay Service at (800) 877-8339.</a:t>
            </a:r>
            <a:endParaRPr lang="en-US" sz="4000" b="0" dirty="0">
              <a:effectLst/>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sz="4000" b="0" dirty="0">
                <a:solidFill>
                  <a:srgbClr val="1B1B1B"/>
                </a:solidFill>
                <a:effectLst/>
                <a:ea typeface="Times New Roman" panose="02020603050405020304" pitchFamily="18" charset="0"/>
                <a:cs typeface="Times New Roman" panose="02020603050405020304" pitchFamily="18" charset="0"/>
              </a:rPr>
              <a:t>To file a program discrimination complaint, a Complainant should complete a Form AD-3027, USDA Program Discrimination Complaint Form which can be obtained online at: </a:t>
            </a:r>
            <a:r>
              <a:rPr lang="en-US" sz="4000" b="0" u="sng" dirty="0">
                <a:solidFill>
                  <a:srgbClr val="2E8540"/>
                </a:solidFill>
                <a:effectLst/>
                <a:ea typeface="Times New Roman" panose="02020603050405020304" pitchFamily="18" charset="0"/>
                <a:cs typeface="Times New Roman" panose="02020603050405020304" pitchFamily="18" charset="0"/>
                <a:hlinkClick r:id="rId6"/>
              </a:rPr>
              <a:t>https://www.usda.gov/sites/default/files/documents/USDA-OASCR%20P-Complaint-Form-0508-0002-508-11-28-17Fax2Mail.pdf</a:t>
            </a:r>
            <a:r>
              <a:rPr lang="en-US" sz="4000" b="0" dirty="0">
                <a:solidFill>
                  <a:srgbClr val="1B1B1B"/>
                </a:solidFill>
                <a:effectLst/>
                <a:ea typeface="Times New Roman" panose="02020603050405020304" pitchFamily="18" charset="0"/>
                <a:cs typeface="Times New Roman" panose="02020603050405020304" pitchFamily="18" charset="0"/>
              </a:rPr>
              <a:t>, from any USDA office, by calling (866) 632-9992, or by writing a letter addressed to USDA. The letter must contain the complainant’s name, address, telephone number, and a written description of the alleged discriminatory action in sufficient detail to inform the Assistant Secretary for Civil Rights (ASCR) about the nature and date of an alleged civil rights violation. The completed AD-3027 form or letter must be submitted to USDA by:</a:t>
            </a:r>
            <a:endParaRPr lang="en-US" sz="4000" b="0" dirty="0">
              <a:effectLst/>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mj-lt"/>
              <a:buAutoNum type="arabicPeriod"/>
              <a:tabLst>
                <a:tab pos="457200" algn="l"/>
              </a:tabLst>
            </a:pPr>
            <a:r>
              <a:rPr lang="en-US" sz="4000" b="0" dirty="0">
                <a:solidFill>
                  <a:srgbClr val="1B1B1B"/>
                </a:solidFill>
                <a:effectLst/>
                <a:ea typeface="Times New Roman" panose="02020603050405020304" pitchFamily="18" charset="0"/>
                <a:cs typeface="Times New Roman" panose="02020603050405020304" pitchFamily="18" charset="0"/>
              </a:rPr>
              <a:t>mail:</a:t>
            </a:r>
            <a:br>
              <a:rPr lang="en-US" sz="4000" b="0" dirty="0">
                <a:solidFill>
                  <a:srgbClr val="FF00FF"/>
                </a:solidFill>
                <a:effectLst/>
                <a:ea typeface="Times New Roman" panose="02020603050405020304" pitchFamily="18" charset="0"/>
                <a:cs typeface="Times New Roman" panose="02020603050405020304" pitchFamily="18" charset="0"/>
              </a:rPr>
            </a:br>
            <a:r>
              <a:rPr lang="en-US" sz="4000" b="0" dirty="0">
                <a:solidFill>
                  <a:srgbClr val="1B1B1B"/>
                </a:solidFill>
                <a:effectLst/>
                <a:ea typeface="Times New Roman" panose="02020603050405020304" pitchFamily="18" charset="0"/>
                <a:cs typeface="Times New Roman" panose="02020603050405020304" pitchFamily="18" charset="0"/>
              </a:rPr>
              <a:t>U.S. Department of Agriculture</a:t>
            </a:r>
            <a:br>
              <a:rPr lang="en-US" sz="4000" b="0" dirty="0">
                <a:solidFill>
                  <a:srgbClr val="FF00FF"/>
                </a:solidFill>
                <a:effectLst/>
                <a:ea typeface="Times New Roman" panose="02020603050405020304" pitchFamily="18" charset="0"/>
                <a:cs typeface="Times New Roman" panose="02020603050405020304" pitchFamily="18" charset="0"/>
              </a:rPr>
            </a:br>
            <a:r>
              <a:rPr lang="en-US" sz="4000" b="0" dirty="0">
                <a:solidFill>
                  <a:srgbClr val="1B1B1B"/>
                </a:solidFill>
                <a:effectLst/>
                <a:ea typeface="Times New Roman" panose="02020603050405020304" pitchFamily="18" charset="0"/>
                <a:cs typeface="Times New Roman" panose="02020603050405020304" pitchFamily="18" charset="0"/>
              </a:rPr>
              <a:t>Office of the Assistant Secretary for Civil Rights</a:t>
            </a:r>
            <a:br>
              <a:rPr lang="en-US" sz="4000" b="0" dirty="0">
                <a:solidFill>
                  <a:srgbClr val="FF00FF"/>
                </a:solidFill>
                <a:effectLst/>
                <a:ea typeface="Times New Roman" panose="02020603050405020304" pitchFamily="18" charset="0"/>
                <a:cs typeface="Times New Roman" panose="02020603050405020304" pitchFamily="18" charset="0"/>
              </a:rPr>
            </a:br>
            <a:r>
              <a:rPr lang="en-US" sz="4000" b="0" dirty="0">
                <a:solidFill>
                  <a:srgbClr val="1B1B1B"/>
                </a:solidFill>
                <a:effectLst/>
                <a:ea typeface="Times New Roman" panose="02020603050405020304" pitchFamily="18" charset="0"/>
                <a:cs typeface="Times New Roman" panose="02020603050405020304" pitchFamily="18" charset="0"/>
              </a:rPr>
              <a:t>1400 Independence Avenue, SW</a:t>
            </a:r>
            <a:br>
              <a:rPr lang="en-US" sz="4000" b="0" dirty="0">
                <a:solidFill>
                  <a:srgbClr val="FF00FF"/>
                </a:solidFill>
                <a:effectLst/>
                <a:ea typeface="Times New Roman" panose="02020603050405020304" pitchFamily="18" charset="0"/>
                <a:cs typeface="Times New Roman" panose="02020603050405020304" pitchFamily="18" charset="0"/>
              </a:rPr>
            </a:br>
            <a:r>
              <a:rPr lang="en-US" sz="4000" b="0" dirty="0">
                <a:solidFill>
                  <a:srgbClr val="1B1B1B"/>
                </a:solidFill>
                <a:effectLst/>
                <a:ea typeface="Times New Roman" panose="02020603050405020304" pitchFamily="18" charset="0"/>
                <a:cs typeface="Times New Roman" panose="02020603050405020304" pitchFamily="18" charset="0"/>
              </a:rPr>
              <a:t>Washington, D.C. 20250-9410; or</a:t>
            </a:r>
            <a:endParaRPr lang="en-US" sz="4000" b="0" dirty="0">
              <a:solidFill>
                <a:srgbClr val="1B1B1B"/>
              </a:solidFill>
              <a:effectLst/>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mj-lt"/>
              <a:buAutoNum type="arabicPeriod"/>
              <a:tabLst>
                <a:tab pos="457200" algn="l"/>
              </a:tabLst>
            </a:pPr>
            <a:r>
              <a:rPr lang="en-US" sz="4000" b="0" dirty="0">
                <a:solidFill>
                  <a:srgbClr val="1B1B1B"/>
                </a:solidFill>
                <a:effectLst/>
                <a:ea typeface="Times New Roman" panose="02020603050405020304" pitchFamily="18" charset="0"/>
                <a:cs typeface="Times New Roman" panose="02020603050405020304" pitchFamily="18" charset="0"/>
              </a:rPr>
              <a:t>fax:</a:t>
            </a:r>
            <a:br>
              <a:rPr lang="en-US" sz="4000" b="0" dirty="0">
                <a:solidFill>
                  <a:srgbClr val="FF00FF"/>
                </a:solidFill>
                <a:effectLst/>
                <a:ea typeface="Times New Roman" panose="02020603050405020304" pitchFamily="18" charset="0"/>
                <a:cs typeface="Times New Roman" panose="02020603050405020304" pitchFamily="18" charset="0"/>
              </a:rPr>
            </a:br>
            <a:r>
              <a:rPr lang="en-US" sz="4000" b="0" dirty="0">
                <a:solidFill>
                  <a:srgbClr val="1B1B1B"/>
                </a:solidFill>
                <a:effectLst/>
                <a:ea typeface="Times New Roman" panose="02020603050405020304" pitchFamily="18" charset="0"/>
                <a:cs typeface="Times New Roman" panose="02020603050405020304" pitchFamily="18" charset="0"/>
              </a:rPr>
              <a:t>(833) 256-1665 or (202) 690-7442; or</a:t>
            </a:r>
            <a:endParaRPr lang="en-US" sz="4000" b="0" dirty="0">
              <a:solidFill>
                <a:srgbClr val="1B1B1B"/>
              </a:solidFill>
              <a:effectLst/>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mj-lt"/>
              <a:buAutoNum type="arabicPeriod"/>
              <a:tabLst>
                <a:tab pos="457200" algn="l"/>
              </a:tabLst>
            </a:pPr>
            <a:r>
              <a:rPr lang="en-US" sz="4000" b="0" dirty="0">
                <a:solidFill>
                  <a:srgbClr val="1B1B1B"/>
                </a:solidFill>
                <a:effectLst/>
                <a:ea typeface="Times New Roman" panose="02020603050405020304" pitchFamily="18" charset="0"/>
                <a:cs typeface="Times New Roman" panose="02020603050405020304" pitchFamily="18" charset="0"/>
              </a:rPr>
              <a:t>email:</a:t>
            </a:r>
            <a:br>
              <a:rPr lang="en-US" sz="4000" b="0" dirty="0">
                <a:solidFill>
                  <a:srgbClr val="FF00FF"/>
                </a:solidFill>
                <a:effectLst/>
                <a:ea typeface="Times New Roman" panose="02020603050405020304" pitchFamily="18" charset="0"/>
                <a:cs typeface="Times New Roman" panose="02020603050405020304" pitchFamily="18" charset="0"/>
              </a:rPr>
            </a:br>
            <a:r>
              <a:rPr lang="en-US" sz="4000" b="0" u="sng" dirty="0">
                <a:solidFill>
                  <a:srgbClr val="2E8540"/>
                </a:solidFill>
                <a:effectLst/>
                <a:ea typeface="Times New Roman" panose="02020603050405020304" pitchFamily="18" charset="0"/>
                <a:cs typeface="Times New Roman" panose="02020603050405020304" pitchFamily="18" charset="0"/>
                <a:hlinkClick r:id="rId7"/>
              </a:rPr>
              <a:t>program.intake@usda.gov</a:t>
            </a:r>
            <a:endParaRPr lang="en-US" sz="4000" b="0" dirty="0">
              <a:solidFill>
                <a:srgbClr val="1B1B1B"/>
              </a:solidFill>
              <a:effectLst/>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sz="4000" b="0" dirty="0">
                <a:solidFill>
                  <a:srgbClr val="1B1B1B"/>
                </a:solidFill>
                <a:effectLst/>
                <a:ea typeface="Times New Roman" panose="02020603050405020304" pitchFamily="18" charset="0"/>
                <a:cs typeface="Times New Roman" panose="02020603050405020304" pitchFamily="18" charset="0"/>
              </a:rPr>
              <a:t>This institution is an equal opportunity provider.</a:t>
            </a:r>
            <a:r>
              <a:rPr lang="en-US" sz="4000" b="0" dirty="0">
                <a:effectLst/>
                <a:ea typeface="Calibri" panose="020F0502020204030204" pitchFamily="34" charset="0"/>
                <a:cs typeface="Times New Roman" panose="02020603050405020304" pitchFamily="18" charset="0"/>
              </a:rPr>
              <a:t> </a:t>
            </a:r>
          </a:p>
          <a:p>
            <a:endParaRPr lang="en-US" dirty="0"/>
          </a:p>
        </p:txBody>
      </p:sp>
      <p:sp>
        <p:nvSpPr>
          <p:cNvPr id="5" name="Title 4">
            <a:extLst>
              <a:ext uri="{FF2B5EF4-FFF2-40B4-BE49-F238E27FC236}">
                <a16:creationId xmlns:a16="http://schemas.microsoft.com/office/drawing/2014/main" id="{4454B020-5C37-1421-34DE-182840C30452}"/>
              </a:ext>
              <a:ext uri="{C183D7F6-B498-43B3-948B-1728B52AA6E4}">
                <adec:decorative xmlns:adec="http://schemas.microsoft.com/office/drawing/2017/decorative" val="0"/>
              </a:ext>
            </a:extLst>
          </p:cNvPr>
          <p:cNvSpPr>
            <a:spLocks noGrp="1"/>
          </p:cNvSpPr>
          <p:nvPr>
            <p:ph type="title" idx="4294967295"/>
          </p:nvPr>
        </p:nvSpPr>
        <p:spPr>
          <a:xfrm>
            <a:off x="616258" y="-914400"/>
            <a:ext cx="7886700" cy="914400"/>
          </a:xfrm>
        </p:spPr>
        <p:txBody>
          <a:bodyPr vert="horz" lIns="91440" tIns="45720" rIns="91440" bIns="45720" rtlCol="0" anchor="b">
            <a:normAutofit fontScale="90000"/>
          </a:bodyPr>
          <a:lstStyle/>
          <a:p>
            <a:r>
              <a:rPr lang="en-US" dirty="0"/>
              <a:t>Full USDA Nondiscrimination Statement</a:t>
            </a:r>
          </a:p>
        </p:txBody>
      </p:sp>
      <p:pic>
        <p:nvPicPr>
          <p:cNvPr id="4" name="Civil Rights webcast Slide #11">
            <a:hlinkClick r:id="" action="ppaction://media"/>
            <a:extLst>
              <a:ext uri="{FF2B5EF4-FFF2-40B4-BE49-F238E27FC236}">
                <a16:creationId xmlns:a16="http://schemas.microsoft.com/office/drawing/2014/main" id="{C586356A-4CB6-C552-E862-E94CB6EAB1FD}"/>
              </a:ext>
            </a:extLst>
          </p:cNvPr>
          <p:cNvPicPr>
            <a:picLocks noChangeAspect="1"/>
          </p:cNvPicPr>
          <p:nvPr>
            <a:audioFile r:link="rId3"/>
            <p:extLst>
              <p:ext uri="{DAA4B4D4-6D71-4841-9C94-3DE7FCFB9230}">
                <p14:media xmlns:p14="http://schemas.microsoft.com/office/powerpoint/2010/main" r:embed="rId2"/>
              </p:ext>
            </p:extLst>
          </p:nvPr>
        </p:nvPicPr>
        <p:blipFill>
          <a:blip r:embed="rId8"/>
          <a:stretch>
            <a:fillRect/>
          </a:stretch>
        </p:blipFill>
        <p:spPr>
          <a:xfrm>
            <a:off x="4368800" y="2368550"/>
            <a:ext cx="406400" cy="406400"/>
          </a:xfrm>
          <a:prstGeom prst="rect">
            <a:avLst/>
          </a:prstGeom>
        </p:spPr>
      </p:pic>
    </p:spTree>
    <p:custDataLst>
      <p:tags r:id="rId1"/>
    </p:custDataLst>
    <p:extLst>
      <p:ext uri="{BB962C8B-B14F-4D97-AF65-F5344CB8AC3E}">
        <p14:creationId xmlns:p14="http://schemas.microsoft.com/office/powerpoint/2010/main" val="2603527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7415"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COUNT" val="48"/>
  <p:tag name="ARTICULATE_PROJECT_OPEN" val="1"/>
  <p:tag name="TAG_BACKING_FORM_KEY" val="5773704-\\fpspwv01\shared\fns\snt  shared files\civil rights\civil rights powerpoint\2022 civil rights ppt\civil rights ppt 2022.pptx"/>
  <p:tag name="ARTICULATE_PRESENTER_VERSION" val="8"/>
  <p:tag name="ARTICULATE_USED_PAGE_ORIENTATION" val="1"/>
  <p:tag name="ARTICULATE_USED_PAGE_SIZE" val="15"/>
  <p:tag name="ARTICULATE_REFERENCE_ID" val="7af8c564-b82c-4a19-b210-c89e75b57dc6"/>
  <p:tag name="ARTICULATE_DESIGN_ID_DPI GREEN POWERPOINT TEMPLATE" val="6WHnwHMqnKk"/>
</p:tagLst>
</file>

<file path=ppt/tags/tag10.xml><?xml version="1.0" encoding="utf-8"?>
<p:tagLst xmlns:a="http://schemas.openxmlformats.org/drawingml/2006/main" xmlns:r="http://schemas.openxmlformats.org/officeDocument/2006/relationships" xmlns:p="http://schemas.openxmlformats.org/presentationml/2006/main">
  <p:tag name="AUDIO_ID" val="336"/>
  <p:tag name="ARTICULATE_USED_LAYOUT" val="2"/>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 name="AUDIO_ID" val="275"/>
  <p:tag name="ARTICULATE_USED_LAYOUT" val="7"/>
</p:tagLst>
</file>

<file path=ppt/tags/tag12.xml><?xml version="1.0" encoding="utf-8"?>
<p:tagLst xmlns:a="http://schemas.openxmlformats.org/drawingml/2006/main" xmlns:r="http://schemas.openxmlformats.org/officeDocument/2006/relationships" xmlns:p="http://schemas.openxmlformats.org/presentationml/2006/main">
  <p:tag name="AUDIO_ID" val="337"/>
  <p:tag name="ARTICULATE_USED_LAYOUT" val="2"/>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 name="AUDIO_ID" val="276"/>
  <p:tag name="ARTICULATE_USED_LAYOUT" val="7"/>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 name="AUDIO_ID" val="277"/>
  <p:tag name="ARTICULATE_USED_LAYOUT" val="8"/>
</p:tagLst>
</file>

<file path=ppt/tags/tag15.xml><?xml version="1.0" encoding="utf-8"?>
<p:tagLst xmlns:a="http://schemas.openxmlformats.org/drawingml/2006/main" xmlns:r="http://schemas.openxmlformats.org/officeDocument/2006/relationships" xmlns:p="http://schemas.openxmlformats.org/presentationml/2006/main">
  <p:tag name="AUDIO_ID" val="319"/>
  <p:tag name="ARTICULATE_USED_LAYOUT" val="7"/>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 name="AUDIO_ID" val="279"/>
  <p:tag name="ARTICULATE_USED_LAYOUT" val="7"/>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 name="AUDIO_ID" val="282"/>
  <p:tag name="ARTICULATE_USED_LAYOUT" val="9"/>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 name="AUDIO_ID" val="284"/>
  <p:tag name="ARTICULATE_USED_LAYOUT" val="2"/>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 name="AUDIO_ID" val="285"/>
  <p:tag name="ARTICULATE_USED_LAYOUT" val="7"/>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 name="AUDIO_ID" val="257"/>
  <p:tag name="ARTICULATE_USED_LAYOUT"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 name="AUDIO_ID" val="286"/>
  <p:tag name="ARTICULATE_USED_LAYOUT" val="2"/>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 name="AUDIO_ID" val="287"/>
  <p:tag name="ARTICULATE_USED_LAYOUT" val="8"/>
</p:tagLst>
</file>

<file path=ppt/tags/tag22.xml><?xml version="1.0" encoding="utf-8"?>
<p:tagLst xmlns:a="http://schemas.openxmlformats.org/drawingml/2006/main" xmlns:r="http://schemas.openxmlformats.org/officeDocument/2006/relationships" xmlns:p="http://schemas.openxmlformats.org/presentationml/2006/main">
  <p:tag name="AUDIO_ID" val="323"/>
  <p:tag name="ARTICULATE_USED_LAYOUT" val="7"/>
</p:tagLst>
</file>

<file path=ppt/tags/tag23.xml><?xml version="1.0" encoding="utf-8"?>
<p:tagLst xmlns:a="http://schemas.openxmlformats.org/drawingml/2006/main" xmlns:r="http://schemas.openxmlformats.org/officeDocument/2006/relationships" xmlns:p="http://schemas.openxmlformats.org/presentationml/2006/main">
  <p:tag name="AUDIO_ID" val="322"/>
  <p:tag name="ARTICULATE_USED_LAYOUT" val="7"/>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 name="AUDIO_ID" val="290"/>
  <p:tag name="ARTICULATE_USED_LAYOUT" val="2"/>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 name="AUDIO_ID" val="291"/>
  <p:tag name="ARTICULATE_USED_LAYOUT" val="2"/>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 name="AUDIO_ID" val="292"/>
  <p:tag name="ARTICULATE_USED_LAYOUT" val="2"/>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 name="AUDIO_ID" val="293"/>
  <p:tag name="ARTICULATE_USED_LAYOUT" val="8"/>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 name="AUDIO_ID" val="294"/>
  <p:tag name="ARTICULATE_USED_LAYOUT" val="7"/>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 name="AUDIO_ID" val="295"/>
  <p:tag name="ARTICULATE_USED_LAYOUT" val="7"/>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 name="AUDIO_ID" val="258"/>
  <p:tag name="ARTICULATE_USED_LAYOUT" val="2"/>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 name="AUDIO_ID" val="296"/>
  <p:tag name="ARTICULATE_USED_LAYOUT" val="8"/>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 name="AUDIO_ID" val="297"/>
  <p:tag name="ARTICULATE_USED_LAYOUT" val="7"/>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 name="AUDIO_ID" val="298"/>
  <p:tag name="ARTICULATE_USED_LAYOUT" val="7"/>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 name="AUDIO_ID" val="299"/>
  <p:tag name="ARTICULATE_USED_LAYOUT" val="8"/>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 name="AUDIO_ID" val="302"/>
  <p:tag name="ARTICULATE_USED_LAYOUT" val="7"/>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 name="AUDIO_ID" val="301"/>
  <p:tag name="ARTICULATE_USED_LAYOUT" val="7"/>
</p:tagLst>
</file>

<file path=ppt/tags/tag36.xml><?xml version="1.0" encoding="utf-8"?>
<p:tagLst xmlns:a="http://schemas.openxmlformats.org/drawingml/2006/main" xmlns:r="http://schemas.openxmlformats.org/officeDocument/2006/relationships" xmlns:p="http://schemas.openxmlformats.org/presentationml/2006/main">
  <p:tag name="AUDIO_ID" val="327"/>
  <p:tag name="ARTICULATE_USED_LAYOUT" val="7"/>
</p:tagLst>
</file>

<file path=ppt/tags/tag37.xml><?xml version="1.0" encoding="utf-8"?>
<p:tagLst xmlns:a="http://schemas.openxmlformats.org/drawingml/2006/main" xmlns:r="http://schemas.openxmlformats.org/officeDocument/2006/relationships" xmlns:p="http://schemas.openxmlformats.org/presentationml/2006/main">
  <p:tag name="AUDIO_ID" val="328"/>
  <p:tag name="ARTICULATE_USED_LAYOUT" val="7"/>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 name="AUDIO_ID" val="305"/>
  <p:tag name="ARTICULATE_USED_LAYOUT" val="7"/>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 name="AUDIO_ID" val="306"/>
  <p:tag name="ARTICULATE_USED_LAYOUT" val="8"/>
</p:tagLst>
</file>

<file path=ppt/tags/tag4.xml><?xml version="1.0" encoding="utf-8"?>
<p:tagLst xmlns:a="http://schemas.openxmlformats.org/drawingml/2006/main" xmlns:r="http://schemas.openxmlformats.org/officeDocument/2006/relationships" xmlns:p="http://schemas.openxmlformats.org/presentationml/2006/main">
  <p:tag name="AUDIO_ID" val="320"/>
  <p:tag name="ARTICULATE_USED_LAYOUT" val="7"/>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 name="AUDIO_ID" val="308"/>
  <p:tag name="ARTICULATE_USED_LAYOUT" val="7"/>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 name="AUDIO_ID" val="310"/>
  <p:tag name="ARTICULATE_USED_LAYOUT" val="7"/>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 name="AUDIO_ID" val="311"/>
  <p:tag name="ARTICULATE_USED_LAYOUT" val="7"/>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 name="AUDIO_ID" val="312"/>
  <p:tag name="ARTICULATE_USED_LAYOUT" val="7"/>
</p:tagLst>
</file>

<file path=ppt/tags/tag44.xml><?xml version="1.0" encoding="utf-8"?>
<p:tagLst xmlns:a="http://schemas.openxmlformats.org/drawingml/2006/main" xmlns:r="http://schemas.openxmlformats.org/officeDocument/2006/relationships" xmlns:p="http://schemas.openxmlformats.org/presentationml/2006/main">
  <p:tag name="AUDIO_ID" val="338"/>
  <p:tag name="ARTICULATE_USED_LAYOUT" val="2"/>
</p:tagLst>
</file>

<file path=ppt/tags/tag5.xml><?xml version="1.0" encoding="utf-8"?>
<p:tagLst xmlns:a="http://schemas.openxmlformats.org/drawingml/2006/main" xmlns:r="http://schemas.openxmlformats.org/officeDocument/2006/relationships" xmlns:p="http://schemas.openxmlformats.org/presentationml/2006/main">
  <p:tag name="AUDIO_ID" val="325"/>
  <p:tag name="ARTICULATE_USED_LAYOUT" val="7"/>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 name="AUDIO_ID" val="270"/>
  <p:tag name="ARTICULATE_USED_LAYOUT" val="7"/>
</p:tagLst>
</file>

<file path=ppt/tags/tag7.xml><?xml version="1.0" encoding="utf-8"?>
<p:tagLst xmlns:a="http://schemas.openxmlformats.org/drawingml/2006/main" xmlns:r="http://schemas.openxmlformats.org/officeDocument/2006/relationships" xmlns:p="http://schemas.openxmlformats.org/presentationml/2006/main">
  <p:tag name="AUDIO_ID" val="318"/>
  <p:tag name="ARTICULATE_USED_LAYOUT" val="7"/>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 name="AUDIO_ID" val="272"/>
  <p:tag name="ARTICULATE_USED_LAYOUT" val="6"/>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 name="AUDIO_ID" val="273"/>
  <p:tag name="ARTICULATE_USED_LAYOUT" val="7"/>
</p:tagLst>
</file>

<file path=ppt/theme/theme1.xml><?xml version="1.0" encoding="utf-8"?>
<a:theme xmlns:a="http://schemas.openxmlformats.org/drawingml/2006/main" name="DPI green powerpoint templat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DPI green powerpoint template</Template>
  <TotalTime>15039</TotalTime>
  <Words>7027</Words>
  <Application>Microsoft Office PowerPoint</Application>
  <PresentationFormat>On-screen Show (16:9)</PresentationFormat>
  <Paragraphs>528</Paragraphs>
  <Slides>43</Slides>
  <Notes>43</Notes>
  <HiddenSlides>0</HiddenSlides>
  <MMClips>4</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43</vt:i4>
      </vt:variant>
    </vt:vector>
  </HeadingPairs>
  <TitlesOfParts>
    <vt:vector size="51" baseType="lpstr">
      <vt:lpstr>Arial</vt:lpstr>
      <vt:lpstr>Calibri</vt:lpstr>
      <vt:lpstr>Courier New</vt:lpstr>
      <vt:lpstr>Lato</vt:lpstr>
      <vt:lpstr>Lato </vt:lpstr>
      <vt:lpstr>Lato Black</vt:lpstr>
      <vt:lpstr>Wingdings</vt:lpstr>
      <vt:lpstr>DPI green powerpoint template</vt:lpstr>
      <vt:lpstr>Civil Rights Training for Summer Food Service Program Sponsors</vt:lpstr>
      <vt:lpstr>Why Civil Rights Training?</vt:lpstr>
      <vt:lpstr>Federal Law Prohibits Discrimination on the Basis of These Protected Classes:</vt:lpstr>
      <vt:lpstr>Additional Wisconsin Protections </vt:lpstr>
      <vt:lpstr>Notification to the Community</vt:lpstr>
      <vt:lpstr>Notification to the Community - Outreach</vt:lpstr>
      <vt:lpstr>“And Justice for All” Poster</vt:lpstr>
      <vt:lpstr>Nondiscrimination Statement</vt:lpstr>
      <vt:lpstr>Full USDA Nondiscrimination Statement</vt:lpstr>
      <vt:lpstr>Shortened USDA Nondiscrimination Statement</vt:lpstr>
      <vt:lpstr>Requesting a Religious Exemption</vt:lpstr>
      <vt:lpstr>Other Things to Consider…</vt:lpstr>
      <vt:lpstr>Civil Rights AND Customer service</vt:lpstr>
      <vt:lpstr>Civil Rights and Customer Service </vt:lpstr>
      <vt:lpstr>Interacting with Program Participants </vt:lpstr>
      <vt:lpstr>CIVIL RIGHTS AND  THE HOUSEHOLD  APPLICATION APPROVAL PROCESS FOR CAMPS AND ENROLLED SITES</vt:lpstr>
      <vt:lpstr>Overt Identification</vt:lpstr>
      <vt:lpstr>Confidentiality and Sharing of  Income Eligibility Status</vt:lpstr>
      <vt:lpstr>Disclosure Requirements</vt:lpstr>
      <vt:lpstr>CIVIL RIGHTS AND  REASONABLE ACCOMMODATIONS FOR PERSONS WITH DISABILITIES</vt:lpstr>
      <vt:lpstr>What is a Disability?</vt:lpstr>
      <vt:lpstr>What Is a Sponsor’s Responsibility to Children with Disabilities?</vt:lpstr>
      <vt:lpstr>Who can write a medical statement?</vt:lpstr>
      <vt:lpstr>Medical Statement Requirements</vt:lpstr>
      <vt:lpstr>Non-disability Accommodations</vt:lpstr>
      <vt:lpstr>CIVIL RIGHTS AND  LANGUAGE ASSISTANCE</vt:lpstr>
      <vt:lpstr>Limited English Proficiency (LEP)</vt:lpstr>
      <vt:lpstr>Limited English Proficiency </vt:lpstr>
      <vt:lpstr>CIVIL RIGHTS AND  RACIAL/ETHNIC DATA COLLECTION</vt:lpstr>
      <vt:lpstr>Racial and Ethnic Data Collection</vt:lpstr>
      <vt:lpstr>Ethnic and Racial Data Collection</vt:lpstr>
      <vt:lpstr>CIVIL RIGHTS AND  COMPLAINT PROCEDURES</vt:lpstr>
      <vt:lpstr>Complaints of Discrimination</vt:lpstr>
      <vt:lpstr>Registering a Civil Rights Complaint</vt:lpstr>
      <vt:lpstr>Handling Civil Rights Complaints</vt:lpstr>
      <vt:lpstr>Civil Rights Complaints</vt:lpstr>
      <vt:lpstr>Conflict Resolution</vt:lpstr>
      <vt:lpstr>CIVIL RIGHTS COMPLIANCE REVIEWS AND RESOLUTIONS OF NON-COMPLIANCE</vt:lpstr>
      <vt:lpstr>Noncompliance of Civil Rights Requirement</vt:lpstr>
      <vt:lpstr>Civil Rights Resources </vt:lpstr>
      <vt:lpstr>CNT Contact Information</vt:lpstr>
      <vt:lpstr>Attendance Record Required</vt:lpstr>
      <vt:lpstr>Nondiscrimination Statement </vt:lpstr>
    </vt:vector>
  </TitlesOfParts>
  <Company>Department of Public Instruction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Civil Rights PowerPoint Presentation</dc:title>
  <dc:creator>Ransley, Tawny M.  DPI</dc:creator>
  <cp:lastModifiedBy>Kolano, Amy J.   DPI</cp:lastModifiedBy>
  <cp:revision>527</cp:revision>
  <cp:lastPrinted>2019-08-15T12:05:13Z</cp:lastPrinted>
  <dcterms:created xsi:type="dcterms:W3CDTF">2016-02-23T19:34:17Z</dcterms:created>
  <dcterms:modified xsi:type="dcterms:W3CDTF">2022-12-12T17:26:14Z</dcterms:modified>
  <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8BC278E1-0F4C-46F8-B9C9-AD0FBA502626</vt:lpwstr>
  </property>
  <property fmtid="{D5CDD505-2E9C-101B-9397-08002B2CF9AE}" pid="3" name="ArticulatePath">
    <vt:lpwstr>2019-20 FINAL Civil Rights Power Point (updated Oct 2019)- read only </vt:lpwstr>
  </property>
  <property fmtid="{D5CDD505-2E9C-101B-9397-08002B2CF9AE}" pid="4" name="ArticulateUseProject">
    <vt:lpwstr>1</vt:lpwstr>
  </property>
  <property fmtid="{D5CDD505-2E9C-101B-9397-08002B2CF9AE}" pid="5" name="ArticulateProjectVersion">
    <vt:lpwstr>8</vt:lpwstr>
  </property>
  <property fmtid="{D5CDD505-2E9C-101B-9397-08002B2CF9AE}" pid="6" name="ArticulateProjectFull">
    <vt:lpwstr>\\FPSPWV01\Shared\FNS\SNT  Shared Files\Civil Rights\Civil Rights Powerpoint\2022 Civil Rights PPT\Civil Rights PPT 2022.ppta</vt:lpwstr>
  </property>
</Properties>
</file>