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17"/>
  </p:notesMasterIdLst>
  <p:sldIdLst>
    <p:sldId id="276" r:id="rId2"/>
    <p:sldId id="258" r:id="rId3"/>
    <p:sldId id="281" r:id="rId4"/>
    <p:sldId id="267" r:id="rId5"/>
    <p:sldId id="270" r:id="rId6"/>
    <p:sldId id="268" r:id="rId7"/>
    <p:sldId id="273" r:id="rId8"/>
    <p:sldId id="272" r:id="rId9"/>
    <p:sldId id="274" r:id="rId10"/>
    <p:sldId id="275" r:id="rId11"/>
    <p:sldId id="271" r:id="rId12"/>
    <p:sldId id="278" r:id="rId13"/>
    <p:sldId id="277" r:id="rId14"/>
    <p:sldId id="279" r:id="rId15"/>
    <p:sldId id="280" r:id="rId16"/>
  </p:sldIdLst>
  <p:sldSz cx="9144000" cy="5143500" type="screen16x9"/>
  <p:notesSz cx="6858000" cy="9144000"/>
  <p:defaultTextStyle>
    <a:defPPr>
      <a:defRPr lang="en-US"/>
    </a:defPPr>
    <a:lvl1pPr marL="0" algn="l" defTabSz="816350" rtl="0" eaLnBrk="1" latinLnBrk="0" hangingPunct="1">
      <a:defRPr sz="1607" kern="1200">
        <a:solidFill>
          <a:schemeClr val="tx1"/>
        </a:solidFill>
        <a:latin typeface="+mn-lt"/>
        <a:ea typeface="+mn-ea"/>
        <a:cs typeface="+mn-cs"/>
      </a:defRPr>
    </a:lvl1pPr>
    <a:lvl2pPr marL="408175" algn="l" defTabSz="816350" rtl="0" eaLnBrk="1" latinLnBrk="0" hangingPunct="1">
      <a:defRPr sz="1607" kern="1200">
        <a:solidFill>
          <a:schemeClr val="tx1"/>
        </a:solidFill>
        <a:latin typeface="+mn-lt"/>
        <a:ea typeface="+mn-ea"/>
        <a:cs typeface="+mn-cs"/>
      </a:defRPr>
    </a:lvl2pPr>
    <a:lvl3pPr marL="816350" algn="l" defTabSz="816350" rtl="0" eaLnBrk="1" latinLnBrk="0" hangingPunct="1">
      <a:defRPr sz="1607" kern="1200">
        <a:solidFill>
          <a:schemeClr val="tx1"/>
        </a:solidFill>
        <a:latin typeface="+mn-lt"/>
        <a:ea typeface="+mn-ea"/>
        <a:cs typeface="+mn-cs"/>
      </a:defRPr>
    </a:lvl3pPr>
    <a:lvl4pPr marL="1224525" algn="l" defTabSz="816350" rtl="0" eaLnBrk="1" latinLnBrk="0" hangingPunct="1">
      <a:defRPr sz="1607" kern="1200">
        <a:solidFill>
          <a:schemeClr val="tx1"/>
        </a:solidFill>
        <a:latin typeface="+mn-lt"/>
        <a:ea typeface="+mn-ea"/>
        <a:cs typeface="+mn-cs"/>
      </a:defRPr>
    </a:lvl4pPr>
    <a:lvl5pPr marL="1632699" algn="l" defTabSz="816350" rtl="0" eaLnBrk="1" latinLnBrk="0" hangingPunct="1">
      <a:defRPr sz="1607" kern="1200">
        <a:solidFill>
          <a:schemeClr val="tx1"/>
        </a:solidFill>
        <a:latin typeface="+mn-lt"/>
        <a:ea typeface="+mn-ea"/>
        <a:cs typeface="+mn-cs"/>
      </a:defRPr>
    </a:lvl5pPr>
    <a:lvl6pPr marL="2040875" algn="l" defTabSz="816350" rtl="0" eaLnBrk="1" latinLnBrk="0" hangingPunct="1">
      <a:defRPr sz="1607" kern="1200">
        <a:solidFill>
          <a:schemeClr val="tx1"/>
        </a:solidFill>
        <a:latin typeface="+mn-lt"/>
        <a:ea typeface="+mn-ea"/>
        <a:cs typeface="+mn-cs"/>
      </a:defRPr>
    </a:lvl6pPr>
    <a:lvl7pPr marL="2449049" algn="l" defTabSz="816350" rtl="0" eaLnBrk="1" latinLnBrk="0" hangingPunct="1">
      <a:defRPr sz="1607" kern="1200">
        <a:solidFill>
          <a:schemeClr val="tx1"/>
        </a:solidFill>
        <a:latin typeface="+mn-lt"/>
        <a:ea typeface="+mn-ea"/>
        <a:cs typeface="+mn-cs"/>
      </a:defRPr>
    </a:lvl7pPr>
    <a:lvl8pPr marL="2857225" algn="l" defTabSz="816350" rtl="0" eaLnBrk="1" latinLnBrk="0" hangingPunct="1">
      <a:defRPr sz="1607" kern="1200">
        <a:solidFill>
          <a:schemeClr val="tx1"/>
        </a:solidFill>
        <a:latin typeface="+mn-lt"/>
        <a:ea typeface="+mn-ea"/>
        <a:cs typeface="+mn-cs"/>
      </a:defRPr>
    </a:lvl8pPr>
    <a:lvl9pPr marL="3265399" algn="l" defTabSz="816350" rtl="0" eaLnBrk="1" latinLnBrk="0" hangingPunct="1">
      <a:defRPr sz="1607"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2358" userDrawn="1">
          <p15:clr>
            <a:srgbClr val="A4A3A4"/>
          </p15:clr>
        </p15:guide>
        <p15:guide id="4" orient="horz" pos="2868">
          <p15:clr>
            <a:srgbClr val="A4A3A4"/>
          </p15:clr>
        </p15:guide>
        <p15:guide id="5" pos="2863">
          <p15:clr>
            <a:srgbClr val="A4A3A4"/>
          </p15:clr>
        </p15:guide>
        <p15:guide id="6" pos="28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2087"/>
    <a:srgbClr val="333399"/>
    <a:srgbClr val="F2F8EC"/>
    <a:srgbClr val="DBECCC"/>
    <a:srgbClr val="0066CC"/>
    <a:srgbClr val="0099CC"/>
    <a:srgbClr val="009999"/>
    <a:srgbClr val="33A0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8767" autoAdjust="0"/>
    <p:restoredTop sz="86413"/>
  </p:normalViewPr>
  <p:slideViewPr>
    <p:cSldViewPr snapToGrid="0">
      <p:cViewPr varScale="1">
        <p:scale>
          <a:sx n="127" d="100"/>
          <a:sy n="127" d="100"/>
        </p:scale>
        <p:origin x="762" y="120"/>
      </p:cViewPr>
      <p:guideLst>
        <p:guide pos="2880"/>
        <p:guide orient="horz" pos="2358"/>
        <p:guide orient="horz" pos="2868"/>
        <p:guide pos="2863"/>
        <p:guide pos="2856"/>
      </p:guideLst>
    </p:cSldViewPr>
  </p:slideViewPr>
  <p:outlineViewPr>
    <p:cViewPr>
      <p:scale>
        <a:sx n="33" d="100"/>
        <a:sy n="33" d="100"/>
      </p:scale>
      <p:origin x="0" y="0"/>
    </p:cViewPr>
  </p:outlineViewPr>
  <p:notesTextViewPr>
    <p:cViewPr>
      <p:scale>
        <a:sx n="3" d="2"/>
        <a:sy n="3" d="2"/>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65CE73-4036-4D4A-A785-EA018ECC5184}"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44698D4C-838B-48F9-B25D-D20BF8E8E6E7}">
      <dgm:prSet phldrT="[Text]" custT="1"/>
      <dgm:spPr/>
      <dgm:t>
        <a:bodyPr/>
        <a:lstStyle/>
        <a:p>
          <a:r>
            <a:rPr lang="en-US" sz="1200" b="1" dirty="0">
              <a:latin typeface="Lato" panose="020F0502020204030203" pitchFamily="34" charset="0"/>
            </a:rPr>
            <a:t>Describe school SMART goal</a:t>
          </a:r>
        </a:p>
      </dgm:t>
    </dgm:pt>
    <dgm:pt modelId="{C6A695F5-5377-4826-9128-1A87FB222642}" type="parTrans" cxnId="{FCE0703C-C706-401C-B878-A401EC667FA6}">
      <dgm:prSet/>
      <dgm:spPr/>
      <dgm:t>
        <a:bodyPr/>
        <a:lstStyle/>
        <a:p>
          <a:endParaRPr lang="en-US"/>
        </a:p>
      </dgm:t>
    </dgm:pt>
    <dgm:pt modelId="{96597ED8-71EF-4F44-AEDD-C04EEBF23A93}" type="sibTrans" cxnId="{FCE0703C-C706-401C-B878-A401EC667FA6}">
      <dgm:prSet/>
      <dgm:spPr/>
      <dgm:t>
        <a:bodyPr/>
        <a:lstStyle/>
        <a:p>
          <a:endParaRPr lang="en-US"/>
        </a:p>
      </dgm:t>
    </dgm:pt>
    <dgm:pt modelId="{C2085C8D-736D-4209-B23B-6EA1B75585F3}">
      <dgm:prSet phldrT="[Text]"/>
      <dgm:spPr/>
      <dgm:t>
        <a:bodyPr/>
        <a:lstStyle/>
        <a:p>
          <a:r>
            <a:rPr lang="en-US" b="1" dirty="0">
              <a:latin typeface="Lato" panose="020F0502020204030203" pitchFamily="34" charset="0"/>
            </a:rPr>
            <a:t>Example</a:t>
          </a:r>
          <a:r>
            <a:rPr lang="en-US" dirty="0">
              <a:latin typeface="Lato" panose="020F0502020204030203" pitchFamily="34" charset="0"/>
            </a:rPr>
            <a:t>: </a:t>
          </a:r>
          <a:br>
            <a:rPr lang="en-US" dirty="0">
              <a:latin typeface="Lato" panose="020F0502020204030203" pitchFamily="34" charset="0"/>
            </a:rPr>
          </a:br>
          <a:r>
            <a:rPr lang="en-US" dirty="0">
              <a:latin typeface="Lato" panose="020F0502020204030203" pitchFamily="34" charset="0"/>
            </a:rPr>
            <a:t>Our goal was to reduce the number of students scoring Below Basic (move students to Basic and above) in mathematics.</a:t>
          </a:r>
        </a:p>
      </dgm:t>
    </dgm:pt>
    <dgm:pt modelId="{FF23B6BC-D7C6-4C73-9D67-898AF7BFBC09}" type="parTrans" cxnId="{6693D1B1-2A43-455E-B859-BAABD4E897D1}">
      <dgm:prSet/>
      <dgm:spPr/>
      <dgm:t>
        <a:bodyPr/>
        <a:lstStyle/>
        <a:p>
          <a:endParaRPr lang="en-US"/>
        </a:p>
      </dgm:t>
    </dgm:pt>
    <dgm:pt modelId="{2252A753-2266-48DC-AE92-6DDC8A8DC44A}" type="sibTrans" cxnId="{6693D1B1-2A43-455E-B859-BAABD4E897D1}">
      <dgm:prSet/>
      <dgm:spPr/>
      <dgm:t>
        <a:bodyPr/>
        <a:lstStyle/>
        <a:p>
          <a:endParaRPr lang="en-US"/>
        </a:p>
      </dgm:t>
    </dgm:pt>
    <dgm:pt modelId="{D067E22E-9A5C-4D96-8BB9-15E4A41107AF}">
      <dgm:prSet phldrT="[Text]" custT="1"/>
      <dgm:spPr/>
      <dgm:t>
        <a:bodyPr/>
        <a:lstStyle/>
        <a:p>
          <a:r>
            <a:rPr lang="en-US" sz="1200" b="1" dirty="0">
              <a:latin typeface="Lato" panose="020F0502020204030203" pitchFamily="34" charset="0"/>
            </a:rPr>
            <a:t>Describe measure used to evaluate SMART goal </a:t>
          </a:r>
        </a:p>
      </dgm:t>
    </dgm:pt>
    <dgm:pt modelId="{99F76944-8D6C-4597-B781-CB16BC89AA34}" type="parTrans" cxnId="{26FF0EC6-C735-4BB7-8B28-851F330E64D8}">
      <dgm:prSet/>
      <dgm:spPr/>
      <dgm:t>
        <a:bodyPr/>
        <a:lstStyle/>
        <a:p>
          <a:endParaRPr lang="en-US"/>
        </a:p>
      </dgm:t>
    </dgm:pt>
    <dgm:pt modelId="{11241719-CA29-4ED9-A7FB-0EA89767F109}" type="sibTrans" cxnId="{26FF0EC6-C735-4BB7-8B28-851F330E64D8}">
      <dgm:prSet/>
      <dgm:spPr/>
      <dgm:t>
        <a:bodyPr/>
        <a:lstStyle/>
        <a:p>
          <a:endParaRPr lang="en-US"/>
        </a:p>
      </dgm:t>
    </dgm:pt>
    <dgm:pt modelId="{48F6ABCE-3669-4EC2-AE1E-0B4436216EA2}">
      <dgm:prSet phldrT="[Text]"/>
      <dgm:spPr/>
      <dgm:t>
        <a:bodyPr/>
        <a:lstStyle/>
        <a:p>
          <a:r>
            <a:rPr lang="en-US" b="1" dirty="0">
              <a:latin typeface="Lato" panose="020F0502020204030203" pitchFamily="34" charset="0"/>
            </a:rPr>
            <a:t>Example</a:t>
          </a:r>
          <a:r>
            <a:rPr lang="en-US" dirty="0">
              <a:latin typeface="Lato" panose="020F0502020204030203" pitchFamily="34" charset="0"/>
            </a:rPr>
            <a:t>:</a:t>
          </a:r>
          <a:br>
            <a:rPr lang="en-US" dirty="0">
              <a:latin typeface="Lato" panose="020F0502020204030203" pitchFamily="34" charset="0"/>
            </a:rPr>
          </a:br>
          <a:r>
            <a:rPr lang="en-US" dirty="0">
              <a:latin typeface="Lato" panose="020F0502020204030203" pitchFamily="34" charset="0"/>
            </a:rPr>
            <a:t>We used the MAP test to determine the percent scoring Below Basic, Basic and Proficient in math in fall and spring</a:t>
          </a:r>
        </a:p>
      </dgm:t>
    </dgm:pt>
    <dgm:pt modelId="{5A6EB926-74E8-4F2A-9D27-82BE43FD0E1F}" type="parTrans" cxnId="{6E9E8496-2B5F-40AC-B308-C37477A4925C}">
      <dgm:prSet/>
      <dgm:spPr/>
      <dgm:t>
        <a:bodyPr/>
        <a:lstStyle/>
        <a:p>
          <a:endParaRPr lang="en-US"/>
        </a:p>
      </dgm:t>
    </dgm:pt>
    <dgm:pt modelId="{959E13C5-FB58-4E57-8B08-7FA8F06B1DEC}" type="sibTrans" cxnId="{6E9E8496-2B5F-40AC-B308-C37477A4925C}">
      <dgm:prSet/>
      <dgm:spPr/>
      <dgm:t>
        <a:bodyPr/>
        <a:lstStyle/>
        <a:p>
          <a:endParaRPr lang="en-US"/>
        </a:p>
      </dgm:t>
    </dgm:pt>
    <dgm:pt modelId="{3A9C5ACC-D845-4605-973E-B90AFFA17813}">
      <dgm:prSet phldrT="[Text]" custT="1"/>
      <dgm:spPr/>
      <dgm:t>
        <a:bodyPr/>
        <a:lstStyle/>
        <a:p>
          <a:r>
            <a:rPr lang="en-US" sz="1200" b="1" dirty="0">
              <a:latin typeface="Lato" panose="020F0502020204030203" pitchFamily="34" charset="0"/>
            </a:rPr>
            <a:t>Summarize progress toward SMART goal</a:t>
          </a:r>
        </a:p>
      </dgm:t>
    </dgm:pt>
    <dgm:pt modelId="{1189A3E2-A47A-4234-B526-85CCAD4865D8}" type="parTrans" cxnId="{7B897C9C-5AD6-470B-B82C-4A140BDFB6CE}">
      <dgm:prSet/>
      <dgm:spPr/>
      <dgm:t>
        <a:bodyPr/>
        <a:lstStyle/>
        <a:p>
          <a:endParaRPr lang="en-US"/>
        </a:p>
      </dgm:t>
    </dgm:pt>
    <dgm:pt modelId="{139C2E6D-955F-449C-B0BA-1770B472A95F}" type="sibTrans" cxnId="{7B897C9C-5AD6-470B-B82C-4A140BDFB6CE}">
      <dgm:prSet/>
      <dgm:spPr/>
      <dgm:t>
        <a:bodyPr/>
        <a:lstStyle/>
        <a:p>
          <a:endParaRPr lang="en-US"/>
        </a:p>
      </dgm:t>
    </dgm:pt>
    <dgm:pt modelId="{F86E4B5A-76F1-42B5-BD96-873821F929F9}">
      <dgm:prSet phldrT="[Text]"/>
      <dgm:spPr/>
      <dgm:t>
        <a:bodyPr/>
        <a:lstStyle/>
        <a:p>
          <a:r>
            <a:rPr lang="en-US" b="1" dirty="0">
              <a:latin typeface="Lato" panose="020F0502020204030203" pitchFamily="34" charset="0"/>
            </a:rPr>
            <a:t>Example</a:t>
          </a:r>
          <a:r>
            <a:rPr lang="en-US" dirty="0">
              <a:latin typeface="Lato" panose="020F0502020204030203" pitchFamily="34" charset="0"/>
            </a:rPr>
            <a:t>:</a:t>
          </a:r>
          <a:br>
            <a:rPr lang="en-US" dirty="0">
              <a:latin typeface="Lato" panose="020F0502020204030203" pitchFamily="34" charset="0"/>
            </a:rPr>
          </a:br>
          <a:r>
            <a:rPr lang="en-US" dirty="0">
              <a:latin typeface="Lato" panose="020F0502020204030203" pitchFamily="34" charset="0"/>
            </a:rPr>
            <a:t>The percentage of students scoring Below Basic in math decreased from 31% to 18% from fall to spring.</a:t>
          </a:r>
        </a:p>
      </dgm:t>
    </dgm:pt>
    <dgm:pt modelId="{6CEBF881-252A-45F0-BB9C-00B0D748B8BF}" type="parTrans" cxnId="{4043B5B8-0FC5-4598-9ED2-8880253D616C}">
      <dgm:prSet/>
      <dgm:spPr/>
      <dgm:t>
        <a:bodyPr/>
        <a:lstStyle/>
        <a:p>
          <a:endParaRPr lang="en-US"/>
        </a:p>
      </dgm:t>
    </dgm:pt>
    <dgm:pt modelId="{07AE6676-125C-473F-858D-3C2224682635}" type="sibTrans" cxnId="{4043B5B8-0FC5-4598-9ED2-8880253D616C}">
      <dgm:prSet/>
      <dgm:spPr/>
      <dgm:t>
        <a:bodyPr/>
        <a:lstStyle/>
        <a:p>
          <a:endParaRPr lang="en-US"/>
        </a:p>
      </dgm:t>
    </dgm:pt>
    <dgm:pt modelId="{D95DA4DF-42B6-4600-84F0-55719E59323D}" type="pres">
      <dgm:prSet presAssocID="{6F65CE73-4036-4D4A-A785-EA018ECC5184}" presName="linearFlow" presStyleCnt="0">
        <dgm:presLayoutVars>
          <dgm:dir/>
          <dgm:animLvl val="lvl"/>
          <dgm:resizeHandles val="exact"/>
        </dgm:presLayoutVars>
      </dgm:prSet>
      <dgm:spPr/>
    </dgm:pt>
    <dgm:pt modelId="{F12A07BA-80FE-4EBB-A58E-5D6608A6C691}" type="pres">
      <dgm:prSet presAssocID="{44698D4C-838B-48F9-B25D-D20BF8E8E6E7}" presName="composite" presStyleCnt="0"/>
      <dgm:spPr/>
    </dgm:pt>
    <dgm:pt modelId="{16843ECB-6F9C-4C0A-8D52-3326FC09DC71}" type="pres">
      <dgm:prSet presAssocID="{44698D4C-838B-48F9-B25D-D20BF8E8E6E7}" presName="parTx" presStyleLbl="node1" presStyleIdx="0" presStyleCnt="3">
        <dgm:presLayoutVars>
          <dgm:chMax val="0"/>
          <dgm:chPref val="0"/>
          <dgm:bulletEnabled val="1"/>
        </dgm:presLayoutVars>
      </dgm:prSet>
      <dgm:spPr/>
    </dgm:pt>
    <dgm:pt modelId="{69CEA257-9012-48DF-847C-E3AEDA40897A}" type="pres">
      <dgm:prSet presAssocID="{44698D4C-838B-48F9-B25D-D20BF8E8E6E7}" presName="parSh" presStyleLbl="node1" presStyleIdx="0" presStyleCnt="3" custScaleX="108765"/>
      <dgm:spPr/>
    </dgm:pt>
    <dgm:pt modelId="{A8BB4449-4C8B-417F-8C40-EB92AC259076}" type="pres">
      <dgm:prSet presAssocID="{44698D4C-838B-48F9-B25D-D20BF8E8E6E7}" presName="desTx" presStyleLbl="fgAcc1" presStyleIdx="0" presStyleCnt="3" custLinFactNeighborY="-492">
        <dgm:presLayoutVars>
          <dgm:bulletEnabled val="1"/>
        </dgm:presLayoutVars>
      </dgm:prSet>
      <dgm:spPr/>
    </dgm:pt>
    <dgm:pt modelId="{E3EA2A06-F6AE-4DEB-8FE7-AE2CCC50E177}" type="pres">
      <dgm:prSet presAssocID="{96597ED8-71EF-4F44-AEDD-C04EEBF23A93}" presName="sibTrans" presStyleLbl="sibTrans2D1" presStyleIdx="0" presStyleCnt="2"/>
      <dgm:spPr/>
    </dgm:pt>
    <dgm:pt modelId="{1859F8CF-8251-4747-80E1-E81ACB23B16D}" type="pres">
      <dgm:prSet presAssocID="{96597ED8-71EF-4F44-AEDD-C04EEBF23A93}" presName="connTx" presStyleLbl="sibTrans2D1" presStyleIdx="0" presStyleCnt="2"/>
      <dgm:spPr/>
    </dgm:pt>
    <dgm:pt modelId="{49A4400D-63DE-4011-BBC2-3D7A82C9D7BF}" type="pres">
      <dgm:prSet presAssocID="{D067E22E-9A5C-4D96-8BB9-15E4A41107AF}" presName="composite" presStyleCnt="0"/>
      <dgm:spPr/>
    </dgm:pt>
    <dgm:pt modelId="{F1721299-1705-4CCD-B99B-D411EE41492E}" type="pres">
      <dgm:prSet presAssocID="{D067E22E-9A5C-4D96-8BB9-15E4A41107AF}" presName="parTx" presStyleLbl="node1" presStyleIdx="0" presStyleCnt="3">
        <dgm:presLayoutVars>
          <dgm:chMax val="0"/>
          <dgm:chPref val="0"/>
          <dgm:bulletEnabled val="1"/>
        </dgm:presLayoutVars>
      </dgm:prSet>
      <dgm:spPr/>
    </dgm:pt>
    <dgm:pt modelId="{18278ACC-909C-4F81-B6D2-95B7DADAA447}" type="pres">
      <dgm:prSet presAssocID="{D067E22E-9A5C-4D96-8BB9-15E4A41107AF}" presName="parSh" presStyleLbl="node1" presStyleIdx="1" presStyleCnt="3" custScaleX="109059"/>
      <dgm:spPr/>
    </dgm:pt>
    <dgm:pt modelId="{2D876143-6E07-4ABD-90A4-CE85772EFE3A}" type="pres">
      <dgm:prSet presAssocID="{D067E22E-9A5C-4D96-8BB9-15E4A41107AF}" presName="desTx" presStyleLbl="fgAcc1" presStyleIdx="1" presStyleCnt="3">
        <dgm:presLayoutVars>
          <dgm:bulletEnabled val="1"/>
        </dgm:presLayoutVars>
      </dgm:prSet>
      <dgm:spPr/>
    </dgm:pt>
    <dgm:pt modelId="{A471C7D9-8ABE-4057-A70F-968C3C4BBA5A}" type="pres">
      <dgm:prSet presAssocID="{11241719-CA29-4ED9-A7FB-0EA89767F109}" presName="sibTrans" presStyleLbl="sibTrans2D1" presStyleIdx="1" presStyleCnt="2"/>
      <dgm:spPr/>
    </dgm:pt>
    <dgm:pt modelId="{A6801630-AEE6-4C63-8786-1A84125E6760}" type="pres">
      <dgm:prSet presAssocID="{11241719-CA29-4ED9-A7FB-0EA89767F109}" presName="connTx" presStyleLbl="sibTrans2D1" presStyleIdx="1" presStyleCnt="2"/>
      <dgm:spPr/>
    </dgm:pt>
    <dgm:pt modelId="{9A2717DE-6978-4768-AF4E-B74A687B06B8}" type="pres">
      <dgm:prSet presAssocID="{3A9C5ACC-D845-4605-973E-B90AFFA17813}" presName="composite" presStyleCnt="0"/>
      <dgm:spPr/>
    </dgm:pt>
    <dgm:pt modelId="{92CA936F-AF08-4F34-8934-92778CAE032E}" type="pres">
      <dgm:prSet presAssocID="{3A9C5ACC-D845-4605-973E-B90AFFA17813}" presName="parTx" presStyleLbl="node1" presStyleIdx="1" presStyleCnt="3">
        <dgm:presLayoutVars>
          <dgm:chMax val="0"/>
          <dgm:chPref val="0"/>
          <dgm:bulletEnabled val="1"/>
        </dgm:presLayoutVars>
      </dgm:prSet>
      <dgm:spPr/>
    </dgm:pt>
    <dgm:pt modelId="{06547C72-9271-4411-80CE-4A3026C1AF09}" type="pres">
      <dgm:prSet presAssocID="{3A9C5ACC-D845-4605-973E-B90AFFA17813}" presName="parSh" presStyleLbl="node1" presStyleIdx="2" presStyleCnt="3" custScaleX="108620"/>
      <dgm:spPr/>
    </dgm:pt>
    <dgm:pt modelId="{CE294586-D943-47CC-8D43-663614D5C254}" type="pres">
      <dgm:prSet presAssocID="{3A9C5ACC-D845-4605-973E-B90AFFA17813}" presName="desTx" presStyleLbl="fgAcc1" presStyleIdx="2" presStyleCnt="3">
        <dgm:presLayoutVars>
          <dgm:bulletEnabled val="1"/>
        </dgm:presLayoutVars>
      </dgm:prSet>
      <dgm:spPr/>
    </dgm:pt>
  </dgm:ptLst>
  <dgm:cxnLst>
    <dgm:cxn modelId="{A9230404-D826-4774-ACA8-C093BD04D30D}" type="presOf" srcId="{44698D4C-838B-48F9-B25D-D20BF8E8E6E7}" destId="{69CEA257-9012-48DF-847C-E3AEDA40897A}" srcOrd="1" destOrd="0" presId="urn:microsoft.com/office/officeart/2005/8/layout/process3"/>
    <dgm:cxn modelId="{BAAF1513-0B6D-455E-80C9-A8F03382F425}" type="presOf" srcId="{D067E22E-9A5C-4D96-8BB9-15E4A41107AF}" destId="{F1721299-1705-4CCD-B99B-D411EE41492E}" srcOrd="0" destOrd="0" presId="urn:microsoft.com/office/officeart/2005/8/layout/process3"/>
    <dgm:cxn modelId="{FCE45722-D24B-4A77-BFEB-970EC3118482}" type="presOf" srcId="{3A9C5ACC-D845-4605-973E-B90AFFA17813}" destId="{06547C72-9271-4411-80CE-4A3026C1AF09}" srcOrd="1" destOrd="0" presId="urn:microsoft.com/office/officeart/2005/8/layout/process3"/>
    <dgm:cxn modelId="{7FD51D2E-AEB3-4579-A011-E711B2AFA32D}" type="presOf" srcId="{96597ED8-71EF-4F44-AEDD-C04EEBF23A93}" destId="{E3EA2A06-F6AE-4DEB-8FE7-AE2CCC50E177}" srcOrd="0" destOrd="0" presId="urn:microsoft.com/office/officeart/2005/8/layout/process3"/>
    <dgm:cxn modelId="{5D759E36-9148-4DEC-BF8E-162E03031AFB}" type="presOf" srcId="{48F6ABCE-3669-4EC2-AE1E-0B4436216EA2}" destId="{2D876143-6E07-4ABD-90A4-CE85772EFE3A}" srcOrd="0" destOrd="0" presId="urn:microsoft.com/office/officeart/2005/8/layout/process3"/>
    <dgm:cxn modelId="{FCE0703C-C706-401C-B878-A401EC667FA6}" srcId="{6F65CE73-4036-4D4A-A785-EA018ECC5184}" destId="{44698D4C-838B-48F9-B25D-D20BF8E8E6E7}" srcOrd="0" destOrd="0" parTransId="{C6A695F5-5377-4826-9128-1A87FB222642}" sibTransId="{96597ED8-71EF-4F44-AEDD-C04EEBF23A93}"/>
    <dgm:cxn modelId="{3FB30842-8E0F-4C75-A8A9-1919F8BDF280}" type="presOf" srcId="{11241719-CA29-4ED9-A7FB-0EA89767F109}" destId="{A471C7D9-8ABE-4057-A70F-968C3C4BBA5A}" srcOrd="0" destOrd="0" presId="urn:microsoft.com/office/officeart/2005/8/layout/process3"/>
    <dgm:cxn modelId="{8E641465-428C-47A9-B542-CE6A6827B92C}" type="presOf" srcId="{6F65CE73-4036-4D4A-A785-EA018ECC5184}" destId="{D95DA4DF-42B6-4600-84F0-55719E59323D}" srcOrd="0" destOrd="0" presId="urn:microsoft.com/office/officeart/2005/8/layout/process3"/>
    <dgm:cxn modelId="{E4DCD849-E982-4D85-9EF6-6A50ED817E0F}" type="presOf" srcId="{11241719-CA29-4ED9-A7FB-0EA89767F109}" destId="{A6801630-AEE6-4C63-8786-1A84125E6760}" srcOrd="1" destOrd="0" presId="urn:microsoft.com/office/officeart/2005/8/layout/process3"/>
    <dgm:cxn modelId="{A1666C6F-8F62-444D-A9BD-9BB78BC7947E}" type="presOf" srcId="{3A9C5ACC-D845-4605-973E-B90AFFA17813}" destId="{92CA936F-AF08-4F34-8934-92778CAE032E}" srcOrd="0" destOrd="0" presId="urn:microsoft.com/office/officeart/2005/8/layout/process3"/>
    <dgm:cxn modelId="{18786E58-3C3E-41D9-A8A8-F409E0DFABBD}" type="presOf" srcId="{D067E22E-9A5C-4D96-8BB9-15E4A41107AF}" destId="{18278ACC-909C-4F81-B6D2-95B7DADAA447}" srcOrd="1" destOrd="0" presId="urn:microsoft.com/office/officeart/2005/8/layout/process3"/>
    <dgm:cxn modelId="{19187C7B-F69E-42FE-BCE0-4925DBE8A97C}" type="presOf" srcId="{96597ED8-71EF-4F44-AEDD-C04EEBF23A93}" destId="{1859F8CF-8251-4747-80E1-E81ACB23B16D}" srcOrd="1" destOrd="0" presId="urn:microsoft.com/office/officeart/2005/8/layout/process3"/>
    <dgm:cxn modelId="{3C50B47B-3091-4A68-88EA-6A20C9F69514}" type="presOf" srcId="{F86E4B5A-76F1-42B5-BD96-873821F929F9}" destId="{CE294586-D943-47CC-8D43-663614D5C254}" srcOrd="0" destOrd="0" presId="urn:microsoft.com/office/officeart/2005/8/layout/process3"/>
    <dgm:cxn modelId="{6E9E8496-2B5F-40AC-B308-C37477A4925C}" srcId="{D067E22E-9A5C-4D96-8BB9-15E4A41107AF}" destId="{48F6ABCE-3669-4EC2-AE1E-0B4436216EA2}" srcOrd="0" destOrd="0" parTransId="{5A6EB926-74E8-4F2A-9D27-82BE43FD0E1F}" sibTransId="{959E13C5-FB58-4E57-8B08-7FA8F06B1DEC}"/>
    <dgm:cxn modelId="{7B897C9C-5AD6-470B-B82C-4A140BDFB6CE}" srcId="{6F65CE73-4036-4D4A-A785-EA018ECC5184}" destId="{3A9C5ACC-D845-4605-973E-B90AFFA17813}" srcOrd="2" destOrd="0" parTransId="{1189A3E2-A47A-4234-B526-85CCAD4865D8}" sibTransId="{139C2E6D-955F-449C-B0BA-1770B472A95F}"/>
    <dgm:cxn modelId="{81A7CEA9-AA0F-4BCC-8507-F8A88EF32A58}" type="presOf" srcId="{C2085C8D-736D-4209-B23B-6EA1B75585F3}" destId="{A8BB4449-4C8B-417F-8C40-EB92AC259076}" srcOrd="0" destOrd="0" presId="urn:microsoft.com/office/officeart/2005/8/layout/process3"/>
    <dgm:cxn modelId="{6693D1B1-2A43-455E-B859-BAABD4E897D1}" srcId="{44698D4C-838B-48F9-B25D-D20BF8E8E6E7}" destId="{C2085C8D-736D-4209-B23B-6EA1B75585F3}" srcOrd="0" destOrd="0" parTransId="{FF23B6BC-D7C6-4C73-9D67-898AF7BFBC09}" sibTransId="{2252A753-2266-48DC-AE92-6DDC8A8DC44A}"/>
    <dgm:cxn modelId="{4043B5B8-0FC5-4598-9ED2-8880253D616C}" srcId="{3A9C5ACC-D845-4605-973E-B90AFFA17813}" destId="{F86E4B5A-76F1-42B5-BD96-873821F929F9}" srcOrd="0" destOrd="0" parTransId="{6CEBF881-252A-45F0-BB9C-00B0D748B8BF}" sibTransId="{07AE6676-125C-473F-858D-3C2224682635}"/>
    <dgm:cxn modelId="{26FF0EC6-C735-4BB7-8B28-851F330E64D8}" srcId="{6F65CE73-4036-4D4A-A785-EA018ECC5184}" destId="{D067E22E-9A5C-4D96-8BB9-15E4A41107AF}" srcOrd="1" destOrd="0" parTransId="{99F76944-8D6C-4597-B781-CB16BC89AA34}" sibTransId="{11241719-CA29-4ED9-A7FB-0EA89767F109}"/>
    <dgm:cxn modelId="{618594D1-C404-4AFB-B291-A2C68D0EC653}" type="presOf" srcId="{44698D4C-838B-48F9-B25D-D20BF8E8E6E7}" destId="{16843ECB-6F9C-4C0A-8D52-3326FC09DC71}" srcOrd="0" destOrd="0" presId="urn:microsoft.com/office/officeart/2005/8/layout/process3"/>
    <dgm:cxn modelId="{51CD5C6F-AD30-4B90-B3C5-EB0DB87B9EA8}" type="presParOf" srcId="{D95DA4DF-42B6-4600-84F0-55719E59323D}" destId="{F12A07BA-80FE-4EBB-A58E-5D6608A6C691}" srcOrd="0" destOrd="0" presId="urn:microsoft.com/office/officeart/2005/8/layout/process3"/>
    <dgm:cxn modelId="{45C02F12-6FEE-4C19-8F66-716FAF2A5499}" type="presParOf" srcId="{F12A07BA-80FE-4EBB-A58E-5D6608A6C691}" destId="{16843ECB-6F9C-4C0A-8D52-3326FC09DC71}" srcOrd="0" destOrd="0" presId="urn:microsoft.com/office/officeart/2005/8/layout/process3"/>
    <dgm:cxn modelId="{62D7BA6E-EA29-47F7-8611-FB8B6AFCE368}" type="presParOf" srcId="{F12A07BA-80FE-4EBB-A58E-5D6608A6C691}" destId="{69CEA257-9012-48DF-847C-E3AEDA40897A}" srcOrd="1" destOrd="0" presId="urn:microsoft.com/office/officeart/2005/8/layout/process3"/>
    <dgm:cxn modelId="{E78E8595-4171-4496-B521-15BEB42763ED}" type="presParOf" srcId="{F12A07BA-80FE-4EBB-A58E-5D6608A6C691}" destId="{A8BB4449-4C8B-417F-8C40-EB92AC259076}" srcOrd="2" destOrd="0" presId="urn:microsoft.com/office/officeart/2005/8/layout/process3"/>
    <dgm:cxn modelId="{D0D87866-1CD8-4613-BE3E-D6A0C72705BC}" type="presParOf" srcId="{D95DA4DF-42B6-4600-84F0-55719E59323D}" destId="{E3EA2A06-F6AE-4DEB-8FE7-AE2CCC50E177}" srcOrd="1" destOrd="0" presId="urn:microsoft.com/office/officeart/2005/8/layout/process3"/>
    <dgm:cxn modelId="{8F13D434-4D86-4EF6-B357-23F58C08F238}" type="presParOf" srcId="{E3EA2A06-F6AE-4DEB-8FE7-AE2CCC50E177}" destId="{1859F8CF-8251-4747-80E1-E81ACB23B16D}" srcOrd="0" destOrd="0" presId="urn:microsoft.com/office/officeart/2005/8/layout/process3"/>
    <dgm:cxn modelId="{7DEF6FB4-378B-448A-8ABB-74DA01E60EF6}" type="presParOf" srcId="{D95DA4DF-42B6-4600-84F0-55719E59323D}" destId="{49A4400D-63DE-4011-BBC2-3D7A82C9D7BF}" srcOrd="2" destOrd="0" presId="urn:microsoft.com/office/officeart/2005/8/layout/process3"/>
    <dgm:cxn modelId="{9C4D2AEE-61AD-49F3-87B6-E22129369A3C}" type="presParOf" srcId="{49A4400D-63DE-4011-BBC2-3D7A82C9D7BF}" destId="{F1721299-1705-4CCD-B99B-D411EE41492E}" srcOrd="0" destOrd="0" presId="urn:microsoft.com/office/officeart/2005/8/layout/process3"/>
    <dgm:cxn modelId="{C68598F7-37B9-4F63-90EE-8D34DB862D7C}" type="presParOf" srcId="{49A4400D-63DE-4011-BBC2-3D7A82C9D7BF}" destId="{18278ACC-909C-4F81-B6D2-95B7DADAA447}" srcOrd="1" destOrd="0" presId="urn:microsoft.com/office/officeart/2005/8/layout/process3"/>
    <dgm:cxn modelId="{D760AA58-6418-45D5-B730-31B5CB0AC14B}" type="presParOf" srcId="{49A4400D-63DE-4011-BBC2-3D7A82C9D7BF}" destId="{2D876143-6E07-4ABD-90A4-CE85772EFE3A}" srcOrd="2" destOrd="0" presId="urn:microsoft.com/office/officeart/2005/8/layout/process3"/>
    <dgm:cxn modelId="{18641646-7071-4721-82AE-FCA1ECE87688}" type="presParOf" srcId="{D95DA4DF-42B6-4600-84F0-55719E59323D}" destId="{A471C7D9-8ABE-4057-A70F-968C3C4BBA5A}" srcOrd="3" destOrd="0" presId="urn:microsoft.com/office/officeart/2005/8/layout/process3"/>
    <dgm:cxn modelId="{C5B5B65B-033A-40AF-ABD5-CBD88DB94172}" type="presParOf" srcId="{A471C7D9-8ABE-4057-A70F-968C3C4BBA5A}" destId="{A6801630-AEE6-4C63-8786-1A84125E6760}" srcOrd="0" destOrd="0" presId="urn:microsoft.com/office/officeart/2005/8/layout/process3"/>
    <dgm:cxn modelId="{68CD3768-EEB4-413E-B607-A0D03371D5FF}" type="presParOf" srcId="{D95DA4DF-42B6-4600-84F0-55719E59323D}" destId="{9A2717DE-6978-4768-AF4E-B74A687B06B8}" srcOrd="4" destOrd="0" presId="urn:microsoft.com/office/officeart/2005/8/layout/process3"/>
    <dgm:cxn modelId="{7C3B2C4E-1BA0-4404-8D68-5B49125168AB}" type="presParOf" srcId="{9A2717DE-6978-4768-AF4E-B74A687B06B8}" destId="{92CA936F-AF08-4F34-8934-92778CAE032E}" srcOrd="0" destOrd="0" presId="urn:microsoft.com/office/officeart/2005/8/layout/process3"/>
    <dgm:cxn modelId="{BAB5745F-64BF-494B-A21A-8E5279D7C1BD}" type="presParOf" srcId="{9A2717DE-6978-4768-AF4E-B74A687B06B8}" destId="{06547C72-9271-4411-80CE-4A3026C1AF09}" srcOrd="1" destOrd="0" presId="urn:microsoft.com/office/officeart/2005/8/layout/process3"/>
    <dgm:cxn modelId="{ACC30DFB-94F3-4868-9A4F-77A57B380372}" type="presParOf" srcId="{9A2717DE-6978-4768-AF4E-B74A687B06B8}" destId="{CE294586-D943-47CC-8D43-663614D5C254}" srcOrd="2" destOrd="0" presId="urn:microsoft.com/office/officeart/2005/8/layout/process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CEA257-9012-48DF-847C-E3AEDA40897A}">
      <dsp:nvSpPr>
        <dsp:cNvPr id="0" name=""/>
        <dsp:cNvSpPr/>
      </dsp:nvSpPr>
      <dsp:spPr>
        <a:xfrm>
          <a:off x="2226" y="51394"/>
          <a:ext cx="1782794" cy="9380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marL="0" lvl="0" indent="0" algn="l" defTabSz="533400">
            <a:lnSpc>
              <a:spcPct val="90000"/>
            </a:lnSpc>
            <a:spcBef>
              <a:spcPct val="0"/>
            </a:spcBef>
            <a:spcAft>
              <a:spcPct val="35000"/>
            </a:spcAft>
            <a:buNone/>
          </a:pPr>
          <a:r>
            <a:rPr lang="en-US" sz="1200" b="1" kern="1200" dirty="0">
              <a:latin typeface="Lato" panose="020F0502020204030203" pitchFamily="34" charset="0"/>
            </a:rPr>
            <a:t>Describe school SMART goal</a:t>
          </a:r>
        </a:p>
      </dsp:txBody>
      <dsp:txXfrm>
        <a:off x="2226" y="51394"/>
        <a:ext cx="1782794" cy="625371"/>
      </dsp:txXfrm>
    </dsp:sp>
    <dsp:sp modelId="{A8BB4449-4C8B-417F-8C40-EB92AC259076}">
      <dsp:nvSpPr>
        <dsp:cNvPr id="0" name=""/>
        <dsp:cNvSpPr/>
      </dsp:nvSpPr>
      <dsp:spPr>
        <a:xfrm>
          <a:off x="409785" y="668052"/>
          <a:ext cx="1639124" cy="17712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b="1" kern="1200" dirty="0">
              <a:latin typeface="Lato" panose="020F0502020204030203" pitchFamily="34" charset="0"/>
            </a:rPr>
            <a:t>Example</a:t>
          </a:r>
          <a:r>
            <a:rPr lang="en-US" sz="1200" kern="1200" dirty="0">
              <a:latin typeface="Lato" panose="020F0502020204030203" pitchFamily="34" charset="0"/>
            </a:rPr>
            <a:t>: </a:t>
          </a:r>
          <a:br>
            <a:rPr lang="en-US" sz="1200" kern="1200" dirty="0">
              <a:latin typeface="Lato" panose="020F0502020204030203" pitchFamily="34" charset="0"/>
            </a:rPr>
          </a:br>
          <a:r>
            <a:rPr lang="en-US" sz="1200" kern="1200" dirty="0">
              <a:latin typeface="Lato" panose="020F0502020204030203" pitchFamily="34" charset="0"/>
            </a:rPr>
            <a:t>Our goal was to reduce the number of students scoring Below Basic (move students to Basic and above) in mathematics.</a:t>
          </a:r>
        </a:p>
      </dsp:txBody>
      <dsp:txXfrm>
        <a:off x="457793" y="716060"/>
        <a:ext cx="1543108" cy="1675184"/>
      </dsp:txXfrm>
    </dsp:sp>
    <dsp:sp modelId="{E3EA2A06-F6AE-4DEB-8FE7-AE2CCC50E177}">
      <dsp:nvSpPr>
        <dsp:cNvPr id="0" name=""/>
        <dsp:cNvSpPr/>
      </dsp:nvSpPr>
      <dsp:spPr>
        <a:xfrm>
          <a:off x="2015547" y="160033"/>
          <a:ext cx="488716" cy="40809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2015547" y="241652"/>
        <a:ext cx="366288" cy="244856"/>
      </dsp:txXfrm>
    </dsp:sp>
    <dsp:sp modelId="{18278ACC-909C-4F81-B6D2-95B7DADAA447}">
      <dsp:nvSpPr>
        <dsp:cNvPr id="0" name=""/>
        <dsp:cNvSpPr/>
      </dsp:nvSpPr>
      <dsp:spPr>
        <a:xfrm>
          <a:off x="2707127" y="51394"/>
          <a:ext cx="1787613" cy="9380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marL="0" lvl="0" indent="0" algn="l" defTabSz="533400">
            <a:lnSpc>
              <a:spcPct val="90000"/>
            </a:lnSpc>
            <a:spcBef>
              <a:spcPct val="0"/>
            </a:spcBef>
            <a:spcAft>
              <a:spcPct val="35000"/>
            </a:spcAft>
            <a:buNone/>
          </a:pPr>
          <a:r>
            <a:rPr lang="en-US" sz="1200" b="1" kern="1200" dirty="0">
              <a:latin typeface="Lato" panose="020F0502020204030203" pitchFamily="34" charset="0"/>
            </a:rPr>
            <a:t>Describe measure used to evaluate SMART goal </a:t>
          </a:r>
        </a:p>
      </dsp:txBody>
      <dsp:txXfrm>
        <a:off x="2707127" y="51394"/>
        <a:ext cx="1787613" cy="625371"/>
      </dsp:txXfrm>
    </dsp:sp>
    <dsp:sp modelId="{2D876143-6E07-4ABD-90A4-CE85772EFE3A}">
      <dsp:nvSpPr>
        <dsp:cNvPr id="0" name=""/>
        <dsp:cNvSpPr/>
      </dsp:nvSpPr>
      <dsp:spPr>
        <a:xfrm>
          <a:off x="3117096" y="676766"/>
          <a:ext cx="1639124" cy="17712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b="1" kern="1200" dirty="0">
              <a:latin typeface="Lato" panose="020F0502020204030203" pitchFamily="34" charset="0"/>
            </a:rPr>
            <a:t>Example</a:t>
          </a:r>
          <a:r>
            <a:rPr lang="en-US" sz="1200" kern="1200" dirty="0">
              <a:latin typeface="Lato" panose="020F0502020204030203" pitchFamily="34" charset="0"/>
            </a:rPr>
            <a:t>:</a:t>
          </a:r>
          <a:br>
            <a:rPr lang="en-US" sz="1200" kern="1200" dirty="0">
              <a:latin typeface="Lato" panose="020F0502020204030203" pitchFamily="34" charset="0"/>
            </a:rPr>
          </a:br>
          <a:r>
            <a:rPr lang="en-US" sz="1200" kern="1200" dirty="0">
              <a:latin typeface="Lato" panose="020F0502020204030203" pitchFamily="34" charset="0"/>
            </a:rPr>
            <a:t>We used the MAP test to determine the percent scoring Below Basic, Basic and Proficient in math in fall and spring</a:t>
          </a:r>
        </a:p>
      </dsp:txBody>
      <dsp:txXfrm>
        <a:off x="3165104" y="724774"/>
        <a:ext cx="1543108" cy="1675184"/>
      </dsp:txXfrm>
    </dsp:sp>
    <dsp:sp modelId="{A471C7D9-8ABE-4057-A70F-968C3C4BBA5A}">
      <dsp:nvSpPr>
        <dsp:cNvPr id="0" name=""/>
        <dsp:cNvSpPr/>
      </dsp:nvSpPr>
      <dsp:spPr>
        <a:xfrm>
          <a:off x="4724665" y="160033"/>
          <a:ext cx="487439" cy="40809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4724665" y="241652"/>
        <a:ext cx="365011" cy="244856"/>
      </dsp:txXfrm>
    </dsp:sp>
    <dsp:sp modelId="{06547C72-9271-4411-80CE-4A3026C1AF09}">
      <dsp:nvSpPr>
        <dsp:cNvPr id="0" name=""/>
        <dsp:cNvSpPr/>
      </dsp:nvSpPr>
      <dsp:spPr>
        <a:xfrm>
          <a:off x="5414438" y="51394"/>
          <a:ext cx="1780417" cy="9380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marL="0" lvl="0" indent="0" algn="l" defTabSz="533400">
            <a:lnSpc>
              <a:spcPct val="90000"/>
            </a:lnSpc>
            <a:spcBef>
              <a:spcPct val="0"/>
            </a:spcBef>
            <a:spcAft>
              <a:spcPct val="35000"/>
            </a:spcAft>
            <a:buNone/>
          </a:pPr>
          <a:r>
            <a:rPr lang="en-US" sz="1200" b="1" kern="1200" dirty="0">
              <a:latin typeface="Lato" panose="020F0502020204030203" pitchFamily="34" charset="0"/>
            </a:rPr>
            <a:t>Summarize progress toward SMART goal</a:t>
          </a:r>
        </a:p>
      </dsp:txBody>
      <dsp:txXfrm>
        <a:off x="5414438" y="51394"/>
        <a:ext cx="1780417" cy="625371"/>
      </dsp:txXfrm>
    </dsp:sp>
    <dsp:sp modelId="{CE294586-D943-47CC-8D43-663614D5C254}">
      <dsp:nvSpPr>
        <dsp:cNvPr id="0" name=""/>
        <dsp:cNvSpPr/>
      </dsp:nvSpPr>
      <dsp:spPr>
        <a:xfrm>
          <a:off x="5820809" y="676766"/>
          <a:ext cx="1639124" cy="17712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b="1" kern="1200" dirty="0">
              <a:latin typeface="Lato" panose="020F0502020204030203" pitchFamily="34" charset="0"/>
            </a:rPr>
            <a:t>Example</a:t>
          </a:r>
          <a:r>
            <a:rPr lang="en-US" sz="1200" kern="1200" dirty="0">
              <a:latin typeface="Lato" panose="020F0502020204030203" pitchFamily="34" charset="0"/>
            </a:rPr>
            <a:t>:</a:t>
          </a:r>
          <a:br>
            <a:rPr lang="en-US" sz="1200" kern="1200" dirty="0">
              <a:latin typeface="Lato" panose="020F0502020204030203" pitchFamily="34" charset="0"/>
            </a:rPr>
          </a:br>
          <a:r>
            <a:rPr lang="en-US" sz="1200" kern="1200" dirty="0">
              <a:latin typeface="Lato" panose="020F0502020204030203" pitchFamily="34" charset="0"/>
            </a:rPr>
            <a:t>The percentage of students scoring Below Basic in math decreased from 31% to 18% from fall to spring.</a:t>
          </a:r>
        </a:p>
      </dsp:txBody>
      <dsp:txXfrm>
        <a:off x="5868817" y="724774"/>
        <a:ext cx="1543108" cy="1675184"/>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F38D1D-A55A-8146-B0CD-71EC475803D7}" type="datetimeFigureOut">
              <a:rPr lang="en-US" smtClean="0"/>
              <a:t>5/18/2023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48BE71-7C99-F442-BF14-4D98A0E36D27}" type="slidenum">
              <a:rPr lang="en-US" smtClean="0"/>
              <a:t>‹#›</a:t>
            </a:fld>
            <a:endParaRPr lang="en-US"/>
          </a:p>
        </p:txBody>
      </p:sp>
    </p:spTree>
    <p:extLst>
      <p:ext uri="{BB962C8B-B14F-4D97-AF65-F5344CB8AC3E}">
        <p14:creationId xmlns:p14="http://schemas.microsoft.com/office/powerpoint/2010/main" val="1158672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48BE71-7C99-F442-BF14-4D98A0E36D27}" type="slidenum">
              <a:rPr lang="en-US" smtClean="0"/>
              <a:t>1</a:t>
            </a:fld>
            <a:endParaRPr lang="en-US"/>
          </a:p>
        </p:txBody>
      </p:sp>
    </p:spTree>
    <p:extLst>
      <p:ext uri="{BB962C8B-B14F-4D97-AF65-F5344CB8AC3E}">
        <p14:creationId xmlns:p14="http://schemas.microsoft.com/office/powerpoint/2010/main" val="1972055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latin typeface="Arial" pitchFamily="34" charset="0"/>
                <a:cs typeface="Arial" pitchFamily="34" charset="0"/>
              </a:rPr>
              <a:t>Each of the three performance priority areas ask three questions. Schools need to i</a:t>
            </a:r>
            <a:r>
              <a:rPr lang="en-US" sz="1200" dirty="0">
                <a:solidFill>
                  <a:schemeClr val="accent3">
                    <a:lumMod val="75000"/>
                  </a:schemeClr>
                </a:solidFill>
                <a:latin typeface="Arial" pitchFamily="34" charset="0"/>
                <a:cs typeface="Arial" pitchFamily="34" charset="0"/>
              </a:rPr>
              <a:t>nclude information about actual student results</a:t>
            </a:r>
            <a:r>
              <a:rPr lang="en-US" sz="1200" baseline="0" dirty="0">
                <a:solidFill>
                  <a:schemeClr val="accent3">
                    <a:lumMod val="75000"/>
                  </a:schemeClr>
                </a:solidFill>
                <a:latin typeface="Arial" pitchFamily="34" charset="0"/>
                <a:cs typeface="Arial" pitchFamily="34" charset="0"/>
              </a:rPr>
              <a:t> on the form, but do not need to submit the data collected. In other words, summarize the goal, the metrics used to measure progress against that goal, and then describe the student performance toward the goal. No need to send us actual performance data. Instead, the school and district administrators must certify that the data are accurate and that the </a:t>
            </a:r>
            <a:r>
              <a:rPr lang="en-US" sz="1200" b="0" baseline="0" dirty="0">
                <a:solidFill>
                  <a:schemeClr val="accent3">
                    <a:lumMod val="75000"/>
                  </a:schemeClr>
                </a:solidFill>
                <a:latin typeface="Arial" pitchFamily="34" charset="0"/>
                <a:cs typeface="Arial" pitchFamily="34" charset="0"/>
              </a:rPr>
              <a:t>district</a:t>
            </a:r>
            <a:r>
              <a:rPr lang="en-US" sz="1200" baseline="0" dirty="0">
                <a:solidFill>
                  <a:schemeClr val="accent3">
                    <a:lumMod val="75000"/>
                  </a:schemeClr>
                </a:solidFill>
                <a:latin typeface="Arial" pitchFamily="34" charset="0"/>
                <a:cs typeface="Arial" pitchFamily="34" charset="0"/>
              </a:rPr>
              <a:t> has evidence on hand.</a:t>
            </a:r>
            <a:endParaRPr lang="en-US" b="0" dirty="0"/>
          </a:p>
          <a:p>
            <a:endParaRPr lang="en-US" dirty="0"/>
          </a:p>
        </p:txBody>
      </p:sp>
      <p:sp>
        <p:nvSpPr>
          <p:cNvPr id="4" name="Slide Number Placeholder 3"/>
          <p:cNvSpPr>
            <a:spLocks noGrp="1"/>
          </p:cNvSpPr>
          <p:nvPr>
            <p:ph type="sldNum" sz="quarter" idx="5"/>
          </p:nvPr>
        </p:nvSpPr>
        <p:spPr/>
        <p:txBody>
          <a:bodyPr/>
          <a:lstStyle/>
          <a:p>
            <a:fld id="{6A48BE71-7C99-F442-BF14-4D98A0E36D27}" type="slidenum">
              <a:rPr lang="en-US" smtClean="0"/>
              <a:t>10</a:t>
            </a:fld>
            <a:endParaRPr lang="en-US"/>
          </a:p>
        </p:txBody>
      </p:sp>
    </p:spTree>
    <p:extLst>
      <p:ext uri="{BB962C8B-B14F-4D97-AF65-F5344CB8AC3E}">
        <p14:creationId xmlns:p14="http://schemas.microsoft.com/office/powerpoint/2010/main" val="24018115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48BE71-7C99-F442-BF14-4D98A0E36D27}" type="slidenum">
              <a:rPr lang="en-US" smtClean="0"/>
              <a:t>11</a:t>
            </a:fld>
            <a:endParaRPr lang="en-US"/>
          </a:p>
        </p:txBody>
      </p:sp>
    </p:spTree>
    <p:extLst>
      <p:ext uri="{BB962C8B-B14F-4D97-AF65-F5344CB8AC3E}">
        <p14:creationId xmlns:p14="http://schemas.microsoft.com/office/powerpoint/2010/main" val="15586421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2060"/>
                </a:solidFill>
                <a:latin typeface="Arial" pitchFamily="34" charset="0"/>
                <a:cs typeface="Arial" pitchFamily="34" charset="0"/>
              </a:rPr>
              <a:t>Assign each of the three performance priority areas a rating based on the outcomes described on the form. </a:t>
            </a:r>
          </a:p>
          <a:p>
            <a:endParaRPr lang="en-US" dirty="0"/>
          </a:p>
        </p:txBody>
      </p:sp>
      <p:sp>
        <p:nvSpPr>
          <p:cNvPr id="4" name="Slide Number Placeholder 3"/>
          <p:cNvSpPr>
            <a:spLocks noGrp="1"/>
          </p:cNvSpPr>
          <p:nvPr>
            <p:ph type="sldNum" sz="quarter" idx="5"/>
          </p:nvPr>
        </p:nvSpPr>
        <p:spPr/>
        <p:txBody>
          <a:bodyPr/>
          <a:lstStyle/>
          <a:p>
            <a:fld id="{6A48BE71-7C99-F442-BF14-4D98A0E36D27}" type="slidenum">
              <a:rPr lang="en-US" smtClean="0"/>
              <a:t>12</a:t>
            </a:fld>
            <a:endParaRPr lang="en-US"/>
          </a:p>
        </p:txBody>
      </p:sp>
    </p:spTree>
    <p:extLst>
      <p:ext uri="{BB962C8B-B14F-4D97-AF65-F5344CB8AC3E}">
        <p14:creationId xmlns:p14="http://schemas.microsoft.com/office/powerpoint/2010/main" val="2228828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strike="noStrike" kern="1200" cap="none" spc="0" normalizeH="0" baseline="0" noProof="0" dirty="0">
                <a:ln>
                  <a:noFill/>
                </a:ln>
                <a:solidFill>
                  <a:srgbClr val="002060"/>
                </a:solidFill>
                <a:effectLst/>
                <a:uLnTx/>
                <a:uFillTx/>
                <a:latin typeface="Arial" pitchFamily="34" charset="0"/>
                <a:cs typeface="Arial" pitchFamily="34" charset="0"/>
              </a:rPr>
              <a:t>Based</a:t>
            </a:r>
            <a:r>
              <a:rPr kumimoji="0" lang="en-US" sz="1200" strike="noStrike" kern="1200" cap="none" spc="0" normalizeH="0" noProof="0" dirty="0">
                <a:ln>
                  <a:noFill/>
                </a:ln>
                <a:solidFill>
                  <a:srgbClr val="002060"/>
                </a:solidFill>
                <a:effectLst/>
                <a:uLnTx/>
                <a:uFillTx/>
                <a:latin typeface="Arial" pitchFamily="34" charset="0"/>
                <a:cs typeface="Arial" pitchFamily="34" charset="0"/>
              </a:rPr>
              <a:t> on the performance ratings, you then determine the Alternate </a:t>
            </a:r>
            <a:r>
              <a:rPr lang="en-US" sz="1200" dirty="0">
                <a:solidFill>
                  <a:srgbClr val="002060"/>
                </a:solidFill>
                <a:latin typeface="Arial" pitchFamily="34" charset="0"/>
                <a:cs typeface="Arial" pitchFamily="34" charset="0"/>
              </a:rPr>
              <a:t>Accountability Rating.</a:t>
            </a:r>
            <a:r>
              <a:rPr lang="en-US" sz="1200" baseline="0" dirty="0">
                <a:solidFill>
                  <a:srgbClr val="002060"/>
                </a:solidFill>
                <a:latin typeface="Arial" pitchFamily="34" charset="0"/>
                <a:cs typeface="Arial" pitchFamily="34" charset="0"/>
              </a:rPr>
              <a:t> If any performance rating is </a:t>
            </a:r>
            <a:r>
              <a:rPr lang="en-US" sz="1200" i="1" baseline="0" dirty="0">
                <a:solidFill>
                  <a:srgbClr val="002060"/>
                </a:solidFill>
                <a:latin typeface="Arial" pitchFamily="34" charset="0"/>
                <a:cs typeface="Arial" pitchFamily="34" charset="0"/>
              </a:rPr>
              <a:t>Declining</a:t>
            </a:r>
            <a:r>
              <a:rPr lang="en-US" sz="1200" baseline="0" dirty="0">
                <a:solidFill>
                  <a:srgbClr val="002060"/>
                </a:solidFill>
                <a:latin typeface="Arial" pitchFamily="34" charset="0"/>
                <a:cs typeface="Arial" pitchFamily="34" charset="0"/>
              </a:rPr>
              <a:t>, the school receives a rating of </a:t>
            </a:r>
            <a:r>
              <a:rPr lang="en-US" sz="1200" i="1" baseline="0" dirty="0">
                <a:solidFill>
                  <a:srgbClr val="002060"/>
                </a:solidFill>
                <a:latin typeface="Arial" pitchFamily="34" charset="0"/>
                <a:cs typeface="Arial" pitchFamily="34" charset="0"/>
              </a:rPr>
              <a:t>Alternate Rating – Needs Improvement</a:t>
            </a:r>
            <a:r>
              <a:rPr lang="en-US" sz="1200" baseline="0" dirty="0">
                <a:solidFill>
                  <a:srgbClr val="002060"/>
                </a:solidFill>
                <a:latin typeface="Arial" pitchFamily="34" charset="0"/>
                <a:cs typeface="Arial" pitchFamily="34" charset="0"/>
              </a:rPr>
              <a:t>. If all three performance ratings are </a:t>
            </a:r>
            <a:r>
              <a:rPr lang="en-US" sz="1200" i="1" baseline="0" dirty="0">
                <a:solidFill>
                  <a:srgbClr val="002060"/>
                </a:solidFill>
                <a:latin typeface="Arial" pitchFamily="34" charset="0"/>
                <a:cs typeface="Arial" pitchFamily="34" charset="0"/>
              </a:rPr>
              <a:t>Maintaining/Improving</a:t>
            </a:r>
            <a:r>
              <a:rPr lang="en-US" sz="1200" baseline="0" dirty="0">
                <a:solidFill>
                  <a:srgbClr val="002060"/>
                </a:solidFill>
                <a:latin typeface="Arial" pitchFamily="34" charset="0"/>
                <a:cs typeface="Arial" pitchFamily="34" charset="0"/>
              </a:rPr>
              <a:t>, the school receives a rating of </a:t>
            </a:r>
            <a:r>
              <a:rPr lang="en-US" i="1" dirty="0">
                <a:solidFill>
                  <a:srgbClr val="002060"/>
                </a:solidFill>
              </a:rPr>
              <a:t>Alternate Rating – Satisfactory Progress. </a:t>
            </a:r>
            <a:r>
              <a:rPr lang="en-US" dirty="0">
                <a:solidFill>
                  <a:srgbClr val="002060"/>
                </a:solidFill>
              </a:rPr>
              <a:t>Only check one box.</a:t>
            </a:r>
            <a:endParaRPr lang="en-US" dirty="0"/>
          </a:p>
        </p:txBody>
      </p:sp>
      <p:sp>
        <p:nvSpPr>
          <p:cNvPr id="4" name="Slide Number Placeholder 3"/>
          <p:cNvSpPr>
            <a:spLocks noGrp="1"/>
          </p:cNvSpPr>
          <p:nvPr>
            <p:ph type="sldNum" sz="quarter" idx="5"/>
          </p:nvPr>
        </p:nvSpPr>
        <p:spPr/>
        <p:txBody>
          <a:bodyPr/>
          <a:lstStyle/>
          <a:p>
            <a:fld id="{6A48BE71-7C99-F442-BF14-4D98A0E36D27}" type="slidenum">
              <a:rPr lang="en-US" smtClean="0"/>
              <a:t>13</a:t>
            </a:fld>
            <a:endParaRPr lang="en-US"/>
          </a:p>
        </p:txBody>
      </p:sp>
    </p:spTree>
    <p:extLst>
      <p:ext uri="{BB962C8B-B14F-4D97-AF65-F5344CB8AC3E}">
        <p14:creationId xmlns:p14="http://schemas.microsoft.com/office/powerpoint/2010/main" val="14015509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2060"/>
                </a:solidFill>
              </a:rPr>
              <a:t>To document that your school has collected and will maintain evidence that supports the information provided on the back of the form, check all boxes that apply under </a:t>
            </a:r>
            <a:r>
              <a:rPr lang="en-US" i="1" dirty="0">
                <a:solidFill>
                  <a:srgbClr val="002060"/>
                </a:solidFill>
              </a:rPr>
              <a:t>Documentation of Evidence</a:t>
            </a:r>
            <a:r>
              <a:rPr lang="en-US" dirty="0">
                <a:solidFill>
                  <a:srgbClr val="002060"/>
                </a:solidFill>
              </a:rPr>
              <a:t>. </a:t>
            </a:r>
            <a:r>
              <a:rPr lang="en-US" dirty="0">
                <a:solidFill>
                  <a:srgbClr val="002060"/>
                </a:solidFill>
                <a:latin typeface="Arial" pitchFamily="34" charset="0"/>
                <a:cs typeface="Arial" pitchFamily="34" charset="0"/>
              </a:rPr>
              <a:t>Principals should electronically complete the Alternate Accountability Determination Form and obtain their Superintendent’s signature through the unique link sent to the Superintendent.</a:t>
            </a:r>
          </a:p>
          <a:p>
            <a:endParaRPr lang="en-US" dirty="0"/>
          </a:p>
        </p:txBody>
      </p:sp>
      <p:sp>
        <p:nvSpPr>
          <p:cNvPr id="4" name="Slide Number Placeholder 3"/>
          <p:cNvSpPr>
            <a:spLocks noGrp="1"/>
          </p:cNvSpPr>
          <p:nvPr>
            <p:ph type="sldNum" sz="quarter" idx="5"/>
          </p:nvPr>
        </p:nvSpPr>
        <p:spPr/>
        <p:txBody>
          <a:bodyPr/>
          <a:lstStyle/>
          <a:p>
            <a:fld id="{6A48BE71-7C99-F442-BF14-4D98A0E36D27}" type="slidenum">
              <a:rPr lang="en-US" smtClean="0"/>
              <a:t>14</a:t>
            </a:fld>
            <a:endParaRPr lang="en-US"/>
          </a:p>
        </p:txBody>
      </p:sp>
    </p:spTree>
    <p:extLst>
      <p:ext uri="{BB962C8B-B14F-4D97-AF65-F5344CB8AC3E}">
        <p14:creationId xmlns:p14="http://schemas.microsoft.com/office/powerpoint/2010/main" val="28674498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48BE71-7C99-F442-BF14-4D98A0E36D27}" type="slidenum">
              <a:rPr lang="en-US" smtClean="0"/>
              <a:t>15</a:t>
            </a:fld>
            <a:endParaRPr lang="en-US"/>
          </a:p>
        </p:txBody>
      </p:sp>
    </p:spTree>
    <p:extLst>
      <p:ext uri="{BB962C8B-B14F-4D97-AF65-F5344CB8AC3E}">
        <p14:creationId xmlns:p14="http://schemas.microsoft.com/office/powerpoint/2010/main" val="562316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48BE71-7C99-F442-BF14-4D98A0E36D27}" type="slidenum">
              <a:rPr lang="en-US" smtClean="0"/>
              <a:t>2</a:t>
            </a:fld>
            <a:endParaRPr lang="en-US"/>
          </a:p>
        </p:txBody>
      </p:sp>
    </p:spTree>
    <p:extLst>
      <p:ext uri="{BB962C8B-B14F-4D97-AF65-F5344CB8AC3E}">
        <p14:creationId xmlns:p14="http://schemas.microsoft.com/office/powerpoint/2010/main" val="3727788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2060"/>
                </a:solidFill>
              </a:rPr>
              <a:t>Alternate Accountability is a district-supervised self-evaluation process in which schools report and evaluate their performance in raising student achievement </a:t>
            </a:r>
            <a:r>
              <a:rPr lang="en-US" sz="1200" dirty="0">
                <a:solidFill>
                  <a:srgbClr val="FF0000"/>
                </a:solidFill>
              </a:rPr>
              <a:t>in </a:t>
            </a:r>
            <a:r>
              <a:rPr lang="en-US" sz="1200" b="1" dirty="0">
                <a:solidFill>
                  <a:srgbClr val="FF0000"/>
                </a:solidFill>
              </a:rPr>
              <a:t>reading</a:t>
            </a:r>
            <a:r>
              <a:rPr lang="en-US" sz="1200" b="1" baseline="0" dirty="0">
                <a:solidFill>
                  <a:srgbClr val="FF0000"/>
                </a:solidFill>
              </a:rPr>
              <a:t> and</a:t>
            </a:r>
            <a:r>
              <a:rPr lang="en-US" sz="1200" dirty="0">
                <a:solidFill>
                  <a:srgbClr val="FF0000"/>
                </a:solidFill>
              </a:rPr>
              <a:t> </a:t>
            </a:r>
            <a:r>
              <a:rPr lang="en-US" sz="1200" b="1" dirty="0">
                <a:solidFill>
                  <a:srgbClr val="002060"/>
                </a:solidFill>
              </a:rPr>
              <a:t>mathematics</a:t>
            </a:r>
            <a:r>
              <a:rPr lang="en-US" sz="1200" dirty="0">
                <a:solidFill>
                  <a:srgbClr val="002060"/>
                </a:solidFill>
              </a:rPr>
              <a:t>, and in preparing students to be </a:t>
            </a:r>
            <a:r>
              <a:rPr lang="en-US" sz="1200" b="1" dirty="0">
                <a:solidFill>
                  <a:srgbClr val="002060"/>
                </a:solidFill>
              </a:rPr>
              <a:t>on-track</a:t>
            </a:r>
            <a:r>
              <a:rPr lang="en-US" sz="1200" dirty="0">
                <a:solidFill>
                  <a:srgbClr val="002060"/>
                </a:solidFill>
              </a:rPr>
              <a:t> for success. </a:t>
            </a:r>
            <a:endParaRPr lang="en-US" dirty="0"/>
          </a:p>
          <a:p>
            <a:endParaRPr lang="en-US" dirty="0"/>
          </a:p>
        </p:txBody>
      </p:sp>
      <p:sp>
        <p:nvSpPr>
          <p:cNvPr id="4" name="Slide Number Placeholder 3"/>
          <p:cNvSpPr>
            <a:spLocks noGrp="1"/>
          </p:cNvSpPr>
          <p:nvPr>
            <p:ph type="sldNum" sz="quarter" idx="5"/>
          </p:nvPr>
        </p:nvSpPr>
        <p:spPr/>
        <p:txBody>
          <a:bodyPr/>
          <a:lstStyle/>
          <a:p>
            <a:fld id="{6A48BE71-7C99-F442-BF14-4D98A0E36D27}" type="slidenum">
              <a:rPr lang="en-US" smtClean="0"/>
              <a:t>3</a:t>
            </a:fld>
            <a:endParaRPr lang="en-US"/>
          </a:p>
        </p:txBody>
      </p:sp>
    </p:spTree>
    <p:extLst>
      <p:ext uri="{BB962C8B-B14F-4D97-AF65-F5344CB8AC3E}">
        <p14:creationId xmlns:p14="http://schemas.microsoft.com/office/powerpoint/2010/main" val="474834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2060"/>
                </a:solidFill>
              </a:rPr>
              <a:t>Alternate Accountability is a district-supervised self-evaluation process in which schools report and evaluate their performance in raising student achievement </a:t>
            </a:r>
            <a:r>
              <a:rPr lang="en-US" sz="1200" dirty="0">
                <a:solidFill>
                  <a:srgbClr val="FF0000"/>
                </a:solidFill>
              </a:rPr>
              <a:t>in </a:t>
            </a:r>
            <a:r>
              <a:rPr lang="en-US" sz="1200" b="1" dirty="0">
                <a:solidFill>
                  <a:srgbClr val="FF0000"/>
                </a:solidFill>
              </a:rPr>
              <a:t>reading</a:t>
            </a:r>
            <a:r>
              <a:rPr lang="en-US" sz="1200" b="1" baseline="0" dirty="0">
                <a:solidFill>
                  <a:srgbClr val="FF0000"/>
                </a:solidFill>
              </a:rPr>
              <a:t> and</a:t>
            </a:r>
            <a:r>
              <a:rPr lang="en-US" sz="1200" dirty="0">
                <a:solidFill>
                  <a:srgbClr val="FF0000"/>
                </a:solidFill>
              </a:rPr>
              <a:t> </a:t>
            </a:r>
            <a:r>
              <a:rPr lang="en-US" sz="1200" b="1" dirty="0">
                <a:solidFill>
                  <a:srgbClr val="002060"/>
                </a:solidFill>
              </a:rPr>
              <a:t>mathematics</a:t>
            </a:r>
            <a:r>
              <a:rPr lang="en-US" sz="1200" dirty="0">
                <a:solidFill>
                  <a:srgbClr val="002060"/>
                </a:solidFill>
              </a:rPr>
              <a:t>, and in preparing students to be </a:t>
            </a:r>
            <a:r>
              <a:rPr lang="en-US" sz="1200" b="1" dirty="0">
                <a:solidFill>
                  <a:srgbClr val="002060"/>
                </a:solidFill>
              </a:rPr>
              <a:t>on-track</a:t>
            </a:r>
            <a:r>
              <a:rPr lang="en-US" sz="1200" dirty="0">
                <a:solidFill>
                  <a:srgbClr val="002060"/>
                </a:solidFill>
              </a:rPr>
              <a:t> for success. </a:t>
            </a:r>
            <a:endParaRPr lang="en-US" dirty="0"/>
          </a:p>
          <a:p>
            <a:endParaRPr lang="en-US" dirty="0"/>
          </a:p>
        </p:txBody>
      </p:sp>
      <p:sp>
        <p:nvSpPr>
          <p:cNvPr id="4" name="Slide Number Placeholder 3"/>
          <p:cNvSpPr>
            <a:spLocks noGrp="1"/>
          </p:cNvSpPr>
          <p:nvPr>
            <p:ph type="sldNum" sz="quarter" idx="5"/>
          </p:nvPr>
        </p:nvSpPr>
        <p:spPr/>
        <p:txBody>
          <a:bodyPr/>
          <a:lstStyle/>
          <a:p>
            <a:fld id="{6A48BE71-7C99-F442-BF14-4D98A0E36D27}" type="slidenum">
              <a:rPr lang="en-US" smtClean="0"/>
              <a:t>4</a:t>
            </a:fld>
            <a:endParaRPr lang="en-US"/>
          </a:p>
        </p:txBody>
      </p:sp>
    </p:spTree>
    <p:extLst>
      <p:ext uri="{BB962C8B-B14F-4D97-AF65-F5344CB8AC3E}">
        <p14:creationId xmlns:p14="http://schemas.microsoft.com/office/powerpoint/2010/main" val="581966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48BE71-7C99-F442-BF14-4D98A0E36D27}" type="slidenum">
              <a:rPr lang="en-US" smtClean="0"/>
              <a:t>5</a:t>
            </a:fld>
            <a:endParaRPr lang="en-US"/>
          </a:p>
        </p:txBody>
      </p:sp>
    </p:spTree>
    <p:extLst>
      <p:ext uri="{BB962C8B-B14F-4D97-AF65-F5344CB8AC3E}">
        <p14:creationId xmlns:p14="http://schemas.microsoft.com/office/powerpoint/2010/main" val="22960188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48BE71-7C99-F442-BF14-4D98A0E36D27}" type="slidenum">
              <a:rPr lang="en-US" smtClean="0"/>
              <a:t>6</a:t>
            </a:fld>
            <a:endParaRPr lang="en-US"/>
          </a:p>
        </p:txBody>
      </p:sp>
    </p:spTree>
    <p:extLst>
      <p:ext uri="{BB962C8B-B14F-4D97-AF65-F5344CB8AC3E}">
        <p14:creationId xmlns:p14="http://schemas.microsoft.com/office/powerpoint/2010/main" val="783946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2060"/>
                </a:solidFill>
                <a:latin typeface="Arial" pitchFamily="34" charset="0"/>
                <a:cs typeface="Arial" pitchFamily="34" charset="0"/>
              </a:rPr>
              <a:t>To complete the self-evaluation process, schools may use local data and indicators of their choice to gauge student progress in the priority areas.</a:t>
            </a:r>
          </a:p>
          <a:p>
            <a:endParaRPr lang="en-US" dirty="0"/>
          </a:p>
        </p:txBody>
      </p:sp>
      <p:sp>
        <p:nvSpPr>
          <p:cNvPr id="4" name="Slide Number Placeholder 3"/>
          <p:cNvSpPr>
            <a:spLocks noGrp="1"/>
          </p:cNvSpPr>
          <p:nvPr>
            <p:ph type="sldNum" sz="quarter" idx="5"/>
          </p:nvPr>
        </p:nvSpPr>
        <p:spPr/>
        <p:txBody>
          <a:bodyPr/>
          <a:lstStyle/>
          <a:p>
            <a:fld id="{6A48BE71-7C99-F442-BF14-4D98A0E36D27}" type="slidenum">
              <a:rPr lang="en-US" smtClean="0"/>
              <a:t>7</a:t>
            </a:fld>
            <a:endParaRPr lang="en-US"/>
          </a:p>
        </p:txBody>
      </p:sp>
    </p:spTree>
    <p:extLst>
      <p:ext uri="{BB962C8B-B14F-4D97-AF65-F5344CB8AC3E}">
        <p14:creationId xmlns:p14="http://schemas.microsoft.com/office/powerpoint/2010/main" val="446515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2060"/>
                </a:solidFill>
                <a:latin typeface="Arial" pitchFamily="34" charset="0"/>
                <a:cs typeface="Arial" pitchFamily="34" charset="0"/>
              </a:rPr>
              <a:t>To complete the self-evaluation process, schools may use local data and indicators of their choice to gage student progress in the priority areas.</a:t>
            </a:r>
          </a:p>
          <a:p>
            <a:endParaRPr lang="en-US" dirty="0"/>
          </a:p>
        </p:txBody>
      </p:sp>
      <p:sp>
        <p:nvSpPr>
          <p:cNvPr id="4" name="Slide Number Placeholder 3"/>
          <p:cNvSpPr>
            <a:spLocks noGrp="1"/>
          </p:cNvSpPr>
          <p:nvPr>
            <p:ph type="sldNum" sz="quarter" idx="5"/>
          </p:nvPr>
        </p:nvSpPr>
        <p:spPr/>
        <p:txBody>
          <a:bodyPr/>
          <a:lstStyle/>
          <a:p>
            <a:fld id="{6A48BE71-7C99-F442-BF14-4D98A0E36D27}" type="slidenum">
              <a:rPr lang="en-US" smtClean="0"/>
              <a:t>8</a:t>
            </a:fld>
            <a:endParaRPr lang="en-US"/>
          </a:p>
        </p:txBody>
      </p:sp>
    </p:spTree>
    <p:extLst>
      <p:ext uri="{BB962C8B-B14F-4D97-AF65-F5344CB8AC3E}">
        <p14:creationId xmlns:p14="http://schemas.microsoft.com/office/powerpoint/2010/main" val="15697976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48BE71-7C99-F442-BF14-4D98A0E36D27}" type="slidenum">
              <a:rPr lang="en-US" smtClean="0"/>
              <a:t>9</a:t>
            </a:fld>
            <a:endParaRPr lang="en-US"/>
          </a:p>
        </p:txBody>
      </p:sp>
    </p:spTree>
    <p:extLst>
      <p:ext uri="{BB962C8B-B14F-4D97-AF65-F5344CB8AC3E}">
        <p14:creationId xmlns:p14="http://schemas.microsoft.com/office/powerpoint/2010/main" val="32863880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ext only">
    <p:spTree>
      <p:nvGrpSpPr>
        <p:cNvPr id="1" name=""/>
        <p:cNvGrpSpPr/>
        <p:nvPr/>
      </p:nvGrpSpPr>
      <p:grpSpPr>
        <a:xfrm>
          <a:off x="0" y="0"/>
          <a:ext cx="0" cy="0"/>
          <a:chOff x="0" y="0"/>
          <a:chExt cx="0" cy="0"/>
        </a:xfrm>
      </p:grpSpPr>
      <p:sp>
        <p:nvSpPr>
          <p:cNvPr id="6" name="Title 4"/>
          <p:cNvSpPr txBox="1">
            <a:spLocks/>
          </p:cNvSpPr>
          <p:nvPr userDrawn="1"/>
        </p:nvSpPr>
        <p:spPr bwMode="auto">
          <a:xfrm>
            <a:off x="-6304" y="0"/>
            <a:ext cx="9150304" cy="921657"/>
          </a:xfrm>
          <a:prstGeom prst="rect">
            <a:avLst/>
          </a:prstGeom>
          <a:solidFill>
            <a:srgbClr val="333399"/>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5" name="Text Placeholder 4"/>
          <p:cNvSpPr>
            <a:spLocks noGrp="1"/>
          </p:cNvSpPr>
          <p:nvPr>
            <p:ph type="body" sz="quarter" idx="13" hasCustomPrompt="1"/>
          </p:nvPr>
        </p:nvSpPr>
        <p:spPr>
          <a:xfrm>
            <a:off x="0" y="0"/>
            <a:ext cx="9144000" cy="921657"/>
          </a:xfrm>
        </p:spPr>
        <p:txBody>
          <a:bodyPr anchor="ctr">
            <a:normAutofit/>
          </a:bodyPr>
          <a:lstStyle>
            <a:lvl1pPr marL="0" indent="0" algn="ctr">
              <a:buNone/>
              <a:defRPr sz="3600">
                <a:solidFill>
                  <a:schemeClr val="bg1"/>
                </a:solidFill>
                <a:latin typeface="Lato Black" panose="020F0A02020204030203" pitchFamily="34" charset="0"/>
              </a:defRPr>
            </a:lvl1pPr>
          </a:lstStyle>
          <a:p>
            <a:pPr lvl="0"/>
            <a:r>
              <a:rPr lang="en-US" dirty="0"/>
              <a:t>Sample Text Slide</a:t>
            </a:r>
          </a:p>
        </p:txBody>
      </p:sp>
      <p:sp>
        <p:nvSpPr>
          <p:cNvPr id="12" name="Text Placeholder 11"/>
          <p:cNvSpPr>
            <a:spLocks noGrp="1"/>
          </p:cNvSpPr>
          <p:nvPr>
            <p:ph type="body" sz="quarter" idx="14"/>
          </p:nvPr>
        </p:nvSpPr>
        <p:spPr>
          <a:xfrm>
            <a:off x="2052028" y="1197429"/>
            <a:ext cx="5046877" cy="2512779"/>
          </a:xfrm>
        </p:spPr>
        <p:txBody>
          <a:bodyPr>
            <a:normAutofit/>
          </a:bodyPr>
          <a:lstStyle>
            <a:lvl1pPr marL="342900" indent="-342900">
              <a:lnSpc>
                <a:spcPct val="150000"/>
              </a:lnSpc>
              <a:spcAft>
                <a:spcPts val="439"/>
              </a:spcAft>
              <a:buFont typeface="Arial"/>
              <a:buChar char="•"/>
              <a:defRPr sz="2400" b="1"/>
            </a:lvl1pPr>
            <a:lvl2pPr marL="342789" indent="0">
              <a:buNone/>
              <a:defRPr sz="1758"/>
            </a:lvl2pPr>
            <a:lvl3pPr marL="685578" indent="0">
              <a:buNone/>
              <a:defRPr sz="1758"/>
            </a:lvl3pPr>
            <a:lvl4pPr marL="1028368" indent="0">
              <a:buNone/>
              <a:defRPr sz="1758"/>
            </a:lvl4pPr>
            <a:lvl5pPr marL="1371157" indent="0">
              <a:buNone/>
              <a:defRPr sz="1758"/>
            </a:lvl5pPr>
          </a:lstStyle>
          <a:p>
            <a:pPr lvl="0"/>
            <a:endParaRPr lang="en-US" dirty="0"/>
          </a:p>
        </p:txBody>
      </p:sp>
      <p:pic>
        <p:nvPicPr>
          <p:cNvPr id="7" name="Picture 6">
            <a:extLst>
              <a:ext uri="{FF2B5EF4-FFF2-40B4-BE49-F238E27FC236}">
                <a16:creationId xmlns:a16="http://schemas.microsoft.com/office/drawing/2014/main" id="{5B453D93-4F80-B84A-8B5D-CAB306469BC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10" t="7103" b="33564"/>
          <a:stretch/>
        </p:blipFill>
        <p:spPr>
          <a:xfrm>
            <a:off x="-8814" y="3710690"/>
            <a:ext cx="9152873" cy="1436291"/>
          </a:xfrm>
          <a:prstGeom prst="rect">
            <a:avLst/>
          </a:prstGeom>
        </p:spPr>
      </p:pic>
    </p:spTree>
    <p:extLst>
      <p:ext uri="{BB962C8B-B14F-4D97-AF65-F5344CB8AC3E}">
        <p14:creationId xmlns:p14="http://schemas.microsoft.com/office/powerpoint/2010/main" val="1185036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6" name="Title 4"/>
          <p:cNvSpPr txBox="1">
            <a:spLocks/>
          </p:cNvSpPr>
          <p:nvPr userDrawn="1"/>
        </p:nvSpPr>
        <p:spPr bwMode="auto">
          <a:xfrm>
            <a:off x="-6304" y="0"/>
            <a:ext cx="9150304" cy="921657"/>
          </a:xfrm>
          <a:prstGeom prst="rect">
            <a:avLst/>
          </a:prstGeom>
          <a:solidFill>
            <a:srgbClr val="333399"/>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5" name="Text Placeholder 4"/>
          <p:cNvSpPr>
            <a:spLocks noGrp="1"/>
          </p:cNvSpPr>
          <p:nvPr>
            <p:ph type="body" sz="quarter" idx="13" hasCustomPrompt="1"/>
          </p:nvPr>
        </p:nvSpPr>
        <p:spPr>
          <a:xfrm>
            <a:off x="0" y="0"/>
            <a:ext cx="9144000" cy="921657"/>
          </a:xfrm>
        </p:spPr>
        <p:txBody>
          <a:bodyPr anchor="ctr">
            <a:normAutofit/>
          </a:bodyPr>
          <a:lstStyle>
            <a:lvl1pPr marL="0" indent="0" algn="ctr">
              <a:buNone/>
              <a:defRPr sz="3600">
                <a:solidFill>
                  <a:schemeClr val="bg1"/>
                </a:solidFill>
                <a:latin typeface="Lato Black" panose="020F0A02020204030203" pitchFamily="34" charset="0"/>
              </a:defRPr>
            </a:lvl1pPr>
          </a:lstStyle>
          <a:p>
            <a:pPr lvl="0"/>
            <a:r>
              <a:rPr lang="en-US" dirty="0"/>
              <a:t>Sample Video Slide</a:t>
            </a:r>
          </a:p>
        </p:txBody>
      </p:sp>
      <p:sp>
        <p:nvSpPr>
          <p:cNvPr id="3" name="Media Placeholder 2"/>
          <p:cNvSpPr>
            <a:spLocks noGrp="1"/>
          </p:cNvSpPr>
          <p:nvPr>
            <p:ph type="media" sz="quarter" idx="15"/>
          </p:nvPr>
        </p:nvSpPr>
        <p:spPr>
          <a:xfrm>
            <a:off x="2042012" y="1304873"/>
            <a:ext cx="5045075" cy="2530475"/>
          </a:xfrm>
        </p:spPr>
        <p:txBody>
          <a:bodyPr/>
          <a:lstStyle/>
          <a:p>
            <a:endParaRPr lang="en-US"/>
          </a:p>
        </p:txBody>
      </p:sp>
      <p:pic>
        <p:nvPicPr>
          <p:cNvPr id="7" name="Picture 6">
            <a:extLst>
              <a:ext uri="{FF2B5EF4-FFF2-40B4-BE49-F238E27FC236}">
                <a16:creationId xmlns:a16="http://schemas.microsoft.com/office/drawing/2014/main" id="{0A9B8848-485C-D94B-BC69-3D0064ECCCC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10" t="7103" b="33564"/>
          <a:stretch/>
        </p:blipFill>
        <p:spPr>
          <a:xfrm>
            <a:off x="-8814" y="3710690"/>
            <a:ext cx="9152873" cy="1436291"/>
          </a:xfrm>
          <a:prstGeom prst="rect">
            <a:avLst/>
          </a:prstGeom>
        </p:spPr>
      </p:pic>
    </p:spTree>
    <p:extLst>
      <p:ext uri="{BB962C8B-B14F-4D97-AF65-F5344CB8AC3E}">
        <p14:creationId xmlns:p14="http://schemas.microsoft.com/office/powerpoint/2010/main" val="408583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XL image">
    <p:spTree>
      <p:nvGrpSpPr>
        <p:cNvPr id="1" name=""/>
        <p:cNvGrpSpPr/>
        <p:nvPr/>
      </p:nvGrpSpPr>
      <p:grpSpPr>
        <a:xfrm>
          <a:off x="0" y="0"/>
          <a:ext cx="0" cy="0"/>
          <a:chOff x="0" y="0"/>
          <a:chExt cx="0" cy="0"/>
        </a:xfrm>
      </p:grpSpPr>
      <p:sp>
        <p:nvSpPr>
          <p:cNvPr id="10" name="Text Placeholder 4"/>
          <p:cNvSpPr>
            <a:spLocks noGrp="1"/>
          </p:cNvSpPr>
          <p:nvPr>
            <p:ph type="body" sz="quarter" idx="13" hasCustomPrompt="1"/>
          </p:nvPr>
        </p:nvSpPr>
        <p:spPr>
          <a:xfrm>
            <a:off x="0" y="0"/>
            <a:ext cx="9144000" cy="921657"/>
          </a:xfrm>
        </p:spPr>
        <p:txBody>
          <a:bodyPr anchor="ctr">
            <a:normAutofit/>
          </a:bodyPr>
          <a:lstStyle>
            <a:lvl1pPr marL="0" indent="0" algn="ctr">
              <a:buNone/>
              <a:defRPr sz="3600">
                <a:solidFill>
                  <a:schemeClr val="bg1"/>
                </a:solidFill>
                <a:latin typeface="Lato Black" panose="020F0A02020204030203" pitchFamily="34" charset="0"/>
              </a:defRPr>
            </a:lvl1pPr>
          </a:lstStyle>
          <a:p>
            <a:pPr lvl="0"/>
            <a:r>
              <a:rPr lang="en-US" dirty="0"/>
              <a:t>Sample with XL chart or image </a:t>
            </a:r>
          </a:p>
        </p:txBody>
      </p:sp>
      <p:pic>
        <p:nvPicPr>
          <p:cNvPr id="8" name="Picture 7">
            <a:extLst>
              <a:ext uri="{FF2B5EF4-FFF2-40B4-BE49-F238E27FC236}">
                <a16:creationId xmlns:a16="http://schemas.microsoft.com/office/drawing/2014/main" id="{F23BCA43-DB9D-EE41-AC02-21BBE9FFA5E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10" t="7103" b="33564"/>
          <a:stretch/>
        </p:blipFill>
        <p:spPr>
          <a:xfrm>
            <a:off x="-8873" y="4598378"/>
            <a:ext cx="9152873" cy="571500"/>
          </a:xfrm>
          <a:prstGeom prst="rect">
            <a:avLst/>
          </a:prstGeom>
        </p:spPr>
      </p:pic>
    </p:spTree>
    <p:extLst>
      <p:ext uri="{BB962C8B-B14F-4D97-AF65-F5344CB8AC3E}">
        <p14:creationId xmlns:p14="http://schemas.microsoft.com/office/powerpoint/2010/main" val="1249932184"/>
      </p:ext>
    </p:extLst>
  </p:cSld>
  <p:clrMapOvr>
    <a:masterClrMapping/>
  </p:clrMapOvr>
  <p:extLst>
    <p:ext uri="{DCECCB84-F9BA-43D5-87BE-67443E8EF086}">
      <p15:sldGuideLst xmlns:p15="http://schemas.microsoft.com/office/powerpoint/2012/main">
        <p15:guide id="1" orient="horz" pos="1638">
          <p15:clr>
            <a:srgbClr val="FBAE40"/>
          </p15:clr>
        </p15:guide>
        <p15:guide id="2" pos="576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84116" y="1364104"/>
            <a:ext cx="4762552" cy="2478963"/>
          </a:xfrm>
          <a:prstGeom prst="rect">
            <a:avLst/>
          </a:prstGeom>
        </p:spPr>
        <p:txBody>
          <a:bodyPr vert="horz" lIns="91440" tIns="45720" rIns="91440" bIns="45720" rtlCol="0">
            <a:normAutofit/>
          </a:bodyPr>
          <a:lstStyle/>
          <a:p>
            <a:pPr lvl="0"/>
            <a:r>
              <a:rPr lang="en-US" dirty="0"/>
              <a:t>Click to edit Master text styles</a:t>
            </a:r>
          </a:p>
        </p:txBody>
      </p:sp>
      <p:sp>
        <p:nvSpPr>
          <p:cNvPr id="5" name="Title 4"/>
          <p:cNvSpPr txBox="1">
            <a:spLocks/>
          </p:cNvSpPr>
          <p:nvPr userDrawn="1"/>
        </p:nvSpPr>
        <p:spPr bwMode="auto">
          <a:xfrm>
            <a:off x="-6304" y="0"/>
            <a:ext cx="9150304" cy="921657"/>
          </a:xfrm>
          <a:prstGeom prst="rect">
            <a:avLst/>
          </a:prstGeom>
          <a:solidFill>
            <a:srgbClr val="333399"/>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2" name="Title Placeholder 1"/>
          <p:cNvSpPr>
            <a:spLocks noGrp="1"/>
          </p:cNvSpPr>
          <p:nvPr>
            <p:ph type="title"/>
          </p:nvPr>
        </p:nvSpPr>
        <p:spPr>
          <a:xfrm>
            <a:off x="616258" y="0"/>
            <a:ext cx="7886700" cy="914400"/>
          </a:xfrm>
          <a:prstGeom prst="rect">
            <a:avLst/>
          </a:prstGeom>
        </p:spPr>
        <p:txBody>
          <a:bodyPr vert="horz" lIns="91440" tIns="45720" rIns="91440" bIns="45720" rtlCol="0" anchor="ctr">
            <a:normAutofit/>
          </a:bodyPr>
          <a:lstStyle/>
          <a:p>
            <a:r>
              <a:rPr lang="en-US" dirty="0"/>
              <a:t>Text Slide Master</a:t>
            </a:r>
          </a:p>
        </p:txBody>
      </p:sp>
    </p:spTree>
    <p:extLst>
      <p:ext uri="{BB962C8B-B14F-4D97-AF65-F5344CB8AC3E}">
        <p14:creationId xmlns:p14="http://schemas.microsoft.com/office/powerpoint/2010/main" val="1963821010"/>
      </p:ext>
    </p:extLst>
  </p:cSld>
  <p:clrMap bg1="lt1" tx1="dk1" bg2="lt2" tx2="dk2" accent1="accent1" accent2="accent2" accent3="accent3" accent4="accent4" accent5="accent5" accent6="accent6" hlink="hlink" folHlink="folHlink"/>
  <p:sldLayoutIdLst>
    <p:sldLayoutId id="2147483694" r:id="rId1"/>
    <p:sldLayoutId id="2147483697" r:id="rId2"/>
    <p:sldLayoutId id="2147483698" r:id="rId3"/>
  </p:sldLayoutIdLst>
  <p:txStyles>
    <p:titleStyle>
      <a:lvl1pPr algn="ctr" defTabSz="685800" rtl="0" eaLnBrk="1" latinLnBrk="0" hangingPunct="1">
        <a:lnSpc>
          <a:spcPct val="90000"/>
        </a:lnSpc>
        <a:spcBef>
          <a:spcPct val="0"/>
        </a:spcBef>
        <a:buNone/>
        <a:defRPr sz="3600" kern="1200">
          <a:solidFill>
            <a:schemeClr val="bg1"/>
          </a:solidFill>
          <a:latin typeface="Lato Black" panose="020F0A02020204030203" pitchFamily="34" charset="0"/>
          <a:ea typeface="+mj-ea"/>
          <a:cs typeface="+mj-cs"/>
        </a:defRPr>
      </a:lvl1pPr>
    </p:titleStyle>
    <p:bodyStyle>
      <a:lvl1pPr marL="164592" indent="-164592" algn="l" defTabSz="685800" rtl="0" eaLnBrk="1" latinLnBrk="0" hangingPunct="1">
        <a:lnSpc>
          <a:spcPct val="100000"/>
        </a:lnSpc>
        <a:spcBef>
          <a:spcPts val="0"/>
        </a:spcBef>
        <a:spcAft>
          <a:spcPts val="3000"/>
        </a:spcAft>
        <a:buFont typeface="Arial"/>
        <a:buChar char="•"/>
        <a:defRPr sz="2400" b="1" kern="1200">
          <a:solidFill>
            <a:schemeClr val="tx1"/>
          </a:solidFill>
          <a:latin typeface="Lato" panose="020F0502020204030203" pitchFamily="34" charset="0"/>
          <a:ea typeface="+mn-ea"/>
          <a:cs typeface="+mn-cs"/>
        </a:defRPr>
      </a:lvl1pPr>
      <a:lvl2pPr marL="342900" indent="0" algn="l" defTabSz="685800" rtl="0" eaLnBrk="1" latinLnBrk="0" hangingPunct="1">
        <a:lnSpc>
          <a:spcPct val="150000"/>
        </a:lnSpc>
        <a:spcBef>
          <a:spcPts val="375"/>
        </a:spcBef>
        <a:buFont typeface="Lato" panose="020F0502020204030203" pitchFamily="34" charset="0"/>
        <a:buNone/>
        <a:defRPr sz="2400" kern="1200">
          <a:solidFill>
            <a:schemeClr val="tx1"/>
          </a:solidFill>
          <a:latin typeface="Lato" panose="020F0502020204030203"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8.jpeg"/><Relationship Id="rId7" Type="http://schemas.openxmlformats.org/officeDocument/2006/relationships/diagramColors" Target="../diagrams/colors1.xm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dpi.wi.gov/accountability/alternate-accountability"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dpi.wi.gov/accountability/alternate-accountability"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hyperlink" Target="mailto:Jason.Engle@dpi.wi.gov?subject=Alternate%20Accountability%20Question" TargetMode="External"/><Relationship Id="rId4" Type="http://schemas.openxmlformats.org/officeDocument/2006/relationships/hyperlink" Target="mailto:oeamail@dpi.wi.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hyperlink" Target="https://dpi.wi.gov/sites/default/files/imce/acp/SMART%20goals.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2.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848F64AA-5BE2-4280-BEFA-DC288118FC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3" descr="C:\Users\marsmam\AppData\Local\Microsoft\Windows\Temporary Internet Files\Content.Outlook\2ZCNSOCT\science2 (2).jpg">
            <a:extLst>
              <a:ext uri="{FF2B5EF4-FFF2-40B4-BE49-F238E27FC236}">
                <a16:creationId xmlns:a16="http://schemas.microsoft.com/office/drawing/2014/main" id="{493EC401-BABF-4039-82CD-985F85C93872}"/>
              </a:ext>
            </a:extLst>
          </p:cNvPr>
          <p:cNvPicPr>
            <a:picLocks noChangeArrowheads="1"/>
          </p:cNvPicPr>
          <p:nvPr/>
        </p:nvPicPr>
        <p:blipFill rotWithShape="1">
          <a:blip r:embed="rId3" cstate="print"/>
          <a:srcRect t="118" r="-3" b="21418"/>
          <a:stretch/>
        </p:blipFill>
        <p:spPr bwMode="auto">
          <a:xfrm>
            <a:off x="20" y="1"/>
            <a:ext cx="5650960" cy="3148026"/>
          </a:xfrm>
          <a:custGeom>
            <a:avLst/>
            <a:gdLst/>
            <a:ahLst/>
            <a:cxnLst/>
            <a:rect l="l" t="t" r="r" b="b"/>
            <a:pathLst>
              <a:path w="7534640" h="4197368">
                <a:moveTo>
                  <a:pt x="0" y="0"/>
                </a:moveTo>
                <a:lnTo>
                  <a:pt x="7534640" y="0"/>
                </a:lnTo>
                <a:lnTo>
                  <a:pt x="7534640" y="3832811"/>
                </a:lnTo>
                <a:lnTo>
                  <a:pt x="7344853" y="3826712"/>
                </a:lnTo>
                <a:cubicBezTo>
                  <a:pt x="7344853" y="3826712"/>
                  <a:pt x="7341511" y="3826712"/>
                  <a:pt x="7341511" y="3826712"/>
                </a:cubicBezTo>
                <a:cubicBezTo>
                  <a:pt x="7274667" y="3823370"/>
                  <a:pt x="7211169" y="3823370"/>
                  <a:pt x="7144324" y="3820027"/>
                </a:cubicBezTo>
                <a:cubicBezTo>
                  <a:pt x="6913719" y="3820027"/>
                  <a:pt x="6683113" y="3820027"/>
                  <a:pt x="6455848" y="3820027"/>
                </a:cubicBezTo>
                <a:cubicBezTo>
                  <a:pt x="6231926" y="3910265"/>
                  <a:pt x="5987951" y="3833396"/>
                  <a:pt x="5767372" y="3903581"/>
                </a:cubicBezTo>
                <a:cubicBezTo>
                  <a:pt x="5533423" y="3900239"/>
                  <a:pt x="5312845" y="3970423"/>
                  <a:pt x="5082238" y="4000503"/>
                </a:cubicBezTo>
                <a:cubicBezTo>
                  <a:pt x="4908446" y="4013871"/>
                  <a:pt x="4731314" y="3997160"/>
                  <a:pt x="4570892" y="4067345"/>
                </a:cubicBezTo>
                <a:cubicBezTo>
                  <a:pt x="4509063" y="4095753"/>
                  <a:pt x="4453918" y="4128339"/>
                  <a:pt x="4430941" y="4172622"/>
                </a:cubicBezTo>
                <a:lnTo>
                  <a:pt x="4423415" y="4197368"/>
                </a:lnTo>
                <a:lnTo>
                  <a:pt x="0" y="4197368"/>
                </a:lnTo>
                <a:close/>
              </a:path>
            </a:pathLst>
          </a:custGeom>
        </p:spPr>
      </p:pic>
      <p:pic>
        <p:nvPicPr>
          <p:cNvPr id="7" name="Picture 2">
            <a:extLst>
              <a:ext uri="{FF2B5EF4-FFF2-40B4-BE49-F238E27FC236}">
                <a16:creationId xmlns:a16="http://schemas.microsoft.com/office/drawing/2014/main" id="{F4CF3877-5967-4F05-88C4-3F9ADD1CC017}"/>
              </a:ext>
            </a:extLst>
          </p:cNvPr>
          <p:cNvPicPr>
            <a:picLocks noChangeArrowheads="1"/>
          </p:cNvPicPr>
          <p:nvPr/>
        </p:nvPicPr>
        <p:blipFill rotWithShape="1">
          <a:blip r:embed="rId4" cstate="print"/>
          <a:srcRect l="2463" r="19696"/>
          <a:stretch/>
        </p:blipFill>
        <p:spPr bwMode="auto">
          <a:xfrm>
            <a:off x="5740152" y="10"/>
            <a:ext cx="3403847" cy="2907926"/>
          </a:xfrm>
          <a:custGeom>
            <a:avLst/>
            <a:gdLst/>
            <a:ahLst/>
            <a:cxnLst/>
            <a:rect l="l" t="t" r="r" b="b"/>
            <a:pathLst>
              <a:path w="4538463" h="3877247">
                <a:moveTo>
                  <a:pt x="0" y="0"/>
                </a:moveTo>
                <a:lnTo>
                  <a:pt x="4538463" y="0"/>
                </a:lnTo>
                <a:lnTo>
                  <a:pt x="4538463" y="3437173"/>
                </a:lnTo>
                <a:lnTo>
                  <a:pt x="4530710" y="3429000"/>
                </a:lnTo>
                <a:cubicBezTo>
                  <a:pt x="4370289" y="3495842"/>
                  <a:pt x="4239946" y="3686344"/>
                  <a:pt x="4056129" y="3636211"/>
                </a:cubicBezTo>
                <a:cubicBezTo>
                  <a:pt x="3872313" y="3589422"/>
                  <a:pt x="3788760" y="3830055"/>
                  <a:pt x="3618310" y="3756528"/>
                </a:cubicBezTo>
                <a:cubicBezTo>
                  <a:pt x="3394389" y="3823371"/>
                  <a:pt x="3163783" y="3823371"/>
                  <a:pt x="2933176" y="3810002"/>
                </a:cubicBezTo>
                <a:cubicBezTo>
                  <a:pt x="2702570" y="3840081"/>
                  <a:pt x="2471962" y="3873503"/>
                  <a:pt x="2238015" y="3850107"/>
                </a:cubicBezTo>
                <a:cubicBezTo>
                  <a:pt x="2007408" y="3870161"/>
                  <a:pt x="1783486" y="3883529"/>
                  <a:pt x="1552880" y="3863476"/>
                </a:cubicBezTo>
                <a:cubicBezTo>
                  <a:pt x="1322274" y="3886870"/>
                  <a:pt x="1091667" y="3876844"/>
                  <a:pt x="864402" y="3860134"/>
                </a:cubicBezTo>
                <a:cubicBezTo>
                  <a:pt x="757455" y="3860134"/>
                  <a:pt x="653849" y="3856792"/>
                  <a:pt x="546902" y="3856792"/>
                </a:cubicBezTo>
                <a:cubicBezTo>
                  <a:pt x="404861" y="3850108"/>
                  <a:pt x="262821" y="3845095"/>
                  <a:pt x="120363" y="3840499"/>
                </a:cubicBezTo>
                <a:lnTo>
                  <a:pt x="0" y="3836632"/>
                </a:lnTo>
                <a:close/>
              </a:path>
            </a:pathLst>
          </a:custGeom>
        </p:spPr>
      </p:pic>
      <p:pic>
        <p:nvPicPr>
          <p:cNvPr id="9" name="Picture 4" descr="C:\Users\marsmam\Desktop\Graphics &amp; Images\reading3.jpg">
            <a:extLst>
              <a:ext uri="{FF2B5EF4-FFF2-40B4-BE49-F238E27FC236}">
                <a16:creationId xmlns:a16="http://schemas.microsoft.com/office/drawing/2014/main" id="{8674447C-64CE-401E-9C8E-CFB2D15DC48F}"/>
              </a:ext>
            </a:extLst>
          </p:cNvPr>
          <p:cNvPicPr>
            <a:picLocks noChangeArrowheads="1"/>
          </p:cNvPicPr>
          <p:nvPr/>
        </p:nvPicPr>
        <p:blipFill rotWithShape="1">
          <a:blip r:embed="rId5" cstate="print"/>
          <a:srcRect t="12659" b="32869"/>
          <a:stretch/>
        </p:blipFill>
        <p:spPr bwMode="auto">
          <a:xfrm>
            <a:off x="20" y="3237191"/>
            <a:ext cx="5127618" cy="1906303"/>
          </a:xfrm>
          <a:custGeom>
            <a:avLst/>
            <a:gdLst/>
            <a:ahLst/>
            <a:cxnLst/>
            <a:rect l="l" t="t" r="r" b="b"/>
            <a:pathLst>
              <a:path w="6836850" h="2541737">
                <a:moveTo>
                  <a:pt x="0" y="0"/>
                </a:moveTo>
                <a:lnTo>
                  <a:pt x="4460098" y="0"/>
                </a:lnTo>
                <a:lnTo>
                  <a:pt x="4483996" y="31836"/>
                </a:lnTo>
                <a:cubicBezTo>
                  <a:pt x="4644419" y="28495"/>
                  <a:pt x="4627708" y="282495"/>
                  <a:pt x="4788129" y="245732"/>
                </a:cubicBezTo>
                <a:cubicBezTo>
                  <a:pt x="4754709" y="362707"/>
                  <a:pt x="4641076" y="302548"/>
                  <a:pt x="4600971" y="389443"/>
                </a:cubicBezTo>
                <a:cubicBezTo>
                  <a:pt x="4684524" y="462970"/>
                  <a:pt x="4844945" y="409497"/>
                  <a:pt x="4871683" y="563233"/>
                </a:cubicBezTo>
                <a:cubicBezTo>
                  <a:pt x="4838262" y="723655"/>
                  <a:pt x="4945210" y="703602"/>
                  <a:pt x="5032105" y="713629"/>
                </a:cubicBezTo>
                <a:cubicBezTo>
                  <a:pt x="5239317" y="733683"/>
                  <a:pt x="5439843" y="747050"/>
                  <a:pt x="5643713" y="780472"/>
                </a:cubicBezTo>
                <a:cubicBezTo>
                  <a:pt x="5693844" y="790498"/>
                  <a:pt x="5810819" y="767103"/>
                  <a:pt x="5800794" y="870709"/>
                </a:cubicBezTo>
                <a:cubicBezTo>
                  <a:pt x="5790767" y="954261"/>
                  <a:pt x="5700529" y="924184"/>
                  <a:pt x="5643713" y="927525"/>
                </a:cubicBezTo>
                <a:cubicBezTo>
                  <a:pt x="5329553" y="967632"/>
                  <a:pt x="5012052" y="904131"/>
                  <a:pt x="4701235" y="907472"/>
                </a:cubicBezTo>
                <a:cubicBezTo>
                  <a:pt x="4664472" y="907472"/>
                  <a:pt x="4657787" y="1017762"/>
                  <a:pt x="4577576" y="980999"/>
                </a:cubicBezTo>
                <a:cubicBezTo>
                  <a:pt x="4788129" y="1081263"/>
                  <a:pt x="5767372" y="1108001"/>
                  <a:pt x="6094900" y="1161474"/>
                </a:cubicBezTo>
                <a:cubicBezTo>
                  <a:pt x="5754004" y="1542477"/>
                  <a:pt x="5429817" y="1311870"/>
                  <a:pt x="5159105" y="1525765"/>
                </a:cubicBezTo>
                <a:cubicBezTo>
                  <a:pt x="5159105" y="1525765"/>
                  <a:pt x="5212580" y="1525765"/>
                  <a:pt x="5443187" y="1595950"/>
                </a:cubicBezTo>
                <a:cubicBezTo>
                  <a:pt x="5627002" y="1652765"/>
                  <a:pt x="5536765" y="1732976"/>
                  <a:pt x="6001321" y="1886715"/>
                </a:cubicBezTo>
                <a:cubicBezTo>
                  <a:pt x="5824188" y="1936846"/>
                  <a:pt x="5593581" y="1839925"/>
                  <a:pt x="5506685" y="2100610"/>
                </a:cubicBezTo>
                <a:cubicBezTo>
                  <a:pt x="5643713" y="2147401"/>
                  <a:pt x="5807477" y="2103953"/>
                  <a:pt x="5904398" y="2227611"/>
                </a:cubicBezTo>
                <a:cubicBezTo>
                  <a:pt x="5934478" y="2264375"/>
                  <a:pt x="5964557" y="2287770"/>
                  <a:pt x="6001321" y="2307821"/>
                </a:cubicBezTo>
                <a:cubicBezTo>
                  <a:pt x="5984612" y="2314507"/>
                  <a:pt x="5964557" y="2321190"/>
                  <a:pt x="5951188" y="2327874"/>
                </a:cubicBezTo>
                <a:cubicBezTo>
                  <a:pt x="5977925" y="2351271"/>
                  <a:pt x="6663060" y="2478270"/>
                  <a:pt x="6836850" y="2481613"/>
                </a:cubicBezTo>
                <a:cubicBezTo>
                  <a:pt x="6761652" y="2506679"/>
                  <a:pt x="6636845" y="2527828"/>
                  <a:pt x="6553814" y="2540165"/>
                </a:cubicBezTo>
                <a:lnTo>
                  <a:pt x="6542822" y="2541737"/>
                </a:lnTo>
                <a:lnTo>
                  <a:pt x="0" y="2541737"/>
                </a:lnTo>
                <a:close/>
              </a:path>
            </a:pathLst>
          </a:custGeom>
        </p:spPr>
      </p:pic>
      <p:sp>
        <p:nvSpPr>
          <p:cNvPr id="4" name="Sample Text Slide" hidden="1">
            <a:extLst>
              <a:ext uri="{FF2B5EF4-FFF2-40B4-BE49-F238E27FC236}">
                <a16:creationId xmlns:a16="http://schemas.microsoft.com/office/drawing/2014/main" id="{E57A723E-00FA-6547-AD66-56F96CF7BE11}"/>
              </a:ext>
            </a:extLst>
          </p:cNvPr>
          <p:cNvSpPr>
            <a:spLocks noGrp="1"/>
          </p:cNvSpPr>
          <p:nvPr>
            <p:ph type="title" idx="4294967295"/>
          </p:nvPr>
        </p:nvSpPr>
        <p:spPr/>
        <p:txBody>
          <a:bodyPr/>
          <a:lstStyle/>
          <a:p>
            <a:r>
              <a:rPr lang="en-US" dirty="0"/>
              <a:t>Sample Text Slide</a:t>
            </a:r>
          </a:p>
        </p:txBody>
      </p:sp>
      <p:sp>
        <p:nvSpPr>
          <p:cNvPr id="10" name="Shape 55">
            <a:extLst>
              <a:ext uri="{FF2B5EF4-FFF2-40B4-BE49-F238E27FC236}">
                <a16:creationId xmlns:a16="http://schemas.microsoft.com/office/drawing/2014/main" id="{F5E696FA-C5FB-478D-83C8-DADF2AAAF23C}"/>
              </a:ext>
            </a:extLst>
          </p:cNvPr>
          <p:cNvSpPr txBox="1">
            <a:spLocks/>
          </p:cNvSpPr>
          <p:nvPr/>
        </p:nvSpPr>
        <p:spPr>
          <a:xfrm>
            <a:off x="4121625" y="3149119"/>
            <a:ext cx="4786867" cy="527721"/>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rgbClr val="333399"/>
              </a:buClr>
            </a:pPr>
            <a:r>
              <a:rPr lang="en-US" sz="3000" dirty="0">
                <a:solidFill>
                  <a:srgbClr val="333399"/>
                </a:solidFill>
                <a:latin typeface="Lato Black" panose="020F0A02020204030203" pitchFamily="34" charset="0"/>
              </a:rPr>
              <a:t>Alternate Accountability</a:t>
            </a:r>
          </a:p>
        </p:txBody>
      </p:sp>
      <p:sp>
        <p:nvSpPr>
          <p:cNvPr id="11" name="Shape 56">
            <a:extLst>
              <a:ext uri="{FF2B5EF4-FFF2-40B4-BE49-F238E27FC236}">
                <a16:creationId xmlns:a16="http://schemas.microsoft.com/office/drawing/2014/main" id="{474545E3-573A-4037-86CE-745DE6B7CC8C}"/>
              </a:ext>
            </a:extLst>
          </p:cNvPr>
          <p:cNvSpPr txBox="1">
            <a:spLocks/>
          </p:cNvSpPr>
          <p:nvPr/>
        </p:nvSpPr>
        <p:spPr>
          <a:xfrm>
            <a:off x="4570857" y="3725247"/>
            <a:ext cx="4337635" cy="49638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0"/>
              </a:spcBef>
              <a:spcAft>
                <a:spcPts val="0"/>
              </a:spcAft>
              <a:buClr>
                <a:schemeClr val="dk1"/>
              </a:buClr>
              <a:buSzPts val="1300"/>
              <a:buFont typeface="Lato"/>
              <a:buNone/>
              <a:defRPr sz="1300" b="1" i="0" u="none" strike="noStrike" cap="none">
                <a:solidFill>
                  <a:schemeClr val="dk1"/>
                </a:solidFill>
                <a:latin typeface="Lato"/>
                <a:ea typeface="Lato"/>
                <a:cs typeface="Lato"/>
                <a:sym typeface="Lato"/>
              </a:defRPr>
            </a:lvl1pPr>
            <a:lvl2pPr marL="914400" marR="0" lvl="1" indent="-228600" algn="l" rtl="0">
              <a:lnSpc>
                <a:spcPct val="100000"/>
              </a:lnSpc>
              <a:spcBef>
                <a:spcPts val="3000"/>
              </a:spcBef>
              <a:spcAft>
                <a:spcPts val="0"/>
              </a:spcAft>
              <a:buClr>
                <a:schemeClr val="dk1"/>
              </a:buClr>
              <a:buSzPts val="1300"/>
              <a:buFont typeface="Lato"/>
              <a:buNone/>
              <a:defRPr sz="1300" b="1" i="0" u="none" strike="noStrike" cap="none">
                <a:solidFill>
                  <a:schemeClr val="dk1"/>
                </a:solidFill>
                <a:latin typeface="Lato"/>
                <a:ea typeface="Lato"/>
                <a:cs typeface="Lato"/>
                <a:sym typeface="Lato"/>
              </a:defRPr>
            </a:lvl2pPr>
            <a:lvl3pPr marL="1371600" marR="0" lvl="2" indent="-228600" algn="l" rtl="0">
              <a:lnSpc>
                <a:spcPct val="100000"/>
              </a:lnSpc>
              <a:spcBef>
                <a:spcPts val="375"/>
              </a:spcBef>
              <a:spcAft>
                <a:spcPts val="0"/>
              </a:spcAft>
              <a:buClr>
                <a:schemeClr val="dk1"/>
              </a:buClr>
              <a:buSzPts val="1300"/>
              <a:buFont typeface="Lato"/>
              <a:buNone/>
              <a:defRPr sz="1300" b="1" i="0" u="none" strike="noStrike" cap="none">
                <a:solidFill>
                  <a:schemeClr val="dk1"/>
                </a:solidFill>
                <a:latin typeface="Lato"/>
                <a:ea typeface="Lato"/>
                <a:cs typeface="Lato"/>
                <a:sym typeface="Lato"/>
              </a:defRPr>
            </a:lvl3pPr>
            <a:lvl4pPr marL="1828800" marR="0" lvl="3" indent="-228600" algn="l" rtl="0">
              <a:lnSpc>
                <a:spcPct val="100000"/>
              </a:lnSpc>
              <a:spcBef>
                <a:spcPts val="375"/>
              </a:spcBef>
              <a:spcAft>
                <a:spcPts val="0"/>
              </a:spcAft>
              <a:buClr>
                <a:schemeClr val="dk1"/>
              </a:buClr>
              <a:buSzPts val="1300"/>
              <a:buFont typeface="Lato"/>
              <a:buNone/>
              <a:defRPr sz="1300" b="1" i="0" u="none" strike="noStrike" cap="none">
                <a:solidFill>
                  <a:schemeClr val="dk1"/>
                </a:solidFill>
                <a:latin typeface="Lato"/>
                <a:ea typeface="Lato"/>
                <a:cs typeface="Lato"/>
                <a:sym typeface="Lato"/>
              </a:defRPr>
            </a:lvl4pPr>
            <a:lvl5pPr marL="2286000" marR="0" lvl="4" indent="-228600" algn="l" rtl="0">
              <a:lnSpc>
                <a:spcPct val="100000"/>
              </a:lnSpc>
              <a:spcBef>
                <a:spcPts val="375"/>
              </a:spcBef>
              <a:spcAft>
                <a:spcPts val="0"/>
              </a:spcAft>
              <a:buClr>
                <a:schemeClr val="dk1"/>
              </a:buClr>
              <a:buSzPts val="1300"/>
              <a:buFont typeface="Lato"/>
              <a:buNone/>
              <a:defRPr sz="1300" b="1" i="0" u="none" strike="noStrike" cap="none">
                <a:solidFill>
                  <a:schemeClr val="dk1"/>
                </a:solidFill>
                <a:latin typeface="Lato"/>
                <a:ea typeface="Lato"/>
                <a:cs typeface="Lato"/>
                <a:sym typeface="Lato"/>
              </a:defRPr>
            </a:lvl5pPr>
            <a:lvl6pPr marL="2743200" marR="0" lvl="5" indent="-311150" algn="l" rtl="0">
              <a:lnSpc>
                <a:spcPct val="90000"/>
              </a:lnSpc>
              <a:spcBef>
                <a:spcPts val="375"/>
              </a:spcBef>
              <a:spcAft>
                <a:spcPts val="0"/>
              </a:spcAft>
              <a:buClr>
                <a:schemeClr val="dk1"/>
              </a:buClr>
              <a:buSzPts val="1300"/>
              <a:buFont typeface="Lato"/>
              <a:buChar char="•"/>
              <a:defRPr sz="1300" b="1" i="0" u="none" strike="noStrike" cap="none">
                <a:solidFill>
                  <a:schemeClr val="dk1"/>
                </a:solidFill>
                <a:latin typeface="Lato"/>
                <a:ea typeface="Lato"/>
                <a:cs typeface="Lato"/>
                <a:sym typeface="Lato"/>
              </a:defRPr>
            </a:lvl6pPr>
            <a:lvl7pPr marL="3200400" marR="0" lvl="6" indent="-311150" algn="l" rtl="0">
              <a:lnSpc>
                <a:spcPct val="90000"/>
              </a:lnSpc>
              <a:spcBef>
                <a:spcPts val="375"/>
              </a:spcBef>
              <a:spcAft>
                <a:spcPts val="0"/>
              </a:spcAft>
              <a:buClr>
                <a:schemeClr val="dk1"/>
              </a:buClr>
              <a:buSzPts val="1300"/>
              <a:buFont typeface="Lato"/>
              <a:buChar char="•"/>
              <a:defRPr sz="1300" b="1" i="0" u="none" strike="noStrike" cap="none">
                <a:solidFill>
                  <a:schemeClr val="dk1"/>
                </a:solidFill>
                <a:latin typeface="Lato"/>
                <a:ea typeface="Lato"/>
                <a:cs typeface="Lato"/>
                <a:sym typeface="Lato"/>
              </a:defRPr>
            </a:lvl7pPr>
            <a:lvl8pPr marL="3657600" marR="0" lvl="7" indent="-311150" algn="l" rtl="0">
              <a:lnSpc>
                <a:spcPct val="90000"/>
              </a:lnSpc>
              <a:spcBef>
                <a:spcPts val="375"/>
              </a:spcBef>
              <a:spcAft>
                <a:spcPts val="0"/>
              </a:spcAft>
              <a:buClr>
                <a:schemeClr val="dk1"/>
              </a:buClr>
              <a:buSzPts val="1300"/>
              <a:buFont typeface="Lato"/>
              <a:buChar char="•"/>
              <a:defRPr sz="1300" b="1" i="0" u="none" strike="noStrike" cap="none">
                <a:solidFill>
                  <a:schemeClr val="dk1"/>
                </a:solidFill>
                <a:latin typeface="Lato"/>
                <a:ea typeface="Lato"/>
                <a:cs typeface="Lato"/>
                <a:sym typeface="Lato"/>
              </a:defRPr>
            </a:lvl8pPr>
            <a:lvl9pPr marL="4114800" marR="0" lvl="8" indent="-311150" algn="l" rtl="0">
              <a:lnSpc>
                <a:spcPct val="90000"/>
              </a:lnSpc>
              <a:spcBef>
                <a:spcPts val="375"/>
              </a:spcBef>
              <a:spcAft>
                <a:spcPts val="0"/>
              </a:spcAft>
              <a:buClr>
                <a:schemeClr val="dk1"/>
              </a:buClr>
              <a:buSzPts val="1300"/>
              <a:buFont typeface="Lato"/>
              <a:buChar char="•"/>
              <a:defRPr sz="1300" b="1" i="0" u="none" strike="noStrike" cap="none">
                <a:solidFill>
                  <a:schemeClr val="dk1"/>
                </a:solidFill>
                <a:latin typeface="Lato"/>
                <a:ea typeface="Lato"/>
                <a:cs typeface="Lato"/>
                <a:sym typeface="Lato"/>
              </a:defRPr>
            </a:lvl9pPr>
          </a:lstStyle>
          <a:p>
            <a:pPr marL="0" indent="0" algn="ctr">
              <a:lnSpc>
                <a:spcPct val="115000"/>
              </a:lnSpc>
              <a:buFont typeface="Arial"/>
              <a:buNone/>
            </a:pPr>
            <a:r>
              <a:rPr lang="en-US" sz="1320" b="0" dirty="0"/>
              <a:t>Office of Educational Accountability</a:t>
            </a:r>
          </a:p>
          <a:p>
            <a:pPr marL="0" indent="0" algn="ctr">
              <a:lnSpc>
                <a:spcPct val="115000"/>
              </a:lnSpc>
              <a:buFont typeface="Arial"/>
              <a:buNone/>
            </a:pPr>
            <a:r>
              <a:rPr lang="en-US" sz="1320" b="0" dirty="0"/>
              <a:t>Updated May 2023</a:t>
            </a:r>
          </a:p>
        </p:txBody>
      </p:sp>
      <p:pic>
        <p:nvPicPr>
          <p:cNvPr id="12" name="Picture 11" descr="Graphical user interface, text&#10;&#10;Description automatically generated">
            <a:extLst>
              <a:ext uri="{FF2B5EF4-FFF2-40B4-BE49-F238E27FC236}">
                <a16:creationId xmlns:a16="http://schemas.microsoft.com/office/drawing/2014/main" id="{5F92CC53-F872-4A0F-891A-28F1FA0A92C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774426" y="4431657"/>
            <a:ext cx="1930495" cy="508495"/>
          </a:xfrm>
          <a:prstGeom prst="rect">
            <a:avLst/>
          </a:prstGeom>
        </p:spPr>
      </p:pic>
    </p:spTree>
    <p:extLst>
      <p:ext uri="{BB962C8B-B14F-4D97-AF65-F5344CB8AC3E}">
        <p14:creationId xmlns:p14="http://schemas.microsoft.com/office/powerpoint/2010/main" val="3413158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ample Text Slide" hidden="1">
            <a:extLst>
              <a:ext uri="{FF2B5EF4-FFF2-40B4-BE49-F238E27FC236}">
                <a16:creationId xmlns:a16="http://schemas.microsoft.com/office/drawing/2014/main" id="{E57A723E-00FA-6547-AD66-56F96CF7BE11}"/>
              </a:ext>
            </a:extLst>
          </p:cNvPr>
          <p:cNvSpPr>
            <a:spLocks noGrp="1"/>
          </p:cNvSpPr>
          <p:nvPr>
            <p:ph type="title" idx="4294967295"/>
          </p:nvPr>
        </p:nvSpPr>
        <p:spPr/>
        <p:txBody>
          <a:bodyPr/>
          <a:lstStyle/>
          <a:p>
            <a:r>
              <a:rPr lang="en-US" dirty="0"/>
              <a:t>Sample Text Slide</a:t>
            </a:r>
          </a:p>
        </p:txBody>
      </p:sp>
      <p:sp>
        <p:nvSpPr>
          <p:cNvPr id="3" name="Title 7">
            <a:extLst>
              <a:ext uri="{FF2B5EF4-FFF2-40B4-BE49-F238E27FC236}">
                <a16:creationId xmlns:a16="http://schemas.microsoft.com/office/drawing/2014/main" id="{8F16B4E9-DB94-4D63-88AA-60DBD68FF50C}"/>
              </a:ext>
            </a:extLst>
          </p:cNvPr>
          <p:cNvSpPr txBox="1">
            <a:spLocks/>
          </p:cNvSpPr>
          <p:nvPr/>
        </p:nvSpPr>
        <p:spPr>
          <a:xfrm>
            <a:off x="304799" y="180745"/>
            <a:ext cx="8628993" cy="619355"/>
          </a:xfrm>
          <a:prstGeom prst="rect">
            <a:avLst/>
          </a:prstGeom>
        </p:spPr>
        <p:txBody>
          <a:bodyPr/>
          <a:lstStyle>
            <a:lvl1pPr algn="ctr" defTabSz="685800" rtl="0" eaLnBrk="1" latinLnBrk="0" hangingPunct="1">
              <a:lnSpc>
                <a:spcPct val="90000"/>
              </a:lnSpc>
              <a:spcBef>
                <a:spcPct val="0"/>
              </a:spcBef>
              <a:buNone/>
              <a:defRPr sz="3600" kern="1200">
                <a:solidFill>
                  <a:schemeClr val="bg1"/>
                </a:solidFill>
                <a:latin typeface="Lato Black" panose="020F0A02020204030203" pitchFamily="34" charset="0"/>
                <a:ea typeface="+mj-ea"/>
                <a:cs typeface="+mj-cs"/>
              </a:defRPr>
            </a:lvl1pPr>
          </a:lstStyle>
          <a:p>
            <a:r>
              <a:rPr lang="en-US" dirty="0"/>
              <a:t>What Does the Process Look Like?</a:t>
            </a:r>
          </a:p>
        </p:txBody>
      </p:sp>
      <p:pic>
        <p:nvPicPr>
          <p:cNvPr id="6" name="Picture 2" descr="C:\Users\marsmam\Desktop\Graphics &amp; Images\123.jpg">
            <a:extLst>
              <a:ext uri="{FF2B5EF4-FFF2-40B4-BE49-F238E27FC236}">
                <a16:creationId xmlns:a16="http://schemas.microsoft.com/office/drawing/2014/main" id="{48A4F73E-00CD-4B5B-9FEC-CDAB0283FBF7}"/>
              </a:ext>
            </a:extLst>
          </p:cNvPr>
          <p:cNvPicPr>
            <a:picLocks noChangeAspect="1" noChangeArrowheads="1"/>
          </p:cNvPicPr>
          <p:nvPr/>
        </p:nvPicPr>
        <p:blipFill>
          <a:blip r:embed="rId3" cstate="print">
            <a:duotone>
              <a:schemeClr val="accent6">
                <a:shade val="45000"/>
                <a:satMod val="135000"/>
              </a:schemeClr>
              <a:prstClr val="white"/>
            </a:duotone>
          </a:blip>
          <a:srcRect l="67213" r="6557"/>
          <a:stretch>
            <a:fillRect/>
          </a:stretch>
        </p:blipFill>
        <p:spPr bwMode="auto">
          <a:xfrm>
            <a:off x="7182383" y="1084628"/>
            <a:ext cx="571500" cy="678656"/>
          </a:xfrm>
          <a:prstGeom prst="rect">
            <a:avLst/>
          </a:prstGeom>
          <a:ln>
            <a:noFill/>
          </a:ln>
          <a:effectLst/>
        </p:spPr>
      </p:pic>
      <p:pic>
        <p:nvPicPr>
          <p:cNvPr id="7" name="Picture 2" descr="C:\Users\marsmam\Desktop\Graphics &amp; Images\123.jpg">
            <a:extLst>
              <a:ext uri="{FF2B5EF4-FFF2-40B4-BE49-F238E27FC236}">
                <a16:creationId xmlns:a16="http://schemas.microsoft.com/office/drawing/2014/main" id="{DAB5F105-16D9-4D86-AB7B-D54E05CF5871}"/>
              </a:ext>
            </a:extLst>
          </p:cNvPr>
          <p:cNvPicPr>
            <a:picLocks noChangeAspect="1" noChangeArrowheads="1"/>
          </p:cNvPicPr>
          <p:nvPr/>
        </p:nvPicPr>
        <p:blipFill>
          <a:blip r:embed="rId3" cstate="print">
            <a:duotone>
              <a:schemeClr val="accent6">
                <a:shade val="45000"/>
                <a:satMod val="135000"/>
              </a:schemeClr>
              <a:prstClr val="white"/>
            </a:duotone>
          </a:blip>
          <a:srcRect l="3279" r="68853"/>
          <a:stretch>
            <a:fillRect/>
          </a:stretch>
        </p:blipFill>
        <p:spPr bwMode="auto">
          <a:xfrm>
            <a:off x="1786340" y="1081004"/>
            <a:ext cx="613610" cy="685800"/>
          </a:xfrm>
          <a:prstGeom prst="rect">
            <a:avLst/>
          </a:prstGeom>
          <a:ln>
            <a:noFill/>
          </a:ln>
          <a:effectLst/>
        </p:spPr>
      </p:pic>
      <p:pic>
        <p:nvPicPr>
          <p:cNvPr id="8" name="Picture 2" descr="C:\Users\marsmam\Desktop\Graphics &amp; Images\123.jpg">
            <a:extLst>
              <a:ext uri="{FF2B5EF4-FFF2-40B4-BE49-F238E27FC236}">
                <a16:creationId xmlns:a16="http://schemas.microsoft.com/office/drawing/2014/main" id="{86605EF7-528A-4B0D-ABD7-8F7F82CCDBCB}"/>
              </a:ext>
            </a:extLst>
          </p:cNvPr>
          <p:cNvPicPr>
            <a:picLocks noChangeAspect="1" noChangeArrowheads="1"/>
          </p:cNvPicPr>
          <p:nvPr/>
        </p:nvPicPr>
        <p:blipFill>
          <a:blip r:embed="rId3" cstate="print">
            <a:duotone>
              <a:schemeClr val="accent6">
                <a:shade val="45000"/>
                <a:satMod val="135000"/>
              </a:schemeClr>
              <a:prstClr val="white"/>
            </a:duotone>
          </a:blip>
          <a:srcRect l="36066" r="36066"/>
          <a:stretch>
            <a:fillRect/>
          </a:stretch>
        </p:blipFill>
        <p:spPr bwMode="auto">
          <a:xfrm>
            <a:off x="4427039" y="1124549"/>
            <a:ext cx="571500" cy="638735"/>
          </a:xfrm>
          <a:prstGeom prst="rect">
            <a:avLst/>
          </a:prstGeom>
          <a:ln>
            <a:noFill/>
          </a:ln>
          <a:effectLst/>
        </p:spPr>
      </p:pic>
      <p:graphicFrame>
        <p:nvGraphicFramePr>
          <p:cNvPr id="5" name="Diagram 4">
            <a:extLst>
              <a:ext uri="{FF2B5EF4-FFF2-40B4-BE49-F238E27FC236}">
                <a16:creationId xmlns:a16="http://schemas.microsoft.com/office/drawing/2014/main" id="{29AAC59B-C655-45D7-BD9D-4520AF527EC7}"/>
              </a:ext>
            </a:extLst>
          </p:cNvPr>
          <p:cNvGraphicFramePr/>
          <p:nvPr>
            <p:extLst>
              <p:ext uri="{D42A27DB-BD31-4B8C-83A1-F6EECF244321}">
                <p14:modId xmlns:p14="http://schemas.microsoft.com/office/powerpoint/2010/main" val="3189580966"/>
              </p:ext>
            </p:extLst>
          </p:nvPr>
        </p:nvGraphicFramePr>
        <p:xfrm>
          <a:off x="1133198" y="1680754"/>
          <a:ext cx="7462161" cy="249936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24118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ample Text Slide" hidden="1">
            <a:extLst>
              <a:ext uri="{FF2B5EF4-FFF2-40B4-BE49-F238E27FC236}">
                <a16:creationId xmlns:a16="http://schemas.microsoft.com/office/drawing/2014/main" id="{E57A723E-00FA-6547-AD66-56F96CF7BE11}"/>
              </a:ext>
            </a:extLst>
          </p:cNvPr>
          <p:cNvSpPr>
            <a:spLocks noGrp="1"/>
          </p:cNvSpPr>
          <p:nvPr>
            <p:ph type="title" idx="4294967295"/>
          </p:nvPr>
        </p:nvSpPr>
        <p:spPr/>
        <p:txBody>
          <a:bodyPr/>
          <a:lstStyle/>
          <a:p>
            <a:r>
              <a:rPr lang="en-US" dirty="0"/>
              <a:t>Sample Text Slide</a:t>
            </a:r>
          </a:p>
        </p:txBody>
      </p:sp>
      <p:sp>
        <p:nvSpPr>
          <p:cNvPr id="3" name="Title 1">
            <a:extLst>
              <a:ext uri="{FF2B5EF4-FFF2-40B4-BE49-F238E27FC236}">
                <a16:creationId xmlns:a16="http://schemas.microsoft.com/office/drawing/2014/main" id="{26DF2BB8-FF0A-46F1-8963-B1C0D3074B22}"/>
              </a:ext>
            </a:extLst>
          </p:cNvPr>
          <p:cNvSpPr txBox="1">
            <a:spLocks/>
          </p:cNvSpPr>
          <p:nvPr/>
        </p:nvSpPr>
        <p:spPr>
          <a:xfrm>
            <a:off x="616258" y="0"/>
            <a:ext cx="7886700" cy="914400"/>
          </a:xfrm>
          <a:prstGeom prst="rect">
            <a:avLst/>
          </a:prstGeom>
        </p:spPr>
        <p:txBody>
          <a:bodyPr anchor="ctr"/>
          <a:lstStyle>
            <a:lvl1pPr algn="ctr" defTabSz="685800" rtl="0" eaLnBrk="1" latinLnBrk="0" hangingPunct="1">
              <a:lnSpc>
                <a:spcPct val="90000"/>
              </a:lnSpc>
              <a:spcBef>
                <a:spcPct val="0"/>
              </a:spcBef>
              <a:buNone/>
              <a:defRPr sz="3600" kern="1200">
                <a:solidFill>
                  <a:schemeClr val="bg1"/>
                </a:solidFill>
                <a:latin typeface="Lato Black" panose="020F0A02020204030203" pitchFamily="34" charset="0"/>
                <a:ea typeface="+mj-ea"/>
                <a:cs typeface="+mj-cs"/>
              </a:defRPr>
            </a:lvl1pPr>
          </a:lstStyle>
          <a:p>
            <a:r>
              <a:rPr lang="en-US" dirty="0"/>
              <a:t>Completing the Form</a:t>
            </a:r>
          </a:p>
        </p:txBody>
      </p:sp>
      <p:sp>
        <p:nvSpPr>
          <p:cNvPr id="5" name="Content Placeholder 2">
            <a:extLst>
              <a:ext uri="{FF2B5EF4-FFF2-40B4-BE49-F238E27FC236}">
                <a16:creationId xmlns:a16="http://schemas.microsoft.com/office/drawing/2014/main" id="{218841D0-2FFF-4255-A7F0-A050875E142A}"/>
              </a:ext>
            </a:extLst>
          </p:cNvPr>
          <p:cNvSpPr txBox="1">
            <a:spLocks/>
          </p:cNvSpPr>
          <p:nvPr/>
        </p:nvSpPr>
        <p:spPr>
          <a:xfrm>
            <a:off x="3294446" y="1509804"/>
            <a:ext cx="5068390" cy="2283306"/>
          </a:xfrm>
          <a:prstGeom prst="rect">
            <a:avLst/>
          </a:prstGeom>
        </p:spPr>
        <p:txBody>
          <a:bodyPr/>
          <a:lstStyle>
            <a:lvl1pPr marL="164592" indent="-164592" algn="l" defTabSz="685800" rtl="0" eaLnBrk="1" latinLnBrk="0" hangingPunct="1">
              <a:lnSpc>
                <a:spcPct val="100000"/>
              </a:lnSpc>
              <a:spcBef>
                <a:spcPts val="0"/>
              </a:spcBef>
              <a:spcAft>
                <a:spcPts val="3000"/>
              </a:spcAft>
              <a:buFont typeface="Arial"/>
              <a:buChar char="•"/>
              <a:defRPr sz="2400" b="1" kern="1200">
                <a:solidFill>
                  <a:schemeClr val="tx1"/>
                </a:solidFill>
                <a:latin typeface="Lato" panose="020F0502020204030203" pitchFamily="34" charset="0"/>
                <a:ea typeface="+mn-ea"/>
                <a:cs typeface="+mn-cs"/>
              </a:defRPr>
            </a:lvl1pPr>
            <a:lvl2pPr marL="342900" indent="0" algn="l" defTabSz="685800" rtl="0" eaLnBrk="1" latinLnBrk="0" hangingPunct="1">
              <a:lnSpc>
                <a:spcPct val="150000"/>
              </a:lnSpc>
              <a:spcBef>
                <a:spcPts val="375"/>
              </a:spcBef>
              <a:buFont typeface="Lato" panose="020F0502020204030203" pitchFamily="34" charset="0"/>
              <a:buNone/>
              <a:defRPr sz="2400" kern="1200">
                <a:solidFill>
                  <a:schemeClr val="tx1"/>
                </a:solidFill>
                <a:latin typeface="Lato" panose="020F0502020204030203"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342900" indent="-342900">
              <a:spcAft>
                <a:spcPts val="400"/>
              </a:spcAft>
              <a:buFont typeface="+mj-lt"/>
              <a:buAutoNum type="arabicPeriod"/>
            </a:pPr>
            <a:r>
              <a:rPr lang="en-US" sz="1800" b="0" dirty="0"/>
              <a:t>Open link to form (sent to school principal). </a:t>
            </a:r>
          </a:p>
          <a:p>
            <a:pPr marL="342900" indent="-342900">
              <a:spcAft>
                <a:spcPts val="400"/>
              </a:spcAft>
              <a:buFont typeface="+mj-lt"/>
              <a:buAutoNum type="arabicPeriod"/>
            </a:pPr>
            <a:r>
              <a:rPr lang="en-US" sz="1800" b="0" dirty="0"/>
              <a:t>Describe goals, measures used, and progress toward goal in each of the priority areas. </a:t>
            </a:r>
          </a:p>
          <a:p>
            <a:pPr marL="342900" indent="-342900">
              <a:spcAft>
                <a:spcPts val="400"/>
              </a:spcAft>
              <a:buFont typeface="+mj-lt"/>
              <a:buAutoNum type="arabicPeriod"/>
            </a:pPr>
            <a:r>
              <a:rPr lang="en-US" sz="1800" b="0" dirty="0"/>
              <a:t>Assign a performance rating in each priority area. </a:t>
            </a:r>
          </a:p>
          <a:p>
            <a:pPr marL="342900" indent="-342900">
              <a:spcAft>
                <a:spcPts val="400"/>
              </a:spcAft>
              <a:buFont typeface="+mj-lt"/>
              <a:buAutoNum type="arabicPeriod"/>
            </a:pPr>
            <a:r>
              <a:rPr lang="en-US" sz="1800" b="0" dirty="0"/>
              <a:t>Certify the form.</a:t>
            </a:r>
          </a:p>
        </p:txBody>
      </p:sp>
      <p:pic>
        <p:nvPicPr>
          <p:cNvPr id="6" name="Picture 2" descr="https://media.dpi.wi.gov/stock-img/small-icon/clipboard-icon-grn.png">
            <a:extLst>
              <a:ext uri="{FF2B5EF4-FFF2-40B4-BE49-F238E27FC236}">
                <a16:creationId xmlns:a16="http://schemas.microsoft.com/office/drawing/2014/main" id="{7D61B86B-F413-4522-82B2-13C4E2817D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6258" y="1616590"/>
            <a:ext cx="1910320" cy="1910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8130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985958C-00FF-D49E-8118-A6DD19F60F1D}"/>
              </a:ext>
            </a:extLst>
          </p:cNvPr>
          <p:cNvSpPr>
            <a:spLocks noGrp="1" noRot="1" noMove="1" noResize="1" noEditPoints="1" noAdjustHandles="1" noChangeArrowheads="1" noChangeShapeType="1"/>
          </p:cNvSpPr>
          <p:nvPr/>
        </p:nvSpPr>
        <p:spPr>
          <a:xfrm>
            <a:off x="0" y="914400"/>
            <a:ext cx="9144000" cy="42291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ample Text Slide" hidden="1">
            <a:extLst>
              <a:ext uri="{FF2B5EF4-FFF2-40B4-BE49-F238E27FC236}">
                <a16:creationId xmlns:a16="http://schemas.microsoft.com/office/drawing/2014/main" id="{E57A723E-00FA-6547-AD66-56F96CF7BE11}"/>
              </a:ext>
            </a:extLst>
          </p:cNvPr>
          <p:cNvSpPr>
            <a:spLocks noGrp="1"/>
          </p:cNvSpPr>
          <p:nvPr>
            <p:ph type="title" idx="4294967295"/>
          </p:nvPr>
        </p:nvSpPr>
        <p:spPr/>
        <p:txBody>
          <a:bodyPr/>
          <a:lstStyle/>
          <a:p>
            <a:r>
              <a:rPr lang="en-US" dirty="0"/>
              <a:t>Sample Text Slide</a:t>
            </a:r>
          </a:p>
        </p:txBody>
      </p:sp>
      <p:pic>
        <p:nvPicPr>
          <p:cNvPr id="5" name="Picture 2">
            <a:extLst>
              <a:ext uri="{FF2B5EF4-FFF2-40B4-BE49-F238E27FC236}">
                <a16:creationId xmlns:a16="http://schemas.microsoft.com/office/drawing/2014/main" id="{0474BAE5-B6AF-4475-AF19-7807CA285F96}"/>
              </a:ext>
            </a:extLst>
          </p:cNvPr>
          <p:cNvPicPr>
            <a:picLocks noChangeArrowheads="1"/>
          </p:cNvPicPr>
          <p:nvPr/>
        </p:nvPicPr>
        <p:blipFill>
          <a:blip r:embed="rId3" cstate="print"/>
          <a:srcRect/>
          <a:stretch>
            <a:fillRect/>
          </a:stretch>
        </p:blipFill>
        <p:spPr bwMode="auto">
          <a:xfrm>
            <a:off x="6097951" y="1268730"/>
            <a:ext cx="1714500" cy="1303020"/>
          </a:xfrm>
          <a:prstGeom prst="rect">
            <a:avLst/>
          </a:prstGeom>
          <a:ln>
            <a:noFill/>
          </a:ln>
          <a:effectLst>
            <a:outerShdw blurRad="292100" dist="139700" dir="2700000" algn="tl" rotWithShape="0">
              <a:srgbClr val="333333">
                <a:alpha val="65000"/>
              </a:srgbClr>
            </a:outerShdw>
          </a:effectLst>
        </p:spPr>
      </p:pic>
      <p:pic>
        <p:nvPicPr>
          <p:cNvPr id="6" name="Picture 3" descr="C:\Users\marsmam\AppData\Local\Microsoft\Windows\Temporary Internet Files\Content.Outlook\2ZCNSOCT\science2 (2).jpg">
            <a:extLst>
              <a:ext uri="{FF2B5EF4-FFF2-40B4-BE49-F238E27FC236}">
                <a16:creationId xmlns:a16="http://schemas.microsoft.com/office/drawing/2014/main" id="{891694DE-8E2A-4D0E-9280-3869ADE715B8}"/>
              </a:ext>
            </a:extLst>
          </p:cNvPr>
          <p:cNvPicPr>
            <a:picLocks noChangeArrowheads="1"/>
          </p:cNvPicPr>
          <p:nvPr/>
        </p:nvPicPr>
        <p:blipFill>
          <a:blip r:embed="rId4" cstate="print"/>
          <a:srcRect/>
          <a:stretch>
            <a:fillRect/>
          </a:stretch>
        </p:blipFill>
        <p:spPr bwMode="auto">
          <a:xfrm>
            <a:off x="3714750" y="1268730"/>
            <a:ext cx="1714500" cy="1303020"/>
          </a:xfrm>
          <a:prstGeom prst="rect">
            <a:avLst/>
          </a:prstGeom>
          <a:ln>
            <a:noFill/>
          </a:ln>
          <a:effectLst>
            <a:outerShdw blurRad="292100" dist="139700" dir="2700000" algn="tl" rotWithShape="0">
              <a:srgbClr val="333333">
                <a:alpha val="65000"/>
              </a:srgbClr>
            </a:outerShdw>
          </a:effectLst>
        </p:spPr>
      </p:pic>
      <p:pic>
        <p:nvPicPr>
          <p:cNvPr id="7" name="Picture 4" descr="C:\Users\marsmam\Desktop\Graphics &amp; Images\reading3.jpg">
            <a:extLst>
              <a:ext uri="{FF2B5EF4-FFF2-40B4-BE49-F238E27FC236}">
                <a16:creationId xmlns:a16="http://schemas.microsoft.com/office/drawing/2014/main" id="{277B6B1D-773A-4EF8-8E60-FC252E1FD4AA}"/>
              </a:ext>
            </a:extLst>
          </p:cNvPr>
          <p:cNvPicPr>
            <a:picLocks noChangeArrowheads="1"/>
          </p:cNvPicPr>
          <p:nvPr/>
        </p:nvPicPr>
        <p:blipFill>
          <a:blip r:embed="rId5" cstate="print"/>
          <a:srcRect/>
          <a:stretch>
            <a:fillRect/>
          </a:stretch>
        </p:blipFill>
        <p:spPr bwMode="auto">
          <a:xfrm>
            <a:off x="1331549" y="1268730"/>
            <a:ext cx="1714500" cy="1303020"/>
          </a:xfrm>
          <a:prstGeom prst="rect">
            <a:avLst/>
          </a:prstGeom>
          <a:ln>
            <a:noFill/>
          </a:ln>
          <a:effectLst>
            <a:outerShdw blurRad="292100" dist="139700" dir="2700000" algn="tl" rotWithShape="0">
              <a:srgbClr val="333333">
                <a:alpha val="65000"/>
              </a:srgbClr>
            </a:outerShdw>
          </a:effectLst>
        </p:spPr>
      </p:pic>
      <p:sp>
        <p:nvSpPr>
          <p:cNvPr id="8" name="Title 7">
            <a:extLst>
              <a:ext uri="{FF2B5EF4-FFF2-40B4-BE49-F238E27FC236}">
                <a16:creationId xmlns:a16="http://schemas.microsoft.com/office/drawing/2014/main" id="{EA55B5A6-6EA6-4978-A2E9-37ECCC1CA10B}"/>
              </a:ext>
            </a:extLst>
          </p:cNvPr>
          <p:cNvSpPr txBox="1">
            <a:spLocks/>
          </p:cNvSpPr>
          <p:nvPr/>
        </p:nvSpPr>
        <p:spPr>
          <a:xfrm>
            <a:off x="304799" y="180745"/>
            <a:ext cx="8628993" cy="619355"/>
          </a:xfrm>
          <a:prstGeom prst="rect">
            <a:avLst/>
          </a:prstGeom>
        </p:spPr>
        <p:txBody>
          <a:bodyPr/>
          <a:lstStyle>
            <a:lvl1pPr algn="ctr" defTabSz="685800" rtl="0" eaLnBrk="1" latinLnBrk="0" hangingPunct="1">
              <a:lnSpc>
                <a:spcPct val="90000"/>
              </a:lnSpc>
              <a:spcBef>
                <a:spcPct val="0"/>
              </a:spcBef>
              <a:buNone/>
              <a:defRPr sz="3600" kern="1200">
                <a:solidFill>
                  <a:schemeClr val="bg1"/>
                </a:solidFill>
                <a:latin typeface="Lato Black" panose="020F0A02020204030203" pitchFamily="34" charset="0"/>
                <a:ea typeface="+mj-ea"/>
                <a:cs typeface="+mj-cs"/>
              </a:defRPr>
            </a:lvl1pPr>
          </a:lstStyle>
          <a:p>
            <a:r>
              <a:rPr lang="en-US" dirty="0"/>
              <a:t>Performance Ratings</a:t>
            </a:r>
          </a:p>
        </p:txBody>
      </p:sp>
      <p:grpSp>
        <p:nvGrpSpPr>
          <p:cNvPr id="2" name="Group 1">
            <a:extLst>
              <a:ext uri="{FF2B5EF4-FFF2-40B4-BE49-F238E27FC236}">
                <a16:creationId xmlns:a16="http://schemas.microsoft.com/office/drawing/2014/main" id="{098EA58E-F162-422C-9526-24D636C8B1EA}"/>
              </a:ext>
            </a:extLst>
          </p:cNvPr>
          <p:cNvGrpSpPr/>
          <p:nvPr/>
        </p:nvGrpSpPr>
        <p:grpSpPr>
          <a:xfrm>
            <a:off x="930409" y="2839723"/>
            <a:ext cx="2470016" cy="1624034"/>
            <a:chOff x="3429000" y="952662"/>
            <a:chExt cx="2470016" cy="1624034"/>
          </a:xfrm>
          <a:noFill/>
        </p:grpSpPr>
        <p:sp>
          <p:nvSpPr>
            <p:cNvPr id="14" name="TextBox 13">
              <a:extLst>
                <a:ext uri="{FF2B5EF4-FFF2-40B4-BE49-F238E27FC236}">
                  <a16:creationId xmlns:a16="http://schemas.microsoft.com/office/drawing/2014/main" id="{C7773BE3-5A54-42BC-BB06-26652AF6D931}"/>
                </a:ext>
              </a:extLst>
            </p:cNvPr>
            <p:cNvSpPr txBox="1"/>
            <p:nvPr/>
          </p:nvSpPr>
          <p:spPr>
            <a:xfrm>
              <a:off x="3429000" y="952662"/>
              <a:ext cx="2470016" cy="1624034"/>
            </a:xfrm>
            <a:prstGeom prst="rect">
              <a:avLst/>
            </a:prstGeom>
            <a:grpFill/>
            <a:ln>
              <a:noFill/>
            </a:ln>
          </p:spPr>
          <p:style>
            <a:lnRef idx="2">
              <a:schemeClr val="accent5"/>
            </a:lnRef>
            <a:fillRef idx="1">
              <a:schemeClr val="lt1"/>
            </a:fillRef>
            <a:effectRef idx="0">
              <a:schemeClr val="accent5"/>
            </a:effectRef>
            <a:fontRef idx="minor">
              <a:schemeClr val="dk1"/>
            </a:fontRef>
          </p:style>
          <p:txBody>
            <a:bodyPr wrap="square" rtlCol="0">
              <a:spAutoFit/>
            </a:bodyPr>
            <a:lstStyle/>
            <a:p>
              <a:pPr lvl="1"/>
              <a:r>
                <a:rPr lang="en-US" sz="1200" b="1" dirty="0">
                  <a:solidFill>
                    <a:schemeClr val="tx1"/>
                  </a:solidFill>
                  <a:latin typeface="Lato" panose="020F0502020204030203" pitchFamily="34" charset="0"/>
                  <a:ea typeface="Times New Roman" pitchFamily="18" charset="0"/>
                  <a:cs typeface="Arial" pitchFamily="34" charset="0"/>
                </a:rPr>
                <a:t>English Language Arts</a:t>
              </a:r>
            </a:p>
            <a:p>
              <a:pPr marL="557213" lvl="1" indent="-214313">
                <a:spcBef>
                  <a:spcPct val="20000"/>
                </a:spcBef>
                <a:spcAft>
                  <a:spcPts val="450"/>
                </a:spcAft>
                <a:buFont typeface="Arial" pitchFamily="34" charset="0"/>
                <a:buChar char="•"/>
                <a:defRPr/>
              </a:pPr>
              <a:r>
                <a:rPr lang="en-US" sz="1200" i="1" dirty="0">
                  <a:solidFill>
                    <a:schemeClr val="tx1"/>
                  </a:solidFill>
                  <a:latin typeface="Lato" panose="020F0502020204030203" pitchFamily="34" charset="0"/>
                  <a:cs typeface="Arial" pitchFamily="34" charset="0"/>
                </a:rPr>
                <a:t>Met or Made Progress Toward SMART Goal</a:t>
              </a:r>
            </a:p>
            <a:p>
              <a:pPr marL="557213" lvl="1" indent="-214313">
                <a:spcBef>
                  <a:spcPct val="20000"/>
                </a:spcBef>
                <a:spcAft>
                  <a:spcPts val="450"/>
                </a:spcAft>
                <a:defRPr/>
              </a:pPr>
              <a:r>
                <a:rPr lang="en-US" sz="1200" i="1" dirty="0">
                  <a:solidFill>
                    <a:schemeClr val="tx1"/>
                  </a:solidFill>
                  <a:latin typeface="Lato" panose="020F0502020204030203" pitchFamily="34" charset="0"/>
                  <a:cs typeface="Arial" pitchFamily="34" charset="0"/>
                </a:rPr>
                <a:t>or</a:t>
              </a:r>
            </a:p>
            <a:p>
              <a:pPr marL="557213" lvl="1" indent="-214313">
                <a:spcBef>
                  <a:spcPct val="20000"/>
                </a:spcBef>
                <a:spcAft>
                  <a:spcPts val="450"/>
                </a:spcAft>
                <a:buFont typeface="Arial" pitchFamily="34" charset="0"/>
                <a:buChar char="•"/>
                <a:defRPr/>
              </a:pPr>
              <a:r>
                <a:rPr lang="en-US" sz="1200" i="1" dirty="0">
                  <a:solidFill>
                    <a:schemeClr val="tx1"/>
                  </a:solidFill>
                  <a:latin typeface="Lato" panose="020F0502020204030203" pitchFamily="34" charset="0"/>
                  <a:cs typeface="Arial" pitchFamily="34" charset="0"/>
                </a:rPr>
                <a:t>Did Not Meet and Did Not Make Progress Toward SMART Goal</a:t>
              </a:r>
            </a:p>
          </p:txBody>
        </p:sp>
        <p:sp>
          <p:nvSpPr>
            <p:cNvPr id="15" name="Rounded Rectangle 12">
              <a:extLst>
                <a:ext uri="{FF2B5EF4-FFF2-40B4-BE49-F238E27FC236}">
                  <a16:creationId xmlns:a16="http://schemas.microsoft.com/office/drawing/2014/main" id="{2C465791-EFA7-4F91-B5B7-CD79EC694453}"/>
                </a:ext>
              </a:extLst>
            </p:cNvPr>
            <p:cNvSpPr/>
            <p:nvPr/>
          </p:nvSpPr>
          <p:spPr>
            <a:xfrm>
              <a:off x="3771900" y="1295927"/>
              <a:ext cx="228600" cy="228600"/>
            </a:xfrm>
            <a:prstGeom prst="roundRect">
              <a:avLst/>
            </a:prstGeom>
            <a:solidFill>
              <a:schemeClr val="bg1"/>
            </a:solidFill>
            <a:ln w="28575">
              <a:solidFill>
                <a:srgbClr val="262087"/>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050"/>
            </a:p>
          </p:txBody>
        </p:sp>
        <p:sp>
          <p:nvSpPr>
            <p:cNvPr id="16" name="Rounded Rectangle 14">
              <a:extLst>
                <a:ext uri="{FF2B5EF4-FFF2-40B4-BE49-F238E27FC236}">
                  <a16:creationId xmlns:a16="http://schemas.microsoft.com/office/drawing/2014/main" id="{C2AA9C2D-D093-45F7-A325-9ADA69FD7833}"/>
                </a:ext>
              </a:extLst>
            </p:cNvPr>
            <p:cNvSpPr/>
            <p:nvPr/>
          </p:nvSpPr>
          <p:spPr>
            <a:xfrm>
              <a:off x="3771900" y="2045639"/>
              <a:ext cx="228600" cy="228600"/>
            </a:xfrm>
            <a:prstGeom prst="roundRect">
              <a:avLst/>
            </a:prstGeom>
            <a:solidFill>
              <a:schemeClr val="bg1"/>
            </a:solidFill>
            <a:ln w="28575">
              <a:solidFill>
                <a:srgbClr val="262087"/>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050" dirty="0"/>
            </a:p>
          </p:txBody>
        </p:sp>
      </p:grpSp>
      <p:grpSp>
        <p:nvGrpSpPr>
          <p:cNvPr id="3" name="Group 2">
            <a:extLst>
              <a:ext uri="{FF2B5EF4-FFF2-40B4-BE49-F238E27FC236}">
                <a16:creationId xmlns:a16="http://schemas.microsoft.com/office/drawing/2014/main" id="{A9EE0D2C-0F53-07CD-8725-23781D1E3E02}"/>
              </a:ext>
            </a:extLst>
          </p:cNvPr>
          <p:cNvGrpSpPr/>
          <p:nvPr/>
        </p:nvGrpSpPr>
        <p:grpSpPr>
          <a:xfrm>
            <a:off x="3337969" y="2839723"/>
            <a:ext cx="2470016" cy="1624034"/>
            <a:chOff x="3429000" y="952662"/>
            <a:chExt cx="2470016" cy="1624034"/>
          </a:xfrm>
          <a:noFill/>
        </p:grpSpPr>
        <p:sp>
          <p:nvSpPr>
            <p:cNvPr id="9" name="TextBox 8">
              <a:extLst>
                <a:ext uri="{FF2B5EF4-FFF2-40B4-BE49-F238E27FC236}">
                  <a16:creationId xmlns:a16="http://schemas.microsoft.com/office/drawing/2014/main" id="{5540A7F9-9E06-25F4-8F81-FCC974A40ED3}"/>
                </a:ext>
              </a:extLst>
            </p:cNvPr>
            <p:cNvSpPr txBox="1"/>
            <p:nvPr/>
          </p:nvSpPr>
          <p:spPr>
            <a:xfrm>
              <a:off x="3429000" y="952662"/>
              <a:ext cx="2470016" cy="1624034"/>
            </a:xfrm>
            <a:prstGeom prst="rect">
              <a:avLst/>
            </a:prstGeom>
            <a:grpFill/>
            <a:ln>
              <a:noFill/>
            </a:ln>
          </p:spPr>
          <p:style>
            <a:lnRef idx="2">
              <a:schemeClr val="accent5"/>
            </a:lnRef>
            <a:fillRef idx="1">
              <a:schemeClr val="lt1"/>
            </a:fillRef>
            <a:effectRef idx="0">
              <a:schemeClr val="accent5"/>
            </a:effectRef>
            <a:fontRef idx="minor">
              <a:schemeClr val="dk1"/>
            </a:fontRef>
          </p:style>
          <p:txBody>
            <a:bodyPr wrap="square" rtlCol="0">
              <a:spAutoFit/>
            </a:bodyPr>
            <a:lstStyle/>
            <a:p>
              <a:pPr lvl="1"/>
              <a:r>
                <a:rPr lang="en-US" sz="1200" b="1" dirty="0">
                  <a:solidFill>
                    <a:schemeClr val="tx1"/>
                  </a:solidFill>
                  <a:latin typeface="Lato" panose="020F0502020204030203" pitchFamily="34" charset="0"/>
                  <a:ea typeface="Times New Roman" pitchFamily="18" charset="0"/>
                  <a:cs typeface="Arial" pitchFamily="34" charset="0"/>
                </a:rPr>
                <a:t>Mathematics</a:t>
              </a:r>
            </a:p>
            <a:p>
              <a:pPr marL="557213" lvl="1" indent="-214313">
                <a:spcBef>
                  <a:spcPct val="20000"/>
                </a:spcBef>
                <a:spcAft>
                  <a:spcPts val="450"/>
                </a:spcAft>
                <a:buFont typeface="Arial" pitchFamily="34" charset="0"/>
                <a:buChar char="•"/>
                <a:defRPr/>
              </a:pPr>
              <a:r>
                <a:rPr lang="en-US" sz="1200" i="1" dirty="0">
                  <a:solidFill>
                    <a:schemeClr val="tx1"/>
                  </a:solidFill>
                  <a:latin typeface="Lato" panose="020F0502020204030203" pitchFamily="34" charset="0"/>
                  <a:cs typeface="Arial" pitchFamily="34" charset="0"/>
                </a:rPr>
                <a:t>Met or Made Progress Toward SMART Goal</a:t>
              </a:r>
            </a:p>
            <a:p>
              <a:pPr marL="557213" lvl="1" indent="-214313">
                <a:spcBef>
                  <a:spcPct val="20000"/>
                </a:spcBef>
                <a:spcAft>
                  <a:spcPts val="450"/>
                </a:spcAft>
                <a:defRPr/>
              </a:pPr>
              <a:r>
                <a:rPr lang="en-US" sz="1200" i="1" dirty="0">
                  <a:solidFill>
                    <a:schemeClr val="tx1"/>
                  </a:solidFill>
                  <a:latin typeface="Lato" panose="020F0502020204030203" pitchFamily="34" charset="0"/>
                  <a:cs typeface="Arial" pitchFamily="34" charset="0"/>
                </a:rPr>
                <a:t>or</a:t>
              </a:r>
            </a:p>
            <a:p>
              <a:pPr marL="557213" lvl="1" indent="-214313">
                <a:spcBef>
                  <a:spcPct val="20000"/>
                </a:spcBef>
                <a:spcAft>
                  <a:spcPts val="450"/>
                </a:spcAft>
                <a:buFont typeface="Arial" pitchFamily="34" charset="0"/>
                <a:buChar char="•"/>
                <a:defRPr/>
              </a:pPr>
              <a:r>
                <a:rPr lang="en-US" sz="1200" i="1" dirty="0">
                  <a:solidFill>
                    <a:schemeClr val="tx1"/>
                  </a:solidFill>
                  <a:latin typeface="Lato" panose="020F0502020204030203" pitchFamily="34" charset="0"/>
                  <a:cs typeface="Arial" pitchFamily="34" charset="0"/>
                </a:rPr>
                <a:t>Did Not Meet and Did Not Make Progress Toward SMART Goal</a:t>
              </a:r>
            </a:p>
          </p:txBody>
        </p:sp>
        <p:sp>
          <p:nvSpPr>
            <p:cNvPr id="10" name="Rounded Rectangle 12">
              <a:extLst>
                <a:ext uri="{FF2B5EF4-FFF2-40B4-BE49-F238E27FC236}">
                  <a16:creationId xmlns:a16="http://schemas.microsoft.com/office/drawing/2014/main" id="{852F2DA0-74C0-C9EE-F36B-D15BC3E600D8}"/>
                </a:ext>
              </a:extLst>
            </p:cNvPr>
            <p:cNvSpPr/>
            <p:nvPr/>
          </p:nvSpPr>
          <p:spPr>
            <a:xfrm>
              <a:off x="3771900" y="1295927"/>
              <a:ext cx="228600" cy="228600"/>
            </a:xfrm>
            <a:prstGeom prst="roundRect">
              <a:avLst/>
            </a:prstGeom>
            <a:solidFill>
              <a:schemeClr val="bg1"/>
            </a:solidFill>
            <a:ln w="28575">
              <a:solidFill>
                <a:srgbClr val="262087"/>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050"/>
            </a:p>
          </p:txBody>
        </p:sp>
        <p:sp>
          <p:nvSpPr>
            <p:cNvPr id="11" name="Rounded Rectangle 14">
              <a:extLst>
                <a:ext uri="{FF2B5EF4-FFF2-40B4-BE49-F238E27FC236}">
                  <a16:creationId xmlns:a16="http://schemas.microsoft.com/office/drawing/2014/main" id="{0B913365-A5E4-FA22-7CE1-7D633E1C64E5}"/>
                </a:ext>
              </a:extLst>
            </p:cNvPr>
            <p:cNvSpPr/>
            <p:nvPr/>
          </p:nvSpPr>
          <p:spPr>
            <a:xfrm>
              <a:off x="3771900" y="2045639"/>
              <a:ext cx="228600" cy="228600"/>
            </a:xfrm>
            <a:prstGeom prst="roundRect">
              <a:avLst/>
            </a:prstGeom>
            <a:solidFill>
              <a:schemeClr val="bg1"/>
            </a:solidFill>
            <a:ln w="28575">
              <a:solidFill>
                <a:srgbClr val="262087"/>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050" dirty="0"/>
            </a:p>
          </p:txBody>
        </p:sp>
      </p:grpSp>
      <p:grpSp>
        <p:nvGrpSpPr>
          <p:cNvPr id="12" name="Group 11">
            <a:extLst>
              <a:ext uri="{FF2B5EF4-FFF2-40B4-BE49-F238E27FC236}">
                <a16:creationId xmlns:a16="http://schemas.microsoft.com/office/drawing/2014/main" id="{FA47F62C-0DC7-5AE8-F7AF-5F6B05CB6651}"/>
              </a:ext>
            </a:extLst>
          </p:cNvPr>
          <p:cNvGrpSpPr/>
          <p:nvPr/>
        </p:nvGrpSpPr>
        <p:grpSpPr>
          <a:xfrm>
            <a:off x="5720193" y="2839723"/>
            <a:ext cx="2470016" cy="1624034"/>
            <a:chOff x="3429000" y="952662"/>
            <a:chExt cx="2470016" cy="1624034"/>
          </a:xfrm>
          <a:noFill/>
        </p:grpSpPr>
        <p:sp>
          <p:nvSpPr>
            <p:cNvPr id="13" name="TextBox 12">
              <a:extLst>
                <a:ext uri="{FF2B5EF4-FFF2-40B4-BE49-F238E27FC236}">
                  <a16:creationId xmlns:a16="http://schemas.microsoft.com/office/drawing/2014/main" id="{71FC8B20-BC96-667C-8C08-4C55AE716128}"/>
                </a:ext>
              </a:extLst>
            </p:cNvPr>
            <p:cNvSpPr txBox="1"/>
            <p:nvPr/>
          </p:nvSpPr>
          <p:spPr>
            <a:xfrm>
              <a:off x="3429000" y="952662"/>
              <a:ext cx="2470016" cy="1624034"/>
            </a:xfrm>
            <a:prstGeom prst="rect">
              <a:avLst/>
            </a:prstGeom>
            <a:grpFill/>
            <a:ln>
              <a:noFill/>
            </a:ln>
          </p:spPr>
          <p:style>
            <a:lnRef idx="2">
              <a:schemeClr val="accent5"/>
            </a:lnRef>
            <a:fillRef idx="1">
              <a:schemeClr val="lt1"/>
            </a:fillRef>
            <a:effectRef idx="0">
              <a:schemeClr val="accent5"/>
            </a:effectRef>
            <a:fontRef idx="minor">
              <a:schemeClr val="dk1"/>
            </a:fontRef>
          </p:style>
          <p:txBody>
            <a:bodyPr wrap="square" rtlCol="0">
              <a:spAutoFit/>
            </a:bodyPr>
            <a:lstStyle/>
            <a:p>
              <a:pPr lvl="1"/>
              <a:r>
                <a:rPr lang="en-US" sz="1200" b="1" dirty="0">
                  <a:solidFill>
                    <a:schemeClr val="tx1"/>
                  </a:solidFill>
                  <a:latin typeface="Lato" panose="020F0502020204030203" pitchFamily="34" charset="0"/>
                  <a:ea typeface="Times New Roman" pitchFamily="18" charset="0"/>
                  <a:cs typeface="Arial" pitchFamily="34" charset="0"/>
                </a:rPr>
                <a:t>On-Track for Success</a:t>
              </a:r>
            </a:p>
            <a:p>
              <a:pPr marL="557213" lvl="1" indent="-214313">
                <a:spcBef>
                  <a:spcPct val="20000"/>
                </a:spcBef>
                <a:spcAft>
                  <a:spcPts val="450"/>
                </a:spcAft>
                <a:buFont typeface="Arial" pitchFamily="34" charset="0"/>
                <a:buChar char="•"/>
                <a:defRPr/>
              </a:pPr>
              <a:r>
                <a:rPr lang="en-US" sz="1200" i="1" dirty="0">
                  <a:solidFill>
                    <a:schemeClr val="tx1"/>
                  </a:solidFill>
                  <a:latin typeface="Lato" panose="020F0502020204030203" pitchFamily="34" charset="0"/>
                  <a:cs typeface="Arial" pitchFamily="34" charset="0"/>
                </a:rPr>
                <a:t>Met or Made Progress Toward SMART Goal</a:t>
              </a:r>
            </a:p>
            <a:p>
              <a:pPr marL="557213" lvl="1" indent="-214313">
                <a:spcBef>
                  <a:spcPct val="20000"/>
                </a:spcBef>
                <a:spcAft>
                  <a:spcPts val="450"/>
                </a:spcAft>
                <a:defRPr/>
              </a:pPr>
              <a:r>
                <a:rPr lang="en-US" sz="1200" i="1" dirty="0">
                  <a:solidFill>
                    <a:schemeClr val="tx1"/>
                  </a:solidFill>
                  <a:latin typeface="Lato" panose="020F0502020204030203" pitchFamily="34" charset="0"/>
                  <a:cs typeface="Arial" pitchFamily="34" charset="0"/>
                </a:rPr>
                <a:t>or</a:t>
              </a:r>
            </a:p>
            <a:p>
              <a:pPr marL="557213" lvl="1" indent="-214313">
                <a:spcBef>
                  <a:spcPct val="20000"/>
                </a:spcBef>
                <a:spcAft>
                  <a:spcPts val="450"/>
                </a:spcAft>
                <a:buFont typeface="Arial" pitchFamily="34" charset="0"/>
                <a:buChar char="•"/>
                <a:defRPr/>
              </a:pPr>
              <a:r>
                <a:rPr lang="en-US" sz="1200" i="1" dirty="0">
                  <a:solidFill>
                    <a:schemeClr val="tx1"/>
                  </a:solidFill>
                  <a:latin typeface="Lato" panose="020F0502020204030203" pitchFamily="34" charset="0"/>
                  <a:cs typeface="Arial" pitchFamily="34" charset="0"/>
                </a:rPr>
                <a:t>Did Not Meet and Did Not Make Progress Toward SMART Goal</a:t>
              </a:r>
            </a:p>
          </p:txBody>
        </p:sp>
        <p:sp>
          <p:nvSpPr>
            <p:cNvPr id="25" name="Rounded Rectangle 12">
              <a:extLst>
                <a:ext uri="{FF2B5EF4-FFF2-40B4-BE49-F238E27FC236}">
                  <a16:creationId xmlns:a16="http://schemas.microsoft.com/office/drawing/2014/main" id="{708B96AA-CA54-FE8D-3523-049773340AB8}"/>
                </a:ext>
              </a:extLst>
            </p:cNvPr>
            <p:cNvSpPr/>
            <p:nvPr/>
          </p:nvSpPr>
          <p:spPr>
            <a:xfrm>
              <a:off x="3771900" y="1295927"/>
              <a:ext cx="228600" cy="228600"/>
            </a:xfrm>
            <a:prstGeom prst="roundRect">
              <a:avLst/>
            </a:prstGeom>
            <a:solidFill>
              <a:schemeClr val="bg1"/>
            </a:solidFill>
            <a:ln w="28575">
              <a:solidFill>
                <a:srgbClr val="262087"/>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050"/>
            </a:p>
          </p:txBody>
        </p:sp>
        <p:sp>
          <p:nvSpPr>
            <p:cNvPr id="26" name="Rounded Rectangle 14">
              <a:extLst>
                <a:ext uri="{FF2B5EF4-FFF2-40B4-BE49-F238E27FC236}">
                  <a16:creationId xmlns:a16="http://schemas.microsoft.com/office/drawing/2014/main" id="{E2C597DB-DC64-836B-30A5-8C11CF674E6C}"/>
                </a:ext>
              </a:extLst>
            </p:cNvPr>
            <p:cNvSpPr/>
            <p:nvPr/>
          </p:nvSpPr>
          <p:spPr>
            <a:xfrm>
              <a:off x="3771900" y="2045639"/>
              <a:ext cx="228600" cy="228600"/>
            </a:xfrm>
            <a:prstGeom prst="roundRect">
              <a:avLst/>
            </a:prstGeom>
            <a:solidFill>
              <a:schemeClr val="bg1"/>
            </a:solidFill>
            <a:ln w="28575">
              <a:solidFill>
                <a:srgbClr val="262087"/>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050" dirty="0"/>
            </a:p>
          </p:txBody>
        </p:sp>
      </p:grpSp>
    </p:spTree>
    <p:extLst>
      <p:ext uri="{BB962C8B-B14F-4D97-AF65-F5344CB8AC3E}">
        <p14:creationId xmlns:p14="http://schemas.microsoft.com/office/powerpoint/2010/main" val="972960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CE89EE9-8B27-2EC7-3B51-52CBDFD3E6B3}"/>
              </a:ext>
            </a:extLst>
          </p:cNvPr>
          <p:cNvSpPr>
            <a:spLocks noGrp="1" noRot="1" noMove="1" noResize="1" noEditPoints="1" noAdjustHandles="1" noChangeArrowheads="1" noChangeShapeType="1"/>
          </p:cNvSpPr>
          <p:nvPr/>
        </p:nvSpPr>
        <p:spPr>
          <a:xfrm>
            <a:off x="0" y="914400"/>
            <a:ext cx="9144000" cy="42291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30D9940-F92A-7620-E3B2-505A09112AA8}"/>
              </a:ext>
            </a:extLst>
          </p:cNvPr>
          <p:cNvGrpSpPr/>
          <p:nvPr/>
        </p:nvGrpSpPr>
        <p:grpSpPr>
          <a:xfrm>
            <a:off x="3151687" y="1284294"/>
            <a:ext cx="2470016" cy="1624034"/>
            <a:chOff x="3429000" y="952662"/>
            <a:chExt cx="2470016" cy="1624034"/>
          </a:xfrm>
          <a:noFill/>
        </p:grpSpPr>
        <p:sp>
          <p:nvSpPr>
            <p:cNvPr id="25" name="TextBox 24">
              <a:extLst>
                <a:ext uri="{FF2B5EF4-FFF2-40B4-BE49-F238E27FC236}">
                  <a16:creationId xmlns:a16="http://schemas.microsoft.com/office/drawing/2014/main" id="{DB9A69EF-3F60-855D-5286-E668E537343F}"/>
                </a:ext>
              </a:extLst>
            </p:cNvPr>
            <p:cNvSpPr txBox="1"/>
            <p:nvPr/>
          </p:nvSpPr>
          <p:spPr>
            <a:xfrm>
              <a:off x="3429000" y="952662"/>
              <a:ext cx="2470016" cy="1624034"/>
            </a:xfrm>
            <a:prstGeom prst="rect">
              <a:avLst/>
            </a:prstGeom>
            <a:grpFill/>
            <a:ln>
              <a:noFill/>
            </a:ln>
          </p:spPr>
          <p:style>
            <a:lnRef idx="2">
              <a:schemeClr val="accent5"/>
            </a:lnRef>
            <a:fillRef idx="1">
              <a:schemeClr val="lt1"/>
            </a:fillRef>
            <a:effectRef idx="0">
              <a:schemeClr val="accent5"/>
            </a:effectRef>
            <a:fontRef idx="minor">
              <a:schemeClr val="dk1"/>
            </a:fontRef>
          </p:style>
          <p:txBody>
            <a:bodyPr wrap="square" rtlCol="0">
              <a:spAutoFit/>
            </a:bodyPr>
            <a:lstStyle/>
            <a:p>
              <a:pPr lvl="1"/>
              <a:r>
                <a:rPr lang="en-US" sz="1200" b="1" dirty="0">
                  <a:solidFill>
                    <a:schemeClr val="tx1"/>
                  </a:solidFill>
                  <a:latin typeface="Lato" panose="020F0502020204030203" pitchFamily="34" charset="0"/>
                  <a:ea typeface="Times New Roman" pitchFamily="18" charset="0"/>
                  <a:cs typeface="Arial" pitchFamily="34" charset="0"/>
                </a:rPr>
                <a:t>Mathematics</a:t>
              </a:r>
            </a:p>
            <a:p>
              <a:pPr marL="557213" lvl="1" indent="-214313">
                <a:spcBef>
                  <a:spcPct val="20000"/>
                </a:spcBef>
                <a:spcAft>
                  <a:spcPts val="450"/>
                </a:spcAft>
                <a:buFont typeface="Arial" pitchFamily="34" charset="0"/>
                <a:buChar char="•"/>
                <a:defRPr/>
              </a:pPr>
              <a:r>
                <a:rPr lang="en-US" sz="1200" i="1" dirty="0">
                  <a:solidFill>
                    <a:schemeClr val="tx1"/>
                  </a:solidFill>
                  <a:latin typeface="Lato" panose="020F0502020204030203" pitchFamily="34" charset="0"/>
                  <a:cs typeface="Arial" pitchFamily="34" charset="0"/>
                </a:rPr>
                <a:t>Met or Made Progress Toward SMART Goal</a:t>
              </a:r>
            </a:p>
            <a:p>
              <a:pPr marL="557213" lvl="1" indent="-214313">
                <a:spcBef>
                  <a:spcPct val="20000"/>
                </a:spcBef>
                <a:spcAft>
                  <a:spcPts val="450"/>
                </a:spcAft>
                <a:defRPr/>
              </a:pPr>
              <a:r>
                <a:rPr lang="en-US" sz="1200" i="1" dirty="0">
                  <a:solidFill>
                    <a:schemeClr val="tx1"/>
                  </a:solidFill>
                  <a:latin typeface="Lato" panose="020F0502020204030203" pitchFamily="34" charset="0"/>
                  <a:cs typeface="Arial" pitchFamily="34" charset="0"/>
                </a:rPr>
                <a:t>or</a:t>
              </a:r>
            </a:p>
            <a:p>
              <a:pPr marL="557213" lvl="1" indent="-214313">
                <a:spcBef>
                  <a:spcPct val="20000"/>
                </a:spcBef>
                <a:spcAft>
                  <a:spcPts val="450"/>
                </a:spcAft>
                <a:buFont typeface="Arial" pitchFamily="34" charset="0"/>
                <a:buChar char="•"/>
                <a:defRPr/>
              </a:pPr>
              <a:r>
                <a:rPr lang="en-US" sz="1200" i="1" dirty="0">
                  <a:solidFill>
                    <a:schemeClr val="tx1"/>
                  </a:solidFill>
                  <a:latin typeface="Lato" panose="020F0502020204030203" pitchFamily="34" charset="0"/>
                  <a:cs typeface="Arial" pitchFamily="34" charset="0"/>
                </a:rPr>
                <a:t>Did Not Meet and Did Not Make Progress Toward SMART Goal</a:t>
              </a:r>
            </a:p>
          </p:txBody>
        </p:sp>
        <p:sp>
          <p:nvSpPr>
            <p:cNvPr id="26" name="Rounded Rectangle 12">
              <a:extLst>
                <a:ext uri="{FF2B5EF4-FFF2-40B4-BE49-F238E27FC236}">
                  <a16:creationId xmlns:a16="http://schemas.microsoft.com/office/drawing/2014/main" id="{7C2EE6A0-C9B4-B507-8A5E-49B3FB8A4F28}"/>
                </a:ext>
              </a:extLst>
            </p:cNvPr>
            <p:cNvSpPr/>
            <p:nvPr/>
          </p:nvSpPr>
          <p:spPr>
            <a:xfrm>
              <a:off x="3771900" y="1295927"/>
              <a:ext cx="228600" cy="228600"/>
            </a:xfrm>
            <a:prstGeom prst="roundRect">
              <a:avLst/>
            </a:prstGeom>
            <a:solidFill>
              <a:schemeClr val="bg1"/>
            </a:solidFill>
            <a:ln w="28575">
              <a:solidFill>
                <a:srgbClr val="262087"/>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050"/>
            </a:p>
          </p:txBody>
        </p:sp>
        <p:sp>
          <p:nvSpPr>
            <p:cNvPr id="27" name="Rounded Rectangle 14">
              <a:extLst>
                <a:ext uri="{FF2B5EF4-FFF2-40B4-BE49-F238E27FC236}">
                  <a16:creationId xmlns:a16="http://schemas.microsoft.com/office/drawing/2014/main" id="{B05E84FA-BB52-F777-A0AA-196B190B827D}"/>
                </a:ext>
              </a:extLst>
            </p:cNvPr>
            <p:cNvSpPr/>
            <p:nvPr/>
          </p:nvSpPr>
          <p:spPr>
            <a:xfrm>
              <a:off x="3771900" y="2045639"/>
              <a:ext cx="228600" cy="228600"/>
            </a:xfrm>
            <a:prstGeom prst="roundRect">
              <a:avLst/>
            </a:prstGeom>
            <a:solidFill>
              <a:schemeClr val="bg1"/>
            </a:solidFill>
            <a:ln w="28575">
              <a:solidFill>
                <a:srgbClr val="262087"/>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050" dirty="0"/>
            </a:p>
          </p:txBody>
        </p:sp>
      </p:grpSp>
      <p:sp>
        <p:nvSpPr>
          <p:cNvPr id="4" name="Sample Text Slide" hidden="1">
            <a:extLst>
              <a:ext uri="{FF2B5EF4-FFF2-40B4-BE49-F238E27FC236}">
                <a16:creationId xmlns:a16="http://schemas.microsoft.com/office/drawing/2014/main" id="{E57A723E-00FA-6547-AD66-56F96CF7BE11}"/>
              </a:ext>
            </a:extLst>
          </p:cNvPr>
          <p:cNvSpPr>
            <a:spLocks noGrp="1"/>
          </p:cNvSpPr>
          <p:nvPr>
            <p:ph type="title" idx="4294967295"/>
          </p:nvPr>
        </p:nvSpPr>
        <p:spPr/>
        <p:txBody>
          <a:bodyPr/>
          <a:lstStyle/>
          <a:p>
            <a:r>
              <a:rPr lang="en-US" dirty="0"/>
              <a:t>Sample Text Slide</a:t>
            </a:r>
          </a:p>
        </p:txBody>
      </p:sp>
      <p:sp>
        <p:nvSpPr>
          <p:cNvPr id="16" name="Title 7">
            <a:extLst>
              <a:ext uri="{FF2B5EF4-FFF2-40B4-BE49-F238E27FC236}">
                <a16:creationId xmlns:a16="http://schemas.microsoft.com/office/drawing/2014/main" id="{EC97FA43-9D7E-4F2A-99B9-9E04A6E2C820}"/>
              </a:ext>
            </a:extLst>
          </p:cNvPr>
          <p:cNvSpPr txBox="1">
            <a:spLocks/>
          </p:cNvSpPr>
          <p:nvPr/>
        </p:nvSpPr>
        <p:spPr>
          <a:xfrm>
            <a:off x="304799" y="180745"/>
            <a:ext cx="8628993" cy="619355"/>
          </a:xfrm>
          <a:prstGeom prst="rect">
            <a:avLst/>
          </a:prstGeom>
        </p:spPr>
        <p:txBody>
          <a:bodyPr/>
          <a:lstStyle>
            <a:lvl1pPr algn="ctr" defTabSz="685800" rtl="0" eaLnBrk="1" latinLnBrk="0" hangingPunct="1">
              <a:lnSpc>
                <a:spcPct val="90000"/>
              </a:lnSpc>
              <a:spcBef>
                <a:spcPct val="0"/>
              </a:spcBef>
              <a:buNone/>
              <a:defRPr sz="3600" kern="1200">
                <a:solidFill>
                  <a:schemeClr val="bg1"/>
                </a:solidFill>
                <a:latin typeface="Lato Black" panose="020F0A02020204030203" pitchFamily="34" charset="0"/>
                <a:ea typeface="+mj-ea"/>
                <a:cs typeface="+mj-cs"/>
              </a:defRPr>
            </a:lvl1pPr>
          </a:lstStyle>
          <a:p>
            <a:r>
              <a:rPr lang="en-US"/>
              <a:t>Accountability Rating</a:t>
            </a:r>
            <a:endParaRPr lang="en-US" dirty="0"/>
          </a:p>
        </p:txBody>
      </p:sp>
      <p:cxnSp>
        <p:nvCxnSpPr>
          <p:cNvPr id="17" name="Straight Arrow Connector 16">
            <a:extLst>
              <a:ext uri="{FF2B5EF4-FFF2-40B4-BE49-F238E27FC236}">
                <a16:creationId xmlns:a16="http://schemas.microsoft.com/office/drawing/2014/main" id="{00083025-649E-4227-AA1D-316388D6A429}"/>
              </a:ext>
            </a:extLst>
          </p:cNvPr>
          <p:cNvCxnSpPr>
            <a:cxnSpLocks/>
          </p:cNvCxnSpPr>
          <p:nvPr/>
        </p:nvCxnSpPr>
        <p:spPr>
          <a:xfrm>
            <a:off x="4392978" y="3056106"/>
            <a:ext cx="0" cy="416446"/>
          </a:xfrm>
          <a:prstGeom prst="straightConnector1">
            <a:avLst/>
          </a:prstGeom>
          <a:ln w="50800">
            <a:solidFill>
              <a:srgbClr val="262087"/>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F229CE1-0121-4DBD-BC61-7BD9E15FEBCA}"/>
              </a:ext>
            </a:extLst>
          </p:cNvPr>
          <p:cNvCxnSpPr>
            <a:cxnSpLocks/>
          </p:cNvCxnSpPr>
          <p:nvPr/>
        </p:nvCxnSpPr>
        <p:spPr>
          <a:xfrm>
            <a:off x="3442431" y="3141145"/>
            <a:ext cx="350472" cy="323850"/>
          </a:xfrm>
          <a:prstGeom prst="straightConnector1">
            <a:avLst/>
          </a:prstGeom>
          <a:ln w="50800">
            <a:solidFill>
              <a:srgbClr val="262087"/>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7AB05683-495E-4587-8696-649E7935D34E}"/>
              </a:ext>
            </a:extLst>
          </p:cNvPr>
          <p:cNvCxnSpPr>
            <a:cxnSpLocks/>
          </p:cNvCxnSpPr>
          <p:nvPr/>
        </p:nvCxnSpPr>
        <p:spPr>
          <a:xfrm flipH="1">
            <a:off x="4993054" y="3150670"/>
            <a:ext cx="350472" cy="314325"/>
          </a:xfrm>
          <a:prstGeom prst="straightConnector1">
            <a:avLst/>
          </a:prstGeom>
          <a:ln w="50800">
            <a:solidFill>
              <a:srgbClr val="262087"/>
            </a:solidFill>
            <a:tailEnd type="arrow"/>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8E064CE8-8DB4-47DA-A81B-28B94C9D80B3}"/>
              </a:ext>
            </a:extLst>
          </p:cNvPr>
          <p:cNvSpPr/>
          <p:nvPr/>
        </p:nvSpPr>
        <p:spPr>
          <a:xfrm>
            <a:off x="2352694" y="3673600"/>
            <a:ext cx="4080568" cy="1162369"/>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wrap="square">
            <a:spAutoFit/>
          </a:bodyPr>
          <a:lstStyle/>
          <a:p>
            <a:pPr marL="214313" indent="-214313" algn="ctr">
              <a:spcBef>
                <a:spcPct val="20000"/>
              </a:spcBef>
              <a:spcAft>
                <a:spcPts val="450"/>
              </a:spcAft>
              <a:defRPr/>
            </a:pPr>
            <a:r>
              <a:rPr lang="en-US" sz="1800" b="1" i="1" dirty="0">
                <a:solidFill>
                  <a:schemeClr val="tx1"/>
                </a:solidFill>
                <a:latin typeface="Lato" panose="020F0502020204030203" pitchFamily="34" charset="0"/>
                <a:cs typeface="Arial" pitchFamily="34" charset="0"/>
              </a:rPr>
              <a:t>Alternate Rating - Satisfactory Progress</a:t>
            </a:r>
          </a:p>
          <a:p>
            <a:pPr marL="214313" lvl="1" indent="-214313" algn="ctr">
              <a:spcBef>
                <a:spcPct val="20000"/>
              </a:spcBef>
              <a:spcAft>
                <a:spcPts val="450"/>
              </a:spcAft>
              <a:defRPr/>
            </a:pPr>
            <a:r>
              <a:rPr lang="en-US" sz="1800" i="1" dirty="0">
                <a:solidFill>
                  <a:schemeClr val="tx1"/>
                </a:solidFill>
                <a:latin typeface="Lato" panose="020F0502020204030203" pitchFamily="34" charset="0"/>
                <a:cs typeface="Arial" pitchFamily="34" charset="0"/>
              </a:rPr>
              <a:t>or</a:t>
            </a:r>
          </a:p>
          <a:p>
            <a:pPr marL="214313" indent="-214313" algn="ctr">
              <a:spcBef>
                <a:spcPct val="20000"/>
              </a:spcBef>
              <a:spcAft>
                <a:spcPts val="450"/>
              </a:spcAft>
              <a:defRPr/>
            </a:pPr>
            <a:r>
              <a:rPr lang="en-US" sz="1800" b="1" i="1" dirty="0">
                <a:solidFill>
                  <a:schemeClr val="tx1"/>
                </a:solidFill>
                <a:latin typeface="Lato" panose="020F0502020204030203" pitchFamily="34" charset="0"/>
                <a:cs typeface="Arial" pitchFamily="34" charset="0"/>
              </a:rPr>
              <a:t>Alternate Rating - Needs Improvement</a:t>
            </a:r>
          </a:p>
        </p:txBody>
      </p:sp>
      <p:grpSp>
        <p:nvGrpSpPr>
          <p:cNvPr id="2" name="Group 1">
            <a:extLst>
              <a:ext uri="{FF2B5EF4-FFF2-40B4-BE49-F238E27FC236}">
                <a16:creationId xmlns:a16="http://schemas.microsoft.com/office/drawing/2014/main" id="{14DCCF48-FEC4-7FFE-8119-625848234B9F}"/>
              </a:ext>
            </a:extLst>
          </p:cNvPr>
          <p:cNvGrpSpPr/>
          <p:nvPr/>
        </p:nvGrpSpPr>
        <p:grpSpPr>
          <a:xfrm>
            <a:off x="943840" y="1284294"/>
            <a:ext cx="2470016" cy="1624034"/>
            <a:chOff x="3429000" y="952662"/>
            <a:chExt cx="2470016" cy="1624034"/>
          </a:xfrm>
          <a:noFill/>
        </p:grpSpPr>
        <p:sp>
          <p:nvSpPr>
            <p:cNvPr id="19" name="TextBox 18">
              <a:extLst>
                <a:ext uri="{FF2B5EF4-FFF2-40B4-BE49-F238E27FC236}">
                  <a16:creationId xmlns:a16="http://schemas.microsoft.com/office/drawing/2014/main" id="{B744E74F-4C2C-7A40-540E-B32B7FF55D59}"/>
                </a:ext>
              </a:extLst>
            </p:cNvPr>
            <p:cNvSpPr txBox="1"/>
            <p:nvPr/>
          </p:nvSpPr>
          <p:spPr>
            <a:xfrm>
              <a:off x="3429000" y="952662"/>
              <a:ext cx="2470016" cy="1624034"/>
            </a:xfrm>
            <a:prstGeom prst="rect">
              <a:avLst/>
            </a:prstGeom>
            <a:grpFill/>
            <a:ln>
              <a:noFill/>
            </a:ln>
          </p:spPr>
          <p:style>
            <a:lnRef idx="2">
              <a:schemeClr val="accent5"/>
            </a:lnRef>
            <a:fillRef idx="1">
              <a:schemeClr val="lt1"/>
            </a:fillRef>
            <a:effectRef idx="0">
              <a:schemeClr val="accent5"/>
            </a:effectRef>
            <a:fontRef idx="minor">
              <a:schemeClr val="dk1"/>
            </a:fontRef>
          </p:style>
          <p:txBody>
            <a:bodyPr wrap="square" rtlCol="0">
              <a:spAutoFit/>
            </a:bodyPr>
            <a:lstStyle/>
            <a:p>
              <a:pPr lvl="1"/>
              <a:r>
                <a:rPr lang="en-US" sz="1200" b="1" dirty="0">
                  <a:solidFill>
                    <a:schemeClr val="tx1"/>
                  </a:solidFill>
                  <a:latin typeface="Lato" panose="020F0502020204030203" pitchFamily="34" charset="0"/>
                  <a:ea typeface="Times New Roman" pitchFamily="18" charset="0"/>
                  <a:cs typeface="Arial" pitchFamily="34" charset="0"/>
                </a:rPr>
                <a:t>English Language Arts</a:t>
              </a:r>
            </a:p>
            <a:p>
              <a:pPr marL="557213" lvl="1" indent="-214313">
                <a:spcBef>
                  <a:spcPct val="20000"/>
                </a:spcBef>
                <a:spcAft>
                  <a:spcPts val="450"/>
                </a:spcAft>
                <a:buFont typeface="Arial" pitchFamily="34" charset="0"/>
                <a:buChar char="•"/>
                <a:defRPr/>
              </a:pPr>
              <a:r>
                <a:rPr lang="en-US" sz="1200" i="1" dirty="0">
                  <a:solidFill>
                    <a:schemeClr val="tx1"/>
                  </a:solidFill>
                  <a:latin typeface="Lato" panose="020F0502020204030203" pitchFamily="34" charset="0"/>
                  <a:cs typeface="Arial" pitchFamily="34" charset="0"/>
                </a:rPr>
                <a:t>Met or Made Progress Toward SMART Goal</a:t>
              </a:r>
            </a:p>
            <a:p>
              <a:pPr marL="557213" lvl="1" indent="-214313">
                <a:spcBef>
                  <a:spcPct val="20000"/>
                </a:spcBef>
                <a:spcAft>
                  <a:spcPts val="450"/>
                </a:spcAft>
                <a:defRPr/>
              </a:pPr>
              <a:r>
                <a:rPr lang="en-US" sz="1200" i="1" dirty="0">
                  <a:solidFill>
                    <a:schemeClr val="tx1"/>
                  </a:solidFill>
                  <a:latin typeface="Lato" panose="020F0502020204030203" pitchFamily="34" charset="0"/>
                  <a:cs typeface="Arial" pitchFamily="34" charset="0"/>
                </a:rPr>
                <a:t>or</a:t>
              </a:r>
            </a:p>
            <a:p>
              <a:pPr marL="557213" lvl="1" indent="-214313">
                <a:spcBef>
                  <a:spcPct val="20000"/>
                </a:spcBef>
                <a:spcAft>
                  <a:spcPts val="450"/>
                </a:spcAft>
                <a:buFont typeface="Arial" pitchFamily="34" charset="0"/>
                <a:buChar char="•"/>
                <a:defRPr/>
              </a:pPr>
              <a:r>
                <a:rPr lang="en-US" sz="1200" i="1" dirty="0">
                  <a:solidFill>
                    <a:schemeClr val="tx1"/>
                  </a:solidFill>
                  <a:latin typeface="Lato" panose="020F0502020204030203" pitchFamily="34" charset="0"/>
                  <a:cs typeface="Arial" pitchFamily="34" charset="0"/>
                </a:rPr>
                <a:t>Did Not Meet and Did Not Make Progress Toward SMART Goal</a:t>
              </a:r>
            </a:p>
          </p:txBody>
        </p:sp>
        <p:sp>
          <p:nvSpPr>
            <p:cNvPr id="21" name="Rounded Rectangle 12">
              <a:extLst>
                <a:ext uri="{FF2B5EF4-FFF2-40B4-BE49-F238E27FC236}">
                  <a16:creationId xmlns:a16="http://schemas.microsoft.com/office/drawing/2014/main" id="{DF093527-436D-E309-3314-7F54EFFFBA0F}"/>
                </a:ext>
              </a:extLst>
            </p:cNvPr>
            <p:cNvSpPr/>
            <p:nvPr/>
          </p:nvSpPr>
          <p:spPr>
            <a:xfrm>
              <a:off x="3771900" y="1295927"/>
              <a:ext cx="228600" cy="228600"/>
            </a:xfrm>
            <a:prstGeom prst="roundRect">
              <a:avLst/>
            </a:prstGeom>
            <a:solidFill>
              <a:schemeClr val="bg1"/>
            </a:solidFill>
            <a:ln w="28575">
              <a:solidFill>
                <a:srgbClr val="262087"/>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050"/>
            </a:p>
          </p:txBody>
        </p:sp>
        <p:sp>
          <p:nvSpPr>
            <p:cNvPr id="23" name="Rounded Rectangle 14">
              <a:extLst>
                <a:ext uri="{FF2B5EF4-FFF2-40B4-BE49-F238E27FC236}">
                  <a16:creationId xmlns:a16="http://schemas.microsoft.com/office/drawing/2014/main" id="{8FDC1658-6A1D-5D36-EA5E-99375A6B71A1}"/>
                </a:ext>
              </a:extLst>
            </p:cNvPr>
            <p:cNvSpPr/>
            <p:nvPr/>
          </p:nvSpPr>
          <p:spPr>
            <a:xfrm>
              <a:off x="3771900" y="2045639"/>
              <a:ext cx="228600" cy="228600"/>
            </a:xfrm>
            <a:prstGeom prst="roundRect">
              <a:avLst/>
            </a:prstGeom>
            <a:solidFill>
              <a:schemeClr val="bg1"/>
            </a:solidFill>
            <a:ln w="28575">
              <a:solidFill>
                <a:srgbClr val="262087"/>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050" dirty="0"/>
            </a:p>
          </p:txBody>
        </p:sp>
      </p:grpSp>
      <p:grpSp>
        <p:nvGrpSpPr>
          <p:cNvPr id="28" name="Group 27">
            <a:extLst>
              <a:ext uri="{FF2B5EF4-FFF2-40B4-BE49-F238E27FC236}">
                <a16:creationId xmlns:a16="http://schemas.microsoft.com/office/drawing/2014/main" id="{CDF5F335-10B1-752D-6477-7744C59B45FC}"/>
              </a:ext>
            </a:extLst>
          </p:cNvPr>
          <p:cNvGrpSpPr/>
          <p:nvPr/>
        </p:nvGrpSpPr>
        <p:grpSpPr>
          <a:xfrm>
            <a:off x="5702434" y="1283990"/>
            <a:ext cx="2470016" cy="1624034"/>
            <a:chOff x="3429000" y="952662"/>
            <a:chExt cx="2470016" cy="1624034"/>
          </a:xfrm>
          <a:noFill/>
        </p:grpSpPr>
        <p:sp>
          <p:nvSpPr>
            <p:cNvPr id="29" name="TextBox 28">
              <a:extLst>
                <a:ext uri="{FF2B5EF4-FFF2-40B4-BE49-F238E27FC236}">
                  <a16:creationId xmlns:a16="http://schemas.microsoft.com/office/drawing/2014/main" id="{15677583-9C21-FCE3-C047-F418EC6BD5B4}"/>
                </a:ext>
              </a:extLst>
            </p:cNvPr>
            <p:cNvSpPr txBox="1"/>
            <p:nvPr/>
          </p:nvSpPr>
          <p:spPr>
            <a:xfrm>
              <a:off x="3429000" y="952662"/>
              <a:ext cx="2470016" cy="1624034"/>
            </a:xfrm>
            <a:prstGeom prst="rect">
              <a:avLst/>
            </a:prstGeom>
            <a:grpFill/>
            <a:ln>
              <a:noFill/>
            </a:ln>
          </p:spPr>
          <p:style>
            <a:lnRef idx="2">
              <a:schemeClr val="accent5"/>
            </a:lnRef>
            <a:fillRef idx="1">
              <a:schemeClr val="lt1"/>
            </a:fillRef>
            <a:effectRef idx="0">
              <a:schemeClr val="accent5"/>
            </a:effectRef>
            <a:fontRef idx="minor">
              <a:schemeClr val="dk1"/>
            </a:fontRef>
          </p:style>
          <p:txBody>
            <a:bodyPr wrap="square" rtlCol="0">
              <a:spAutoFit/>
            </a:bodyPr>
            <a:lstStyle/>
            <a:p>
              <a:pPr lvl="1"/>
              <a:r>
                <a:rPr lang="en-US" sz="1200" b="1" dirty="0">
                  <a:solidFill>
                    <a:schemeClr val="tx1"/>
                  </a:solidFill>
                  <a:latin typeface="Lato" panose="020F0502020204030203" pitchFamily="34" charset="0"/>
                  <a:ea typeface="Times New Roman" pitchFamily="18" charset="0"/>
                  <a:cs typeface="Arial" pitchFamily="34" charset="0"/>
                </a:rPr>
                <a:t>On Track for Success</a:t>
              </a:r>
            </a:p>
            <a:p>
              <a:pPr marL="557213" lvl="1" indent="-214313">
                <a:spcBef>
                  <a:spcPct val="20000"/>
                </a:spcBef>
                <a:spcAft>
                  <a:spcPts val="450"/>
                </a:spcAft>
                <a:buFont typeface="Arial" pitchFamily="34" charset="0"/>
                <a:buChar char="•"/>
                <a:defRPr/>
              </a:pPr>
              <a:r>
                <a:rPr lang="en-US" sz="1200" i="1" dirty="0">
                  <a:solidFill>
                    <a:schemeClr val="tx1"/>
                  </a:solidFill>
                  <a:latin typeface="Lato" panose="020F0502020204030203" pitchFamily="34" charset="0"/>
                  <a:cs typeface="Arial" pitchFamily="34" charset="0"/>
                </a:rPr>
                <a:t>Met or Made Progress Toward SMART Goal</a:t>
              </a:r>
            </a:p>
            <a:p>
              <a:pPr marL="557213" lvl="1" indent="-214313">
                <a:spcBef>
                  <a:spcPct val="20000"/>
                </a:spcBef>
                <a:spcAft>
                  <a:spcPts val="450"/>
                </a:spcAft>
                <a:defRPr/>
              </a:pPr>
              <a:r>
                <a:rPr lang="en-US" sz="1200" i="1" dirty="0">
                  <a:solidFill>
                    <a:schemeClr val="tx1"/>
                  </a:solidFill>
                  <a:latin typeface="Lato" panose="020F0502020204030203" pitchFamily="34" charset="0"/>
                  <a:cs typeface="Arial" pitchFamily="34" charset="0"/>
                </a:rPr>
                <a:t>or</a:t>
              </a:r>
            </a:p>
            <a:p>
              <a:pPr marL="557213" lvl="1" indent="-214313">
                <a:spcBef>
                  <a:spcPct val="20000"/>
                </a:spcBef>
                <a:spcAft>
                  <a:spcPts val="450"/>
                </a:spcAft>
                <a:buFont typeface="Arial" pitchFamily="34" charset="0"/>
                <a:buChar char="•"/>
                <a:defRPr/>
              </a:pPr>
              <a:r>
                <a:rPr lang="en-US" sz="1200" i="1" dirty="0">
                  <a:solidFill>
                    <a:schemeClr val="tx1"/>
                  </a:solidFill>
                  <a:latin typeface="Lato" panose="020F0502020204030203" pitchFamily="34" charset="0"/>
                  <a:cs typeface="Arial" pitchFamily="34" charset="0"/>
                </a:rPr>
                <a:t>Did Not Meet and Did Not Make Progress Toward SMART Goal</a:t>
              </a:r>
            </a:p>
          </p:txBody>
        </p:sp>
        <p:sp>
          <p:nvSpPr>
            <p:cNvPr id="30" name="Rounded Rectangle 12">
              <a:extLst>
                <a:ext uri="{FF2B5EF4-FFF2-40B4-BE49-F238E27FC236}">
                  <a16:creationId xmlns:a16="http://schemas.microsoft.com/office/drawing/2014/main" id="{09D02AA2-0D99-D17F-7C50-28496C6F21A0}"/>
                </a:ext>
              </a:extLst>
            </p:cNvPr>
            <p:cNvSpPr/>
            <p:nvPr/>
          </p:nvSpPr>
          <p:spPr>
            <a:xfrm>
              <a:off x="3771900" y="1295927"/>
              <a:ext cx="228600" cy="228600"/>
            </a:xfrm>
            <a:prstGeom prst="roundRect">
              <a:avLst/>
            </a:prstGeom>
            <a:solidFill>
              <a:schemeClr val="bg1"/>
            </a:solidFill>
            <a:ln w="28575">
              <a:solidFill>
                <a:srgbClr val="262087"/>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050"/>
            </a:p>
          </p:txBody>
        </p:sp>
        <p:sp>
          <p:nvSpPr>
            <p:cNvPr id="31" name="Rounded Rectangle 14">
              <a:extLst>
                <a:ext uri="{FF2B5EF4-FFF2-40B4-BE49-F238E27FC236}">
                  <a16:creationId xmlns:a16="http://schemas.microsoft.com/office/drawing/2014/main" id="{4115D7BC-2353-9AFB-99E1-6A469B634F92}"/>
                </a:ext>
              </a:extLst>
            </p:cNvPr>
            <p:cNvSpPr/>
            <p:nvPr/>
          </p:nvSpPr>
          <p:spPr>
            <a:xfrm>
              <a:off x="3771900" y="2045639"/>
              <a:ext cx="228600" cy="228600"/>
            </a:xfrm>
            <a:prstGeom prst="roundRect">
              <a:avLst/>
            </a:prstGeom>
            <a:solidFill>
              <a:schemeClr val="bg1"/>
            </a:solidFill>
            <a:ln w="28575">
              <a:solidFill>
                <a:srgbClr val="262087"/>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050" dirty="0"/>
            </a:p>
          </p:txBody>
        </p:sp>
      </p:grpSp>
    </p:spTree>
    <p:extLst>
      <p:ext uri="{BB962C8B-B14F-4D97-AF65-F5344CB8AC3E}">
        <p14:creationId xmlns:p14="http://schemas.microsoft.com/office/powerpoint/2010/main" val="1676929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ample Text Slide" hidden="1">
            <a:extLst>
              <a:ext uri="{FF2B5EF4-FFF2-40B4-BE49-F238E27FC236}">
                <a16:creationId xmlns:a16="http://schemas.microsoft.com/office/drawing/2014/main" id="{E57A723E-00FA-6547-AD66-56F96CF7BE11}"/>
              </a:ext>
            </a:extLst>
          </p:cNvPr>
          <p:cNvSpPr>
            <a:spLocks noGrp="1"/>
          </p:cNvSpPr>
          <p:nvPr>
            <p:ph type="title" idx="4294967295"/>
          </p:nvPr>
        </p:nvSpPr>
        <p:spPr/>
        <p:txBody>
          <a:bodyPr/>
          <a:lstStyle/>
          <a:p>
            <a:r>
              <a:rPr lang="en-US" dirty="0"/>
              <a:t>Sample Text Slide</a:t>
            </a:r>
          </a:p>
        </p:txBody>
      </p:sp>
      <p:sp>
        <p:nvSpPr>
          <p:cNvPr id="3" name="Title 7">
            <a:extLst>
              <a:ext uri="{FF2B5EF4-FFF2-40B4-BE49-F238E27FC236}">
                <a16:creationId xmlns:a16="http://schemas.microsoft.com/office/drawing/2014/main" id="{16120BB5-5ED8-45DB-9346-47A5088018FC}"/>
              </a:ext>
            </a:extLst>
          </p:cNvPr>
          <p:cNvSpPr txBox="1">
            <a:spLocks/>
          </p:cNvSpPr>
          <p:nvPr/>
        </p:nvSpPr>
        <p:spPr>
          <a:xfrm>
            <a:off x="304799" y="180745"/>
            <a:ext cx="8628993" cy="619355"/>
          </a:xfrm>
          <a:prstGeom prst="rect">
            <a:avLst/>
          </a:prstGeom>
        </p:spPr>
        <p:txBody>
          <a:bodyPr/>
          <a:lstStyle>
            <a:lvl1pPr algn="ctr" defTabSz="685800" rtl="0" eaLnBrk="1" latinLnBrk="0" hangingPunct="1">
              <a:lnSpc>
                <a:spcPct val="90000"/>
              </a:lnSpc>
              <a:spcBef>
                <a:spcPct val="0"/>
              </a:spcBef>
              <a:buNone/>
              <a:defRPr sz="3600" kern="1200">
                <a:solidFill>
                  <a:schemeClr val="bg1"/>
                </a:solidFill>
                <a:latin typeface="Lato Black" panose="020F0A02020204030203" pitchFamily="34" charset="0"/>
                <a:ea typeface="+mj-ea"/>
                <a:cs typeface="+mj-cs"/>
              </a:defRPr>
            </a:lvl1pPr>
          </a:lstStyle>
          <a:p>
            <a:r>
              <a:rPr lang="en-US"/>
              <a:t>Form Submission</a:t>
            </a:r>
            <a:endParaRPr lang="en-US" dirty="0"/>
          </a:p>
        </p:txBody>
      </p:sp>
      <p:sp>
        <p:nvSpPr>
          <p:cNvPr id="5" name="TextBox 4">
            <a:extLst>
              <a:ext uri="{FF2B5EF4-FFF2-40B4-BE49-F238E27FC236}">
                <a16:creationId xmlns:a16="http://schemas.microsoft.com/office/drawing/2014/main" id="{E7402C96-5E02-4414-ACBA-254D867FA29B}"/>
              </a:ext>
            </a:extLst>
          </p:cNvPr>
          <p:cNvSpPr txBox="1"/>
          <p:nvPr/>
        </p:nvSpPr>
        <p:spPr>
          <a:xfrm>
            <a:off x="989852" y="1058374"/>
            <a:ext cx="7753440" cy="3046988"/>
          </a:xfrm>
          <a:prstGeom prst="rect">
            <a:avLst/>
          </a:prstGeom>
          <a:noFill/>
        </p:spPr>
        <p:txBody>
          <a:bodyPr wrap="square" rtlCol="0">
            <a:spAutoFit/>
          </a:bodyPr>
          <a:lstStyle/>
          <a:p>
            <a:r>
              <a:rPr lang="en-US" sz="1600" dirty="0">
                <a:solidFill>
                  <a:srgbClr val="002060"/>
                </a:solidFill>
                <a:latin typeface="Lato" panose="020F0502020204030203" pitchFamily="34" charset="0"/>
                <a:cs typeface="Arial" pitchFamily="34" charset="0"/>
              </a:rPr>
              <a:t>The </a:t>
            </a:r>
            <a:r>
              <a:rPr lang="en-US" sz="1600" b="1" dirty="0">
                <a:solidFill>
                  <a:srgbClr val="002060"/>
                </a:solidFill>
                <a:latin typeface="Lato" panose="020F0502020204030203" pitchFamily="34" charset="0"/>
                <a:cs typeface="Arial" pitchFamily="34" charset="0"/>
              </a:rPr>
              <a:t>Alternate Accountability Determination Form </a:t>
            </a:r>
            <a:r>
              <a:rPr lang="en-US" sz="1600" dirty="0">
                <a:solidFill>
                  <a:srgbClr val="002060"/>
                </a:solidFill>
                <a:latin typeface="Lato" panose="020F0502020204030203" pitchFamily="34" charset="0"/>
                <a:cs typeface="Arial" pitchFamily="34" charset="0"/>
              </a:rPr>
              <a:t>is an online form from Qualtrics. </a:t>
            </a:r>
            <a:br>
              <a:rPr lang="en-US" sz="1600" dirty="0">
                <a:solidFill>
                  <a:srgbClr val="002060"/>
                </a:solidFill>
                <a:latin typeface="Lato" panose="020F0502020204030203" pitchFamily="34" charset="0"/>
                <a:cs typeface="Arial" pitchFamily="34" charset="0"/>
              </a:rPr>
            </a:br>
            <a:endParaRPr lang="en-US" sz="1600" dirty="0">
              <a:solidFill>
                <a:srgbClr val="002060"/>
              </a:solidFill>
              <a:latin typeface="Lato" panose="020F0502020204030203" pitchFamily="34" charset="0"/>
              <a:cs typeface="Arial" pitchFamily="34" charset="0"/>
            </a:endParaRPr>
          </a:p>
          <a:p>
            <a:pPr marL="285750" indent="-285750">
              <a:buFont typeface="Wingdings" panose="05000000000000000000" pitchFamily="2" charset="2"/>
              <a:buChar char="ü"/>
            </a:pPr>
            <a:r>
              <a:rPr lang="en-US" sz="1600" dirty="0">
                <a:solidFill>
                  <a:srgbClr val="002060"/>
                </a:solidFill>
                <a:latin typeface="Lato" panose="020F0502020204030203" pitchFamily="34" charset="0"/>
                <a:cs typeface="Arial" pitchFamily="34" charset="0"/>
              </a:rPr>
              <a:t>(Optional) Draft responses using the reference copy found on OEA’s </a:t>
            </a:r>
            <a:r>
              <a:rPr lang="en-US" sz="1600" dirty="0">
                <a:solidFill>
                  <a:srgbClr val="002060"/>
                </a:solidFill>
                <a:latin typeface="Lato" panose="020F0502020204030203" pitchFamily="34" charset="0"/>
                <a:cs typeface="Arial" pitchFamily="34" charset="0"/>
                <a:hlinkClick r:id="rId3"/>
              </a:rPr>
              <a:t>Alternate Accountability site</a:t>
            </a:r>
            <a:r>
              <a:rPr lang="en-US" sz="1600" dirty="0">
                <a:solidFill>
                  <a:srgbClr val="002060"/>
                </a:solidFill>
                <a:latin typeface="Lato" panose="020F0502020204030203" pitchFamily="34" charset="0"/>
                <a:cs typeface="Arial" pitchFamily="34" charset="0"/>
              </a:rPr>
              <a:t> and gather approvals.</a:t>
            </a:r>
          </a:p>
          <a:p>
            <a:pPr marL="285750" indent="-285750">
              <a:buFont typeface="Wingdings" panose="05000000000000000000" pitchFamily="2" charset="2"/>
              <a:buChar char="ü"/>
            </a:pPr>
            <a:endParaRPr lang="en-US" sz="1600" dirty="0">
              <a:solidFill>
                <a:srgbClr val="002060"/>
              </a:solidFill>
              <a:latin typeface="Lato" panose="020F0502020204030203" pitchFamily="34" charset="0"/>
              <a:cs typeface="Arial" pitchFamily="34" charset="0"/>
            </a:endParaRPr>
          </a:p>
          <a:p>
            <a:pPr marL="285750" indent="-285750">
              <a:buFont typeface="Wingdings" panose="05000000000000000000" pitchFamily="2" charset="2"/>
              <a:buChar char="ü"/>
            </a:pPr>
            <a:r>
              <a:rPr lang="en-US" sz="1600" dirty="0">
                <a:solidFill>
                  <a:srgbClr val="002060"/>
                </a:solidFill>
                <a:latin typeface="Lato" panose="020F0502020204030203" pitchFamily="34" charset="0"/>
                <a:cs typeface="Arial" pitchFamily="34" charset="0"/>
              </a:rPr>
              <a:t>Type responses into the online form.</a:t>
            </a:r>
            <a:br>
              <a:rPr lang="en-US" sz="1600" dirty="0">
                <a:solidFill>
                  <a:srgbClr val="002060"/>
                </a:solidFill>
                <a:latin typeface="Lato" panose="020F0502020204030203" pitchFamily="34" charset="0"/>
                <a:cs typeface="Arial" pitchFamily="34" charset="0"/>
              </a:rPr>
            </a:br>
            <a:endParaRPr lang="en-US" sz="1600" dirty="0">
              <a:solidFill>
                <a:srgbClr val="002060"/>
              </a:solidFill>
              <a:latin typeface="Lato" panose="020F0502020204030203" pitchFamily="34" charset="0"/>
              <a:cs typeface="Arial" pitchFamily="34" charset="0"/>
            </a:endParaRPr>
          </a:p>
          <a:p>
            <a:pPr marL="285750" indent="-285750">
              <a:buFont typeface="Wingdings" panose="05000000000000000000" pitchFamily="2" charset="2"/>
              <a:buChar char="ü"/>
            </a:pPr>
            <a:r>
              <a:rPr lang="en-US" sz="1600" dirty="0">
                <a:solidFill>
                  <a:srgbClr val="002060"/>
                </a:solidFill>
                <a:latin typeface="Lato" panose="020F0502020204030203" pitchFamily="34" charset="0"/>
                <a:cs typeface="Arial" pitchFamily="34" charset="0"/>
              </a:rPr>
              <a:t>Certify the online form.</a:t>
            </a:r>
          </a:p>
          <a:p>
            <a:endParaRPr lang="en-US" sz="1600" dirty="0">
              <a:solidFill>
                <a:srgbClr val="002060"/>
              </a:solidFill>
              <a:latin typeface="Lato" panose="020F0502020204030203" pitchFamily="34" charset="0"/>
              <a:cs typeface="Arial" pitchFamily="34" charset="0"/>
            </a:endParaRPr>
          </a:p>
          <a:p>
            <a:r>
              <a:rPr lang="en-US" sz="1600" dirty="0">
                <a:solidFill>
                  <a:srgbClr val="002060"/>
                </a:solidFill>
                <a:latin typeface="Lato" panose="020F0502020204030203" pitchFamily="34" charset="0"/>
                <a:cs typeface="Arial" pitchFamily="34" charset="0"/>
              </a:rPr>
              <a:t>Forms for the 2022-23 school year may be submitted anytime between </a:t>
            </a:r>
            <a:r>
              <a:rPr lang="en-US" sz="1600" b="1" dirty="0">
                <a:solidFill>
                  <a:srgbClr val="002060"/>
                </a:solidFill>
                <a:latin typeface="Lato" panose="020F0502020204030203" pitchFamily="34" charset="0"/>
                <a:cs typeface="Arial" pitchFamily="34" charset="0"/>
              </a:rPr>
              <a:t>May and September. </a:t>
            </a:r>
            <a:r>
              <a:rPr lang="en-US" sz="1600" dirty="0">
                <a:solidFill>
                  <a:srgbClr val="002060"/>
                </a:solidFill>
                <a:latin typeface="Lato" panose="020F0502020204030203" pitchFamily="34" charset="0"/>
                <a:cs typeface="Arial" pitchFamily="34" charset="0"/>
              </a:rPr>
              <a:t>The due date is September 8, 2023.</a:t>
            </a:r>
          </a:p>
          <a:p>
            <a:endParaRPr lang="en-US" sz="1600" dirty="0">
              <a:latin typeface="Lato" panose="020F0502020204030203" pitchFamily="34" charset="0"/>
            </a:endParaRPr>
          </a:p>
        </p:txBody>
      </p:sp>
    </p:spTree>
    <p:extLst>
      <p:ext uri="{BB962C8B-B14F-4D97-AF65-F5344CB8AC3E}">
        <p14:creationId xmlns:p14="http://schemas.microsoft.com/office/powerpoint/2010/main" val="2071321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ample Text Slide" hidden="1">
            <a:extLst>
              <a:ext uri="{FF2B5EF4-FFF2-40B4-BE49-F238E27FC236}">
                <a16:creationId xmlns:a16="http://schemas.microsoft.com/office/drawing/2014/main" id="{E57A723E-00FA-6547-AD66-56F96CF7BE11}"/>
              </a:ext>
            </a:extLst>
          </p:cNvPr>
          <p:cNvSpPr>
            <a:spLocks noGrp="1"/>
          </p:cNvSpPr>
          <p:nvPr>
            <p:ph type="title" idx="4294967295"/>
          </p:nvPr>
        </p:nvSpPr>
        <p:spPr/>
        <p:txBody>
          <a:bodyPr/>
          <a:lstStyle/>
          <a:p>
            <a:r>
              <a:rPr lang="en-US" dirty="0"/>
              <a:t>Sample Text Slide</a:t>
            </a:r>
          </a:p>
        </p:txBody>
      </p:sp>
      <p:sp>
        <p:nvSpPr>
          <p:cNvPr id="3" name="TextBox 2">
            <a:extLst>
              <a:ext uri="{FF2B5EF4-FFF2-40B4-BE49-F238E27FC236}">
                <a16:creationId xmlns:a16="http://schemas.microsoft.com/office/drawing/2014/main" id="{CF45DDFB-5E9A-4E9C-998C-AE25D2C7A0B0}"/>
              </a:ext>
            </a:extLst>
          </p:cNvPr>
          <p:cNvSpPr txBox="1"/>
          <p:nvPr/>
        </p:nvSpPr>
        <p:spPr>
          <a:xfrm>
            <a:off x="1533195" y="1781203"/>
            <a:ext cx="6172200" cy="1477328"/>
          </a:xfrm>
          <a:prstGeom prst="rect">
            <a:avLst/>
          </a:prstGeom>
          <a:noFill/>
        </p:spPr>
        <p:txBody>
          <a:bodyPr wrap="square" rtlCol="0">
            <a:spAutoFit/>
          </a:bodyPr>
          <a:lstStyle/>
          <a:p>
            <a:pPr algn="ctr"/>
            <a:r>
              <a:rPr lang="en-US" sz="1800" b="1" dirty="0">
                <a:latin typeface="Lato" panose="020F0502020204030203" pitchFamily="34" charset="0"/>
              </a:rPr>
              <a:t>Alternate Accountability Resources: </a:t>
            </a:r>
          </a:p>
          <a:p>
            <a:pPr algn="ctr"/>
            <a:r>
              <a:rPr lang="en-US" sz="1800" dirty="0">
                <a:solidFill>
                  <a:srgbClr val="002060"/>
                </a:solidFill>
                <a:latin typeface="Lato" panose="020F0502020204030203" pitchFamily="34" charset="0"/>
                <a:hlinkClick r:id="rId3"/>
              </a:rPr>
              <a:t>http://dpi.wi.gov/accountability/alternate-accountability</a:t>
            </a:r>
            <a:endParaRPr lang="en-US" sz="1800" dirty="0">
              <a:solidFill>
                <a:srgbClr val="002060"/>
              </a:solidFill>
              <a:latin typeface="Lato" panose="020F0502020204030203" pitchFamily="34" charset="0"/>
            </a:endParaRPr>
          </a:p>
          <a:p>
            <a:pPr algn="ctr"/>
            <a:endParaRPr lang="en-US" sz="1800" dirty="0">
              <a:solidFill>
                <a:srgbClr val="002060"/>
              </a:solidFill>
              <a:latin typeface="Lato" panose="020F0502020204030203" pitchFamily="34" charset="0"/>
            </a:endParaRPr>
          </a:p>
          <a:p>
            <a:pPr algn="ctr"/>
            <a:r>
              <a:rPr lang="en-US" sz="1800" b="1" dirty="0">
                <a:latin typeface="Lato" panose="020F0502020204030203" pitchFamily="34" charset="0"/>
              </a:rPr>
              <a:t>Alternate Accountability Questions: </a:t>
            </a:r>
            <a:br>
              <a:rPr lang="en-US" sz="1800" b="1" dirty="0">
                <a:solidFill>
                  <a:srgbClr val="002060"/>
                </a:solidFill>
                <a:latin typeface="Lato" panose="020F0502020204030203" pitchFamily="34" charset="0"/>
              </a:rPr>
            </a:br>
            <a:r>
              <a:rPr lang="en-US" sz="1800" dirty="0">
                <a:solidFill>
                  <a:srgbClr val="002060"/>
                </a:solidFill>
                <a:latin typeface="Lato" panose="020F0502020204030203" pitchFamily="34" charset="0"/>
                <a:hlinkClick r:id="rId4"/>
              </a:rPr>
              <a:t>reportcardhelp@dpi.wi.gov</a:t>
            </a:r>
            <a:r>
              <a:rPr lang="en-US" sz="1800" dirty="0">
                <a:solidFill>
                  <a:srgbClr val="002060"/>
                </a:solidFill>
                <a:latin typeface="Lato" panose="020F0502020204030203" pitchFamily="34" charset="0"/>
              </a:rPr>
              <a:t> </a:t>
            </a:r>
            <a:endParaRPr lang="en-US" sz="1800" dirty="0">
              <a:solidFill>
                <a:srgbClr val="002060"/>
              </a:solidFill>
              <a:latin typeface="Lato" panose="020F0502020204030203" pitchFamily="34" charset="0"/>
              <a:hlinkClick r:id="rId5"/>
            </a:endParaRPr>
          </a:p>
        </p:txBody>
      </p:sp>
      <p:sp>
        <p:nvSpPr>
          <p:cNvPr id="5" name="Title 7">
            <a:extLst>
              <a:ext uri="{FF2B5EF4-FFF2-40B4-BE49-F238E27FC236}">
                <a16:creationId xmlns:a16="http://schemas.microsoft.com/office/drawing/2014/main" id="{A820B92E-A41B-4CF5-95F3-6035CBE2041E}"/>
              </a:ext>
            </a:extLst>
          </p:cNvPr>
          <p:cNvSpPr txBox="1">
            <a:spLocks/>
          </p:cNvSpPr>
          <p:nvPr/>
        </p:nvSpPr>
        <p:spPr>
          <a:xfrm>
            <a:off x="304799" y="180745"/>
            <a:ext cx="8628993" cy="619355"/>
          </a:xfrm>
          <a:prstGeom prst="rect">
            <a:avLst/>
          </a:prstGeom>
        </p:spPr>
        <p:txBody>
          <a:bodyPr/>
          <a:lstStyle>
            <a:lvl1pPr algn="ctr" defTabSz="685800" rtl="0" eaLnBrk="1" latinLnBrk="0" hangingPunct="1">
              <a:lnSpc>
                <a:spcPct val="90000"/>
              </a:lnSpc>
              <a:spcBef>
                <a:spcPct val="0"/>
              </a:spcBef>
              <a:buNone/>
              <a:defRPr sz="3600" kern="1200">
                <a:solidFill>
                  <a:schemeClr val="bg1"/>
                </a:solidFill>
                <a:latin typeface="Lato Black" panose="020F0A02020204030203" pitchFamily="34" charset="0"/>
                <a:ea typeface="+mj-ea"/>
                <a:cs typeface="+mj-cs"/>
              </a:defRPr>
            </a:lvl1pPr>
          </a:lstStyle>
          <a:p>
            <a:r>
              <a:rPr lang="en-US"/>
              <a:t>Further Information</a:t>
            </a:r>
            <a:endParaRPr lang="en-US" dirty="0"/>
          </a:p>
        </p:txBody>
      </p:sp>
    </p:spTree>
    <p:extLst>
      <p:ext uri="{BB962C8B-B14F-4D97-AF65-F5344CB8AC3E}">
        <p14:creationId xmlns:p14="http://schemas.microsoft.com/office/powerpoint/2010/main" val="3186368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ample Text Slide" hidden="1">
            <a:extLst>
              <a:ext uri="{FF2B5EF4-FFF2-40B4-BE49-F238E27FC236}">
                <a16:creationId xmlns:a16="http://schemas.microsoft.com/office/drawing/2014/main" id="{E57A723E-00FA-6547-AD66-56F96CF7BE11}"/>
              </a:ext>
            </a:extLst>
          </p:cNvPr>
          <p:cNvSpPr>
            <a:spLocks noGrp="1"/>
          </p:cNvSpPr>
          <p:nvPr>
            <p:ph type="title" idx="4294967295"/>
          </p:nvPr>
        </p:nvSpPr>
        <p:spPr/>
        <p:txBody>
          <a:bodyPr/>
          <a:lstStyle/>
          <a:p>
            <a:r>
              <a:rPr lang="en-US" dirty="0"/>
              <a:t>Sample Text Slide</a:t>
            </a:r>
          </a:p>
        </p:txBody>
      </p:sp>
      <p:sp>
        <p:nvSpPr>
          <p:cNvPr id="10" name="Title 7">
            <a:extLst>
              <a:ext uri="{FF2B5EF4-FFF2-40B4-BE49-F238E27FC236}">
                <a16:creationId xmlns:a16="http://schemas.microsoft.com/office/drawing/2014/main" id="{F5CF2C0E-41C5-4B3A-8ECC-42BD8796BF1C}"/>
              </a:ext>
            </a:extLst>
          </p:cNvPr>
          <p:cNvSpPr txBox="1">
            <a:spLocks/>
          </p:cNvSpPr>
          <p:nvPr/>
        </p:nvSpPr>
        <p:spPr>
          <a:xfrm>
            <a:off x="304799" y="180745"/>
            <a:ext cx="8628993" cy="619355"/>
          </a:xfrm>
          <a:prstGeom prst="rect">
            <a:avLst/>
          </a:prstGeom>
        </p:spPr>
        <p:txBody>
          <a:bodyPr/>
          <a:lstStyle>
            <a:lvl1pPr algn="ctr" defTabSz="685800" rtl="0" eaLnBrk="1" latinLnBrk="0" hangingPunct="1">
              <a:lnSpc>
                <a:spcPct val="90000"/>
              </a:lnSpc>
              <a:spcBef>
                <a:spcPct val="0"/>
              </a:spcBef>
              <a:buNone/>
              <a:defRPr sz="3600" kern="1200">
                <a:solidFill>
                  <a:schemeClr val="bg1"/>
                </a:solidFill>
                <a:latin typeface="Lato Black" panose="020F0A02020204030203" pitchFamily="34" charset="0"/>
                <a:ea typeface="+mj-ea"/>
                <a:cs typeface="+mj-cs"/>
              </a:defRPr>
            </a:lvl1pPr>
          </a:lstStyle>
          <a:p>
            <a:r>
              <a:rPr lang="en-US" dirty="0"/>
              <a:t>NEW in 2022-23</a:t>
            </a:r>
          </a:p>
        </p:txBody>
      </p:sp>
      <p:sp>
        <p:nvSpPr>
          <p:cNvPr id="12" name="TextBox 11">
            <a:extLst>
              <a:ext uri="{FF2B5EF4-FFF2-40B4-BE49-F238E27FC236}">
                <a16:creationId xmlns:a16="http://schemas.microsoft.com/office/drawing/2014/main" id="{92D1952D-7343-483C-9F92-265A20B94F87}"/>
              </a:ext>
            </a:extLst>
          </p:cNvPr>
          <p:cNvSpPr txBox="1"/>
          <p:nvPr/>
        </p:nvSpPr>
        <p:spPr>
          <a:xfrm>
            <a:off x="2538306" y="1379788"/>
            <a:ext cx="5517482" cy="2492990"/>
          </a:xfrm>
          <a:prstGeom prst="rect">
            <a:avLst/>
          </a:prstGeom>
          <a:noFill/>
        </p:spPr>
        <p:txBody>
          <a:bodyPr wrap="square" rtlCol="0">
            <a:spAutoFit/>
          </a:bodyPr>
          <a:lstStyle/>
          <a:p>
            <a:r>
              <a:rPr lang="en-US" sz="2400" dirty="0">
                <a:latin typeface="Lato" panose="020F0502020204030203" pitchFamily="34" charset="0"/>
              </a:rPr>
              <a:t>Priority area rating categories are now: </a:t>
            </a:r>
          </a:p>
          <a:p>
            <a:pPr marL="285750" indent="-285750">
              <a:buFont typeface="Arial" panose="020B0604020202020204" pitchFamily="34" charset="0"/>
              <a:buChar char="•"/>
            </a:pPr>
            <a:r>
              <a:rPr lang="en-US" sz="1800" dirty="0">
                <a:latin typeface="Lato" panose="020F0502020204030203" pitchFamily="34" charset="0"/>
              </a:rPr>
              <a:t>“Met or Made Progress Toward SMART Goal”</a:t>
            </a:r>
          </a:p>
          <a:p>
            <a:pPr marL="285750" indent="-285750">
              <a:buFont typeface="Arial" panose="020B0604020202020204" pitchFamily="34" charset="0"/>
              <a:buChar char="•"/>
            </a:pPr>
            <a:r>
              <a:rPr lang="en-US" sz="1800" dirty="0">
                <a:latin typeface="Lato" panose="020F0502020204030203" pitchFamily="34" charset="0"/>
              </a:rPr>
              <a:t>“Did Not Meet and Did Not Make Progress Toward SMART Goal” </a:t>
            </a:r>
          </a:p>
          <a:p>
            <a:pPr marL="285750" indent="-285750">
              <a:buFont typeface="Arial" panose="020B0604020202020204" pitchFamily="34" charset="0"/>
              <a:buChar char="•"/>
            </a:pPr>
            <a:endParaRPr lang="en-US" sz="1800" dirty="0">
              <a:latin typeface="Lato" panose="020F0502020204030203" pitchFamily="34" charset="0"/>
            </a:endParaRPr>
          </a:p>
          <a:p>
            <a:r>
              <a:rPr lang="en-US" sz="2400" dirty="0">
                <a:latin typeface="Lato" panose="020F0502020204030203" pitchFamily="34" charset="0"/>
              </a:rPr>
              <a:t>These replace:</a:t>
            </a:r>
          </a:p>
          <a:p>
            <a:pPr marL="342900" indent="-342900">
              <a:buFont typeface="Arial" panose="020B0604020202020204" pitchFamily="34" charset="0"/>
              <a:buChar char="•"/>
            </a:pPr>
            <a:r>
              <a:rPr lang="en-US" sz="1800" dirty="0">
                <a:latin typeface="Lato" panose="020F0502020204030203" pitchFamily="34" charset="0"/>
              </a:rPr>
              <a:t>“Maintaining/Improving Performance” </a:t>
            </a:r>
          </a:p>
          <a:p>
            <a:pPr marL="342900" indent="-342900">
              <a:buFont typeface="Arial" panose="020B0604020202020204" pitchFamily="34" charset="0"/>
              <a:buChar char="•"/>
            </a:pPr>
            <a:r>
              <a:rPr lang="en-US" sz="1800" dirty="0">
                <a:latin typeface="Lato" panose="020F0502020204030203" pitchFamily="34" charset="0"/>
              </a:rPr>
              <a:t>“Declining Performance”</a:t>
            </a:r>
          </a:p>
        </p:txBody>
      </p:sp>
      <p:pic>
        <p:nvPicPr>
          <p:cNvPr id="13" name="Picture 2">
            <a:extLst>
              <a:ext uri="{FF2B5EF4-FFF2-40B4-BE49-F238E27FC236}">
                <a16:creationId xmlns:a16="http://schemas.microsoft.com/office/drawing/2014/main" id="{D3CC35FF-DA39-44BA-BBAE-6F3B2AC1331F}"/>
              </a:ext>
            </a:extLst>
          </p:cNvPr>
          <p:cNvPicPr>
            <a:picLocks noChangeArrowheads="1"/>
          </p:cNvPicPr>
          <p:nvPr/>
        </p:nvPicPr>
        <p:blipFill>
          <a:blip r:embed="rId3" cstate="print"/>
          <a:srcRect/>
          <a:stretch>
            <a:fillRect/>
          </a:stretch>
        </p:blipFill>
        <p:spPr bwMode="auto">
          <a:xfrm>
            <a:off x="68626" y="3761133"/>
            <a:ext cx="1714500" cy="1303020"/>
          </a:xfrm>
          <a:prstGeom prst="rect">
            <a:avLst/>
          </a:prstGeom>
          <a:ln>
            <a:noFill/>
          </a:ln>
          <a:effectLst>
            <a:outerShdw blurRad="292100" dist="139700" dir="2700000" algn="tl" rotWithShape="0">
              <a:srgbClr val="333333">
                <a:alpha val="65000"/>
              </a:srgbClr>
            </a:outerShdw>
          </a:effectLst>
        </p:spPr>
      </p:pic>
      <p:pic>
        <p:nvPicPr>
          <p:cNvPr id="14" name="Picture 3" descr="C:\Users\marsmam\AppData\Local\Microsoft\Windows\Temporary Internet Files\Content.Outlook\2ZCNSOCT\science2 (2).jpg">
            <a:extLst>
              <a:ext uri="{FF2B5EF4-FFF2-40B4-BE49-F238E27FC236}">
                <a16:creationId xmlns:a16="http://schemas.microsoft.com/office/drawing/2014/main" id="{5CC6A7B6-0932-4297-BF05-891BE135A596}"/>
              </a:ext>
            </a:extLst>
          </p:cNvPr>
          <p:cNvPicPr>
            <a:picLocks noChangeArrowheads="1"/>
          </p:cNvPicPr>
          <p:nvPr/>
        </p:nvPicPr>
        <p:blipFill>
          <a:blip r:embed="rId4" cstate="print"/>
          <a:srcRect/>
          <a:stretch>
            <a:fillRect/>
          </a:stretch>
        </p:blipFill>
        <p:spPr bwMode="auto">
          <a:xfrm>
            <a:off x="68626" y="2371386"/>
            <a:ext cx="1714500" cy="1303020"/>
          </a:xfrm>
          <a:prstGeom prst="rect">
            <a:avLst/>
          </a:prstGeom>
          <a:ln>
            <a:noFill/>
          </a:ln>
          <a:effectLst>
            <a:outerShdw blurRad="292100" dist="139700" dir="2700000" algn="tl" rotWithShape="0">
              <a:srgbClr val="333333">
                <a:alpha val="65000"/>
              </a:srgbClr>
            </a:outerShdw>
          </a:effectLst>
        </p:spPr>
      </p:pic>
      <p:pic>
        <p:nvPicPr>
          <p:cNvPr id="15" name="Picture 4" descr="C:\Users\marsmam\Desktop\Graphics &amp; Images\reading3.jpg">
            <a:extLst>
              <a:ext uri="{FF2B5EF4-FFF2-40B4-BE49-F238E27FC236}">
                <a16:creationId xmlns:a16="http://schemas.microsoft.com/office/drawing/2014/main" id="{5F6F82CF-803D-4D1E-AEA9-FECE689EEFE1}"/>
              </a:ext>
            </a:extLst>
          </p:cNvPr>
          <p:cNvPicPr>
            <a:picLocks noChangeArrowheads="1"/>
          </p:cNvPicPr>
          <p:nvPr/>
        </p:nvPicPr>
        <p:blipFill>
          <a:blip r:embed="rId5" cstate="print"/>
          <a:srcRect/>
          <a:stretch>
            <a:fillRect/>
          </a:stretch>
        </p:blipFill>
        <p:spPr bwMode="auto">
          <a:xfrm>
            <a:off x="68626" y="981640"/>
            <a:ext cx="1714500" cy="130302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835893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ample Text Slide" hidden="1">
            <a:extLst>
              <a:ext uri="{FF2B5EF4-FFF2-40B4-BE49-F238E27FC236}">
                <a16:creationId xmlns:a16="http://schemas.microsoft.com/office/drawing/2014/main" id="{E57A723E-00FA-6547-AD66-56F96CF7BE11}"/>
              </a:ext>
            </a:extLst>
          </p:cNvPr>
          <p:cNvSpPr>
            <a:spLocks noGrp="1"/>
          </p:cNvSpPr>
          <p:nvPr>
            <p:ph type="title" idx="4294967295"/>
          </p:nvPr>
        </p:nvSpPr>
        <p:spPr/>
        <p:txBody>
          <a:bodyPr/>
          <a:lstStyle/>
          <a:p>
            <a:r>
              <a:rPr lang="en-US" dirty="0"/>
              <a:t>Sample Text Slide</a:t>
            </a:r>
          </a:p>
        </p:txBody>
      </p:sp>
      <p:sp>
        <p:nvSpPr>
          <p:cNvPr id="10" name="Title 7">
            <a:extLst>
              <a:ext uri="{FF2B5EF4-FFF2-40B4-BE49-F238E27FC236}">
                <a16:creationId xmlns:a16="http://schemas.microsoft.com/office/drawing/2014/main" id="{F5CF2C0E-41C5-4B3A-8ECC-42BD8796BF1C}"/>
              </a:ext>
            </a:extLst>
          </p:cNvPr>
          <p:cNvSpPr txBox="1">
            <a:spLocks/>
          </p:cNvSpPr>
          <p:nvPr/>
        </p:nvSpPr>
        <p:spPr>
          <a:xfrm>
            <a:off x="304799" y="180745"/>
            <a:ext cx="8628993" cy="619355"/>
          </a:xfrm>
          <a:prstGeom prst="rect">
            <a:avLst/>
          </a:prstGeom>
        </p:spPr>
        <p:txBody>
          <a:bodyPr/>
          <a:lstStyle>
            <a:lvl1pPr algn="ctr" defTabSz="685800" rtl="0" eaLnBrk="1" latinLnBrk="0" hangingPunct="1">
              <a:lnSpc>
                <a:spcPct val="90000"/>
              </a:lnSpc>
              <a:spcBef>
                <a:spcPct val="0"/>
              </a:spcBef>
              <a:buNone/>
              <a:defRPr sz="3600" kern="1200">
                <a:solidFill>
                  <a:schemeClr val="bg1"/>
                </a:solidFill>
                <a:latin typeface="Lato Black" panose="020F0A02020204030203" pitchFamily="34" charset="0"/>
                <a:ea typeface="+mj-ea"/>
                <a:cs typeface="+mj-cs"/>
              </a:defRPr>
            </a:lvl1pPr>
          </a:lstStyle>
          <a:p>
            <a:r>
              <a:rPr lang="en-US" dirty="0"/>
              <a:t>What is Alternate Accountability?</a:t>
            </a:r>
          </a:p>
        </p:txBody>
      </p:sp>
      <p:sp>
        <p:nvSpPr>
          <p:cNvPr id="12" name="TextBox 11">
            <a:extLst>
              <a:ext uri="{FF2B5EF4-FFF2-40B4-BE49-F238E27FC236}">
                <a16:creationId xmlns:a16="http://schemas.microsoft.com/office/drawing/2014/main" id="{92D1952D-7343-483C-9F92-265A20B94F87}"/>
              </a:ext>
            </a:extLst>
          </p:cNvPr>
          <p:cNvSpPr txBox="1"/>
          <p:nvPr/>
        </p:nvSpPr>
        <p:spPr>
          <a:xfrm>
            <a:off x="3082412" y="1372230"/>
            <a:ext cx="5018065" cy="2677656"/>
          </a:xfrm>
          <a:prstGeom prst="rect">
            <a:avLst/>
          </a:prstGeom>
          <a:noFill/>
        </p:spPr>
        <p:txBody>
          <a:bodyPr wrap="square" rtlCol="0">
            <a:spAutoFit/>
          </a:bodyPr>
          <a:lstStyle/>
          <a:p>
            <a:r>
              <a:rPr lang="en-US" sz="2400" dirty="0">
                <a:latin typeface="Lato" panose="020F0502020204030203" pitchFamily="34" charset="0"/>
              </a:rPr>
              <a:t>Alternate Accountability is a district supervised </a:t>
            </a:r>
            <a:r>
              <a:rPr lang="en-US" sz="2400" b="1" dirty="0">
                <a:latin typeface="Lato" panose="020F0502020204030203" pitchFamily="34" charset="0"/>
              </a:rPr>
              <a:t>self-evaluation process</a:t>
            </a:r>
            <a:r>
              <a:rPr lang="en-US" sz="2400" dirty="0">
                <a:latin typeface="Lato" panose="020F0502020204030203" pitchFamily="34" charset="0"/>
              </a:rPr>
              <a:t>.</a:t>
            </a:r>
          </a:p>
          <a:p>
            <a:endParaRPr lang="en-US" sz="2400" dirty="0">
              <a:latin typeface="Lato" panose="020F0502020204030203" pitchFamily="34" charset="0"/>
            </a:endParaRPr>
          </a:p>
          <a:p>
            <a:r>
              <a:rPr lang="en-US" sz="2400" dirty="0">
                <a:latin typeface="Lato" panose="020F0502020204030203" pitchFamily="34" charset="0"/>
              </a:rPr>
              <a:t>Schools reflect on their school </a:t>
            </a:r>
            <a:r>
              <a:rPr lang="en-US" sz="2400" dirty="0">
                <a:latin typeface="Lato" panose="020F0502020204030203" pitchFamily="34" charset="0"/>
                <a:hlinkClick r:id="rId3"/>
              </a:rPr>
              <a:t>SMART goals</a:t>
            </a:r>
            <a:r>
              <a:rPr lang="en-US" sz="2400" dirty="0">
                <a:latin typeface="Lato" panose="020F0502020204030203" pitchFamily="34" charset="0"/>
              </a:rPr>
              <a:t> and self-assess their performance in three priority areas aligned to the School Report Cards.</a:t>
            </a:r>
          </a:p>
        </p:txBody>
      </p:sp>
      <p:pic>
        <p:nvPicPr>
          <p:cNvPr id="13" name="Picture 2">
            <a:extLst>
              <a:ext uri="{FF2B5EF4-FFF2-40B4-BE49-F238E27FC236}">
                <a16:creationId xmlns:a16="http://schemas.microsoft.com/office/drawing/2014/main" id="{D3CC35FF-DA39-44BA-BBAE-6F3B2AC1331F}"/>
              </a:ext>
            </a:extLst>
          </p:cNvPr>
          <p:cNvPicPr>
            <a:picLocks noChangeArrowheads="1"/>
          </p:cNvPicPr>
          <p:nvPr/>
        </p:nvPicPr>
        <p:blipFill>
          <a:blip r:embed="rId4" cstate="print"/>
          <a:srcRect/>
          <a:stretch>
            <a:fillRect/>
          </a:stretch>
        </p:blipFill>
        <p:spPr bwMode="auto">
          <a:xfrm>
            <a:off x="68626" y="3761133"/>
            <a:ext cx="1714500" cy="1303020"/>
          </a:xfrm>
          <a:prstGeom prst="rect">
            <a:avLst/>
          </a:prstGeom>
          <a:ln>
            <a:noFill/>
          </a:ln>
          <a:effectLst>
            <a:outerShdw blurRad="292100" dist="139700" dir="2700000" algn="tl" rotWithShape="0">
              <a:srgbClr val="333333">
                <a:alpha val="65000"/>
              </a:srgbClr>
            </a:outerShdw>
          </a:effectLst>
        </p:spPr>
      </p:pic>
      <p:pic>
        <p:nvPicPr>
          <p:cNvPr id="14" name="Picture 3" descr="C:\Users\marsmam\AppData\Local\Microsoft\Windows\Temporary Internet Files\Content.Outlook\2ZCNSOCT\science2 (2).jpg">
            <a:extLst>
              <a:ext uri="{FF2B5EF4-FFF2-40B4-BE49-F238E27FC236}">
                <a16:creationId xmlns:a16="http://schemas.microsoft.com/office/drawing/2014/main" id="{5CC6A7B6-0932-4297-BF05-891BE135A596}"/>
              </a:ext>
            </a:extLst>
          </p:cNvPr>
          <p:cNvPicPr>
            <a:picLocks noChangeArrowheads="1"/>
          </p:cNvPicPr>
          <p:nvPr/>
        </p:nvPicPr>
        <p:blipFill>
          <a:blip r:embed="rId5" cstate="print"/>
          <a:srcRect/>
          <a:stretch>
            <a:fillRect/>
          </a:stretch>
        </p:blipFill>
        <p:spPr bwMode="auto">
          <a:xfrm>
            <a:off x="68626" y="2371386"/>
            <a:ext cx="1714500" cy="1303020"/>
          </a:xfrm>
          <a:prstGeom prst="rect">
            <a:avLst/>
          </a:prstGeom>
          <a:ln>
            <a:noFill/>
          </a:ln>
          <a:effectLst>
            <a:outerShdw blurRad="292100" dist="139700" dir="2700000" algn="tl" rotWithShape="0">
              <a:srgbClr val="333333">
                <a:alpha val="65000"/>
              </a:srgbClr>
            </a:outerShdw>
          </a:effectLst>
        </p:spPr>
      </p:pic>
      <p:pic>
        <p:nvPicPr>
          <p:cNvPr id="15" name="Picture 4" descr="C:\Users\marsmam\Desktop\Graphics &amp; Images\reading3.jpg">
            <a:extLst>
              <a:ext uri="{FF2B5EF4-FFF2-40B4-BE49-F238E27FC236}">
                <a16:creationId xmlns:a16="http://schemas.microsoft.com/office/drawing/2014/main" id="{5F6F82CF-803D-4D1E-AEA9-FECE689EEFE1}"/>
              </a:ext>
            </a:extLst>
          </p:cNvPr>
          <p:cNvPicPr>
            <a:picLocks noChangeArrowheads="1"/>
          </p:cNvPicPr>
          <p:nvPr/>
        </p:nvPicPr>
        <p:blipFill>
          <a:blip r:embed="rId6" cstate="print"/>
          <a:srcRect/>
          <a:stretch>
            <a:fillRect/>
          </a:stretch>
        </p:blipFill>
        <p:spPr bwMode="auto">
          <a:xfrm>
            <a:off x="68626" y="981640"/>
            <a:ext cx="1714500" cy="130302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218380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ample Text Slide" hidden="1">
            <a:extLst>
              <a:ext uri="{FF2B5EF4-FFF2-40B4-BE49-F238E27FC236}">
                <a16:creationId xmlns:a16="http://schemas.microsoft.com/office/drawing/2014/main" id="{E57A723E-00FA-6547-AD66-56F96CF7BE11}"/>
              </a:ext>
            </a:extLst>
          </p:cNvPr>
          <p:cNvSpPr>
            <a:spLocks noGrp="1"/>
          </p:cNvSpPr>
          <p:nvPr>
            <p:ph type="title" idx="4294967295"/>
          </p:nvPr>
        </p:nvSpPr>
        <p:spPr/>
        <p:txBody>
          <a:bodyPr/>
          <a:lstStyle/>
          <a:p>
            <a:r>
              <a:rPr lang="en-US" dirty="0"/>
              <a:t>Sample Text Slide</a:t>
            </a:r>
          </a:p>
        </p:txBody>
      </p:sp>
      <p:sp>
        <p:nvSpPr>
          <p:cNvPr id="3" name="Content Placeholder 8">
            <a:extLst>
              <a:ext uri="{FF2B5EF4-FFF2-40B4-BE49-F238E27FC236}">
                <a16:creationId xmlns:a16="http://schemas.microsoft.com/office/drawing/2014/main" id="{937CF406-983B-4A92-80AA-2C310F62EB0F}"/>
              </a:ext>
            </a:extLst>
          </p:cNvPr>
          <p:cNvSpPr txBox="1">
            <a:spLocks/>
          </p:cNvSpPr>
          <p:nvPr/>
        </p:nvSpPr>
        <p:spPr>
          <a:xfrm>
            <a:off x="2207872" y="1045772"/>
            <a:ext cx="6541032" cy="1622822"/>
          </a:xfrm>
          <a:prstGeom prst="rect">
            <a:avLst/>
          </a:prstGeom>
        </p:spPr>
        <p:txBody>
          <a:bodyPr/>
          <a:lstStyle>
            <a:lvl1pPr marL="164592" indent="-164592" algn="l" defTabSz="685800" rtl="0" eaLnBrk="1" latinLnBrk="0" hangingPunct="1">
              <a:lnSpc>
                <a:spcPct val="100000"/>
              </a:lnSpc>
              <a:spcBef>
                <a:spcPts val="0"/>
              </a:spcBef>
              <a:spcAft>
                <a:spcPts val="3000"/>
              </a:spcAft>
              <a:buFont typeface="Arial"/>
              <a:buChar char="•"/>
              <a:defRPr sz="2400" b="1" kern="1200">
                <a:solidFill>
                  <a:schemeClr val="tx1"/>
                </a:solidFill>
                <a:latin typeface="Lato" panose="020F0502020204030203" pitchFamily="34" charset="0"/>
                <a:ea typeface="+mn-ea"/>
                <a:cs typeface="+mn-cs"/>
              </a:defRPr>
            </a:lvl1pPr>
            <a:lvl2pPr marL="342900" indent="0" algn="l" defTabSz="685800" rtl="0" eaLnBrk="1" latinLnBrk="0" hangingPunct="1">
              <a:lnSpc>
                <a:spcPct val="150000"/>
              </a:lnSpc>
              <a:spcBef>
                <a:spcPts val="375"/>
              </a:spcBef>
              <a:buFont typeface="Lato" panose="020F0502020204030203" pitchFamily="34" charset="0"/>
              <a:buNone/>
              <a:defRPr sz="2400" kern="1200">
                <a:solidFill>
                  <a:schemeClr val="tx1"/>
                </a:solidFill>
                <a:latin typeface="Lato" panose="020F0502020204030203"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buFont typeface="Arial"/>
              <a:buNone/>
            </a:pPr>
            <a:r>
              <a:rPr lang="en-US" b="0" dirty="0"/>
              <a:t>	Schools evaluate their performance in three priority areas: </a:t>
            </a:r>
          </a:p>
          <a:p>
            <a:r>
              <a:rPr lang="en-US" b="0" dirty="0"/>
              <a:t>raising student achievement in </a:t>
            </a:r>
            <a:r>
              <a:rPr lang="en-US" dirty="0"/>
              <a:t>reading</a:t>
            </a:r>
            <a:r>
              <a:rPr lang="en-US" b="0" dirty="0"/>
              <a:t> </a:t>
            </a:r>
          </a:p>
          <a:p>
            <a:r>
              <a:rPr lang="en-US" b="0" dirty="0"/>
              <a:t>raising student achievement in </a:t>
            </a:r>
            <a:r>
              <a:rPr lang="en-US" dirty="0"/>
              <a:t>mathematics</a:t>
            </a:r>
          </a:p>
          <a:p>
            <a:r>
              <a:rPr lang="en-US" b="0" dirty="0"/>
              <a:t>preparing students to be </a:t>
            </a:r>
            <a:r>
              <a:rPr lang="en-US" dirty="0"/>
              <a:t>on-track for success</a:t>
            </a:r>
          </a:p>
        </p:txBody>
      </p:sp>
      <p:pic>
        <p:nvPicPr>
          <p:cNvPr id="5" name="Picture 2">
            <a:extLst>
              <a:ext uri="{FF2B5EF4-FFF2-40B4-BE49-F238E27FC236}">
                <a16:creationId xmlns:a16="http://schemas.microsoft.com/office/drawing/2014/main" id="{0474BAE5-B6AF-4475-AF19-7807CA285F96}"/>
              </a:ext>
            </a:extLst>
          </p:cNvPr>
          <p:cNvPicPr>
            <a:picLocks noChangeArrowheads="1"/>
          </p:cNvPicPr>
          <p:nvPr/>
        </p:nvPicPr>
        <p:blipFill>
          <a:blip r:embed="rId3" cstate="print"/>
          <a:srcRect/>
          <a:stretch>
            <a:fillRect/>
          </a:stretch>
        </p:blipFill>
        <p:spPr bwMode="auto">
          <a:xfrm>
            <a:off x="68626" y="3761133"/>
            <a:ext cx="1714500" cy="1303020"/>
          </a:xfrm>
          <a:prstGeom prst="rect">
            <a:avLst/>
          </a:prstGeom>
          <a:ln>
            <a:noFill/>
          </a:ln>
          <a:effectLst>
            <a:outerShdw blurRad="292100" dist="139700" dir="2700000" algn="tl" rotWithShape="0">
              <a:srgbClr val="333333">
                <a:alpha val="65000"/>
              </a:srgbClr>
            </a:outerShdw>
          </a:effectLst>
        </p:spPr>
      </p:pic>
      <p:pic>
        <p:nvPicPr>
          <p:cNvPr id="6" name="Picture 3" descr="C:\Users\marsmam\AppData\Local\Microsoft\Windows\Temporary Internet Files\Content.Outlook\2ZCNSOCT\science2 (2).jpg">
            <a:extLst>
              <a:ext uri="{FF2B5EF4-FFF2-40B4-BE49-F238E27FC236}">
                <a16:creationId xmlns:a16="http://schemas.microsoft.com/office/drawing/2014/main" id="{891694DE-8E2A-4D0E-9280-3869ADE715B8}"/>
              </a:ext>
            </a:extLst>
          </p:cNvPr>
          <p:cNvPicPr>
            <a:picLocks noChangeArrowheads="1"/>
          </p:cNvPicPr>
          <p:nvPr/>
        </p:nvPicPr>
        <p:blipFill>
          <a:blip r:embed="rId4" cstate="print"/>
          <a:srcRect/>
          <a:stretch>
            <a:fillRect/>
          </a:stretch>
        </p:blipFill>
        <p:spPr bwMode="auto">
          <a:xfrm>
            <a:off x="68626" y="2371386"/>
            <a:ext cx="1714500" cy="1303020"/>
          </a:xfrm>
          <a:prstGeom prst="rect">
            <a:avLst/>
          </a:prstGeom>
          <a:ln>
            <a:noFill/>
          </a:ln>
          <a:effectLst>
            <a:outerShdw blurRad="292100" dist="139700" dir="2700000" algn="tl" rotWithShape="0">
              <a:srgbClr val="333333">
                <a:alpha val="65000"/>
              </a:srgbClr>
            </a:outerShdw>
          </a:effectLst>
        </p:spPr>
      </p:pic>
      <p:pic>
        <p:nvPicPr>
          <p:cNvPr id="7" name="Picture 4" descr="C:\Users\marsmam\Desktop\Graphics &amp; Images\reading3.jpg">
            <a:extLst>
              <a:ext uri="{FF2B5EF4-FFF2-40B4-BE49-F238E27FC236}">
                <a16:creationId xmlns:a16="http://schemas.microsoft.com/office/drawing/2014/main" id="{277B6B1D-773A-4EF8-8E60-FC252E1FD4AA}"/>
              </a:ext>
            </a:extLst>
          </p:cNvPr>
          <p:cNvPicPr>
            <a:picLocks noChangeArrowheads="1"/>
          </p:cNvPicPr>
          <p:nvPr/>
        </p:nvPicPr>
        <p:blipFill>
          <a:blip r:embed="rId5" cstate="print"/>
          <a:srcRect/>
          <a:stretch>
            <a:fillRect/>
          </a:stretch>
        </p:blipFill>
        <p:spPr bwMode="auto">
          <a:xfrm>
            <a:off x="68626" y="981640"/>
            <a:ext cx="1714500" cy="1303020"/>
          </a:xfrm>
          <a:prstGeom prst="rect">
            <a:avLst/>
          </a:prstGeom>
          <a:ln>
            <a:noFill/>
          </a:ln>
          <a:effectLst>
            <a:outerShdw blurRad="292100" dist="139700" dir="2700000" algn="tl" rotWithShape="0">
              <a:srgbClr val="333333">
                <a:alpha val="65000"/>
              </a:srgbClr>
            </a:outerShdw>
          </a:effectLst>
        </p:spPr>
      </p:pic>
      <p:sp>
        <p:nvSpPr>
          <p:cNvPr id="8" name="Title 7">
            <a:extLst>
              <a:ext uri="{FF2B5EF4-FFF2-40B4-BE49-F238E27FC236}">
                <a16:creationId xmlns:a16="http://schemas.microsoft.com/office/drawing/2014/main" id="{EA55B5A6-6EA6-4978-A2E9-37ECCC1CA10B}"/>
              </a:ext>
            </a:extLst>
          </p:cNvPr>
          <p:cNvSpPr txBox="1">
            <a:spLocks/>
          </p:cNvSpPr>
          <p:nvPr/>
        </p:nvSpPr>
        <p:spPr>
          <a:xfrm>
            <a:off x="304799" y="180745"/>
            <a:ext cx="8628993" cy="619355"/>
          </a:xfrm>
          <a:prstGeom prst="rect">
            <a:avLst/>
          </a:prstGeom>
        </p:spPr>
        <p:txBody>
          <a:bodyPr/>
          <a:lstStyle>
            <a:lvl1pPr algn="ctr" defTabSz="685800" rtl="0" eaLnBrk="1" latinLnBrk="0" hangingPunct="1">
              <a:lnSpc>
                <a:spcPct val="90000"/>
              </a:lnSpc>
              <a:spcBef>
                <a:spcPct val="0"/>
              </a:spcBef>
              <a:buNone/>
              <a:defRPr sz="3600" kern="1200">
                <a:solidFill>
                  <a:schemeClr val="bg1"/>
                </a:solidFill>
                <a:latin typeface="Lato Black" panose="020F0A02020204030203" pitchFamily="34" charset="0"/>
                <a:ea typeface="+mj-ea"/>
                <a:cs typeface="+mj-cs"/>
              </a:defRPr>
            </a:lvl1pPr>
          </a:lstStyle>
          <a:p>
            <a:r>
              <a:rPr lang="en-US" dirty="0"/>
              <a:t>What is Alternate Accountability?</a:t>
            </a:r>
          </a:p>
        </p:txBody>
      </p:sp>
    </p:spTree>
    <p:extLst>
      <p:ext uri="{BB962C8B-B14F-4D97-AF65-F5344CB8AC3E}">
        <p14:creationId xmlns:p14="http://schemas.microsoft.com/office/powerpoint/2010/main" val="26295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ample Text Slide" hidden="1">
            <a:extLst>
              <a:ext uri="{FF2B5EF4-FFF2-40B4-BE49-F238E27FC236}">
                <a16:creationId xmlns:a16="http://schemas.microsoft.com/office/drawing/2014/main" id="{E57A723E-00FA-6547-AD66-56F96CF7BE11}"/>
              </a:ext>
            </a:extLst>
          </p:cNvPr>
          <p:cNvSpPr>
            <a:spLocks noGrp="1"/>
          </p:cNvSpPr>
          <p:nvPr>
            <p:ph type="title" idx="4294967295"/>
          </p:nvPr>
        </p:nvSpPr>
        <p:spPr/>
        <p:txBody>
          <a:bodyPr/>
          <a:lstStyle/>
          <a:p>
            <a:r>
              <a:rPr lang="en-US" dirty="0"/>
              <a:t>Sample Text Slide</a:t>
            </a:r>
          </a:p>
        </p:txBody>
      </p:sp>
      <p:sp>
        <p:nvSpPr>
          <p:cNvPr id="3" name="Content Placeholder 8">
            <a:extLst>
              <a:ext uri="{FF2B5EF4-FFF2-40B4-BE49-F238E27FC236}">
                <a16:creationId xmlns:a16="http://schemas.microsoft.com/office/drawing/2014/main" id="{937CF406-983B-4A92-80AA-2C310F62EB0F}"/>
              </a:ext>
            </a:extLst>
          </p:cNvPr>
          <p:cNvSpPr txBox="1">
            <a:spLocks/>
          </p:cNvSpPr>
          <p:nvPr/>
        </p:nvSpPr>
        <p:spPr>
          <a:xfrm>
            <a:off x="2237368" y="2019165"/>
            <a:ext cx="6541032" cy="1303020"/>
          </a:xfrm>
          <a:prstGeom prst="rect">
            <a:avLst/>
          </a:prstGeom>
        </p:spPr>
        <p:txBody>
          <a:bodyPr/>
          <a:lstStyle>
            <a:lvl1pPr marL="164592" indent="-164592" algn="l" defTabSz="685800" rtl="0" eaLnBrk="1" latinLnBrk="0" hangingPunct="1">
              <a:lnSpc>
                <a:spcPct val="100000"/>
              </a:lnSpc>
              <a:spcBef>
                <a:spcPts val="0"/>
              </a:spcBef>
              <a:spcAft>
                <a:spcPts val="3000"/>
              </a:spcAft>
              <a:buFont typeface="Arial"/>
              <a:buChar char="•"/>
              <a:defRPr sz="2400" b="1" kern="1200">
                <a:solidFill>
                  <a:schemeClr val="tx1"/>
                </a:solidFill>
                <a:latin typeface="Lato" panose="020F0502020204030203" pitchFamily="34" charset="0"/>
                <a:ea typeface="+mn-ea"/>
                <a:cs typeface="+mn-cs"/>
              </a:defRPr>
            </a:lvl1pPr>
            <a:lvl2pPr marL="342900" indent="0" algn="l" defTabSz="685800" rtl="0" eaLnBrk="1" latinLnBrk="0" hangingPunct="1">
              <a:lnSpc>
                <a:spcPct val="150000"/>
              </a:lnSpc>
              <a:spcBef>
                <a:spcPts val="375"/>
              </a:spcBef>
              <a:buFont typeface="Lato" panose="020F0502020204030203" pitchFamily="34" charset="0"/>
              <a:buNone/>
              <a:defRPr sz="2400" kern="1200">
                <a:solidFill>
                  <a:schemeClr val="tx1"/>
                </a:solidFill>
                <a:latin typeface="Lato" panose="020F0502020204030203"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buFont typeface="Arial"/>
              <a:buNone/>
            </a:pPr>
            <a:r>
              <a:rPr lang="en-US" sz="2400" b="0" dirty="0"/>
              <a:t>  These priority areas align to those found in the School Report Cards but also fulfill federal accountability requirements from the US Department of Education.</a:t>
            </a:r>
            <a:endParaRPr lang="en-US" sz="2400" b="0" dirty="0">
              <a:cs typeface="Arial" pitchFamily="34" charset="0"/>
            </a:endParaRPr>
          </a:p>
          <a:p>
            <a:pPr>
              <a:buFont typeface="Arial"/>
              <a:buNone/>
            </a:pPr>
            <a:endParaRPr lang="en-US" b="0" dirty="0">
              <a:solidFill>
                <a:srgbClr val="002060"/>
              </a:solidFill>
            </a:endParaRPr>
          </a:p>
        </p:txBody>
      </p:sp>
      <p:pic>
        <p:nvPicPr>
          <p:cNvPr id="5" name="Picture 2">
            <a:extLst>
              <a:ext uri="{FF2B5EF4-FFF2-40B4-BE49-F238E27FC236}">
                <a16:creationId xmlns:a16="http://schemas.microsoft.com/office/drawing/2014/main" id="{0474BAE5-B6AF-4475-AF19-7807CA285F96}"/>
              </a:ext>
            </a:extLst>
          </p:cNvPr>
          <p:cNvPicPr>
            <a:picLocks noChangeArrowheads="1"/>
          </p:cNvPicPr>
          <p:nvPr/>
        </p:nvPicPr>
        <p:blipFill>
          <a:blip r:embed="rId3" cstate="print"/>
          <a:srcRect/>
          <a:stretch>
            <a:fillRect/>
          </a:stretch>
        </p:blipFill>
        <p:spPr bwMode="auto">
          <a:xfrm>
            <a:off x="68626" y="3761133"/>
            <a:ext cx="1714500" cy="1303020"/>
          </a:xfrm>
          <a:prstGeom prst="rect">
            <a:avLst/>
          </a:prstGeom>
          <a:ln>
            <a:noFill/>
          </a:ln>
          <a:effectLst>
            <a:outerShdw blurRad="292100" dist="139700" dir="2700000" algn="tl" rotWithShape="0">
              <a:srgbClr val="333333">
                <a:alpha val="65000"/>
              </a:srgbClr>
            </a:outerShdw>
          </a:effectLst>
        </p:spPr>
      </p:pic>
      <p:pic>
        <p:nvPicPr>
          <p:cNvPr id="6" name="Picture 3" descr="C:\Users\marsmam\AppData\Local\Microsoft\Windows\Temporary Internet Files\Content.Outlook\2ZCNSOCT\science2 (2).jpg">
            <a:extLst>
              <a:ext uri="{FF2B5EF4-FFF2-40B4-BE49-F238E27FC236}">
                <a16:creationId xmlns:a16="http://schemas.microsoft.com/office/drawing/2014/main" id="{891694DE-8E2A-4D0E-9280-3869ADE715B8}"/>
              </a:ext>
            </a:extLst>
          </p:cNvPr>
          <p:cNvPicPr>
            <a:picLocks noChangeArrowheads="1"/>
          </p:cNvPicPr>
          <p:nvPr/>
        </p:nvPicPr>
        <p:blipFill>
          <a:blip r:embed="rId4" cstate="print"/>
          <a:srcRect/>
          <a:stretch>
            <a:fillRect/>
          </a:stretch>
        </p:blipFill>
        <p:spPr bwMode="auto">
          <a:xfrm>
            <a:off x="68626" y="2371386"/>
            <a:ext cx="1714500" cy="1303020"/>
          </a:xfrm>
          <a:prstGeom prst="rect">
            <a:avLst/>
          </a:prstGeom>
          <a:ln>
            <a:noFill/>
          </a:ln>
          <a:effectLst>
            <a:outerShdw blurRad="292100" dist="139700" dir="2700000" algn="tl" rotWithShape="0">
              <a:srgbClr val="333333">
                <a:alpha val="65000"/>
              </a:srgbClr>
            </a:outerShdw>
          </a:effectLst>
        </p:spPr>
      </p:pic>
      <p:pic>
        <p:nvPicPr>
          <p:cNvPr id="7" name="Picture 4" descr="C:\Users\marsmam\Desktop\Graphics &amp; Images\reading3.jpg">
            <a:extLst>
              <a:ext uri="{FF2B5EF4-FFF2-40B4-BE49-F238E27FC236}">
                <a16:creationId xmlns:a16="http://schemas.microsoft.com/office/drawing/2014/main" id="{277B6B1D-773A-4EF8-8E60-FC252E1FD4AA}"/>
              </a:ext>
            </a:extLst>
          </p:cNvPr>
          <p:cNvPicPr>
            <a:picLocks noChangeArrowheads="1"/>
          </p:cNvPicPr>
          <p:nvPr/>
        </p:nvPicPr>
        <p:blipFill>
          <a:blip r:embed="rId5" cstate="print"/>
          <a:srcRect/>
          <a:stretch>
            <a:fillRect/>
          </a:stretch>
        </p:blipFill>
        <p:spPr bwMode="auto">
          <a:xfrm>
            <a:off x="68626" y="981640"/>
            <a:ext cx="1714500" cy="1303020"/>
          </a:xfrm>
          <a:prstGeom prst="rect">
            <a:avLst/>
          </a:prstGeom>
          <a:ln>
            <a:noFill/>
          </a:ln>
          <a:effectLst>
            <a:outerShdw blurRad="292100" dist="139700" dir="2700000" algn="tl" rotWithShape="0">
              <a:srgbClr val="333333">
                <a:alpha val="65000"/>
              </a:srgbClr>
            </a:outerShdw>
          </a:effectLst>
        </p:spPr>
      </p:pic>
      <p:sp>
        <p:nvSpPr>
          <p:cNvPr id="8" name="Title 7">
            <a:extLst>
              <a:ext uri="{FF2B5EF4-FFF2-40B4-BE49-F238E27FC236}">
                <a16:creationId xmlns:a16="http://schemas.microsoft.com/office/drawing/2014/main" id="{EA55B5A6-6EA6-4978-A2E9-37ECCC1CA10B}"/>
              </a:ext>
            </a:extLst>
          </p:cNvPr>
          <p:cNvSpPr txBox="1">
            <a:spLocks/>
          </p:cNvSpPr>
          <p:nvPr/>
        </p:nvSpPr>
        <p:spPr>
          <a:xfrm>
            <a:off x="304799" y="180745"/>
            <a:ext cx="8628993" cy="619355"/>
          </a:xfrm>
          <a:prstGeom prst="rect">
            <a:avLst/>
          </a:prstGeom>
        </p:spPr>
        <p:txBody>
          <a:bodyPr/>
          <a:lstStyle>
            <a:lvl1pPr algn="ctr" defTabSz="685800" rtl="0" eaLnBrk="1" latinLnBrk="0" hangingPunct="1">
              <a:lnSpc>
                <a:spcPct val="90000"/>
              </a:lnSpc>
              <a:spcBef>
                <a:spcPct val="0"/>
              </a:spcBef>
              <a:buNone/>
              <a:defRPr sz="3600" kern="1200">
                <a:solidFill>
                  <a:schemeClr val="bg1"/>
                </a:solidFill>
                <a:latin typeface="Lato Black" panose="020F0A02020204030203" pitchFamily="34" charset="0"/>
                <a:ea typeface="+mj-ea"/>
                <a:cs typeface="+mj-cs"/>
              </a:defRPr>
            </a:lvl1pPr>
          </a:lstStyle>
          <a:p>
            <a:r>
              <a:rPr lang="en-US" dirty="0"/>
              <a:t>What is Alternate Accountability?</a:t>
            </a:r>
          </a:p>
        </p:txBody>
      </p:sp>
    </p:spTree>
    <p:extLst>
      <p:ext uri="{BB962C8B-B14F-4D97-AF65-F5344CB8AC3E}">
        <p14:creationId xmlns:p14="http://schemas.microsoft.com/office/powerpoint/2010/main" val="2833785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C7E1FDB-248C-D767-9C97-AA99D3FD6AF9}"/>
              </a:ext>
            </a:extLst>
          </p:cNvPr>
          <p:cNvSpPr>
            <a:spLocks noGrp="1" noRot="1" noMove="1" noResize="1" noEditPoints="1" noAdjustHandles="1" noChangeArrowheads="1" noChangeShapeType="1"/>
          </p:cNvSpPr>
          <p:nvPr/>
        </p:nvSpPr>
        <p:spPr>
          <a:xfrm>
            <a:off x="0" y="914400"/>
            <a:ext cx="9144000" cy="42291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ample Text Slide" hidden="1">
            <a:extLst>
              <a:ext uri="{FF2B5EF4-FFF2-40B4-BE49-F238E27FC236}">
                <a16:creationId xmlns:a16="http://schemas.microsoft.com/office/drawing/2014/main" id="{E57A723E-00FA-6547-AD66-56F96CF7BE11}"/>
              </a:ext>
            </a:extLst>
          </p:cNvPr>
          <p:cNvSpPr>
            <a:spLocks noGrp="1"/>
          </p:cNvSpPr>
          <p:nvPr>
            <p:ph type="title" idx="4294967295"/>
          </p:nvPr>
        </p:nvSpPr>
        <p:spPr/>
        <p:txBody>
          <a:bodyPr/>
          <a:lstStyle/>
          <a:p>
            <a:r>
              <a:rPr lang="en-US" dirty="0"/>
              <a:t>Sample Text Slide</a:t>
            </a:r>
          </a:p>
        </p:txBody>
      </p:sp>
      <p:sp>
        <p:nvSpPr>
          <p:cNvPr id="5" name="TextBox 4">
            <a:extLst>
              <a:ext uri="{FF2B5EF4-FFF2-40B4-BE49-F238E27FC236}">
                <a16:creationId xmlns:a16="http://schemas.microsoft.com/office/drawing/2014/main" id="{6DE1851D-0226-4235-8E49-49EB3F63D1FD}"/>
              </a:ext>
            </a:extLst>
          </p:cNvPr>
          <p:cNvSpPr txBox="1"/>
          <p:nvPr/>
        </p:nvSpPr>
        <p:spPr>
          <a:xfrm>
            <a:off x="2276082" y="1950238"/>
            <a:ext cx="5311962" cy="369332"/>
          </a:xfrm>
          <a:prstGeom prst="rect">
            <a:avLst/>
          </a:prstGeom>
          <a:ln>
            <a:noFill/>
          </a:ln>
        </p:spPr>
        <p:style>
          <a:lnRef idx="2">
            <a:schemeClr val="accent5"/>
          </a:lnRef>
          <a:fillRef idx="1">
            <a:schemeClr val="lt1"/>
          </a:fillRef>
          <a:effectRef idx="0">
            <a:schemeClr val="accent5"/>
          </a:effectRef>
          <a:fontRef idx="minor">
            <a:schemeClr val="dk1"/>
          </a:fontRef>
        </p:style>
        <p:txBody>
          <a:bodyPr wrap="square" rtlCol="0">
            <a:spAutoFit/>
          </a:bodyPr>
          <a:lstStyle/>
          <a:p>
            <a:pPr eaLnBrk="0" fontAlgn="base" hangingPunct="0">
              <a:spcBef>
                <a:spcPct val="0"/>
              </a:spcBef>
              <a:spcAft>
                <a:spcPct val="0"/>
              </a:spcAft>
              <a:tabLst>
                <a:tab pos="342900" algn="l"/>
              </a:tabLst>
            </a:pPr>
            <a:r>
              <a:rPr lang="en-US" sz="1800" dirty="0">
                <a:solidFill>
                  <a:schemeClr val="tx1"/>
                </a:solidFill>
                <a:latin typeface="Lato" panose="020F0502020204030203" pitchFamily="34" charset="0"/>
                <a:ea typeface="Times New Roman" pitchFamily="18" charset="0"/>
                <a:cs typeface="Arial" pitchFamily="34" charset="0"/>
              </a:rPr>
              <a:t>Schools </a:t>
            </a:r>
            <a:r>
              <a:rPr lang="en-US" sz="1800" b="1" dirty="0">
                <a:solidFill>
                  <a:schemeClr val="tx1"/>
                </a:solidFill>
                <a:latin typeface="Lato" panose="020F0502020204030203" pitchFamily="34" charset="0"/>
                <a:ea typeface="Times New Roman" pitchFamily="18" charset="0"/>
                <a:cs typeface="Arial" pitchFamily="34" charset="0"/>
              </a:rPr>
              <a:t>without tested grades, </a:t>
            </a:r>
            <a:r>
              <a:rPr lang="en-US" sz="1800" dirty="0">
                <a:solidFill>
                  <a:schemeClr val="tx1"/>
                </a:solidFill>
                <a:latin typeface="Lato" panose="020F0502020204030203" pitchFamily="34" charset="0"/>
                <a:ea typeface="Times New Roman" pitchFamily="18" charset="0"/>
                <a:cs typeface="Arial" pitchFamily="34" charset="0"/>
              </a:rPr>
              <a:t>such as K-2 schools</a:t>
            </a:r>
            <a:endParaRPr lang="en-US" sz="1800" dirty="0">
              <a:solidFill>
                <a:schemeClr val="tx1"/>
              </a:solidFill>
              <a:latin typeface="Lato" panose="020F0502020204030203" pitchFamily="34" charset="0"/>
            </a:endParaRPr>
          </a:p>
        </p:txBody>
      </p:sp>
      <p:sp>
        <p:nvSpPr>
          <p:cNvPr id="6" name="TextBox 5">
            <a:extLst>
              <a:ext uri="{FF2B5EF4-FFF2-40B4-BE49-F238E27FC236}">
                <a16:creationId xmlns:a16="http://schemas.microsoft.com/office/drawing/2014/main" id="{A463975F-0D1E-49C1-8731-84A4249BDC9D}"/>
              </a:ext>
            </a:extLst>
          </p:cNvPr>
          <p:cNvSpPr txBox="1"/>
          <p:nvPr/>
        </p:nvSpPr>
        <p:spPr>
          <a:xfrm>
            <a:off x="2276081" y="1127576"/>
            <a:ext cx="5311963" cy="369332"/>
          </a:xfrm>
          <a:prstGeom prst="rect">
            <a:avLst/>
          </a:prstGeom>
          <a:ln>
            <a:noFill/>
          </a:ln>
        </p:spPr>
        <p:style>
          <a:lnRef idx="2">
            <a:schemeClr val="accent5"/>
          </a:lnRef>
          <a:fillRef idx="1">
            <a:schemeClr val="lt1"/>
          </a:fillRef>
          <a:effectRef idx="0">
            <a:schemeClr val="accent5"/>
          </a:effectRef>
          <a:fontRef idx="minor">
            <a:schemeClr val="dk1"/>
          </a:fontRef>
        </p:style>
        <p:txBody>
          <a:bodyPr wrap="square" rtlCol="0">
            <a:spAutoFit/>
          </a:bodyPr>
          <a:lstStyle/>
          <a:p>
            <a:pPr eaLnBrk="0" fontAlgn="base" hangingPunct="0">
              <a:spcBef>
                <a:spcPct val="0"/>
              </a:spcBef>
              <a:spcAft>
                <a:spcPct val="0"/>
              </a:spcAft>
              <a:tabLst>
                <a:tab pos="342900" algn="l"/>
              </a:tabLst>
            </a:pPr>
            <a:r>
              <a:rPr lang="en-US" sz="1800" dirty="0">
                <a:solidFill>
                  <a:schemeClr val="tx1"/>
                </a:solidFill>
                <a:latin typeface="Lato" panose="020F0502020204030203" pitchFamily="34" charset="0"/>
                <a:ea typeface="Times New Roman" pitchFamily="18" charset="0"/>
                <a:cs typeface="Arial" pitchFamily="34" charset="0"/>
              </a:rPr>
              <a:t>Schools that were </a:t>
            </a:r>
            <a:r>
              <a:rPr lang="en-US" sz="1800" b="1" dirty="0">
                <a:solidFill>
                  <a:schemeClr val="tx1"/>
                </a:solidFill>
                <a:latin typeface="Lato" panose="020F0502020204030203" pitchFamily="34" charset="0"/>
                <a:ea typeface="Times New Roman" pitchFamily="18" charset="0"/>
                <a:cs typeface="Arial" pitchFamily="34" charset="0"/>
              </a:rPr>
              <a:t>new in the 2022-23 </a:t>
            </a:r>
            <a:r>
              <a:rPr lang="en-US" sz="1800" dirty="0">
                <a:solidFill>
                  <a:schemeClr val="tx1"/>
                </a:solidFill>
                <a:latin typeface="Lato" panose="020F0502020204030203" pitchFamily="34" charset="0"/>
                <a:ea typeface="Times New Roman" pitchFamily="18" charset="0"/>
                <a:cs typeface="Arial" pitchFamily="34" charset="0"/>
              </a:rPr>
              <a:t>school year</a:t>
            </a:r>
            <a:endParaRPr lang="en-US" sz="1800" dirty="0">
              <a:solidFill>
                <a:schemeClr val="tx1"/>
              </a:solidFill>
              <a:latin typeface="Lato" panose="020F0502020204030203" pitchFamily="34" charset="0"/>
            </a:endParaRPr>
          </a:p>
        </p:txBody>
      </p:sp>
      <p:sp>
        <p:nvSpPr>
          <p:cNvPr id="10" name="Title 7">
            <a:extLst>
              <a:ext uri="{FF2B5EF4-FFF2-40B4-BE49-F238E27FC236}">
                <a16:creationId xmlns:a16="http://schemas.microsoft.com/office/drawing/2014/main" id="{B8896771-9617-43E1-8BE2-217A1682160F}"/>
              </a:ext>
            </a:extLst>
          </p:cNvPr>
          <p:cNvSpPr txBox="1">
            <a:spLocks/>
          </p:cNvSpPr>
          <p:nvPr/>
        </p:nvSpPr>
        <p:spPr>
          <a:xfrm>
            <a:off x="304799" y="180745"/>
            <a:ext cx="8628993" cy="619355"/>
          </a:xfrm>
          <a:prstGeom prst="rect">
            <a:avLst/>
          </a:prstGeom>
        </p:spPr>
        <p:txBody>
          <a:bodyPr/>
          <a:lstStyle>
            <a:lvl1pPr algn="ctr" defTabSz="685800" rtl="0" eaLnBrk="1" latinLnBrk="0" hangingPunct="1">
              <a:lnSpc>
                <a:spcPct val="90000"/>
              </a:lnSpc>
              <a:spcBef>
                <a:spcPct val="0"/>
              </a:spcBef>
              <a:buNone/>
              <a:defRPr sz="3600" kern="1200">
                <a:solidFill>
                  <a:schemeClr val="bg1"/>
                </a:solidFill>
                <a:latin typeface="Lato Black" panose="020F0A02020204030203" pitchFamily="34" charset="0"/>
                <a:ea typeface="+mj-ea"/>
                <a:cs typeface="+mj-cs"/>
              </a:defRPr>
            </a:lvl1pPr>
          </a:lstStyle>
          <a:p>
            <a:r>
              <a:rPr lang="en-US" dirty="0"/>
              <a:t>Who Participates?</a:t>
            </a:r>
          </a:p>
        </p:txBody>
      </p:sp>
      <p:sp>
        <p:nvSpPr>
          <p:cNvPr id="11" name="TextBox 10">
            <a:extLst>
              <a:ext uri="{FF2B5EF4-FFF2-40B4-BE49-F238E27FC236}">
                <a16:creationId xmlns:a16="http://schemas.microsoft.com/office/drawing/2014/main" id="{4F9D3669-6F8B-4A53-BF97-B9EA9DB016AF}"/>
              </a:ext>
            </a:extLst>
          </p:cNvPr>
          <p:cNvSpPr txBox="1"/>
          <p:nvPr/>
        </p:nvSpPr>
        <p:spPr>
          <a:xfrm>
            <a:off x="2276081" y="2515921"/>
            <a:ext cx="5686611" cy="923330"/>
          </a:xfrm>
          <a:prstGeom prst="rect">
            <a:avLst/>
          </a:prstGeom>
          <a:ln>
            <a:noFill/>
          </a:ln>
        </p:spPr>
        <p:style>
          <a:lnRef idx="2">
            <a:schemeClr val="accent5"/>
          </a:lnRef>
          <a:fillRef idx="1">
            <a:schemeClr val="lt1"/>
          </a:fillRef>
          <a:effectRef idx="0">
            <a:schemeClr val="accent5"/>
          </a:effectRef>
          <a:fontRef idx="minor">
            <a:schemeClr val="dk1"/>
          </a:fontRef>
        </p:style>
        <p:txBody>
          <a:bodyPr wrap="square" rtlCol="0">
            <a:spAutoFit/>
          </a:bodyPr>
          <a:lstStyle/>
          <a:p>
            <a:pPr eaLnBrk="0" fontAlgn="base" hangingPunct="0">
              <a:spcBef>
                <a:spcPct val="0"/>
              </a:spcBef>
              <a:spcAft>
                <a:spcPct val="0"/>
              </a:spcAft>
              <a:tabLst>
                <a:tab pos="342900" algn="l"/>
              </a:tabLst>
            </a:pPr>
            <a:r>
              <a:rPr lang="en-US" sz="1800" dirty="0">
                <a:solidFill>
                  <a:schemeClr val="tx1"/>
                </a:solidFill>
                <a:latin typeface="Lato" panose="020F0502020204030203" pitchFamily="34" charset="0"/>
                <a:ea typeface="Times New Roman" pitchFamily="18" charset="0"/>
                <a:cs typeface="Arial" pitchFamily="34" charset="0"/>
              </a:rPr>
              <a:t>Schools with </a:t>
            </a:r>
            <a:r>
              <a:rPr lang="en-US" sz="1800" b="1" dirty="0">
                <a:solidFill>
                  <a:schemeClr val="tx1"/>
                </a:solidFill>
                <a:latin typeface="Lato" panose="020F0502020204030203" pitchFamily="34" charset="0"/>
                <a:ea typeface="Times New Roman" pitchFamily="18" charset="0"/>
                <a:cs typeface="Arial" pitchFamily="34" charset="0"/>
              </a:rPr>
              <a:t>fewer than 20 full academic year (FAY) students</a:t>
            </a:r>
            <a:r>
              <a:rPr lang="en-US" sz="1800" dirty="0">
                <a:solidFill>
                  <a:schemeClr val="tx1"/>
                </a:solidFill>
                <a:latin typeface="Lato" panose="020F0502020204030203" pitchFamily="34" charset="0"/>
                <a:ea typeface="Times New Roman" pitchFamily="18" charset="0"/>
                <a:cs typeface="Arial" pitchFamily="34" charset="0"/>
              </a:rPr>
              <a:t> tested in grades 3-8 and 11 or grades 3-11 in 2022-23</a:t>
            </a:r>
            <a:endParaRPr lang="en-US" sz="1800" dirty="0">
              <a:solidFill>
                <a:schemeClr val="tx1"/>
              </a:solidFill>
              <a:latin typeface="Lato" panose="020F0502020204030203" pitchFamily="34" charset="0"/>
            </a:endParaRPr>
          </a:p>
        </p:txBody>
      </p:sp>
      <p:pic>
        <p:nvPicPr>
          <p:cNvPr id="12" name="Picture 11" descr="A picture containing text, sign, vector graphics&#10;&#10;Description automatically generated">
            <a:extLst>
              <a:ext uri="{FF2B5EF4-FFF2-40B4-BE49-F238E27FC236}">
                <a16:creationId xmlns:a16="http://schemas.microsoft.com/office/drawing/2014/main" id="{FCFCE47C-B046-43C3-8CE0-CCBF91B811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1526" y="974945"/>
            <a:ext cx="711316" cy="711316"/>
          </a:xfrm>
          <a:prstGeom prst="rect">
            <a:avLst/>
          </a:prstGeom>
          <a:ln>
            <a:solidFill>
              <a:schemeClr val="bg2"/>
            </a:solidFill>
          </a:ln>
        </p:spPr>
      </p:pic>
      <p:pic>
        <p:nvPicPr>
          <p:cNvPr id="15" name="Picture 14" descr="A picture containing text, sign, vector graphics&#10;&#10;Description automatically generated">
            <a:extLst>
              <a:ext uri="{FF2B5EF4-FFF2-40B4-BE49-F238E27FC236}">
                <a16:creationId xmlns:a16="http://schemas.microsoft.com/office/drawing/2014/main" id="{96360309-9B3C-4E67-A723-A258A94DFD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1526" y="1805942"/>
            <a:ext cx="711316" cy="711316"/>
          </a:xfrm>
          <a:prstGeom prst="rect">
            <a:avLst/>
          </a:prstGeom>
          <a:ln>
            <a:solidFill>
              <a:schemeClr val="bg2"/>
            </a:solidFill>
          </a:ln>
        </p:spPr>
      </p:pic>
      <p:pic>
        <p:nvPicPr>
          <p:cNvPr id="16" name="Picture 15" descr="A picture containing text, sign, vector graphics&#10;&#10;Description automatically generated">
            <a:extLst>
              <a:ext uri="{FF2B5EF4-FFF2-40B4-BE49-F238E27FC236}">
                <a16:creationId xmlns:a16="http://schemas.microsoft.com/office/drawing/2014/main" id="{C663FB3D-E42B-44B8-A4A1-19B2F346BE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1526" y="2636939"/>
            <a:ext cx="711316" cy="711316"/>
          </a:xfrm>
          <a:prstGeom prst="rect">
            <a:avLst/>
          </a:prstGeom>
          <a:ln>
            <a:solidFill>
              <a:schemeClr val="bg2"/>
            </a:solidFill>
          </a:ln>
        </p:spPr>
      </p:pic>
      <p:pic>
        <p:nvPicPr>
          <p:cNvPr id="13" name="Picture 12" descr="A picture containing text, sign, vector graphics&#10;&#10;Description automatically generated">
            <a:extLst>
              <a:ext uri="{FF2B5EF4-FFF2-40B4-BE49-F238E27FC236}">
                <a16:creationId xmlns:a16="http://schemas.microsoft.com/office/drawing/2014/main" id="{CE119324-FD29-4778-BFCF-DFCEF5BAA3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1526" y="3467936"/>
            <a:ext cx="711316" cy="711316"/>
          </a:xfrm>
          <a:prstGeom prst="rect">
            <a:avLst/>
          </a:prstGeom>
          <a:ln>
            <a:solidFill>
              <a:schemeClr val="bg2"/>
            </a:solidFill>
          </a:ln>
        </p:spPr>
      </p:pic>
      <p:sp>
        <p:nvSpPr>
          <p:cNvPr id="14" name="TextBox 13">
            <a:extLst>
              <a:ext uri="{FF2B5EF4-FFF2-40B4-BE49-F238E27FC236}">
                <a16:creationId xmlns:a16="http://schemas.microsoft.com/office/drawing/2014/main" id="{00888BB0-2B07-4249-BBF2-7893C9E352EE}"/>
              </a:ext>
            </a:extLst>
          </p:cNvPr>
          <p:cNvSpPr txBox="1"/>
          <p:nvPr/>
        </p:nvSpPr>
        <p:spPr>
          <a:xfrm>
            <a:off x="2276081" y="3500428"/>
            <a:ext cx="5686611" cy="646331"/>
          </a:xfrm>
          <a:prstGeom prst="rect">
            <a:avLst/>
          </a:prstGeom>
          <a:ln>
            <a:noFill/>
          </a:ln>
        </p:spPr>
        <p:style>
          <a:lnRef idx="2">
            <a:schemeClr val="accent5"/>
          </a:lnRef>
          <a:fillRef idx="1">
            <a:schemeClr val="lt1"/>
          </a:fillRef>
          <a:effectRef idx="0">
            <a:schemeClr val="accent5"/>
          </a:effectRef>
          <a:fontRef idx="minor">
            <a:schemeClr val="dk1"/>
          </a:fontRef>
        </p:style>
        <p:txBody>
          <a:bodyPr wrap="square" rtlCol="0">
            <a:spAutoFit/>
          </a:bodyPr>
          <a:lstStyle/>
          <a:p>
            <a:pPr eaLnBrk="0" fontAlgn="base" hangingPunct="0">
              <a:spcBef>
                <a:spcPct val="0"/>
              </a:spcBef>
              <a:spcAft>
                <a:spcPct val="0"/>
              </a:spcAft>
              <a:tabLst>
                <a:tab pos="342900" algn="l"/>
              </a:tabLst>
            </a:pPr>
            <a:r>
              <a:rPr lang="en-US" sz="1800" dirty="0">
                <a:solidFill>
                  <a:schemeClr val="tx1"/>
                </a:solidFill>
                <a:latin typeface="Lato" panose="020F0502020204030203" pitchFamily="34" charset="0"/>
                <a:ea typeface="Times New Roman" pitchFamily="18" charset="0"/>
                <a:cs typeface="Arial" pitchFamily="34" charset="0"/>
              </a:rPr>
              <a:t>Schools with </a:t>
            </a:r>
            <a:r>
              <a:rPr lang="en-US" sz="1800" b="1" dirty="0">
                <a:solidFill>
                  <a:schemeClr val="tx1"/>
                </a:solidFill>
                <a:latin typeface="Lato" panose="020F0502020204030203" pitchFamily="34" charset="0"/>
                <a:ea typeface="Times New Roman" pitchFamily="18" charset="0"/>
                <a:cs typeface="Arial" pitchFamily="34" charset="0"/>
              </a:rPr>
              <a:t>fewer than 20 FAY students</a:t>
            </a:r>
            <a:r>
              <a:rPr lang="en-US" sz="1800" dirty="0">
                <a:solidFill>
                  <a:schemeClr val="tx1"/>
                </a:solidFill>
                <a:latin typeface="Lato" panose="020F0502020204030203" pitchFamily="34" charset="0"/>
                <a:ea typeface="Times New Roman" pitchFamily="18" charset="0"/>
                <a:cs typeface="Arial" pitchFamily="34" charset="0"/>
              </a:rPr>
              <a:t> tested in grades 3-11 in 2021-22</a:t>
            </a:r>
            <a:endParaRPr lang="en-US" sz="1800" dirty="0">
              <a:solidFill>
                <a:schemeClr val="tx1"/>
              </a:solidFill>
              <a:latin typeface="Lato" panose="020F0502020204030203" pitchFamily="34" charset="0"/>
            </a:endParaRPr>
          </a:p>
        </p:txBody>
      </p:sp>
      <p:pic>
        <p:nvPicPr>
          <p:cNvPr id="2" name="Picture 1" descr="A picture containing text, sign, vector graphics&#10;&#10;Description automatically generated">
            <a:extLst>
              <a:ext uri="{FF2B5EF4-FFF2-40B4-BE49-F238E27FC236}">
                <a16:creationId xmlns:a16="http://schemas.microsoft.com/office/drawing/2014/main" id="{AFA3267F-AE8A-1FDA-C6BF-D57E52FEFD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5229" y="4308023"/>
            <a:ext cx="711316" cy="711316"/>
          </a:xfrm>
          <a:prstGeom prst="rect">
            <a:avLst/>
          </a:prstGeom>
          <a:ln>
            <a:solidFill>
              <a:schemeClr val="bg2"/>
            </a:solidFill>
          </a:ln>
        </p:spPr>
      </p:pic>
      <p:sp>
        <p:nvSpPr>
          <p:cNvPr id="3" name="TextBox 2">
            <a:extLst>
              <a:ext uri="{FF2B5EF4-FFF2-40B4-BE49-F238E27FC236}">
                <a16:creationId xmlns:a16="http://schemas.microsoft.com/office/drawing/2014/main" id="{75B26EC9-BE4E-E112-17D2-2FBD6B5342D2}"/>
              </a:ext>
            </a:extLst>
          </p:cNvPr>
          <p:cNvSpPr txBox="1"/>
          <p:nvPr/>
        </p:nvSpPr>
        <p:spPr>
          <a:xfrm>
            <a:off x="2269784" y="4204489"/>
            <a:ext cx="5686611" cy="923330"/>
          </a:xfrm>
          <a:prstGeom prst="rect">
            <a:avLst/>
          </a:prstGeom>
          <a:ln>
            <a:noFill/>
          </a:ln>
        </p:spPr>
        <p:style>
          <a:lnRef idx="2">
            <a:schemeClr val="accent5"/>
          </a:lnRef>
          <a:fillRef idx="1">
            <a:schemeClr val="lt1"/>
          </a:fillRef>
          <a:effectRef idx="0">
            <a:schemeClr val="accent5"/>
          </a:effectRef>
          <a:fontRef idx="minor">
            <a:schemeClr val="dk1"/>
          </a:fontRef>
        </p:style>
        <p:txBody>
          <a:bodyPr wrap="square" rtlCol="0">
            <a:spAutoFit/>
          </a:bodyPr>
          <a:lstStyle/>
          <a:p>
            <a:pPr eaLnBrk="0" fontAlgn="base" hangingPunct="0">
              <a:spcBef>
                <a:spcPct val="0"/>
              </a:spcBef>
              <a:spcAft>
                <a:spcPct val="0"/>
              </a:spcAft>
              <a:tabLst>
                <a:tab pos="342900" algn="l"/>
              </a:tabLst>
            </a:pPr>
            <a:r>
              <a:rPr lang="en-US" sz="1800" dirty="0">
                <a:solidFill>
                  <a:schemeClr val="tx1"/>
                </a:solidFill>
                <a:latin typeface="Lato" panose="020F0502020204030203" pitchFamily="34" charset="0"/>
                <a:ea typeface="Times New Roman" pitchFamily="18" charset="0"/>
                <a:cs typeface="Arial" pitchFamily="34" charset="0"/>
              </a:rPr>
              <a:t>Schools with </a:t>
            </a:r>
            <a:r>
              <a:rPr lang="en-US" sz="1800" b="1" dirty="0">
                <a:solidFill>
                  <a:schemeClr val="tx1"/>
                </a:solidFill>
                <a:latin typeface="Lato" panose="020F0502020204030203" pitchFamily="34" charset="0"/>
                <a:ea typeface="Times New Roman" pitchFamily="18" charset="0"/>
                <a:cs typeface="Arial" pitchFamily="34" charset="0"/>
              </a:rPr>
              <a:t>CSI – Low Graduation Rate identifications </a:t>
            </a:r>
            <a:r>
              <a:rPr lang="en-US" sz="1800" dirty="0">
                <a:solidFill>
                  <a:schemeClr val="tx1"/>
                </a:solidFill>
                <a:latin typeface="Lato" panose="020F0502020204030203" pitchFamily="34" charset="0"/>
                <a:ea typeface="Times New Roman" pitchFamily="18" charset="0"/>
                <a:cs typeface="Arial" pitchFamily="34" charset="0"/>
              </a:rPr>
              <a:t>and less than 20 students in their 2021-22 four-year graduation cohort</a:t>
            </a:r>
            <a:endParaRPr lang="en-US" sz="1800" dirty="0">
              <a:solidFill>
                <a:schemeClr val="tx1"/>
              </a:solidFill>
              <a:latin typeface="Lato" panose="020F0502020204030203" pitchFamily="34" charset="0"/>
            </a:endParaRPr>
          </a:p>
        </p:txBody>
      </p:sp>
    </p:spTree>
    <p:extLst>
      <p:ext uri="{BB962C8B-B14F-4D97-AF65-F5344CB8AC3E}">
        <p14:creationId xmlns:p14="http://schemas.microsoft.com/office/powerpoint/2010/main" val="1722402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ample Text Slide" hidden="1">
            <a:extLst>
              <a:ext uri="{FF2B5EF4-FFF2-40B4-BE49-F238E27FC236}">
                <a16:creationId xmlns:a16="http://schemas.microsoft.com/office/drawing/2014/main" id="{E57A723E-00FA-6547-AD66-56F96CF7BE11}"/>
              </a:ext>
            </a:extLst>
          </p:cNvPr>
          <p:cNvSpPr>
            <a:spLocks noGrp="1"/>
          </p:cNvSpPr>
          <p:nvPr>
            <p:ph type="title" idx="4294967295"/>
          </p:nvPr>
        </p:nvSpPr>
        <p:spPr/>
        <p:txBody>
          <a:bodyPr/>
          <a:lstStyle/>
          <a:p>
            <a:r>
              <a:rPr lang="en-US" dirty="0"/>
              <a:t>Sample Text Slide</a:t>
            </a:r>
          </a:p>
        </p:txBody>
      </p:sp>
      <p:sp>
        <p:nvSpPr>
          <p:cNvPr id="5" name="TextBox 4">
            <a:extLst>
              <a:ext uri="{FF2B5EF4-FFF2-40B4-BE49-F238E27FC236}">
                <a16:creationId xmlns:a16="http://schemas.microsoft.com/office/drawing/2014/main" id="{275750FB-8346-4069-97B3-A6238C44658F}"/>
              </a:ext>
            </a:extLst>
          </p:cNvPr>
          <p:cNvSpPr txBox="1"/>
          <p:nvPr/>
        </p:nvSpPr>
        <p:spPr>
          <a:xfrm>
            <a:off x="2639512" y="2031783"/>
            <a:ext cx="6408956" cy="120032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400" dirty="0">
                <a:solidFill>
                  <a:schemeClr val="tx1"/>
                </a:solidFill>
                <a:latin typeface="Lato" panose="020F0502020204030203" pitchFamily="34" charset="0"/>
                <a:cs typeface="Arial" pitchFamily="34" charset="0"/>
              </a:rPr>
              <a:t>Schools may use </a:t>
            </a:r>
            <a:r>
              <a:rPr lang="en-US" sz="2400" b="1" dirty="0">
                <a:solidFill>
                  <a:schemeClr val="tx1"/>
                </a:solidFill>
                <a:latin typeface="Lato" panose="020F0502020204030203" pitchFamily="34" charset="0"/>
                <a:cs typeface="Arial" pitchFamily="34" charset="0"/>
              </a:rPr>
              <a:t>local data </a:t>
            </a:r>
            <a:r>
              <a:rPr lang="en-US" sz="2400" dirty="0">
                <a:solidFill>
                  <a:schemeClr val="tx1"/>
                </a:solidFill>
                <a:latin typeface="Lato" panose="020F0502020204030203" pitchFamily="34" charset="0"/>
                <a:cs typeface="Arial" pitchFamily="34" charset="0"/>
              </a:rPr>
              <a:t>and indicators of </a:t>
            </a:r>
            <a:r>
              <a:rPr lang="en-US" sz="2400" b="1" dirty="0">
                <a:solidFill>
                  <a:schemeClr val="tx1"/>
                </a:solidFill>
                <a:latin typeface="Lato" panose="020F0502020204030203" pitchFamily="34" charset="0"/>
                <a:cs typeface="Arial" pitchFamily="34" charset="0"/>
              </a:rPr>
              <a:t>their choice </a:t>
            </a:r>
            <a:r>
              <a:rPr lang="en-US" sz="2400" dirty="0">
                <a:solidFill>
                  <a:schemeClr val="tx1"/>
                </a:solidFill>
                <a:latin typeface="Lato" panose="020F0502020204030203" pitchFamily="34" charset="0"/>
                <a:cs typeface="Arial" pitchFamily="34" charset="0"/>
              </a:rPr>
              <a:t>to gauge student progress in the priority areas.</a:t>
            </a:r>
          </a:p>
        </p:txBody>
      </p:sp>
      <p:pic>
        <p:nvPicPr>
          <p:cNvPr id="6" name="Picture 3" descr="http://www.economicmodeling.com/wp-content/uploads/workforceplanning.jpg">
            <a:extLst>
              <a:ext uri="{FF2B5EF4-FFF2-40B4-BE49-F238E27FC236}">
                <a16:creationId xmlns:a16="http://schemas.microsoft.com/office/drawing/2014/main" id="{B7002E52-103A-4BB0-9291-265856486D0A}"/>
              </a:ext>
            </a:extLst>
          </p:cNvPr>
          <p:cNvPicPr>
            <a:picLocks noChangeAspect="1" noChangeArrowheads="1"/>
          </p:cNvPicPr>
          <p:nvPr/>
        </p:nvPicPr>
        <p:blipFill>
          <a:blip r:embed="rId3" cstate="print">
            <a:duotone>
              <a:schemeClr val="accent6">
                <a:shade val="45000"/>
                <a:satMod val="135000"/>
              </a:schemeClr>
              <a:prstClr val="white"/>
            </a:duotone>
          </a:blip>
          <a:srcRect/>
          <a:stretch>
            <a:fillRect/>
          </a:stretch>
        </p:blipFill>
        <p:spPr bwMode="auto">
          <a:xfrm>
            <a:off x="469515" y="1911387"/>
            <a:ext cx="1959786" cy="13207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Title 7">
            <a:extLst>
              <a:ext uri="{FF2B5EF4-FFF2-40B4-BE49-F238E27FC236}">
                <a16:creationId xmlns:a16="http://schemas.microsoft.com/office/drawing/2014/main" id="{EE65E5BE-502A-4111-9298-8F153DD99E90}"/>
              </a:ext>
            </a:extLst>
          </p:cNvPr>
          <p:cNvSpPr txBox="1">
            <a:spLocks/>
          </p:cNvSpPr>
          <p:nvPr/>
        </p:nvSpPr>
        <p:spPr>
          <a:xfrm>
            <a:off x="304799" y="180745"/>
            <a:ext cx="8628993" cy="619355"/>
          </a:xfrm>
          <a:prstGeom prst="rect">
            <a:avLst/>
          </a:prstGeom>
        </p:spPr>
        <p:txBody>
          <a:bodyPr/>
          <a:lstStyle>
            <a:lvl1pPr algn="ctr" defTabSz="685800" rtl="0" eaLnBrk="1" latinLnBrk="0" hangingPunct="1">
              <a:lnSpc>
                <a:spcPct val="90000"/>
              </a:lnSpc>
              <a:spcBef>
                <a:spcPct val="0"/>
              </a:spcBef>
              <a:buNone/>
              <a:defRPr sz="3600" kern="1200">
                <a:solidFill>
                  <a:schemeClr val="bg1"/>
                </a:solidFill>
                <a:latin typeface="Lato Black" panose="020F0A02020204030203" pitchFamily="34" charset="0"/>
                <a:ea typeface="+mj-ea"/>
                <a:cs typeface="+mj-cs"/>
              </a:defRPr>
            </a:lvl1pPr>
          </a:lstStyle>
          <a:p>
            <a:r>
              <a:rPr lang="en-US" dirty="0"/>
              <a:t>What Data are Used?</a:t>
            </a:r>
          </a:p>
        </p:txBody>
      </p:sp>
    </p:spTree>
    <p:extLst>
      <p:ext uri="{BB962C8B-B14F-4D97-AF65-F5344CB8AC3E}">
        <p14:creationId xmlns:p14="http://schemas.microsoft.com/office/powerpoint/2010/main" val="3700223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ample Text Slide" hidden="1">
            <a:extLst>
              <a:ext uri="{FF2B5EF4-FFF2-40B4-BE49-F238E27FC236}">
                <a16:creationId xmlns:a16="http://schemas.microsoft.com/office/drawing/2014/main" id="{E57A723E-00FA-6547-AD66-56F96CF7BE11}"/>
              </a:ext>
            </a:extLst>
          </p:cNvPr>
          <p:cNvSpPr>
            <a:spLocks noGrp="1"/>
          </p:cNvSpPr>
          <p:nvPr>
            <p:ph type="title" idx="4294967295"/>
          </p:nvPr>
        </p:nvSpPr>
        <p:spPr/>
        <p:txBody>
          <a:bodyPr/>
          <a:lstStyle/>
          <a:p>
            <a:r>
              <a:rPr lang="en-US" dirty="0"/>
              <a:t>Sample Text Slide</a:t>
            </a:r>
          </a:p>
        </p:txBody>
      </p:sp>
      <p:sp>
        <p:nvSpPr>
          <p:cNvPr id="5" name="TextBox 4">
            <a:extLst>
              <a:ext uri="{FF2B5EF4-FFF2-40B4-BE49-F238E27FC236}">
                <a16:creationId xmlns:a16="http://schemas.microsoft.com/office/drawing/2014/main" id="{275750FB-8346-4069-97B3-A6238C44658F}"/>
              </a:ext>
            </a:extLst>
          </p:cNvPr>
          <p:cNvSpPr txBox="1"/>
          <p:nvPr/>
        </p:nvSpPr>
        <p:spPr>
          <a:xfrm>
            <a:off x="2634018" y="1157440"/>
            <a:ext cx="6408956" cy="304698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400" b="1" dirty="0">
                <a:solidFill>
                  <a:schemeClr val="tx1"/>
                </a:solidFill>
                <a:latin typeface="Lato" panose="020F0502020204030203" pitchFamily="34" charset="0"/>
                <a:cs typeface="Arial" pitchFamily="34" charset="0"/>
              </a:rPr>
              <a:t>New schools</a:t>
            </a:r>
            <a:r>
              <a:rPr lang="en-US" sz="2400" dirty="0">
                <a:solidFill>
                  <a:schemeClr val="tx1"/>
                </a:solidFill>
                <a:latin typeface="Lato" panose="020F0502020204030203" pitchFamily="34" charset="0"/>
                <a:cs typeface="Arial" pitchFamily="34" charset="0"/>
              </a:rPr>
              <a:t> that do not have data from a prior year should select an indicator that can measure student progress from </a:t>
            </a:r>
            <a:r>
              <a:rPr lang="en-US" sz="2400" b="1" dirty="0">
                <a:solidFill>
                  <a:schemeClr val="tx1"/>
                </a:solidFill>
                <a:latin typeface="Lato" panose="020F0502020204030203" pitchFamily="34" charset="0"/>
                <a:cs typeface="Arial" pitchFamily="34" charset="0"/>
              </a:rPr>
              <a:t>Fall 2022 to Spring 2023</a:t>
            </a:r>
            <a:r>
              <a:rPr lang="en-US" sz="2400" dirty="0">
                <a:solidFill>
                  <a:schemeClr val="tx1"/>
                </a:solidFill>
                <a:latin typeface="Lato" panose="020F0502020204030203" pitchFamily="34" charset="0"/>
                <a:cs typeface="Arial" pitchFamily="34" charset="0"/>
              </a:rPr>
              <a:t>.</a:t>
            </a:r>
          </a:p>
          <a:p>
            <a:endParaRPr lang="en-US" sz="2400" b="1" dirty="0">
              <a:solidFill>
                <a:schemeClr val="tx1"/>
              </a:solidFill>
              <a:latin typeface="Lato" panose="020F0502020204030203" pitchFamily="34" charset="0"/>
              <a:cs typeface="Arial" pitchFamily="34" charset="0"/>
            </a:endParaRPr>
          </a:p>
          <a:p>
            <a:r>
              <a:rPr lang="en-US" sz="2400" dirty="0">
                <a:solidFill>
                  <a:schemeClr val="tx1"/>
                </a:solidFill>
                <a:latin typeface="Lato" panose="020F0502020204030203" pitchFamily="34" charset="0"/>
                <a:cs typeface="Arial" pitchFamily="34" charset="0"/>
              </a:rPr>
              <a:t>Schools that have </a:t>
            </a:r>
            <a:r>
              <a:rPr lang="en-US" sz="2400" b="1" dirty="0">
                <a:solidFill>
                  <a:schemeClr val="tx1"/>
                </a:solidFill>
                <a:latin typeface="Lato" panose="020F0502020204030203" pitchFamily="34" charset="0"/>
                <a:cs typeface="Arial" pitchFamily="34" charset="0"/>
              </a:rPr>
              <a:t>multiple years of data</a:t>
            </a:r>
            <a:r>
              <a:rPr lang="en-US" sz="2400" dirty="0">
                <a:solidFill>
                  <a:schemeClr val="tx1"/>
                </a:solidFill>
                <a:latin typeface="Lato" panose="020F0502020204030203" pitchFamily="34" charset="0"/>
                <a:cs typeface="Arial" pitchFamily="34" charset="0"/>
              </a:rPr>
              <a:t> may choose to measure progress from fall to spring </a:t>
            </a:r>
            <a:r>
              <a:rPr lang="en-US" sz="2400" b="1" dirty="0">
                <a:solidFill>
                  <a:schemeClr val="tx1"/>
                </a:solidFill>
                <a:latin typeface="Lato" panose="020F0502020204030203" pitchFamily="34" charset="0"/>
                <a:cs typeface="Arial" pitchFamily="34" charset="0"/>
              </a:rPr>
              <a:t>or</a:t>
            </a:r>
            <a:r>
              <a:rPr lang="en-US" sz="2400" dirty="0">
                <a:solidFill>
                  <a:schemeClr val="tx1"/>
                </a:solidFill>
                <a:latin typeface="Lato" panose="020F0502020204030203" pitchFamily="34" charset="0"/>
                <a:cs typeface="Arial" pitchFamily="34" charset="0"/>
              </a:rPr>
              <a:t> from the prior to current school year.</a:t>
            </a:r>
          </a:p>
        </p:txBody>
      </p:sp>
      <p:pic>
        <p:nvPicPr>
          <p:cNvPr id="6" name="Picture 3" descr="http://www.economicmodeling.com/wp-content/uploads/workforceplanning.jpg">
            <a:extLst>
              <a:ext uri="{FF2B5EF4-FFF2-40B4-BE49-F238E27FC236}">
                <a16:creationId xmlns:a16="http://schemas.microsoft.com/office/drawing/2014/main" id="{B7002E52-103A-4BB0-9291-265856486D0A}"/>
              </a:ext>
            </a:extLst>
          </p:cNvPr>
          <p:cNvPicPr>
            <a:picLocks noChangeAspect="1" noChangeArrowheads="1"/>
          </p:cNvPicPr>
          <p:nvPr/>
        </p:nvPicPr>
        <p:blipFill>
          <a:blip r:embed="rId3" cstate="print">
            <a:duotone>
              <a:schemeClr val="accent6">
                <a:shade val="45000"/>
                <a:satMod val="135000"/>
              </a:schemeClr>
              <a:prstClr val="white"/>
            </a:duotone>
          </a:blip>
          <a:srcRect/>
          <a:stretch>
            <a:fillRect/>
          </a:stretch>
        </p:blipFill>
        <p:spPr bwMode="auto">
          <a:xfrm>
            <a:off x="469515" y="1911387"/>
            <a:ext cx="1959786" cy="13207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Title 7">
            <a:extLst>
              <a:ext uri="{FF2B5EF4-FFF2-40B4-BE49-F238E27FC236}">
                <a16:creationId xmlns:a16="http://schemas.microsoft.com/office/drawing/2014/main" id="{EE65E5BE-502A-4111-9298-8F153DD99E90}"/>
              </a:ext>
            </a:extLst>
          </p:cNvPr>
          <p:cNvSpPr txBox="1">
            <a:spLocks/>
          </p:cNvSpPr>
          <p:nvPr/>
        </p:nvSpPr>
        <p:spPr>
          <a:xfrm>
            <a:off x="304799" y="180745"/>
            <a:ext cx="8628993" cy="619355"/>
          </a:xfrm>
          <a:prstGeom prst="rect">
            <a:avLst/>
          </a:prstGeom>
        </p:spPr>
        <p:txBody>
          <a:bodyPr/>
          <a:lstStyle>
            <a:lvl1pPr algn="ctr" defTabSz="685800" rtl="0" eaLnBrk="1" latinLnBrk="0" hangingPunct="1">
              <a:lnSpc>
                <a:spcPct val="90000"/>
              </a:lnSpc>
              <a:spcBef>
                <a:spcPct val="0"/>
              </a:spcBef>
              <a:buNone/>
              <a:defRPr sz="3600" kern="1200">
                <a:solidFill>
                  <a:schemeClr val="bg1"/>
                </a:solidFill>
                <a:latin typeface="Lato Black" panose="020F0A02020204030203" pitchFamily="34" charset="0"/>
                <a:ea typeface="+mj-ea"/>
                <a:cs typeface="+mj-cs"/>
              </a:defRPr>
            </a:lvl1pPr>
          </a:lstStyle>
          <a:p>
            <a:r>
              <a:rPr lang="en-US" dirty="0"/>
              <a:t>What Data are Used?</a:t>
            </a:r>
          </a:p>
        </p:txBody>
      </p:sp>
    </p:spTree>
    <p:extLst>
      <p:ext uri="{BB962C8B-B14F-4D97-AF65-F5344CB8AC3E}">
        <p14:creationId xmlns:p14="http://schemas.microsoft.com/office/powerpoint/2010/main" val="761648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9B77A87-5661-292E-FE73-BECC34CDA16D}"/>
              </a:ext>
            </a:extLst>
          </p:cNvPr>
          <p:cNvSpPr>
            <a:spLocks noGrp="1" noRot="1" noMove="1" noResize="1" noEditPoints="1" noAdjustHandles="1" noChangeArrowheads="1" noChangeShapeType="1"/>
          </p:cNvSpPr>
          <p:nvPr/>
        </p:nvSpPr>
        <p:spPr>
          <a:xfrm>
            <a:off x="0" y="914400"/>
            <a:ext cx="9144000" cy="42291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ample Text Slide" hidden="1">
            <a:extLst>
              <a:ext uri="{FF2B5EF4-FFF2-40B4-BE49-F238E27FC236}">
                <a16:creationId xmlns:a16="http://schemas.microsoft.com/office/drawing/2014/main" id="{E57A723E-00FA-6547-AD66-56F96CF7BE11}"/>
              </a:ext>
            </a:extLst>
          </p:cNvPr>
          <p:cNvSpPr>
            <a:spLocks noGrp="1"/>
          </p:cNvSpPr>
          <p:nvPr>
            <p:ph type="title" idx="4294967295"/>
          </p:nvPr>
        </p:nvSpPr>
        <p:spPr/>
        <p:txBody>
          <a:bodyPr/>
          <a:lstStyle/>
          <a:p>
            <a:r>
              <a:rPr lang="en-US" dirty="0"/>
              <a:t>Sample Text Slide</a:t>
            </a:r>
          </a:p>
        </p:txBody>
      </p:sp>
      <p:sp>
        <p:nvSpPr>
          <p:cNvPr id="3" name="Content Placeholder 8">
            <a:extLst>
              <a:ext uri="{FF2B5EF4-FFF2-40B4-BE49-F238E27FC236}">
                <a16:creationId xmlns:a16="http://schemas.microsoft.com/office/drawing/2014/main" id="{937CF406-983B-4A92-80AA-2C310F62EB0F}"/>
              </a:ext>
            </a:extLst>
          </p:cNvPr>
          <p:cNvSpPr txBox="1">
            <a:spLocks/>
          </p:cNvSpPr>
          <p:nvPr/>
        </p:nvSpPr>
        <p:spPr>
          <a:xfrm>
            <a:off x="2083377" y="1323471"/>
            <a:ext cx="6555656" cy="619355"/>
          </a:xfrm>
          <a:prstGeom prst="rect">
            <a:avLst/>
          </a:prstGeom>
          <a:solidFill>
            <a:schemeClr val="bg1"/>
          </a:solidFill>
          <a:ln>
            <a:noFill/>
          </a:ln>
        </p:spPr>
        <p:txBody>
          <a:bodyPr/>
          <a:lstStyle>
            <a:lvl1pPr marL="164592" indent="-164592" algn="l" defTabSz="685800" rtl="0" eaLnBrk="1" latinLnBrk="0" hangingPunct="1">
              <a:lnSpc>
                <a:spcPct val="100000"/>
              </a:lnSpc>
              <a:spcBef>
                <a:spcPts val="0"/>
              </a:spcBef>
              <a:spcAft>
                <a:spcPts val="3000"/>
              </a:spcAft>
              <a:buFont typeface="Arial"/>
              <a:buChar char="•"/>
              <a:defRPr sz="2400" b="1" kern="1200">
                <a:solidFill>
                  <a:schemeClr val="tx1"/>
                </a:solidFill>
                <a:latin typeface="Lato" panose="020F0502020204030203" pitchFamily="34" charset="0"/>
                <a:ea typeface="+mn-ea"/>
                <a:cs typeface="+mn-cs"/>
              </a:defRPr>
            </a:lvl1pPr>
            <a:lvl2pPr marL="342900" indent="0" algn="l" defTabSz="685800" rtl="0" eaLnBrk="1" latinLnBrk="0" hangingPunct="1">
              <a:lnSpc>
                <a:spcPct val="150000"/>
              </a:lnSpc>
              <a:spcBef>
                <a:spcPts val="375"/>
              </a:spcBef>
              <a:buFont typeface="Lato" panose="020F0502020204030203" pitchFamily="34" charset="0"/>
              <a:buNone/>
              <a:defRPr sz="2400" kern="1200">
                <a:solidFill>
                  <a:schemeClr val="tx1"/>
                </a:solidFill>
                <a:latin typeface="Lato" panose="020F0502020204030203"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buFont typeface="Arial"/>
              <a:buNone/>
            </a:pPr>
            <a:r>
              <a:rPr lang="en-US" sz="1800" dirty="0"/>
              <a:t>English Language Arts</a:t>
            </a:r>
            <a:r>
              <a:rPr lang="en-US" sz="1800" b="0" dirty="0"/>
              <a:t> - schools may use measures of attainment, growth, and/or closure of achievement gaps.</a:t>
            </a:r>
            <a:endParaRPr lang="en-US" sz="1800" dirty="0"/>
          </a:p>
        </p:txBody>
      </p:sp>
      <p:pic>
        <p:nvPicPr>
          <p:cNvPr id="5" name="Picture 2">
            <a:extLst>
              <a:ext uri="{FF2B5EF4-FFF2-40B4-BE49-F238E27FC236}">
                <a16:creationId xmlns:a16="http://schemas.microsoft.com/office/drawing/2014/main" id="{0474BAE5-B6AF-4475-AF19-7807CA285F96}"/>
              </a:ext>
            </a:extLst>
          </p:cNvPr>
          <p:cNvPicPr>
            <a:picLocks noChangeArrowheads="1"/>
          </p:cNvPicPr>
          <p:nvPr/>
        </p:nvPicPr>
        <p:blipFill>
          <a:blip r:embed="rId3" cstate="print"/>
          <a:srcRect/>
          <a:stretch>
            <a:fillRect/>
          </a:stretch>
        </p:blipFill>
        <p:spPr bwMode="auto">
          <a:xfrm>
            <a:off x="68626" y="3761133"/>
            <a:ext cx="1714500" cy="1303020"/>
          </a:xfrm>
          <a:prstGeom prst="rect">
            <a:avLst/>
          </a:prstGeom>
          <a:ln>
            <a:noFill/>
          </a:ln>
          <a:effectLst>
            <a:outerShdw blurRad="292100" dist="139700" dir="2700000" algn="tl" rotWithShape="0">
              <a:srgbClr val="333333">
                <a:alpha val="65000"/>
              </a:srgbClr>
            </a:outerShdw>
          </a:effectLst>
        </p:spPr>
      </p:pic>
      <p:pic>
        <p:nvPicPr>
          <p:cNvPr id="6" name="Picture 3" descr="C:\Users\marsmam\AppData\Local\Microsoft\Windows\Temporary Internet Files\Content.Outlook\2ZCNSOCT\science2 (2).jpg">
            <a:extLst>
              <a:ext uri="{FF2B5EF4-FFF2-40B4-BE49-F238E27FC236}">
                <a16:creationId xmlns:a16="http://schemas.microsoft.com/office/drawing/2014/main" id="{891694DE-8E2A-4D0E-9280-3869ADE715B8}"/>
              </a:ext>
            </a:extLst>
          </p:cNvPr>
          <p:cNvPicPr>
            <a:picLocks noChangeArrowheads="1"/>
          </p:cNvPicPr>
          <p:nvPr/>
        </p:nvPicPr>
        <p:blipFill>
          <a:blip r:embed="rId4" cstate="print"/>
          <a:srcRect/>
          <a:stretch>
            <a:fillRect/>
          </a:stretch>
        </p:blipFill>
        <p:spPr bwMode="auto">
          <a:xfrm>
            <a:off x="68626" y="2371386"/>
            <a:ext cx="1714500" cy="1303020"/>
          </a:xfrm>
          <a:prstGeom prst="rect">
            <a:avLst/>
          </a:prstGeom>
          <a:ln>
            <a:noFill/>
          </a:ln>
          <a:effectLst>
            <a:outerShdw blurRad="292100" dist="139700" dir="2700000" algn="tl" rotWithShape="0">
              <a:srgbClr val="333333">
                <a:alpha val="65000"/>
              </a:srgbClr>
            </a:outerShdw>
          </a:effectLst>
        </p:spPr>
      </p:pic>
      <p:pic>
        <p:nvPicPr>
          <p:cNvPr id="7" name="Picture 4" descr="C:\Users\marsmam\Desktop\Graphics &amp; Images\reading3.jpg">
            <a:extLst>
              <a:ext uri="{FF2B5EF4-FFF2-40B4-BE49-F238E27FC236}">
                <a16:creationId xmlns:a16="http://schemas.microsoft.com/office/drawing/2014/main" id="{277B6B1D-773A-4EF8-8E60-FC252E1FD4AA}"/>
              </a:ext>
            </a:extLst>
          </p:cNvPr>
          <p:cNvPicPr>
            <a:picLocks noChangeArrowheads="1"/>
          </p:cNvPicPr>
          <p:nvPr/>
        </p:nvPicPr>
        <p:blipFill>
          <a:blip r:embed="rId5" cstate="print"/>
          <a:srcRect/>
          <a:stretch>
            <a:fillRect/>
          </a:stretch>
        </p:blipFill>
        <p:spPr bwMode="auto">
          <a:xfrm>
            <a:off x="68626" y="981640"/>
            <a:ext cx="1714500" cy="1303020"/>
          </a:xfrm>
          <a:prstGeom prst="rect">
            <a:avLst/>
          </a:prstGeom>
          <a:ln>
            <a:noFill/>
          </a:ln>
          <a:effectLst>
            <a:outerShdw blurRad="292100" dist="139700" dir="2700000" algn="tl" rotWithShape="0">
              <a:srgbClr val="333333">
                <a:alpha val="65000"/>
              </a:srgbClr>
            </a:outerShdw>
          </a:effectLst>
        </p:spPr>
      </p:pic>
      <p:sp>
        <p:nvSpPr>
          <p:cNvPr id="8" name="Title 7">
            <a:extLst>
              <a:ext uri="{FF2B5EF4-FFF2-40B4-BE49-F238E27FC236}">
                <a16:creationId xmlns:a16="http://schemas.microsoft.com/office/drawing/2014/main" id="{EA55B5A6-6EA6-4978-A2E9-37ECCC1CA10B}"/>
              </a:ext>
            </a:extLst>
          </p:cNvPr>
          <p:cNvSpPr txBox="1">
            <a:spLocks/>
          </p:cNvSpPr>
          <p:nvPr/>
        </p:nvSpPr>
        <p:spPr>
          <a:xfrm>
            <a:off x="304799" y="180745"/>
            <a:ext cx="8628993" cy="619355"/>
          </a:xfrm>
          <a:prstGeom prst="rect">
            <a:avLst/>
          </a:prstGeom>
        </p:spPr>
        <p:txBody>
          <a:bodyPr/>
          <a:lstStyle>
            <a:lvl1pPr algn="ctr" defTabSz="685800" rtl="0" eaLnBrk="1" latinLnBrk="0" hangingPunct="1">
              <a:lnSpc>
                <a:spcPct val="90000"/>
              </a:lnSpc>
              <a:spcBef>
                <a:spcPct val="0"/>
              </a:spcBef>
              <a:buNone/>
              <a:defRPr sz="3600" kern="1200">
                <a:solidFill>
                  <a:schemeClr val="bg1"/>
                </a:solidFill>
                <a:latin typeface="Lato Black" panose="020F0A02020204030203" pitchFamily="34" charset="0"/>
                <a:ea typeface="+mj-ea"/>
                <a:cs typeface="+mj-cs"/>
              </a:defRPr>
            </a:lvl1pPr>
          </a:lstStyle>
          <a:p>
            <a:r>
              <a:rPr lang="en-US" dirty="0"/>
              <a:t>How are Goals Measured?</a:t>
            </a:r>
          </a:p>
        </p:txBody>
      </p:sp>
      <p:sp>
        <p:nvSpPr>
          <p:cNvPr id="9" name="Content Placeholder 8">
            <a:extLst>
              <a:ext uri="{FF2B5EF4-FFF2-40B4-BE49-F238E27FC236}">
                <a16:creationId xmlns:a16="http://schemas.microsoft.com/office/drawing/2014/main" id="{7C4499DD-6BCC-449F-A66D-44B2D46DB10D}"/>
              </a:ext>
            </a:extLst>
          </p:cNvPr>
          <p:cNvSpPr txBox="1">
            <a:spLocks/>
          </p:cNvSpPr>
          <p:nvPr/>
        </p:nvSpPr>
        <p:spPr>
          <a:xfrm>
            <a:off x="2083377" y="2713218"/>
            <a:ext cx="6555656" cy="619355"/>
          </a:xfrm>
          <a:prstGeom prst="rect">
            <a:avLst/>
          </a:prstGeom>
          <a:solidFill>
            <a:schemeClr val="bg1"/>
          </a:solidFill>
          <a:ln>
            <a:noFill/>
          </a:ln>
        </p:spPr>
        <p:txBody>
          <a:bodyPr/>
          <a:lstStyle>
            <a:lvl1pPr marL="164592" indent="-164592" algn="l" defTabSz="685800" rtl="0" eaLnBrk="1" latinLnBrk="0" hangingPunct="1">
              <a:lnSpc>
                <a:spcPct val="100000"/>
              </a:lnSpc>
              <a:spcBef>
                <a:spcPts val="0"/>
              </a:spcBef>
              <a:spcAft>
                <a:spcPts val="3000"/>
              </a:spcAft>
              <a:buFont typeface="Arial"/>
              <a:buChar char="•"/>
              <a:defRPr sz="2400" b="1" kern="1200">
                <a:solidFill>
                  <a:schemeClr val="tx1"/>
                </a:solidFill>
                <a:latin typeface="Lato" panose="020F0502020204030203" pitchFamily="34" charset="0"/>
                <a:ea typeface="+mn-ea"/>
                <a:cs typeface="+mn-cs"/>
              </a:defRPr>
            </a:lvl1pPr>
            <a:lvl2pPr marL="342900" indent="0" algn="l" defTabSz="685800" rtl="0" eaLnBrk="1" latinLnBrk="0" hangingPunct="1">
              <a:lnSpc>
                <a:spcPct val="150000"/>
              </a:lnSpc>
              <a:spcBef>
                <a:spcPts val="375"/>
              </a:spcBef>
              <a:buFont typeface="Lato" panose="020F0502020204030203" pitchFamily="34" charset="0"/>
              <a:buNone/>
              <a:defRPr sz="2400" kern="1200">
                <a:solidFill>
                  <a:schemeClr val="tx1"/>
                </a:solidFill>
                <a:latin typeface="Lato" panose="020F0502020204030203"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buFont typeface="Arial"/>
              <a:buNone/>
            </a:pPr>
            <a:r>
              <a:rPr lang="en-US" sz="1800" dirty="0"/>
              <a:t>Mathematics</a:t>
            </a:r>
            <a:r>
              <a:rPr lang="en-US" sz="1800" b="0" dirty="0"/>
              <a:t> - schools may use measures of attainment, growth, and/or closure of achievement gaps.</a:t>
            </a:r>
            <a:endParaRPr lang="en-US" sz="1800" dirty="0"/>
          </a:p>
        </p:txBody>
      </p:sp>
      <p:sp>
        <p:nvSpPr>
          <p:cNvPr id="10" name="Content Placeholder 8">
            <a:extLst>
              <a:ext uri="{FF2B5EF4-FFF2-40B4-BE49-F238E27FC236}">
                <a16:creationId xmlns:a16="http://schemas.microsoft.com/office/drawing/2014/main" id="{1D9707BE-85FC-41F3-BD59-EDEFB9C2879E}"/>
              </a:ext>
            </a:extLst>
          </p:cNvPr>
          <p:cNvSpPr txBox="1">
            <a:spLocks/>
          </p:cNvSpPr>
          <p:nvPr/>
        </p:nvSpPr>
        <p:spPr>
          <a:xfrm>
            <a:off x="2083377" y="4102965"/>
            <a:ext cx="6555656" cy="619355"/>
          </a:xfrm>
          <a:prstGeom prst="rect">
            <a:avLst/>
          </a:prstGeom>
          <a:solidFill>
            <a:schemeClr val="bg1"/>
          </a:solidFill>
          <a:ln>
            <a:noFill/>
          </a:ln>
        </p:spPr>
        <p:txBody>
          <a:bodyPr/>
          <a:lstStyle>
            <a:lvl1pPr marL="164592" indent="-164592" algn="l" defTabSz="685800" rtl="0" eaLnBrk="1" latinLnBrk="0" hangingPunct="1">
              <a:lnSpc>
                <a:spcPct val="100000"/>
              </a:lnSpc>
              <a:spcBef>
                <a:spcPts val="0"/>
              </a:spcBef>
              <a:spcAft>
                <a:spcPts val="3000"/>
              </a:spcAft>
              <a:buFont typeface="Arial"/>
              <a:buChar char="•"/>
              <a:defRPr sz="2400" b="1" kern="1200">
                <a:solidFill>
                  <a:schemeClr val="tx1"/>
                </a:solidFill>
                <a:latin typeface="Lato" panose="020F0502020204030203" pitchFamily="34" charset="0"/>
                <a:ea typeface="+mn-ea"/>
                <a:cs typeface="+mn-cs"/>
              </a:defRPr>
            </a:lvl1pPr>
            <a:lvl2pPr marL="342900" indent="0" algn="l" defTabSz="685800" rtl="0" eaLnBrk="1" latinLnBrk="0" hangingPunct="1">
              <a:lnSpc>
                <a:spcPct val="150000"/>
              </a:lnSpc>
              <a:spcBef>
                <a:spcPts val="375"/>
              </a:spcBef>
              <a:buFont typeface="Lato" panose="020F0502020204030203" pitchFamily="34" charset="0"/>
              <a:buNone/>
              <a:defRPr sz="2400" kern="1200">
                <a:solidFill>
                  <a:schemeClr val="tx1"/>
                </a:solidFill>
                <a:latin typeface="Lato" panose="020F0502020204030203"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buFont typeface="Arial"/>
              <a:buNone/>
            </a:pPr>
            <a:r>
              <a:rPr lang="en-US" sz="1800" dirty="0"/>
              <a:t>On-Track for Success</a:t>
            </a:r>
            <a:r>
              <a:rPr lang="en-US" sz="1800" b="0" dirty="0"/>
              <a:t> - schools may use measures of graduation or attendance.</a:t>
            </a:r>
            <a:endParaRPr lang="en-US" sz="1800" dirty="0"/>
          </a:p>
        </p:txBody>
      </p:sp>
    </p:spTree>
    <p:extLst>
      <p:ext uri="{BB962C8B-B14F-4D97-AF65-F5344CB8AC3E}">
        <p14:creationId xmlns:p14="http://schemas.microsoft.com/office/powerpoint/2010/main" val="41529179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15286</TotalTime>
  <Words>1160</Words>
  <Application>Microsoft Office PowerPoint</Application>
  <PresentationFormat>On-screen Show (16:9)</PresentationFormat>
  <Paragraphs>130</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Lato</vt:lpstr>
      <vt:lpstr>Lato Black</vt:lpstr>
      <vt:lpstr>Wingdings</vt:lpstr>
      <vt:lpstr>Office Theme</vt:lpstr>
      <vt:lpstr>Sample Text Slide</vt:lpstr>
      <vt:lpstr>Sample Text Slide</vt:lpstr>
      <vt:lpstr>Sample Text Slide</vt:lpstr>
      <vt:lpstr>Sample Text Slide</vt:lpstr>
      <vt:lpstr>Sample Text Slide</vt:lpstr>
      <vt:lpstr>Sample Text Slide</vt:lpstr>
      <vt:lpstr>Sample Text Slide</vt:lpstr>
      <vt:lpstr>Sample Text Slide</vt:lpstr>
      <vt:lpstr>Sample Text Slide</vt:lpstr>
      <vt:lpstr>Sample Text Slide</vt:lpstr>
      <vt:lpstr>Sample Text Slide</vt:lpstr>
      <vt:lpstr>Sample Text Slide</vt:lpstr>
      <vt:lpstr>Sample Text Slide</vt:lpstr>
      <vt:lpstr>Sample Text Slide</vt:lpstr>
      <vt:lpstr>Sample Text Slide</vt:lpstr>
    </vt:vector>
  </TitlesOfParts>
  <Company>Department of Public Instruction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Ransley, Tawny M.  DPI</dc:creator>
  <cp:lastModifiedBy>Wong, Jonathan M. DPI</cp:lastModifiedBy>
  <cp:revision>129</cp:revision>
  <dcterms:created xsi:type="dcterms:W3CDTF">2016-02-23T19:34:17Z</dcterms:created>
  <dcterms:modified xsi:type="dcterms:W3CDTF">2023-05-18T20:49:12Z</dcterms:modified>
</cp:coreProperties>
</file>