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24"/>
  </p:notesMasterIdLst>
  <p:sldIdLst>
    <p:sldId id="257" r:id="rId5"/>
    <p:sldId id="258" r:id="rId6"/>
    <p:sldId id="266" r:id="rId7"/>
    <p:sldId id="267" r:id="rId8"/>
    <p:sldId id="268" r:id="rId9"/>
    <p:sldId id="269" r:id="rId10"/>
    <p:sldId id="265" r:id="rId11"/>
    <p:sldId id="271" r:id="rId12"/>
    <p:sldId id="272" r:id="rId13"/>
    <p:sldId id="273" r:id="rId14"/>
    <p:sldId id="274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E2566B-2224-FAFC-295B-E315BD313E49}" name="Stringfellow, Kina F. DPI" initials="KS" userId="S::Kina.Stringfellow@dpi.wi.gov::002858cf-6d8d-4f58-b096-3c8ddc1070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D7B2D"/>
    <a:srgbClr val="F2F8EC"/>
    <a:srgbClr val="DBECCC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D8518-701B-4818-8717-623D804C4375}" v="3" dt="2024-03-04T18:35:1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96357" autoAdjust="0"/>
  </p:normalViewPr>
  <p:slideViewPr>
    <p:cSldViewPr snapToGrid="0">
      <p:cViewPr varScale="1">
        <p:scale>
          <a:sx n="151" d="100"/>
          <a:sy n="151" d="100"/>
        </p:scale>
        <p:origin x="372" y="144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gfellow, Kina F. DPI" userId="002858cf-6d8d-4f58-b096-3c8ddc1070aa" providerId="ADAL" clId="{109D8518-701B-4818-8717-623D804C4375}"/>
    <pc:docChg chg="custSel modSld replTag">
      <pc:chgData name="Stringfellow, Kina F. DPI" userId="002858cf-6d8d-4f58-b096-3c8ddc1070aa" providerId="ADAL" clId="{109D8518-701B-4818-8717-623D804C4375}" dt="2024-03-04T18:35:07.892" v="930"/>
      <pc:docMkLst>
        <pc:docMk/>
      </pc:docMkLst>
      <pc:sldChg chg="modSp mod delCm">
        <pc:chgData name="Stringfellow, Kina F. DPI" userId="002858cf-6d8d-4f58-b096-3c8ddc1070aa" providerId="ADAL" clId="{109D8518-701B-4818-8717-623D804C4375}" dt="2024-03-04T18:32:12.183" v="927"/>
        <pc:sldMkLst>
          <pc:docMk/>
          <pc:sldMk cId="4086904214" sldId="270"/>
        </pc:sldMkLst>
        <pc:picChg chg="mod">
          <ac:chgData name="Stringfellow, Kina F. DPI" userId="002858cf-6d8d-4f58-b096-3c8ddc1070aa" providerId="ADAL" clId="{109D8518-701B-4818-8717-623D804C4375}" dt="2024-03-04T18:32:07.666" v="926" actId="962"/>
          <ac:picMkLst>
            <pc:docMk/>
            <pc:sldMk cId="4086904214" sldId="270"/>
            <ac:picMk id="7" creationId="{F0112EC0-9966-45E5-3EE3-61CF14BAEBFF}"/>
          </ac:picMkLst>
        </pc:picChg>
        <pc:picChg chg="mod">
          <ac:chgData name="Stringfellow, Kina F. DPI" userId="002858cf-6d8d-4f58-b096-3c8ddc1070aa" providerId="ADAL" clId="{109D8518-701B-4818-8717-623D804C4375}" dt="2024-03-04T18:31:29.739" v="812" actId="962"/>
          <ac:picMkLst>
            <pc:docMk/>
            <pc:sldMk cId="4086904214" sldId="270"/>
            <ac:picMk id="10" creationId="{4BD5B1AB-5343-7464-D967-BDDF1C1F9A9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ringfellow, Kina F. DPI" userId="002858cf-6d8d-4f58-b096-3c8ddc1070aa" providerId="ADAL" clId="{109D8518-701B-4818-8717-623D804C4375}" dt="2024-03-04T18:32:12.183" v="927"/>
              <pc2:cmMkLst xmlns:pc2="http://schemas.microsoft.com/office/powerpoint/2019/9/main/command">
                <pc:docMk/>
                <pc:sldMk cId="4086904214" sldId="270"/>
                <pc2:cmMk id="{371F9118-E4E6-4DB0-A2D4-F790146992F5}"/>
              </pc2:cmMkLst>
            </pc226:cmChg>
          </p:ext>
        </pc:extLst>
      </pc:sldChg>
      <pc:sldChg chg="modSp mod delCm">
        <pc:chgData name="Stringfellow, Kina F. DPI" userId="002858cf-6d8d-4f58-b096-3c8ddc1070aa" providerId="ADAL" clId="{109D8518-701B-4818-8717-623D804C4375}" dt="2024-03-04T18:30:27.288" v="516" actId="962"/>
        <pc:sldMkLst>
          <pc:docMk/>
          <pc:sldMk cId="2534119296" sldId="274"/>
        </pc:sldMkLst>
        <pc:picChg chg="mod">
          <ac:chgData name="Stringfellow, Kina F. DPI" userId="002858cf-6d8d-4f58-b096-3c8ddc1070aa" providerId="ADAL" clId="{109D8518-701B-4818-8717-623D804C4375}" dt="2024-03-04T18:29:51.230" v="210" actId="962"/>
          <ac:picMkLst>
            <pc:docMk/>
            <pc:sldMk cId="2534119296" sldId="274"/>
            <ac:picMk id="7" creationId="{ADB4B71E-DEFB-F1B6-2160-A82BF08C170D}"/>
          </ac:picMkLst>
        </pc:picChg>
        <pc:picChg chg="mod">
          <ac:chgData name="Stringfellow, Kina F. DPI" userId="002858cf-6d8d-4f58-b096-3c8ddc1070aa" providerId="ADAL" clId="{109D8518-701B-4818-8717-623D804C4375}" dt="2024-03-04T18:30:27.288" v="516" actId="962"/>
          <ac:picMkLst>
            <pc:docMk/>
            <pc:sldMk cId="2534119296" sldId="274"/>
            <ac:picMk id="8" creationId="{FB0A389F-CD7F-3617-8563-79265401D07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ringfellow, Kina F. DPI" userId="002858cf-6d8d-4f58-b096-3c8ddc1070aa" providerId="ADAL" clId="{109D8518-701B-4818-8717-623D804C4375}" dt="2024-03-04T18:28:56.751" v="0"/>
              <pc2:cmMkLst xmlns:pc2="http://schemas.microsoft.com/office/powerpoint/2019/9/main/command">
                <pc:docMk/>
                <pc:sldMk cId="2534119296" sldId="274"/>
                <pc2:cmMk id="{C0162381-B4B2-4078-AC5B-B91151629533}"/>
              </pc2:cmMkLst>
            </pc226:cmChg>
          </p:ext>
        </pc:extLst>
      </pc:sldChg>
      <pc:sldChg chg="modSp mod">
        <pc:chgData name="Stringfellow, Kina F. DPI" userId="002858cf-6d8d-4f58-b096-3c8ddc1070aa" providerId="ADAL" clId="{109D8518-701B-4818-8717-623D804C4375}" dt="2024-03-04T18:32:28.800" v="929" actId="20577"/>
        <pc:sldMkLst>
          <pc:docMk/>
          <pc:sldMk cId="2437388244" sldId="278"/>
        </pc:sldMkLst>
        <pc:spChg chg="mod">
          <ac:chgData name="Stringfellow, Kina F. DPI" userId="002858cf-6d8d-4f58-b096-3c8ddc1070aa" providerId="ADAL" clId="{109D8518-701B-4818-8717-623D804C4375}" dt="2024-03-04T18:32:28.800" v="929" actId="20577"/>
          <ac:spMkLst>
            <pc:docMk/>
            <pc:sldMk cId="2437388244" sldId="278"/>
            <ac:spMk id="5" creationId="{F818117E-02A5-3320-298B-F51399A96F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6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3392384"/>
            <a:ext cx="9141824" cy="1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Jh_jAulkK_JqKPcy_qpp09Vw6N-A-qFaLIhimXThXc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Slide" hidden="1">
            <a:extLst>
              <a:ext uri="{FF2B5EF4-FFF2-40B4-BE49-F238E27FC236}">
                <a16:creationId xmlns:a16="http://schemas.microsoft.com/office/drawing/2014/main" id="{010889CA-F73F-C640-BD77-F1E5519C2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kern="1200" baseline="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Youth Engagement Strategies:</a:t>
            </a:r>
            <a:br>
              <a:rPr lang="en-US" sz="3600" b="1" kern="1200" baseline="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</a:br>
            <a:r>
              <a:rPr lang="en-US" sz="3600" b="1" kern="1200" baseline="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Centering Youth Voice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0264" y="1321562"/>
            <a:ext cx="8216536" cy="13513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Youth Engagement Strategies:</a:t>
            </a:r>
            <a:br>
              <a:rPr lang="en-US" sz="4000" dirty="0"/>
            </a:br>
            <a:r>
              <a:rPr lang="en-US" sz="4000" dirty="0"/>
              <a:t>Centering Youth Voice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95462" y="3226525"/>
            <a:ext cx="2491338" cy="1137825"/>
          </a:xfrm>
        </p:spPr>
        <p:txBody>
          <a:bodyPr>
            <a:noAutofit/>
          </a:bodyPr>
          <a:lstStyle/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Stacy Broach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Director of Operations, Partnerships and Innovation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March 7, 2024</a:t>
            </a:r>
          </a:p>
        </p:txBody>
      </p:sp>
    </p:spTree>
    <p:extLst>
      <p:ext uri="{BB962C8B-B14F-4D97-AF65-F5344CB8AC3E}">
        <p14:creationId xmlns:p14="http://schemas.microsoft.com/office/powerpoint/2010/main" val="418532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2080-1EEC-A84E-AA07-B8BE52A29F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Examples from Youth Panelists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8117E-02A5-3320-298B-F51399A96FC8}"/>
              </a:ext>
            </a:extLst>
          </p:cNvPr>
          <p:cNvSpPr txBox="1">
            <a:spLocks/>
          </p:cNvSpPr>
          <p:nvPr/>
        </p:nvSpPr>
        <p:spPr>
          <a:xfrm>
            <a:off x="457200" y="1177142"/>
            <a:ext cx="3998769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Let’s hear from our youth panelists</a:t>
            </a:r>
          </a:p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Provide us with an example from your own experiences on the ‘higher rungs’.</a:t>
            </a:r>
          </a:p>
        </p:txBody>
      </p:sp>
      <p:pic>
        <p:nvPicPr>
          <p:cNvPr id="4" name="Google Shape;359;p60" descr="Model of levels of youth participation, using a ladder as a metaphor. The ladder has 8 rungs. &#10;The bottom three rungs are categorized as non-participation: &#10;1.) Manipulation.&#10;2.) Decoration.&#10;3.) Tokenism.&#10;&#10;The next 5 rungs are considered participation:&#10;4.) Assigned but informed.&#10;5.) Consulted and informed.&#10;6.) Adult-initiated: Shared decision with your people.&#10;7.) Young-people initiated and directed.&#10;8.) Young-people initiated. Shared decisions with adults. &#10;&#10;This model is adapted from: &#10;HART, R. (1992). Children's participation: from tokenism to citizenship. Florence, UNICEF International Child Development Centre. ">
            <a:extLst>
              <a:ext uri="{FF2B5EF4-FFF2-40B4-BE49-F238E27FC236}">
                <a16:creationId xmlns:a16="http://schemas.microsoft.com/office/drawing/2014/main" id="{9D741489-4201-6B7B-401F-CAB0C5022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969" y="922338"/>
            <a:ext cx="3785158" cy="38397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325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2080-1EEC-A84E-AA07-B8BE52A29F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Example: Youth Power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(1 of 2)</a:t>
            </a:r>
          </a:p>
        </p:txBody>
      </p:sp>
      <p:pic>
        <p:nvPicPr>
          <p:cNvPr id="8" name="Google Shape;391;p64" descr="This is a map of WI where all Youth Power members reside, displaying that the group is made up of students from all across the state of Wisconsin. ">
            <a:extLst>
              <a:ext uri="{FF2B5EF4-FFF2-40B4-BE49-F238E27FC236}">
                <a16:creationId xmlns:a16="http://schemas.microsoft.com/office/drawing/2014/main" id="{FB0A389F-CD7F-3617-8563-79265401D0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9" t="3081" r="738"/>
          <a:stretch/>
        </p:blipFill>
        <p:spPr>
          <a:xfrm>
            <a:off x="500975" y="1430862"/>
            <a:ext cx="2726224" cy="283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89;p64" descr="Wisconsin Youth Power logo.">
            <a:extLst>
              <a:ext uri="{FF2B5EF4-FFF2-40B4-BE49-F238E27FC236}">
                <a16:creationId xmlns:a16="http://schemas.microsoft.com/office/drawing/2014/main" id="{9DCD8C6B-285B-EFF7-021D-F3F0A948158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900" y="1747275"/>
            <a:ext cx="2118200" cy="23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0;p64" descr="Youth Power members and adult allies who work with the youth all year, at the end of year retreat. ">
            <a:extLst>
              <a:ext uri="{FF2B5EF4-FFF2-40B4-BE49-F238E27FC236}">
                <a16:creationId xmlns:a16="http://schemas.microsoft.com/office/drawing/2014/main" id="{ADB4B71E-DEFB-F1B6-2160-A82BF08C17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113" r="6817"/>
          <a:stretch/>
        </p:blipFill>
        <p:spPr>
          <a:xfrm>
            <a:off x="5872573" y="1640774"/>
            <a:ext cx="2599726" cy="231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1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Example: Youth Power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</a:rPr>
              <a:t>Example: Youth Power </a:t>
            </a:r>
            <a:r>
              <a:rPr lang="en-US" sz="1600" i="1" dirty="0">
                <a:solidFill>
                  <a:srgbClr val="333399"/>
                </a:solidFill>
              </a:rPr>
              <a:t>(1 of 2)</a:t>
            </a:r>
          </a:p>
        </p:txBody>
      </p:sp>
      <p:pic>
        <p:nvPicPr>
          <p:cNvPr id="7" name="Google Shape;397;p65" descr="Screenshot of a project guide, providing the you with steps to take when they want to address issues within their school or district. &#10;&#10;Emphasizing WISEdash as a resourse. ">
            <a:extLst>
              <a:ext uri="{FF2B5EF4-FFF2-40B4-BE49-F238E27FC236}">
                <a16:creationId xmlns:a16="http://schemas.microsoft.com/office/drawing/2014/main" id="{F0112EC0-9966-45E5-3EE3-61CF14BAEB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555" y="185300"/>
            <a:ext cx="4412596" cy="4875100"/>
          </a:xfrm>
          <a:prstGeom prst="rect">
            <a:avLst/>
          </a:prstGeom>
          <a:noFill/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398;p65">
            <a:extLst>
              <a:ext uri="{FF2B5EF4-FFF2-40B4-BE49-F238E27FC236}">
                <a16:creationId xmlns:a16="http://schemas.microsoft.com/office/drawing/2014/main" id="{E3DDBCAF-C47F-1091-B1D3-F9A402A2A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9851" y="1809206"/>
            <a:ext cx="3773703" cy="4702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2D7B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400;p65" descr="Screenshot of a project guide, providing the you with steps to take when they want to address issues within their school or district. ">
            <a:extLst>
              <a:ext uri="{FF2B5EF4-FFF2-40B4-BE49-F238E27FC236}">
                <a16:creationId xmlns:a16="http://schemas.microsoft.com/office/drawing/2014/main" id="{4BD5B1AB-5343-7464-D967-BDDF1C1F9A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75" y="185298"/>
            <a:ext cx="4267950" cy="4875114"/>
          </a:xfrm>
          <a:prstGeom prst="rect">
            <a:avLst/>
          </a:prstGeom>
          <a:noFill/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" name="Google Shape;401;p65">
            <a:extLst>
              <a:ext uri="{FF2B5EF4-FFF2-40B4-BE49-F238E27FC236}">
                <a16:creationId xmlns:a16="http://schemas.microsoft.com/office/drawing/2014/main" id="{C29B69C9-8EC3-9621-DB24-962363E2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14354" y="2342500"/>
            <a:ext cx="1074521" cy="2399317"/>
          </a:xfrm>
          <a:prstGeom prst="straightConnector1">
            <a:avLst/>
          </a:prstGeom>
          <a:noFill/>
          <a:ln w="38100" cap="flat" cmpd="sng">
            <a:solidFill>
              <a:srgbClr val="2D7B2D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869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2080-1EEC-A84E-AA07-B8BE52A29F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Example: Middle School “Data Dig”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06705-7C58-EB66-216F-83CE5D44D667}"/>
              </a:ext>
            </a:extLst>
          </p:cNvPr>
          <p:cNvSpPr txBox="1">
            <a:spLocks/>
          </p:cNvSpPr>
          <p:nvPr/>
        </p:nvSpPr>
        <p:spPr>
          <a:xfrm>
            <a:off x="457200" y="1000772"/>
            <a:ext cx="6214079" cy="3414066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80"/>
              </a:spcAft>
            </a:pPr>
            <a:r>
              <a:rPr lang="en-US" sz="1800" dirty="0">
                <a:latin typeface="Lato"/>
                <a:ea typeface="Lato"/>
                <a:cs typeface="Lato"/>
                <a:sym typeface="Lato"/>
              </a:rPr>
              <a:t>Working with a middle school math teacher to develop students’ data literacy using WISE Dash. </a:t>
            </a:r>
          </a:p>
          <a:p>
            <a:pPr>
              <a:lnSpc>
                <a:spcPct val="150000"/>
              </a:lnSpc>
              <a:spcAft>
                <a:spcPts val="180"/>
              </a:spcAft>
            </a:pPr>
            <a:r>
              <a:rPr lang="en-US" sz="1800" dirty="0">
                <a:latin typeface="Lato"/>
                <a:ea typeface="Lato"/>
                <a:cs typeface="Lato"/>
                <a:sym typeface="Lato"/>
              </a:rPr>
              <a:t>Students interpret data and ask questions, for example about Digital Equity: </a:t>
            </a:r>
            <a:endParaRPr lang="en-US" sz="1800" dirty="0"/>
          </a:p>
          <a:p>
            <a:pPr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Provide us with an example from your own experiences on the ‘higher rungs’.</a:t>
            </a:r>
          </a:p>
          <a:p>
            <a:pPr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Lato"/>
                <a:ea typeface="Lato"/>
                <a:cs typeface="Lato"/>
                <a:sym typeface="Lato"/>
              </a:rPr>
              <a:t>These are foundational skills to being an active part of data driven decisions. </a:t>
            </a:r>
          </a:p>
        </p:txBody>
      </p:sp>
      <p:pic>
        <p:nvPicPr>
          <p:cNvPr id="5" name="Google Shape;411;p66" descr="Screenshot of GIS map with digital equity data. 328 districts reporting out of 421 districts: Students without reliable internet access in their residence. ">
            <a:extLst>
              <a:ext uri="{FF2B5EF4-FFF2-40B4-BE49-F238E27FC236}">
                <a16:creationId xmlns:a16="http://schemas.microsoft.com/office/drawing/2014/main" id="{1DBD78E2-CFC4-CF97-8644-1EEFF9AE25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636" y="1000772"/>
            <a:ext cx="1963950" cy="176447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Google Shape;410;p66" descr="Screenshot of GIS map with digital equity data. 330 districts reporting out of 421 districts: Students without internet access in their residence. ">
            <a:extLst>
              <a:ext uri="{FF2B5EF4-FFF2-40B4-BE49-F238E27FC236}">
                <a16:creationId xmlns:a16="http://schemas.microsoft.com/office/drawing/2014/main" id="{47992E5E-11D7-F3FD-65B7-E986F49286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9635" y="2844365"/>
            <a:ext cx="1963951" cy="176495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C0E4C-3965-7728-3B1E-B704D1D266B6}"/>
              </a:ext>
            </a:extLst>
          </p:cNvPr>
          <p:cNvSpPr txBox="1"/>
          <p:nvPr/>
        </p:nvSpPr>
        <p:spPr>
          <a:xfrm>
            <a:off x="679269" y="4608843"/>
            <a:ext cx="82296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Digital Equity by Wisconsin School District (2021-22)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Created by the Wisconsin Department of Public Instruction (https://wi-dpi.maps.arcgis.com)</a:t>
            </a:r>
            <a:endParaRPr lang="en-US" sz="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2936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Action Plan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425553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Your Turn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Pick a decision-making space in your school/district or team related to data</a:t>
            </a:r>
          </a:p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Where could you engage youth voice more/better?</a:t>
            </a:r>
          </a:p>
        </p:txBody>
      </p:sp>
    </p:spTree>
    <p:extLst>
      <p:ext uri="{BB962C8B-B14F-4D97-AF65-F5344CB8AC3E}">
        <p14:creationId xmlns:p14="http://schemas.microsoft.com/office/powerpoint/2010/main" val="6768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2080-1EEC-A84E-AA07-B8BE52A29F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Set an intention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8117E-02A5-3320-298B-F51399A96FC8}"/>
              </a:ext>
            </a:extLst>
          </p:cNvPr>
          <p:cNvSpPr txBox="1">
            <a:spLocks/>
          </p:cNvSpPr>
          <p:nvPr/>
        </p:nvSpPr>
        <p:spPr>
          <a:xfrm>
            <a:off x="457200" y="1177142"/>
            <a:ext cx="3998769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What rung describes youth engagement in that space now?</a:t>
            </a:r>
          </a:p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Which rung is feasible in the next year?</a:t>
            </a:r>
          </a:p>
          <a:p>
            <a:pPr marL="0" indent="0">
              <a:spcAft>
                <a:spcPts val="180"/>
              </a:spcAft>
              <a:buSzPct val="100000"/>
              <a:buNone/>
            </a:pPr>
            <a:endParaRPr lang="en-US" sz="1800" dirty="0"/>
          </a:p>
        </p:txBody>
      </p:sp>
      <p:pic>
        <p:nvPicPr>
          <p:cNvPr id="4" name="Google Shape;359;p60" descr="Model of levels of youth participation, using a ladder as a metaphor. The ladder has 8 rungs. &#10;The bottom three rungs are categorized as non-participation: &#10;1.) Manipulation.&#10;2.) Decoration.&#10;3.) Tokenism.&#10;&#10;The next 5 rungs are considered participation:&#10;4.) Assigned but informed.&#10;5.) Consulted and informed.&#10;6.) Adult-initiated: Shared decision with your people.&#10;7.) Young-people initiated and directed.&#10;8.) Young-people initiated. Shared decisions with adults. &#10;&#10;This model is adapted from: &#10;HART, R. (1992). Children's participation: from tokenism to citizenship. Florence, UNICEF International Child Development Centre. ">
            <a:extLst>
              <a:ext uri="{FF2B5EF4-FFF2-40B4-BE49-F238E27FC236}">
                <a16:creationId xmlns:a16="http://schemas.microsoft.com/office/drawing/2014/main" id="{9D741489-4201-6B7B-401F-CAB0C5022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969" y="921657"/>
            <a:ext cx="3785158" cy="38397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738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Create an Action Plan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Create an Action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What data pieces so students want to weigh in on?</a:t>
            </a:r>
          </a:p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Find out who would need to be contacted.</a:t>
            </a:r>
          </a:p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Think about decisions around the school operations…</a:t>
            </a:r>
          </a:p>
        </p:txBody>
      </p:sp>
    </p:spTree>
    <p:extLst>
      <p:ext uri="{BB962C8B-B14F-4D97-AF65-F5344CB8AC3E}">
        <p14:creationId xmlns:p14="http://schemas.microsoft.com/office/powerpoint/2010/main" val="379298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Student Panel Discussion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Panel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What is the story behind the data?</a:t>
            </a:r>
          </a:p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Madison Metropolitan School District</a:t>
            </a:r>
          </a:p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Sun Prairie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83242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3F6C-AB78-1686-B398-FC8865A953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9143999" cy="9143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EF891-7F0B-8F1A-98E5-B57A3C15F2A0}"/>
              </a:ext>
            </a:extLst>
          </p:cNvPr>
          <p:cNvSpPr txBox="1">
            <a:spLocks/>
          </p:cNvSpPr>
          <p:nvPr/>
        </p:nvSpPr>
        <p:spPr>
          <a:xfrm>
            <a:off x="450273" y="922338"/>
            <a:ext cx="8243454" cy="3912898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/>
              <a:t>Thank you!					Thank you!</a:t>
            </a:r>
          </a:p>
          <a:p>
            <a:pPr marL="0" indent="0" algn="ctr">
              <a:buFont typeface="Arial"/>
              <a:buNone/>
            </a:pPr>
            <a:endParaRPr lang="en-US" sz="3200"/>
          </a:p>
          <a:p>
            <a:pPr marL="0" indent="0" algn="ctr">
              <a:buFont typeface="Arial"/>
              <a:buNone/>
            </a:pPr>
            <a:endParaRPr lang="en-US" sz="3200"/>
          </a:p>
          <a:p>
            <a:pPr marL="0" indent="0" algn="ctr">
              <a:buFont typeface="Arial"/>
              <a:buNone/>
            </a:pPr>
            <a:r>
              <a:rPr lang="en-US" sz="3200"/>
              <a:t>Please scan the QR code to provide us with your feedback!</a:t>
            </a:r>
          </a:p>
        </p:txBody>
      </p:sp>
      <p:pic>
        <p:nvPicPr>
          <p:cNvPr id="5" name="Picture 4" descr="QR code to view evaluation form">
            <a:extLst>
              <a:ext uri="{FF2B5EF4-FFF2-40B4-BE49-F238E27FC236}">
                <a16:creationId xmlns:a16="http://schemas.microsoft.com/office/drawing/2014/main" id="{9A63BA77-C7ED-3308-73FE-E326C54BA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47" y="1005557"/>
            <a:ext cx="2589905" cy="25899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0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Our Session Today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Session Today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ea typeface="Montserrat"/>
                <a:cs typeface="Montserrat"/>
                <a:sym typeface="Montserrat"/>
              </a:rPr>
              <a:t>Objective: </a:t>
            </a:r>
            <a:r>
              <a:rPr lang="en-US" sz="1800" dirty="0"/>
              <a:t>Reflect on why youth voice is important in decision making and identify clear action steps for better engaging it in your own sphere of influence</a:t>
            </a:r>
            <a:endParaRPr lang="en-US" sz="1800" b="1" dirty="0"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ea typeface="Montserrat"/>
                <a:cs typeface="Montserrat"/>
                <a:sym typeface="Montserrat"/>
              </a:rPr>
              <a:t>Outline:</a:t>
            </a:r>
          </a:p>
          <a:p>
            <a:pPr marL="164592" lvl="0" indent="-164592" algn="l" rtl="0">
              <a:lnSpc>
                <a:spcPct val="10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Why youth voice matters</a:t>
            </a:r>
          </a:p>
          <a:p>
            <a:pPr marL="164592" lvl="0" indent="-164592" algn="l" rtl="0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Defining “youth engagement”</a:t>
            </a:r>
          </a:p>
          <a:p>
            <a:pPr marL="164592" lvl="0" indent="-164592" algn="l" rtl="0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Examples of youth engagement </a:t>
            </a:r>
            <a:endParaRPr lang="en-US" sz="1800" b="1" dirty="0">
              <a:ea typeface="Montserrat"/>
              <a:cs typeface="Montserrat"/>
              <a:sym typeface="Montserrat"/>
            </a:endParaRPr>
          </a:p>
          <a:p>
            <a:pPr marL="164592" lvl="0" indent="-164592" algn="l" rtl="0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83589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Our Facilitators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Facilitators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indent="-164592">
              <a:spcAft>
                <a:spcPts val="180"/>
              </a:spcAft>
              <a:buNone/>
            </a:pPr>
            <a:r>
              <a:rPr lang="en-US" sz="1800" dirty="0">
                <a:latin typeface="Lato Black" panose="020F0A02020204030203" pitchFamily="34" charset="0"/>
              </a:rPr>
              <a:t>Stacy Broach: </a:t>
            </a:r>
            <a:r>
              <a:rPr lang="en-US" sz="1800" dirty="0"/>
              <a:t>Director of Operations, Partnerships and Innovation</a:t>
            </a:r>
          </a:p>
          <a:p>
            <a:pPr marL="164592" lvl="0" indent="-164592" algn="l" rtl="0">
              <a:spcBef>
                <a:spcPts val="1200"/>
              </a:spcBef>
              <a:spcAft>
                <a:spcPts val="180"/>
              </a:spcAft>
              <a:buNone/>
            </a:pPr>
            <a:r>
              <a:rPr lang="en-US" sz="1800" b="1" dirty="0">
                <a:latin typeface="Lato Black" panose="020F0A02020204030203" pitchFamily="34" charset="0"/>
                <a:ea typeface="Montserrat"/>
                <a:cs typeface="Montserrat"/>
                <a:sym typeface="Montserrat"/>
              </a:rPr>
              <a:t>Panel of Participants:</a:t>
            </a:r>
          </a:p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Turn to the person next to you</a:t>
            </a: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Introduce yourself (name and role)</a:t>
            </a: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Describe the role of youth in decision making in your district or team </a:t>
            </a:r>
          </a:p>
        </p:txBody>
      </p:sp>
    </p:spTree>
    <p:extLst>
      <p:ext uri="{BB962C8B-B14F-4D97-AF65-F5344CB8AC3E}">
        <p14:creationId xmlns:p14="http://schemas.microsoft.com/office/powerpoint/2010/main" val="138075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Why Youth Voice 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in Decision Making 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Matters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Why Youth Voice </a:t>
            </a:r>
          </a:p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in Decision Making </a:t>
            </a:r>
          </a:p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Matters</a:t>
            </a:r>
          </a:p>
        </p:txBody>
      </p:sp>
    </p:spTree>
    <p:extLst>
      <p:ext uri="{BB962C8B-B14F-4D97-AF65-F5344CB8AC3E}">
        <p14:creationId xmlns:p14="http://schemas.microsoft.com/office/powerpoint/2010/main" val="3111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Why Youth Voice Matters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Youth Voice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lvl="0" indent="-164592" algn="l" rtl="0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Equity Mindset (</a:t>
            </a:r>
            <a:r>
              <a:rPr lang="en-US" sz="1800" dirty="0">
                <a:hlinkClick r:id="rId3"/>
              </a:rPr>
              <a:t>DPI Mindset cards</a:t>
            </a:r>
            <a:r>
              <a:rPr lang="en-US" sz="1800" dirty="0"/>
              <a:t>)</a:t>
            </a: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Builds agency and social-emotional wellness of student (</a:t>
            </a:r>
            <a:r>
              <a:rPr lang="en-US" sz="1800" i="1" dirty="0"/>
              <a:t>youth panelists share</a:t>
            </a:r>
            <a:r>
              <a:rPr lang="en-US" sz="1800" dirty="0"/>
              <a:t>)</a:t>
            </a: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Adds to the validity of:</a:t>
            </a:r>
          </a:p>
          <a:p>
            <a:pPr marL="43891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data interpretation process</a:t>
            </a:r>
          </a:p>
          <a:p>
            <a:pPr marL="43891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decisions themselves</a:t>
            </a:r>
          </a:p>
        </p:txBody>
      </p:sp>
    </p:spTree>
    <p:extLst>
      <p:ext uri="{BB962C8B-B14F-4D97-AF65-F5344CB8AC3E}">
        <p14:creationId xmlns:p14="http://schemas.microsoft.com/office/powerpoint/2010/main" val="341163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Defining 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“Youth Engagement”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Defining </a:t>
            </a:r>
          </a:p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“Youth Engagement”</a:t>
            </a:r>
          </a:p>
        </p:txBody>
      </p:sp>
    </p:spTree>
    <p:extLst>
      <p:ext uri="{BB962C8B-B14F-4D97-AF65-F5344CB8AC3E}">
        <p14:creationId xmlns:p14="http://schemas.microsoft.com/office/powerpoint/2010/main" val="293124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with XL chart or image" hidden="1">
            <a:extLst>
              <a:ext uri="{FF2B5EF4-FFF2-40B4-BE49-F238E27FC236}">
                <a16:creationId xmlns:a16="http://schemas.microsoft.com/office/drawing/2014/main" id="{73713874-326F-6643-B809-2077DDBB1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Sample with XL</a:t>
            </a:r>
            <a:r>
              <a:rPr lang="en-US" baseline="0" dirty="0"/>
              <a:t> chart or image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2080-1EEC-A84E-AA07-B8BE52A29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Youth Voices Defining Engagement</a:t>
            </a:r>
          </a:p>
        </p:txBody>
      </p:sp>
      <p:pic>
        <p:nvPicPr>
          <p:cNvPr id="4" name="Google Shape;359;p60" descr="Model of levels of youth participation, using a ladder as a metaphor. The ladder has 8 rungs. &#10;The bottom three rungs are categorized as non-participation: &#10;1.) Manipulation.&#10;2.) Decoration.&#10;3.) Tokenism.&#10;&#10;The next 5 rungs are considered participation:&#10;4.) Assigned but informed.&#10;5.) Consulted and informed.&#10;6.) Adult-initiated: Shared decision with your people.&#10;7.) Young-people initiated and directed.&#10;8.) Young-people initiated. Shared decisions with adults. &#10;&#10;This model is adapted from: &#10;HART, R. (1992). Children's participation: from tokenism to citizenship. Florence, UNICEF International Child Development Centre. ">
            <a:extLst>
              <a:ext uri="{FF2B5EF4-FFF2-40B4-BE49-F238E27FC236}">
                <a16:creationId xmlns:a16="http://schemas.microsoft.com/office/drawing/2014/main" id="{9D741489-4201-6B7B-401F-CAB0C5022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421" y="921657"/>
            <a:ext cx="3785158" cy="38397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14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2080-1EEC-A84E-AA07-B8BE52A29F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Youth Voices Defining Engagement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8117E-02A5-3320-298B-F51399A96FC8}"/>
              </a:ext>
            </a:extLst>
          </p:cNvPr>
          <p:cNvSpPr txBox="1">
            <a:spLocks/>
          </p:cNvSpPr>
          <p:nvPr/>
        </p:nvSpPr>
        <p:spPr>
          <a:xfrm>
            <a:off x="457200" y="1177142"/>
            <a:ext cx="3998769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Let’s hear from our youth panelists</a:t>
            </a:r>
          </a:p>
          <a:p>
            <a:pPr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How do you know when your engagement is authentic?</a:t>
            </a:r>
          </a:p>
        </p:txBody>
      </p:sp>
      <p:pic>
        <p:nvPicPr>
          <p:cNvPr id="4" name="Google Shape;359;p60" descr="Model of levels of youth participation, using a ladder as a metaphor. The ladder has 8 rungs. &#10;The bottom three rungs are categorized as non-participation: &#10;1.) Manipulation.&#10;2.) Decoration.&#10;3.) Tokenism.&#10;&#10;The next 5 rungs are considered participation:&#10;4.) Assigned but informed.&#10;5.) Consulted and informed.&#10;6.) Adult-initiated: Shared decision with your people.&#10;7.) Young-people initiated and directed.&#10;8.) Young-people initiated. Shared decisions with adults. &#10;&#10;This model is adapted from: &#10;HART, R. (1992). Children's participation: from tokenism to citizenship. Florence, UNICEF International Child Development Centre. ">
            <a:extLst>
              <a:ext uri="{FF2B5EF4-FFF2-40B4-BE49-F238E27FC236}">
                <a16:creationId xmlns:a16="http://schemas.microsoft.com/office/drawing/2014/main" id="{9D741489-4201-6B7B-401F-CAB0C5022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969" y="921657"/>
            <a:ext cx="3785158" cy="38397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201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Examples of 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Youth Engagement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In Data and Decision Making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177142"/>
            <a:ext cx="8236131" cy="2702807"/>
          </a:xfrm>
        </p:spPr>
        <p:txBody>
          <a:bodyPr>
            <a:noAutofit/>
          </a:bodyPr>
          <a:lstStyle/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Examples of </a:t>
            </a:r>
          </a:p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Youth Engagement</a:t>
            </a:r>
          </a:p>
          <a:p>
            <a:pPr marL="164592" indent="-164592" algn="ctr">
              <a:spcAft>
                <a:spcPts val="180"/>
              </a:spcAft>
              <a:buNone/>
            </a:pPr>
            <a:r>
              <a:rPr lang="en-US" sz="4000" dirty="0">
                <a:latin typeface="Lato Black" panose="020F0A02020204030203" pitchFamily="34" charset="0"/>
              </a:rPr>
              <a:t>In Data and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570189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-template-white.pptx" id="{F8050E90-A50D-434C-AEFE-A37FF8BA39C4}" vid="{497949E9-B2C7-45A8-8401-4D4F73B5B8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72B2CDC8FC14BBFE76AB93B45B770" ma:contentTypeVersion="12" ma:contentTypeDescription="Create a new document." ma:contentTypeScope="" ma:versionID="69da9da826b7c74472cdc9b6aa1b657a">
  <xsd:schema xmlns:xsd="http://www.w3.org/2001/XMLSchema" xmlns:xs="http://www.w3.org/2001/XMLSchema" xmlns:p="http://schemas.microsoft.com/office/2006/metadata/properties" xmlns:ns2="803f8043-e0fd-46e6-b51e-28e5cf4381cd" xmlns:ns3="ce29253c-7ca7-4828-a21c-8b156dc5eeb0" targetNamespace="http://schemas.microsoft.com/office/2006/metadata/properties" ma:root="true" ma:fieldsID="92054e0a38ec00719a7c69ff213ff2ce" ns2:_="" ns3:_="">
    <xsd:import namespace="803f8043-e0fd-46e6-b51e-28e5cf4381cd"/>
    <xsd:import namespace="ce29253c-7ca7-4828-a21c-8b156dc5ee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8043-e0fd-46e6-b51e-28e5cf438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347f5c-391c-48c9-830b-ecdcf1f77c80}" ma:internalName="TaxCatchAll" ma:showField="CatchAllData" ma:web="803f8043-e0fd-46e6-b51e-28e5cf438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253c-7ca7-4828-a21c-8b156dc5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f17300-1e6c-40ba-91a1-269fcda39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9253c-7ca7-4828-a21c-8b156dc5eeb0">
      <Terms xmlns="http://schemas.microsoft.com/office/infopath/2007/PartnerControls"/>
    </lcf76f155ced4ddcb4097134ff3c332f>
    <TaxCatchAll xmlns="803f8043-e0fd-46e6-b51e-28e5cf4381cd" xsi:nil="true"/>
    <SharedWithUsers xmlns="803f8043-e0fd-46e6-b51e-28e5cf4381c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013D4C-1286-426A-8DE7-18D7DE2D2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3D829-9511-4C54-95B6-45C287BA45F3}"/>
</file>

<file path=customXml/itemProps3.xml><?xml version="1.0" encoding="utf-8"?>
<ds:datastoreItem xmlns:ds="http://schemas.openxmlformats.org/officeDocument/2006/customXml" ds:itemID="{D628718E-2900-46C3-B033-61439A0FB0F9}">
  <ds:schemaRefs>
    <ds:schemaRef ds:uri="http://schemas.microsoft.com/office/infopath/2007/PartnerControls"/>
    <ds:schemaRef ds:uri="2e738f9a-aabc-43fa-ba56-f67ecbb3da8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3b6fa66-905b-41bc-bd6d-9745c0971c15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</TotalTime>
  <Words>539</Words>
  <Application>Microsoft Office PowerPoint</Application>
  <PresentationFormat>On-screen Show (16:9)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</vt:lpstr>
      <vt:lpstr>Lato Black</vt:lpstr>
      <vt:lpstr>Montserrat</vt:lpstr>
      <vt:lpstr>Office Theme</vt:lpstr>
      <vt:lpstr>Youth Engagement Strategies: Centering Youth Voice</vt:lpstr>
      <vt:lpstr>Our Session Today</vt:lpstr>
      <vt:lpstr>Our Facilitators</vt:lpstr>
      <vt:lpstr>Why Youth Voice  in Decision Making  Matters</vt:lpstr>
      <vt:lpstr>Why Youth Voice Matters</vt:lpstr>
      <vt:lpstr>Defining  “Youth Engagement”</vt:lpstr>
      <vt:lpstr>Sample with XL chart or image</vt:lpstr>
      <vt:lpstr>Youth Voices Defining Engagement</vt:lpstr>
      <vt:lpstr>Examples of  Youth Engagement In Data and Decision Making</vt:lpstr>
      <vt:lpstr>Examples from Youth Panelists</vt:lpstr>
      <vt:lpstr>Example: Youth Power (1 of 2)</vt:lpstr>
      <vt:lpstr>Example: Youth Power (2 of 2)</vt:lpstr>
      <vt:lpstr>Example: Middle School “Data Dig”</vt:lpstr>
      <vt:lpstr>Action Plan</vt:lpstr>
      <vt:lpstr>Your Turn</vt:lpstr>
      <vt:lpstr>Set an intention</vt:lpstr>
      <vt:lpstr>Create an Action Plan</vt:lpstr>
      <vt:lpstr>Student Panel Discussion</vt:lpstr>
      <vt:lpstr>Questions?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Engagement Strategies: Centering Youth Voice</dc:title>
  <dc:creator>Stringfellow, Kina F. DPI</dc:creator>
  <cp:lastModifiedBy>Stringfellow, Kina F. DPI</cp:lastModifiedBy>
  <cp:revision>1</cp:revision>
  <dcterms:created xsi:type="dcterms:W3CDTF">2024-03-04T15:22:29Z</dcterms:created>
  <dcterms:modified xsi:type="dcterms:W3CDTF">2024-03-04T18:35:22Z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0059EAD7-B9A4-41FB-AA2C-8A452262CD68</vt:lpwstr>
  </property>
  <property fmtid="{D5CDD505-2E9C-101B-9397-08002B2CF9AE}" pid="3" name="ArticulatePath">
    <vt:lpwstr>Presentation6</vt:lpwstr>
  </property>
  <property fmtid="{D5CDD505-2E9C-101B-9397-08002B2CF9AE}" pid="4" name="ContentTypeId">
    <vt:lpwstr>0x010100D9472B2CDC8FC14BBFE76AB93B45B770</vt:lpwstr>
  </property>
  <property fmtid="{D5CDD505-2E9C-101B-9397-08002B2CF9AE}" pid="5" name="MediaServiceImageTags">
    <vt:lpwstr/>
  </property>
  <property fmtid="{D5CDD505-2E9C-101B-9397-08002B2CF9AE}" pid="6" name="_MarkAsFinal">
    <vt:bool>true</vt:bool>
  </property>
  <property fmtid="{D5CDD505-2E9C-101B-9397-08002B2CF9AE}" pid="7" name="Order">
    <vt:r8>55300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