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105" d="100"/>
          <a:sy n="105" d="100"/>
        </p:scale>
        <p:origin x="12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8cbcd80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8cbcd80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8cbcd80a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8cbcd80a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8cbcd80a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8cbcd80a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8cbcd80a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8cbcd80a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8cbcd80a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8cbcd80a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8cbcd80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8cbcd80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ORzsHWD1Vmw8X3tlCRTDYXAb-qjZpfhVtblJCIcCX4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spreadsheets/d/1cg0s9kwYowbXfyhPPqxKF0qd8kTDw_VV1XjmsIYjxn8/edit?usp=sharing" TargetMode="External"/><Relationship Id="rId4" Type="http://schemas.openxmlformats.org/officeDocument/2006/relationships/hyperlink" Target="https://docs.google.com/spreadsheets/d/139wgK23QTtnoZZRgCYx28FQLkiilsTvxRsOXB6QQTBI/edit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dYOnVTU29M6JQotilpJ4dyeQFyo58bHzc5WPppZRu0/ed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dN-iYQyhqh5kvXibPrRmnlZHEWIBnx2x2j6239WTKg/edit?usp=drive_li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document/d/1T2-drwL3zpWKKQoNRxurpXqOLw7rQmWdIhLq5X6esmg/edit?usp=drive_link" TargetMode="External"/><Relationship Id="rId4" Type="http://schemas.openxmlformats.org/officeDocument/2006/relationships/hyperlink" Target="https://docs.google.com/spreadsheets/d/1o3S6snbuOLCFha0tigh4TFx8CekUaOSYI-7Xg41nEpg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0425" y="790375"/>
            <a:ext cx="5204400" cy="3380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5624" flipH="1">
            <a:off x="-343271" y="940505"/>
            <a:ext cx="9830517" cy="55487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532425" y="1339950"/>
            <a:ext cx="3860400" cy="12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Learning with LEA’s - Data Journeys</a:t>
            </a:r>
            <a:endParaRPr sz="3600" b="1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844150" y="2833850"/>
            <a:ext cx="39702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Kelly Wildenberg - Kaukauna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Rachael Bauer - Oshkosh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24350" y="17322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 Practices</a:t>
            </a:r>
            <a:endParaRPr b="1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745925"/>
            <a:ext cx="8520600" cy="41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b="1">
                <a:solidFill>
                  <a:schemeClr val="dk1"/>
                </a:solidFill>
              </a:rPr>
              <a:t>EdFi Error Logs</a:t>
            </a:r>
            <a:endParaRPr sz="2200" b="1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Find the data not making it </a:t>
            </a:r>
            <a:r>
              <a:rPr lang="en" sz="1800" b="1">
                <a:solidFill>
                  <a:schemeClr val="dk1"/>
                </a:solidFill>
              </a:rPr>
              <a:t>out</a:t>
            </a:r>
            <a:r>
              <a:rPr lang="en" sz="1800">
                <a:solidFill>
                  <a:schemeClr val="dk1"/>
                </a:solidFill>
              </a:rPr>
              <a:t> of your SIS to WISE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Are there bugs in your SIS?</a:t>
            </a:r>
            <a:endParaRPr sz="18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b="1">
                <a:solidFill>
                  <a:schemeClr val="dk1"/>
                </a:solidFill>
              </a:rPr>
              <a:t>Wise Data</a:t>
            </a:r>
            <a:endParaRPr sz="2200" b="1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Is your data sending?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Errors and Warnings-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Cheat Sheet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Snapshots - Clean data is needed </a:t>
            </a:r>
            <a:endParaRPr sz="18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b="1">
                <a:solidFill>
                  <a:schemeClr val="dk1"/>
                </a:solidFill>
              </a:rPr>
              <a:t>Wise Dash</a:t>
            </a:r>
            <a:endParaRPr sz="2200" b="1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Snapshots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Templates 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Fall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Spring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8730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Collaboration Ideas</a:t>
            </a:r>
            <a:endParaRPr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907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Wise User Group</a:t>
            </a:r>
            <a:endParaRPr sz="21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Bi-Weekly virtual call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</a:t>
            </a:r>
            <a:endParaRPr sz="1700">
              <a:solidFill>
                <a:schemeClr val="accent5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SIS</a:t>
            </a:r>
            <a:endParaRPr sz="21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Be part of user group phone calls</a:t>
            </a:r>
            <a:endParaRPr sz="1700">
              <a:solidFill>
                <a:schemeClr val="dk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700">
                <a:solidFill>
                  <a:schemeClr val="dk1"/>
                </a:solidFill>
              </a:rPr>
              <a:t>If you have the questions, others likely do as well</a:t>
            </a:r>
            <a:endParaRPr sz="17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Large District Meetings</a:t>
            </a:r>
            <a:endParaRPr sz="21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Brit Mueller</a:t>
            </a:r>
            <a:endParaRPr sz="17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Go to SIS Interchange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Go to Wise Conference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Find another district to be your buddy</a:t>
            </a:r>
            <a:endParaRPr sz="2100">
              <a:solidFill>
                <a:schemeClr val="dk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Helpful to bounce ideas/problems/solutions off of each other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Create a Data Team - Why?</a:t>
            </a:r>
            <a:endParaRPr b="1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Minimize risks and establish internal rules for data use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Implement compliance requirements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Improve internal and external communication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Increase the value of data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Reduce costs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Risk management and optimization of district practices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6102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How Data is managed - Workflow is Key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5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5"/>
              <a:buChar char="●"/>
            </a:pPr>
            <a:r>
              <a:rPr lang="en" sz="1904">
                <a:solidFill>
                  <a:schemeClr val="dk1"/>
                </a:solidFill>
              </a:rPr>
              <a:t>Workflow Starts in HR - Staff Rights</a:t>
            </a:r>
            <a:endParaRPr sz="1904">
              <a:solidFill>
                <a:schemeClr val="dk1"/>
              </a:solidFill>
            </a:endParaRPr>
          </a:p>
          <a:p>
            <a:pPr marL="914400" lvl="1" indent="-3495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5"/>
              <a:buChar char="○"/>
            </a:pPr>
            <a:r>
              <a:rPr lang="en" sz="1904">
                <a:solidFill>
                  <a:schemeClr val="dk1"/>
                </a:solidFill>
              </a:rPr>
              <a:t>Assigned based on Role - take advantage of Skyward or your HR system</a:t>
            </a:r>
            <a:endParaRPr sz="1904">
              <a:solidFill>
                <a:schemeClr val="dk1"/>
              </a:solidFill>
            </a:endParaRPr>
          </a:p>
          <a:p>
            <a:pPr marL="914400" lvl="1" indent="-3495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5"/>
              <a:buChar char="○"/>
            </a:pPr>
            <a:r>
              <a:rPr lang="en" sz="1904">
                <a:solidFill>
                  <a:schemeClr val="dk1"/>
                </a:solidFill>
              </a:rPr>
              <a:t>Challenges - “one-offs”, non-employees,</a:t>
            </a:r>
            <a:br>
              <a:rPr lang="en" sz="1904">
                <a:solidFill>
                  <a:schemeClr val="dk1"/>
                </a:solidFill>
              </a:rPr>
            </a:br>
            <a:r>
              <a:rPr lang="en" sz="1904">
                <a:solidFill>
                  <a:schemeClr val="dk1"/>
                </a:solidFill>
              </a:rPr>
              <a:t>Student teachers, and Long Term Subs</a:t>
            </a:r>
            <a:endParaRPr sz="1904">
              <a:solidFill>
                <a:schemeClr val="dk1"/>
              </a:solidFill>
            </a:endParaRPr>
          </a:p>
          <a:p>
            <a:pPr marL="457200" lvl="0" indent="-34956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5"/>
              <a:buChar char="●"/>
            </a:pPr>
            <a:r>
              <a:rPr lang="en" sz="1904">
                <a:solidFill>
                  <a:schemeClr val="dk1"/>
                </a:solidFill>
              </a:rPr>
              <a:t>Form Management/communications</a:t>
            </a:r>
            <a:endParaRPr sz="1904">
              <a:solidFill>
                <a:schemeClr val="dk1"/>
              </a:solidFill>
            </a:endParaRPr>
          </a:p>
          <a:p>
            <a:pPr marL="914400" lvl="1" indent="-3495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5"/>
              <a:buChar char="○"/>
            </a:pPr>
            <a:r>
              <a:rPr lang="en" sz="1904">
                <a:solidFill>
                  <a:schemeClr val="dk1"/>
                </a:solidFill>
              </a:rPr>
              <a:t>Exceptions to rule (remain consistent) and ask for rights to be changed permanent</a:t>
            </a:r>
            <a:endParaRPr sz="1904">
              <a:solidFill>
                <a:schemeClr val="dk1"/>
              </a:solidFill>
            </a:endParaRPr>
          </a:p>
          <a:p>
            <a:pPr marL="1371600" lvl="2" indent="-3495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5"/>
              <a:buChar char="■"/>
            </a:pPr>
            <a:r>
              <a:rPr lang="en" sz="1904">
                <a:solidFill>
                  <a:schemeClr val="dk1"/>
                </a:solidFill>
              </a:rPr>
              <a:t>Google Form</a:t>
            </a:r>
            <a:endParaRPr sz="1904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904">
              <a:solidFill>
                <a:schemeClr val="dk1"/>
              </a:solidFill>
            </a:endParaRPr>
          </a:p>
          <a:p>
            <a:pPr marL="457200" lvl="0" indent="-3495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5"/>
              <a:buChar char="●"/>
            </a:pPr>
            <a:r>
              <a:rPr lang="en" sz="1904">
                <a:solidFill>
                  <a:schemeClr val="dk1"/>
                </a:solidFill>
              </a:rPr>
              <a:t>Guiding Principles we “live by” </a:t>
            </a:r>
            <a:endParaRPr sz="1904">
              <a:solidFill>
                <a:schemeClr val="dk1"/>
              </a:solidFill>
            </a:endParaRPr>
          </a:p>
          <a:p>
            <a:pPr marL="914400" lvl="1" indent="-3495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5"/>
              <a:buChar char="○"/>
            </a:pPr>
            <a:r>
              <a:rPr lang="en" sz="1904" b="1">
                <a:solidFill>
                  <a:schemeClr val="dk1"/>
                </a:solidFill>
              </a:rPr>
              <a:t>“Zero trust” and start with as little access as possible</a:t>
            </a:r>
            <a:endParaRPr sz="1904" b="1">
              <a:solidFill>
                <a:schemeClr val="dk1"/>
              </a:solidFill>
            </a:endParaRPr>
          </a:p>
          <a:p>
            <a:pPr marL="914400" lvl="1" indent="-3495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5"/>
              <a:buChar char="○"/>
            </a:pPr>
            <a:r>
              <a:rPr lang="en" sz="1904" b="1">
                <a:solidFill>
                  <a:schemeClr val="dk1"/>
                </a:solidFill>
              </a:rPr>
              <a:t>Convenience and “feelings” do not overcome legal responsibilities</a:t>
            </a:r>
            <a:endParaRPr sz="1904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SzPts val="852"/>
              <a:buNone/>
            </a:pPr>
            <a:endParaRPr sz="159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21205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PI-1563 Processes/Ideas</a:t>
            </a:r>
            <a:endParaRPr b="1"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784750"/>
            <a:ext cx="8520600" cy="4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Kaukauna 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Part of the pilot moving to WiSFiP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Manually validate attendance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Created process for re-filing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Oshkosh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PI-1563 report from SIS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Data goes into </a:t>
            </a:r>
            <a:r>
              <a:rPr lang="en" u="sng">
                <a:solidFill>
                  <a:schemeClr val="hlink"/>
                </a:solidFill>
                <a:hlinkClick r:id="rId3"/>
              </a:rPr>
              <a:t>Form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Compare SIS data to Wise Dash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Clerical staff use </a:t>
            </a:r>
            <a:r>
              <a:rPr lang="en" u="sng">
                <a:solidFill>
                  <a:schemeClr val="hlink"/>
                </a:solidFill>
                <a:hlinkClick r:id="rId4"/>
              </a:rPr>
              <a:t>spreadsheet</a:t>
            </a:r>
            <a:r>
              <a:rPr lang="en">
                <a:solidFill>
                  <a:schemeClr val="dk1"/>
                </a:solidFill>
              </a:rPr>
              <a:t> to record absent students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Directions for staff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 idx="4294967295"/>
          </p:nvPr>
        </p:nvSpPr>
        <p:spPr>
          <a:xfrm>
            <a:off x="311150" y="565150"/>
            <a:ext cx="8521700" cy="3416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56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Open Discussion</a:t>
            </a:r>
          </a:p>
        </p:txBody>
      </p:sp>
      <p:pic>
        <p:nvPicPr>
          <p:cNvPr id="93" name="Google Shape;93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5624" flipH="1">
            <a:off x="-343258" y="1543830"/>
            <a:ext cx="9830517" cy="554874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72B2CDC8FC14BBFE76AB93B45B770" ma:contentTypeVersion="12" ma:contentTypeDescription="Create a new document." ma:contentTypeScope="" ma:versionID="69da9da826b7c74472cdc9b6aa1b657a">
  <xsd:schema xmlns:xsd="http://www.w3.org/2001/XMLSchema" xmlns:xs="http://www.w3.org/2001/XMLSchema" xmlns:p="http://schemas.microsoft.com/office/2006/metadata/properties" xmlns:ns2="803f8043-e0fd-46e6-b51e-28e5cf4381cd" xmlns:ns3="ce29253c-7ca7-4828-a21c-8b156dc5eeb0" targetNamespace="http://schemas.microsoft.com/office/2006/metadata/properties" ma:root="true" ma:fieldsID="92054e0a38ec00719a7c69ff213ff2ce" ns2:_="" ns3:_="">
    <xsd:import namespace="803f8043-e0fd-46e6-b51e-28e5cf4381cd"/>
    <xsd:import namespace="ce29253c-7ca7-4828-a21c-8b156dc5ee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f8043-e0fd-46e6-b51e-28e5cf4381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b347f5c-391c-48c9-830b-ecdcf1f77c80}" ma:internalName="TaxCatchAll" ma:showField="CatchAllData" ma:web="803f8043-e0fd-46e6-b51e-28e5cf438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9253c-7ca7-4828-a21c-8b156dc5e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f17300-1e6c-40ba-91a1-269fcda390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9253c-7ca7-4828-a21c-8b156dc5eeb0">
      <Terms xmlns="http://schemas.microsoft.com/office/infopath/2007/PartnerControls"/>
    </lcf76f155ced4ddcb4097134ff3c332f>
    <TaxCatchAll xmlns="803f8043-e0fd-46e6-b51e-28e5cf4381cd" xsi:nil="true"/>
    <SharedWithUsers xmlns="803f8043-e0fd-46e6-b51e-28e5cf4381c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D6DC9CB-7540-4786-9935-16841AB8C7C5}"/>
</file>

<file path=customXml/itemProps2.xml><?xml version="1.0" encoding="utf-8"?>
<ds:datastoreItem xmlns:ds="http://schemas.openxmlformats.org/officeDocument/2006/customXml" ds:itemID="{A7CB67EA-E87F-49D1-A2D5-498B4BA68981}"/>
</file>

<file path=customXml/itemProps3.xml><?xml version="1.0" encoding="utf-8"?>
<ds:datastoreItem xmlns:ds="http://schemas.openxmlformats.org/officeDocument/2006/customXml" ds:itemID="{6A5B6851-1CE1-4455-9436-B63A25F0D09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On-screen Show (16:9)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Verdana</vt:lpstr>
      <vt:lpstr>Simple Light</vt:lpstr>
      <vt:lpstr>    Learning with LEA’s - Data Journeys</vt:lpstr>
      <vt:lpstr>Data Practices</vt:lpstr>
      <vt:lpstr>Collaboration Ideas</vt:lpstr>
      <vt:lpstr>Create a Data Team - Why?</vt:lpstr>
      <vt:lpstr>How Data is managed - Workflow is Key </vt:lpstr>
      <vt:lpstr>PI-1563 Processes/Ideas</vt:lpstr>
      <vt:lpstr> 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Learning with LEA’s - Data Journeys</dc:title>
  <cp:lastModifiedBy>Stringfellow, Kina F. DPI</cp:lastModifiedBy>
  <cp:revision>1</cp:revision>
  <dcterms:modified xsi:type="dcterms:W3CDTF">2024-03-11T14:42:31Z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C8E92001-3C8B-454A-BAF6-B7FBE3569A41</vt:lpwstr>
  </property>
  <property fmtid="{D5CDD505-2E9C-101B-9397-08002B2CF9AE}" pid="3" name="ArticulatePath">
    <vt:lpwstr>Learning with LEA’s - Data Journeys</vt:lpwstr>
  </property>
  <property fmtid="{D5CDD505-2E9C-101B-9397-08002B2CF9AE}" pid="4" name="ContentTypeId">
    <vt:lpwstr>0x010100D9472B2CDC8FC14BBFE76AB93B45B770</vt:lpwstr>
  </property>
  <property fmtid="{D5CDD505-2E9C-101B-9397-08002B2CF9AE}" pid="5" name="Order">
    <vt:r8>59100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ediaServiceImageTags">
    <vt:lpwstr/>
  </property>
</Properties>
</file>