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57" r:id="rId6"/>
    <p:sldId id="258" r:id="rId7"/>
    <p:sldId id="275"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Lst>
  <p:sldSz cx="9144000" cy="5143500" type="screen16x9"/>
  <p:notesSz cx="6858000" cy="9144000"/>
  <p:embeddedFontLst>
    <p:embeddedFont>
      <p:font typeface="Lato" panose="020F0502020204030203" pitchFamily="34" charset="0"/>
      <p:regular r:id="rId27"/>
      <p:bold r:id="rId28"/>
      <p:italic r:id="rId29"/>
      <p:boldItalic r:id="rId30"/>
    </p:embeddedFont>
    <p:embeddedFont>
      <p:font typeface="Lato Black" panose="020F0A02020204030203" pitchFamily="34" charset="0"/>
      <p:bold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NashR29eSma2RETwEPar0NxyZ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6005E-2B4E-4AC7-BC3B-1584C3E55E7A}" v="10" dt="2024-02-27T12:58:44.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12" autoAdjust="0"/>
  </p:normalViewPr>
  <p:slideViewPr>
    <p:cSldViewPr snapToGrid="0">
      <p:cViewPr varScale="1">
        <p:scale>
          <a:sx n="90" d="100"/>
          <a:sy n="90" d="100"/>
        </p:scale>
        <p:origin x="528" y="64"/>
      </p:cViewPr>
      <p:guideLst>
        <p:guide pos="2880"/>
        <p:guide orient="horz" pos="2358"/>
        <p:guide orient="horz" pos="2868"/>
        <p:guide pos="2863"/>
        <p:guide pos="2856"/>
      </p:guideLst>
    </p:cSldViewPr>
  </p:slideViewPr>
  <p:outlineViewPr>
    <p:cViewPr>
      <p:scale>
        <a:sx n="33" d="100"/>
        <a:sy n="33" d="100"/>
      </p:scale>
      <p:origin x="0" y="-35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D8D6005E-2B4E-4AC7-BC3B-1584C3E55E7A}"/>
    <pc:docChg chg="undo custSel addSld modSld sldOrd replTag delTag">
      <pc:chgData name="Stringfellow, Kina F. DPI" userId="002858cf-6d8d-4f58-b096-3c8ddc1070aa" providerId="ADAL" clId="{D8D6005E-2B4E-4AC7-BC3B-1584C3E55E7A}" dt="2024-02-27T12:58:12.518" v="5320"/>
      <pc:docMkLst>
        <pc:docMk/>
      </pc:docMkLst>
      <pc:sldChg chg="replTag">
        <pc:chgData name="Stringfellow, Kina F. DPI" userId="002858cf-6d8d-4f58-b096-3c8ddc1070aa" providerId="ADAL" clId="{D8D6005E-2B4E-4AC7-BC3B-1584C3E55E7A}" dt="2024-02-27T12:53:14.015" v="5080"/>
        <pc:sldMkLst>
          <pc:docMk/>
          <pc:sldMk cId="0" sldId="256"/>
        </pc:sldMkLst>
      </pc:sldChg>
      <pc:sldChg chg="modSp mod replTag delTag">
        <pc:chgData name="Stringfellow, Kina F. DPI" userId="002858cf-6d8d-4f58-b096-3c8ddc1070aa" providerId="ADAL" clId="{D8D6005E-2B4E-4AC7-BC3B-1584C3E55E7A}" dt="2024-02-27T12:53:35.648" v="5096"/>
        <pc:sldMkLst>
          <pc:docMk/>
          <pc:sldMk cId="0" sldId="257"/>
        </pc:sldMkLst>
        <pc:spChg chg="mod">
          <ac:chgData name="Stringfellow, Kina F. DPI" userId="002858cf-6d8d-4f58-b096-3c8ddc1070aa" providerId="ADAL" clId="{D8D6005E-2B4E-4AC7-BC3B-1584C3E55E7A}" dt="2024-02-22T20:12:12.447" v="4808" actId="20577"/>
          <ac:spMkLst>
            <pc:docMk/>
            <pc:sldMk cId="0" sldId="257"/>
            <ac:spMk id="48" creationId="{00000000-0000-0000-0000-000000000000}"/>
          </ac:spMkLst>
        </pc:spChg>
      </pc:sldChg>
      <pc:sldChg chg="modSp mod replTag delTag">
        <pc:chgData name="Stringfellow, Kina F. DPI" userId="002858cf-6d8d-4f58-b096-3c8ddc1070aa" providerId="ADAL" clId="{D8D6005E-2B4E-4AC7-BC3B-1584C3E55E7A}" dt="2024-02-27T12:53:50.683" v="5114" actId="114"/>
        <pc:sldMkLst>
          <pc:docMk/>
          <pc:sldMk cId="0" sldId="258"/>
        </pc:sldMkLst>
        <pc:spChg chg="mod">
          <ac:chgData name="Stringfellow, Kina F. DPI" userId="002858cf-6d8d-4f58-b096-3c8ddc1070aa" providerId="ADAL" clId="{D8D6005E-2B4E-4AC7-BC3B-1584C3E55E7A}" dt="2024-02-27T12:53:50.683" v="5114" actId="114"/>
          <ac:spMkLst>
            <pc:docMk/>
            <pc:sldMk cId="0" sldId="258"/>
            <ac:spMk id="54" creationId="{00000000-0000-0000-0000-000000000000}"/>
          </ac:spMkLst>
        </pc:spChg>
        <pc:spChg chg="mod">
          <ac:chgData name="Stringfellow, Kina F. DPI" userId="002858cf-6d8d-4f58-b096-3c8ddc1070aa" providerId="ADAL" clId="{D8D6005E-2B4E-4AC7-BC3B-1584C3E55E7A}" dt="2024-02-22T20:15:12.797" v="4872" actId="14100"/>
          <ac:spMkLst>
            <pc:docMk/>
            <pc:sldMk cId="0" sldId="258"/>
            <ac:spMk id="55" creationId="{00000000-0000-0000-0000-000000000000}"/>
          </ac:spMkLst>
        </pc:spChg>
      </pc:sldChg>
      <pc:sldChg chg="modSp mod replTag delTag">
        <pc:chgData name="Stringfellow, Kina F. DPI" userId="002858cf-6d8d-4f58-b096-3c8ddc1070aa" providerId="ADAL" clId="{D8D6005E-2B4E-4AC7-BC3B-1584C3E55E7A}" dt="2024-02-27T12:54:03.791" v="5126"/>
        <pc:sldMkLst>
          <pc:docMk/>
          <pc:sldMk cId="0" sldId="259"/>
        </pc:sldMkLst>
        <pc:spChg chg="mod">
          <ac:chgData name="Stringfellow, Kina F. DPI" userId="002858cf-6d8d-4f58-b096-3c8ddc1070aa" providerId="ADAL" clId="{D8D6005E-2B4E-4AC7-BC3B-1584C3E55E7A}" dt="2024-02-22T20:15:48.766" v="4910" actId="20577"/>
          <ac:spMkLst>
            <pc:docMk/>
            <pc:sldMk cId="0" sldId="259"/>
            <ac:spMk id="61" creationId="{00000000-0000-0000-0000-000000000000}"/>
          </ac:spMkLst>
        </pc:spChg>
        <pc:spChg chg="mod">
          <ac:chgData name="Stringfellow, Kina F. DPI" userId="002858cf-6d8d-4f58-b096-3c8ddc1070aa" providerId="ADAL" clId="{D8D6005E-2B4E-4AC7-BC3B-1584C3E55E7A}" dt="2024-02-22T20:18:29.734" v="4946" actId="12"/>
          <ac:spMkLst>
            <pc:docMk/>
            <pc:sldMk cId="0" sldId="259"/>
            <ac:spMk id="62" creationId="{00000000-0000-0000-0000-000000000000}"/>
          </ac:spMkLst>
        </pc:spChg>
      </pc:sldChg>
      <pc:sldChg chg="modSp mod replTag delTag">
        <pc:chgData name="Stringfellow, Kina F. DPI" userId="002858cf-6d8d-4f58-b096-3c8ddc1070aa" providerId="ADAL" clId="{D8D6005E-2B4E-4AC7-BC3B-1584C3E55E7A}" dt="2024-02-27T12:54:07.912" v="5134"/>
        <pc:sldMkLst>
          <pc:docMk/>
          <pc:sldMk cId="0" sldId="260"/>
        </pc:sldMkLst>
        <pc:grpChg chg="mod">
          <ac:chgData name="Stringfellow, Kina F. DPI" userId="002858cf-6d8d-4f58-b096-3c8ddc1070aa" providerId="ADAL" clId="{D8D6005E-2B4E-4AC7-BC3B-1584C3E55E7A}" dt="2024-02-22T19:47:26.896" v="284" actId="962"/>
          <ac:grpSpMkLst>
            <pc:docMk/>
            <pc:sldMk cId="0" sldId="260"/>
            <ac:grpSpMk id="69" creationId="{00000000-0000-0000-0000-000000000000}"/>
          </ac:grpSpMkLst>
        </pc:grpChg>
      </pc:sldChg>
      <pc:sldChg chg="modSp mod replTag delTag">
        <pc:chgData name="Stringfellow, Kina F. DPI" userId="002858cf-6d8d-4f58-b096-3c8ddc1070aa" providerId="ADAL" clId="{D8D6005E-2B4E-4AC7-BC3B-1584C3E55E7A}" dt="2024-02-27T12:54:16.504" v="5140" actId="114"/>
        <pc:sldMkLst>
          <pc:docMk/>
          <pc:sldMk cId="0" sldId="261"/>
        </pc:sldMkLst>
        <pc:spChg chg="mod">
          <ac:chgData name="Stringfellow, Kina F. DPI" userId="002858cf-6d8d-4f58-b096-3c8ddc1070aa" providerId="ADAL" clId="{D8D6005E-2B4E-4AC7-BC3B-1584C3E55E7A}" dt="2024-02-27T12:54:16.504" v="5140" actId="114"/>
          <ac:spMkLst>
            <pc:docMk/>
            <pc:sldMk cId="0" sldId="261"/>
            <ac:spMk id="85" creationId="{00000000-0000-0000-0000-000000000000}"/>
          </ac:spMkLst>
        </pc:spChg>
        <pc:spChg chg="mod">
          <ac:chgData name="Stringfellow, Kina F. DPI" userId="002858cf-6d8d-4f58-b096-3c8ddc1070aa" providerId="ADAL" clId="{D8D6005E-2B4E-4AC7-BC3B-1584C3E55E7A}" dt="2024-02-22T20:18:35.456" v="4953" actId="12"/>
          <ac:spMkLst>
            <pc:docMk/>
            <pc:sldMk cId="0" sldId="261"/>
            <ac:spMk id="86" creationId="{00000000-0000-0000-0000-000000000000}"/>
          </ac:spMkLst>
        </pc:spChg>
      </pc:sldChg>
      <pc:sldChg chg="modSp mod replTag delTag">
        <pc:chgData name="Stringfellow, Kina F. DPI" userId="002858cf-6d8d-4f58-b096-3c8ddc1070aa" providerId="ADAL" clId="{D8D6005E-2B4E-4AC7-BC3B-1584C3E55E7A}" dt="2024-02-27T12:55:16.413" v="5198"/>
        <pc:sldMkLst>
          <pc:docMk/>
          <pc:sldMk cId="0" sldId="262"/>
        </pc:sldMkLst>
        <pc:spChg chg="mod">
          <ac:chgData name="Stringfellow, Kina F. DPI" userId="002858cf-6d8d-4f58-b096-3c8ddc1070aa" providerId="ADAL" clId="{D8D6005E-2B4E-4AC7-BC3B-1584C3E55E7A}" dt="2024-02-27T12:54:24.357" v="5146" actId="114"/>
          <ac:spMkLst>
            <pc:docMk/>
            <pc:sldMk cId="0" sldId="262"/>
            <ac:spMk id="92" creationId="{00000000-0000-0000-0000-000000000000}"/>
          </ac:spMkLst>
        </pc:spChg>
        <pc:picChg chg="mod">
          <ac:chgData name="Stringfellow, Kina F. DPI" userId="002858cf-6d8d-4f58-b096-3c8ddc1070aa" providerId="ADAL" clId="{D8D6005E-2B4E-4AC7-BC3B-1584C3E55E7A}" dt="2024-02-22T19:48:49.005" v="532" actId="962"/>
          <ac:picMkLst>
            <pc:docMk/>
            <pc:sldMk cId="0" sldId="262"/>
            <ac:picMk id="93" creationId="{00000000-0000-0000-0000-000000000000}"/>
          </ac:picMkLst>
        </pc:picChg>
      </pc:sldChg>
      <pc:sldChg chg="modSp mod replTag delTag">
        <pc:chgData name="Stringfellow, Kina F. DPI" userId="002858cf-6d8d-4f58-b096-3c8ddc1070aa" providerId="ADAL" clId="{D8D6005E-2B4E-4AC7-BC3B-1584C3E55E7A}" dt="2024-02-27T12:55:25.965" v="5204" actId="1582"/>
        <pc:sldMkLst>
          <pc:docMk/>
          <pc:sldMk cId="0" sldId="263"/>
        </pc:sldMkLst>
        <pc:spChg chg="mod">
          <ac:chgData name="Stringfellow, Kina F. DPI" userId="002858cf-6d8d-4f58-b096-3c8ddc1070aa" providerId="ADAL" clId="{D8D6005E-2B4E-4AC7-BC3B-1584C3E55E7A}" dt="2024-02-22T19:48:57.495" v="534" actId="962"/>
          <ac:spMkLst>
            <pc:docMk/>
            <pc:sldMk cId="0" sldId="263"/>
            <ac:spMk id="101" creationId="{00000000-0000-0000-0000-000000000000}"/>
          </ac:spMkLst>
        </pc:spChg>
        <pc:spChg chg="mod">
          <ac:chgData name="Stringfellow, Kina F. DPI" userId="002858cf-6d8d-4f58-b096-3c8ddc1070aa" providerId="ADAL" clId="{D8D6005E-2B4E-4AC7-BC3B-1584C3E55E7A}" dt="2024-02-22T19:50:23.064" v="886" actId="962"/>
          <ac:spMkLst>
            <pc:docMk/>
            <pc:sldMk cId="0" sldId="263"/>
            <ac:spMk id="103" creationId="{00000000-0000-0000-0000-000000000000}"/>
          </ac:spMkLst>
        </pc:spChg>
        <pc:spChg chg="mod">
          <ac:chgData name="Stringfellow, Kina F. DPI" userId="002858cf-6d8d-4f58-b096-3c8ddc1070aa" providerId="ADAL" clId="{D8D6005E-2B4E-4AC7-BC3B-1584C3E55E7A}" dt="2024-02-22T19:50:26.045" v="887" actId="962"/>
          <ac:spMkLst>
            <pc:docMk/>
            <pc:sldMk cId="0" sldId="263"/>
            <ac:spMk id="104" creationId="{00000000-0000-0000-0000-000000000000}"/>
          </ac:spMkLst>
        </pc:spChg>
        <pc:spChg chg="mod">
          <ac:chgData name="Stringfellow, Kina F. DPI" userId="002858cf-6d8d-4f58-b096-3c8ddc1070aa" providerId="ADAL" clId="{D8D6005E-2B4E-4AC7-BC3B-1584C3E55E7A}" dt="2024-02-22T19:50:29.505" v="888" actId="962"/>
          <ac:spMkLst>
            <pc:docMk/>
            <pc:sldMk cId="0" sldId="263"/>
            <ac:spMk id="105" creationId="{00000000-0000-0000-0000-000000000000}"/>
          </ac:spMkLst>
        </pc:spChg>
        <pc:spChg chg="mod">
          <ac:chgData name="Stringfellow, Kina F. DPI" userId="002858cf-6d8d-4f58-b096-3c8ddc1070aa" providerId="ADAL" clId="{D8D6005E-2B4E-4AC7-BC3B-1584C3E55E7A}" dt="2024-02-22T19:50:32.238" v="889" actId="962"/>
          <ac:spMkLst>
            <pc:docMk/>
            <pc:sldMk cId="0" sldId="263"/>
            <ac:spMk id="106" creationId="{00000000-0000-0000-0000-000000000000}"/>
          </ac:spMkLst>
        </pc:spChg>
        <pc:picChg chg="mod">
          <ac:chgData name="Stringfellow, Kina F. DPI" userId="002858cf-6d8d-4f58-b096-3c8ddc1070aa" providerId="ADAL" clId="{D8D6005E-2B4E-4AC7-BC3B-1584C3E55E7A}" dt="2024-02-22T19:49:13.046" v="535" actId="962"/>
          <ac:picMkLst>
            <pc:docMk/>
            <pc:sldMk cId="0" sldId="263"/>
            <ac:picMk id="100" creationId="{00000000-0000-0000-0000-000000000000}"/>
          </ac:picMkLst>
        </pc:picChg>
        <pc:picChg chg="mod">
          <ac:chgData name="Stringfellow, Kina F. DPI" userId="002858cf-6d8d-4f58-b096-3c8ddc1070aa" providerId="ADAL" clId="{D8D6005E-2B4E-4AC7-BC3B-1584C3E55E7A}" dt="2024-02-27T12:55:25.965" v="5204" actId="1582"/>
          <ac:picMkLst>
            <pc:docMk/>
            <pc:sldMk cId="0" sldId="263"/>
            <ac:picMk id="102" creationId="{00000000-0000-0000-0000-000000000000}"/>
          </ac:picMkLst>
        </pc:picChg>
      </pc:sldChg>
      <pc:sldChg chg="modSp mod replTag delTag">
        <pc:chgData name="Stringfellow, Kina F. DPI" userId="002858cf-6d8d-4f58-b096-3c8ddc1070aa" providerId="ADAL" clId="{D8D6005E-2B4E-4AC7-BC3B-1584C3E55E7A}" dt="2024-02-27T12:55:35.086" v="5210" actId="1582"/>
        <pc:sldMkLst>
          <pc:docMk/>
          <pc:sldMk cId="0" sldId="264"/>
        </pc:sldMkLst>
        <pc:picChg chg="mod">
          <ac:chgData name="Stringfellow, Kina F. DPI" userId="002858cf-6d8d-4f58-b096-3c8ddc1070aa" providerId="ADAL" clId="{D8D6005E-2B4E-4AC7-BC3B-1584C3E55E7A}" dt="2024-02-27T12:55:35.086" v="5210" actId="1582"/>
          <ac:picMkLst>
            <pc:docMk/>
            <pc:sldMk cId="0" sldId="264"/>
            <ac:picMk id="113" creationId="{00000000-0000-0000-0000-000000000000}"/>
          </ac:picMkLst>
        </pc:picChg>
        <pc:picChg chg="mod">
          <ac:chgData name="Stringfellow, Kina F. DPI" userId="002858cf-6d8d-4f58-b096-3c8ddc1070aa" providerId="ADAL" clId="{D8D6005E-2B4E-4AC7-BC3B-1584C3E55E7A}" dt="2024-02-27T12:55:35.086" v="5210" actId="1582"/>
          <ac:picMkLst>
            <pc:docMk/>
            <pc:sldMk cId="0" sldId="264"/>
            <ac:picMk id="114" creationId="{00000000-0000-0000-0000-000000000000}"/>
          </ac:picMkLst>
        </pc:picChg>
        <pc:picChg chg="mod">
          <ac:chgData name="Stringfellow, Kina F. DPI" userId="002858cf-6d8d-4f58-b096-3c8ddc1070aa" providerId="ADAL" clId="{D8D6005E-2B4E-4AC7-BC3B-1584C3E55E7A}" dt="2024-02-27T12:55:35.086" v="5210" actId="1582"/>
          <ac:picMkLst>
            <pc:docMk/>
            <pc:sldMk cId="0" sldId="264"/>
            <ac:picMk id="115" creationId="{00000000-0000-0000-0000-000000000000}"/>
          </ac:picMkLst>
        </pc:picChg>
      </pc:sldChg>
      <pc:sldChg chg="modSp mod replTag delTag">
        <pc:chgData name="Stringfellow, Kina F. DPI" userId="002858cf-6d8d-4f58-b096-3c8ddc1070aa" providerId="ADAL" clId="{D8D6005E-2B4E-4AC7-BC3B-1584C3E55E7A}" dt="2024-02-27T12:55:41.961" v="5218"/>
        <pc:sldMkLst>
          <pc:docMk/>
          <pc:sldMk cId="0" sldId="265"/>
        </pc:sldMkLst>
        <pc:spChg chg="mod">
          <ac:chgData name="Stringfellow, Kina F. DPI" userId="002858cf-6d8d-4f58-b096-3c8ddc1070aa" providerId="ADAL" clId="{D8D6005E-2B4E-4AC7-BC3B-1584C3E55E7A}" dt="2024-02-22T20:19:02.757" v="4967" actId="948"/>
          <ac:spMkLst>
            <pc:docMk/>
            <pc:sldMk cId="0" sldId="265"/>
            <ac:spMk id="122" creationId="{00000000-0000-0000-0000-000000000000}"/>
          </ac:spMkLst>
        </pc:spChg>
        <pc:picChg chg="mod">
          <ac:chgData name="Stringfellow, Kina F. DPI" userId="002858cf-6d8d-4f58-b096-3c8ddc1070aa" providerId="ADAL" clId="{D8D6005E-2B4E-4AC7-BC3B-1584C3E55E7A}" dt="2024-02-27T12:55:41.045" v="5216" actId="1582"/>
          <ac:picMkLst>
            <pc:docMk/>
            <pc:sldMk cId="0" sldId="265"/>
            <ac:picMk id="123" creationId="{00000000-0000-0000-0000-000000000000}"/>
          </ac:picMkLst>
        </pc:picChg>
      </pc:sldChg>
      <pc:sldChg chg="modSp mod replTag delTag">
        <pc:chgData name="Stringfellow, Kina F. DPI" userId="002858cf-6d8d-4f58-b096-3c8ddc1070aa" providerId="ADAL" clId="{D8D6005E-2B4E-4AC7-BC3B-1584C3E55E7A}" dt="2024-02-27T12:55:47.988" v="5224" actId="1582"/>
        <pc:sldMkLst>
          <pc:docMk/>
          <pc:sldMk cId="0" sldId="266"/>
        </pc:sldMkLst>
        <pc:spChg chg="mod">
          <ac:chgData name="Stringfellow, Kina F. DPI" userId="002858cf-6d8d-4f58-b096-3c8ddc1070aa" providerId="ADAL" clId="{D8D6005E-2B4E-4AC7-BC3B-1584C3E55E7A}" dt="2024-02-22T20:11:26.485" v="4765" actId="20577"/>
          <ac:spMkLst>
            <pc:docMk/>
            <pc:sldMk cId="0" sldId="266"/>
            <ac:spMk id="129" creationId="{00000000-0000-0000-0000-000000000000}"/>
          </ac:spMkLst>
        </pc:spChg>
        <pc:spChg chg="mod">
          <ac:chgData name="Stringfellow, Kina F. DPI" userId="002858cf-6d8d-4f58-b096-3c8ddc1070aa" providerId="ADAL" clId="{D8D6005E-2B4E-4AC7-BC3B-1584C3E55E7A}" dt="2024-02-22T20:20:00.437" v="5003" actId="14100"/>
          <ac:spMkLst>
            <pc:docMk/>
            <pc:sldMk cId="0" sldId="266"/>
            <ac:spMk id="131" creationId="{00000000-0000-0000-0000-000000000000}"/>
          </ac:spMkLst>
        </pc:spChg>
        <pc:picChg chg="mod">
          <ac:chgData name="Stringfellow, Kina F. DPI" userId="002858cf-6d8d-4f58-b096-3c8ddc1070aa" providerId="ADAL" clId="{D8D6005E-2B4E-4AC7-BC3B-1584C3E55E7A}" dt="2024-02-27T12:55:47.988" v="5224" actId="1582"/>
          <ac:picMkLst>
            <pc:docMk/>
            <pc:sldMk cId="0" sldId="266"/>
            <ac:picMk id="130" creationId="{00000000-0000-0000-0000-000000000000}"/>
          </ac:picMkLst>
        </pc:picChg>
      </pc:sldChg>
      <pc:sldChg chg="modSp mod replTag delTag">
        <pc:chgData name="Stringfellow, Kina F. DPI" userId="002858cf-6d8d-4f58-b096-3c8ddc1070aa" providerId="ADAL" clId="{D8D6005E-2B4E-4AC7-BC3B-1584C3E55E7A}" dt="2024-02-27T12:55:52.715" v="5228" actId="1582"/>
        <pc:sldMkLst>
          <pc:docMk/>
          <pc:sldMk cId="0" sldId="267"/>
        </pc:sldMkLst>
        <pc:spChg chg="mod">
          <ac:chgData name="Stringfellow, Kina F. DPI" userId="002858cf-6d8d-4f58-b096-3c8ddc1070aa" providerId="ADAL" clId="{D8D6005E-2B4E-4AC7-BC3B-1584C3E55E7A}" dt="2024-02-22T20:11:40.943" v="4788" actId="20577"/>
          <ac:spMkLst>
            <pc:docMk/>
            <pc:sldMk cId="0" sldId="267"/>
            <ac:spMk id="137" creationId="{00000000-0000-0000-0000-000000000000}"/>
          </ac:spMkLst>
        </pc:spChg>
        <pc:spChg chg="mod">
          <ac:chgData name="Stringfellow, Kina F. DPI" userId="002858cf-6d8d-4f58-b096-3c8ddc1070aa" providerId="ADAL" clId="{D8D6005E-2B4E-4AC7-BC3B-1584C3E55E7A}" dt="2024-02-22T20:19:22.809" v="4977" actId="12"/>
          <ac:spMkLst>
            <pc:docMk/>
            <pc:sldMk cId="0" sldId="267"/>
            <ac:spMk id="138" creationId="{00000000-0000-0000-0000-000000000000}"/>
          </ac:spMkLst>
        </pc:spChg>
        <pc:picChg chg="mod">
          <ac:chgData name="Stringfellow, Kina F. DPI" userId="002858cf-6d8d-4f58-b096-3c8ddc1070aa" providerId="ADAL" clId="{D8D6005E-2B4E-4AC7-BC3B-1584C3E55E7A}" dt="2024-02-27T12:55:52.715" v="5228" actId="1582"/>
          <ac:picMkLst>
            <pc:docMk/>
            <pc:sldMk cId="0" sldId="267"/>
            <ac:picMk id="139" creationId="{00000000-0000-0000-0000-000000000000}"/>
          </ac:picMkLst>
        </pc:picChg>
      </pc:sldChg>
      <pc:sldChg chg="modSp mod replTag delTag">
        <pc:chgData name="Stringfellow, Kina F. DPI" userId="002858cf-6d8d-4f58-b096-3c8ddc1070aa" providerId="ADAL" clId="{D8D6005E-2B4E-4AC7-BC3B-1584C3E55E7A}" dt="2024-02-27T12:56:00.977" v="5234" actId="1582"/>
        <pc:sldMkLst>
          <pc:docMk/>
          <pc:sldMk cId="0" sldId="268"/>
        </pc:sldMkLst>
        <pc:spChg chg="mod">
          <ac:chgData name="Stringfellow, Kina F. DPI" userId="002858cf-6d8d-4f58-b096-3c8ddc1070aa" providerId="ADAL" clId="{D8D6005E-2B4E-4AC7-BC3B-1584C3E55E7A}" dt="2024-02-22T20:11:51.558" v="4799" actId="20577"/>
          <ac:spMkLst>
            <pc:docMk/>
            <pc:sldMk cId="0" sldId="268"/>
            <ac:spMk id="145" creationId="{00000000-0000-0000-0000-000000000000}"/>
          </ac:spMkLst>
        </pc:spChg>
        <pc:spChg chg="mod">
          <ac:chgData name="Stringfellow, Kina F. DPI" userId="002858cf-6d8d-4f58-b096-3c8ddc1070aa" providerId="ADAL" clId="{D8D6005E-2B4E-4AC7-BC3B-1584C3E55E7A}" dt="2024-02-22T20:19:53.674" v="4998" actId="1076"/>
          <ac:spMkLst>
            <pc:docMk/>
            <pc:sldMk cId="0" sldId="268"/>
            <ac:spMk id="147" creationId="{00000000-0000-0000-0000-000000000000}"/>
          </ac:spMkLst>
        </pc:spChg>
        <pc:picChg chg="mod">
          <ac:chgData name="Stringfellow, Kina F. DPI" userId="002858cf-6d8d-4f58-b096-3c8ddc1070aa" providerId="ADAL" clId="{D8D6005E-2B4E-4AC7-BC3B-1584C3E55E7A}" dt="2024-02-27T12:56:00.977" v="5234" actId="1582"/>
          <ac:picMkLst>
            <pc:docMk/>
            <pc:sldMk cId="0" sldId="268"/>
            <ac:picMk id="146" creationId="{00000000-0000-0000-0000-000000000000}"/>
          </ac:picMkLst>
        </pc:picChg>
      </pc:sldChg>
      <pc:sldChg chg="modSp mod replTag delTag">
        <pc:chgData name="Stringfellow, Kina F. DPI" userId="002858cf-6d8d-4f58-b096-3c8ddc1070aa" providerId="ADAL" clId="{D8D6005E-2B4E-4AC7-BC3B-1584C3E55E7A}" dt="2024-02-27T12:56:09.629" v="5242"/>
        <pc:sldMkLst>
          <pc:docMk/>
          <pc:sldMk cId="0" sldId="269"/>
        </pc:sldMkLst>
        <pc:spChg chg="mod">
          <ac:chgData name="Stringfellow, Kina F. DPI" userId="002858cf-6d8d-4f58-b096-3c8ddc1070aa" providerId="ADAL" clId="{D8D6005E-2B4E-4AC7-BC3B-1584C3E55E7A}" dt="2024-02-27T12:54:54.687" v="5182" actId="114"/>
          <ac:spMkLst>
            <pc:docMk/>
            <pc:sldMk cId="0" sldId="269"/>
            <ac:spMk id="153" creationId="{00000000-0000-0000-0000-000000000000}"/>
          </ac:spMkLst>
        </pc:spChg>
        <pc:spChg chg="mod">
          <ac:chgData name="Stringfellow, Kina F. DPI" userId="002858cf-6d8d-4f58-b096-3c8ddc1070aa" providerId="ADAL" clId="{D8D6005E-2B4E-4AC7-BC3B-1584C3E55E7A}" dt="2024-02-22T19:59:38.564" v="2720" actId="962"/>
          <ac:spMkLst>
            <pc:docMk/>
            <pc:sldMk cId="0" sldId="269"/>
            <ac:spMk id="156" creationId="{00000000-0000-0000-0000-000000000000}"/>
          </ac:spMkLst>
        </pc:spChg>
        <pc:spChg chg="mod">
          <ac:chgData name="Stringfellow, Kina F. DPI" userId="002858cf-6d8d-4f58-b096-3c8ddc1070aa" providerId="ADAL" clId="{D8D6005E-2B4E-4AC7-BC3B-1584C3E55E7A}" dt="2024-02-22T20:01:49.128" v="3123" actId="1076"/>
          <ac:spMkLst>
            <pc:docMk/>
            <pc:sldMk cId="0" sldId="269"/>
            <ac:spMk id="157" creationId="{00000000-0000-0000-0000-000000000000}"/>
          </ac:spMkLst>
        </pc:spChg>
        <pc:picChg chg="mod">
          <ac:chgData name="Stringfellow, Kina F. DPI" userId="002858cf-6d8d-4f58-b096-3c8ddc1070aa" providerId="ADAL" clId="{D8D6005E-2B4E-4AC7-BC3B-1584C3E55E7A}" dt="2024-02-22T20:01:35.606" v="3120" actId="962"/>
          <ac:picMkLst>
            <pc:docMk/>
            <pc:sldMk cId="0" sldId="269"/>
            <ac:picMk id="154" creationId="{00000000-0000-0000-0000-000000000000}"/>
          </ac:picMkLst>
        </pc:picChg>
        <pc:picChg chg="mod">
          <ac:chgData name="Stringfellow, Kina F. DPI" userId="002858cf-6d8d-4f58-b096-3c8ddc1070aa" providerId="ADAL" clId="{D8D6005E-2B4E-4AC7-BC3B-1584C3E55E7A}" dt="2024-02-27T12:56:08.517" v="5240" actId="1582"/>
          <ac:picMkLst>
            <pc:docMk/>
            <pc:sldMk cId="0" sldId="269"/>
            <ac:picMk id="155" creationId="{00000000-0000-0000-0000-000000000000}"/>
          </ac:picMkLst>
        </pc:picChg>
      </pc:sldChg>
      <pc:sldChg chg="modSp mod replTag delTag">
        <pc:chgData name="Stringfellow, Kina F. DPI" userId="002858cf-6d8d-4f58-b096-3c8ddc1070aa" providerId="ADAL" clId="{D8D6005E-2B4E-4AC7-BC3B-1584C3E55E7A}" dt="2024-02-27T12:56:21.936" v="5250" actId="1582"/>
        <pc:sldMkLst>
          <pc:docMk/>
          <pc:sldMk cId="0" sldId="270"/>
        </pc:sldMkLst>
        <pc:spChg chg="mod">
          <ac:chgData name="Stringfellow, Kina F. DPI" userId="002858cf-6d8d-4f58-b096-3c8ddc1070aa" providerId="ADAL" clId="{D8D6005E-2B4E-4AC7-BC3B-1584C3E55E7A}" dt="2024-02-27T12:55:01.339" v="5188" actId="114"/>
          <ac:spMkLst>
            <pc:docMk/>
            <pc:sldMk cId="0" sldId="270"/>
            <ac:spMk id="164" creationId="{00000000-0000-0000-0000-000000000000}"/>
          </ac:spMkLst>
        </pc:spChg>
        <pc:spChg chg="mod">
          <ac:chgData name="Stringfellow, Kina F. DPI" userId="002858cf-6d8d-4f58-b096-3c8ddc1070aa" providerId="ADAL" clId="{D8D6005E-2B4E-4AC7-BC3B-1584C3E55E7A}" dt="2024-02-22T20:08:53.422" v="4687" actId="962"/>
          <ac:spMkLst>
            <pc:docMk/>
            <pc:sldMk cId="0" sldId="270"/>
            <ac:spMk id="166" creationId="{00000000-0000-0000-0000-000000000000}"/>
          </ac:spMkLst>
        </pc:spChg>
        <pc:spChg chg="mod">
          <ac:chgData name="Stringfellow, Kina F. DPI" userId="002858cf-6d8d-4f58-b096-3c8ddc1070aa" providerId="ADAL" clId="{D8D6005E-2B4E-4AC7-BC3B-1584C3E55E7A}" dt="2024-02-22T20:09:28.481" v="4690" actId="962"/>
          <ac:spMkLst>
            <pc:docMk/>
            <pc:sldMk cId="0" sldId="270"/>
            <ac:spMk id="169" creationId="{00000000-0000-0000-0000-000000000000}"/>
          </ac:spMkLst>
        </pc:spChg>
        <pc:picChg chg="mod">
          <ac:chgData name="Stringfellow, Kina F. DPI" userId="002858cf-6d8d-4f58-b096-3c8ddc1070aa" providerId="ADAL" clId="{D8D6005E-2B4E-4AC7-BC3B-1584C3E55E7A}" dt="2024-02-27T12:56:16.668" v="5248" actId="1582"/>
          <ac:picMkLst>
            <pc:docMk/>
            <pc:sldMk cId="0" sldId="270"/>
            <ac:picMk id="163" creationId="{00000000-0000-0000-0000-000000000000}"/>
          </ac:picMkLst>
        </pc:picChg>
        <pc:picChg chg="mod">
          <ac:chgData name="Stringfellow, Kina F. DPI" userId="002858cf-6d8d-4f58-b096-3c8ddc1070aa" providerId="ADAL" clId="{D8D6005E-2B4E-4AC7-BC3B-1584C3E55E7A}" dt="2024-02-22T20:08:49.930" v="4686" actId="962"/>
          <ac:picMkLst>
            <pc:docMk/>
            <pc:sldMk cId="0" sldId="270"/>
            <ac:picMk id="165" creationId="{00000000-0000-0000-0000-000000000000}"/>
          </ac:picMkLst>
        </pc:picChg>
        <pc:picChg chg="mod">
          <ac:chgData name="Stringfellow, Kina F. DPI" userId="002858cf-6d8d-4f58-b096-3c8ddc1070aa" providerId="ADAL" clId="{D8D6005E-2B4E-4AC7-BC3B-1584C3E55E7A}" dt="2024-02-27T12:56:21.936" v="5250" actId="1582"/>
          <ac:picMkLst>
            <pc:docMk/>
            <pc:sldMk cId="0" sldId="270"/>
            <ac:picMk id="167" creationId="{00000000-0000-0000-0000-000000000000}"/>
          </ac:picMkLst>
        </pc:picChg>
        <pc:picChg chg="mod">
          <ac:chgData name="Stringfellow, Kina F. DPI" userId="002858cf-6d8d-4f58-b096-3c8ddc1070aa" providerId="ADAL" clId="{D8D6005E-2B4E-4AC7-BC3B-1584C3E55E7A}" dt="2024-02-22T20:09:22.153" v="4688" actId="962"/>
          <ac:picMkLst>
            <pc:docMk/>
            <pc:sldMk cId="0" sldId="270"/>
            <ac:picMk id="168" creationId="{00000000-0000-0000-0000-000000000000}"/>
          </ac:picMkLst>
        </pc:picChg>
      </pc:sldChg>
      <pc:sldChg chg="modSp mod replTag delTag">
        <pc:chgData name="Stringfellow, Kina F. DPI" userId="002858cf-6d8d-4f58-b096-3c8ddc1070aa" providerId="ADAL" clId="{D8D6005E-2B4E-4AC7-BC3B-1584C3E55E7A}" dt="2024-02-27T12:56:35.693" v="5262"/>
        <pc:sldMkLst>
          <pc:docMk/>
          <pc:sldMk cId="0" sldId="271"/>
        </pc:sldMkLst>
        <pc:spChg chg="mod">
          <ac:chgData name="Stringfellow, Kina F. DPI" userId="002858cf-6d8d-4f58-b096-3c8ddc1070aa" providerId="ADAL" clId="{D8D6005E-2B4E-4AC7-BC3B-1584C3E55E7A}" dt="2024-02-27T12:55:08.096" v="5194" actId="114"/>
          <ac:spMkLst>
            <pc:docMk/>
            <pc:sldMk cId="0" sldId="271"/>
            <ac:spMk id="175" creationId="{00000000-0000-0000-0000-000000000000}"/>
          </ac:spMkLst>
        </pc:spChg>
        <pc:picChg chg="mod">
          <ac:chgData name="Stringfellow, Kina F. DPI" userId="002858cf-6d8d-4f58-b096-3c8ddc1070aa" providerId="ADAL" clId="{D8D6005E-2B4E-4AC7-BC3B-1584C3E55E7A}" dt="2024-02-27T12:56:29.368" v="5256" actId="1582"/>
          <ac:picMkLst>
            <pc:docMk/>
            <pc:sldMk cId="0" sldId="271"/>
            <ac:picMk id="176" creationId="{00000000-0000-0000-0000-000000000000}"/>
          </ac:picMkLst>
        </pc:picChg>
      </pc:sldChg>
      <pc:sldChg chg="modSp mod replTag delTag">
        <pc:chgData name="Stringfellow, Kina F. DPI" userId="002858cf-6d8d-4f58-b096-3c8ddc1070aa" providerId="ADAL" clId="{D8D6005E-2B4E-4AC7-BC3B-1584C3E55E7A}" dt="2024-02-27T12:56:47.593" v="5270" actId="114"/>
        <pc:sldMkLst>
          <pc:docMk/>
          <pc:sldMk cId="0" sldId="272"/>
        </pc:sldMkLst>
        <pc:spChg chg="mod">
          <ac:chgData name="Stringfellow, Kina F. DPI" userId="002858cf-6d8d-4f58-b096-3c8ddc1070aa" providerId="ADAL" clId="{D8D6005E-2B4E-4AC7-BC3B-1584C3E55E7A}" dt="2024-02-27T12:56:47.593" v="5270" actId="114"/>
          <ac:spMkLst>
            <pc:docMk/>
            <pc:sldMk cId="0" sldId="272"/>
            <ac:spMk id="182" creationId="{00000000-0000-0000-0000-000000000000}"/>
          </ac:spMkLst>
        </pc:spChg>
        <pc:picChg chg="mod">
          <ac:chgData name="Stringfellow, Kina F. DPI" userId="002858cf-6d8d-4f58-b096-3c8ddc1070aa" providerId="ADAL" clId="{D8D6005E-2B4E-4AC7-BC3B-1584C3E55E7A}" dt="2024-02-27T12:56:41.882" v="5268" actId="1582"/>
          <ac:picMkLst>
            <pc:docMk/>
            <pc:sldMk cId="0" sldId="272"/>
            <ac:picMk id="183" creationId="{00000000-0000-0000-0000-000000000000}"/>
          </ac:picMkLst>
        </pc:picChg>
      </pc:sldChg>
      <pc:sldChg chg="modSp mod replTag delTag">
        <pc:chgData name="Stringfellow, Kina F. DPI" userId="002858cf-6d8d-4f58-b096-3c8ddc1070aa" providerId="ADAL" clId="{D8D6005E-2B4E-4AC7-BC3B-1584C3E55E7A}" dt="2024-02-27T12:57:06.206" v="5281"/>
        <pc:sldMkLst>
          <pc:docMk/>
          <pc:sldMk cId="0" sldId="273"/>
        </pc:sldMkLst>
        <pc:spChg chg="mod">
          <ac:chgData name="Stringfellow, Kina F. DPI" userId="002858cf-6d8d-4f58-b096-3c8ddc1070aa" providerId="ADAL" clId="{D8D6005E-2B4E-4AC7-BC3B-1584C3E55E7A}" dt="2024-02-27T12:57:01.545" v="5275" actId="948"/>
          <ac:spMkLst>
            <pc:docMk/>
            <pc:sldMk cId="0" sldId="273"/>
            <ac:spMk id="191" creationId="{00000000-0000-0000-0000-000000000000}"/>
          </ac:spMkLst>
        </pc:spChg>
      </pc:sldChg>
      <pc:sldChg chg="addSp delSp modSp mod ord replTag delTag">
        <pc:chgData name="Stringfellow, Kina F. DPI" userId="002858cf-6d8d-4f58-b096-3c8ddc1070aa" providerId="ADAL" clId="{D8D6005E-2B4E-4AC7-BC3B-1584C3E55E7A}" dt="2024-02-27T12:58:09.690" v="5318" actId="113"/>
        <pc:sldMkLst>
          <pc:docMk/>
          <pc:sldMk cId="0" sldId="274"/>
        </pc:sldMkLst>
        <pc:spChg chg="add del mod">
          <ac:chgData name="Stringfellow, Kina F. DPI" userId="002858cf-6d8d-4f58-b096-3c8ddc1070aa" providerId="ADAL" clId="{D8D6005E-2B4E-4AC7-BC3B-1584C3E55E7A}" dt="2024-02-27T12:57:46.124" v="5306" actId="478"/>
          <ac:spMkLst>
            <pc:docMk/>
            <pc:sldMk cId="0" sldId="274"/>
            <ac:spMk id="2" creationId="{3552208A-F9D9-C235-7AF1-546AAC47A7EB}"/>
          </ac:spMkLst>
        </pc:spChg>
        <pc:spChg chg="mod">
          <ac:chgData name="Stringfellow, Kina F. DPI" userId="002858cf-6d8d-4f58-b096-3c8ddc1070aa" providerId="ADAL" clId="{D8D6005E-2B4E-4AC7-BC3B-1584C3E55E7A}" dt="2024-02-27T12:57:42.966" v="5305" actId="20577"/>
          <ac:spMkLst>
            <pc:docMk/>
            <pc:sldMk cId="0" sldId="274"/>
            <ac:spMk id="197" creationId="{00000000-0000-0000-0000-000000000000}"/>
          </ac:spMkLst>
        </pc:spChg>
        <pc:spChg chg="mod">
          <ac:chgData name="Stringfellow, Kina F. DPI" userId="002858cf-6d8d-4f58-b096-3c8ddc1070aa" providerId="ADAL" clId="{D8D6005E-2B4E-4AC7-BC3B-1584C3E55E7A}" dt="2024-02-27T12:58:09.690" v="5318" actId="113"/>
          <ac:spMkLst>
            <pc:docMk/>
            <pc:sldMk cId="0" sldId="274"/>
            <ac:spMk id="198" creationId="{00000000-0000-0000-0000-000000000000}"/>
          </ac:spMkLst>
        </pc:spChg>
      </pc:sldChg>
      <pc:sldChg chg="modSp add mod replTag delTag">
        <pc:chgData name="Stringfellow, Kina F. DPI" userId="002858cf-6d8d-4f58-b096-3c8ddc1070aa" providerId="ADAL" clId="{D8D6005E-2B4E-4AC7-BC3B-1584C3E55E7A}" dt="2024-02-27T12:53:59.191" v="5120" actId="114"/>
        <pc:sldMkLst>
          <pc:docMk/>
          <pc:sldMk cId="1182001475" sldId="275"/>
        </pc:sldMkLst>
        <pc:spChg chg="mod">
          <ac:chgData name="Stringfellow, Kina F. DPI" userId="002858cf-6d8d-4f58-b096-3c8ddc1070aa" providerId="ADAL" clId="{D8D6005E-2B4E-4AC7-BC3B-1584C3E55E7A}" dt="2024-02-27T12:53:59.191" v="5120" actId="114"/>
          <ac:spMkLst>
            <pc:docMk/>
            <pc:sldMk cId="1182001475" sldId="275"/>
            <ac:spMk id="54" creationId="{00000000-0000-0000-0000-000000000000}"/>
          </ac:spMkLst>
        </pc:spChg>
        <pc:spChg chg="mod">
          <ac:chgData name="Stringfellow, Kina F. DPI" userId="002858cf-6d8d-4f58-b096-3c8ddc1070aa" providerId="ADAL" clId="{D8D6005E-2B4E-4AC7-BC3B-1584C3E55E7A}" dt="2024-02-22T20:15:23.791" v="4878" actId="14100"/>
          <ac:spMkLst>
            <pc:docMk/>
            <pc:sldMk cId="1182001475" sldId="275"/>
            <ac:spMk id="55" creationId="{00000000-0000-0000-0000-000000000000}"/>
          </ac:spMkLst>
        </pc:spChg>
      </pc:sldChg>
      <pc:sldChg chg="add replTag delTag">
        <pc:chgData name="Stringfellow, Kina F. DPI" userId="002858cf-6d8d-4f58-b096-3c8ddc1070aa" providerId="ADAL" clId="{D8D6005E-2B4E-4AC7-BC3B-1584C3E55E7A}" dt="2024-02-27T12:58:12.518" v="5320"/>
        <pc:sldMkLst>
          <pc:docMk/>
          <pc:sldMk cId="722508632" sldId="276"/>
        </pc:sldMkLst>
      </pc:sldChg>
    </pc:docChg>
  </pc:docChgLst>
  <pc:docChgLst>
    <pc:chgData name="Koontz, Gabrielle E.   DPI" userId="0e87dca7-9c85-4686-81de-6667c5387956" providerId="ADAL" clId="{F419415C-7409-4C6D-A104-DC882AC03ECC}"/>
    <pc:docChg chg="modSld">
      <pc:chgData name="Koontz, Gabrielle E.   DPI" userId="0e87dca7-9c85-4686-81de-6667c5387956" providerId="ADAL" clId="{F419415C-7409-4C6D-A104-DC882AC03ECC}" dt="2024-02-23T16:15:26.183" v="46" actId="20577"/>
      <pc:docMkLst>
        <pc:docMk/>
      </pc:docMkLst>
      <pc:sldChg chg="modSp mod modNotesTx">
        <pc:chgData name="Koontz, Gabrielle E.   DPI" userId="0e87dca7-9c85-4686-81de-6667c5387956" providerId="ADAL" clId="{F419415C-7409-4C6D-A104-DC882AC03ECC}" dt="2024-02-23T16:10:42.501" v="5" actId="20577"/>
        <pc:sldMkLst>
          <pc:docMk/>
          <pc:sldMk cId="0" sldId="258"/>
        </pc:sldMkLst>
        <pc:spChg chg="mod">
          <ac:chgData name="Koontz, Gabrielle E.   DPI" userId="0e87dca7-9c85-4686-81de-6667c5387956" providerId="ADAL" clId="{F419415C-7409-4C6D-A104-DC882AC03ECC}" dt="2024-02-23T16:10:27.170" v="3" actId="20577"/>
          <ac:spMkLst>
            <pc:docMk/>
            <pc:sldMk cId="0" sldId="258"/>
            <ac:spMk id="55" creationId="{00000000-0000-0000-0000-000000000000}"/>
          </ac:spMkLst>
        </pc:spChg>
      </pc:sldChg>
      <pc:sldChg chg="modSp mod">
        <pc:chgData name="Koontz, Gabrielle E.   DPI" userId="0e87dca7-9c85-4686-81de-6667c5387956" providerId="ADAL" clId="{F419415C-7409-4C6D-A104-DC882AC03ECC}" dt="2024-02-23T16:12:14.609" v="24" actId="20577"/>
        <pc:sldMkLst>
          <pc:docMk/>
          <pc:sldMk cId="0" sldId="260"/>
        </pc:sldMkLst>
        <pc:spChg chg="mod">
          <ac:chgData name="Koontz, Gabrielle E.   DPI" userId="0e87dca7-9c85-4686-81de-6667c5387956" providerId="ADAL" clId="{F419415C-7409-4C6D-A104-DC882AC03ECC}" dt="2024-02-23T16:12:14.609" v="24" actId="20577"/>
          <ac:spMkLst>
            <pc:docMk/>
            <pc:sldMk cId="0" sldId="260"/>
            <ac:spMk id="71" creationId="{00000000-0000-0000-0000-000000000000}"/>
          </ac:spMkLst>
        </pc:spChg>
      </pc:sldChg>
      <pc:sldChg chg="modSp mod">
        <pc:chgData name="Koontz, Gabrielle E.   DPI" userId="0e87dca7-9c85-4686-81de-6667c5387956" providerId="ADAL" clId="{F419415C-7409-4C6D-A104-DC882AC03ECC}" dt="2024-02-23T16:13:46.885" v="32" actId="20577"/>
        <pc:sldMkLst>
          <pc:docMk/>
          <pc:sldMk cId="0" sldId="261"/>
        </pc:sldMkLst>
        <pc:spChg chg="mod">
          <ac:chgData name="Koontz, Gabrielle E.   DPI" userId="0e87dca7-9c85-4686-81de-6667c5387956" providerId="ADAL" clId="{F419415C-7409-4C6D-A104-DC882AC03ECC}" dt="2024-02-23T16:12:28.492" v="26" actId="20577"/>
          <ac:spMkLst>
            <pc:docMk/>
            <pc:sldMk cId="0" sldId="261"/>
            <ac:spMk id="85" creationId="{00000000-0000-0000-0000-000000000000}"/>
          </ac:spMkLst>
        </pc:spChg>
        <pc:spChg chg="mod">
          <ac:chgData name="Koontz, Gabrielle E.   DPI" userId="0e87dca7-9c85-4686-81de-6667c5387956" providerId="ADAL" clId="{F419415C-7409-4C6D-A104-DC882AC03ECC}" dt="2024-02-23T16:13:46.885" v="32" actId="20577"/>
          <ac:spMkLst>
            <pc:docMk/>
            <pc:sldMk cId="0" sldId="261"/>
            <ac:spMk id="86" creationId="{00000000-0000-0000-0000-000000000000}"/>
          </ac:spMkLst>
        </pc:spChg>
      </pc:sldChg>
      <pc:sldChg chg="modSp mod">
        <pc:chgData name="Koontz, Gabrielle E.   DPI" userId="0e87dca7-9c85-4686-81de-6667c5387956" providerId="ADAL" clId="{F419415C-7409-4C6D-A104-DC882AC03ECC}" dt="2024-02-23T16:13:16.114" v="30" actId="20577"/>
        <pc:sldMkLst>
          <pc:docMk/>
          <pc:sldMk cId="0" sldId="262"/>
        </pc:sldMkLst>
        <pc:spChg chg="mod">
          <ac:chgData name="Koontz, Gabrielle E.   DPI" userId="0e87dca7-9c85-4686-81de-6667c5387956" providerId="ADAL" clId="{F419415C-7409-4C6D-A104-DC882AC03ECC}" dt="2024-02-23T16:13:16.114" v="30" actId="20577"/>
          <ac:spMkLst>
            <pc:docMk/>
            <pc:sldMk cId="0" sldId="262"/>
            <ac:spMk id="92" creationId="{00000000-0000-0000-0000-000000000000}"/>
          </ac:spMkLst>
        </pc:spChg>
      </pc:sldChg>
      <pc:sldChg chg="modSp mod">
        <pc:chgData name="Koontz, Gabrielle E.   DPI" userId="0e87dca7-9c85-4686-81de-6667c5387956" providerId="ADAL" clId="{F419415C-7409-4C6D-A104-DC882AC03ECC}" dt="2024-02-23T16:13:32.123" v="31" actId="20577"/>
        <pc:sldMkLst>
          <pc:docMk/>
          <pc:sldMk cId="0" sldId="265"/>
        </pc:sldMkLst>
        <pc:spChg chg="mod">
          <ac:chgData name="Koontz, Gabrielle E.   DPI" userId="0e87dca7-9c85-4686-81de-6667c5387956" providerId="ADAL" clId="{F419415C-7409-4C6D-A104-DC882AC03ECC}" dt="2024-02-23T16:13:32.123" v="31" actId="20577"/>
          <ac:spMkLst>
            <pc:docMk/>
            <pc:sldMk cId="0" sldId="265"/>
            <ac:spMk id="122" creationId="{00000000-0000-0000-0000-000000000000}"/>
          </ac:spMkLst>
        </pc:spChg>
      </pc:sldChg>
      <pc:sldChg chg="modSp mod">
        <pc:chgData name="Koontz, Gabrielle E.   DPI" userId="0e87dca7-9c85-4686-81de-6667c5387956" providerId="ADAL" clId="{F419415C-7409-4C6D-A104-DC882AC03ECC}" dt="2024-02-23T16:14:23.268" v="36" actId="20577"/>
        <pc:sldMkLst>
          <pc:docMk/>
          <pc:sldMk cId="0" sldId="266"/>
        </pc:sldMkLst>
        <pc:spChg chg="mod">
          <ac:chgData name="Koontz, Gabrielle E.   DPI" userId="0e87dca7-9c85-4686-81de-6667c5387956" providerId="ADAL" clId="{F419415C-7409-4C6D-A104-DC882AC03ECC}" dt="2024-02-23T16:14:23.268" v="36" actId="20577"/>
          <ac:spMkLst>
            <pc:docMk/>
            <pc:sldMk cId="0" sldId="266"/>
            <ac:spMk id="131" creationId="{00000000-0000-0000-0000-000000000000}"/>
          </ac:spMkLst>
        </pc:spChg>
      </pc:sldChg>
      <pc:sldChg chg="modSp mod">
        <pc:chgData name="Koontz, Gabrielle E.   DPI" userId="0e87dca7-9c85-4686-81de-6667c5387956" providerId="ADAL" clId="{F419415C-7409-4C6D-A104-DC882AC03ECC}" dt="2024-02-23T16:14:46.914" v="40" actId="20577"/>
        <pc:sldMkLst>
          <pc:docMk/>
          <pc:sldMk cId="0" sldId="267"/>
        </pc:sldMkLst>
        <pc:spChg chg="mod">
          <ac:chgData name="Koontz, Gabrielle E.   DPI" userId="0e87dca7-9c85-4686-81de-6667c5387956" providerId="ADAL" clId="{F419415C-7409-4C6D-A104-DC882AC03ECC}" dt="2024-02-23T16:14:46.914" v="40" actId="20577"/>
          <ac:spMkLst>
            <pc:docMk/>
            <pc:sldMk cId="0" sldId="267"/>
            <ac:spMk id="138" creationId="{00000000-0000-0000-0000-000000000000}"/>
          </ac:spMkLst>
        </pc:spChg>
      </pc:sldChg>
      <pc:sldChg chg="modSp mod">
        <pc:chgData name="Koontz, Gabrielle E.   DPI" userId="0e87dca7-9c85-4686-81de-6667c5387956" providerId="ADAL" clId="{F419415C-7409-4C6D-A104-DC882AC03ECC}" dt="2024-02-23T16:15:06.109" v="44" actId="20577"/>
        <pc:sldMkLst>
          <pc:docMk/>
          <pc:sldMk cId="0" sldId="268"/>
        </pc:sldMkLst>
        <pc:spChg chg="mod">
          <ac:chgData name="Koontz, Gabrielle E.   DPI" userId="0e87dca7-9c85-4686-81de-6667c5387956" providerId="ADAL" clId="{F419415C-7409-4C6D-A104-DC882AC03ECC}" dt="2024-02-23T16:15:06.109" v="44" actId="20577"/>
          <ac:spMkLst>
            <pc:docMk/>
            <pc:sldMk cId="0" sldId="268"/>
            <ac:spMk id="147" creationId="{00000000-0000-0000-0000-000000000000}"/>
          </ac:spMkLst>
        </pc:spChg>
      </pc:sldChg>
      <pc:sldChg chg="modSp mod">
        <pc:chgData name="Koontz, Gabrielle E.   DPI" userId="0e87dca7-9c85-4686-81de-6667c5387956" providerId="ADAL" clId="{F419415C-7409-4C6D-A104-DC882AC03ECC}" dt="2024-02-23T16:15:26.183" v="46" actId="20577"/>
        <pc:sldMkLst>
          <pc:docMk/>
          <pc:sldMk cId="0" sldId="272"/>
        </pc:sldMkLst>
        <pc:spChg chg="mod">
          <ac:chgData name="Koontz, Gabrielle E.   DPI" userId="0e87dca7-9c85-4686-81de-6667c5387956" providerId="ADAL" clId="{F419415C-7409-4C6D-A104-DC882AC03ECC}" dt="2024-02-23T16:15:26.183" v="46" actId="20577"/>
          <ac:spMkLst>
            <pc:docMk/>
            <pc:sldMk cId="0" sldId="272"/>
            <ac:spMk id="184" creationId="{00000000-0000-0000-0000-000000000000}"/>
          </ac:spMkLst>
        </pc:spChg>
      </pc:sldChg>
      <pc:sldChg chg="modSp mod">
        <pc:chgData name="Koontz, Gabrielle E.   DPI" userId="0e87dca7-9c85-4686-81de-6667c5387956" providerId="ADAL" clId="{F419415C-7409-4C6D-A104-DC882AC03ECC}" dt="2024-02-23T16:11:14" v="18" actId="20577"/>
        <pc:sldMkLst>
          <pc:docMk/>
          <pc:sldMk cId="1182001475" sldId="275"/>
        </pc:sldMkLst>
        <pc:spChg chg="mod">
          <ac:chgData name="Koontz, Gabrielle E.   DPI" userId="0e87dca7-9c85-4686-81de-6667c5387956" providerId="ADAL" clId="{F419415C-7409-4C6D-A104-DC882AC03ECC}" dt="2024-02-23T16:11:14" v="18" actId="20577"/>
          <ac:spMkLst>
            <pc:docMk/>
            <pc:sldMk cId="1182001475" sldId="275"/>
            <ac:spMk id="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jessica.sloan@dpi.wi.gov"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emily.colo@dpi.wi.gov" TargetMode="External"/><Relationship Id="rId5" Type="http://schemas.openxmlformats.org/officeDocument/2006/relationships/hyperlink" Target="mailto:chris.gleason@dpi.wi.gov" TargetMode="External"/><Relationship Id="rId4" Type="http://schemas.openxmlformats.org/officeDocument/2006/relationships/hyperlink" Target="mailto:mark.schwingle@dpi.wi.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pi.wi.gov/wise/data-elements/residency-stat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pi.wi.gov/sites/default/files/imce/cte/CPACTEERS/2022_07_27_DPI_Roster_Work_Pla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a:t>Greetings, This is Jessie Sloan the DPI, CTE Data Consultant. Today we are going over CTE, Career Education and Coursework Snapshot Reviews.</a:t>
            </a:r>
          </a:p>
          <a:p>
            <a:pPr marL="0" lvl="0" indent="0" algn="l" rtl="0">
              <a:lnSpc>
                <a:spcPct val="100000"/>
              </a:lnSpc>
              <a:spcBef>
                <a:spcPts val="0"/>
              </a:spcBef>
              <a:spcAft>
                <a:spcPts val="0"/>
              </a:spcAft>
              <a:buSzPts val="1400"/>
              <a:buNone/>
            </a:pPr>
            <a:endParaRPr lang="en-US" sz="1600"/>
          </a:p>
          <a:p>
            <a:pPr marL="0" lvl="0" indent="0" algn="l" rtl="0">
              <a:spcBef>
                <a:spcPts val="0"/>
              </a:spcBef>
              <a:spcAft>
                <a:spcPts val="0"/>
              </a:spcAft>
              <a:buClr>
                <a:schemeClr val="dk1"/>
              </a:buClr>
              <a:buSzPts val="1400"/>
              <a:buFont typeface="Arial"/>
              <a:buNone/>
            </a:pPr>
            <a:r>
              <a:rPr lang="en-US"/>
              <a:t>My name is Jessie Sloan and I am the DPI CTE Data Consultant. </a:t>
            </a:r>
            <a:r>
              <a:rPr lang="en-US" u="sng">
                <a:solidFill>
                  <a:schemeClr val="hlink"/>
                </a:solidFill>
                <a:hlinkClick r:id="rId3"/>
              </a:rPr>
              <a:t>jessica.sloan@dpi.wi.gov</a:t>
            </a:r>
            <a:r>
              <a:rPr lang="en-US"/>
              <a:t> </a:t>
            </a:r>
          </a:p>
          <a:p>
            <a:pPr marL="0" lvl="0" indent="0" algn="l" rtl="0">
              <a:spcBef>
                <a:spcPts val="0"/>
              </a:spcBef>
              <a:spcAft>
                <a:spcPts val="0"/>
              </a:spcAft>
              <a:buClr>
                <a:schemeClr val="dk1"/>
              </a:buClr>
              <a:buSzPts val="1400"/>
              <a:buFont typeface="Arial"/>
              <a:buNone/>
            </a:pPr>
            <a:endParaRPr lang="en-US"/>
          </a:p>
          <a:p>
            <a:pPr marL="0" lvl="0" indent="0" algn="l" rtl="0">
              <a:spcBef>
                <a:spcPts val="0"/>
              </a:spcBef>
              <a:spcAft>
                <a:spcPts val="0"/>
              </a:spcAft>
              <a:buClr>
                <a:schemeClr val="dk1"/>
              </a:buClr>
              <a:buSzPts val="14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Also with me today are: </a:t>
            </a:r>
            <a:endParaRPr lang="en-US"/>
          </a:p>
          <a:p>
            <a:pPr marL="0" lvl="0" indent="0" algn="l" rtl="0">
              <a:spcBef>
                <a:spcPts val="0"/>
              </a:spcBef>
              <a:spcAft>
                <a:spcPts val="0"/>
              </a:spcAft>
              <a:buClr>
                <a:schemeClr val="dk1"/>
              </a:buClr>
              <a:buSzPts val="1400"/>
              <a:buFont typeface="Arial"/>
              <a:buNone/>
            </a:pPr>
            <a:r>
              <a:rPr lang="en-US"/>
              <a:t>Mark Schwingle, Gifted and Talented Teaching and Learning Consultant, </a:t>
            </a:r>
            <a:r>
              <a:rPr lang="en-US" u="sng">
                <a:solidFill>
                  <a:schemeClr val="hlink"/>
                </a:solidFill>
                <a:hlinkClick r:id="rId4"/>
              </a:rPr>
              <a:t>mark.schwingle@dpi.wi.gov</a:t>
            </a:r>
            <a:r>
              <a:rPr lang="en-US"/>
              <a:t> </a:t>
            </a:r>
          </a:p>
          <a:p>
            <a:pPr marL="0" lvl="0" indent="0" algn="l" rtl="0">
              <a:spcBef>
                <a:spcPts val="0"/>
              </a:spcBef>
              <a:spcAft>
                <a:spcPts val="0"/>
              </a:spcAft>
              <a:buClr>
                <a:schemeClr val="dk1"/>
              </a:buClr>
              <a:buSzPts val="1400"/>
              <a:buFont typeface="Arial"/>
              <a:buNone/>
            </a:pPr>
            <a:r>
              <a:rPr lang="en-US"/>
              <a:t>Chris Gleason, Arts and Creativity Teaching and Learning Consultant, </a:t>
            </a:r>
            <a:r>
              <a:rPr lang="en-US" u="sng">
                <a:solidFill>
                  <a:schemeClr val="hlink"/>
                </a:solidFill>
                <a:hlinkClick r:id="rId5"/>
              </a:rPr>
              <a:t>chris.gleason@dpi.wi.gov</a:t>
            </a:r>
            <a:r>
              <a:rPr lang="en-US"/>
              <a:t> </a:t>
            </a:r>
          </a:p>
          <a:p>
            <a:pPr marL="0" lvl="0" indent="0" algn="l" rtl="0">
              <a:spcBef>
                <a:spcPts val="0"/>
              </a:spcBef>
              <a:spcAft>
                <a:spcPts val="0"/>
              </a:spcAft>
              <a:buClr>
                <a:schemeClr val="dk1"/>
              </a:buClr>
              <a:buSzPts val="1400"/>
              <a:buFont typeface="Arial"/>
              <a:buNone/>
            </a:pPr>
            <a:r>
              <a:rPr lang="en-US"/>
              <a:t>Emily Colo, Office of Educational Accountability Consultant, </a:t>
            </a:r>
            <a:r>
              <a:rPr lang="en-US" u="sng">
                <a:solidFill>
                  <a:schemeClr val="hlink"/>
                </a:solidFill>
                <a:hlinkClick r:id="rId6"/>
              </a:rPr>
              <a:t>emily.colo@dpi.wi.gov</a:t>
            </a:r>
            <a:r>
              <a:rPr lang="en-US"/>
              <a:t> </a:t>
            </a:r>
          </a:p>
          <a:p>
            <a:pPr marL="0" lvl="0" indent="0" algn="l" rtl="0">
              <a:lnSpc>
                <a:spcPct val="100000"/>
              </a:lnSpc>
              <a:spcBef>
                <a:spcPts val="0"/>
              </a:spcBef>
              <a:spcAft>
                <a:spcPts val="0"/>
              </a:spcAft>
              <a:buSzPts val="1400"/>
              <a:buNone/>
            </a:pPr>
            <a:endParaRPr lang="en-US" sz="160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f4100610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8f4100610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Quick navigation into WISEdash</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The Career Education &amp; Coursework menu has 2 dashboards:</a:t>
            </a:r>
          </a:p>
          <a:p>
            <a:pPr marL="0" lvl="0" indent="0" algn="l" rtl="0">
              <a:lnSpc>
                <a:spcPct val="100000"/>
              </a:lnSpc>
              <a:spcBef>
                <a:spcPts val="0"/>
              </a:spcBef>
              <a:spcAft>
                <a:spcPts val="0"/>
              </a:spcAft>
              <a:buSzPts val="1400"/>
              <a:buNone/>
            </a:pP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Student Participation Count - (students counted one time only)</a:t>
            </a:r>
            <a:r>
              <a:rPr lang="en-US" b="1"/>
              <a:t>. This slide shows Student Participation Count.</a:t>
            </a:r>
          </a:p>
          <a:p>
            <a:pPr marL="0" lvl="0" indent="0" algn="l" rtl="0">
              <a:lnSpc>
                <a:spcPct val="100000"/>
              </a:lnSpc>
              <a:spcBef>
                <a:spcPts val="0"/>
              </a:spcBef>
              <a:spcAft>
                <a:spcPts val="0"/>
              </a:spcAft>
              <a:buSzPts val="1400"/>
              <a:buNone/>
            </a:pPr>
            <a:r>
              <a:rPr lang="en-US" b="1"/>
              <a:t>Outcome Count - (students may be counted more than once)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endParaRPr lang="en-US"/>
          </a:p>
        </p:txBody>
      </p:sp>
      <p:sp>
        <p:nvSpPr>
          <p:cNvPr id="110" name="Google Shape;110;g18f4100610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67228161d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67228161d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a blank copy of the Career Ed and Coursework Data Quality Check.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Sch w/ no Career Ed Participants, caution, 2 - THIS IS CONFUSING TO PEOPLE….THE GOAL IS 0. 2 IS TELLING ME THAT 2 SCHOOLS HAVE MISSING DATA.</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Pay attention to: </a:t>
            </a:r>
            <a:endParaRPr/>
          </a:p>
          <a:p>
            <a:pPr marL="0" lvl="0" indent="0" algn="l" rtl="0">
              <a:spcBef>
                <a:spcPts val="0"/>
              </a:spcBef>
              <a:spcAft>
                <a:spcPts val="0"/>
              </a:spcAft>
              <a:buClr>
                <a:schemeClr val="dk1"/>
              </a:buClr>
              <a:buSzPts val="1400"/>
              <a:buFont typeface="Arial"/>
              <a:buNone/>
            </a:pPr>
            <a:r>
              <a:rPr lang="en-US"/>
              <a:t>Green - Current view</a:t>
            </a:r>
            <a:endParaRPr/>
          </a:p>
          <a:p>
            <a:pPr marL="0" lvl="0" indent="0" algn="l" rtl="0">
              <a:spcBef>
                <a:spcPts val="0"/>
              </a:spcBef>
              <a:spcAft>
                <a:spcPts val="0"/>
              </a:spcAft>
              <a:buClr>
                <a:schemeClr val="dk1"/>
              </a:buClr>
              <a:buSzPts val="1400"/>
              <a:buFont typeface="Arial"/>
              <a:buNone/>
            </a:pPr>
            <a:r>
              <a:rPr lang="en-US"/>
              <a:t>Purple - Snapshot view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will do a quick intro to finding each dashboard in WISEdash for District. However, there are many How-to-Guides available on the Welcome page of WISEdash for District.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the Technical Skills and Attainment table. It is informing me of what WBL and IRC data was reported in the last snapshot.</a:t>
            </a:r>
            <a:endParaRPr/>
          </a:p>
        </p:txBody>
      </p:sp>
      <p:sp>
        <p:nvSpPr>
          <p:cNvPr id="119" name="Google Shape;119;g167228161d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03647a6b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b03647a6b4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latin typeface="Lato"/>
                <a:ea typeface="Lato"/>
                <a:cs typeface="Lato"/>
                <a:sym typeface="Lato"/>
              </a:rPr>
              <a:t>Technical Skills Attainment</a:t>
            </a:r>
            <a:endParaRPr sz="14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Program Name</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IRC’s</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WBL</a:t>
            </a: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Program Type</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Certified</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Non-Certified</a:t>
            </a: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Use other crosstabs to review student demographics and characteristics</a:t>
            </a: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Only students that participated in in WBL or IRC will be in this table.</a:t>
            </a:r>
            <a:endParaRPr sz="1400">
              <a:latin typeface="Lato"/>
              <a:ea typeface="Lato"/>
              <a:cs typeface="Lato"/>
              <a:sym typeface="Lato"/>
            </a:endParaRPr>
          </a:p>
          <a:p>
            <a:pPr marL="0" lvl="0" indent="0" algn="l" rtl="0">
              <a:spcBef>
                <a:spcPts val="0"/>
              </a:spcBef>
              <a:spcAft>
                <a:spcPts val="0"/>
              </a:spcAft>
              <a:buNone/>
            </a:pPr>
            <a:endParaRPr/>
          </a:p>
        </p:txBody>
      </p:sp>
      <p:sp>
        <p:nvSpPr>
          <p:cNvPr id="127" name="Google Shape;127;g2b03647a6b4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03647a6b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b03647a6b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latin typeface="Lato"/>
                <a:ea typeface="Lato"/>
                <a:cs typeface="Lato"/>
                <a:sym typeface="Lato"/>
              </a:rPr>
              <a:t>Advanced Credit Opportunities</a:t>
            </a:r>
            <a:endParaRPr sz="14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Adv Credit Type</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DE</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AP</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IB</a:t>
            </a: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Only students that participated in DE, AP, IB will be in this table.</a:t>
            </a:r>
            <a:endParaRPr sz="1400">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Use other crosstabs to review student demographics and characteristics</a:t>
            </a:r>
            <a:endParaRPr sz="1400">
              <a:latin typeface="Lato"/>
              <a:ea typeface="Lato"/>
              <a:cs typeface="Lato"/>
              <a:sym typeface="Lato"/>
            </a:endParaRPr>
          </a:p>
          <a:p>
            <a:pPr marL="0" lvl="0" indent="0" algn="l" rtl="0">
              <a:spcBef>
                <a:spcPts val="0"/>
              </a:spcBef>
              <a:spcAft>
                <a:spcPts val="0"/>
              </a:spcAft>
              <a:buNone/>
            </a:pPr>
            <a:endParaRPr sz="1400">
              <a:latin typeface="Lato"/>
              <a:ea typeface="Lato"/>
              <a:cs typeface="Lato"/>
              <a:sym typeface="Lato"/>
            </a:endParaRPr>
          </a:p>
        </p:txBody>
      </p:sp>
      <p:sp>
        <p:nvSpPr>
          <p:cNvPr id="135" name="Google Shape;135;g2b03647a6b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03647a6b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03647a6b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b03647a6b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03647a6b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b03647a6b4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Error 7146 is informing you that the Career Education - Concentrator Summary submitted by Tomah Hi does not match the students School of Primary Enrollment, which is RVA. Tomah SD has a separate entity or school called RVA and that school needs to submit the Concentrator Summary.</a:t>
            </a:r>
            <a:endParaRPr/>
          </a:p>
          <a:p>
            <a:pPr marL="0" lvl="0" indent="0" algn="l" rtl="0">
              <a:spcBef>
                <a:spcPts val="0"/>
              </a:spcBef>
              <a:spcAft>
                <a:spcPts val="0"/>
              </a:spcAft>
              <a:buNone/>
            </a:pPr>
            <a:endParaRPr/>
          </a:p>
          <a:p>
            <a:pPr marL="0" lvl="0" indent="0" algn="l" rtl="0">
              <a:spcBef>
                <a:spcPts val="0"/>
              </a:spcBef>
              <a:spcAft>
                <a:spcPts val="0"/>
              </a:spcAft>
              <a:buNone/>
            </a:pPr>
            <a:r>
              <a:rPr lang="en-US"/>
              <a:t>Many district contract with RVA to have their “own” virtual school. The entity/school that enrolls the student as Primary needs to report the students’ data. </a:t>
            </a:r>
            <a:endParaRPr/>
          </a:p>
          <a:p>
            <a:pPr marL="0" lvl="0" indent="0" algn="l" rtl="0">
              <a:spcBef>
                <a:spcPts val="0"/>
              </a:spcBef>
              <a:spcAft>
                <a:spcPts val="0"/>
              </a:spcAft>
              <a:buNone/>
            </a:pPr>
            <a:endParaRPr/>
          </a:p>
          <a:p>
            <a:pPr marL="0" lvl="0" indent="0" algn="l" rtl="0">
              <a:spcBef>
                <a:spcPts val="0"/>
              </a:spcBef>
              <a:spcAft>
                <a:spcPts val="0"/>
              </a:spcAft>
              <a:buNone/>
            </a:pPr>
            <a:r>
              <a:rPr lang="en-US"/>
              <a:t>*Pay attention to Residency Status for Coursework Enrollment. Home</a:t>
            </a:r>
            <a:endParaRPr/>
          </a:p>
        </p:txBody>
      </p:sp>
      <p:sp>
        <p:nvSpPr>
          <p:cNvPr id="151" name="Google Shape;151;g2b03647a6b4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03647a6b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03647a6b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Certificated Program Status is missing. The course YA-Healthcare Admin Y1 has been identified as certified WBL course. This is to remind you that you need to add the Certificated Program Status to each students’ record in the course…just because you have a course setup as certified does not mean that it will record the Certificated Program Status automatically. </a:t>
            </a:r>
            <a:endParaRPr/>
          </a:p>
          <a:p>
            <a:pPr marL="0" lvl="0" indent="0" algn="l" rtl="0">
              <a:spcBef>
                <a:spcPts val="0"/>
              </a:spcBef>
              <a:spcAft>
                <a:spcPts val="0"/>
              </a:spcAft>
              <a:buNone/>
            </a:pPr>
            <a:endParaRPr/>
          </a:p>
          <a:p>
            <a:pPr marL="0" lvl="0" indent="0" algn="l" rtl="0">
              <a:spcBef>
                <a:spcPts val="0"/>
              </a:spcBef>
              <a:spcAft>
                <a:spcPts val="0"/>
              </a:spcAft>
              <a:buNone/>
            </a:pPr>
            <a:r>
              <a:rPr lang="en-US"/>
              <a:t>Setting up the course as certified for IRC and WBL is to help you stay organized!</a:t>
            </a:r>
            <a:endParaRPr/>
          </a:p>
        </p:txBody>
      </p:sp>
      <p:sp>
        <p:nvSpPr>
          <p:cNvPr id="161" name="Google Shape;161;g2b03647a6b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03647a6b4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b03647a6b4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*Pay attention to Residency Status for Coursework Enrollment. This is an example of a homeschool student.</a:t>
            </a:r>
            <a:endParaRPr/>
          </a:p>
          <a:p>
            <a:pPr marL="0" lvl="0" indent="0" algn="l" rtl="0">
              <a:spcBef>
                <a:spcPts val="0"/>
              </a:spcBef>
              <a:spcAft>
                <a:spcPts val="0"/>
              </a:spcAft>
              <a:buNone/>
            </a:pPr>
            <a:endParaRPr/>
          </a:p>
          <a:p>
            <a:pPr marL="0" lvl="0" indent="0" algn="l" rtl="0">
              <a:spcBef>
                <a:spcPts val="0"/>
              </a:spcBef>
              <a:spcAft>
                <a:spcPts val="0"/>
              </a:spcAft>
              <a:buNone/>
            </a:pPr>
            <a:r>
              <a:rPr lang="en-US" sz="1100" u="sng">
                <a:solidFill>
                  <a:schemeClr val="hlink"/>
                </a:solidFill>
                <a:hlinkClick r:id="rId3"/>
              </a:rPr>
              <a:t>Residency Status</a:t>
            </a:r>
            <a:r>
              <a:rPr lang="en-US" sz="1100">
                <a:solidFill>
                  <a:srgbClr val="1F497D"/>
                </a:solidFill>
              </a:rPr>
              <a:t> ('R-HOME' and 'NR-HOME') </a:t>
            </a:r>
            <a:endParaRPr sz="1100">
              <a:solidFill>
                <a:srgbClr val="1F497D"/>
              </a:solidFill>
            </a:endParaRPr>
          </a:p>
          <a:p>
            <a:pPr marL="0" lvl="0" indent="0" algn="l" rtl="0">
              <a:spcBef>
                <a:spcPts val="0"/>
              </a:spcBef>
              <a:spcAft>
                <a:spcPts val="0"/>
              </a:spcAft>
              <a:buNone/>
            </a:pPr>
            <a:endParaRPr sz="1100">
              <a:solidFill>
                <a:srgbClr val="1F497D"/>
              </a:solidFill>
            </a:endParaRPr>
          </a:p>
          <a:p>
            <a:pPr marL="0" lvl="0" indent="0" algn="l" rtl="0">
              <a:spcBef>
                <a:spcPts val="0"/>
              </a:spcBef>
              <a:spcAft>
                <a:spcPts val="0"/>
              </a:spcAft>
              <a:buNone/>
            </a:pPr>
            <a:r>
              <a:rPr lang="en-US" sz="1100" b="1">
                <a:solidFill>
                  <a:srgbClr val="1F497D"/>
                </a:solidFill>
              </a:rPr>
              <a:t>Homeschool students would use the Coursework Enrollment type, they do not count for courses or CTEstudent program association. You may get error 7146 or 7461 if you forget to add the Residency Status (R-Home or NR-Home) for Membership count.</a:t>
            </a:r>
            <a:endParaRPr sz="1100" b="1">
              <a:solidFill>
                <a:srgbClr val="1F497D"/>
              </a:solidFill>
            </a:endParaRPr>
          </a:p>
          <a:p>
            <a:pPr marL="0" lvl="0" indent="0" algn="l" rtl="0">
              <a:spcBef>
                <a:spcPts val="0"/>
              </a:spcBef>
              <a:spcAft>
                <a:spcPts val="0"/>
              </a:spcAft>
              <a:buNone/>
            </a:pPr>
            <a:endParaRPr sz="1100" b="1">
              <a:solidFill>
                <a:srgbClr val="1F497D"/>
              </a:solidFill>
            </a:endParaRPr>
          </a:p>
          <a:p>
            <a:pPr marL="0" lvl="0" indent="0" algn="l" rtl="0">
              <a:spcBef>
                <a:spcPts val="0"/>
              </a:spcBef>
              <a:spcAft>
                <a:spcPts val="0"/>
              </a:spcAft>
              <a:buClr>
                <a:schemeClr val="dk1"/>
              </a:buClr>
              <a:buSzPts val="1100"/>
              <a:buFont typeface="Arial"/>
              <a:buNone/>
            </a:pPr>
            <a:r>
              <a:rPr lang="en-US" sz="1100" b="1">
                <a:solidFill>
                  <a:srgbClr val="1F497D"/>
                </a:solidFill>
              </a:rPr>
              <a:t>Homeschool students will not be a CTE concentrator/participant or any other CTE program association because they are not Primarily Enrolled in your school. Perkins counts Primary Enrollment. Homeschool students are primarily enrolled at home.</a:t>
            </a:r>
            <a:endParaRPr sz="1100" b="1">
              <a:solidFill>
                <a:srgbClr val="1F497D"/>
              </a:solidFill>
            </a:endParaRPr>
          </a:p>
        </p:txBody>
      </p:sp>
      <p:sp>
        <p:nvSpPr>
          <p:cNvPr id="173" name="Google Shape;173;g2b03647a6b4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b03647a6b4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b03647a6b4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Cora - completed a Youth Apprenticeship, however, she was not put into a YA course. A CTEstudent program association was added to her student record. I would not see a WBL course on Cora’s schedule or transcript. I want to see a WBL course on Cora’s transcript to show that she completed 450 hours of YA.</a:t>
            </a:r>
            <a:endParaRPr/>
          </a:p>
          <a:p>
            <a:pPr marL="0" lvl="0" indent="0" algn="l" rtl="0">
              <a:spcBef>
                <a:spcPts val="0"/>
              </a:spcBef>
              <a:spcAft>
                <a:spcPts val="0"/>
              </a:spcAft>
              <a:buNone/>
            </a:pPr>
            <a:endParaRPr/>
          </a:p>
          <a:p>
            <a:pPr marL="0" lvl="0" indent="0" algn="l" rtl="0">
              <a:spcBef>
                <a:spcPts val="0"/>
              </a:spcBef>
              <a:spcAft>
                <a:spcPts val="0"/>
              </a:spcAft>
              <a:buNone/>
            </a:pPr>
            <a:r>
              <a:rPr lang="en-US"/>
              <a:t>Jameson - was scheduled into a YA course locally called 2023_400_YAAAS. The course was setup as Certified to remind me to add the Certificated Program Status to his record at the end of the year. I can see Youth Apprenticeship on Jameson’s transcript and he got credit for 1 semester. I can see that I added the Certificated Program Status to his student record because it says “Non Course” and A in columns M and N.</a:t>
            </a:r>
            <a:endParaRPr/>
          </a:p>
          <a:p>
            <a:pPr marL="0" lvl="0" indent="0" algn="l" rtl="0">
              <a:spcBef>
                <a:spcPts val="0"/>
              </a:spcBef>
              <a:spcAft>
                <a:spcPts val="0"/>
              </a:spcAft>
              <a:buNone/>
            </a:pPr>
            <a:endParaRPr/>
          </a:p>
          <a:p>
            <a:pPr marL="0" lvl="0" indent="0" algn="l" rtl="0">
              <a:spcBef>
                <a:spcPts val="0"/>
              </a:spcBef>
              <a:spcAft>
                <a:spcPts val="0"/>
              </a:spcAft>
              <a:buNone/>
            </a:pPr>
            <a:r>
              <a:rPr lang="en-US"/>
              <a:t>Kristin - she took a YA course locally called 2023_400_YAFB1 for 2 semesters (or all year). She also has the Certificated Program Status added to her student record and YA shows up on her transcript.</a:t>
            </a:r>
            <a:endParaRPr/>
          </a:p>
          <a:p>
            <a:pPr marL="0" lvl="0" indent="0" algn="l" rtl="0">
              <a:spcBef>
                <a:spcPts val="0"/>
              </a:spcBef>
              <a:spcAft>
                <a:spcPts val="0"/>
              </a:spcAft>
              <a:buNone/>
            </a:pPr>
            <a:endParaRPr/>
          </a:p>
          <a:p>
            <a:pPr marL="0" lvl="0" indent="0" algn="l" rtl="0">
              <a:spcBef>
                <a:spcPts val="0"/>
              </a:spcBef>
              <a:spcAft>
                <a:spcPts val="0"/>
              </a:spcAft>
              <a:buNone/>
            </a:pPr>
            <a:r>
              <a:rPr lang="en-US"/>
              <a:t>Serrina - completed an IRC-State Approved Business &amp; Industry. I do not know what course offered the IRC because there is no Local Course Code. Thus, the IRC was entered as a CTEstudent program association on her student record. I wonder what course has an IRC at this school?</a:t>
            </a:r>
            <a:endParaRPr/>
          </a:p>
          <a:p>
            <a:pPr marL="0" lvl="0" indent="0" algn="l" rtl="0">
              <a:spcBef>
                <a:spcPts val="0"/>
              </a:spcBef>
              <a:spcAft>
                <a:spcPts val="0"/>
              </a:spcAft>
              <a:buNone/>
            </a:pPr>
            <a:endParaRPr/>
          </a:p>
          <a:p>
            <a:pPr marL="0" lvl="0" indent="0" algn="l" rtl="0">
              <a:spcBef>
                <a:spcPts val="0"/>
              </a:spcBef>
              <a:spcAft>
                <a:spcPts val="0"/>
              </a:spcAft>
              <a:buNone/>
            </a:pPr>
            <a:r>
              <a:rPr lang="en-US"/>
              <a:t>Lilianna - she is continuing to work on IRC-State Approved Business &amp; Industry in a local course called 2023_400_MSFTII. I can check the course handbook to find out what exact IRC she is workin on. Also, I need to remember to find out if she completed it or not in the 23-24 school year.</a:t>
            </a:r>
            <a:endParaRPr/>
          </a:p>
        </p:txBody>
      </p:sp>
      <p:sp>
        <p:nvSpPr>
          <p:cNvPr id="180" name="Google Shape;180;g2b03647a6b4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72fb56f94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72fb56f94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are some key resources, that I used to put this presentation together.</a:t>
            </a:r>
            <a:endParaRPr/>
          </a:p>
          <a:p>
            <a:pPr marL="0" lvl="0" indent="0" algn="l" rtl="0">
              <a:lnSpc>
                <a:spcPct val="100000"/>
              </a:lnSpc>
              <a:spcBef>
                <a:spcPts val="0"/>
              </a:spcBef>
              <a:spcAft>
                <a:spcPts val="0"/>
              </a:spcAft>
              <a:buSzPts val="1400"/>
              <a:buNone/>
            </a:pPr>
            <a:r>
              <a:rPr lang="en-US"/>
              <a:t>The CTE Data Resources webpage is an up to date web page with short trainings on all CTE, Career Ed and Perkins data.</a:t>
            </a:r>
            <a:endParaRPr/>
          </a:p>
        </p:txBody>
      </p:sp>
      <p:sp>
        <p:nvSpPr>
          <p:cNvPr id="188" name="Google Shape;188;g172fb56f94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a:t>The agenda is Snapshot due date, CTE &amp; coursework Data Team, Data to be reviewed, WISEdata Portal, WISEdash for District, and Resources</a:t>
            </a:r>
            <a:endParaRPr sz="1600"/>
          </a:p>
        </p:txBody>
      </p:sp>
      <p:sp>
        <p:nvSpPr>
          <p:cNvPr id="45" name="Google Shape;4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10169f5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10169f5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 you! Please feel free to reach out if you have questions. I am available or submit a DPI Help Ticket to customer service. </a:t>
            </a:r>
            <a:endParaRPr/>
          </a:p>
        </p:txBody>
      </p:sp>
      <p:sp>
        <p:nvSpPr>
          <p:cNvPr id="195" name="Google Shape;195;g210169f56a7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72fb56f9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172fb56f9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December is the Snapshot for Career Education Data. The next Snapshot for Career Education will be December </a:t>
            </a:r>
            <a:r>
              <a:rPr lang="en-US" sz="1400" dirty="0"/>
              <a:t>__10_,</a:t>
            </a:r>
            <a:r>
              <a:rPr lang="en-US" sz="1400"/>
              <a:t> 2024, it will capture 23.24 school year Career Education data.</a:t>
            </a:r>
            <a:endParaRPr sz="1400"/>
          </a:p>
          <a:p>
            <a:pPr marL="0" lvl="0" indent="0" algn="l" rtl="0">
              <a:lnSpc>
                <a:spcPct val="100000"/>
              </a:lnSpc>
              <a:spcBef>
                <a:spcPts val="0"/>
              </a:spcBef>
              <a:spcAft>
                <a:spcPts val="0"/>
              </a:spcAft>
              <a:buSzPts val="1400"/>
              <a:buNone/>
            </a:pPr>
            <a:r>
              <a:rPr lang="en-US" sz="1400"/>
              <a:t>-The Snapshot begins at the start of the business day on the date of the Snapshot.</a:t>
            </a:r>
            <a:endParaRPr sz="1400"/>
          </a:p>
          <a:p>
            <a:pPr marL="0" lvl="0" indent="0" algn="l" rtl="0">
              <a:lnSpc>
                <a:spcPct val="100000"/>
              </a:lnSpc>
              <a:spcBef>
                <a:spcPts val="0"/>
              </a:spcBef>
              <a:spcAft>
                <a:spcPts val="0"/>
              </a:spcAft>
              <a:buSzPts val="1400"/>
              <a:buNone/>
            </a:pPr>
            <a:r>
              <a:rPr lang="en-US" sz="1400"/>
              <a:t>-All CTE and Career Education data should be accurate in WISEdash for District before December 4, 2024. If you see it in WISEdash the day before the Snapshot, you know that the data has been sent.</a:t>
            </a:r>
            <a:endParaRPr sz="1400"/>
          </a:p>
          <a:p>
            <a:pPr marL="0" lvl="0" indent="0" algn="l" rtl="0">
              <a:lnSpc>
                <a:spcPct val="100000"/>
              </a:lnSpc>
              <a:spcBef>
                <a:spcPts val="0"/>
              </a:spcBef>
              <a:spcAft>
                <a:spcPts val="0"/>
              </a:spcAft>
              <a:buSzPts val="1400"/>
              <a:buNone/>
            </a:pPr>
            <a:r>
              <a:rPr lang="en-US" sz="1400"/>
              <a:t>-Start this work early and not the weekend before the Snapshot.</a:t>
            </a:r>
            <a:endParaRPr sz="1400"/>
          </a:p>
          <a:p>
            <a:pPr marL="0" lvl="0" indent="0" algn="l" rtl="0">
              <a:lnSpc>
                <a:spcPct val="100000"/>
              </a:lnSpc>
              <a:spcBef>
                <a:spcPts val="0"/>
              </a:spcBef>
              <a:spcAft>
                <a:spcPts val="0"/>
              </a:spcAft>
              <a:buSzPts val="1400"/>
              <a:buNone/>
            </a:pPr>
            <a:r>
              <a:rPr lang="en-US" sz="1400"/>
              <a:t>-It takes time for the data to flow from your Student Information System (SIS) to WISEdata Portal and into WISEdash for District.</a:t>
            </a:r>
            <a:endParaRPr sz="1400"/>
          </a:p>
          <a:p>
            <a:pPr marL="0" lvl="0" indent="0" algn="l" rtl="0">
              <a:lnSpc>
                <a:spcPct val="100000"/>
              </a:lnSpc>
              <a:spcBef>
                <a:spcPts val="0"/>
              </a:spcBef>
              <a:spcAft>
                <a:spcPts val="0"/>
              </a:spcAft>
              <a:buSzPts val="1400"/>
              <a:buNone/>
            </a:pPr>
            <a:r>
              <a:rPr lang="en-US" sz="1400"/>
              <a:t>-When the entire state is submitting data at the same time, the server gets slow.</a:t>
            </a:r>
            <a:endParaRPr sz="1400"/>
          </a:p>
          <a:p>
            <a:pPr marL="0" lvl="0" indent="0" algn="l" rtl="0">
              <a:lnSpc>
                <a:spcPct val="100000"/>
              </a:lnSpc>
              <a:spcBef>
                <a:spcPts val="0"/>
              </a:spcBef>
              <a:spcAft>
                <a:spcPts val="0"/>
              </a:spcAft>
              <a:buSzPts val="1400"/>
              <a:buNone/>
            </a:pPr>
            <a:r>
              <a:rPr lang="en-US" sz="1400"/>
              <a:t>-Changing data in your SIS does not automatically flow to WISE. Only new data automatically flows. Changed data calls for a resync from your SIS.</a:t>
            </a:r>
            <a:endParaRPr sz="1400"/>
          </a:p>
          <a:p>
            <a:pPr marL="0" lvl="0" indent="0" algn="l" rtl="0">
              <a:lnSpc>
                <a:spcPct val="100000"/>
              </a:lnSpc>
              <a:spcBef>
                <a:spcPts val="0"/>
              </a:spcBef>
              <a:spcAft>
                <a:spcPts val="0"/>
              </a:spcAft>
              <a:buSzPts val="1400"/>
              <a:buNone/>
            </a:pPr>
            <a:endParaRPr sz="1400"/>
          </a:p>
        </p:txBody>
      </p:sp>
      <p:sp>
        <p:nvSpPr>
          <p:cNvPr id="52" name="Google Shape;52;g172fb56f9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72fb56f9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172fb56f9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December is the Snapshot for Career Education Data. The next Snapshot for Career Education will be December ___, 2024, it will capture 23.24 school year Career Education data.</a:t>
            </a:r>
            <a:endParaRPr sz="1400"/>
          </a:p>
          <a:p>
            <a:pPr marL="0" lvl="0" indent="0" algn="l" rtl="0">
              <a:lnSpc>
                <a:spcPct val="100000"/>
              </a:lnSpc>
              <a:spcBef>
                <a:spcPts val="0"/>
              </a:spcBef>
              <a:spcAft>
                <a:spcPts val="0"/>
              </a:spcAft>
              <a:buSzPts val="1400"/>
              <a:buNone/>
            </a:pPr>
            <a:r>
              <a:rPr lang="en-US" sz="1400"/>
              <a:t>-The Snapshot begins at the start of the business day on the date of the Snapshot.</a:t>
            </a:r>
            <a:endParaRPr sz="1400"/>
          </a:p>
          <a:p>
            <a:pPr marL="0" lvl="0" indent="0" algn="l" rtl="0">
              <a:lnSpc>
                <a:spcPct val="100000"/>
              </a:lnSpc>
              <a:spcBef>
                <a:spcPts val="0"/>
              </a:spcBef>
              <a:spcAft>
                <a:spcPts val="0"/>
              </a:spcAft>
              <a:buSzPts val="1400"/>
              <a:buNone/>
            </a:pPr>
            <a:r>
              <a:rPr lang="en-US" sz="1400"/>
              <a:t>-All CTE and Career Education data should be accurate in WISEdash for District before December 4, 2024. If you see it in WISEdash the day before the Snapshot, you know that the data has been sent.</a:t>
            </a:r>
            <a:endParaRPr sz="1400"/>
          </a:p>
          <a:p>
            <a:pPr marL="0" lvl="0" indent="0" algn="l" rtl="0">
              <a:lnSpc>
                <a:spcPct val="100000"/>
              </a:lnSpc>
              <a:spcBef>
                <a:spcPts val="0"/>
              </a:spcBef>
              <a:spcAft>
                <a:spcPts val="0"/>
              </a:spcAft>
              <a:buSzPts val="1400"/>
              <a:buNone/>
            </a:pPr>
            <a:r>
              <a:rPr lang="en-US" sz="1400"/>
              <a:t>-Start this work early and not the weekend before the Snapshot.</a:t>
            </a:r>
            <a:endParaRPr sz="1400"/>
          </a:p>
          <a:p>
            <a:pPr marL="0" lvl="0" indent="0" algn="l" rtl="0">
              <a:lnSpc>
                <a:spcPct val="100000"/>
              </a:lnSpc>
              <a:spcBef>
                <a:spcPts val="0"/>
              </a:spcBef>
              <a:spcAft>
                <a:spcPts val="0"/>
              </a:spcAft>
              <a:buSzPts val="1400"/>
              <a:buNone/>
            </a:pPr>
            <a:r>
              <a:rPr lang="en-US" sz="1400"/>
              <a:t>-It takes time for the data to flow from your Student Information System (SIS) to WISEdata Portal and into WISEdash for District.</a:t>
            </a:r>
            <a:endParaRPr sz="1400"/>
          </a:p>
          <a:p>
            <a:pPr marL="0" lvl="0" indent="0" algn="l" rtl="0">
              <a:lnSpc>
                <a:spcPct val="100000"/>
              </a:lnSpc>
              <a:spcBef>
                <a:spcPts val="0"/>
              </a:spcBef>
              <a:spcAft>
                <a:spcPts val="0"/>
              </a:spcAft>
              <a:buSzPts val="1400"/>
              <a:buNone/>
            </a:pPr>
            <a:r>
              <a:rPr lang="en-US" sz="1400"/>
              <a:t>-When the entire state is submitting data at the same time, the server gets slow.</a:t>
            </a:r>
            <a:endParaRPr sz="1400"/>
          </a:p>
          <a:p>
            <a:pPr marL="0" lvl="0" indent="0" algn="l" rtl="0">
              <a:lnSpc>
                <a:spcPct val="100000"/>
              </a:lnSpc>
              <a:spcBef>
                <a:spcPts val="0"/>
              </a:spcBef>
              <a:spcAft>
                <a:spcPts val="0"/>
              </a:spcAft>
              <a:buSzPts val="1400"/>
              <a:buNone/>
            </a:pPr>
            <a:r>
              <a:rPr lang="en-US" sz="1400"/>
              <a:t>-Changing data in your SIS does not automatically flow to WISE. Only new data automatically flows. Changed data calls for a resync from your SIS.</a:t>
            </a:r>
            <a:endParaRPr sz="1400"/>
          </a:p>
          <a:p>
            <a:pPr marL="0" lvl="0" indent="0" algn="l" rtl="0">
              <a:lnSpc>
                <a:spcPct val="100000"/>
              </a:lnSpc>
              <a:spcBef>
                <a:spcPts val="0"/>
              </a:spcBef>
              <a:spcAft>
                <a:spcPts val="0"/>
              </a:spcAft>
              <a:buSzPts val="1400"/>
              <a:buNone/>
            </a:pPr>
            <a:endParaRPr sz="1400"/>
          </a:p>
        </p:txBody>
      </p:sp>
      <p:sp>
        <p:nvSpPr>
          <p:cNvPr id="52" name="Google Shape;52;g172fb56f9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97743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Submitting accurate data to WISE takes a team!</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Many individuals play a part in accurate data collection, data entry, checking, and using the data for Perkins Accountability and school report cards.</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Divide and conquer:</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Identify who checks WISEdata Portal?</a:t>
            </a:r>
            <a:endParaRPr sz="1400">
              <a:latin typeface="Lato"/>
              <a:ea typeface="Lato"/>
              <a:cs typeface="Lato"/>
              <a:sym typeface="Lato"/>
            </a:endParaRPr>
          </a:p>
          <a:p>
            <a:pPr marL="1371600" lvl="2" indent="-311150" algn="l" rtl="0">
              <a:lnSpc>
                <a:spcPct val="100000"/>
              </a:lnSpc>
              <a:spcBef>
                <a:spcPts val="0"/>
              </a:spcBef>
              <a:spcAft>
                <a:spcPts val="0"/>
              </a:spcAft>
              <a:buClr>
                <a:schemeClr val="dk1"/>
              </a:buClr>
              <a:buSzPts val="1300"/>
              <a:buFont typeface="Lato"/>
              <a:buChar char="■"/>
            </a:pPr>
            <a:r>
              <a:rPr lang="en-US" sz="1300">
                <a:latin typeface="Lato"/>
                <a:ea typeface="Lato"/>
                <a:cs typeface="Lato"/>
                <a:sym typeface="Lato"/>
              </a:rPr>
              <a:t>Certified/Non-Certified Export</a:t>
            </a:r>
            <a:endParaRPr sz="1300">
              <a:latin typeface="Lato"/>
              <a:ea typeface="Lato"/>
              <a:cs typeface="Lato"/>
              <a:sym typeface="Lato"/>
            </a:endParaRPr>
          </a:p>
          <a:p>
            <a:pPr marL="1371600" lvl="2" indent="-311150" algn="l" rtl="0">
              <a:lnSpc>
                <a:spcPct val="100000"/>
              </a:lnSpc>
              <a:spcBef>
                <a:spcPts val="0"/>
              </a:spcBef>
              <a:spcAft>
                <a:spcPts val="0"/>
              </a:spcAft>
              <a:buClr>
                <a:schemeClr val="dk1"/>
              </a:buClr>
              <a:buSzPts val="1300"/>
              <a:buFont typeface="Lato"/>
              <a:buChar char="■"/>
            </a:pPr>
            <a:r>
              <a:rPr lang="en-US" sz="1300">
                <a:latin typeface="Lato"/>
                <a:ea typeface="Lato"/>
                <a:cs typeface="Lato"/>
                <a:sym typeface="Lato"/>
              </a:rPr>
              <a:t>Participants Export</a:t>
            </a:r>
            <a:endParaRPr sz="1300">
              <a:latin typeface="Lato"/>
              <a:ea typeface="Lato"/>
              <a:cs typeface="Lato"/>
              <a:sym typeface="Lato"/>
            </a:endParaRPr>
          </a:p>
          <a:p>
            <a:pPr marL="1371600" lvl="2" indent="-311150" algn="l" rtl="0">
              <a:lnSpc>
                <a:spcPct val="100000"/>
              </a:lnSpc>
              <a:spcBef>
                <a:spcPts val="0"/>
              </a:spcBef>
              <a:spcAft>
                <a:spcPts val="0"/>
              </a:spcAft>
              <a:buClr>
                <a:schemeClr val="dk1"/>
              </a:buClr>
              <a:buSzPts val="1300"/>
              <a:buFont typeface="Lato"/>
              <a:buChar char="■"/>
            </a:pPr>
            <a:r>
              <a:rPr lang="en-US" sz="1300">
                <a:latin typeface="Lato"/>
                <a:ea typeface="Lato"/>
                <a:cs typeface="Lato"/>
                <a:sym typeface="Lato"/>
              </a:rPr>
              <a:t>Concentrators Export</a:t>
            </a:r>
            <a:endParaRPr sz="1300">
              <a:latin typeface="Lato"/>
              <a:ea typeface="Lato"/>
              <a:cs typeface="Lato"/>
              <a:sym typeface="Lato"/>
            </a:endParaRPr>
          </a:p>
          <a:p>
            <a:pPr marL="1371600" lvl="2" indent="-311150" algn="l" rtl="0">
              <a:lnSpc>
                <a:spcPct val="100000"/>
              </a:lnSpc>
              <a:spcBef>
                <a:spcPts val="0"/>
              </a:spcBef>
              <a:spcAft>
                <a:spcPts val="0"/>
              </a:spcAft>
              <a:buClr>
                <a:schemeClr val="dk1"/>
              </a:buClr>
              <a:buSzPts val="1300"/>
              <a:buFont typeface="Lato"/>
              <a:buChar char="■"/>
            </a:pPr>
            <a:r>
              <a:rPr lang="en-US" sz="1300">
                <a:latin typeface="Lato"/>
                <a:ea typeface="Lato"/>
                <a:cs typeface="Lato"/>
                <a:sym typeface="Lato"/>
              </a:rPr>
              <a:t>Roster: Course Offerings Export</a:t>
            </a:r>
            <a:endParaRPr sz="13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Identify who checks WISEdash for District</a:t>
            </a:r>
            <a:endParaRPr sz="1400">
              <a:latin typeface="Lato"/>
              <a:ea typeface="Lato"/>
              <a:cs typeface="Lato"/>
              <a:sym typeface="Lato"/>
            </a:endParaRPr>
          </a:p>
          <a:p>
            <a:pPr marL="1371600" lvl="2" indent="-311150" algn="l" rtl="0">
              <a:lnSpc>
                <a:spcPct val="100000"/>
              </a:lnSpc>
              <a:spcBef>
                <a:spcPts val="0"/>
              </a:spcBef>
              <a:spcAft>
                <a:spcPts val="0"/>
              </a:spcAft>
              <a:buClr>
                <a:schemeClr val="dk1"/>
              </a:buClr>
              <a:buSzPts val="1300"/>
              <a:buFont typeface="Lato"/>
              <a:buChar char="■"/>
            </a:pPr>
            <a:r>
              <a:rPr lang="en-US" sz="1300">
                <a:latin typeface="Lato"/>
                <a:ea typeface="Lato"/>
                <a:cs typeface="Lato"/>
                <a:sym typeface="Lato"/>
              </a:rPr>
              <a:t>Snapshot&gt;Career Education and Courses</a:t>
            </a:r>
            <a:endParaRPr sz="1300">
              <a:latin typeface="Lato"/>
              <a:ea typeface="Lato"/>
              <a:cs typeface="Lato"/>
              <a:sym typeface="Lato"/>
            </a:endParaRPr>
          </a:p>
          <a:p>
            <a:pPr marL="1371600" lvl="2" indent="-311150" algn="l" rtl="0">
              <a:lnSpc>
                <a:spcPct val="100000"/>
              </a:lnSpc>
              <a:spcBef>
                <a:spcPts val="0"/>
              </a:spcBef>
              <a:spcAft>
                <a:spcPts val="0"/>
              </a:spcAft>
              <a:buClr>
                <a:schemeClr val="dk1"/>
              </a:buClr>
              <a:buSzPts val="1300"/>
              <a:buFont typeface="Lato"/>
              <a:buChar char="■"/>
            </a:pPr>
            <a:r>
              <a:rPr lang="en-US" sz="1300">
                <a:latin typeface="Lato"/>
                <a:ea typeface="Lato"/>
                <a:cs typeface="Lato"/>
                <a:sym typeface="Lato"/>
              </a:rPr>
              <a:t>Snapshot&gt;Perkins</a:t>
            </a:r>
            <a:endParaRPr sz="1300">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59" name="Google Shape;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67228161d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167228161d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a quick pictorial of how data is reported to DPI.</a:t>
            </a:r>
            <a:endParaRPr/>
          </a:p>
          <a:p>
            <a:pPr marL="0" lvl="0" indent="0" algn="l" rtl="0">
              <a:lnSpc>
                <a:spcPct val="100000"/>
              </a:lnSpc>
              <a:spcBef>
                <a:spcPts val="0"/>
              </a:spcBef>
              <a:spcAft>
                <a:spcPts val="0"/>
              </a:spcAft>
              <a:buSzPts val="1400"/>
              <a:buNone/>
            </a:pPr>
            <a:r>
              <a:rPr lang="en-US"/>
              <a:t>Everything begins in the Student Information System</a:t>
            </a:r>
            <a:endParaRPr/>
          </a:p>
          <a:p>
            <a:pPr marL="0" lvl="0" indent="0" algn="l" rtl="0">
              <a:lnSpc>
                <a:spcPct val="100000"/>
              </a:lnSpc>
              <a:spcBef>
                <a:spcPts val="0"/>
              </a:spcBef>
              <a:spcAft>
                <a:spcPts val="0"/>
              </a:spcAft>
              <a:buSzPts val="1400"/>
              <a:buNone/>
            </a:pPr>
            <a:r>
              <a:rPr lang="en-US"/>
              <a:t>-Teams will need to record data elements on paper and provide to data entry personnel.</a:t>
            </a:r>
            <a:endParaRPr/>
          </a:p>
          <a:p>
            <a:pPr marL="0" lvl="0" indent="0" algn="l" rtl="0">
              <a:lnSpc>
                <a:spcPct val="100000"/>
              </a:lnSpc>
              <a:spcBef>
                <a:spcPts val="0"/>
              </a:spcBef>
              <a:spcAft>
                <a:spcPts val="0"/>
              </a:spcAft>
              <a:buSzPts val="1400"/>
              <a:buNone/>
            </a:pPr>
            <a:r>
              <a:rPr lang="en-US"/>
              <a:t>-Usually, data entry personnel watch the data flow to the first stop called WISEdata Portal.</a:t>
            </a:r>
            <a:endParaRPr/>
          </a:p>
          <a:p>
            <a:pPr marL="0" lvl="0" indent="0" algn="l" rtl="0">
              <a:lnSpc>
                <a:spcPct val="100000"/>
              </a:lnSpc>
              <a:spcBef>
                <a:spcPts val="0"/>
              </a:spcBef>
              <a:spcAft>
                <a:spcPts val="0"/>
              </a:spcAft>
              <a:buSzPts val="1400"/>
              <a:buNone/>
            </a:pPr>
            <a:r>
              <a:rPr lang="en-US"/>
              <a:t>-This is where raw data goes through the business rules at DPI.</a:t>
            </a:r>
            <a:endParaRPr/>
          </a:p>
          <a:p>
            <a:pPr marL="0" lvl="0" indent="0" algn="l" rtl="0">
              <a:lnSpc>
                <a:spcPct val="100000"/>
              </a:lnSpc>
              <a:spcBef>
                <a:spcPts val="0"/>
              </a:spcBef>
              <a:spcAft>
                <a:spcPts val="0"/>
              </a:spcAft>
              <a:buSzPts val="1400"/>
              <a:buNone/>
            </a:pPr>
            <a:r>
              <a:rPr lang="en-US"/>
              <a:t>-The final stop and where the Snapshot is taken, is in WISEdash for District.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one can do this work alone. It takes a team to follow the data and see it correctly in WISEdash for District, before the December Snapshot.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Data is considered live and in real time. WISEdash for District updates about every 24 hours. It does take a bit longer the closer we get to a Snapshot because</a:t>
            </a:r>
            <a:endParaRPr/>
          </a:p>
          <a:p>
            <a:pPr marL="0" lvl="0" indent="0" algn="l" rtl="0">
              <a:lnSpc>
                <a:spcPct val="100000"/>
              </a:lnSpc>
              <a:spcBef>
                <a:spcPts val="0"/>
              </a:spcBef>
              <a:spcAft>
                <a:spcPts val="0"/>
              </a:spcAft>
              <a:buSzPts val="1400"/>
              <a:buNone/>
            </a:pPr>
            <a:r>
              <a:rPr lang="en-US"/>
              <a:t>everyone in the state is trying to push last minute data….So, do not wait to submit and check the weekend before a Snapshot.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Data received after a Snapshot will not be included in that reporting years data.</a:t>
            </a:r>
            <a:endParaRPr/>
          </a:p>
        </p:txBody>
      </p:sp>
      <p:sp>
        <p:nvSpPr>
          <p:cNvPr id="66" name="Google Shape;66;g167228161d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7228161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67228161d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to be reviewed.</a:t>
            </a:r>
            <a:endParaRPr/>
          </a:p>
          <a:p>
            <a:pPr marL="0" lvl="0" indent="0" algn="l" rtl="0">
              <a:lnSpc>
                <a:spcPct val="100000"/>
              </a:lnSpc>
              <a:spcBef>
                <a:spcPts val="0"/>
              </a:spcBef>
              <a:spcAft>
                <a:spcPts val="0"/>
              </a:spcAft>
              <a:buSzPts val="1400"/>
              <a:buNone/>
            </a:pPr>
            <a:r>
              <a:rPr lang="en-US"/>
              <a:t>Here is a demo and blank copy of a quick data check to begin this work and take notes on what you see.</a:t>
            </a:r>
            <a:endParaRPr/>
          </a:p>
          <a:p>
            <a:pPr marL="0" lvl="0" indent="0" algn="l" rtl="0">
              <a:lnSpc>
                <a:spcPct val="100000"/>
              </a:lnSpc>
              <a:spcBef>
                <a:spcPts val="0"/>
              </a:spcBef>
              <a:spcAft>
                <a:spcPts val="0"/>
              </a:spcAft>
              <a:buSzPts val="1400"/>
              <a:buNone/>
            </a:pPr>
            <a:r>
              <a:rPr lang="en-US"/>
              <a:t>Keep in mind that data quality has to do with the size, scope, and depth of your curriculum and teaching practices. Data quality also has to do with communicating with data entry personnel.</a:t>
            </a:r>
            <a:endParaRPr/>
          </a:p>
          <a:p>
            <a:pPr marL="0" lvl="0" indent="0" algn="l" rtl="0">
              <a:lnSpc>
                <a:spcPct val="100000"/>
              </a:lnSpc>
              <a:spcBef>
                <a:spcPts val="0"/>
              </a:spcBef>
              <a:spcAft>
                <a:spcPts val="0"/>
              </a:spcAft>
              <a:buSzPts val="1400"/>
              <a:buNone/>
            </a:pPr>
            <a:r>
              <a:rPr lang="en-US"/>
              <a:t>Today, we are simply checking numbers. Only your academic teams can dig into the quality of their curriculum.</a:t>
            </a:r>
            <a:endParaRPr/>
          </a:p>
          <a:p>
            <a:pPr marL="0" lvl="0" indent="0" algn="l" rtl="0">
              <a:lnSpc>
                <a:spcPct val="100000"/>
              </a:lnSpc>
              <a:spcBef>
                <a:spcPts val="0"/>
              </a:spcBef>
              <a:spcAft>
                <a:spcPts val="0"/>
              </a:spcAft>
              <a:buSzPts val="1400"/>
              <a:buNone/>
            </a:pPr>
            <a:endParaRPr/>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Use your Data Team to assist with these data checks:</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Someone can check WISEdata Portal</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Someone can check WISEdash for District&gt;Snapshot&gt;Career Education and Coursework dashboard</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Someone can reference the </a:t>
            </a:r>
            <a:r>
              <a:rPr lang="en-US" sz="1400" u="sng">
                <a:solidFill>
                  <a:schemeClr val="hlink"/>
                </a:solidFill>
                <a:latin typeface="Lato"/>
                <a:ea typeface="Lato"/>
                <a:cs typeface="Lato"/>
                <a:sym typeface="Lato"/>
                <a:hlinkClick r:id="rId3"/>
              </a:rPr>
              <a:t>Roster Work Plan</a:t>
            </a:r>
            <a:r>
              <a:rPr lang="en-US" sz="1400">
                <a:latin typeface="Lato"/>
                <a:ea typeface="Lato"/>
                <a:cs typeface="Lato"/>
                <a:sym typeface="Lato"/>
              </a:rPr>
              <a:t> and ensure that all the: AP/IB/Arts/CTE and DE courses are being counted. </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Someone to take notes</a:t>
            </a:r>
            <a:endParaRPr sz="1400">
              <a:latin typeface="Lato"/>
              <a:ea typeface="Lato"/>
              <a:cs typeface="Lato"/>
              <a:sym typeface="Lato"/>
            </a:endParaRPr>
          </a:p>
          <a:p>
            <a:pPr marL="914400" lvl="0" indent="0" algn="l" rtl="0">
              <a:lnSpc>
                <a:spcPct val="100000"/>
              </a:lnSpc>
              <a:spcBef>
                <a:spcPts val="0"/>
              </a:spcBef>
              <a:spcAft>
                <a:spcPts val="0"/>
              </a:spcAft>
              <a:buSzPts val="1400"/>
              <a:buNone/>
            </a:pPr>
            <a:endParaRPr sz="1400">
              <a:latin typeface="Lato"/>
              <a:ea typeface="Lato"/>
              <a:cs typeface="Lato"/>
              <a:sym typeface="Lato"/>
            </a:endParaRPr>
          </a:p>
        </p:txBody>
      </p:sp>
      <p:sp>
        <p:nvSpPr>
          <p:cNvPr id="83" name="Google Shape;83;g167228161d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72fb56f94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172fb56f940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 simple worksheet demo to remind you of the data elements and definitions of what to look for in WISEdash for Districts.</a:t>
            </a:r>
            <a:endParaRPr/>
          </a:p>
          <a:p>
            <a:pPr marL="0" lvl="0" indent="0" algn="l" rtl="0">
              <a:lnSpc>
                <a:spcPct val="100000"/>
              </a:lnSpc>
              <a:spcBef>
                <a:spcPts val="0"/>
              </a:spcBef>
              <a:spcAft>
                <a:spcPts val="0"/>
              </a:spcAft>
              <a:buSzPts val="1400"/>
              <a:buNone/>
            </a:pPr>
            <a:r>
              <a:rPr lang="en-US"/>
              <a:t>On the previous slide, there was a blank copy for your findings.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first column is “topics,” provides you with what data to check.</a:t>
            </a:r>
            <a:endParaRPr/>
          </a:p>
          <a:p>
            <a:pPr marL="0" lvl="0" indent="0" algn="l" rtl="0">
              <a:lnSpc>
                <a:spcPct val="100000"/>
              </a:lnSpc>
              <a:spcBef>
                <a:spcPts val="0"/>
              </a:spcBef>
              <a:spcAft>
                <a:spcPts val="0"/>
              </a:spcAft>
              <a:buSzPts val="1400"/>
              <a:buNone/>
            </a:pPr>
            <a:r>
              <a:rPr lang="en-US"/>
              <a:t>The second column is what WISEdata Portal export to check. WISEdata Portal is the first place data comes into DPI and runs through validation rules.</a:t>
            </a:r>
            <a:endParaRPr/>
          </a:p>
          <a:p>
            <a:pPr marL="0" lvl="0" indent="0" algn="l" rtl="0">
              <a:lnSpc>
                <a:spcPct val="100000"/>
              </a:lnSpc>
              <a:spcBef>
                <a:spcPts val="0"/>
              </a:spcBef>
              <a:spcAft>
                <a:spcPts val="0"/>
              </a:spcAft>
              <a:buSzPts val="1400"/>
              <a:buNone/>
            </a:pPr>
            <a:r>
              <a:rPr lang="en-US"/>
              <a:t>The third column is WISEdash for District and shows you how to view your data that is at DPI.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Remember, your data team members have different levels of access into your student information system, WISEdata Portal and WISEdash…that is why a Team approach is so important. </a:t>
            </a:r>
            <a:endParaRPr/>
          </a:p>
          <a:p>
            <a:pPr marL="0" lvl="0" indent="0" algn="l" rtl="0">
              <a:lnSpc>
                <a:spcPct val="100000"/>
              </a:lnSpc>
              <a:spcBef>
                <a:spcPts val="0"/>
              </a:spcBef>
              <a:spcAft>
                <a:spcPts val="0"/>
              </a:spcAft>
              <a:buSzPts val="1400"/>
              <a:buNone/>
            </a:pPr>
            <a:r>
              <a:rPr lang="en-US"/>
              <a:t>Based on your role on the Data Team, you will enter the numbers you see on the Career Ed and Coursework Data Quality Check (blank) document ….to reconcile what is being reported in WISEdash.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Perkins Accountability Reports and School Report Cards should never be a surprise, if you are reviewing your data in live time and before a Snapshot.</a:t>
            </a:r>
            <a:endParaRPr/>
          </a:p>
        </p:txBody>
      </p:sp>
      <p:sp>
        <p:nvSpPr>
          <p:cNvPr id="90" name="Google Shape;90;g172fb56f940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f285a43f1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f285a43f1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 snippet of WISEdata Portal to show you where to get these exports.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also circles “Resources,” so you can find your SIS vendor specific training for CTE data.</a:t>
            </a:r>
            <a:endParaRPr/>
          </a:p>
        </p:txBody>
      </p:sp>
      <p:sp>
        <p:nvSpPr>
          <p:cNvPr id="97" name="Google Shape;97;g1f285a43f10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10"/>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10"/>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0"/>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charRg st="1" end="1"/>
                                            </p:txEl>
                                          </p:spTgt>
                                        </p:tgtEl>
                                        <p:attrNameLst>
                                          <p:attrName>style.visibility</p:attrName>
                                        </p:attrNameLst>
                                      </p:cBhvr>
                                      <p:to>
                                        <p:strVal val="visible"/>
                                      </p:to>
                                    </p:set>
                                    <p:animEffect transition="in" filter="fade">
                                      <p:cBhvr>
                                        <p:cTn id="12" dur="750"/>
                                        <p:tgtEl>
                                          <p:spTgt spid="14">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charRg st="1" end="1"/>
                                            </p:txEl>
                                          </p:spTgt>
                                        </p:tgtEl>
                                        <p:attrNameLst>
                                          <p:attrName>style.visibility</p:attrName>
                                        </p:attrNameLst>
                                      </p:cBhvr>
                                      <p:to>
                                        <p:strVal val="visible"/>
                                      </p:to>
                                    </p:set>
                                    <p:animEffect transition="in" filter="fade">
                                      <p:cBhvr>
                                        <p:cTn id="17" dur="750"/>
                                        <p:tgtEl>
                                          <p:spTgt spid="14">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charRg st="1" end="1"/>
                                            </p:txEl>
                                          </p:spTgt>
                                        </p:tgtEl>
                                        <p:attrNameLst>
                                          <p:attrName>style.visibility</p:attrName>
                                        </p:attrNameLst>
                                      </p:cBhvr>
                                      <p:to>
                                        <p:strVal val="visible"/>
                                      </p:to>
                                    </p:set>
                                    <p:animEffect transition="in" filter="fade">
                                      <p:cBhvr>
                                        <p:cTn id="22" dur="750"/>
                                        <p:tgtEl>
                                          <p:spTgt spid="14">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charRg st="1" end="1"/>
                                            </p:txEl>
                                          </p:spTgt>
                                        </p:tgtEl>
                                        <p:attrNameLst>
                                          <p:attrName>style.visibility</p:attrName>
                                        </p:attrNameLst>
                                      </p:cBhvr>
                                      <p:to>
                                        <p:strVal val="visible"/>
                                      </p:to>
                                    </p:set>
                                    <p:animEffect transition="in" filter="fade">
                                      <p:cBhvr>
                                        <p:cTn id="27" dur="750"/>
                                        <p:tgtEl>
                                          <p:spTgt spid="14">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charRg st="1" end="1"/>
                                            </p:txEl>
                                          </p:spTgt>
                                        </p:tgtEl>
                                        <p:attrNameLst>
                                          <p:attrName>style.visibility</p:attrName>
                                        </p:attrNameLst>
                                      </p:cBhvr>
                                      <p:to>
                                        <p:strVal val="visible"/>
                                      </p:to>
                                    </p:set>
                                    <p:animEffect transition="in" filter="fade">
                                      <p:cBhvr>
                                        <p:cTn id="32" dur="750"/>
                                        <p:tgtEl>
                                          <p:spTgt spid="14">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charRg st="1" end="1"/>
                                            </p:txEl>
                                          </p:spTgt>
                                        </p:tgtEl>
                                        <p:attrNameLst>
                                          <p:attrName>style.visibility</p:attrName>
                                        </p:attrNameLst>
                                      </p:cBhvr>
                                      <p:to>
                                        <p:strVal val="visible"/>
                                      </p:to>
                                    </p:set>
                                    <p:animEffect transition="in" filter="fade">
                                      <p:cBhvr>
                                        <p:cTn id="37" dur="750"/>
                                        <p:tgtEl>
                                          <p:spTgt spid="14">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charRg st="1" end="1"/>
                                            </p:txEl>
                                          </p:spTgt>
                                        </p:tgtEl>
                                        <p:attrNameLst>
                                          <p:attrName>style.visibility</p:attrName>
                                        </p:attrNameLst>
                                      </p:cBhvr>
                                      <p:to>
                                        <p:strVal val="visible"/>
                                      </p:to>
                                    </p:set>
                                    <p:animEffect transition="in" filter="fade">
                                      <p:cBhvr>
                                        <p:cTn id="42" dur="750"/>
                                        <p:tgtEl>
                                          <p:spTgt spid="14">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charRg st="1" end="1"/>
                                            </p:txEl>
                                          </p:spTgt>
                                        </p:tgtEl>
                                        <p:attrNameLst>
                                          <p:attrName>style.visibility</p:attrName>
                                        </p:attrNameLst>
                                      </p:cBhvr>
                                      <p:to>
                                        <p:strVal val="visible"/>
                                      </p:to>
                                    </p:set>
                                    <p:animEffect transition="in" filter="fade">
                                      <p:cBhvr>
                                        <p:cTn id="47" dur="750"/>
                                        <p:tgtEl>
                                          <p:spTgt spid="14">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charRg st="1" end="1"/>
                                            </p:txEl>
                                          </p:spTgt>
                                        </p:tgtEl>
                                        <p:attrNameLst>
                                          <p:attrName>style.visibility</p:attrName>
                                        </p:attrNameLst>
                                      </p:cBhvr>
                                      <p:to>
                                        <p:strVal val="visible"/>
                                      </p:to>
                                    </p:set>
                                    <p:animEffect transition="in" filter="fade">
                                      <p:cBhvr>
                                        <p:cTn id="55" dur="750"/>
                                        <p:tgtEl>
                                          <p:spTgt spid="15">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charRg st="1" end="1"/>
                                            </p:txEl>
                                          </p:spTgt>
                                        </p:tgtEl>
                                        <p:attrNameLst>
                                          <p:attrName>style.visibility</p:attrName>
                                        </p:attrNameLst>
                                      </p:cBhvr>
                                      <p:to>
                                        <p:strVal val="visible"/>
                                      </p:to>
                                    </p:set>
                                    <p:animEffect transition="in" filter="fade">
                                      <p:cBhvr>
                                        <p:cTn id="59" dur="750"/>
                                        <p:tgtEl>
                                          <p:spTgt spid="15">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charRg st="1" end="1"/>
                                            </p:txEl>
                                          </p:spTgt>
                                        </p:tgtEl>
                                        <p:attrNameLst>
                                          <p:attrName>style.visibility</p:attrName>
                                        </p:attrNameLst>
                                      </p:cBhvr>
                                      <p:to>
                                        <p:strVal val="visible"/>
                                      </p:to>
                                    </p:set>
                                    <p:animEffect transition="in" filter="fade">
                                      <p:cBhvr>
                                        <p:cTn id="63" dur="750"/>
                                        <p:tgtEl>
                                          <p:spTgt spid="15">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charRg st="1" end="1"/>
                                            </p:txEl>
                                          </p:spTgt>
                                        </p:tgtEl>
                                        <p:attrNameLst>
                                          <p:attrName>style.visibility</p:attrName>
                                        </p:attrNameLst>
                                      </p:cBhvr>
                                      <p:to>
                                        <p:strVal val="visible"/>
                                      </p:to>
                                    </p:set>
                                    <p:animEffect transition="in" filter="fade">
                                      <p:cBhvr>
                                        <p:cTn id="67" dur="750"/>
                                        <p:tgtEl>
                                          <p:spTgt spid="15">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charRg st="1" end="1"/>
                                            </p:txEl>
                                          </p:spTgt>
                                        </p:tgtEl>
                                        <p:attrNameLst>
                                          <p:attrName>style.visibility</p:attrName>
                                        </p:attrNameLst>
                                      </p:cBhvr>
                                      <p:to>
                                        <p:strVal val="visible"/>
                                      </p:to>
                                    </p:set>
                                    <p:animEffect transition="in" filter="fade">
                                      <p:cBhvr>
                                        <p:cTn id="71" dur="750"/>
                                        <p:tgtEl>
                                          <p:spTgt spid="15">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charRg st="1" end="1"/>
                                            </p:txEl>
                                          </p:spTgt>
                                        </p:tgtEl>
                                        <p:attrNameLst>
                                          <p:attrName>style.visibility</p:attrName>
                                        </p:attrNameLst>
                                      </p:cBhvr>
                                      <p:to>
                                        <p:strVal val="visible"/>
                                      </p:to>
                                    </p:set>
                                    <p:animEffect transition="in" filter="fade">
                                      <p:cBhvr>
                                        <p:cTn id="75" dur="750"/>
                                        <p:tgtEl>
                                          <p:spTgt spid="15">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charRg st="1" end="1"/>
                                            </p:txEl>
                                          </p:spTgt>
                                        </p:tgtEl>
                                        <p:attrNameLst>
                                          <p:attrName>style.visibility</p:attrName>
                                        </p:attrNameLst>
                                      </p:cBhvr>
                                      <p:to>
                                        <p:strVal val="visible"/>
                                      </p:to>
                                    </p:set>
                                    <p:animEffect transition="in" filter="fade">
                                      <p:cBhvr>
                                        <p:cTn id="79" dur="750"/>
                                        <p:tgtEl>
                                          <p:spTgt spid="15">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charRg st="1" end="1"/>
                                            </p:txEl>
                                          </p:spTgt>
                                        </p:tgtEl>
                                        <p:attrNameLst>
                                          <p:attrName>style.visibility</p:attrName>
                                        </p:attrNameLst>
                                      </p:cBhvr>
                                      <p:to>
                                        <p:strVal val="visible"/>
                                      </p:to>
                                    </p:set>
                                    <p:animEffect transition="in" filter="fade">
                                      <p:cBhvr>
                                        <p:cTn id="83" dur="750"/>
                                        <p:tgtEl>
                                          <p:spTgt spid="1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1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9" name="Google Shape;19;p1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1"/>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11"/>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22"/>
        <p:cNvGrpSpPr/>
        <p:nvPr/>
      </p:nvGrpSpPr>
      <p:grpSpPr>
        <a:xfrm>
          <a:off x="0" y="0"/>
          <a:ext cx="0" cy="0"/>
          <a:chOff x="0" y="0"/>
          <a:chExt cx="0" cy="0"/>
        </a:xfrm>
      </p:grpSpPr>
      <p:sp>
        <p:nvSpPr>
          <p:cNvPr id="23" name="Google Shape;23;p1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4"/>
          <p:cNvPicPr preferRelativeResize="0"/>
          <p:nvPr/>
        </p:nvPicPr>
        <p:blipFill rotWithShape="1">
          <a:blip r:embed="rId2">
            <a:alphaModFix/>
          </a:blip>
          <a:srcRect l="109" t="7102" b="33562"/>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sp>
        <p:nvSpPr>
          <p:cNvPr id="26" name="Google Shape;26;p1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2"/>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2"/>
          <p:cNvSpPr>
            <a:spLocks noGrp="1"/>
          </p:cNvSpPr>
          <p:nvPr>
            <p:ph type="pic" idx="3"/>
          </p:nvPr>
        </p:nvSpPr>
        <p:spPr>
          <a:xfrm>
            <a:off x="5262429" y="1291773"/>
            <a:ext cx="3420446" cy="3090606"/>
          </a:xfrm>
          <a:prstGeom prst="rect">
            <a:avLst/>
          </a:prstGeom>
          <a:noFill/>
          <a:ln>
            <a:noFill/>
          </a:ln>
        </p:spPr>
      </p:sp>
      <p:pic>
        <p:nvPicPr>
          <p:cNvPr id="29" name="Google Shape;29;p12"/>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0"/>
        <p:cNvGrpSpPr/>
        <p:nvPr/>
      </p:nvGrpSpPr>
      <p:grpSpPr>
        <a:xfrm>
          <a:off x="0" y="0"/>
          <a:ext cx="0" cy="0"/>
          <a:chOff x="0" y="0"/>
          <a:chExt cx="0" cy="0"/>
        </a:xfrm>
      </p:grpSpPr>
      <p:sp>
        <p:nvSpPr>
          <p:cNvPr id="31" name="Google Shape;31;p1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32" name="Google Shape;32;p1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3"/>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4" name="Google Shape;34;p13"/>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3027554483"/>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9"/>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2" name="Google Shape;12;p9"/>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essica.sloan@dpi.wi.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hyperlink" Target="https://docs.google.com/document/d/1gUJh70es8XG40FPVHqKqkXVUkwztEQHohj19U7ueoVU/copy?usp=sharing" TargetMode="External"/><Relationship Id="rId4" Type="http://schemas.openxmlformats.org/officeDocument/2006/relationships/hyperlink" Target="https://docs.google.com/document/d/1wXC6d2xi2PYibqGLSPezpurLefJmHkFSdJdeP35nEmo/edit?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hyperlink" Target="https://dpi.wi.gov/sites/default/files/imce/acp/pdf/2022_02_14_CBLE_Guide_Final.pdf" TargetMode="External"/><Relationship Id="rId3" Type="http://schemas.openxmlformats.org/officeDocument/2006/relationships/notesSlide" Target="../notesSlides/notesSlide19.xml"/><Relationship Id="rId7" Type="http://schemas.openxmlformats.org/officeDocument/2006/relationships/hyperlink" Target="https://dpi.wi.gov/accountability/resources" TargetMode="Externa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hyperlink" Target="https://docs.google.com/document/d/1gUJh70es8XG40FPVHqKqkXVUkwztEQHohj19U7ueoVU/copy?usp=sharing" TargetMode="External"/><Relationship Id="rId5" Type="http://schemas.openxmlformats.org/officeDocument/2006/relationships/hyperlink" Target="https://docs.google.com/document/d/1wXC6d2xi2PYibqGLSPezpurLefJmHkFSdJdeP35nEmo/edit?usp=sharing" TargetMode="External"/><Relationship Id="rId4" Type="http://schemas.openxmlformats.org/officeDocument/2006/relationships/hyperlink" Target="https://dpi.wi.gov/cte/data/cteers/resources" TargetMode="External"/><Relationship Id="rId9" Type="http://schemas.openxmlformats.org/officeDocument/2006/relationships/hyperlink" Target="https://drive.google.com/file/d/1Q5ZO0pZQQgc3mfavXQgU4qdM36rEb01E/view?usp=sharin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dpi.wi.gov/wise#Didn't%20Find%20What%20You%20Needed%20-%20WISE%20Help%20Ticket" TargetMode="External"/><Relationship Id="rId3" Type="http://schemas.openxmlformats.org/officeDocument/2006/relationships/notesSlide" Target="../notesSlides/notesSlide20.xml"/><Relationship Id="rId7" Type="http://schemas.openxmlformats.org/officeDocument/2006/relationships/hyperlink" Target="mailto:reportcardhelp@dpi.wi.gov" TargetMode="Externa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hyperlink" Target="mailto:chris.gleason@dpi.wi.gov" TargetMode="External"/><Relationship Id="rId5" Type="http://schemas.openxmlformats.org/officeDocument/2006/relationships/hyperlink" Target="mailto:mark.schwingle@dpi.wi.gov" TargetMode="External"/><Relationship Id="rId4" Type="http://schemas.openxmlformats.org/officeDocument/2006/relationships/hyperlink" Target="mailto:jessica.sloan@dpi.wi.gov"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hyperlink" Target="https://dpi.wi.gov/sites/default/files/imce/cte/CPACTEERS/2022_07_27_DPI_Roster_Work_Plan.pdf" TargetMode="External"/><Relationship Id="rId5" Type="http://schemas.openxmlformats.org/officeDocument/2006/relationships/hyperlink" Target="https://docs.google.com/document/d/1gUJh70es8XG40FPVHqKqkXVUkwztEQHohj19U7ueoVU/copy?usp=sharing" TargetMode="External"/><Relationship Id="rId4" Type="http://schemas.openxmlformats.org/officeDocument/2006/relationships/hyperlink" Target="https://docs.google.com/document/d/1wXC6d2xi2PYibqGLSPezpurLefJmHkFSdJdeP35nEmo/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title" idx="4294967295"/>
          </p:nvPr>
        </p:nvSpPr>
        <p:spPr>
          <a:xfrm>
            <a:off x="1751027" y="1320800"/>
            <a:ext cx="6429300" cy="13524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100000"/>
              </a:lnSpc>
              <a:spcBef>
                <a:spcPts val="0"/>
              </a:spcBef>
              <a:spcAft>
                <a:spcPts val="0"/>
              </a:spcAft>
              <a:buClr>
                <a:srgbClr val="333399"/>
              </a:buClr>
              <a:buSzPct val="100000"/>
              <a:buFont typeface="Arial"/>
              <a:buNone/>
            </a:pPr>
            <a:r>
              <a:rPr lang="en-US" sz="4000" b="1" i="0" u="none" strike="noStrike" cap="none" dirty="0">
                <a:solidFill>
                  <a:srgbClr val="333399"/>
                </a:solidFill>
                <a:latin typeface="Lato Black"/>
                <a:ea typeface="Lato Black"/>
                <a:cs typeface="Lato Black"/>
                <a:sym typeface="Lato Black"/>
              </a:rPr>
              <a:t>Career Education and Coursework Snapshot Review</a:t>
            </a:r>
            <a:endParaRPr sz="3600" b="1" i="0" u="none" strike="noStrike" cap="none" dirty="0">
              <a:solidFill>
                <a:srgbClr val="333399"/>
              </a:solidFill>
              <a:latin typeface="Lato Black"/>
              <a:ea typeface="Lato Black"/>
              <a:cs typeface="Lato Black"/>
              <a:sym typeface="Lato Black"/>
            </a:endParaRPr>
          </a:p>
        </p:txBody>
      </p:sp>
      <p:sp>
        <p:nvSpPr>
          <p:cNvPr id="41" name="Google Shape;41;p1"/>
          <p:cNvSpPr txBox="1"/>
          <p:nvPr/>
        </p:nvSpPr>
        <p:spPr>
          <a:xfrm>
            <a:off x="6152747" y="3252950"/>
            <a:ext cx="2424600" cy="1068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18" b="1">
                <a:solidFill>
                  <a:srgbClr val="000000"/>
                </a:solidFill>
                <a:latin typeface="Lato"/>
                <a:ea typeface="Lato"/>
                <a:cs typeface="Lato"/>
                <a:sym typeface="Lato"/>
              </a:rPr>
              <a:t>Jessie Sloan</a:t>
            </a:r>
            <a:endParaRPr sz="1318" b="1">
              <a:solidFill>
                <a:srgbClr val="000000"/>
              </a:solidFill>
              <a:latin typeface="Lato"/>
              <a:ea typeface="Lato"/>
              <a:cs typeface="Lato"/>
              <a:sym typeface="Lato"/>
            </a:endParaRPr>
          </a:p>
          <a:p>
            <a:pPr marL="0" lvl="0" indent="0" algn="l" rtl="0">
              <a:spcBef>
                <a:spcPts val="0"/>
              </a:spcBef>
              <a:spcAft>
                <a:spcPts val="0"/>
              </a:spcAft>
              <a:buNone/>
            </a:pPr>
            <a:r>
              <a:rPr lang="en-US" sz="1318" b="1">
                <a:solidFill>
                  <a:srgbClr val="000000"/>
                </a:solidFill>
                <a:latin typeface="Lato"/>
                <a:ea typeface="Lato"/>
                <a:cs typeface="Lato"/>
                <a:sym typeface="Lato"/>
              </a:rPr>
              <a:t>CTE Data Consultant</a:t>
            </a:r>
            <a:endParaRPr sz="1318" b="1">
              <a:solidFill>
                <a:srgbClr val="000000"/>
              </a:solidFill>
              <a:latin typeface="Lato"/>
              <a:ea typeface="Lato"/>
              <a:cs typeface="Lato"/>
              <a:sym typeface="Lato"/>
            </a:endParaRPr>
          </a:p>
          <a:p>
            <a:pPr marL="0" lvl="0" indent="0" algn="l" rtl="0">
              <a:spcBef>
                <a:spcPts val="0"/>
              </a:spcBef>
              <a:spcAft>
                <a:spcPts val="0"/>
              </a:spcAft>
              <a:buNone/>
            </a:pPr>
            <a:r>
              <a:rPr lang="en-US" sz="1318"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jessica.sloan@dpi.wi.gov</a:t>
            </a:r>
            <a:endParaRPr sz="1318" b="1">
              <a:solidFill>
                <a:srgbClr val="000000"/>
              </a:solidFill>
              <a:latin typeface="Lato"/>
              <a:ea typeface="Lato"/>
              <a:cs typeface="Lato"/>
              <a:sym typeface="Lato"/>
            </a:endParaRPr>
          </a:p>
          <a:p>
            <a:pPr marL="0" lvl="0" indent="0" algn="l" rtl="0">
              <a:spcBef>
                <a:spcPts val="0"/>
              </a:spcBef>
              <a:spcAft>
                <a:spcPts val="0"/>
              </a:spcAft>
              <a:buNone/>
            </a:pPr>
            <a:r>
              <a:rPr lang="en-US" sz="1318" b="1">
                <a:solidFill>
                  <a:srgbClr val="000000"/>
                </a:solidFill>
                <a:latin typeface="Lato"/>
                <a:ea typeface="Lato"/>
                <a:cs typeface="Lato"/>
                <a:sym typeface="Lato"/>
              </a:rPr>
              <a:t>March 2024</a:t>
            </a: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8f4100610b_0_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WISEdash for Districts: Dashboards</a:t>
            </a:r>
            <a:endParaRPr dirty="0"/>
          </a:p>
        </p:txBody>
      </p:sp>
      <p:pic>
        <p:nvPicPr>
          <p:cNvPr id="113" name="Google Shape;113;g18f4100610b_0_2" descr="Screenshot of the WISEdash for Districts welcome screen. "/>
          <p:cNvPicPr preferRelativeResize="0"/>
          <p:nvPr/>
        </p:nvPicPr>
        <p:blipFill>
          <a:blip r:embed="rId4">
            <a:alphaModFix/>
          </a:blip>
          <a:stretch>
            <a:fillRect/>
          </a:stretch>
        </p:blipFill>
        <p:spPr>
          <a:xfrm>
            <a:off x="55775" y="922349"/>
            <a:ext cx="3724001" cy="2351476"/>
          </a:xfrm>
          <a:prstGeom prst="rect">
            <a:avLst/>
          </a:prstGeom>
          <a:noFill/>
          <a:ln w="3175">
            <a:solidFill>
              <a:schemeClr val="tx1">
                <a:lumMod val="50000"/>
                <a:lumOff val="50000"/>
              </a:schemeClr>
            </a:solidFill>
          </a:ln>
        </p:spPr>
      </p:pic>
      <p:pic>
        <p:nvPicPr>
          <p:cNvPr id="114" name="Google Shape;114;g18f4100610b_0_2" descr="Screenshot of the WISEdash for Districts dashboard menu, showing snapshots and career education and coursework."/>
          <p:cNvPicPr preferRelativeResize="0"/>
          <p:nvPr/>
        </p:nvPicPr>
        <p:blipFill>
          <a:blip r:embed="rId5">
            <a:alphaModFix/>
          </a:blip>
          <a:stretch>
            <a:fillRect/>
          </a:stretch>
        </p:blipFill>
        <p:spPr>
          <a:xfrm>
            <a:off x="4572000" y="922349"/>
            <a:ext cx="4245400" cy="2512175"/>
          </a:xfrm>
          <a:prstGeom prst="rect">
            <a:avLst/>
          </a:prstGeom>
          <a:noFill/>
          <a:ln w="3175">
            <a:solidFill>
              <a:schemeClr val="tx1">
                <a:lumMod val="50000"/>
                <a:lumOff val="50000"/>
              </a:schemeClr>
            </a:solidFill>
          </a:ln>
        </p:spPr>
      </p:pic>
      <p:pic>
        <p:nvPicPr>
          <p:cNvPr id="115" name="Google Shape;115;g18f4100610b_0_2" descr="Screenshot of the WISEdash for Districts snapshots, career education and coursework dashboard, student participation count."/>
          <p:cNvPicPr preferRelativeResize="0"/>
          <p:nvPr/>
        </p:nvPicPr>
        <p:blipFill>
          <a:blip r:embed="rId6">
            <a:alphaModFix/>
          </a:blip>
          <a:stretch>
            <a:fillRect/>
          </a:stretch>
        </p:blipFill>
        <p:spPr>
          <a:xfrm>
            <a:off x="0" y="3434528"/>
            <a:ext cx="9144000" cy="1711545"/>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67228161d3_0_1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WISEdash for Districts</a:t>
            </a:r>
            <a:endParaRPr dirty="0"/>
          </a:p>
        </p:txBody>
      </p:sp>
      <p:sp>
        <p:nvSpPr>
          <p:cNvPr id="122" name="Google Shape;122;g167228161d3_0_12"/>
          <p:cNvSpPr txBox="1"/>
          <p:nvPr/>
        </p:nvSpPr>
        <p:spPr>
          <a:xfrm>
            <a:off x="748200" y="1092275"/>
            <a:ext cx="7647600" cy="2405757"/>
          </a:xfrm>
          <a:prstGeom prst="rect">
            <a:avLst/>
          </a:prstGeom>
          <a:noFill/>
          <a:ln>
            <a:noFill/>
          </a:ln>
        </p:spPr>
        <p:txBody>
          <a:bodyPr spcFirstLastPara="1" wrap="square" lIns="91425" tIns="91425" rIns="91425" bIns="91425" anchor="t" anchorCtr="0">
            <a:spAutoFit/>
          </a:bodyPr>
          <a:lstStyle/>
          <a:p>
            <a:pPr marL="164592" lvl="0" indent="-164592" algn="l" rtl="0">
              <a:spcBef>
                <a:spcPts val="0"/>
              </a:spcBef>
              <a:spcAft>
                <a:spcPts val="180"/>
              </a:spcAft>
              <a:buClr>
                <a:schemeClr val="dk1"/>
              </a:buClr>
              <a:buSzPts val="2000"/>
              <a:buFont typeface="Arial" panose="020B0604020202020204" pitchFamily="34" charset="0"/>
              <a:buChar char="•"/>
            </a:pPr>
            <a:r>
              <a:rPr lang="en-US" sz="1800" b="1" u="sng" dirty="0">
                <a:solidFill>
                  <a:schemeClr val="hlink"/>
                </a:solidFill>
                <a:latin typeface="Lato"/>
                <a:ea typeface="Lato"/>
                <a:cs typeface="Lato"/>
                <a:sym typeface="Lato"/>
                <a:hlinkClick r:id="rId4"/>
              </a:rPr>
              <a:t>Career Ed and Coursework Data Quality Check (DEMO)</a:t>
            </a:r>
            <a:r>
              <a:rPr lang="en-US" sz="1800" b="1" dirty="0">
                <a:solidFill>
                  <a:schemeClr val="dk1"/>
                </a:solidFill>
                <a:latin typeface="Lato"/>
                <a:ea typeface="Lato"/>
                <a:cs typeface="Lato"/>
                <a:sym typeface="Lato"/>
              </a:rPr>
              <a:t> - </a:t>
            </a:r>
            <a:endParaRPr sz="1800" b="1" dirty="0">
              <a:solidFill>
                <a:schemeClr val="dk1"/>
              </a:solidFill>
              <a:latin typeface="Lato"/>
              <a:ea typeface="Lato"/>
              <a:cs typeface="Lato"/>
              <a:sym typeface="Lato"/>
            </a:endParaRPr>
          </a:p>
          <a:p>
            <a:pPr marL="164592" lvl="0" indent="-164592" algn="l" rtl="0">
              <a:spcBef>
                <a:spcPts val="0"/>
              </a:spcBef>
              <a:spcAft>
                <a:spcPts val="180"/>
              </a:spcAft>
              <a:buClr>
                <a:schemeClr val="dk1"/>
              </a:buClr>
              <a:buSzPts val="2000"/>
              <a:buFont typeface="Arial" panose="020B0604020202020204" pitchFamily="34" charset="0"/>
              <a:buChar char="•"/>
            </a:pPr>
            <a:r>
              <a:rPr lang="en-US" sz="1800" b="1" u="sng" dirty="0">
                <a:solidFill>
                  <a:schemeClr val="hlink"/>
                </a:solidFill>
                <a:latin typeface="Lato"/>
                <a:ea typeface="Lato"/>
                <a:cs typeface="Lato"/>
                <a:sym typeface="Lato"/>
                <a:hlinkClick r:id="rId5"/>
              </a:rPr>
              <a:t>Career Ed and Coursework Data Quality Check</a:t>
            </a:r>
            <a:r>
              <a:rPr lang="en-US" sz="1800" b="1" dirty="0">
                <a:solidFill>
                  <a:schemeClr val="dk1"/>
                </a:solidFill>
                <a:latin typeface="Lato"/>
                <a:ea typeface="Lato"/>
                <a:cs typeface="Lato"/>
                <a:sym typeface="Lato"/>
              </a:rPr>
              <a:t> (blank)</a:t>
            </a:r>
            <a:endParaRPr sz="1800" b="1" dirty="0">
              <a:solidFill>
                <a:schemeClr val="dk1"/>
              </a:solidFill>
              <a:latin typeface="Lato"/>
              <a:ea typeface="Lato"/>
              <a:cs typeface="Lato"/>
              <a:sym typeface="Lato"/>
            </a:endParaRPr>
          </a:p>
          <a:p>
            <a:pPr marL="164592" lvl="0" indent="-164592" algn="l" rtl="0">
              <a:spcBef>
                <a:spcPts val="1000"/>
              </a:spcBef>
              <a:spcAft>
                <a:spcPts val="18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WISEdash for Districts&gt;Snapshot&gt; Career Education and Coursework dashboard</a:t>
            </a:r>
            <a:endParaRPr sz="1800" b="1" dirty="0">
              <a:solidFill>
                <a:schemeClr val="dk1"/>
              </a:solidFill>
              <a:latin typeface="Lato"/>
              <a:ea typeface="Lato"/>
              <a:cs typeface="Lato"/>
              <a:sym typeface="Lato"/>
            </a:endParaRPr>
          </a:p>
          <a:p>
            <a:pPr marL="164592" lvl="1" indent="-164592" algn="l" rtl="0">
              <a:spcBef>
                <a:spcPts val="0"/>
              </a:spcBef>
              <a:spcAft>
                <a:spcPts val="18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Technical Skills Attainment</a:t>
            </a:r>
            <a:endParaRPr sz="1800" b="1" dirty="0">
              <a:solidFill>
                <a:schemeClr val="dk1"/>
              </a:solidFill>
              <a:latin typeface="Lato"/>
              <a:ea typeface="Lato"/>
              <a:cs typeface="Lato"/>
              <a:sym typeface="Lato"/>
            </a:endParaRPr>
          </a:p>
          <a:p>
            <a:pPr marL="164592" lvl="1" indent="-164592" algn="l" rtl="0">
              <a:spcBef>
                <a:spcPts val="0"/>
              </a:spcBef>
              <a:spcAft>
                <a:spcPts val="18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Advanced Credit Opportunities</a:t>
            </a:r>
            <a:endParaRPr sz="1800" b="1" dirty="0">
              <a:solidFill>
                <a:schemeClr val="dk1"/>
              </a:solidFill>
              <a:latin typeface="Lato"/>
              <a:ea typeface="Lato"/>
              <a:cs typeface="Lato"/>
              <a:sym typeface="Lato"/>
            </a:endParaRPr>
          </a:p>
          <a:p>
            <a:pPr marL="164592" lvl="1" indent="-164592" algn="l" rtl="0">
              <a:spcBef>
                <a:spcPts val="0"/>
              </a:spcBef>
              <a:spcAft>
                <a:spcPts val="18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Arts Student Participation</a:t>
            </a:r>
            <a:endParaRPr sz="1800" b="1" i="0" u="none" strike="noStrike" cap="none" dirty="0">
              <a:solidFill>
                <a:schemeClr val="dk1"/>
              </a:solidFill>
              <a:latin typeface="Lato"/>
              <a:ea typeface="Lato"/>
              <a:cs typeface="Lato"/>
              <a:sym typeface="Lato"/>
            </a:endParaRPr>
          </a:p>
        </p:txBody>
      </p:sp>
      <p:pic>
        <p:nvPicPr>
          <p:cNvPr id="123" name="Google Shape;123;g167228161d3_0_12" descr="Screenshot of the WISEdash for Districts data quality indicator for schools with no Career Ed participants."/>
          <p:cNvPicPr preferRelativeResize="0"/>
          <p:nvPr/>
        </p:nvPicPr>
        <p:blipFill>
          <a:blip r:embed="rId6">
            <a:alphaModFix/>
          </a:blip>
          <a:stretch>
            <a:fillRect/>
          </a:stretch>
        </p:blipFill>
        <p:spPr>
          <a:xfrm>
            <a:off x="6055718" y="3014450"/>
            <a:ext cx="1914800" cy="145775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03647a6b4_0_1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WISEdash, CE &amp; Coursework: Technical Skills</a:t>
            </a:r>
          </a:p>
        </p:txBody>
      </p:sp>
      <p:pic>
        <p:nvPicPr>
          <p:cNvPr id="130" name="Google Shape;130;g2b03647a6b4_0_15" descr="Screenshot of the WISEdash for Districts  snapshot dynamic crosstabs for and career education and coursework technical skills attainment student participation. Program name and program type filters are both set to the Rows position on the dynamic crosstabs."/>
          <p:cNvPicPr preferRelativeResize="0"/>
          <p:nvPr/>
        </p:nvPicPr>
        <p:blipFill>
          <a:blip r:embed="rId4">
            <a:alphaModFix/>
          </a:blip>
          <a:stretch>
            <a:fillRect/>
          </a:stretch>
        </p:blipFill>
        <p:spPr>
          <a:xfrm>
            <a:off x="469600" y="1208027"/>
            <a:ext cx="5535875" cy="3432000"/>
          </a:xfrm>
          <a:prstGeom prst="rect">
            <a:avLst/>
          </a:prstGeom>
          <a:noFill/>
          <a:ln w="3175">
            <a:solidFill>
              <a:schemeClr val="tx1">
                <a:lumMod val="50000"/>
                <a:lumOff val="50000"/>
              </a:schemeClr>
            </a:solidFill>
          </a:ln>
        </p:spPr>
      </p:pic>
      <p:sp>
        <p:nvSpPr>
          <p:cNvPr id="131" name="Google Shape;131;g2b03647a6b4_0_15"/>
          <p:cNvSpPr txBox="1"/>
          <p:nvPr/>
        </p:nvSpPr>
        <p:spPr>
          <a:xfrm>
            <a:off x="6005475" y="976900"/>
            <a:ext cx="2967525" cy="39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chemeClr val="dk1"/>
                </a:solidFill>
                <a:latin typeface="Lato"/>
                <a:ea typeface="Lato"/>
                <a:cs typeface="Lato"/>
                <a:sym typeface="Lato"/>
              </a:rPr>
              <a:t>Technical Skills Attainment</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Program Name</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IRC’s</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WBL</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Program Type</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Certified</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Non-Certified</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Only students who participated in WBL or IRC will be in this table.</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Use other crosstabs to review counts by student  characteristics.</a:t>
            </a:r>
            <a:endParaRPr sz="1600" dirty="0">
              <a:solidFill>
                <a:schemeClr val="dk1"/>
              </a:solidFill>
              <a:latin typeface="Lato"/>
              <a:ea typeface="Lato"/>
              <a:cs typeface="Lato"/>
              <a:sym typeface="Lato"/>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b03647a6b4_0_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WISEdash, CE &amp; Coursework: Advanced Credit</a:t>
            </a:r>
          </a:p>
        </p:txBody>
      </p:sp>
      <p:pic>
        <p:nvPicPr>
          <p:cNvPr id="139" name="Google Shape;139;g2b03647a6b4_0_10" descr="Screenshot of the WISEdash for Districts  snapshot dynamic crosstabs for and career education and coursework advanced credit opportunities student participation. Econ filter is set to the columns position and Adv Credit Type is set to the Rows position on the dynamic crosstabs."/>
          <p:cNvPicPr preferRelativeResize="0"/>
          <p:nvPr/>
        </p:nvPicPr>
        <p:blipFill>
          <a:blip r:embed="rId4">
            <a:alphaModFix/>
          </a:blip>
          <a:stretch>
            <a:fillRect/>
          </a:stretch>
        </p:blipFill>
        <p:spPr>
          <a:xfrm>
            <a:off x="152400" y="1074000"/>
            <a:ext cx="5705275" cy="3632984"/>
          </a:xfrm>
          <a:prstGeom prst="rect">
            <a:avLst/>
          </a:prstGeom>
          <a:noFill/>
          <a:ln w="3175">
            <a:solidFill>
              <a:schemeClr val="tx1">
                <a:lumMod val="50000"/>
                <a:lumOff val="50000"/>
              </a:schemeClr>
            </a:solidFill>
          </a:ln>
        </p:spPr>
      </p:pic>
      <p:sp>
        <p:nvSpPr>
          <p:cNvPr id="138" name="Google Shape;138;g2b03647a6b4_0_10"/>
          <p:cNvSpPr txBox="1"/>
          <p:nvPr/>
        </p:nvSpPr>
        <p:spPr>
          <a:xfrm>
            <a:off x="5857675" y="989225"/>
            <a:ext cx="3050100" cy="39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chemeClr val="dk1"/>
                </a:solidFill>
                <a:latin typeface="Lato"/>
                <a:ea typeface="Lato"/>
                <a:cs typeface="Lato"/>
                <a:sym typeface="Lato"/>
              </a:rPr>
              <a:t>Advanced Credit Opportunities</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Adv Credit Type</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Dual Enrollment</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Advanced Placement</a:t>
            </a:r>
            <a:endParaRPr sz="1600" dirty="0">
              <a:solidFill>
                <a:schemeClr val="dk1"/>
              </a:solidFill>
              <a:latin typeface="Lato"/>
              <a:ea typeface="Lato"/>
              <a:cs typeface="Lato"/>
              <a:sym typeface="Lato"/>
            </a:endParaRPr>
          </a:p>
          <a:p>
            <a:pPr marL="914400" lvl="1" indent="-330200" algn="l" rtl="0">
              <a:spcBef>
                <a:spcPts val="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International Baccalaureate</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Only students who participated in DE, AP, IB will be in this table.</a:t>
            </a:r>
            <a:endParaRPr sz="1600" dirty="0">
              <a:solidFill>
                <a:schemeClr val="dk1"/>
              </a:solidFill>
              <a:latin typeface="Lato"/>
              <a:ea typeface="Lato"/>
              <a:cs typeface="Lato"/>
              <a:sym typeface="Lato"/>
            </a:endParaRPr>
          </a:p>
          <a:p>
            <a:pPr marL="457200" lvl="0" indent="-330200" algn="l" rtl="0">
              <a:spcBef>
                <a:spcPts val="1000"/>
              </a:spcBef>
              <a:spcAft>
                <a:spcPts val="0"/>
              </a:spcAft>
              <a:buClr>
                <a:schemeClr val="dk1"/>
              </a:buClr>
              <a:buSzPts val="1600"/>
              <a:buFont typeface="Arial" panose="020B0604020202020204" pitchFamily="34" charset="0"/>
              <a:buChar char="•"/>
            </a:pPr>
            <a:r>
              <a:rPr lang="en-US" sz="1600" dirty="0">
                <a:solidFill>
                  <a:schemeClr val="dk1"/>
                </a:solidFill>
                <a:latin typeface="Lato"/>
                <a:ea typeface="Lato"/>
                <a:cs typeface="Lato"/>
                <a:sym typeface="Lato"/>
              </a:rPr>
              <a:t>Use other crosstabs to review counts by student characteristics.</a:t>
            </a:r>
            <a:endParaRPr sz="1700" dirty="0">
              <a:solidFill>
                <a:schemeClr val="dk1"/>
              </a:solidFill>
              <a:latin typeface="Lato"/>
              <a:ea typeface="Lato"/>
              <a:cs typeface="Lato"/>
              <a:sym typeface="Lato"/>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b03647a6b4_0_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WISEdash, CE &amp; Coursework: Arts</a:t>
            </a:r>
          </a:p>
        </p:txBody>
      </p:sp>
      <p:pic>
        <p:nvPicPr>
          <p:cNvPr id="146" name="Google Shape;146;g2b03647a6b4_0_26" descr="Screenshot of the WISEdash for Districts  snapshot dynamic crosstabs for and career education and coursework arts student participation. Gender filter is set to the column position and Arts type is set to the Rows position on the dynamic crosstabs."/>
          <p:cNvPicPr preferRelativeResize="0"/>
          <p:nvPr/>
        </p:nvPicPr>
        <p:blipFill>
          <a:blip r:embed="rId4">
            <a:alphaModFix/>
          </a:blip>
          <a:stretch>
            <a:fillRect/>
          </a:stretch>
        </p:blipFill>
        <p:spPr>
          <a:xfrm>
            <a:off x="238750" y="921600"/>
            <a:ext cx="5216838" cy="3917100"/>
          </a:xfrm>
          <a:prstGeom prst="rect">
            <a:avLst/>
          </a:prstGeom>
          <a:noFill/>
          <a:ln w="3175">
            <a:solidFill>
              <a:schemeClr val="tx1">
                <a:lumMod val="50000"/>
                <a:lumOff val="50000"/>
              </a:schemeClr>
            </a:solidFill>
          </a:ln>
        </p:spPr>
      </p:pic>
      <p:sp>
        <p:nvSpPr>
          <p:cNvPr id="147" name="Google Shape;147;g2b03647a6b4_0_26"/>
          <p:cNvSpPr txBox="1"/>
          <p:nvPr/>
        </p:nvSpPr>
        <p:spPr>
          <a:xfrm>
            <a:off x="5453188" y="999519"/>
            <a:ext cx="3452062" cy="3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chemeClr val="dk1"/>
                </a:solidFill>
                <a:latin typeface="Lato"/>
                <a:ea typeface="Lato"/>
                <a:cs typeface="Lato"/>
                <a:sym typeface="Lato"/>
              </a:rPr>
              <a:t>Arts Student Participation</a:t>
            </a:r>
            <a:endParaRPr sz="1600" b="1" dirty="0">
              <a:solidFill>
                <a:schemeClr val="dk1"/>
              </a:solidFill>
              <a:latin typeface="Lato"/>
              <a:ea typeface="Lato"/>
              <a:cs typeface="Lato"/>
              <a:sym typeface="Lato"/>
            </a:endParaRPr>
          </a:p>
          <a:p>
            <a:pPr marL="457200" lvl="0" indent="-323850" algn="l" rtl="0">
              <a:spcBef>
                <a:spcPts val="1000"/>
              </a:spcBef>
              <a:spcAft>
                <a:spcPts val="0"/>
              </a:spcAft>
              <a:buClr>
                <a:schemeClr val="dk1"/>
              </a:buClr>
              <a:buSzPts val="1500"/>
              <a:buFont typeface="Arial" panose="020B0604020202020204" pitchFamily="34" charset="0"/>
              <a:buChar char="•"/>
            </a:pPr>
            <a:r>
              <a:rPr lang="en-US" sz="1600" dirty="0">
                <a:solidFill>
                  <a:schemeClr val="dk1"/>
                </a:solidFill>
                <a:latin typeface="Lato"/>
                <a:ea typeface="Lato"/>
                <a:cs typeface="Lato"/>
                <a:sym typeface="Lato"/>
              </a:rPr>
              <a:t>Arts Type</a:t>
            </a:r>
            <a:endParaRPr sz="1600" dirty="0">
              <a:solidFill>
                <a:schemeClr val="dk1"/>
              </a:solidFill>
              <a:latin typeface="Lato"/>
              <a:ea typeface="Lato"/>
              <a:cs typeface="Lato"/>
              <a:sym typeface="Lato"/>
            </a:endParaRPr>
          </a:p>
          <a:p>
            <a:pPr marL="914400" lvl="1" indent="-323850" algn="l" rtl="0">
              <a:spcBef>
                <a:spcPts val="0"/>
              </a:spcBef>
              <a:spcAft>
                <a:spcPts val="0"/>
              </a:spcAft>
              <a:buClr>
                <a:schemeClr val="dk1"/>
              </a:buClr>
              <a:buSzPts val="1500"/>
              <a:buFont typeface="Lato"/>
              <a:buChar char="○"/>
            </a:pPr>
            <a:r>
              <a:rPr lang="en-US" sz="1600" dirty="0">
                <a:solidFill>
                  <a:schemeClr val="dk1"/>
                </a:solidFill>
                <a:latin typeface="Lato"/>
                <a:ea typeface="Lato"/>
                <a:cs typeface="Lato"/>
                <a:sym typeface="Lato"/>
              </a:rPr>
              <a:t>Visual Arts</a:t>
            </a:r>
            <a:endParaRPr sz="1600" dirty="0">
              <a:solidFill>
                <a:schemeClr val="dk1"/>
              </a:solidFill>
              <a:latin typeface="Lato"/>
              <a:ea typeface="Lato"/>
              <a:cs typeface="Lato"/>
              <a:sym typeface="Lato"/>
            </a:endParaRPr>
          </a:p>
          <a:p>
            <a:pPr marL="914400" lvl="1" indent="-323850" algn="l" rtl="0">
              <a:spcBef>
                <a:spcPts val="0"/>
              </a:spcBef>
              <a:spcAft>
                <a:spcPts val="0"/>
              </a:spcAft>
              <a:buClr>
                <a:schemeClr val="dk1"/>
              </a:buClr>
              <a:buSzPts val="1500"/>
              <a:buFont typeface="Lato"/>
              <a:buChar char="○"/>
            </a:pPr>
            <a:r>
              <a:rPr lang="en-US" sz="1600" dirty="0">
                <a:solidFill>
                  <a:schemeClr val="dk1"/>
                </a:solidFill>
                <a:latin typeface="Lato"/>
                <a:ea typeface="Lato"/>
                <a:cs typeface="Lato"/>
                <a:sym typeface="Lato"/>
              </a:rPr>
              <a:t>Music</a:t>
            </a:r>
            <a:endParaRPr sz="1600" dirty="0">
              <a:solidFill>
                <a:schemeClr val="dk1"/>
              </a:solidFill>
              <a:latin typeface="Lato"/>
              <a:ea typeface="Lato"/>
              <a:cs typeface="Lato"/>
              <a:sym typeface="Lato"/>
            </a:endParaRPr>
          </a:p>
          <a:p>
            <a:pPr marL="914400" lvl="1" indent="-323850" algn="l" rtl="0">
              <a:spcBef>
                <a:spcPts val="0"/>
              </a:spcBef>
              <a:spcAft>
                <a:spcPts val="0"/>
              </a:spcAft>
              <a:buClr>
                <a:schemeClr val="dk1"/>
              </a:buClr>
              <a:buSzPts val="1500"/>
              <a:buFont typeface="Lato"/>
              <a:buChar char="○"/>
            </a:pPr>
            <a:r>
              <a:rPr lang="en-US" sz="1600" dirty="0">
                <a:solidFill>
                  <a:schemeClr val="dk1"/>
                </a:solidFill>
                <a:latin typeface="Lato"/>
                <a:ea typeface="Lato"/>
                <a:cs typeface="Lato"/>
                <a:sym typeface="Lato"/>
              </a:rPr>
              <a:t>Media Arts</a:t>
            </a:r>
            <a:endParaRPr sz="1600" dirty="0">
              <a:solidFill>
                <a:schemeClr val="dk1"/>
              </a:solidFill>
              <a:latin typeface="Lato"/>
              <a:ea typeface="Lato"/>
              <a:cs typeface="Lato"/>
              <a:sym typeface="Lato"/>
            </a:endParaRPr>
          </a:p>
          <a:p>
            <a:pPr marL="914400" lvl="1" indent="-323850" algn="l" rtl="0">
              <a:spcBef>
                <a:spcPts val="0"/>
              </a:spcBef>
              <a:spcAft>
                <a:spcPts val="0"/>
              </a:spcAft>
              <a:buClr>
                <a:schemeClr val="dk1"/>
              </a:buClr>
              <a:buSzPts val="1500"/>
              <a:buFont typeface="Lato"/>
              <a:buChar char="○"/>
            </a:pPr>
            <a:r>
              <a:rPr lang="en-US" sz="1600" dirty="0">
                <a:solidFill>
                  <a:schemeClr val="dk1"/>
                </a:solidFill>
                <a:latin typeface="Lato"/>
                <a:ea typeface="Lato"/>
                <a:cs typeface="Lato"/>
                <a:sym typeface="Lato"/>
              </a:rPr>
              <a:t>Other Arts</a:t>
            </a:r>
            <a:endParaRPr sz="1600" dirty="0">
              <a:solidFill>
                <a:schemeClr val="dk1"/>
              </a:solidFill>
              <a:latin typeface="Lato"/>
              <a:ea typeface="Lato"/>
              <a:cs typeface="Lato"/>
              <a:sym typeface="Lato"/>
            </a:endParaRPr>
          </a:p>
          <a:p>
            <a:pPr marL="914400" lvl="1" indent="-323850" algn="l" rtl="0">
              <a:spcBef>
                <a:spcPts val="0"/>
              </a:spcBef>
              <a:spcAft>
                <a:spcPts val="0"/>
              </a:spcAft>
              <a:buClr>
                <a:schemeClr val="dk1"/>
              </a:buClr>
              <a:buSzPts val="1500"/>
              <a:buFont typeface="Lato"/>
              <a:buChar char="○"/>
            </a:pPr>
            <a:r>
              <a:rPr lang="en-US" sz="1600" dirty="0">
                <a:solidFill>
                  <a:schemeClr val="dk1"/>
                </a:solidFill>
                <a:latin typeface="Lato"/>
                <a:ea typeface="Lato"/>
                <a:cs typeface="Lato"/>
                <a:sym typeface="Lato"/>
              </a:rPr>
              <a:t>Theater</a:t>
            </a:r>
            <a:endParaRPr sz="1600" dirty="0">
              <a:solidFill>
                <a:schemeClr val="dk1"/>
              </a:solidFill>
              <a:latin typeface="Lato"/>
              <a:ea typeface="Lato"/>
              <a:cs typeface="Lato"/>
              <a:sym typeface="Lato"/>
            </a:endParaRPr>
          </a:p>
          <a:p>
            <a:pPr marL="914400" lvl="1" indent="-323850" algn="l" rtl="0">
              <a:spcBef>
                <a:spcPts val="0"/>
              </a:spcBef>
              <a:spcAft>
                <a:spcPts val="0"/>
              </a:spcAft>
              <a:buClr>
                <a:schemeClr val="dk1"/>
              </a:buClr>
              <a:buSzPts val="1500"/>
              <a:buFont typeface="Lato"/>
              <a:buChar char="○"/>
            </a:pPr>
            <a:r>
              <a:rPr lang="en-US" sz="1600" dirty="0">
                <a:solidFill>
                  <a:schemeClr val="dk1"/>
                </a:solidFill>
                <a:latin typeface="Lato"/>
                <a:ea typeface="Lato"/>
                <a:cs typeface="Lato"/>
                <a:sym typeface="Lato"/>
              </a:rPr>
              <a:t>Dance</a:t>
            </a:r>
            <a:endParaRPr sz="1600" dirty="0">
              <a:solidFill>
                <a:schemeClr val="dk1"/>
              </a:solidFill>
              <a:latin typeface="Lato"/>
              <a:ea typeface="Lato"/>
              <a:cs typeface="Lato"/>
              <a:sym typeface="Lato"/>
            </a:endParaRPr>
          </a:p>
          <a:p>
            <a:pPr marL="457200" lvl="0" indent="-323850" algn="l" rtl="0">
              <a:spcBef>
                <a:spcPts val="1000"/>
              </a:spcBef>
              <a:spcAft>
                <a:spcPts val="0"/>
              </a:spcAft>
              <a:buClr>
                <a:schemeClr val="dk1"/>
              </a:buClr>
              <a:buSzPts val="1500"/>
              <a:buFont typeface="Arial" panose="020B0604020202020204" pitchFamily="34" charset="0"/>
              <a:buChar char="•"/>
            </a:pPr>
            <a:r>
              <a:rPr lang="en-US" sz="1600" dirty="0">
                <a:solidFill>
                  <a:schemeClr val="dk1"/>
                </a:solidFill>
                <a:latin typeface="Lato"/>
                <a:ea typeface="Lato"/>
                <a:cs typeface="Lato"/>
                <a:sym typeface="Lato"/>
              </a:rPr>
              <a:t>Only students who participated in an Arts designated course will be in this table.</a:t>
            </a:r>
            <a:endParaRPr sz="1600" dirty="0">
              <a:solidFill>
                <a:schemeClr val="dk1"/>
              </a:solidFill>
              <a:latin typeface="Lato"/>
              <a:ea typeface="Lato"/>
              <a:cs typeface="Lato"/>
              <a:sym typeface="Lato"/>
            </a:endParaRPr>
          </a:p>
          <a:p>
            <a:pPr marL="457200" lvl="0" indent="-323850" algn="l" rtl="0">
              <a:spcBef>
                <a:spcPts val="1000"/>
              </a:spcBef>
              <a:spcAft>
                <a:spcPts val="0"/>
              </a:spcAft>
              <a:buClr>
                <a:schemeClr val="dk1"/>
              </a:buClr>
              <a:buSzPts val="1500"/>
              <a:buFont typeface="Arial" panose="020B0604020202020204" pitchFamily="34" charset="0"/>
              <a:buChar char="•"/>
            </a:pPr>
            <a:r>
              <a:rPr lang="en-US" sz="1600" dirty="0">
                <a:solidFill>
                  <a:schemeClr val="dk1"/>
                </a:solidFill>
                <a:latin typeface="Lato"/>
                <a:ea typeface="Lato"/>
                <a:cs typeface="Lato"/>
                <a:sym typeface="Lato"/>
              </a:rPr>
              <a:t>Use other crosstabs to review counts by student characteristics.</a:t>
            </a:r>
            <a:endParaRPr sz="1600" dirty="0">
              <a:solidFill>
                <a:schemeClr val="dk1"/>
              </a:solidFill>
              <a:latin typeface="Lato"/>
              <a:ea typeface="Lato"/>
              <a:cs typeface="Lato"/>
              <a:sym typeface="Lato"/>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03647a6b4_0_3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Portal Error 7146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(1of4)</a:t>
            </a:r>
          </a:p>
        </p:txBody>
      </p:sp>
      <p:pic>
        <p:nvPicPr>
          <p:cNvPr id="154" name="Google Shape;154;g2b03647a6b4_0_34" descr="Screenshot of a WISEdata Portal validation rule indicator: Error 7146: Non-primary enrollment should not submit CTE concentrator summary or Certified/Non-certified program for student. "/>
          <p:cNvPicPr preferRelativeResize="0"/>
          <p:nvPr/>
        </p:nvPicPr>
        <p:blipFill>
          <a:blip r:embed="rId4">
            <a:alphaModFix/>
          </a:blip>
          <a:stretch>
            <a:fillRect/>
          </a:stretch>
        </p:blipFill>
        <p:spPr>
          <a:xfrm>
            <a:off x="514350" y="921600"/>
            <a:ext cx="8115300" cy="342900"/>
          </a:xfrm>
          <a:prstGeom prst="rect">
            <a:avLst/>
          </a:prstGeom>
          <a:noFill/>
          <a:ln>
            <a:noFill/>
          </a:ln>
        </p:spPr>
      </p:pic>
      <p:pic>
        <p:nvPicPr>
          <p:cNvPr id="155" name="Google Shape;155;g2b03647a6b4_0_34" descr="Screenshot of a specific student detail screen on WISEdata Portal focusing on Enrollments and Programs/Career Ed sections. A red box indicated that &quot;Rural Virtual Academy&quot; is the school of Primary enrollment for this student, and that Tomah High School is the Submitting school for the same student. "/>
          <p:cNvPicPr preferRelativeResize="0"/>
          <p:nvPr/>
        </p:nvPicPr>
        <p:blipFill>
          <a:blip r:embed="rId5">
            <a:alphaModFix/>
          </a:blip>
          <a:stretch>
            <a:fillRect/>
          </a:stretch>
        </p:blipFill>
        <p:spPr>
          <a:xfrm>
            <a:off x="583925" y="1305100"/>
            <a:ext cx="8045725" cy="3640153"/>
          </a:xfrm>
          <a:prstGeom prst="rect">
            <a:avLst/>
          </a:prstGeom>
          <a:noFill/>
          <a:ln w="3175">
            <a:solidFill>
              <a:schemeClr val="tx1">
                <a:lumMod val="50000"/>
                <a:lumOff val="50000"/>
              </a:schemeClr>
            </a:solidFill>
          </a:ln>
        </p:spPr>
      </p:pic>
      <p:sp>
        <p:nvSpPr>
          <p:cNvPr id="156" name="Google Shape;156;g2b03647a6b4_0_34">
            <a:extLst>
              <a:ext uri="{C183D7F6-B498-43B3-948B-1728B52AA6E4}">
                <adec:decorative xmlns:adec="http://schemas.microsoft.com/office/drawing/2017/decorative" val="1"/>
              </a:ext>
            </a:extLst>
          </p:cNvPr>
          <p:cNvSpPr txBox="1"/>
          <p:nvPr/>
        </p:nvSpPr>
        <p:spPr>
          <a:xfrm>
            <a:off x="7622075" y="3046975"/>
            <a:ext cx="773400" cy="531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
        <p:nvSpPr>
          <p:cNvPr id="157" name="Google Shape;157;g2b03647a6b4_0_34">
            <a:extLst>
              <a:ext uri="{C183D7F6-B498-43B3-948B-1728B52AA6E4}">
                <adec:decorative xmlns:adec="http://schemas.microsoft.com/office/drawing/2017/decorative" val="1"/>
              </a:ext>
            </a:extLst>
          </p:cNvPr>
          <p:cNvSpPr txBox="1"/>
          <p:nvPr/>
        </p:nvSpPr>
        <p:spPr>
          <a:xfrm>
            <a:off x="2919825" y="1857600"/>
            <a:ext cx="708975" cy="43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g2b03647a6b4_0_4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Portal Error 7461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(2 of 4)</a:t>
            </a:r>
          </a:p>
        </p:txBody>
      </p:sp>
      <p:pic>
        <p:nvPicPr>
          <p:cNvPr id="163" name="Google Shape;163;g2b03647a6b4_0_45" descr="Continuation of the screenshot from the last slide, surrounding Error 7461. Under the Career education Programs header, an expanded message view displays the Student's CTE Concentrator Flag and Certificated Program Status.&#10;&#10;Additionally, The Roster section expanded message view also Certified Program Status."/>
          <p:cNvPicPr preferRelativeResize="0"/>
          <p:nvPr/>
        </p:nvPicPr>
        <p:blipFill>
          <a:blip r:embed="rId4">
            <a:alphaModFix/>
          </a:blip>
          <a:stretch>
            <a:fillRect/>
          </a:stretch>
        </p:blipFill>
        <p:spPr>
          <a:xfrm>
            <a:off x="152400" y="1397850"/>
            <a:ext cx="8839199" cy="1716224"/>
          </a:xfrm>
          <a:prstGeom prst="rect">
            <a:avLst/>
          </a:prstGeom>
          <a:noFill/>
          <a:ln w="3175">
            <a:solidFill>
              <a:schemeClr val="tx1">
                <a:lumMod val="50000"/>
                <a:lumOff val="50000"/>
              </a:schemeClr>
            </a:solidFill>
          </a:ln>
        </p:spPr>
      </p:pic>
      <p:pic>
        <p:nvPicPr>
          <p:cNvPr id="165" name="Google Shape;165;g2b03647a6b4_0_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52400" y="921600"/>
            <a:ext cx="8391525" cy="323850"/>
          </a:xfrm>
          <a:prstGeom prst="rect">
            <a:avLst/>
          </a:prstGeom>
          <a:noFill/>
          <a:ln>
            <a:noFill/>
          </a:ln>
        </p:spPr>
      </p:pic>
      <p:sp>
        <p:nvSpPr>
          <p:cNvPr id="166" name="Google Shape;166;g2b03647a6b4_0_45">
            <a:extLst>
              <a:ext uri="{C183D7F6-B498-43B3-948B-1728B52AA6E4}">
                <adec:decorative xmlns:adec="http://schemas.microsoft.com/office/drawing/2017/decorative" val="1"/>
              </a:ext>
            </a:extLst>
          </p:cNvPr>
          <p:cNvSpPr txBox="1"/>
          <p:nvPr/>
        </p:nvSpPr>
        <p:spPr>
          <a:xfrm>
            <a:off x="447700" y="2793600"/>
            <a:ext cx="4484300" cy="30672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pic>
        <p:nvPicPr>
          <p:cNvPr id="167" name="Google Shape;167;g2b03647a6b4_0_4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52400" y="3363625"/>
            <a:ext cx="8839201" cy="1779875"/>
          </a:xfrm>
          <a:prstGeom prst="rect">
            <a:avLst/>
          </a:prstGeom>
          <a:noFill/>
          <a:ln w="3175">
            <a:solidFill>
              <a:schemeClr val="tx1">
                <a:lumMod val="50000"/>
                <a:lumOff val="50000"/>
              </a:schemeClr>
            </a:solidFill>
          </a:ln>
        </p:spPr>
      </p:pic>
      <p:pic>
        <p:nvPicPr>
          <p:cNvPr id="168" name="Google Shape;168;g2b03647a6b4_0_4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52400" y="3114074"/>
            <a:ext cx="8839198" cy="235797"/>
          </a:xfrm>
          <a:prstGeom prst="rect">
            <a:avLst/>
          </a:prstGeom>
          <a:noFill/>
          <a:ln>
            <a:noFill/>
          </a:ln>
        </p:spPr>
      </p:pic>
      <p:sp>
        <p:nvSpPr>
          <p:cNvPr id="169" name="Google Shape;169;g2b03647a6b4_0_45">
            <a:extLst>
              <a:ext uri="{C183D7F6-B498-43B3-948B-1728B52AA6E4}">
                <adec:decorative xmlns:adec="http://schemas.microsoft.com/office/drawing/2017/decorative" val="1"/>
              </a:ext>
            </a:extLst>
          </p:cNvPr>
          <p:cNvSpPr txBox="1"/>
          <p:nvPr/>
        </p:nvSpPr>
        <p:spPr>
          <a:xfrm>
            <a:off x="6702875" y="4065925"/>
            <a:ext cx="1422300" cy="378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03647a6b4_0_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Portal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(3 of 4)</a:t>
            </a:r>
          </a:p>
        </p:txBody>
      </p:sp>
      <p:pic>
        <p:nvPicPr>
          <p:cNvPr id="176" name="Google Shape;176;g2b03647a6b4_0_69" descr="Further continuation of the screenshots from the last two slide, surrounding Error 7461. Under the demographics header, the student's Residency status is set to R-HOME, resident homeschooled. "/>
          <p:cNvPicPr preferRelativeResize="0"/>
          <p:nvPr/>
        </p:nvPicPr>
        <p:blipFill>
          <a:blip r:embed="rId4">
            <a:alphaModFix/>
          </a:blip>
          <a:stretch>
            <a:fillRect/>
          </a:stretch>
        </p:blipFill>
        <p:spPr>
          <a:xfrm>
            <a:off x="152400" y="1066800"/>
            <a:ext cx="8839200" cy="1971398"/>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b03647a6b4_0_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Portal Exports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(4 of 4)</a:t>
            </a:r>
          </a:p>
        </p:txBody>
      </p:sp>
      <p:pic>
        <p:nvPicPr>
          <p:cNvPr id="183" name="Google Shape;183;g2b03647a6b4_0_59" descr="Screenshot of the Certified/Non-Certified Career Education Programs Export, highlighting Column J with the Program Name."/>
          <p:cNvPicPr preferRelativeResize="0"/>
          <p:nvPr/>
        </p:nvPicPr>
        <p:blipFill>
          <a:blip r:embed="rId4">
            <a:alphaModFix/>
          </a:blip>
          <a:stretch>
            <a:fillRect/>
          </a:stretch>
        </p:blipFill>
        <p:spPr>
          <a:xfrm>
            <a:off x="604838" y="1463650"/>
            <a:ext cx="7934325" cy="2876550"/>
          </a:xfrm>
          <a:prstGeom prst="rect">
            <a:avLst/>
          </a:prstGeom>
          <a:noFill/>
          <a:ln w="3175">
            <a:solidFill>
              <a:schemeClr val="tx1">
                <a:lumMod val="50000"/>
                <a:lumOff val="50000"/>
              </a:schemeClr>
            </a:solidFill>
          </a:ln>
        </p:spPr>
      </p:pic>
      <p:sp>
        <p:nvSpPr>
          <p:cNvPr id="184" name="Google Shape;184;g2b03647a6b4_0_59"/>
          <p:cNvSpPr txBox="1"/>
          <p:nvPr/>
        </p:nvSpPr>
        <p:spPr>
          <a:xfrm>
            <a:off x="604850" y="1006325"/>
            <a:ext cx="6559800" cy="3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solidFill>
                  <a:schemeClr val="dk1"/>
                </a:solidFill>
                <a:latin typeface="Lato"/>
                <a:ea typeface="Lato"/>
                <a:cs typeface="Lato"/>
                <a:sym typeface="Lato"/>
              </a:rPr>
              <a:t>Certified/</a:t>
            </a:r>
            <a:r>
              <a:rPr lang="en-US" sz="1900" dirty="0">
                <a:solidFill>
                  <a:schemeClr val="dk1"/>
                </a:solidFill>
                <a:latin typeface="Lato"/>
                <a:ea typeface="Lato"/>
                <a:cs typeface="Lato"/>
                <a:sym typeface="Lato"/>
              </a:rPr>
              <a:t>Non-Certified</a:t>
            </a:r>
            <a:r>
              <a:rPr lang="en-US" sz="1900">
                <a:solidFill>
                  <a:schemeClr val="dk1"/>
                </a:solidFill>
                <a:latin typeface="Lato"/>
                <a:ea typeface="Lato"/>
                <a:cs typeface="Lato"/>
                <a:sym typeface="Lato"/>
              </a:rPr>
              <a:t> Career Education Programs Export</a:t>
            </a:r>
            <a:endParaRPr sz="1900">
              <a:solidFill>
                <a:schemeClr val="dk1"/>
              </a:solidFill>
              <a:latin typeface="Lato"/>
              <a:ea typeface="Lato"/>
              <a:cs typeface="Lato"/>
              <a:sym typeface="Lato"/>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72fb56f940_0_6"/>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Resources</a:t>
            </a:r>
            <a:endParaRPr dirty="0"/>
          </a:p>
        </p:txBody>
      </p:sp>
      <p:sp>
        <p:nvSpPr>
          <p:cNvPr id="191" name="Google Shape;191;g172fb56f940_0_6"/>
          <p:cNvSpPr txBox="1"/>
          <p:nvPr/>
        </p:nvSpPr>
        <p:spPr>
          <a:xfrm>
            <a:off x="457200" y="922338"/>
            <a:ext cx="8229600" cy="3708184"/>
          </a:xfrm>
          <a:prstGeom prst="rect">
            <a:avLst/>
          </a:prstGeom>
          <a:noFill/>
          <a:ln>
            <a:noFill/>
          </a:ln>
        </p:spPr>
        <p:txBody>
          <a:bodyPr spcFirstLastPara="1" wrap="square" lIns="91425" tIns="91425" rIns="91425" bIns="91425" anchor="t" anchorCtr="0">
            <a:noAutofit/>
          </a:bodyPr>
          <a:lstStyle/>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i="0"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CTE Data Resources</a:t>
            </a:r>
            <a:r>
              <a:rPr lang="en-US" sz="1600" b="1" dirty="0">
                <a:solidFill>
                  <a:srgbClr val="000000"/>
                </a:solidFill>
                <a:latin typeface="Lato"/>
                <a:ea typeface="Lato"/>
                <a:cs typeface="Lato"/>
                <a:sym typeface="Lato"/>
              </a:rPr>
              <a:t> </a:t>
            </a:r>
            <a:endParaRPr lang="en-US" sz="1600" b="1" dirty="0">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dirty="0">
                <a:latin typeface="Lato"/>
                <a:ea typeface="Lato"/>
                <a:cs typeface="Lato"/>
                <a:sym typeface="Lato"/>
              </a:rPr>
              <a:t>CTE and Career Education Snapshot Preparation Guide</a:t>
            </a: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dirty="0">
                <a:latin typeface="Lato"/>
                <a:ea typeface="Lato"/>
                <a:cs typeface="Lato"/>
                <a:sym typeface="Lato"/>
              </a:rPr>
              <a:t>CTE and Career Education Data WISE Guide</a:t>
            </a: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u="sng" dirty="0">
                <a:solidFill>
                  <a:srgbClr val="0563C1"/>
                </a:solidFill>
                <a:latin typeface="Lato"/>
                <a:ea typeface="Lato"/>
                <a:cs typeface="Lato"/>
                <a:sym typeface="Lato"/>
                <a:hlinkClick r:id="rId5">
                  <a:extLst>
                    <a:ext uri="{A12FA001-AC4F-418D-AE19-62706E023703}">
                      <ahyp:hlinkClr xmlns:ahyp="http://schemas.microsoft.com/office/drawing/2018/hyperlinkcolor" val="tx"/>
                    </a:ext>
                  </a:extLst>
                </a:hlinkClick>
              </a:rPr>
              <a:t>Career Ed and Coursework Data Quality Check (DEMO)</a:t>
            </a:r>
            <a:endParaRPr lang="en-US" sz="1600" b="1" dirty="0">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u="sng" dirty="0">
                <a:solidFill>
                  <a:srgbClr val="0563C1"/>
                </a:solidFill>
                <a:latin typeface="Lato"/>
                <a:ea typeface="Lato"/>
                <a:cs typeface="Lato"/>
                <a:sym typeface="Lato"/>
                <a:hlinkClick r:id="rId6">
                  <a:extLst>
                    <a:ext uri="{A12FA001-AC4F-418D-AE19-62706E023703}">
                      <ahyp:hlinkClr xmlns:ahyp="http://schemas.microsoft.com/office/drawing/2018/hyperlinkcolor" val="tx"/>
                    </a:ext>
                  </a:extLst>
                </a:hlinkClick>
              </a:rPr>
              <a:t>Career Ed and Coursework Data Quality Check</a:t>
            </a:r>
            <a:r>
              <a:rPr lang="en-US" sz="1600" b="1" dirty="0">
                <a:solidFill>
                  <a:srgbClr val="000000"/>
                </a:solidFill>
                <a:latin typeface="Lato"/>
                <a:ea typeface="Lato"/>
                <a:cs typeface="Lato"/>
                <a:sym typeface="Lato"/>
              </a:rPr>
              <a:t> (blank)</a:t>
            </a:r>
            <a:endParaRPr lang="en-US" sz="1600" b="1" dirty="0">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u="sng" dirty="0">
                <a:solidFill>
                  <a:schemeClr val="hlink"/>
                </a:solidFill>
                <a:latin typeface="Lato"/>
                <a:ea typeface="Lato"/>
                <a:cs typeface="Lato"/>
                <a:sym typeface="Lato"/>
                <a:hlinkClick r:id="rId7"/>
              </a:rPr>
              <a:t>Report Card Resources</a:t>
            </a:r>
            <a:endParaRPr lang="en-US" sz="1600" b="1" u="sng" dirty="0">
              <a:solidFill>
                <a:schemeClr val="dk1"/>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dirty="0">
                <a:solidFill>
                  <a:schemeClr val="dk1"/>
                </a:solidFill>
                <a:latin typeface="Lato"/>
                <a:ea typeface="Lato"/>
                <a:cs typeface="Lato"/>
                <a:sym typeface="Lato"/>
              </a:rPr>
              <a:t>Course and Program Data Guide</a:t>
            </a: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i="0" u="sng" strike="noStrike" cap="none" dirty="0">
                <a:solidFill>
                  <a:srgbClr val="0563C1"/>
                </a:solidFill>
                <a:latin typeface="Lato"/>
                <a:ea typeface="Lato"/>
                <a:cs typeface="Lato"/>
                <a:sym typeface="Lato"/>
                <a:hlinkClick r:id="rId8">
                  <a:extLst>
                    <a:ext uri="{A12FA001-AC4F-418D-AE19-62706E023703}">
                      <ahyp:hlinkClr xmlns:ahyp="http://schemas.microsoft.com/office/drawing/2018/hyperlinkcolor" val="tx"/>
                    </a:ext>
                  </a:extLst>
                </a:hlinkClick>
              </a:rPr>
              <a:t>Wisconsin Guide to Implement Career-Based Learning Experiences</a:t>
            </a:r>
            <a:endParaRPr lang="en-US" sz="1600" b="1" dirty="0">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600" b="1" i="0" u="sng" strike="noStrike" cap="none" dirty="0">
                <a:solidFill>
                  <a:srgbClr val="0563C1"/>
                </a:solidFill>
                <a:latin typeface="Lato"/>
                <a:ea typeface="Lato"/>
                <a:cs typeface="Lato"/>
                <a:sym typeface="Lato"/>
                <a:hlinkClick r:id="rId9">
                  <a:extLst>
                    <a:ext uri="{A12FA001-AC4F-418D-AE19-62706E023703}">
                      <ahyp:hlinkClr xmlns:ahyp="http://schemas.microsoft.com/office/drawing/2018/hyperlinkcolor" val="tx"/>
                    </a:ext>
                  </a:extLst>
                </a:hlinkClick>
              </a:rPr>
              <a:t>WISEdash Course User Guide </a:t>
            </a:r>
            <a:endParaRPr sz="1600" b="1" dirty="0">
              <a:latin typeface="Lato"/>
              <a:ea typeface="Lato"/>
              <a:cs typeface="Lato"/>
              <a:sym typeface="Lato"/>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Agenda</a:t>
            </a:r>
            <a:endParaRPr dirty="0"/>
          </a:p>
        </p:txBody>
      </p:sp>
      <p:sp>
        <p:nvSpPr>
          <p:cNvPr id="48" name="Google Shape;48;p2"/>
          <p:cNvSpPr txBox="1">
            <a:spLocks noGrp="1"/>
          </p:cNvSpPr>
          <p:nvPr>
            <p:ph type="body" idx="2"/>
          </p:nvPr>
        </p:nvSpPr>
        <p:spPr>
          <a:xfrm>
            <a:off x="2514600" y="1137900"/>
            <a:ext cx="4114800" cy="2867700"/>
          </a:xfrm>
          <a:prstGeom prst="rect">
            <a:avLst/>
          </a:prstGeom>
          <a:noFill/>
          <a:ln>
            <a:noFill/>
          </a:ln>
        </p:spPr>
        <p:txBody>
          <a:bodyPr spcFirstLastPara="1" wrap="square" lIns="91425" tIns="45700" rIns="91425" bIns="45700" anchor="t" anchorCtr="0">
            <a:noAutofit/>
          </a:bodyPr>
          <a:lstStyle/>
          <a:p>
            <a:pPr marL="164592" lvl="0" indent="-202692" algn="l" rtl="0">
              <a:lnSpc>
                <a:spcPct val="100000"/>
              </a:lnSpc>
              <a:spcBef>
                <a:spcPts val="600"/>
              </a:spcBef>
              <a:spcAft>
                <a:spcPts val="0"/>
              </a:spcAft>
              <a:buClr>
                <a:schemeClr val="dk1"/>
              </a:buClr>
              <a:buSzPts val="2400"/>
              <a:buFont typeface="Arial"/>
              <a:buChar char="•"/>
            </a:pPr>
            <a:r>
              <a:rPr lang="en-US" dirty="0"/>
              <a:t>Snapshot</a:t>
            </a:r>
            <a:endParaRPr dirty="0"/>
          </a:p>
          <a:p>
            <a:pPr marL="164592" lvl="0" indent="-202692" algn="l" rtl="0">
              <a:lnSpc>
                <a:spcPct val="100000"/>
              </a:lnSpc>
              <a:spcBef>
                <a:spcPts val="600"/>
              </a:spcBef>
              <a:spcAft>
                <a:spcPts val="0"/>
              </a:spcAft>
              <a:buClr>
                <a:schemeClr val="dk1"/>
              </a:buClr>
              <a:buSzPts val="2400"/>
              <a:buFont typeface="Arial"/>
              <a:buChar char="•"/>
            </a:pPr>
            <a:r>
              <a:rPr lang="en-US" dirty="0"/>
              <a:t>Data Team</a:t>
            </a:r>
            <a:endParaRPr dirty="0"/>
          </a:p>
          <a:p>
            <a:pPr marL="164592" lvl="0" indent="-202692" algn="l" rtl="0">
              <a:lnSpc>
                <a:spcPct val="100000"/>
              </a:lnSpc>
              <a:spcBef>
                <a:spcPts val="600"/>
              </a:spcBef>
              <a:spcAft>
                <a:spcPts val="0"/>
              </a:spcAft>
              <a:buClr>
                <a:schemeClr val="dk1"/>
              </a:buClr>
              <a:buSzPts val="2400"/>
              <a:buFont typeface="Arial"/>
              <a:buChar char="•"/>
            </a:pPr>
            <a:r>
              <a:rPr lang="en-US" dirty="0"/>
              <a:t>WISEdata Portal</a:t>
            </a:r>
            <a:endParaRPr dirty="0"/>
          </a:p>
          <a:p>
            <a:pPr marL="164592" lvl="0" indent="-202692" algn="l" rtl="0">
              <a:lnSpc>
                <a:spcPct val="100000"/>
              </a:lnSpc>
              <a:spcBef>
                <a:spcPts val="600"/>
              </a:spcBef>
              <a:spcAft>
                <a:spcPts val="0"/>
              </a:spcAft>
              <a:buClr>
                <a:schemeClr val="dk1"/>
              </a:buClr>
              <a:buSzPts val="2400"/>
              <a:buFont typeface="Arial"/>
              <a:buChar char="•"/>
            </a:pPr>
            <a:r>
              <a:rPr lang="en-US" dirty="0"/>
              <a:t>WISEdash for Districts</a:t>
            </a:r>
            <a:endParaRPr dirty="0"/>
          </a:p>
          <a:p>
            <a:pPr marL="164592" lvl="0" indent="-202692" algn="l" rtl="0">
              <a:lnSpc>
                <a:spcPct val="100000"/>
              </a:lnSpc>
              <a:spcBef>
                <a:spcPts val="600"/>
              </a:spcBef>
              <a:spcAft>
                <a:spcPts val="0"/>
              </a:spcAft>
              <a:buClr>
                <a:schemeClr val="dk1"/>
              </a:buClr>
              <a:buSzPts val="2400"/>
              <a:buFont typeface="Arial"/>
              <a:buChar char="•"/>
            </a:pPr>
            <a:r>
              <a:rPr lang="en-US" dirty="0"/>
              <a:t>Data to be Reviewed</a:t>
            </a:r>
            <a:endParaRPr dirty="0"/>
          </a:p>
          <a:p>
            <a:pPr marL="164592" lvl="0" indent="-202692" algn="l" rtl="0">
              <a:lnSpc>
                <a:spcPct val="100000"/>
              </a:lnSpc>
              <a:spcBef>
                <a:spcPts val="600"/>
              </a:spcBef>
              <a:spcAft>
                <a:spcPts val="0"/>
              </a:spcAft>
              <a:buClr>
                <a:schemeClr val="dk1"/>
              </a:buClr>
              <a:buSzPts val="2400"/>
              <a:buFont typeface="Arial"/>
              <a:buChar char="•"/>
            </a:pPr>
            <a:r>
              <a:rPr lang="en-US" dirty="0"/>
              <a:t>Resources</a:t>
            </a:r>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10169f56a7_0_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Reach Out</a:t>
            </a:r>
            <a:endParaRPr dirty="0"/>
          </a:p>
        </p:txBody>
      </p:sp>
      <p:sp>
        <p:nvSpPr>
          <p:cNvPr id="198" name="Google Shape;198;g210169f56a7_0_5"/>
          <p:cNvSpPr txBox="1"/>
          <p:nvPr/>
        </p:nvSpPr>
        <p:spPr>
          <a:xfrm>
            <a:off x="304164" y="1162785"/>
            <a:ext cx="8535671" cy="3231624"/>
          </a:xfrm>
          <a:prstGeom prst="rect">
            <a:avLst/>
          </a:prstGeom>
          <a:noFill/>
          <a:ln>
            <a:noFill/>
          </a:ln>
        </p:spPr>
        <p:txBody>
          <a:bodyPr spcFirstLastPara="1" wrap="square" lIns="91425" tIns="91425" rIns="91425" bIns="91425" anchor="t" anchorCtr="0">
            <a:spAutoFit/>
          </a:bodyPr>
          <a:lstStyle/>
          <a:p>
            <a:pPr marL="457200" marR="0" lvl="0" indent="-317500" rtl="0">
              <a:lnSpc>
                <a:spcPct val="100000"/>
              </a:lnSpc>
              <a:spcBef>
                <a:spcPts val="0"/>
              </a:spcBef>
              <a:spcAft>
                <a:spcPts val="0"/>
              </a:spcAft>
              <a:buClr>
                <a:srgbClr val="000000"/>
              </a:buClr>
              <a:buSzPts val="1400"/>
              <a:buFont typeface="Lato"/>
              <a:buChar char="●"/>
            </a:pPr>
            <a:r>
              <a:rPr lang="en-US" sz="1800" b="1" i="0" u="none" strike="noStrike" cap="none" dirty="0">
                <a:solidFill>
                  <a:srgbClr val="000000"/>
                </a:solidFill>
                <a:latin typeface="Lato"/>
                <a:ea typeface="Lato"/>
                <a:cs typeface="Lato"/>
                <a:sym typeface="Lato"/>
              </a:rPr>
              <a:t>Please reach out if you have questions</a:t>
            </a:r>
            <a:r>
              <a:rPr lang="en-US" sz="1800" b="1" dirty="0">
                <a:latin typeface="Lato"/>
                <a:ea typeface="Lato"/>
                <a:cs typeface="Lato"/>
                <a:sym typeface="Lato"/>
              </a:rPr>
              <a:t>!</a:t>
            </a:r>
            <a:endParaRPr sz="1800" b="1" i="0" u="none" strike="noStrike" cap="none" dirty="0">
              <a:solidFill>
                <a:srgbClr val="000000"/>
              </a:solidFill>
              <a:latin typeface="Lato"/>
              <a:ea typeface="Lato"/>
              <a:cs typeface="Lato"/>
              <a:sym typeface="Lato"/>
            </a:endParaRPr>
          </a:p>
          <a:p>
            <a:pPr marL="457200" marR="0" lvl="0" indent="0"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Jessica Sloan, CTE Data Consultant,  </a:t>
            </a:r>
            <a:r>
              <a:rPr lang="en-US" sz="1800" b="1" i="0"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jessica.sloan@dpi.wi.gov</a:t>
            </a:r>
            <a:endParaRPr sz="1800" b="1" dirty="0">
              <a:latin typeface="Lato"/>
              <a:ea typeface="Lato"/>
              <a:cs typeface="Lato"/>
              <a:sym typeface="Lato"/>
            </a:endParaRPr>
          </a:p>
          <a:p>
            <a:pPr marL="457200" marR="0" lvl="0" indent="0" rtl="0">
              <a:lnSpc>
                <a:spcPct val="100000"/>
              </a:lnSpc>
              <a:spcBef>
                <a:spcPts val="0"/>
              </a:spcBef>
              <a:spcAft>
                <a:spcPts val="0"/>
              </a:spcAft>
              <a:buClr>
                <a:srgbClr val="000000"/>
              </a:buClr>
              <a:buSzPts val="1400"/>
              <a:buFont typeface="Arial"/>
              <a:buNone/>
            </a:pPr>
            <a:r>
              <a:rPr lang="en-US" sz="1800" b="1" dirty="0">
                <a:latin typeface="Lato"/>
                <a:ea typeface="Lato"/>
                <a:cs typeface="Lato"/>
                <a:sym typeface="Lato"/>
              </a:rPr>
              <a:t>Mark Schwingle, Gifted and Talented Teaching and Learning Consultant, </a:t>
            </a:r>
            <a:r>
              <a:rPr lang="en-US" sz="1800" b="1" u="sng" dirty="0">
                <a:solidFill>
                  <a:srgbClr val="0563C1"/>
                </a:solidFill>
                <a:latin typeface="Lato"/>
                <a:ea typeface="Lato"/>
                <a:cs typeface="Lato"/>
                <a:sym typeface="Lato"/>
                <a:hlinkClick r:id="rId5">
                  <a:extLst>
                    <a:ext uri="{A12FA001-AC4F-418D-AE19-62706E023703}">
                      <ahyp:hlinkClr xmlns:ahyp="http://schemas.microsoft.com/office/drawing/2018/hyperlinkcolor" val="tx"/>
                    </a:ext>
                  </a:extLst>
                </a:hlinkClick>
              </a:rPr>
              <a:t>mark.schwingle@dpi.wi.gov</a:t>
            </a:r>
            <a:r>
              <a:rPr lang="en-US" sz="1800" b="1" dirty="0">
                <a:latin typeface="Lato"/>
                <a:ea typeface="Lato"/>
                <a:cs typeface="Lato"/>
                <a:sym typeface="Lato"/>
              </a:rPr>
              <a:t>  </a:t>
            </a:r>
            <a:endParaRPr sz="1800" b="1" dirty="0">
              <a:latin typeface="Lato"/>
              <a:ea typeface="Lato"/>
              <a:cs typeface="Lato"/>
              <a:sym typeface="Lato"/>
            </a:endParaRPr>
          </a:p>
          <a:p>
            <a:pPr marL="457200" marR="0" lvl="0" indent="0" rtl="0">
              <a:lnSpc>
                <a:spcPct val="100000"/>
              </a:lnSpc>
              <a:spcBef>
                <a:spcPts val="0"/>
              </a:spcBef>
              <a:spcAft>
                <a:spcPts val="0"/>
              </a:spcAft>
              <a:buClr>
                <a:srgbClr val="000000"/>
              </a:buClr>
              <a:buSzPts val="1400"/>
              <a:buFont typeface="Arial"/>
              <a:buNone/>
            </a:pPr>
            <a:r>
              <a:rPr lang="en-US" sz="1800" b="1" dirty="0">
                <a:latin typeface="Lato"/>
                <a:ea typeface="Lato"/>
                <a:cs typeface="Lato"/>
                <a:sym typeface="Lato"/>
              </a:rPr>
              <a:t>Chris Gleason, Arts and Creativity Teaching and Learning Consultant, </a:t>
            </a:r>
            <a:r>
              <a:rPr lang="en-US" sz="1800" b="1" u="sng" dirty="0">
                <a:solidFill>
                  <a:srgbClr val="0563C1"/>
                </a:solidFill>
                <a:latin typeface="Lato"/>
                <a:ea typeface="Lato"/>
                <a:cs typeface="Lato"/>
                <a:sym typeface="Lato"/>
                <a:hlinkClick r:id="rId6">
                  <a:extLst>
                    <a:ext uri="{A12FA001-AC4F-418D-AE19-62706E023703}">
                      <ahyp:hlinkClr xmlns:ahyp="http://schemas.microsoft.com/office/drawing/2018/hyperlinkcolor" val="tx"/>
                    </a:ext>
                  </a:extLst>
                </a:hlinkClick>
              </a:rPr>
              <a:t>chris.gleason@dpi.wi.gov</a:t>
            </a:r>
            <a:r>
              <a:rPr lang="en-US" sz="1800" b="1" dirty="0">
                <a:latin typeface="Lato"/>
                <a:ea typeface="Lato"/>
                <a:cs typeface="Lato"/>
                <a:sym typeface="Lato"/>
              </a:rPr>
              <a:t> </a:t>
            </a:r>
            <a:endParaRPr sz="1800" b="1" dirty="0">
              <a:latin typeface="Lato"/>
              <a:ea typeface="Lato"/>
              <a:cs typeface="Lato"/>
              <a:sym typeface="Lato"/>
            </a:endParaRPr>
          </a:p>
          <a:p>
            <a:pPr marL="457200" marR="0" lvl="0" indent="0" rtl="0">
              <a:lnSpc>
                <a:spcPct val="100000"/>
              </a:lnSpc>
              <a:spcBef>
                <a:spcPts val="0"/>
              </a:spcBef>
              <a:spcAft>
                <a:spcPts val="0"/>
              </a:spcAft>
              <a:buClr>
                <a:srgbClr val="000000"/>
              </a:buClr>
              <a:buSzPts val="1400"/>
              <a:buFont typeface="Arial"/>
              <a:buNone/>
            </a:pPr>
            <a:r>
              <a:rPr lang="en-US" sz="1800" b="1" u="sng" dirty="0">
                <a:solidFill>
                  <a:srgbClr val="0563C1"/>
                </a:solidFill>
                <a:latin typeface="Lato"/>
                <a:ea typeface="Lato"/>
                <a:cs typeface="Lato"/>
                <a:sym typeface="Lato"/>
                <a:hlinkClick r:id="rId7">
                  <a:extLst>
                    <a:ext uri="{A12FA001-AC4F-418D-AE19-62706E023703}">
                      <ahyp:hlinkClr xmlns:ahyp="http://schemas.microsoft.com/office/drawing/2018/hyperlinkcolor" val="tx"/>
                    </a:ext>
                  </a:extLst>
                </a:hlinkClick>
              </a:rPr>
              <a:t>reportcardhelp@dpi.wi.gov</a:t>
            </a:r>
            <a:r>
              <a:rPr lang="en-US" sz="1800" b="1" dirty="0">
                <a:latin typeface="Lato"/>
                <a:ea typeface="Lato"/>
                <a:cs typeface="Lato"/>
                <a:sym typeface="Lato"/>
              </a:rPr>
              <a:t> for questions specific to School and District Report Cards</a:t>
            </a:r>
            <a:br>
              <a:rPr lang="en-US" sz="1800" b="1" dirty="0">
                <a:latin typeface="Lato"/>
                <a:ea typeface="Lato"/>
                <a:cs typeface="Lato"/>
                <a:sym typeface="Lato"/>
              </a:rPr>
            </a:br>
            <a:endParaRPr sz="1800" b="1" dirty="0">
              <a:latin typeface="Lato"/>
              <a:ea typeface="Lato"/>
              <a:cs typeface="Lato"/>
              <a:sym typeface="Lato"/>
            </a:endParaRPr>
          </a:p>
          <a:p>
            <a:pPr marL="457200" marR="0" lvl="0" indent="-317500" rtl="0">
              <a:lnSpc>
                <a:spcPct val="100000"/>
              </a:lnSpc>
              <a:spcBef>
                <a:spcPts val="0"/>
              </a:spcBef>
              <a:spcAft>
                <a:spcPts val="0"/>
              </a:spcAft>
              <a:buClr>
                <a:srgbClr val="000000"/>
              </a:buClr>
              <a:buSzPts val="1400"/>
              <a:buFont typeface="Lato"/>
              <a:buChar char="●"/>
            </a:pPr>
            <a:r>
              <a:rPr lang="en-US" sz="1800" b="1" i="0" u="sng" strike="noStrike" cap="none" dirty="0">
                <a:solidFill>
                  <a:srgbClr val="0563C1"/>
                </a:solidFill>
                <a:latin typeface="Lato"/>
                <a:ea typeface="Lato"/>
                <a:cs typeface="Lato"/>
                <a:sym typeface="Lato"/>
                <a:hlinkClick r:id="rId8">
                  <a:extLst>
                    <a:ext uri="{A12FA001-AC4F-418D-AE19-62706E023703}">
                      <ahyp:hlinkClr xmlns:ahyp="http://schemas.microsoft.com/office/drawing/2018/hyperlinkcolor" val="tx"/>
                    </a:ext>
                  </a:extLst>
                </a:hlinkClick>
              </a:rPr>
              <a:t>DPI Help Ticket</a:t>
            </a:r>
            <a:r>
              <a:rPr lang="en-US" sz="1800" b="1" dirty="0">
                <a:latin typeface="Lato"/>
                <a:ea typeface="Lato"/>
                <a:cs typeface="Lato"/>
                <a:sym typeface="Lato"/>
              </a:rPr>
              <a:t> for questions about WISE data submission and troubleshooting</a:t>
            </a:r>
            <a:endParaRPr sz="18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172fb56f940_0_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Snapshot: December 10, 2024 </a:t>
            </a:r>
            <a:r>
              <a:rPr lang="en-US" sz="1600" b="1" i="1" u="none" strike="noStrike" cap="none" dirty="0">
                <a:solidFill>
                  <a:schemeClr val="lt1"/>
                </a:solidFill>
                <a:latin typeface="Lato Black"/>
                <a:ea typeface="Lato Black"/>
                <a:cs typeface="Lato Black"/>
                <a:sym typeface="Lato Black"/>
              </a:rPr>
              <a:t>(1 of 2)</a:t>
            </a:r>
            <a:endParaRPr sz="1600" i="1" dirty="0"/>
          </a:p>
        </p:txBody>
      </p:sp>
      <p:sp>
        <p:nvSpPr>
          <p:cNvPr id="55" name="Google Shape;55;g172fb56f940_0_0"/>
          <p:cNvSpPr txBox="1">
            <a:spLocks noGrp="1"/>
          </p:cNvSpPr>
          <p:nvPr>
            <p:ph type="body" idx="4294967295"/>
          </p:nvPr>
        </p:nvSpPr>
        <p:spPr>
          <a:xfrm>
            <a:off x="475488" y="932625"/>
            <a:ext cx="8222286" cy="3871800"/>
          </a:xfrm>
          <a:prstGeom prst="rect">
            <a:avLst/>
          </a:prstGeom>
          <a:noFill/>
          <a:ln>
            <a:noFill/>
          </a:ln>
        </p:spPr>
        <p:txBody>
          <a:bodyPr spcFirstLastPara="1" wrap="square" lIns="91425" tIns="45700" rIns="91425" bIns="45700" anchor="t" anchorCtr="0">
            <a:noAutofit/>
          </a:bodyPr>
          <a:lstStyle/>
          <a:p>
            <a:pPr marL="164592" lvl="0" indent="-164592" algn="l" rtl="0">
              <a:lnSpc>
                <a:spcPct val="170000"/>
              </a:lnSpc>
              <a:spcBef>
                <a:spcPts val="1200"/>
              </a:spcBef>
              <a:spcAft>
                <a:spcPts val="180"/>
              </a:spcAft>
              <a:buSzPct val="100000"/>
              <a:buChar char="•"/>
            </a:pPr>
            <a:r>
              <a:rPr lang="en-US" sz="1800" dirty="0"/>
              <a:t>The Snapshot begins at the start of the business day on December 10, 2024.</a:t>
            </a:r>
            <a:endParaRPr sz="1800" dirty="0"/>
          </a:p>
          <a:p>
            <a:pPr marL="164592" lvl="0" indent="-164592" algn="l" rtl="0">
              <a:lnSpc>
                <a:spcPct val="170000"/>
              </a:lnSpc>
              <a:spcBef>
                <a:spcPts val="1000"/>
              </a:spcBef>
              <a:spcAft>
                <a:spcPts val="180"/>
              </a:spcAft>
              <a:buSzPct val="100000"/>
              <a:buChar char="•"/>
            </a:pPr>
            <a:r>
              <a:rPr lang="en-US" sz="1800" dirty="0"/>
              <a:t>All Career Education and Coursework data should be accurate in WISEdash for District before December 10, 2024. If you see it in WISEdash the day before the Snapshot, you know that the data has been sent.</a:t>
            </a:r>
            <a:endParaRPr sz="1800"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172fb56f940_0_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Snapshot: December 10, 2024 </a:t>
            </a:r>
            <a:r>
              <a:rPr lang="en-US" sz="1600" b="1" i="1" u="none" strike="noStrike" cap="none" dirty="0">
                <a:solidFill>
                  <a:schemeClr val="lt1"/>
                </a:solidFill>
                <a:latin typeface="Lato Black"/>
                <a:ea typeface="Lato Black"/>
                <a:cs typeface="Lato Black"/>
                <a:sym typeface="Lato Black"/>
              </a:rPr>
              <a:t>(2 of 2)</a:t>
            </a:r>
            <a:endParaRPr sz="1600" i="1" dirty="0"/>
          </a:p>
        </p:txBody>
      </p:sp>
      <p:sp>
        <p:nvSpPr>
          <p:cNvPr id="55" name="Google Shape;55;g172fb56f940_0_0"/>
          <p:cNvSpPr txBox="1">
            <a:spLocks noGrp="1"/>
          </p:cNvSpPr>
          <p:nvPr>
            <p:ph type="body" idx="4294967295"/>
          </p:nvPr>
        </p:nvSpPr>
        <p:spPr>
          <a:xfrm>
            <a:off x="475488" y="932625"/>
            <a:ext cx="8222286" cy="3871800"/>
          </a:xfrm>
          <a:prstGeom prst="rect">
            <a:avLst/>
          </a:prstGeom>
          <a:noFill/>
          <a:ln>
            <a:noFill/>
          </a:ln>
        </p:spPr>
        <p:txBody>
          <a:bodyPr spcFirstLastPara="1" wrap="square" lIns="91425" tIns="45700" rIns="91425" bIns="45700" anchor="t" anchorCtr="0">
            <a:noAutofit/>
          </a:bodyPr>
          <a:lstStyle/>
          <a:p>
            <a:pPr marL="164592" lvl="0" indent="-164592" algn="l" rtl="0">
              <a:lnSpc>
                <a:spcPct val="170000"/>
              </a:lnSpc>
              <a:spcBef>
                <a:spcPts val="1000"/>
              </a:spcBef>
              <a:spcAft>
                <a:spcPts val="180"/>
              </a:spcAft>
              <a:buSzPct val="100000"/>
              <a:buChar char="•"/>
            </a:pPr>
            <a:r>
              <a:rPr lang="en-US" sz="1800" dirty="0"/>
              <a:t>It takes time for the data to flow from your student information system (SIS) to WISEdata Portal and into WISEdash for Districts--at least 24 hours for the entire process.</a:t>
            </a:r>
            <a:endParaRPr sz="1800" dirty="0"/>
          </a:p>
          <a:p>
            <a:pPr marL="164592" lvl="0" indent="-164592" algn="l" rtl="0">
              <a:lnSpc>
                <a:spcPct val="170000"/>
              </a:lnSpc>
              <a:spcBef>
                <a:spcPts val="1000"/>
              </a:spcBef>
              <a:spcAft>
                <a:spcPts val="180"/>
              </a:spcAft>
              <a:buSzPct val="100000"/>
              <a:buChar char="•"/>
            </a:pPr>
            <a:r>
              <a:rPr lang="en-US" sz="1800" dirty="0"/>
              <a:t>When the entire state is submitting data at the same time, the server gets slow.</a:t>
            </a:r>
            <a:endParaRPr sz="1800" dirty="0"/>
          </a:p>
          <a:p>
            <a:pPr marL="164592" lvl="0" indent="-164592" algn="l" rtl="0">
              <a:lnSpc>
                <a:spcPct val="170000"/>
              </a:lnSpc>
              <a:spcBef>
                <a:spcPts val="1000"/>
              </a:spcBef>
              <a:spcAft>
                <a:spcPts val="180"/>
              </a:spcAft>
              <a:buSzPct val="100000"/>
              <a:buChar char="•"/>
            </a:pPr>
            <a:r>
              <a:rPr lang="en-US" sz="1800" dirty="0"/>
              <a:t>Changing data in your SIS does not automatically flow to WISE. Only new data automatically flows. Changed data calls for a resync from your SIS.</a:t>
            </a:r>
            <a:endParaRPr sz="1800" dirty="0"/>
          </a:p>
          <a:p>
            <a:pPr marL="342900" lvl="0" indent="-304800" algn="l" rtl="0">
              <a:lnSpc>
                <a:spcPct val="100000"/>
              </a:lnSpc>
              <a:spcBef>
                <a:spcPts val="1000"/>
              </a:spcBef>
              <a:spcAft>
                <a:spcPts val="0"/>
              </a:spcAft>
              <a:buClr>
                <a:schemeClr val="dk1"/>
              </a:buClr>
              <a:buSzPct val="100000"/>
              <a:buFont typeface="Arial"/>
              <a:buNone/>
            </a:pPr>
            <a:endParaRPr dirty="0"/>
          </a:p>
        </p:txBody>
      </p:sp>
    </p:spTree>
    <p:custDataLst>
      <p:tags r:id="rId1"/>
    </p:custDataLst>
    <p:extLst>
      <p:ext uri="{BB962C8B-B14F-4D97-AF65-F5344CB8AC3E}">
        <p14:creationId xmlns:p14="http://schemas.microsoft.com/office/powerpoint/2010/main" val="118200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Data Teams</a:t>
            </a:r>
            <a:endParaRPr dirty="0"/>
          </a:p>
        </p:txBody>
      </p:sp>
      <p:sp>
        <p:nvSpPr>
          <p:cNvPr id="62" name="Google Shape;62;p8"/>
          <p:cNvSpPr txBox="1"/>
          <p:nvPr/>
        </p:nvSpPr>
        <p:spPr>
          <a:xfrm>
            <a:off x="468173" y="922350"/>
            <a:ext cx="8222285" cy="3211105"/>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Aft>
                <a:spcPts val="180"/>
              </a:spcAft>
              <a:buClr>
                <a:srgbClr val="000000"/>
              </a:buClr>
              <a:buSzPts val="1600"/>
              <a:buFont typeface="Arial" panose="020B0604020202020204" pitchFamily="34" charset="0"/>
              <a:buChar char="•"/>
            </a:pPr>
            <a:r>
              <a:rPr lang="en-US" sz="1800" b="1" i="0" u="none" strike="noStrike" cap="none" dirty="0">
                <a:solidFill>
                  <a:srgbClr val="000000"/>
                </a:solidFill>
                <a:latin typeface="Lato"/>
                <a:ea typeface="Lato"/>
                <a:cs typeface="Lato"/>
                <a:sym typeface="Lato"/>
              </a:rPr>
              <a:t>Submitting accurate data to WISE takes a team!</a:t>
            </a:r>
            <a:endParaRPr sz="1800" b="1" i="0" u="none" strike="noStrike" cap="none" dirty="0">
              <a:solidFill>
                <a:srgbClr val="000000"/>
              </a:solidFill>
              <a:latin typeface="Lato"/>
              <a:ea typeface="Lato"/>
              <a:cs typeface="Lato"/>
              <a:sym typeface="Lato"/>
            </a:endParaRPr>
          </a:p>
          <a:p>
            <a:pPr marL="285750" marR="0" lvl="0" indent="-285750" algn="l" rtl="0">
              <a:lnSpc>
                <a:spcPct val="100000"/>
              </a:lnSpc>
              <a:spcAft>
                <a:spcPts val="180"/>
              </a:spcAft>
              <a:buClr>
                <a:srgbClr val="000000"/>
              </a:buClr>
              <a:buSzPts val="1600"/>
              <a:buFont typeface="Arial" panose="020B0604020202020204" pitchFamily="34" charset="0"/>
              <a:buChar char="•"/>
            </a:pPr>
            <a:r>
              <a:rPr lang="en-US" sz="1800" b="1" i="0" u="none" strike="noStrike" cap="none" dirty="0">
                <a:solidFill>
                  <a:srgbClr val="000000"/>
                </a:solidFill>
                <a:latin typeface="Lato"/>
                <a:ea typeface="Lato"/>
                <a:cs typeface="Lato"/>
                <a:sym typeface="Lato"/>
              </a:rPr>
              <a:t>Divide and conquer:</a:t>
            </a:r>
            <a:endParaRPr sz="1800" b="1" i="0" u="none" strike="noStrike" cap="none" dirty="0">
              <a:solidFill>
                <a:srgbClr val="000000"/>
              </a:solidFill>
              <a:latin typeface="Lato"/>
              <a:ea typeface="Lato"/>
              <a:cs typeface="Lato"/>
              <a:sym typeface="Lato"/>
            </a:endParaRPr>
          </a:p>
          <a:p>
            <a:pPr marL="460375" marR="0" lvl="1" indent="-163513" algn="l" rtl="0">
              <a:lnSpc>
                <a:spcPct val="100000"/>
              </a:lnSpc>
              <a:spcAft>
                <a:spcPts val="180"/>
              </a:spcAft>
              <a:buClr>
                <a:srgbClr val="000000"/>
              </a:buClr>
              <a:buSzPts val="1600"/>
              <a:buFont typeface="Lato"/>
              <a:buChar char="○"/>
            </a:pPr>
            <a:r>
              <a:rPr lang="en-US" sz="1800" b="1" i="0" u="none" strike="noStrike" cap="none" dirty="0">
                <a:solidFill>
                  <a:srgbClr val="000000"/>
                </a:solidFill>
                <a:latin typeface="Lato"/>
                <a:ea typeface="Lato"/>
                <a:cs typeface="Lato"/>
                <a:sym typeface="Lato"/>
              </a:rPr>
              <a:t>Identify who checks WISEdata Portal?</a:t>
            </a:r>
            <a:endParaRPr sz="1800" b="1" i="0" u="none" strike="noStrike" cap="none" dirty="0">
              <a:solidFill>
                <a:srgbClr val="000000"/>
              </a:solidFill>
              <a:latin typeface="Lato"/>
              <a:ea typeface="Lato"/>
              <a:cs typeface="Lato"/>
              <a:sym typeface="Lato"/>
            </a:endParaRPr>
          </a:p>
          <a:p>
            <a:pPr marL="687388" marR="0" lvl="2" indent="-163513" algn="l" rtl="0">
              <a:lnSpc>
                <a:spcPct val="100000"/>
              </a:lnSpc>
              <a:spcAft>
                <a:spcPts val="180"/>
              </a:spcAft>
              <a:buClr>
                <a:srgbClr val="000000"/>
              </a:buClr>
              <a:buSzPts val="1500"/>
              <a:buFont typeface="Lato"/>
              <a:buChar char="■"/>
            </a:pPr>
            <a:r>
              <a:rPr lang="en-US" sz="1800" b="1" i="0" u="none" strike="noStrike" cap="none" dirty="0">
                <a:solidFill>
                  <a:srgbClr val="000000"/>
                </a:solidFill>
                <a:latin typeface="Lato"/>
                <a:ea typeface="Lato"/>
                <a:cs typeface="Lato"/>
                <a:sym typeface="Lato"/>
              </a:rPr>
              <a:t>Certified/Non-Certified Export</a:t>
            </a:r>
            <a:endParaRPr sz="1800" b="1" i="0" u="none" strike="noStrike" cap="none" dirty="0">
              <a:solidFill>
                <a:srgbClr val="000000"/>
              </a:solidFill>
              <a:latin typeface="Lato"/>
              <a:ea typeface="Lato"/>
              <a:cs typeface="Lato"/>
              <a:sym typeface="Lato"/>
            </a:endParaRPr>
          </a:p>
          <a:p>
            <a:pPr marL="687388" marR="0" lvl="2" indent="-163513" algn="l" rtl="0">
              <a:lnSpc>
                <a:spcPct val="100000"/>
              </a:lnSpc>
              <a:spcAft>
                <a:spcPts val="180"/>
              </a:spcAft>
              <a:buClr>
                <a:srgbClr val="000000"/>
              </a:buClr>
              <a:buSzPts val="1500"/>
              <a:buFont typeface="Lato"/>
              <a:buChar char="■"/>
            </a:pPr>
            <a:r>
              <a:rPr lang="en-US" sz="1800" b="1" i="0" u="none" strike="noStrike" cap="none" dirty="0">
                <a:solidFill>
                  <a:srgbClr val="000000"/>
                </a:solidFill>
                <a:latin typeface="Lato"/>
                <a:ea typeface="Lato"/>
                <a:cs typeface="Lato"/>
                <a:sym typeface="Lato"/>
              </a:rPr>
              <a:t>Participants Export</a:t>
            </a:r>
            <a:endParaRPr sz="1800" b="1" i="0" u="none" strike="noStrike" cap="none" dirty="0">
              <a:solidFill>
                <a:srgbClr val="000000"/>
              </a:solidFill>
              <a:latin typeface="Lato"/>
              <a:ea typeface="Lato"/>
              <a:cs typeface="Lato"/>
              <a:sym typeface="Lato"/>
            </a:endParaRPr>
          </a:p>
          <a:p>
            <a:pPr marL="687388" marR="0" lvl="2" indent="-163513" algn="l" rtl="0">
              <a:lnSpc>
                <a:spcPct val="100000"/>
              </a:lnSpc>
              <a:spcAft>
                <a:spcPts val="180"/>
              </a:spcAft>
              <a:buClr>
                <a:srgbClr val="000000"/>
              </a:buClr>
              <a:buSzPts val="1500"/>
              <a:buFont typeface="Lato"/>
              <a:buChar char="■"/>
            </a:pPr>
            <a:r>
              <a:rPr lang="en-US" sz="1800" b="1" i="0" u="none" strike="noStrike" cap="none" dirty="0">
                <a:solidFill>
                  <a:srgbClr val="000000"/>
                </a:solidFill>
                <a:latin typeface="Lato"/>
                <a:ea typeface="Lato"/>
                <a:cs typeface="Lato"/>
                <a:sym typeface="Lato"/>
              </a:rPr>
              <a:t>Concentrators Export</a:t>
            </a:r>
            <a:endParaRPr sz="1800" b="1" i="0" u="none" strike="noStrike" cap="none" dirty="0">
              <a:solidFill>
                <a:srgbClr val="000000"/>
              </a:solidFill>
              <a:latin typeface="Lato"/>
              <a:ea typeface="Lato"/>
              <a:cs typeface="Lato"/>
              <a:sym typeface="Lato"/>
            </a:endParaRPr>
          </a:p>
          <a:p>
            <a:pPr marL="687388" marR="0" lvl="2" indent="-163513" algn="l" rtl="0">
              <a:lnSpc>
                <a:spcPct val="100000"/>
              </a:lnSpc>
              <a:spcAft>
                <a:spcPts val="180"/>
              </a:spcAft>
              <a:buClr>
                <a:srgbClr val="000000"/>
              </a:buClr>
              <a:buSzPts val="1500"/>
              <a:buFont typeface="Lato"/>
              <a:buChar char="■"/>
            </a:pPr>
            <a:r>
              <a:rPr lang="en-US" sz="1800" b="1" i="0" u="none" strike="noStrike" cap="none" dirty="0">
                <a:solidFill>
                  <a:srgbClr val="000000"/>
                </a:solidFill>
                <a:latin typeface="Lato"/>
                <a:ea typeface="Lato"/>
                <a:cs typeface="Lato"/>
                <a:sym typeface="Lato"/>
              </a:rPr>
              <a:t>Roster: Course Offerings Export</a:t>
            </a:r>
            <a:endParaRPr sz="1800" b="1" i="0" u="none" strike="noStrike" cap="none" dirty="0">
              <a:solidFill>
                <a:srgbClr val="000000"/>
              </a:solidFill>
              <a:latin typeface="Lato"/>
              <a:ea typeface="Lato"/>
              <a:cs typeface="Lato"/>
              <a:sym typeface="Lato"/>
            </a:endParaRPr>
          </a:p>
          <a:p>
            <a:pPr marL="460375" marR="0" lvl="1" indent="-163513" algn="l" rtl="0">
              <a:lnSpc>
                <a:spcPct val="100000"/>
              </a:lnSpc>
              <a:spcAft>
                <a:spcPts val="180"/>
              </a:spcAft>
              <a:buClr>
                <a:srgbClr val="000000"/>
              </a:buClr>
              <a:buSzPts val="1600"/>
              <a:buFont typeface="Lato"/>
              <a:buChar char="○"/>
            </a:pPr>
            <a:r>
              <a:rPr lang="en-US" sz="1800" b="1" i="0" u="none" strike="noStrike" cap="none" dirty="0">
                <a:solidFill>
                  <a:srgbClr val="000000"/>
                </a:solidFill>
                <a:latin typeface="Lato"/>
                <a:ea typeface="Lato"/>
                <a:cs typeface="Lato"/>
                <a:sym typeface="Lato"/>
              </a:rPr>
              <a:t>Identify who checks WISEdash for Districts</a:t>
            </a:r>
            <a:endParaRPr sz="1800" b="1" i="0" u="none" strike="noStrike" cap="none" dirty="0">
              <a:solidFill>
                <a:srgbClr val="000000"/>
              </a:solidFill>
              <a:latin typeface="Lato"/>
              <a:ea typeface="Lato"/>
              <a:cs typeface="Lato"/>
              <a:sym typeface="Lato"/>
            </a:endParaRPr>
          </a:p>
          <a:p>
            <a:pPr marL="687388" marR="0" lvl="2" indent="-163513" algn="l" rtl="0">
              <a:lnSpc>
                <a:spcPct val="100000"/>
              </a:lnSpc>
              <a:spcAft>
                <a:spcPts val="180"/>
              </a:spcAft>
              <a:buClr>
                <a:srgbClr val="000000"/>
              </a:buClr>
              <a:buSzPts val="1500"/>
              <a:buFont typeface="Lato"/>
              <a:buChar char="■"/>
            </a:pPr>
            <a:r>
              <a:rPr lang="en-US" sz="1800" b="1" i="0" u="none" strike="noStrike" cap="none" dirty="0">
                <a:solidFill>
                  <a:srgbClr val="000000"/>
                </a:solidFill>
                <a:latin typeface="Lato"/>
                <a:ea typeface="Lato"/>
                <a:cs typeface="Lato"/>
                <a:sym typeface="Lato"/>
              </a:rPr>
              <a:t>Snapshot &gt; Career Education and Course</a:t>
            </a:r>
            <a:r>
              <a:rPr lang="en-US" sz="1800" b="1" dirty="0">
                <a:latin typeface="Lato"/>
                <a:ea typeface="Lato"/>
                <a:cs typeface="Lato"/>
                <a:sym typeface="Lato"/>
              </a:rPr>
              <a:t>work</a:t>
            </a:r>
            <a:endParaRPr sz="1800" b="1" i="0" u="none" strike="noStrike" cap="none" dirty="0">
              <a:solidFill>
                <a:srgbClr val="000000"/>
              </a:solidFill>
              <a:latin typeface="Lato"/>
              <a:ea typeface="Lato"/>
              <a:cs typeface="Lato"/>
              <a:sym typeface="Lato"/>
            </a:endParaRPr>
          </a:p>
          <a:p>
            <a:pPr marL="687388" marR="0" lvl="2" indent="-163513" algn="l" rtl="0">
              <a:lnSpc>
                <a:spcPct val="100000"/>
              </a:lnSpc>
              <a:spcAft>
                <a:spcPts val="180"/>
              </a:spcAft>
              <a:buClr>
                <a:srgbClr val="000000"/>
              </a:buClr>
              <a:buSzPts val="1500"/>
              <a:buFont typeface="Lato"/>
              <a:buChar char="■"/>
            </a:pPr>
            <a:r>
              <a:rPr lang="en-US" sz="1800" b="1" i="0" u="none" strike="noStrike" cap="none" dirty="0">
                <a:solidFill>
                  <a:srgbClr val="000000"/>
                </a:solidFill>
                <a:latin typeface="Lato"/>
                <a:ea typeface="Lato"/>
                <a:cs typeface="Lato"/>
                <a:sym typeface="Lato"/>
              </a:rPr>
              <a:t>Snapshot &gt; Perkins</a:t>
            </a:r>
            <a:endParaRPr sz="18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67228161d3_0_7"/>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Data Flow</a:t>
            </a:r>
            <a:endParaRPr sz="3600" b="1" i="0" u="none" strike="noStrike" cap="none" dirty="0">
              <a:solidFill>
                <a:schemeClr val="lt1"/>
              </a:solidFill>
              <a:latin typeface="Lato Black"/>
              <a:ea typeface="Lato Black"/>
              <a:cs typeface="Lato Black"/>
              <a:sym typeface="Lato Black"/>
            </a:endParaRPr>
          </a:p>
        </p:txBody>
      </p:sp>
      <p:grpSp>
        <p:nvGrpSpPr>
          <p:cNvPr id="69" name="Google Shape;69;g167228161d3_0_7" descr="Flowchart showing how data starts at the school, gets entered into the SIS, then flows to WISEdata and then flows into WISEdash. "/>
          <p:cNvGrpSpPr/>
          <p:nvPr/>
        </p:nvGrpSpPr>
        <p:grpSpPr>
          <a:xfrm>
            <a:off x="915088" y="1294325"/>
            <a:ext cx="7426339" cy="3163563"/>
            <a:chOff x="818563" y="1294325"/>
            <a:chExt cx="7426339" cy="3163563"/>
          </a:xfrm>
        </p:grpSpPr>
        <p:grpSp>
          <p:nvGrpSpPr>
            <p:cNvPr id="70" name="Google Shape;70;g167228161d3_0_7"/>
            <p:cNvGrpSpPr/>
            <p:nvPr/>
          </p:nvGrpSpPr>
          <p:grpSpPr>
            <a:xfrm>
              <a:off x="818563" y="1349501"/>
              <a:ext cx="7426339" cy="3108387"/>
              <a:chOff x="572850" y="1324763"/>
              <a:chExt cx="7426339" cy="3108387"/>
            </a:xfrm>
          </p:grpSpPr>
          <p:sp>
            <p:nvSpPr>
              <p:cNvPr id="71" name="Google Shape;71;g167228161d3_0_7"/>
              <p:cNvSpPr txBox="1"/>
              <p:nvPr/>
            </p:nvSpPr>
            <p:spPr>
              <a:xfrm>
                <a:off x="572850" y="3601850"/>
                <a:ext cx="20115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Lato"/>
                    <a:ea typeface="Lato"/>
                    <a:cs typeface="Lato"/>
                    <a:sym typeface="Lato"/>
                  </a:rPr>
                  <a:t>Data entered into</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dirty="0">
                    <a:latin typeface="Lato"/>
                    <a:ea typeface="Lato"/>
                    <a:cs typeface="Lato"/>
                    <a:sym typeface="Lato"/>
                  </a:rPr>
                  <a:t>s</a:t>
                </a:r>
                <a:r>
                  <a:rPr lang="en-US" sz="1400" b="0" i="0" u="none" strike="noStrike" cap="none" dirty="0">
                    <a:solidFill>
                      <a:srgbClr val="000000"/>
                    </a:solidFill>
                    <a:latin typeface="Lato"/>
                    <a:ea typeface="Lato"/>
                    <a:cs typeface="Lato"/>
                    <a:sym typeface="Lato"/>
                  </a:rPr>
                  <a:t>tudent </a:t>
                </a:r>
                <a:r>
                  <a:rPr lang="en-US" dirty="0">
                    <a:latin typeface="Lato"/>
                    <a:ea typeface="Lato"/>
                    <a:cs typeface="Lato"/>
                    <a:sym typeface="Lato"/>
                  </a:rPr>
                  <a:t>i</a:t>
                </a:r>
                <a:r>
                  <a:rPr lang="en-US" sz="1400" b="0" i="0" u="none" strike="noStrike" cap="none" dirty="0">
                    <a:solidFill>
                      <a:srgbClr val="000000"/>
                    </a:solidFill>
                    <a:latin typeface="Lato"/>
                    <a:ea typeface="Lato"/>
                    <a:cs typeface="Lato"/>
                    <a:sym typeface="Lato"/>
                  </a:rPr>
                  <a:t>nformation </a:t>
                </a:r>
                <a:r>
                  <a:rPr lang="en-US" dirty="0">
                    <a:latin typeface="Lato"/>
                    <a:ea typeface="Lato"/>
                    <a:cs typeface="Lato"/>
                    <a:sym typeface="Lato"/>
                  </a:rPr>
                  <a:t>s</a:t>
                </a:r>
                <a:r>
                  <a:rPr lang="en-US" sz="1400" b="0" i="0" u="none" strike="noStrike" cap="none" dirty="0">
                    <a:solidFill>
                      <a:srgbClr val="000000"/>
                    </a:solidFill>
                    <a:latin typeface="Lato"/>
                    <a:ea typeface="Lato"/>
                    <a:cs typeface="Lato"/>
                    <a:sym typeface="Lato"/>
                  </a:rPr>
                  <a:t>ystem</a:t>
                </a:r>
                <a:endParaRPr sz="1400" b="0" i="0" u="none" strike="noStrike" cap="none" dirty="0">
                  <a:solidFill>
                    <a:srgbClr val="000000"/>
                  </a:solidFill>
                  <a:latin typeface="Lato"/>
                  <a:ea typeface="Lato"/>
                  <a:cs typeface="Lato"/>
                  <a:sym typeface="Lato"/>
                </a:endParaRPr>
              </a:p>
            </p:txBody>
          </p:sp>
          <p:sp>
            <p:nvSpPr>
              <p:cNvPr id="72" name="Google Shape;72;g167228161d3_0_7"/>
              <p:cNvSpPr txBox="1"/>
              <p:nvPr/>
            </p:nvSpPr>
            <p:spPr>
              <a:xfrm>
                <a:off x="3320540" y="3601850"/>
                <a:ext cx="20115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Lato"/>
                    <a:ea typeface="Lato"/>
                    <a:cs typeface="Lato"/>
                    <a:sym typeface="Lato"/>
                  </a:rPr>
                  <a:t>Data flows to WISEdata Portal through business rules</a:t>
                </a:r>
                <a:endParaRPr sz="1400" b="0" i="0" u="none" strike="noStrike" cap="none">
                  <a:solidFill>
                    <a:srgbClr val="000000"/>
                  </a:solidFill>
                  <a:latin typeface="Lato"/>
                  <a:ea typeface="Lato"/>
                  <a:cs typeface="Lato"/>
                  <a:sym typeface="Lato"/>
                </a:endParaRPr>
              </a:p>
            </p:txBody>
          </p:sp>
          <p:sp>
            <p:nvSpPr>
              <p:cNvPr id="73" name="Google Shape;73;g167228161d3_0_7"/>
              <p:cNvSpPr txBox="1"/>
              <p:nvPr/>
            </p:nvSpPr>
            <p:spPr>
              <a:xfrm>
                <a:off x="5987689" y="3601850"/>
                <a:ext cx="20115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Lato"/>
                    <a:ea typeface="Lato"/>
                    <a:cs typeface="Lato"/>
                    <a:sym typeface="Lato"/>
                  </a:rPr>
                  <a:t>Check in WISEdash for Districts before SNAPSHOT</a:t>
                </a:r>
                <a:endParaRPr sz="1400" b="0" i="0" u="none" strike="noStrike" cap="none">
                  <a:solidFill>
                    <a:srgbClr val="000000"/>
                  </a:solidFill>
                  <a:latin typeface="Lato"/>
                  <a:ea typeface="Lato"/>
                  <a:cs typeface="Lato"/>
                  <a:sym typeface="Lato"/>
                </a:endParaRPr>
              </a:p>
            </p:txBody>
          </p:sp>
          <p:pic>
            <p:nvPicPr>
              <p:cNvPr id="74" name="Google Shape;74;g167228161d3_0_7"/>
              <p:cNvPicPr preferRelativeResize="0"/>
              <p:nvPr/>
            </p:nvPicPr>
            <p:blipFill rotWithShape="1">
              <a:blip r:embed="rId4">
                <a:alphaModFix/>
              </a:blip>
              <a:srcRect/>
              <a:stretch/>
            </p:blipFill>
            <p:spPr>
              <a:xfrm>
                <a:off x="829861" y="1872086"/>
                <a:ext cx="1510650" cy="1471050"/>
              </a:xfrm>
              <a:prstGeom prst="rect">
                <a:avLst/>
              </a:prstGeom>
              <a:noFill/>
              <a:ln>
                <a:noFill/>
              </a:ln>
            </p:spPr>
          </p:pic>
          <p:pic>
            <p:nvPicPr>
              <p:cNvPr id="75" name="Google Shape;75;g167228161d3_0_7"/>
              <p:cNvPicPr preferRelativeResize="0"/>
              <p:nvPr/>
            </p:nvPicPr>
            <p:blipFill rotWithShape="1">
              <a:blip r:embed="rId5">
                <a:alphaModFix/>
              </a:blip>
              <a:srcRect/>
              <a:stretch/>
            </p:blipFill>
            <p:spPr>
              <a:xfrm>
                <a:off x="3343925" y="1324763"/>
                <a:ext cx="1817541" cy="2116725"/>
              </a:xfrm>
              <a:prstGeom prst="rect">
                <a:avLst/>
              </a:prstGeom>
              <a:noFill/>
              <a:ln>
                <a:noFill/>
              </a:ln>
            </p:spPr>
          </p:pic>
          <p:pic>
            <p:nvPicPr>
              <p:cNvPr id="76" name="Google Shape;76;g167228161d3_0_7"/>
              <p:cNvPicPr preferRelativeResize="0"/>
              <p:nvPr/>
            </p:nvPicPr>
            <p:blipFill rotWithShape="1">
              <a:blip r:embed="rId6">
                <a:alphaModFix/>
              </a:blip>
              <a:srcRect/>
              <a:stretch/>
            </p:blipFill>
            <p:spPr>
              <a:xfrm>
                <a:off x="6102591" y="1324763"/>
                <a:ext cx="1781703" cy="2116725"/>
              </a:xfrm>
              <a:prstGeom prst="rect">
                <a:avLst/>
              </a:prstGeom>
              <a:noFill/>
              <a:ln>
                <a:noFill/>
              </a:ln>
            </p:spPr>
          </p:pic>
          <p:sp>
            <p:nvSpPr>
              <p:cNvPr id="77" name="Google Shape;77;g167228161d3_0_7"/>
              <p:cNvSpPr/>
              <p:nvPr/>
            </p:nvSpPr>
            <p:spPr>
              <a:xfrm>
                <a:off x="2390825" y="2371650"/>
                <a:ext cx="953100" cy="400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167228161d3_0_7"/>
              <p:cNvSpPr/>
              <p:nvPr/>
            </p:nvSpPr>
            <p:spPr>
              <a:xfrm>
                <a:off x="5211800" y="2400225"/>
                <a:ext cx="953100" cy="400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g167228161d3_0_7"/>
            <p:cNvSpPr txBox="1"/>
            <p:nvPr/>
          </p:nvSpPr>
          <p:spPr>
            <a:xfrm>
              <a:off x="1302750" y="1294325"/>
              <a:ext cx="1047900" cy="40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latin typeface="Lato"/>
                  <a:ea typeface="Lato"/>
                  <a:cs typeface="Lato"/>
                  <a:sym typeface="Lato"/>
                </a:rPr>
                <a:t>SIS</a:t>
              </a:r>
              <a:endParaRPr sz="1800" b="1">
                <a:solidFill>
                  <a:schemeClr val="dk1"/>
                </a:solidFill>
                <a:latin typeface="Lato"/>
                <a:ea typeface="Lato"/>
                <a:cs typeface="Lato"/>
                <a:sym typeface="Lato"/>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67228161d3_0_1"/>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Data to Be Reviewed </a:t>
            </a:r>
            <a:r>
              <a:rPr lang="en-US" sz="1600" b="1" i="1" u="none" strike="noStrike" cap="none" dirty="0">
                <a:solidFill>
                  <a:schemeClr val="lt1"/>
                </a:solidFill>
                <a:latin typeface="Lato Black"/>
                <a:ea typeface="Lato Black"/>
                <a:cs typeface="Lato Black"/>
                <a:sym typeface="Lato Black"/>
              </a:rPr>
              <a:t>(1 of 2)</a:t>
            </a:r>
            <a:endParaRPr sz="1600" i="1" dirty="0"/>
          </a:p>
        </p:txBody>
      </p:sp>
      <p:sp>
        <p:nvSpPr>
          <p:cNvPr id="86" name="Google Shape;86;g167228161d3_0_1"/>
          <p:cNvSpPr txBox="1"/>
          <p:nvPr/>
        </p:nvSpPr>
        <p:spPr>
          <a:xfrm>
            <a:off x="460858" y="963632"/>
            <a:ext cx="8229600" cy="3216235"/>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Aft>
                <a:spcPts val="180"/>
              </a:spcAft>
              <a:buClr>
                <a:srgbClr val="000000"/>
              </a:buClr>
              <a:buSzPts val="2000"/>
              <a:buFont typeface="Arial" panose="020B0604020202020204" pitchFamily="34" charset="0"/>
              <a:buChar char="•"/>
            </a:pPr>
            <a:r>
              <a:rPr lang="en-US" sz="1800" b="1" u="sng" dirty="0">
                <a:solidFill>
                  <a:schemeClr val="hlink"/>
                </a:solidFill>
                <a:latin typeface="Lato"/>
                <a:ea typeface="Lato"/>
                <a:cs typeface="Lato"/>
                <a:sym typeface="Lato"/>
                <a:hlinkClick r:id="rId4"/>
              </a:rPr>
              <a:t>Career Ed and Coursework Data Quality Check (DEMO)</a:t>
            </a:r>
            <a:r>
              <a:rPr lang="en-US" sz="1800" b="1" i="0" u="none" strike="noStrike" cap="none" dirty="0">
                <a:solidFill>
                  <a:srgbClr val="000000"/>
                </a:solidFill>
                <a:latin typeface="Lato"/>
                <a:ea typeface="Lato"/>
                <a:cs typeface="Lato"/>
                <a:sym typeface="Lato"/>
              </a:rPr>
              <a:t> - </a:t>
            </a:r>
            <a:endParaRPr sz="1800" b="1" dirty="0">
              <a:latin typeface="Lato"/>
              <a:ea typeface="Lato"/>
              <a:cs typeface="Lato"/>
              <a:sym typeface="Lato"/>
            </a:endParaRPr>
          </a:p>
          <a:p>
            <a:pPr marL="285750" marR="0" lvl="0" indent="-285750" algn="l" rtl="0">
              <a:lnSpc>
                <a:spcPct val="100000"/>
              </a:lnSpc>
              <a:spcAft>
                <a:spcPts val="180"/>
              </a:spcAft>
              <a:buClr>
                <a:srgbClr val="000000"/>
              </a:buClr>
              <a:buSzPts val="2000"/>
              <a:buFont typeface="Arial" panose="020B0604020202020204" pitchFamily="34" charset="0"/>
              <a:buChar char="•"/>
            </a:pPr>
            <a:r>
              <a:rPr lang="en-US" sz="1800" b="1" u="sng" dirty="0">
                <a:solidFill>
                  <a:schemeClr val="hlink"/>
                </a:solidFill>
                <a:latin typeface="Lato"/>
                <a:ea typeface="Lato"/>
                <a:cs typeface="Lato"/>
                <a:sym typeface="Lato"/>
                <a:hlinkClick r:id="rId5"/>
              </a:rPr>
              <a:t>Career Ed and Coursework Data Quality Check</a:t>
            </a:r>
            <a:r>
              <a:rPr lang="en-US" sz="1800" b="1" i="0" u="none" strike="noStrike" cap="none" dirty="0">
                <a:solidFill>
                  <a:srgbClr val="000000"/>
                </a:solidFill>
                <a:latin typeface="Lato"/>
                <a:ea typeface="Lato"/>
                <a:cs typeface="Lato"/>
                <a:sym typeface="Lato"/>
              </a:rPr>
              <a:t> (blank)</a:t>
            </a:r>
            <a:endParaRPr sz="1800" b="1" i="0" u="none" strike="noStrike" cap="none" dirty="0">
              <a:solidFill>
                <a:srgbClr val="000000"/>
              </a:solidFill>
              <a:latin typeface="Lato"/>
              <a:ea typeface="Lato"/>
              <a:cs typeface="Lato"/>
              <a:sym typeface="Lato"/>
            </a:endParaRPr>
          </a:p>
          <a:p>
            <a:pPr marL="285750" marR="0" lvl="0" indent="-285750" algn="l" rtl="0">
              <a:lnSpc>
                <a:spcPct val="100000"/>
              </a:lnSpc>
              <a:spcAft>
                <a:spcPts val="180"/>
              </a:spcAft>
              <a:buClr>
                <a:srgbClr val="000000"/>
              </a:buClr>
              <a:buSzPts val="2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Use your Data Team to assist with these data checks:</a:t>
            </a:r>
            <a:endParaRPr sz="1800" b="1" i="0" u="none" strike="noStrike" cap="none" dirty="0">
              <a:solidFill>
                <a:srgbClr val="000000"/>
              </a:solidFill>
              <a:latin typeface="Lato"/>
              <a:ea typeface="Lato"/>
              <a:cs typeface="Lato"/>
              <a:sym typeface="Lato"/>
            </a:endParaRPr>
          </a:p>
          <a:p>
            <a:pPr marL="460375" marR="0" lvl="1" indent="-163513" algn="l" rtl="0">
              <a:lnSpc>
                <a:spcPct val="100000"/>
              </a:lnSpc>
              <a:spcAft>
                <a:spcPts val="180"/>
              </a:spcAft>
              <a:buClr>
                <a:srgbClr val="000000"/>
              </a:buClr>
              <a:buSzPts val="2000"/>
              <a:buFont typeface="Lato"/>
              <a:buChar char="○"/>
            </a:pPr>
            <a:r>
              <a:rPr lang="en-US" sz="1800" b="1" i="0" u="none" strike="noStrike" cap="none" dirty="0">
                <a:solidFill>
                  <a:srgbClr val="000000"/>
                </a:solidFill>
                <a:latin typeface="Lato"/>
                <a:ea typeface="Lato"/>
                <a:cs typeface="Lato"/>
                <a:sym typeface="Lato"/>
              </a:rPr>
              <a:t>Someone can check WISEdata Portal.</a:t>
            </a:r>
            <a:endParaRPr sz="1800" b="1" i="0" u="none" strike="noStrike" cap="none" dirty="0">
              <a:solidFill>
                <a:srgbClr val="000000"/>
              </a:solidFill>
              <a:latin typeface="Lato"/>
              <a:ea typeface="Lato"/>
              <a:cs typeface="Lato"/>
              <a:sym typeface="Lato"/>
            </a:endParaRPr>
          </a:p>
          <a:p>
            <a:pPr marL="460375" marR="0" lvl="1" indent="-163513" algn="l" rtl="0">
              <a:lnSpc>
                <a:spcPct val="100000"/>
              </a:lnSpc>
              <a:spcAft>
                <a:spcPts val="180"/>
              </a:spcAft>
              <a:buClr>
                <a:srgbClr val="000000"/>
              </a:buClr>
              <a:buSzPts val="2000"/>
              <a:buFont typeface="Lato"/>
              <a:buChar char="○"/>
            </a:pPr>
            <a:r>
              <a:rPr lang="en-US" sz="1800" b="1" i="0" u="none" strike="noStrike" cap="none" dirty="0">
                <a:solidFill>
                  <a:srgbClr val="000000"/>
                </a:solidFill>
                <a:latin typeface="Lato"/>
                <a:ea typeface="Lato"/>
                <a:cs typeface="Lato"/>
                <a:sym typeface="Lato"/>
              </a:rPr>
              <a:t>Someone can check WISEdash for Districts&gt;Snapshot&gt;Career Education and Coursework dashboard.</a:t>
            </a:r>
            <a:endParaRPr sz="1800" b="1" i="0" u="none" strike="noStrike" cap="none" dirty="0">
              <a:solidFill>
                <a:srgbClr val="000000"/>
              </a:solidFill>
              <a:latin typeface="Lato"/>
              <a:ea typeface="Lato"/>
              <a:cs typeface="Lato"/>
              <a:sym typeface="Lato"/>
            </a:endParaRPr>
          </a:p>
          <a:p>
            <a:pPr marL="460375" marR="0" lvl="1" indent="-163513" algn="l" rtl="0">
              <a:lnSpc>
                <a:spcPct val="100000"/>
              </a:lnSpc>
              <a:spcAft>
                <a:spcPts val="180"/>
              </a:spcAft>
              <a:buClr>
                <a:srgbClr val="000000"/>
              </a:buClr>
              <a:buSzPts val="2000"/>
              <a:buFont typeface="Lato"/>
              <a:buChar char="○"/>
            </a:pPr>
            <a:r>
              <a:rPr lang="en-US" sz="1800" b="1" i="0" u="none" strike="noStrike" cap="none" dirty="0">
                <a:solidFill>
                  <a:srgbClr val="000000"/>
                </a:solidFill>
                <a:latin typeface="Lato"/>
                <a:ea typeface="Lato"/>
                <a:cs typeface="Lato"/>
                <a:sym typeface="Lato"/>
              </a:rPr>
              <a:t>Someone can reference the </a:t>
            </a:r>
            <a:r>
              <a:rPr lang="en-US" sz="1800" b="1" i="0" u="sng" strike="noStrike" cap="none" dirty="0">
                <a:solidFill>
                  <a:schemeClr val="hlink"/>
                </a:solidFill>
                <a:latin typeface="Lato"/>
                <a:ea typeface="Lato"/>
                <a:cs typeface="Lato"/>
                <a:sym typeface="Lato"/>
                <a:hlinkClick r:id="rId6"/>
              </a:rPr>
              <a:t>Roster Work Plan</a:t>
            </a:r>
            <a:r>
              <a:rPr lang="en-US" sz="1800" b="1" i="0" u="none" strike="noStrike" cap="none" dirty="0">
                <a:solidFill>
                  <a:srgbClr val="000000"/>
                </a:solidFill>
                <a:latin typeface="Lato"/>
                <a:ea typeface="Lato"/>
                <a:cs typeface="Lato"/>
                <a:sym typeface="Lato"/>
              </a:rPr>
              <a:t> and ensure that all the: AP/IB/Arts</a:t>
            </a:r>
            <a:r>
              <a:rPr lang="en-US" sz="1800" b="1" dirty="0">
                <a:latin typeface="Lato"/>
                <a:ea typeface="Lato"/>
                <a:cs typeface="Lato"/>
                <a:sym typeface="Lato"/>
              </a:rPr>
              <a:t>/</a:t>
            </a:r>
            <a:r>
              <a:rPr lang="en-US" sz="1800" b="1" i="0" u="none" strike="noStrike" cap="none" dirty="0">
                <a:solidFill>
                  <a:srgbClr val="000000"/>
                </a:solidFill>
                <a:latin typeface="Lato"/>
                <a:ea typeface="Lato"/>
                <a:cs typeface="Lato"/>
                <a:sym typeface="Lato"/>
              </a:rPr>
              <a:t>CTE and DE courses are being counted. </a:t>
            </a:r>
            <a:endParaRPr sz="1800" b="1" i="0" u="none" strike="noStrike" cap="none" dirty="0">
              <a:solidFill>
                <a:srgbClr val="000000"/>
              </a:solidFill>
              <a:latin typeface="Lato"/>
              <a:ea typeface="Lato"/>
              <a:cs typeface="Lato"/>
              <a:sym typeface="Lato"/>
            </a:endParaRPr>
          </a:p>
          <a:p>
            <a:pPr marL="460375" marR="0" lvl="1" indent="-163513" algn="l" rtl="0">
              <a:lnSpc>
                <a:spcPct val="100000"/>
              </a:lnSpc>
              <a:spcAft>
                <a:spcPts val="180"/>
              </a:spcAft>
              <a:buClr>
                <a:srgbClr val="000000"/>
              </a:buClr>
              <a:buSzPts val="2000"/>
              <a:buFont typeface="Lato"/>
              <a:buChar char="○"/>
            </a:pPr>
            <a:r>
              <a:rPr lang="en-US" sz="1800" b="1" i="0" u="none" strike="noStrike" cap="none" dirty="0">
                <a:solidFill>
                  <a:srgbClr val="000000"/>
                </a:solidFill>
                <a:latin typeface="Lato"/>
                <a:ea typeface="Lato"/>
                <a:cs typeface="Lato"/>
                <a:sym typeface="Lato"/>
              </a:rPr>
              <a:t>Someone to take notes</a:t>
            </a:r>
            <a:endParaRPr sz="18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72fb56f940_0_26"/>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Data to Be Reviewed </a:t>
            </a:r>
            <a:r>
              <a:rPr lang="en-US" sz="1600" b="1" i="1" u="none" strike="noStrike" cap="none" dirty="0">
                <a:solidFill>
                  <a:schemeClr val="lt1"/>
                </a:solidFill>
                <a:latin typeface="Lato Black"/>
                <a:ea typeface="Lato Black"/>
                <a:cs typeface="Lato Black"/>
                <a:sym typeface="Lato Black"/>
              </a:rPr>
              <a:t>(2 of 2)</a:t>
            </a:r>
            <a:endParaRPr sz="1600" i="1" dirty="0"/>
          </a:p>
        </p:txBody>
      </p:sp>
      <p:pic>
        <p:nvPicPr>
          <p:cNvPr id="93" name="Google Shape;93;g172fb56f940_0_26" descr="A screenshot from the Career Ed and Coursework Data Quality Check DEMO linked in the first bullet point on Slide 6. "/>
          <p:cNvPicPr preferRelativeResize="0"/>
          <p:nvPr/>
        </p:nvPicPr>
        <p:blipFill>
          <a:blip r:embed="rId4">
            <a:alphaModFix/>
          </a:blip>
          <a:stretch>
            <a:fillRect/>
          </a:stretch>
        </p:blipFill>
        <p:spPr>
          <a:xfrm>
            <a:off x="1090613" y="1084288"/>
            <a:ext cx="6962775" cy="3781425"/>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f285a43f10_0_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WISEdata Portal</a:t>
            </a:r>
            <a:endParaRPr dirty="0"/>
          </a:p>
        </p:txBody>
      </p:sp>
      <p:pic>
        <p:nvPicPr>
          <p:cNvPr id="100" name="Google Shape;100;g1f285a43f10_0_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6800" y="4256225"/>
            <a:ext cx="8238250" cy="348600"/>
          </a:xfrm>
          <a:prstGeom prst="rect">
            <a:avLst/>
          </a:prstGeom>
          <a:noFill/>
          <a:ln>
            <a:noFill/>
          </a:ln>
        </p:spPr>
      </p:pic>
      <p:sp>
        <p:nvSpPr>
          <p:cNvPr id="101" name="Google Shape;101;g1f285a43f10_0_5">
            <a:extLst>
              <a:ext uri="{C183D7F6-B498-43B3-948B-1728B52AA6E4}">
                <adec:decorative xmlns:adec="http://schemas.microsoft.com/office/drawing/2017/decorative" val="1"/>
              </a:ext>
            </a:extLst>
          </p:cNvPr>
          <p:cNvSpPr/>
          <p:nvPr/>
        </p:nvSpPr>
        <p:spPr>
          <a:xfrm>
            <a:off x="4906500" y="1137650"/>
            <a:ext cx="441900" cy="151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g1f285a43f10_0_5" descr="Screenshot of the WISEdata Portal Agency menu, Exports screen. The school year filter is highlighted to remind you to set the proper school year for the exports you download. "/>
          <p:cNvPicPr preferRelativeResize="0"/>
          <p:nvPr/>
        </p:nvPicPr>
        <p:blipFill>
          <a:blip r:embed="rId5">
            <a:alphaModFix/>
          </a:blip>
          <a:stretch>
            <a:fillRect/>
          </a:stretch>
        </p:blipFill>
        <p:spPr>
          <a:xfrm>
            <a:off x="388950" y="1089525"/>
            <a:ext cx="8435250" cy="3240686"/>
          </a:xfrm>
          <a:prstGeom prst="rect">
            <a:avLst/>
          </a:prstGeom>
          <a:noFill/>
          <a:ln w="3175">
            <a:solidFill>
              <a:schemeClr val="tx1">
                <a:lumMod val="50000"/>
                <a:lumOff val="50000"/>
              </a:schemeClr>
            </a:solidFill>
          </a:ln>
        </p:spPr>
      </p:pic>
      <p:sp>
        <p:nvSpPr>
          <p:cNvPr id="103" name="Google Shape;103;g1f285a43f10_0_5">
            <a:extLst>
              <a:ext uri="{C183D7F6-B498-43B3-948B-1728B52AA6E4}">
                <adec:decorative xmlns:adec="http://schemas.microsoft.com/office/drawing/2017/decorative" val="1"/>
              </a:ext>
            </a:extLst>
          </p:cNvPr>
          <p:cNvSpPr/>
          <p:nvPr/>
        </p:nvSpPr>
        <p:spPr>
          <a:xfrm>
            <a:off x="7590225" y="3232750"/>
            <a:ext cx="1141800" cy="1372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1f285a43f10_0_5">
            <a:extLst>
              <a:ext uri="{C183D7F6-B498-43B3-948B-1728B52AA6E4}">
                <adec:decorative xmlns:adec="http://schemas.microsoft.com/office/drawing/2017/decorative" val="1"/>
              </a:ext>
            </a:extLst>
          </p:cNvPr>
          <p:cNvSpPr/>
          <p:nvPr/>
        </p:nvSpPr>
        <p:spPr>
          <a:xfrm>
            <a:off x="466800" y="1990925"/>
            <a:ext cx="833700" cy="241200"/>
          </a:xfrm>
          <a:prstGeom prst="roundRect">
            <a:avLst>
              <a:gd name="adj" fmla="val 25735"/>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1f285a43f10_0_5">
            <a:extLst>
              <a:ext uri="{C183D7F6-B498-43B3-948B-1728B52AA6E4}">
                <adec:decorative xmlns:adec="http://schemas.microsoft.com/office/drawing/2017/decorative" val="1"/>
              </a:ext>
            </a:extLst>
          </p:cNvPr>
          <p:cNvSpPr/>
          <p:nvPr/>
        </p:nvSpPr>
        <p:spPr>
          <a:xfrm>
            <a:off x="4789075" y="1340225"/>
            <a:ext cx="559200" cy="241200"/>
          </a:xfrm>
          <a:prstGeom prst="roundRect">
            <a:avLst>
              <a:gd name="adj" fmla="val 25735"/>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1f285a43f10_0_5">
            <a:extLst>
              <a:ext uri="{C183D7F6-B498-43B3-948B-1728B52AA6E4}">
                <adec:decorative xmlns:adec="http://schemas.microsoft.com/office/drawing/2017/decorative" val="1"/>
              </a:ext>
            </a:extLst>
          </p:cNvPr>
          <p:cNvSpPr/>
          <p:nvPr/>
        </p:nvSpPr>
        <p:spPr>
          <a:xfrm>
            <a:off x="2927300" y="1092950"/>
            <a:ext cx="559200" cy="241200"/>
          </a:xfrm>
          <a:prstGeom prst="roundRect">
            <a:avLst>
              <a:gd name="adj" fmla="val 25735"/>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F5C4B5FA-A968-4A24-96D1-922DBC9AFE4F}"/>
</file>

<file path=customXml/itemProps2.xml><?xml version="1.0" encoding="utf-8"?>
<ds:datastoreItem xmlns:ds="http://schemas.openxmlformats.org/officeDocument/2006/customXml" ds:itemID="{9386B61B-F78F-4F8D-B871-EEE8322A2F2C}">
  <ds:schemaRefs>
    <ds:schemaRef ds:uri="http://schemas.microsoft.com/sharepoint/v3/contenttype/forms"/>
  </ds:schemaRefs>
</ds:datastoreItem>
</file>

<file path=customXml/itemProps3.xml><?xml version="1.0" encoding="utf-8"?>
<ds:datastoreItem xmlns:ds="http://schemas.openxmlformats.org/officeDocument/2006/customXml" ds:itemID="{DEAE7537-820D-4A23-8DF1-3D0BC8DE9566}">
  <ds:schemaRefs>
    <ds:schemaRef ds:uri="http://schemas.microsoft.com/office/infopath/2007/PartnerControls"/>
    <ds:schemaRef ds:uri="2e738f9a-aabc-43fa-ba56-f67ecbb3da8a"/>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3b6fa66-905b-41bc-bd6d-9745c0971c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TotalTime>
  <Words>2813</Words>
  <Application>Microsoft Office PowerPoint</Application>
  <PresentationFormat>On-screen Show (16:9)</PresentationFormat>
  <Paragraphs>264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Lato Black</vt:lpstr>
      <vt:lpstr>Calibri</vt:lpstr>
      <vt:lpstr>Lato</vt:lpstr>
      <vt:lpstr>Office Theme</vt:lpstr>
      <vt:lpstr>Career Education and Coursework Snapshot Review</vt:lpstr>
      <vt:lpstr>Agenda</vt:lpstr>
      <vt:lpstr>Snapshot: December 10, 2024 (1 of 2)</vt:lpstr>
      <vt:lpstr>Snapshot: December 10, 2024 (2 of 2)</vt:lpstr>
      <vt:lpstr>Data Teams</vt:lpstr>
      <vt:lpstr>Data Flow</vt:lpstr>
      <vt:lpstr>Data to Be Reviewed (1 of 2)</vt:lpstr>
      <vt:lpstr>Data to Be Reviewed (2 of 2)</vt:lpstr>
      <vt:lpstr>WISEdata Portal</vt:lpstr>
      <vt:lpstr>WISEdash for Districts: Dashboards</vt:lpstr>
      <vt:lpstr>WISEdash for Districts</vt:lpstr>
      <vt:lpstr>WISEdash, CE &amp; Coursework: Technical Skills</vt:lpstr>
      <vt:lpstr>WISEdash, CE &amp; Coursework: Advanced Credit</vt:lpstr>
      <vt:lpstr>WISEdash, CE &amp; Coursework: Arts</vt:lpstr>
      <vt:lpstr>WISEdata Portal Error 7146 (1of4)</vt:lpstr>
      <vt:lpstr>WISEdata Portal Error 7461 (2 of 4)</vt:lpstr>
      <vt:lpstr>WISEdata Portal (3 of 4)</vt:lpstr>
      <vt:lpstr>WISEdata Portal Exports (4 of 4)</vt:lpstr>
      <vt:lpstr>Resources</vt:lpstr>
      <vt:lpstr>Reach 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Education and Coursework Snapshot Review</dc:title>
  <dc:creator>Ransley, Tawny M.  DPI</dc:creator>
  <cp:lastModifiedBy>Stringfellow, Kina F. DPI</cp:lastModifiedBy>
  <cp:revision>1</cp:revision>
  <dcterms:created xsi:type="dcterms:W3CDTF">2016-02-23T19:34:17Z</dcterms:created>
  <dcterms:modified xsi:type="dcterms:W3CDTF">2024-02-27T12:58:58Z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FF0ED9A6-2293-4738-9E5D-0402B847FBF9</vt:lpwstr>
  </property>
  <property fmtid="{D5CDD505-2E9C-101B-9397-08002B2CF9AE}" pid="4" name="ArticulatePath">
    <vt:lpwstr>https://widpiprd.sharepoint.com/sites/M365CG-WISEdataConference/Shared Documents/General/2024 WISEdata Conference/Slide Decks/4. Career Ed  and Coursework Snapshot Prep 2024</vt:lpwstr>
  </property>
  <property fmtid="{D5CDD505-2E9C-101B-9397-08002B2CF9AE}" pid="5" name="MediaServiceImageTags">
    <vt:lpwstr/>
  </property>
  <property fmtid="{D5CDD505-2E9C-101B-9397-08002B2CF9AE}" pid="6" name="_MarkAsFinal">
    <vt:bool>true</vt:bool>
  </property>
  <property fmtid="{D5CDD505-2E9C-101B-9397-08002B2CF9AE}" pid="7" name="Order">
    <vt:r8>43500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