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8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1" r:id="rId29"/>
  </p:sldIdLst>
  <p:sldSz cx="9144000" cy="5143500" type="screen16x9"/>
  <p:notesSz cx="6858000" cy="9144000"/>
  <p:embeddedFontLst>
    <p:embeddedFont>
      <p:font typeface="Lato" panose="020F0502020204030203" pitchFamily="34" charset="0"/>
      <p:regular r:id="rId31"/>
      <p:bold r:id="rId32"/>
      <p:italic r:id="rId33"/>
      <p:boldItalic r:id="rId34"/>
    </p:embeddedFont>
    <p:embeddedFont>
      <p:font typeface="Lato Black" panose="020F0A02020204030203" pitchFamily="34" charset="0"/>
      <p:bold r:id="rId35"/>
      <p:boldItalic r:id="rId36"/>
    </p:embeddedFont>
    <p:embeddedFont>
      <p:font typeface="Roboto" panose="02000000000000000000" pitchFamily="2"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CdCeS0jTQxR/Yxqa4ggqVg9/V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A867A-4719-4680-92DC-34D8BD64CD88}" v="30" dt="2024-02-27T13:12:06.531"/>
  </p1510:revLst>
</p1510:revInfo>
</file>

<file path=ppt/tableStyles.xml><?xml version="1.0" encoding="utf-8"?>
<a:tblStyleLst xmlns:a="http://schemas.openxmlformats.org/drawingml/2006/main" def="{3215EA8F-2267-4BDE-BF48-08718352B05E}">
  <a:tblStyle styleId="{3215EA8F-2267-4BDE-BF48-08718352B05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712" autoAdjust="0"/>
  </p:normalViewPr>
  <p:slideViewPr>
    <p:cSldViewPr snapToGrid="0">
      <p:cViewPr varScale="1">
        <p:scale>
          <a:sx n="90" d="100"/>
          <a:sy n="90" d="100"/>
        </p:scale>
        <p:origin x="528" y="64"/>
      </p:cViewPr>
      <p:guideLst>
        <p:guide pos="2880"/>
        <p:guide orient="horz" pos="2358"/>
        <p:guide orient="horz" pos="2868"/>
        <p:guide pos="2863"/>
        <p:guide pos="2856"/>
      </p:guideLst>
    </p:cSldViewPr>
  </p:slideViewPr>
  <p:outlineViewPr>
    <p:cViewPr>
      <p:scale>
        <a:sx n="33" d="100"/>
        <a:sy n="33" d="100"/>
      </p:scale>
      <p:origin x="0" y="-1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27AA867A-4719-4680-92DC-34D8BD64CD88}"/>
    <pc:docChg chg="undo custSel addSld delSld modSld replTag delTag">
      <pc:chgData name="Stringfellow, Kina F. DPI" userId="002858cf-6d8d-4f58-b096-3c8ddc1070aa" providerId="ADAL" clId="{27AA867A-4719-4680-92DC-34D8BD64CD88}" dt="2024-02-27T13:11:55.266" v="1663"/>
      <pc:docMkLst>
        <pc:docMk/>
      </pc:docMkLst>
      <pc:sldChg chg="replTag">
        <pc:chgData name="Stringfellow, Kina F. DPI" userId="002858cf-6d8d-4f58-b096-3c8ddc1070aa" providerId="ADAL" clId="{27AA867A-4719-4680-92DC-34D8BD64CD88}" dt="2024-02-27T12:59:16.199" v="1445"/>
        <pc:sldMkLst>
          <pc:docMk/>
          <pc:sldMk cId="0" sldId="256"/>
        </pc:sldMkLst>
      </pc:sldChg>
      <pc:sldChg chg="modSp mod replTag delTag">
        <pc:chgData name="Stringfellow, Kina F. DPI" userId="002858cf-6d8d-4f58-b096-3c8ddc1070aa" providerId="ADAL" clId="{27AA867A-4719-4680-92DC-34D8BD64CD88}" dt="2024-02-27T13:03:45.345" v="1463"/>
        <pc:sldMkLst>
          <pc:docMk/>
          <pc:sldMk cId="0" sldId="257"/>
        </pc:sldMkLst>
        <pc:spChg chg="mod">
          <ac:chgData name="Stringfellow, Kina F. DPI" userId="002858cf-6d8d-4f58-b096-3c8ddc1070aa" providerId="ADAL" clId="{27AA867A-4719-4680-92DC-34D8BD64CD88}" dt="2024-02-22T20:29:19.339" v="49" actId="1076"/>
          <ac:spMkLst>
            <pc:docMk/>
            <pc:sldMk cId="0" sldId="257"/>
            <ac:spMk id="48" creationId="{00000000-0000-0000-0000-000000000000}"/>
          </ac:spMkLst>
        </pc:spChg>
      </pc:sldChg>
      <pc:sldChg chg="modSp mod replTag delTag">
        <pc:chgData name="Stringfellow, Kina F. DPI" userId="002858cf-6d8d-4f58-b096-3c8ddc1070aa" providerId="ADAL" clId="{27AA867A-4719-4680-92DC-34D8BD64CD88}" dt="2024-02-27T13:04:16.463" v="1486" actId="12"/>
        <pc:sldMkLst>
          <pc:docMk/>
          <pc:sldMk cId="0" sldId="258"/>
        </pc:sldMkLst>
        <pc:spChg chg="mod">
          <ac:chgData name="Stringfellow, Kina F. DPI" userId="002858cf-6d8d-4f58-b096-3c8ddc1070aa" providerId="ADAL" clId="{27AA867A-4719-4680-92DC-34D8BD64CD88}" dt="2024-02-27T13:04:16.463" v="1486" actId="12"/>
          <ac:spMkLst>
            <pc:docMk/>
            <pc:sldMk cId="0" sldId="258"/>
            <ac:spMk id="55" creationId="{00000000-0000-0000-0000-000000000000}"/>
          </ac:spMkLst>
        </pc:spChg>
      </pc:sldChg>
      <pc:sldChg chg="modSp mod replTag delTag">
        <pc:chgData name="Stringfellow, Kina F. DPI" userId="002858cf-6d8d-4f58-b096-3c8ddc1070aa" providerId="ADAL" clId="{27AA867A-4719-4680-92DC-34D8BD64CD88}" dt="2024-02-27T13:04:06.159" v="1481"/>
        <pc:sldMkLst>
          <pc:docMk/>
          <pc:sldMk cId="0" sldId="259"/>
        </pc:sldMkLst>
        <pc:spChg chg="mod">
          <ac:chgData name="Stringfellow, Kina F. DPI" userId="002858cf-6d8d-4f58-b096-3c8ddc1070aa" providerId="ADAL" clId="{27AA867A-4719-4680-92DC-34D8BD64CD88}" dt="2024-02-22T20:30:30.018" v="66" actId="1076"/>
          <ac:spMkLst>
            <pc:docMk/>
            <pc:sldMk cId="0" sldId="259"/>
            <ac:spMk id="63" creationId="{00000000-0000-0000-0000-000000000000}"/>
          </ac:spMkLst>
        </pc:spChg>
        <pc:picChg chg="mod">
          <ac:chgData name="Stringfellow, Kina F. DPI" userId="002858cf-6d8d-4f58-b096-3c8ddc1070aa" providerId="ADAL" clId="{27AA867A-4719-4680-92DC-34D8BD64CD88}" dt="2024-02-22T20:30:24.091" v="65" actId="1076"/>
          <ac:picMkLst>
            <pc:docMk/>
            <pc:sldMk cId="0" sldId="259"/>
            <ac:picMk id="62" creationId="{00000000-0000-0000-0000-000000000000}"/>
          </ac:picMkLst>
        </pc:picChg>
      </pc:sldChg>
      <pc:sldChg chg="modSp mod replTag delTag">
        <pc:chgData name="Stringfellow, Kina F. DPI" userId="002858cf-6d8d-4f58-b096-3c8ddc1070aa" providerId="ADAL" clId="{27AA867A-4719-4680-92DC-34D8BD64CD88}" dt="2024-02-27T13:03:55.983" v="1471" actId="113"/>
        <pc:sldMkLst>
          <pc:docMk/>
          <pc:sldMk cId="0" sldId="260"/>
        </pc:sldMkLst>
        <pc:spChg chg="mod">
          <ac:chgData name="Stringfellow, Kina F. DPI" userId="002858cf-6d8d-4f58-b096-3c8ddc1070aa" providerId="ADAL" clId="{27AA867A-4719-4680-92DC-34D8BD64CD88}" dt="2024-02-22T20:26:44.060" v="6" actId="27636"/>
          <ac:spMkLst>
            <pc:docMk/>
            <pc:sldMk cId="0" sldId="260"/>
            <ac:spMk id="70" creationId="{00000000-0000-0000-0000-000000000000}"/>
          </ac:spMkLst>
        </pc:spChg>
        <pc:spChg chg="mod">
          <ac:chgData name="Stringfellow, Kina F. DPI" userId="002858cf-6d8d-4f58-b096-3c8ddc1070aa" providerId="ADAL" clId="{27AA867A-4719-4680-92DC-34D8BD64CD88}" dt="2024-02-27T13:03:55.983" v="1471" actId="113"/>
          <ac:spMkLst>
            <pc:docMk/>
            <pc:sldMk cId="0" sldId="260"/>
            <ac:spMk id="71" creationId="{00000000-0000-0000-0000-000000000000}"/>
          </ac:spMkLst>
        </pc:spChg>
        <pc:spChg chg="mod">
          <ac:chgData name="Stringfellow, Kina F. DPI" userId="002858cf-6d8d-4f58-b096-3c8ddc1070aa" providerId="ADAL" clId="{27AA867A-4719-4680-92DC-34D8BD64CD88}" dt="2024-02-22T20:31:37.921" v="80" actId="14100"/>
          <ac:spMkLst>
            <pc:docMk/>
            <pc:sldMk cId="0" sldId="260"/>
            <ac:spMk id="72" creationId="{00000000-0000-0000-0000-000000000000}"/>
          </ac:spMkLst>
        </pc:spChg>
        <pc:picChg chg="mod">
          <ac:chgData name="Stringfellow, Kina F. DPI" userId="002858cf-6d8d-4f58-b096-3c8ddc1070aa" providerId="ADAL" clId="{27AA867A-4719-4680-92DC-34D8BD64CD88}" dt="2024-02-22T20:32:07.565" v="240" actId="962"/>
          <ac:picMkLst>
            <pc:docMk/>
            <pc:sldMk cId="0" sldId="260"/>
            <ac:picMk id="69" creationId="{00000000-0000-0000-0000-000000000000}"/>
          </ac:picMkLst>
        </pc:picChg>
      </pc:sldChg>
      <pc:sldChg chg="modSp mod replTag delTag">
        <pc:chgData name="Stringfellow, Kina F. DPI" userId="002858cf-6d8d-4f58-b096-3c8ddc1070aa" providerId="ADAL" clId="{27AA867A-4719-4680-92DC-34D8BD64CD88}" dt="2024-02-27T13:04:17.917" v="1488"/>
        <pc:sldMkLst>
          <pc:docMk/>
          <pc:sldMk cId="0" sldId="261"/>
        </pc:sldMkLst>
        <pc:spChg chg="mod">
          <ac:chgData name="Stringfellow, Kina F. DPI" userId="002858cf-6d8d-4f58-b096-3c8ddc1070aa" providerId="ADAL" clId="{27AA867A-4719-4680-92DC-34D8BD64CD88}" dt="2024-02-22T20:36:21.149" v="372" actId="113"/>
          <ac:spMkLst>
            <pc:docMk/>
            <pc:sldMk cId="0" sldId="261"/>
            <ac:spMk id="78" creationId="{00000000-0000-0000-0000-000000000000}"/>
          </ac:spMkLst>
        </pc:spChg>
      </pc:sldChg>
      <pc:sldChg chg="modSp mod replTag delTag">
        <pc:chgData name="Stringfellow, Kina F. DPI" userId="002858cf-6d8d-4f58-b096-3c8ddc1070aa" providerId="ADAL" clId="{27AA867A-4719-4680-92DC-34D8BD64CD88}" dt="2024-02-27T13:04:42.633" v="1502"/>
        <pc:sldMkLst>
          <pc:docMk/>
          <pc:sldMk cId="0" sldId="262"/>
        </pc:sldMkLst>
        <pc:spChg chg="mod">
          <ac:chgData name="Stringfellow, Kina F. DPI" userId="002858cf-6d8d-4f58-b096-3c8ddc1070aa" providerId="ADAL" clId="{27AA867A-4719-4680-92DC-34D8BD64CD88}" dt="2024-02-27T13:04:37.184" v="1500" actId="12"/>
          <ac:spMkLst>
            <pc:docMk/>
            <pc:sldMk cId="0" sldId="262"/>
            <ac:spMk id="84" creationId="{00000000-0000-0000-0000-000000000000}"/>
          </ac:spMkLst>
        </pc:spChg>
        <pc:spChg chg="mod">
          <ac:chgData name="Stringfellow, Kina F. DPI" userId="002858cf-6d8d-4f58-b096-3c8ddc1070aa" providerId="ADAL" clId="{27AA867A-4719-4680-92DC-34D8BD64CD88}" dt="2024-02-22T20:51:02.946" v="598" actId="962"/>
          <ac:spMkLst>
            <pc:docMk/>
            <pc:sldMk cId="0" sldId="262"/>
            <ac:spMk id="86" creationId="{00000000-0000-0000-0000-000000000000}"/>
          </ac:spMkLst>
        </pc:spChg>
      </pc:sldChg>
      <pc:sldChg chg="modSp mod replTag delTag">
        <pc:chgData name="Stringfellow, Kina F. DPI" userId="002858cf-6d8d-4f58-b096-3c8ddc1070aa" providerId="ADAL" clId="{27AA867A-4719-4680-92DC-34D8BD64CD88}" dt="2024-02-27T13:05:13.501" v="1512"/>
        <pc:sldMkLst>
          <pc:docMk/>
          <pc:sldMk cId="0" sldId="263"/>
        </pc:sldMkLst>
        <pc:spChg chg="mod">
          <ac:chgData name="Stringfellow, Kina F. DPI" userId="002858cf-6d8d-4f58-b096-3c8ddc1070aa" providerId="ADAL" clId="{27AA867A-4719-4680-92DC-34D8BD64CD88}" dt="2024-02-22T20:27:01.916" v="10" actId="13244"/>
          <ac:spMkLst>
            <pc:docMk/>
            <pc:sldMk cId="0" sldId="263"/>
            <ac:spMk id="93" creationId="{00000000-0000-0000-0000-000000000000}"/>
          </ac:spMkLst>
        </pc:spChg>
        <pc:spChg chg="mod">
          <ac:chgData name="Stringfellow, Kina F. DPI" userId="002858cf-6d8d-4f58-b096-3c8ddc1070aa" providerId="ADAL" clId="{27AA867A-4719-4680-92DC-34D8BD64CD88}" dt="2024-02-27T13:05:06.470" v="1510" actId="948"/>
          <ac:spMkLst>
            <pc:docMk/>
            <pc:sldMk cId="0" sldId="263"/>
            <ac:spMk id="94" creationId="{00000000-0000-0000-0000-000000000000}"/>
          </ac:spMkLst>
        </pc:spChg>
        <pc:spChg chg="mod">
          <ac:chgData name="Stringfellow, Kina F. DPI" userId="002858cf-6d8d-4f58-b096-3c8ddc1070aa" providerId="ADAL" clId="{27AA867A-4719-4680-92DC-34D8BD64CD88}" dt="2024-02-22T20:37:55.213" v="395" actId="14100"/>
          <ac:spMkLst>
            <pc:docMk/>
            <pc:sldMk cId="0" sldId="263"/>
            <ac:spMk id="95" creationId="{00000000-0000-0000-0000-000000000000}"/>
          </ac:spMkLst>
        </pc:spChg>
        <pc:spChg chg="mod">
          <ac:chgData name="Stringfellow, Kina F. DPI" userId="002858cf-6d8d-4f58-b096-3c8ddc1070aa" providerId="ADAL" clId="{27AA867A-4719-4680-92DC-34D8BD64CD88}" dt="2024-02-22T20:37:59.142" v="396" actId="14100"/>
          <ac:spMkLst>
            <pc:docMk/>
            <pc:sldMk cId="0" sldId="263"/>
            <ac:spMk id="96" creationId="{00000000-0000-0000-0000-000000000000}"/>
          </ac:spMkLst>
        </pc:spChg>
        <pc:picChg chg="mod">
          <ac:chgData name="Stringfellow, Kina F. DPI" userId="002858cf-6d8d-4f58-b096-3c8ddc1070aa" providerId="ADAL" clId="{27AA867A-4719-4680-92DC-34D8BD64CD88}" dt="2024-02-22T20:52:01.300" v="946" actId="962"/>
          <ac:picMkLst>
            <pc:docMk/>
            <pc:sldMk cId="0" sldId="263"/>
            <ac:picMk id="92" creationId="{00000000-0000-0000-0000-000000000000}"/>
          </ac:picMkLst>
        </pc:picChg>
      </pc:sldChg>
      <pc:sldChg chg="modSp mod replTag delTag">
        <pc:chgData name="Stringfellow, Kina F. DPI" userId="002858cf-6d8d-4f58-b096-3c8ddc1070aa" providerId="ADAL" clId="{27AA867A-4719-4680-92DC-34D8BD64CD88}" dt="2024-02-27T13:05:34.440" v="1520" actId="948"/>
        <pc:sldMkLst>
          <pc:docMk/>
          <pc:sldMk cId="0" sldId="264"/>
        </pc:sldMkLst>
        <pc:spChg chg="mod">
          <ac:chgData name="Stringfellow, Kina F. DPI" userId="002858cf-6d8d-4f58-b096-3c8ddc1070aa" providerId="ADAL" clId="{27AA867A-4719-4680-92DC-34D8BD64CD88}" dt="2024-02-27T13:05:34.440" v="1520" actId="948"/>
          <ac:spMkLst>
            <pc:docMk/>
            <pc:sldMk cId="0" sldId="264"/>
            <ac:spMk id="103" creationId="{00000000-0000-0000-0000-000000000000}"/>
          </ac:spMkLst>
        </pc:spChg>
        <pc:spChg chg="mod">
          <ac:chgData name="Stringfellow, Kina F. DPI" userId="002858cf-6d8d-4f58-b096-3c8ddc1070aa" providerId="ADAL" clId="{27AA867A-4719-4680-92DC-34D8BD64CD88}" dt="2024-02-22T20:27:22.338" v="15" actId="962"/>
          <ac:spMkLst>
            <pc:docMk/>
            <pc:sldMk cId="0" sldId="264"/>
            <ac:spMk id="105" creationId="{00000000-0000-0000-0000-000000000000}"/>
          </ac:spMkLst>
        </pc:spChg>
        <pc:spChg chg="mod">
          <ac:chgData name="Stringfellow, Kina F. DPI" userId="002858cf-6d8d-4f58-b096-3c8ddc1070aa" providerId="ADAL" clId="{27AA867A-4719-4680-92DC-34D8BD64CD88}" dt="2024-02-22T20:27:22.901" v="16" actId="962"/>
          <ac:spMkLst>
            <pc:docMk/>
            <pc:sldMk cId="0" sldId="264"/>
            <ac:spMk id="106" creationId="{00000000-0000-0000-0000-000000000000}"/>
          </ac:spMkLst>
        </pc:spChg>
        <pc:spChg chg="mod">
          <ac:chgData name="Stringfellow, Kina F. DPI" userId="002858cf-6d8d-4f58-b096-3c8ddc1070aa" providerId="ADAL" clId="{27AA867A-4719-4680-92DC-34D8BD64CD88}" dt="2024-02-22T20:27:23.448" v="17" actId="962"/>
          <ac:spMkLst>
            <pc:docMk/>
            <pc:sldMk cId="0" sldId="264"/>
            <ac:spMk id="107" creationId="{00000000-0000-0000-0000-000000000000}"/>
          </ac:spMkLst>
        </pc:spChg>
        <pc:spChg chg="mod">
          <ac:chgData name="Stringfellow, Kina F. DPI" userId="002858cf-6d8d-4f58-b096-3c8ddc1070aa" providerId="ADAL" clId="{27AA867A-4719-4680-92DC-34D8BD64CD88}" dt="2024-02-22T20:27:24.067" v="18" actId="962"/>
          <ac:spMkLst>
            <pc:docMk/>
            <pc:sldMk cId="0" sldId="264"/>
            <ac:spMk id="108" creationId="{00000000-0000-0000-0000-000000000000}"/>
          </ac:spMkLst>
        </pc:spChg>
      </pc:sldChg>
      <pc:sldChg chg="modSp mod replTag delTag">
        <pc:chgData name="Stringfellow, Kina F. DPI" userId="002858cf-6d8d-4f58-b096-3c8ddc1070aa" providerId="ADAL" clId="{27AA867A-4719-4680-92DC-34D8BD64CD88}" dt="2024-02-27T13:06:22.107" v="1531"/>
        <pc:sldMkLst>
          <pc:docMk/>
          <pc:sldMk cId="0" sldId="265"/>
        </pc:sldMkLst>
        <pc:spChg chg="mod">
          <ac:chgData name="Stringfellow, Kina F. DPI" userId="002858cf-6d8d-4f58-b096-3c8ddc1070aa" providerId="ADAL" clId="{27AA867A-4719-4680-92DC-34D8BD64CD88}" dt="2024-02-27T13:06:16.578" v="1529" actId="1076"/>
          <ac:spMkLst>
            <pc:docMk/>
            <pc:sldMk cId="0" sldId="265"/>
            <ac:spMk id="115" creationId="{00000000-0000-0000-0000-000000000000}"/>
          </ac:spMkLst>
        </pc:spChg>
      </pc:sldChg>
      <pc:sldChg chg="modSp mod replTag delTag">
        <pc:chgData name="Stringfellow, Kina F. DPI" userId="002858cf-6d8d-4f58-b096-3c8ddc1070aa" providerId="ADAL" clId="{27AA867A-4719-4680-92DC-34D8BD64CD88}" dt="2024-02-27T13:06:23.177" v="1533"/>
        <pc:sldMkLst>
          <pc:docMk/>
          <pc:sldMk cId="0" sldId="266"/>
        </pc:sldMkLst>
        <pc:spChg chg="mod">
          <ac:chgData name="Stringfellow, Kina F. DPI" userId="002858cf-6d8d-4f58-b096-3c8ddc1070aa" providerId="ADAL" clId="{27AA867A-4719-4680-92DC-34D8BD64CD88}" dt="2024-02-22T21:04:20.324" v="1444" actId="12"/>
          <ac:spMkLst>
            <pc:docMk/>
            <pc:sldMk cId="0" sldId="266"/>
            <ac:spMk id="122" creationId="{00000000-0000-0000-0000-000000000000}"/>
          </ac:spMkLst>
        </pc:spChg>
        <pc:spChg chg="mod">
          <ac:chgData name="Stringfellow, Kina F. DPI" userId="002858cf-6d8d-4f58-b096-3c8ddc1070aa" providerId="ADAL" clId="{27AA867A-4719-4680-92DC-34D8BD64CD88}" dt="2024-02-22T20:52:52.672" v="1157" actId="962"/>
          <ac:spMkLst>
            <pc:docMk/>
            <pc:sldMk cId="0" sldId="266"/>
            <ac:spMk id="124" creationId="{00000000-0000-0000-0000-000000000000}"/>
          </ac:spMkLst>
        </pc:spChg>
        <pc:spChg chg="mod">
          <ac:chgData name="Stringfellow, Kina F. DPI" userId="002858cf-6d8d-4f58-b096-3c8ddc1070aa" providerId="ADAL" clId="{27AA867A-4719-4680-92DC-34D8BD64CD88}" dt="2024-02-22T20:52:57.265" v="1158" actId="962"/>
          <ac:spMkLst>
            <pc:docMk/>
            <pc:sldMk cId="0" sldId="266"/>
            <ac:spMk id="125" creationId="{00000000-0000-0000-0000-000000000000}"/>
          </ac:spMkLst>
        </pc:spChg>
        <pc:picChg chg="mod">
          <ac:chgData name="Stringfellow, Kina F. DPI" userId="002858cf-6d8d-4f58-b096-3c8ddc1070aa" providerId="ADAL" clId="{27AA867A-4719-4680-92DC-34D8BD64CD88}" dt="2024-02-22T21:03:41.795" v="1442" actId="962"/>
          <ac:picMkLst>
            <pc:docMk/>
            <pc:sldMk cId="0" sldId="266"/>
            <ac:picMk id="123" creationId="{00000000-0000-0000-0000-000000000000}"/>
          </ac:picMkLst>
        </pc:picChg>
      </pc:sldChg>
      <pc:sldChg chg="modSp mod replTag delTag">
        <pc:chgData name="Stringfellow, Kina F. DPI" userId="002858cf-6d8d-4f58-b096-3c8ddc1070aa" providerId="ADAL" clId="{27AA867A-4719-4680-92DC-34D8BD64CD88}" dt="2024-02-27T13:06:53.056" v="1541" actId="179"/>
        <pc:sldMkLst>
          <pc:docMk/>
          <pc:sldMk cId="0" sldId="267"/>
        </pc:sldMkLst>
        <pc:spChg chg="mod">
          <ac:chgData name="Stringfellow, Kina F. DPI" userId="002858cf-6d8d-4f58-b096-3c8ddc1070aa" providerId="ADAL" clId="{27AA867A-4719-4680-92DC-34D8BD64CD88}" dt="2024-02-27T13:06:53.056" v="1541" actId="179"/>
          <ac:spMkLst>
            <pc:docMk/>
            <pc:sldMk cId="0" sldId="267"/>
            <ac:spMk id="131" creationId="{00000000-0000-0000-0000-000000000000}"/>
          </ac:spMkLst>
        </pc:spChg>
      </pc:sldChg>
      <pc:sldChg chg="modSp mod replTag delTag">
        <pc:chgData name="Stringfellow, Kina F. DPI" userId="002858cf-6d8d-4f58-b096-3c8ddc1070aa" providerId="ADAL" clId="{27AA867A-4719-4680-92DC-34D8BD64CD88}" dt="2024-02-27T13:07:35.202" v="1552"/>
        <pc:sldMkLst>
          <pc:docMk/>
          <pc:sldMk cId="0" sldId="268"/>
        </pc:sldMkLst>
        <pc:spChg chg="mod">
          <ac:chgData name="Stringfellow, Kina F. DPI" userId="002858cf-6d8d-4f58-b096-3c8ddc1070aa" providerId="ADAL" clId="{27AA867A-4719-4680-92DC-34D8BD64CD88}" dt="2024-02-27T13:07:33.706" v="1550" actId="179"/>
          <ac:spMkLst>
            <pc:docMk/>
            <pc:sldMk cId="0" sldId="268"/>
            <ac:spMk id="138" creationId="{00000000-0000-0000-0000-000000000000}"/>
          </ac:spMkLst>
        </pc:spChg>
        <pc:spChg chg="mod">
          <ac:chgData name="Stringfellow, Kina F. DPI" userId="002858cf-6d8d-4f58-b096-3c8ddc1070aa" providerId="ADAL" clId="{27AA867A-4719-4680-92DC-34D8BD64CD88}" dt="2024-02-22T20:27:45.404" v="21" actId="962"/>
          <ac:spMkLst>
            <pc:docMk/>
            <pc:sldMk cId="0" sldId="268"/>
            <ac:spMk id="139" creationId="{00000000-0000-0000-0000-000000000000}"/>
          </ac:spMkLst>
        </pc:spChg>
        <pc:picChg chg="mod">
          <ac:chgData name="Stringfellow, Kina F. DPI" userId="002858cf-6d8d-4f58-b096-3c8ddc1070aa" providerId="ADAL" clId="{27AA867A-4719-4680-92DC-34D8BD64CD88}" dt="2024-02-22T20:53:29.499" v="1182" actId="962"/>
          <ac:picMkLst>
            <pc:docMk/>
            <pc:sldMk cId="0" sldId="268"/>
            <ac:picMk id="136" creationId="{00000000-0000-0000-0000-000000000000}"/>
          </ac:picMkLst>
        </pc:picChg>
      </pc:sldChg>
      <pc:sldChg chg="modSp mod replTag delTag">
        <pc:chgData name="Stringfellow, Kina F. DPI" userId="002858cf-6d8d-4f58-b096-3c8ddc1070aa" providerId="ADAL" clId="{27AA867A-4719-4680-92DC-34D8BD64CD88}" dt="2024-02-22T20:42:35.603" v="472" actId="1076"/>
        <pc:sldMkLst>
          <pc:docMk/>
          <pc:sldMk cId="0" sldId="269"/>
        </pc:sldMkLst>
        <pc:spChg chg="mod">
          <ac:chgData name="Stringfellow, Kina F. DPI" userId="002858cf-6d8d-4f58-b096-3c8ddc1070aa" providerId="ADAL" clId="{27AA867A-4719-4680-92DC-34D8BD64CD88}" dt="2024-02-22T20:42:35.603" v="472" actId="1076"/>
          <ac:spMkLst>
            <pc:docMk/>
            <pc:sldMk cId="0" sldId="269"/>
            <ac:spMk id="146" creationId="{00000000-0000-0000-0000-000000000000}"/>
          </ac:spMkLst>
        </pc:spChg>
      </pc:sldChg>
      <pc:sldChg chg="modSp mod replTag delTag">
        <pc:chgData name="Stringfellow, Kina F. DPI" userId="002858cf-6d8d-4f58-b096-3c8ddc1070aa" providerId="ADAL" clId="{27AA867A-4719-4680-92DC-34D8BD64CD88}" dt="2024-02-22T20:42:50.643" v="477" actId="1076"/>
        <pc:sldMkLst>
          <pc:docMk/>
          <pc:sldMk cId="0" sldId="270"/>
        </pc:sldMkLst>
        <pc:spChg chg="mod">
          <ac:chgData name="Stringfellow, Kina F. DPI" userId="002858cf-6d8d-4f58-b096-3c8ddc1070aa" providerId="ADAL" clId="{27AA867A-4719-4680-92DC-34D8BD64CD88}" dt="2024-02-22T20:42:50.643" v="477" actId="1076"/>
          <ac:spMkLst>
            <pc:docMk/>
            <pc:sldMk cId="0" sldId="270"/>
            <ac:spMk id="154" creationId="{00000000-0000-0000-0000-000000000000}"/>
          </ac:spMkLst>
        </pc:spChg>
        <pc:graphicFrameChg chg="mod">
          <ac:chgData name="Stringfellow, Kina F. DPI" userId="002858cf-6d8d-4f58-b096-3c8ddc1070aa" providerId="ADAL" clId="{27AA867A-4719-4680-92DC-34D8BD64CD88}" dt="2024-02-22T20:42:47.961" v="476" actId="1076"/>
          <ac:graphicFrameMkLst>
            <pc:docMk/>
            <pc:sldMk cId="0" sldId="270"/>
            <ac:graphicFrameMk id="153" creationId="{00000000-0000-0000-0000-000000000000}"/>
          </ac:graphicFrameMkLst>
        </pc:graphicFrameChg>
      </pc:sldChg>
      <pc:sldChg chg="modSp mod replTag delTag">
        <pc:chgData name="Stringfellow, Kina F. DPI" userId="002858cf-6d8d-4f58-b096-3c8ddc1070aa" providerId="ADAL" clId="{27AA867A-4719-4680-92DC-34D8BD64CD88}" dt="2024-02-27T13:07:52.401" v="1559" actId="948"/>
        <pc:sldMkLst>
          <pc:docMk/>
          <pc:sldMk cId="0" sldId="271"/>
        </pc:sldMkLst>
        <pc:spChg chg="mod">
          <ac:chgData name="Stringfellow, Kina F. DPI" userId="002858cf-6d8d-4f58-b096-3c8ddc1070aa" providerId="ADAL" clId="{27AA867A-4719-4680-92DC-34D8BD64CD88}" dt="2024-02-27T13:07:52.401" v="1559" actId="948"/>
          <ac:spMkLst>
            <pc:docMk/>
            <pc:sldMk cId="0" sldId="271"/>
            <ac:spMk id="162" creationId="{00000000-0000-0000-0000-000000000000}"/>
          </ac:spMkLst>
        </pc:spChg>
        <pc:spChg chg="mod">
          <ac:chgData name="Stringfellow, Kina F. DPI" userId="002858cf-6d8d-4f58-b096-3c8ddc1070aa" providerId="ADAL" clId="{27AA867A-4719-4680-92DC-34D8BD64CD88}" dt="2024-02-22T20:27:58.793" v="24" actId="962"/>
          <ac:spMkLst>
            <pc:docMk/>
            <pc:sldMk cId="0" sldId="271"/>
            <ac:spMk id="163" creationId="{00000000-0000-0000-0000-000000000000}"/>
          </ac:spMkLst>
        </pc:spChg>
        <pc:picChg chg="mod">
          <ac:chgData name="Stringfellow, Kina F. DPI" userId="002858cf-6d8d-4f58-b096-3c8ddc1070aa" providerId="ADAL" clId="{27AA867A-4719-4680-92DC-34D8BD64CD88}" dt="2024-02-22T20:53:49.340" v="1192" actId="962"/>
          <ac:picMkLst>
            <pc:docMk/>
            <pc:sldMk cId="0" sldId="271"/>
            <ac:picMk id="160" creationId="{00000000-0000-0000-0000-000000000000}"/>
          </ac:picMkLst>
        </pc:picChg>
      </pc:sldChg>
      <pc:sldChg chg="modSp mod replTag delTag">
        <pc:chgData name="Stringfellow, Kina F. DPI" userId="002858cf-6d8d-4f58-b096-3c8ddc1070aa" providerId="ADAL" clId="{27AA867A-4719-4680-92DC-34D8BD64CD88}" dt="2024-02-27T13:07:55.145" v="1561"/>
        <pc:sldMkLst>
          <pc:docMk/>
          <pc:sldMk cId="0" sldId="272"/>
        </pc:sldMkLst>
        <pc:spChg chg="mod">
          <ac:chgData name="Stringfellow, Kina F. DPI" userId="002858cf-6d8d-4f58-b096-3c8ddc1070aa" providerId="ADAL" clId="{27AA867A-4719-4680-92DC-34D8BD64CD88}" dt="2024-02-22T20:46:15.114" v="512" actId="20577"/>
          <ac:spMkLst>
            <pc:docMk/>
            <pc:sldMk cId="0" sldId="272"/>
            <ac:spMk id="170" creationId="{00000000-0000-0000-0000-000000000000}"/>
          </ac:spMkLst>
        </pc:spChg>
        <pc:picChg chg="mod">
          <ac:chgData name="Stringfellow, Kina F. DPI" userId="002858cf-6d8d-4f58-b096-3c8ddc1070aa" providerId="ADAL" clId="{27AA867A-4719-4680-92DC-34D8BD64CD88}" dt="2024-02-22T20:46:26.148" v="515" actId="1582"/>
          <ac:picMkLst>
            <pc:docMk/>
            <pc:sldMk cId="0" sldId="272"/>
            <ac:picMk id="171" creationId="{00000000-0000-0000-0000-000000000000}"/>
          </ac:picMkLst>
        </pc:picChg>
        <pc:picChg chg="mod">
          <ac:chgData name="Stringfellow, Kina F. DPI" userId="002858cf-6d8d-4f58-b096-3c8ddc1070aa" providerId="ADAL" clId="{27AA867A-4719-4680-92DC-34D8BD64CD88}" dt="2024-02-22T20:46:26.148" v="515" actId="1582"/>
          <ac:picMkLst>
            <pc:docMk/>
            <pc:sldMk cId="0" sldId="272"/>
            <ac:picMk id="172" creationId="{00000000-0000-0000-0000-000000000000}"/>
          </ac:picMkLst>
        </pc:picChg>
      </pc:sldChg>
      <pc:sldChg chg="modSp mod replTag delTag">
        <pc:chgData name="Stringfellow, Kina F. DPI" userId="002858cf-6d8d-4f58-b096-3c8ddc1070aa" providerId="ADAL" clId="{27AA867A-4719-4680-92DC-34D8BD64CD88}" dt="2024-02-27T13:08:32.301" v="1573"/>
        <pc:sldMkLst>
          <pc:docMk/>
          <pc:sldMk cId="0" sldId="273"/>
        </pc:sldMkLst>
        <pc:spChg chg="mod">
          <ac:chgData name="Stringfellow, Kina F. DPI" userId="002858cf-6d8d-4f58-b096-3c8ddc1070aa" providerId="ADAL" clId="{27AA867A-4719-4680-92DC-34D8BD64CD88}" dt="2024-02-27T13:08:30.574" v="1571" actId="948"/>
          <ac:spMkLst>
            <pc:docMk/>
            <pc:sldMk cId="0" sldId="273"/>
            <ac:spMk id="180" creationId="{00000000-0000-0000-0000-000000000000}"/>
          </ac:spMkLst>
        </pc:spChg>
        <pc:spChg chg="mod">
          <ac:chgData name="Stringfellow, Kina F. DPI" userId="002858cf-6d8d-4f58-b096-3c8ddc1070aa" providerId="ADAL" clId="{27AA867A-4719-4680-92DC-34D8BD64CD88}" dt="2024-02-27T13:08:30.574" v="1571" actId="948"/>
          <ac:spMkLst>
            <pc:docMk/>
            <pc:sldMk cId="0" sldId="273"/>
            <ac:spMk id="181" creationId="{00000000-0000-0000-0000-000000000000}"/>
          </ac:spMkLst>
        </pc:spChg>
        <pc:spChg chg="mod">
          <ac:chgData name="Stringfellow, Kina F. DPI" userId="002858cf-6d8d-4f58-b096-3c8ddc1070aa" providerId="ADAL" clId="{27AA867A-4719-4680-92DC-34D8BD64CD88}" dt="2024-02-22T20:46:36.263" v="520" actId="1076"/>
          <ac:spMkLst>
            <pc:docMk/>
            <pc:sldMk cId="0" sldId="273"/>
            <ac:spMk id="182" creationId="{00000000-0000-0000-0000-000000000000}"/>
          </ac:spMkLst>
        </pc:spChg>
        <pc:picChg chg="mod">
          <ac:chgData name="Stringfellow, Kina F. DPI" userId="002858cf-6d8d-4f58-b096-3c8ddc1070aa" providerId="ADAL" clId="{27AA867A-4719-4680-92DC-34D8BD64CD88}" dt="2024-02-22T20:54:15.757" v="1204" actId="962"/>
          <ac:picMkLst>
            <pc:docMk/>
            <pc:sldMk cId="0" sldId="273"/>
            <ac:picMk id="178" creationId="{00000000-0000-0000-0000-000000000000}"/>
          </ac:picMkLst>
        </pc:picChg>
      </pc:sldChg>
      <pc:sldChg chg="modSp mod replTag delTag">
        <pc:chgData name="Stringfellow, Kina F. DPI" userId="002858cf-6d8d-4f58-b096-3c8ddc1070aa" providerId="ADAL" clId="{27AA867A-4719-4680-92DC-34D8BD64CD88}" dt="2024-02-27T13:08:59.799" v="1580"/>
        <pc:sldMkLst>
          <pc:docMk/>
          <pc:sldMk cId="0" sldId="274"/>
        </pc:sldMkLst>
        <pc:spChg chg="mod">
          <ac:chgData name="Stringfellow, Kina F. DPI" userId="002858cf-6d8d-4f58-b096-3c8ddc1070aa" providerId="ADAL" clId="{27AA867A-4719-4680-92DC-34D8BD64CD88}" dt="2024-02-27T13:08:58.397" v="1578" actId="948"/>
          <ac:spMkLst>
            <pc:docMk/>
            <pc:sldMk cId="0" sldId="274"/>
            <ac:spMk id="190" creationId="{00000000-0000-0000-0000-000000000000}"/>
          </ac:spMkLst>
        </pc:spChg>
        <pc:spChg chg="mod">
          <ac:chgData name="Stringfellow, Kina F. DPI" userId="002858cf-6d8d-4f58-b096-3c8ddc1070aa" providerId="ADAL" clId="{27AA867A-4719-4680-92DC-34D8BD64CD88}" dt="2024-02-22T20:46:57.279" v="527" actId="1076"/>
          <ac:spMkLst>
            <pc:docMk/>
            <pc:sldMk cId="0" sldId="274"/>
            <ac:spMk id="191" creationId="{00000000-0000-0000-0000-000000000000}"/>
          </ac:spMkLst>
        </pc:spChg>
        <pc:picChg chg="mod">
          <ac:chgData name="Stringfellow, Kina F. DPI" userId="002858cf-6d8d-4f58-b096-3c8ddc1070aa" providerId="ADAL" clId="{27AA867A-4719-4680-92DC-34D8BD64CD88}" dt="2024-02-22T20:54:38.461" v="1214" actId="962"/>
          <ac:picMkLst>
            <pc:docMk/>
            <pc:sldMk cId="0" sldId="274"/>
            <ac:picMk id="188" creationId="{00000000-0000-0000-0000-000000000000}"/>
          </ac:picMkLst>
        </pc:picChg>
      </pc:sldChg>
      <pc:sldChg chg="modSp mod replTag delTag">
        <pc:chgData name="Stringfellow, Kina F. DPI" userId="002858cf-6d8d-4f58-b096-3c8ddc1070aa" providerId="ADAL" clId="{27AA867A-4719-4680-92DC-34D8BD64CD88}" dt="2024-02-27T13:09:21.629" v="1588" actId="948"/>
        <pc:sldMkLst>
          <pc:docMk/>
          <pc:sldMk cId="0" sldId="275"/>
        </pc:sldMkLst>
        <pc:spChg chg="mod">
          <ac:chgData name="Stringfellow, Kina F. DPI" userId="002858cf-6d8d-4f58-b096-3c8ddc1070aa" providerId="ADAL" clId="{27AA867A-4719-4680-92DC-34D8BD64CD88}" dt="2024-02-27T13:09:21.629" v="1588" actId="948"/>
          <ac:spMkLst>
            <pc:docMk/>
            <pc:sldMk cId="0" sldId="275"/>
            <ac:spMk id="198" creationId="{00000000-0000-0000-0000-000000000000}"/>
          </ac:spMkLst>
        </pc:spChg>
      </pc:sldChg>
      <pc:sldChg chg="modSp mod replTag delTag">
        <pc:chgData name="Stringfellow, Kina F. DPI" userId="002858cf-6d8d-4f58-b096-3c8ddc1070aa" providerId="ADAL" clId="{27AA867A-4719-4680-92DC-34D8BD64CD88}" dt="2024-02-27T13:09:43.399" v="1595"/>
        <pc:sldMkLst>
          <pc:docMk/>
          <pc:sldMk cId="0" sldId="276"/>
        </pc:sldMkLst>
        <pc:spChg chg="mod">
          <ac:chgData name="Stringfellow, Kina F. DPI" userId="002858cf-6d8d-4f58-b096-3c8ddc1070aa" providerId="ADAL" clId="{27AA867A-4719-4680-92DC-34D8BD64CD88}" dt="2024-02-27T13:09:42.543" v="1593" actId="948"/>
          <ac:spMkLst>
            <pc:docMk/>
            <pc:sldMk cId="0" sldId="276"/>
            <ac:spMk id="206" creationId="{00000000-0000-0000-0000-000000000000}"/>
          </ac:spMkLst>
        </pc:spChg>
        <pc:spChg chg="mod">
          <ac:chgData name="Stringfellow, Kina F. DPI" userId="002858cf-6d8d-4f58-b096-3c8ddc1070aa" providerId="ADAL" clId="{27AA867A-4719-4680-92DC-34D8BD64CD88}" dt="2024-02-27T13:09:42.543" v="1593" actId="948"/>
          <ac:spMkLst>
            <pc:docMk/>
            <pc:sldMk cId="0" sldId="276"/>
            <ac:spMk id="207" creationId="{00000000-0000-0000-0000-000000000000}"/>
          </ac:spMkLst>
        </pc:spChg>
        <pc:spChg chg="mod">
          <ac:chgData name="Stringfellow, Kina F. DPI" userId="002858cf-6d8d-4f58-b096-3c8ddc1070aa" providerId="ADAL" clId="{27AA867A-4719-4680-92DC-34D8BD64CD88}" dt="2024-02-22T20:48:19.894" v="563" actId="122"/>
          <ac:spMkLst>
            <pc:docMk/>
            <pc:sldMk cId="0" sldId="276"/>
            <ac:spMk id="208" creationId="{00000000-0000-0000-0000-000000000000}"/>
          </ac:spMkLst>
        </pc:spChg>
      </pc:sldChg>
      <pc:sldChg chg="modSp mod replTag delTag">
        <pc:chgData name="Stringfellow, Kina F. DPI" userId="002858cf-6d8d-4f58-b096-3c8ddc1070aa" providerId="ADAL" clId="{27AA867A-4719-4680-92DC-34D8BD64CD88}" dt="2024-02-27T13:09:45.548" v="1597"/>
        <pc:sldMkLst>
          <pc:docMk/>
          <pc:sldMk cId="0" sldId="277"/>
        </pc:sldMkLst>
        <pc:spChg chg="mod">
          <ac:chgData name="Stringfellow, Kina F. DPI" userId="002858cf-6d8d-4f58-b096-3c8ddc1070aa" providerId="ADAL" clId="{27AA867A-4719-4680-92DC-34D8BD64CD88}" dt="2024-02-22T20:49:20.782" v="572" actId="179"/>
          <ac:spMkLst>
            <pc:docMk/>
            <pc:sldMk cId="0" sldId="277"/>
            <ac:spMk id="216" creationId="{00000000-0000-0000-0000-000000000000}"/>
          </ac:spMkLst>
        </pc:spChg>
        <pc:spChg chg="mod">
          <ac:chgData name="Stringfellow, Kina F. DPI" userId="002858cf-6d8d-4f58-b096-3c8ddc1070aa" providerId="ADAL" clId="{27AA867A-4719-4680-92DC-34D8BD64CD88}" dt="2024-02-22T20:49:33.771" v="573" actId="1076"/>
          <ac:spMkLst>
            <pc:docMk/>
            <pc:sldMk cId="0" sldId="277"/>
            <ac:spMk id="217" creationId="{00000000-0000-0000-0000-000000000000}"/>
          </ac:spMkLst>
        </pc:spChg>
        <pc:picChg chg="mod">
          <ac:chgData name="Stringfellow, Kina F. DPI" userId="002858cf-6d8d-4f58-b096-3c8ddc1070aa" providerId="ADAL" clId="{27AA867A-4719-4680-92DC-34D8BD64CD88}" dt="2024-02-22T20:54:53.173" v="1232" actId="962"/>
          <ac:picMkLst>
            <pc:docMk/>
            <pc:sldMk cId="0" sldId="277"/>
            <ac:picMk id="214" creationId="{00000000-0000-0000-0000-000000000000}"/>
          </ac:picMkLst>
        </pc:picChg>
      </pc:sldChg>
      <pc:sldChg chg="modSp mod replTag delTag">
        <pc:chgData name="Stringfellow, Kina F. DPI" userId="002858cf-6d8d-4f58-b096-3c8ddc1070aa" providerId="ADAL" clId="{27AA867A-4719-4680-92DC-34D8BD64CD88}" dt="2024-02-27T13:09:55.490" v="1603"/>
        <pc:sldMkLst>
          <pc:docMk/>
          <pc:sldMk cId="0" sldId="278"/>
        </pc:sldMkLst>
        <pc:spChg chg="mod">
          <ac:chgData name="Stringfellow, Kina F. DPI" userId="002858cf-6d8d-4f58-b096-3c8ddc1070aa" providerId="ADAL" clId="{27AA867A-4719-4680-92DC-34D8BD64CD88}" dt="2024-02-22T20:26:34.300" v="3" actId="33553"/>
          <ac:spMkLst>
            <pc:docMk/>
            <pc:sldMk cId="0" sldId="278"/>
            <ac:spMk id="223" creationId="{00000000-0000-0000-0000-000000000000}"/>
          </ac:spMkLst>
        </pc:spChg>
        <pc:spChg chg="mod">
          <ac:chgData name="Stringfellow, Kina F. DPI" userId="002858cf-6d8d-4f58-b096-3c8ddc1070aa" providerId="ADAL" clId="{27AA867A-4719-4680-92DC-34D8BD64CD88}" dt="2024-02-22T20:50:18.952" v="585" actId="33524"/>
          <ac:spMkLst>
            <pc:docMk/>
            <pc:sldMk cId="0" sldId="278"/>
            <ac:spMk id="225" creationId="{00000000-0000-0000-0000-000000000000}"/>
          </ac:spMkLst>
        </pc:spChg>
        <pc:picChg chg="mod">
          <ac:chgData name="Stringfellow, Kina F. DPI" userId="002858cf-6d8d-4f58-b096-3c8ddc1070aa" providerId="ADAL" clId="{27AA867A-4719-4680-92DC-34D8BD64CD88}" dt="2024-02-22T20:55:29.579" v="1420" actId="962"/>
          <ac:picMkLst>
            <pc:docMk/>
            <pc:sldMk cId="0" sldId="278"/>
            <ac:picMk id="224" creationId="{00000000-0000-0000-0000-000000000000}"/>
          </ac:picMkLst>
        </pc:picChg>
      </pc:sldChg>
      <pc:sldChg chg="addSp modSp del mod replTag delTag">
        <pc:chgData name="Stringfellow, Kina F. DPI" userId="002858cf-6d8d-4f58-b096-3c8ddc1070aa" providerId="ADAL" clId="{27AA867A-4719-4680-92DC-34D8BD64CD88}" dt="2024-02-27T13:11:55.262" v="1659" actId="47"/>
        <pc:sldMkLst>
          <pc:docMk/>
          <pc:sldMk cId="0" sldId="279"/>
        </pc:sldMkLst>
        <pc:spChg chg="add mod">
          <ac:chgData name="Stringfellow, Kina F. DPI" userId="002858cf-6d8d-4f58-b096-3c8ddc1070aa" providerId="ADAL" clId="{27AA867A-4719-4680-92DC-34D8BD64CD88}" dt="2024-02-22T20:50:52.659" v="595"/>
          <ac:spMkLst>
            <pc:docMk/>
            <pc:sldMk cId="0" sldId="279"/>
            <ac:spMk id="2" creationId="{7B596E47-0E40-8146-78CF-B000BCDD0EAC}"/>
          </ac:spMkLst>
        </pc:spChg>
        <pc:spChg chg="mod">
          <ac:chgData name="Stringfellow, Kina F. DPI" userId="002858cf-6d8d-4f58-b096-3c8ddc1070aa" providerId="ADAL" clId="{27AA867A-4719-4680-92DC-34D8BD64CD88}" dt="2024-02-27T13:10:27.263" v="1622" actId="1076"/>
          <ac:spMkLst>
            <pc:docMk/>
            <pc:sldMk cId="0" sldId="279"/>
            <ac:spMk id="232" creationId="{00000000-0000-0000-0000-000000000000}"/>
          </ac:spMkLst>
        </pc:spChg>
      </pc:sldChg>
      <pc:sldChg chg="modSp add mod replTag delTag">
        <pc:chgData name="Stringfellow, Kina F. DPI" userId="002858cf-6d8d-4f58-b096-3c8ddc1070aa" providerId="ADAL" clId="{27AA867A-4719-4680-92DC-34D8BD64CD88}" dt="2024-02-27T13:04:27.744" v="1495"/>
        <pc:sldMkLst>
          <pc:docMk/>
          <pc:sldMk cId="578842274" sldId="280"/>
        </pc:sldMkLst>
        <pc:spChg chg="mod">
          <ac:chgData name="Stringfellow, Kina F. DPI" userId="002858cf-6d8d-4f58-b096-3c8ddc1070aa" providerId="ADAL" clId="{27AA867A-4719-4680-92DC-34D8BD64CD88}" dt="2024-02-22T20:35:20.476" v="356" actId="20577"/>
          <ac:spMkLst>
            <pc:docMk/>
            <pc:sldMk cId="578842274" sldId="280"/>
            <ac:spMk id="77" creationId="{00000000-0000-0000-0000-000000000000}"/>
          </ac:spMkLst>
        </pc:spChg>
        <pc:spChg chg="mod">
          <ac:chgData name="Stringfellow, Kina F. DPI" userId="002858cf-6d8d-4f58-b096-3c8ddc1070aa" providerId="ADAL" clId="{27AA867A-4719-4680-92DC-34D8BD64CD88}" dt="2024-02-27T13:04:26.281" v="1493" actId="12"/>
          <ac:spMkLst>
            <pc:docMk/>
            <pc:sldMk cId="578842274" sldId="280"/>
            <ac:spMk id="78" creationId="{00000000-0000-0000-0000-000000000000}"/>
          </ac:spMkLst>
        </pc:spChg>
      </pc:sldChg>
      <pc:sldChg chg="modSp add del mod replTag delTag">
        <pc:chgData name="Stringfellow, Kina F. DPI" userId="002858cf-6d8d-4f58-b096-3c8ddc1070aa" providerId="ADAL" clId="{27AA867A-4719-4680-92DC-34D8BD64CD88}" dt="2024-02-22T20:34:20.806" v="285" actId="2890"/>
        <pc:sldMkLst>
          <pc:docMk/>
          <pc:sldMk cId="1524162485" sldId="280"/>
        </pc:sldMkLst>
        <pc:spChg chg="mod">
          <ac:chgData name="Stringfellow, Kina F. DPI" userId="002858cf-6d8d-4f58-b096-3c8ddc1070aa" providerId="ADAL" clId="{27AA867A-4719-4680-92DC-34D8BD64CD88}" dt="2024-02-22T20:34:19.991" v="282"/>
          <ac:spMkLst>
            <pc:docMk/>
            <pc:sldMk cId="1524162485" sldId="280"/>
            <ac:spMk id="78" creationId="{00000000-0000-0000-0000-000000000000}"/>
          </ac:spMkLst>
        </pc:spChg>
      </pc:sldChg>
      <pc:sldChg chg="addSp modSp add mod replTag delTag">
        <pc:chgData name="Stringfellow, Kina F. DPI" userId="002858cf-6d8d-4f58-b096-3c8ddc1070aa" providerId="ADAL" clId="{27AA867A-4719-4680-92DC-34D8BD64CD88}" dt="2024-02-27T13:11:55.265" v="1661"/>
        <pc:sldMkLst>
          <pc:docMk/>
          <pc:sldMk cId="722508632" sldId="281"/>
        </pc:sldMkLst>
        <pc:spChg chg="add mod">
          <ac:chgData name="Stringfellow, Kina F. DPI" userId="002858cf-6d8d-4f58-b096-3c8ddc1070aa" providerId="ADAL" clId="{27AA867A-4719-4680-92DC-34D8BD64CD88}" dt="2024-02-27T13:11:15.812" v="1640" actId="1076"/>
          <ac:spMkLst>
            <pc:docMk/>
            <pc:sldMk cId="722508632" sldId="281"/>
            <ac:spMk id="2" creationId="{1B506FA3-CC78-BE37-DEC3-4C4C1F7C76F4}"/>
          </ac:spMkLst>
        </pc:spChg>
        <pc:spChg chg="mod">
          <ac:chgData name="Stringfellow, Kina F. DPI" userId="002858cf-6d8d-4f58-b096-3c8ddc1070aa" providerId="ADAL" clId="{27AA867A-4719-4680-92DC-34D8BD64CD88}" dt="2024-02-27T13:11:52.847" v="1656" actId="1076"/>
          <ac:spMkLst>
            <pc:docMk/>
            <pc:sldMk cId="722508632" sldId="281"/>
            <ac:spMk id="3" creationId="{89DEF891-7F0B-8F1A-98E5-B57A3C15F2A0}"/>
          </ac:spMkLst>
        </pc:spChg>
        <pc:spChg chg="add mod">
          <ac:chgData name="Stringfellow, Kina F. DPI" userId="002858cf-6d8d-4f58-b096-3c8ddc1070aa" providerId="ADAL" clId="{27AA867A-4719-4680-92DC-34D8BD64CD88}" dt="2024-02-27T13:11:45.600" v="1655" actId="14100"/>
          <ac:spMkLst>
            <pc:docMk/>
            <pc:sldMk cId="722508632" sldId="281"/>
            <ac:spMk id="6" creationId="{6FD8E6EA-221D-AE7A-26B2-D8D02E8E7521}"/>
          </ac:spMkLst>
        </pc:spChg>
      </pc:sldChg>
    </pc:docChg>
  </pc:docChgLst>
  <pc:docChgLst>
    <pc:chgData name="Koontz, Gabrielle E.   DPI" userId="0e87dca7-9c85-4686-81de-6667c5387956" providerId="ADAL" clId="{92E093D3-03E5-426D-BD32-3603D610A973}"/>
    <pc:docChg chg="custSel modSld">
      <pc:chgData name="Koontz, Gabrielle E.   DPI" userId="0e87dca7-9c85-4686-81de-6667c5387956" providerId="ADAL" clId="{92E093D3-03E5-426D-BD32-3603D610A973}" dt="2024-02-23T16:37:06.106" v="14" actId="313"/>
      <pc:docMkLst>
        <pc:docMk/>
      </pc:docMkLst>
      <pc:sldChg chg="modSp mod">
        <pc:chgData name="Koontz, Gabrielle E.   DPI" userId="0e87dca7-9c85-4686-81de-6667c5387956" providerId="ADAL" clId="{92E093D3-03E5-426D-BD32-3603D610A973}" dt="2024-02-23T16:27:14.170" v="2" actId="20577"/>
        <pc:sldMkLst>
          <pc:docMk/>
          <pc:sldMk cId="0" sldId="262"/>
        </pc:sldMkLst>
        <pc:spChg chg="mod">
          <ac:chgData name="Koontz, Gabrielle E.   DPI" userId="0e87dca7-9c85-4686-81de-6667c5387956" providerId="ADAL" clId="{92E093D3-03E5-426D-BD32-3603D610A973}" dt="2024-02-23T16:27:14.170" v="2" actId="20577"/>
          <ac:spMkLst>
            <pc:docMk/>
            <pc:sldMk cId="0" sldId="262"/>
            <ac:spMk id="84" creationId="{00000000-0000-0000-0000-000000000000}"/>
          </ac:spMkLst>
        </pc:spChg>
      </pc:sldChg>
      <pc:sldChg chg="modSp mod">
        <pc:chgData name="Koontz, Gabrielle E.   DPI" userId="0e87dca7-9c85-4686-81de-6667c5387956" providerId="ADAL" clId="{92E093D3-03E5-426D-BD32-3603D610A973}" dt="2024-02-23T16:31:24.188" v="3" actId="20577"/>
        <pc:sldMkLst>
          <pc:docMk/>
          <pc:sldMk cId="0" sldId="265"/>
        </pc:sldMkLst>
        <pc:spChg chg="mod">
          <ac:chgData name="Koontz, Gabrielle E.   DPI" userId="0e87dca7-9c85-4686-81de-6667c5387956" providerId="ADAL" clId="{92E093D3-03E5-426D-BD32-3603D610A973}" dt="2024-02-23T16:31:24.188" v="3" actId="20577"/>
          <ac:spMkLst>
            <pc:docMk/>
            <pc:sldMk cId="0" sldId="265"/>
            <ac:spMk id="115" creationId="{00000000-0000-0000-0000-000000000000}"/>
          </ac:spMkLst>
        </pc:spChg>
      </pc:sldChg>
      <pc:sldChg chg="modSp mod">
        <pc:chgData name="Koontz, Gabrielle E.   DPI" userId="0e87dca7-9c85-4686-81de-6667c5387956" providerId="ADAL" clId="{92E093D3-03E5-426D-BD32-3603D610A973}" dt="2024-02-23T16:32:07.956" v="4" actId="20577"/>
        <pc:sldMkLst>
          <pc:docMk/>
          <pc:sldMk cId="0" sldId="267"/>
        </pc:sldMkLst>
        <pc:spChg chg="mod">
          <ac:chgData name="Koontz, Gabrielle E.   DPI" userId="0e87dca7-9c85-4686-81de-6667c5387956" providerId="ADAL" clId="{92E093D3-03E5-426D-BD32-3603D610A973}" dt="2024-02-23T16:32:07.956" v="4" actId="20577"/>
          <ac:spMkLst>
            <pc:docMk/>
            <pc:sldMk cId="0" sldId="267"/>
            <ac:spMk id="131" creationId="{00000000-0000-0000-0000-000000000000}"/>
          </ac:spMkLst>
        </pc:spChg>
      </pc:sldChg>
      <pc:sldChg chg="modSp mod">
        <pc:chgData name="Koontz, Gabrielle E.   DPI" userId="0e87dca7-9c85-4686-81de-6667c5387956" providerId="ADAL" clId="{92E093D3-03E5-426D-BD32-3603D610A973}" dt="2024-02-23T16:34:33.853" v="5" actId="20577"/>
        <pc:sldMkLst>
          <pc:docMk/>
          <pc:sldMk cId="0" sldId="271"/>
        </pc:sldMkLst>
        <pc:spChg chg="mod">
          <ac:chgData name="Koontz, Gabrielle E.   DPI" userId="0e87dca7-9c85-4686-81de-6667c5387956" providerId="ADAL" clId="{92E093D3-03E5-426D-BD32-3603D610A973}" dt="2024-02-23T16:34:33.853" v="5" actId="20577"/>
          <ac:spMkLst>
            <pc:docMk/>
            <pc:sldMk cId="0" sldId="271"/>
            <ac:spMk id="162" creationId="{00000000-0000-0000-0000-000000000000}"/>
          </ac:spMkLst>
        </pc:spChg>
      </pc:sldChg>
      <pc:sldChg chg="modSp mod">
        <pc:chgData name="Koontz, Gabrielle E.   DPI" userId="0e87dca7-9c85-4686-81de-6667c5387956" providerId="ADAL" clId="{92E093D3-03E5-426D-BD32-3603D610A973}" dt="2024-02-23T16:35:10.247" v="9" actId="20577"/>
        <pc:sldMkLst>
          <pc:docMk/>
          <pc:sldMk cId="0" sldId="272"/>
        </pc:sldMkLst>
        <pc:spChg chg="mod">
          <ac:chgData name="Koontz, Gabrielle E.   DPI" userId="0e87dca7-9c85-4686-81de-6667c5387956" providerId="ADAL" clId="{92E093D3-03E5-426D-BD32-3603D610A973}" dt="2024-02-23T16:35:10.247" v="9" actId="20577"/>
          <ac:spMkLst>
            <pc:docMk/>
            <pc:sldMk cId="0" sldId="272"/>
            <ac:spMk id="170" creationId="{00000000-0000-0000-0000-000000000000}"/>
          </ac:spMkLst>
        </pc:spChg>
      </pc:sldChg>
      <pc:sldChg chg="modSp mod">
        <pc:chgData name="Koontz, Gabrielle E.   DPI" userId="0e87dca7-9c85-4686-81de-6667c5387956" providerId="ADAL" clId="{92E093D3-03E5-426D-BD32-3603D610A973}" dt="2024-02-23T16:37:06.106" v="14" actId="313"/>
        <pc:sldMkLst>
          <pc:docMk/>
          <pc:sldMk cId="0" sldId="277"/>
        </pc:sldMkLst>
        <pc:spChg chg="mod">
          <ac:chgData name="Koontz, Gabrielle E.   DPI" userId="0e87dca7-9c85-4686-81de-6667c5387956" providerId="ADAL" clId="{92E093D3-03E5-426D-BD32-3603D610A973}" dt="2024-02-23T16:37:06.106" v="14" actId="313"/>
          <ac:spMkLst>
            <pc:docMk/>
            <pc:sldMk cId="0" sldId="277"/>
            <ac:spMk id="2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pi.wi.gov/wise/data-elements/certified-programs-status-typ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pi.wi.gov/wise/data-elements/courserefere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Greetings! This is Jessie Sloan, DPI, CTE Data Consultant</a:t>
            </a:r>
            <a:endParaRPr sz="1400"/>
          </a:p>
          <a:p>
            <a:pPr marL="0" lvl="0" indent="0" algn="l" rtl="0">
              <a:lnSpc>
                <a:spcPct val="100000"/>
              </a:lnSpc>
              <a:spcBef>
                <a:spcPts val="0"/>
              </a:spcBef>
              <a:spcAft>
                <a:spcPts val="0"/>
              </a:spcAft>
              <a:buSzPts val="1400"/>
              <a:buNone/>
            </a:pPr>
            <a:r>
              <a:rPr lang="en-US" sz="1400"/>
              <a:t>Emily Colo, Education Consultant for Office of Educational Accountability</a:t>
            </a:r>
            <a:endParaRPr sz="140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80299fd64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80299fd648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 snippet of the Courses download. This is what I use to communicate with schools. I am not able to see into your student information system, so we can have a conversation about this downloaded document.</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When I work with schools, I download the Courses document and freeze the 1st row. There are 10,000+ codes on this spreadsheet, so I use sort and filter to search.</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 like to start by sorting Z-A in column F, to have all the CTE courses pop up with a Yes. Then I can begin to look for a Roster/SCED code by reading the column D-Description.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Sometimes, I know the CTE Career Pathway Type that I am searching for and filter by the career pathway in column G. This lets me only select Roster codes that are associated with a specific career pathway that I have developed at school. </a:t>
            </a:r>
            <a:endParaRPr sz="1400"/>
          </a:p>
        </p:txBody>
      </p:sp>
      <p:sp>
        <p:nvSpPr>
          <p:cNvPr id="100" name="Google Shape;100;g180299fd648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80299fd64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180299fd648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Non-CTE versions of CTE course offerings have been available since the 2021-22 school year. Schools offering these courses without a licensed CTE teacher should submit the non-CTE roster versions of the course. This means that many districts in the 21.22 school year had to update their Roster codes to the CTE versions because their student information system defaulted on the non-CTE roster code.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Pay attention to CTE Career Pathway Type. These Roster codes and corresponding Career Pathways should align with the IAC code you use to describe the Career Pathway.</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Roster raw/aggregate data can be reviewed in WISEdata Portal export&gt;called Course Offerings. Work with your data team to understand Roster codes already being used and if any need to be updated or if new courses are being developed. Also, if your school is creating a new career pathway, reviewing the Roster codes for the sequence of courses will be important to make sure the Roster code career pathway type matches the IAC code career pathway.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Course Enrollment data can be analyzed in WISEdash for District&gt;Topics&gt;Coursework&gt;filter by Course Subject</a:t>
            </a:r>
            <a:endParaRPr sz="1400"/>
          </a:p>
          <a:p>
            <a:pPr marL="0" lvl="0" indent="0" algn="l" rtl="0">
              <a:lnSpc>
                <a:spcPct val="100000"/>
              </a:lnSpc>
              <a:spcBef>
                <a:spcPts val="0"/>
              </a:spcBef>
              <a:spcAft>
                <a:spcPts val="0"/>
              </a:spcAft>
              <a:buSzPts val="1400"/>
              <a:buNone/>
            </a:pPr>
            <a:endParaRPr sz="1400"/>
          </a:p>
        </p:txBody>
      </p:sp>
      <p:sp>
        <p:nvSpPr>
          <p:cNvPr id="112" name="Google Shape;112;g180299fd648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0c1f288ad9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0c1f288ad9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We need to identify if a course offers programming that pertains to Certified Career Education, Non-Certified Career Education or Dual Enrollment.</a:t>
            </a:r>
          </a:p>
          <a:p>
            <a:pPr marL="0" lvl="0" indent="0" algn="l" rtl="0">
              <a:lnSpc>
                <a:spcPct val="100000"/>
              </a:lnSpc>
              <a:spcBef>
                <a:spcPts val="0"/>
              </a:spcBef>
              <a:spcAft>
                <a:spcPts val="0"/>
              </a:spcAft>
              <a:buSzPts val="1400"/>
              <a:buNone/>
            </a:pPr>
            <a:r>
              <a:rPr lang="en-US" sz="1400"/>
              <a:t>That means, what courses have WBL, IRC’s and are dual enrollment.</a:t>
            </a:r>
          </a:p>
          <a:p>
            <a:pPr marL="0" lvl="0" indent="0" algn="l" rtl="0">
              <a:lnSpc>
                <a:spcPct val="100000"/>
              </a:lnSpc>
              <a:spcBef>
                <a:spcPts val="0"/>
              </a:spcBef>
              <a:spcAft>
                <a:spcPts val="0"/>
              </a:spcAft>
              <a:buSzPts val="1400"/>
              <a:buNone/>
            </a:pPr>
            <a:r>
              <a:rPr lang="en-US" sz="1400"/>
              <a:t>This is part of our course organization and Data Entry needs to know if any course has these components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when</a:t>
            </a:r>
            <a:r>
              <a:rPr lang="en-US" sz="1400"/>
              <a:t> they setup a course in the coursemaster.</a:t>
            </a:r>
          </a:p>
          <a:p>
            <a:pPr marL="0" lvl="0" indent="0" algn="l" rtl="0">
              <a:lnSpc>
                <a:spcPct val="100000"/>
              </a:lnSpc>
              <a:spcBef>
                <a:spcPts val="0"/>
              </a:spcBef>
              <a:spcAft>
                <a:spcPts val="0"/>
              </a:spcAft>
              <a:buSzPts val="1400"/>
              <a:buNone/>
            </a:pPr>
            <a:r>
              <a:rPr lang="en-US" sz="1400"/>
              <a:t>Some SIS vendors all schools to add these data points to individual student records, that is when Data Entry adds a “program” associated to WBL or IRC to an individual student record. You would have to remember all this somehow.</a:t>
            </a:r>
          </a:p>
          <a:p>
            <a:pPr marL="0" lvl="0" indent="0" algn="l" rtl="0">
              <a:lnSpc>
                <a:spcPct val="100000"/>
              </a:lnSpc>
              <a:spcBef>
                <a:spcPts val="0"/>
              </a:spcBef>
              <a:spcAft>
                <a:spcPts val="0"/>
              </a:spcAft>
              <a:buSzPts val="1400"/>
              <a:buNone/>
            </a:pPr>
            <a:r>
              <a:rPr lang="en-US" sz="1400" b="1"/>
              <a:t>CTE does not include World Language.</a:t>
            </a:r>
          </a:p>
          <a:p>
            <a:pPr marL="0" lvl="0" indent="0" algn="l" rtl="0">
              <a:lnSpc>
                <a:spcPct val="100000"/>
              </a:lnSpc>
              <a:spcBef>
                <a:spcPts val="0"/>
              </a:spcBef>
              <a:spcAft>
                <a:spcPts val="0"/>
              </a:spcAft>
              <a:buSzPts val="1400"/>
              <a:buNone/>
            </a:pPr>
            <a:r>
              <a:rPr lang="en-US" sz="1400" b="1"/>
              <a:t>AP courses are not dual enrollment. AP and dual enrollment are different types of courses, with different course setup, and different curricular organization.</a:t>
            </a:r>
          </a:p>
          <a:p>
            <a:pPr marL="0" lvl="0" indent="0" algn="l" rtl="0">
              <a:lnSpc>
                <a:spcPct val="100000"/>
              </a:lnSpc>
              <a:spcBef>
                <a:spcPts val="0"/>
              </a:spcBef>
              <a:spcAft>
                <a:spcPts val="0"/>
              </a:spcAft>
              <a:buSzPts val="1400"/>
              <a:buNone/>
            </a:pPr>
            <a:endParaRPr lang="en-US" sz="1400"/>
          </a:p>
        </p:txBody>
      </p:sp>
      <p:sp>
        <p:nvSpPr>
          <p:cNvPr id="119" name="Google Shape;119;g20c1f288ad9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c1f288ad9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SIS vendors often automatically do this for the school, it may not be extra work</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The SIS takes your grades and automatically converts.  If you offer CTE courses for no credit or grade, think through it.  For example a Youth Apprenticeship release time that is incorporated into a Career Pathway.  Do we give credit and grade or not grade?</a:t>
            </a:r>
            <a:endParaRPr sz="1400"/>
          </a:p>
        </p:txBody>
      </p:sp>
      <p:sp>
        <p:nvSpPr>
          <p:cNvPr id="128" name="Google Shape;128;g20c1f288ad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c1f288ad9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All the blue boxes are used for report card data reporting. WBL is used for both report cards and Perkins accountability. The specific report card pages are Postsecondary Preparation and Arts Course Information.</a:t>
            </a:r>
            <a:endParaRPr sz="1400"/>
          </a:p>
          <a:p>
            <a:pPr marL="0" lvl="0" indent="0" algn="l" rtl="0">
              <a:lnSpc>
                <a:spcPct val="100000"/>
              </a:lnSpc>
              <a:spcBef>
                <a:spcPts val="0"/>
              </a:spcBef>
              <a:spcAft>
                <a:spcPts val="0"/>
              </a:spcAft>
              <a:buSzPts val="1100"/>
              <a:buNone/>
            </a:pPr>
            <a:r>
              <a:rPr lang="en-US" sz="1400" b="1"/>
              <a:t>Dual Enrollment - BE VERY AWARE OF HOW YOU SCHEDULE DE COURSES. IF YOU HAVE DE COURSES THAT 1 YEAR LONG (Annual) BUT ARE SCHEDULED AS 2 SEMESTERS. MAKE SURE THAT ALL SECTIONS ARE SETUP CORRECTLY TO REPORT DE. THIS IS A BOX CHECKED IN THE COURSE SETUP. You can review courses in the WISEdata Portal export called Roster: Course Offerings.</a:t>
            </a:r>
            <a:endParaRPr sz="1400" b="1"/>
          </a:p>
          <a:p>
            <a:pPr marL="0" lvl="0" indent="0" algn="l" rtl="0">
              <a:lnSpc>
                <a:spcPct val="100000"/>
              </a:lnSpc>
              <a:spcBef>
                <a:spcPts val="0"/>
              </a:spcBef>
              <a:spcAft>
                <a:spcPts val="0"/>
              </a:spcAft>
              <a:buSzPts val="1100"/>
              <a:buNone/>
            </a:pPr>
            <a:r>
              <a:rPr lang="en-US" sz="1400" b="1"/>
              <a:t>AP and dual enrollment are not the same. AP and IB use specific roster codes vs dual enrollment is box checked within the course setup. AP and dual enrollment organization and curriculum is not the same.</a:t>
            </a:r>
            <a:endParaRPr sz="1400" b="1"/>
          </a:p>
          <a:p>
            <a:pPr marL="0" lvl="0" indent="0" algn="l" rtl="0">
              <a:lnSpc>
                <a:spcPct val="100000"/>
              </a:lnSpc>
              <a:spcBef>
                <a:spcPts val="0"/>
              </a:spcBef>
              <a:spcAft>
                <a:spcPts val="0"/>
              </a:spcAft>
              <a:buSzPts val="1100"/>
              <a:buNone/>
            </a:pPr>
            <a:r>
              <a:rPr lang="en-US" sz="1400"/>
              <a:t>Advanced and Arts Courses (AP, IB, Arts)</a:t>
            </a:r>
            <a:endParaRPr sz="1400"/>
          </a:p>
          <a:p>
            <a:pPr marL="0" lvl="0" indent="0" algn="l" rtl="0">
              <a:lnSpc>
                <a:spcPct val="100000"/>
              </a:lnSpc>
              <a:spcBef>
                <a:spcPts val="0"/>
              </a:spcBef>
              <a:spcAft>
                <a:spcPts val="0"/>
              </a:spcAft>
              <a:buSzPts val="1100"/>
              <a:buNone/>
            </a:pPr>
            <a:r>
              <a:rPr lang="en-US" sz="1400"/>
              <a:t>Industry Recognized Credentials</a:t>
            </a:r>
            <a:endParaRPr sz="1400"/>
          </a:p>
          <a:p>
            <a:pPr marL="0" lvl="0" indent="0" algn="l" rtl="0">
              <a:lnSpc>
                <a:spcPct val="100000"/>
              </a:lnSpc>
              <a:spcBef>
                <a:spcPts val="0"/>
              </a:spcBef>
              <a:spcAft>
                <a:spcPts val="0"/>
              </a:spcAft>
              <a:buSzPts val="1100"/>
              <a:buNone/>
            </a:pPr>
            <a:r>
              <a:rPr lang="en-US" sz="1400"/>
              <a:t>Work Based Learning</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The data elements are collected for students in grades 9-12.</a:t>
            </a:r>
            <a:endParaRPr sz="1400"/>
          </a:p>
          <a:p>
            <a:pPr marL="0" lvl="0" indent="0" algn="l" rtl="0">
              <a:lnSpc>
                <a:spcPct val="100000"/>
              </a:lnSpc>
              <a:spcBef>
                <a:spcPts val="0"/>
              </a:spcBef>
              <a:spcAft>
                <a:spcPts val="0"/>
              </a:spcAft>
              <a:buSzPts val="1100"/>
              <a:buNone/>
            </a:pPr>
            <a:r>
              <a:rPr lang="en-US" sz="1400"/>
              <a:t>This information is used in Carl Perkins accountability and data analysis and Postsecondary Preparation on Report cards.  </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Again, the Roster Work Plan helps you organize the data elements that Data Entry personnel need to setup the course master or add to each student record.</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Also, it is best practice to provide this information to students and families in your course handbook.</a:t>
            </a:r>
            <a:endParaRPr sz="1400"/>
          </a:p>
        </p:txBody>
      </p:sp>
      <p:sp>
        <p:nvSpPr>
          <p:cNvPr id="134" name="Google Shape;134;g20c1f288ad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c1f288ad9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0c1f288ad9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an example from a Course Handbook.</a:t>
            </a:r>
            <a:endParaRPr sz="1400"/>
          </a:p>
          <a:p>
            <a:pPr marL="0" lvl="0" indent="0" algn="l" rtl="0">
              <a:lnSpc>
                <a:spcPct val="100000"/>
              </a:lnSpc>
              <a:spcBef>
                <a:spcPts val="0"/>
              </a:spcBef>
              <a:spcAft>
                <a:spcPts val="0"/>
              </a:spcAft>
              <a:buSzPts val="1400"/>
              <a:buNone/>
            </a:pPr>
            <a:r>
              <a:rPr lang="en-US" sz="1400"/>
              <a:t>Students need to know this information to make informed decisions about their schedules. Providing the extra Roster code and IAC code will help having one common place to record all this information.</a:t>
            </a:r>
            <a:endParaRPr sz="1400"/>
          </a:p>
        </p:txBody>
      </p:sp>
      <p:sp>
        <p:nvSpPr>
          <p:cNvPr id="143" name="Google Shape;143;g20c1f288ad9_0_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c1f288ad9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0c1f288ad9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another example of a Course Handbook. </a:t>
            </a:r>
            <a:endParaRPr/>
          </a:p>
        </p:txBody>
      </p:sp>
      <p:sp>
        <p:nvSpPr>
          <p:cNvPr id="150" name="Google Shape;150;g20c1f288ad9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c1f288ad9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0c1f288ad9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Row 2 of the Roster Work Plan is to help you setup and record Career Pathways. We use Career Pathways to count Concentrators for Perkins. Your CTE team is developing sequences of courses and curriculum that go into Career Pathways. Students that take the specific courses identified in the Career Pathway are identified as Concentrators in 11th &amp; 12th grade for Perkins.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You will work with your CTE team to identify the Career Pathways that have been developed in your school. We create Career Pathways by grouping 2 or more courses together. You will need to know from your Career Ed/CTE team which courses are in which Career Pathway. The IAC code ties/groups courses together.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Some SIS vendors are able to add the IAC to each course. So, you would have 2+ courses using the same IAC code to create the Career Pathway. Then, you schedule the students into any of those courses and your SIS helps you track the student through the Career Pathway.</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EACH SIS vendor has instructions on how their software works. Some SIS vendors need a utility to run, some need you to do this work manually for each student.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Each vendor has a recorded training from August in WISEdata Portal, under Vendor Resources, show you how to do this for your SIS.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key is to organize and record your Career Pathways on paper, so you can understand what is going to be entered into the SIS. You can’t print the SIS!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You will need to know what courses are in each Career Pathway when you analyze the data in WISEdash for District. WISE does not draw a map of courses for you. It just shows the students that have been identified as Concentrators in a Career Pathway.</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We will start by filling out the 3 boxes outlined in red:</a:t>
            </a:r>
            <a:endParaRPr sz="1400"/>
          </a:p>
          <a:p>
            <a:pPr marL="0" lvl="0" indent="0" algn="l" rtl="0">
              <a:lnSpc>
                <a:spcPct val="100000"/>
              </a:lnSpc>
              <a:spcBef>
                <a:spcPts val="0"/>
              </a:spcBef>
              <a:spcAft>
                <a:spcPts val="0"/>
              </a:spcAft>
              <a:buClr>
                <a:schemeClr val="dk1"/>
              </a:buClr>
              <a:buSzPts val="1100"/>
              <a:buFont typeface="Arial"/>
              <a:buNone/>
            </a:pPr>
            <a:r>
              <a:rPr lang="en-US" sz="1400"/>
              <a:t>Career Pathway Type - title of Career Pathway</a:t>
            </a:r>
            <a:endParaRPr sz="1400"/>
          </a:p>
          <a:p>
            <a:pPr marL="0" lvl="0" indent="0" algn="l" rtl="0">
              <a:lnSpc>
                <a:spcPct val="100000"/>
              </a:lnSpc>
              <a:spcBef>
                <a:spcPts val="0"/>
              </a:spcBef>
              <a:spcAft>
                <a:spcPts val="0"/>
              </a:spcAft>
              <a:buClr>
                <a:schemeClr val="dk1"/>
              </a:buClr>
              <a:buSzPts val="1100"/>
              <a:buFont typeface="Arial"/>
              <a:buNone/>
            </a:pPr>
            <a:r>
              <a:rPr lang="en-US" sz="1400"/>
              <a:t>IAC/Cluster - Numerical value representing the title of the Career Pathway/IAC Title. Groups courses together.</a:t>
            </a:r>
            <a:endParaRPr sz="1400"/>
          </a:p>
          <a:p>
            <a:pPr marL="0" lvl="0" indent="0" algn="l" rtl="0">
              <a:lnSpc>
                <a:spcPct val="100000"/>
              </a:lnSpc>
              <a:spcBef>
                <a:spcPts val="0"/>
              </a:spcBef>
              <a:spcAft>
                <a:spcPts val="0"/>
              </a:spcAft>
              <a:buClr>
                <a:schemeClr val="dk1"/>
              </a:buClr>
              <a:buSzPts val="1100"/>
              <a:buFont typeface="Arial"/>
              <a:buNone/>
            </a:pPr>
            <a:r>
              <a:rPr lang="en-US" sz="1400"/>
              <a:t>CTE Course Title - name of the course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You will notice that there is one box for Career Pathway Type and 2 lines for CTE Course Title. This is because you are grouping courses together, under a single IAC code and Career Pathway. You can add more than 2 courses. I just have 2 lines for presentation purposes.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400"/>
              <a:buNone/>
            </a:pPr>
            <a:endParaRPr sz="1400"/>
          </a:p>
        </p:txBody>
      </p:sp>
      <p:sp>
        <p:nvSpPr>
          <p:cNvPr id="158" name="Google Shape;158;g20c1f288ad9_0_3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c1f288ad9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0c1f288ad9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To find the IAC code, work with your Career Ed/CTE Team. They are working with the Perkins grant and Regional Career Pathways to create the curriculum for Career Pathways. Once the team selects an IAC code it should not change, unless the curriculum changes. The IAC code is used to name the career pathway in WISEdash. IAC is also used to identify if the career pathway is non-traditional (NTO) for a specific gender. CTE teams examine Labor Market Information to know if a career pathway is NTO.</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Career Ed/CTE team will use the IAC download to select an IAC code. In the IAC download look at Column E (Cluster Title), this should match Column G from the Courses download. </a:t>
            </a:r>
            <a:endParaRPr sz="1400"/>
          </a:p>
          <a:p>
            <a:pPr marL="0" lvl="0" indent="0" algn="l" rtl="0">
              <a:lnSpc>
                <a:spcPct val="100000"/>
              </a:lnSpc>
              <a:spcBef>
                <a:spcPts val="0"/>
              </a:spcBef>
              <a:spcAft>
                <a:spcPts val="0"/>
              </a:spcAft>
              <a:buSzPts val="1400"/>
              <a:buNone/>
            </a:pPr>
            <a:endParaRPr sz="1400"/>
          </a:p>
          <a:p>
            <a:pPr marL="457200" lvl="0" indent="-323850" algn="l" rtl="0">
              <a:lnSpc>
                <a:spcPct val="90000"/>
              </a:lnSpc>
              <a:spcBef>
                <a:spcPts val="0"/>
              </a:spcBef>
              <a:spcAft>
                <a:spcPts val="0"/>
              </a:spcAft>
              <a:buClr>
                <a:schemeClr val="dk1"/>
              </a:buClr>
              <a:buSzPts val="1500"/>
              <a:buChar char="•"/>
            </a:pPr>
            <a:r>
              <a:rPr lang="en-US" sz="1500" b="1">
                <a:latin typeface="Lato"/>
                <a:ea typeface="Lato"/>
                <a:cs typeface="Lato"/>
                <a:sym typeface="Lato"/>
              </a:rPr>
              <a:t>IAC download Column E (Cluster Title) should match </a:t>
            </a:r>
            <a:br>
              <a:rPr lang="en-US" sz="1500" b="1">
                <a:latin typeface="Lato"/>
                <a:ea typeface="Lato"/>
                <a:cs typeface="Lato"/>
                <a:sym typeface="Lato"/>
              </a:rPr>
            </a:br>
            <a:r>
              <a:rPr lang="en-US" sz="1500" b="1">
                <a:latin typeface="Lato"/>
                <a:ea typeface="Lato"/>
                <a:cs typeface="Lato"/>
                <a:sym typeface="Lato"/>
              </a:rPr>
              <a:t>Column G (CTE Career Pathway Type) on the Courses download</a:t>
            </a:r>
            <a:br>
              <a:rPr lang="en-US" sz="1500" b="1">
                <a:latin typeface="Lato"/>
                <a:ea typeface="Lato"/>
                <a:cs typeface="Lato"/>
                <a:sym typeface="Lato"/>
              </a:rPr>
            </a:br>
            <a:endParaRPr sz="1500" b="1">
              <a:latin typeface="Lato"/>
              <a:ea typeface="Lato"/>
              <a:cs typeface="Lato"/>
              <a:sym typeface="Lato"/>
            </a:endParaRPr>
          </a:p>
          <a:p>
            <a:pPr marL="457200" lvl="0" indent="-323850" algn="l" rtl="0">
              <a:lnSpc>
                <a:spcPct val="90000"/>
              </a:lnSpc>
              <a:spcBef>
                <a:spcPts val="0"/>
              </a:spcBef>
              <a:spcAft>
                <a:spcPts val="0"/>
              </a:spcAft>
              <a:buClr>
                <a:schemeClr val="dk1"/>
              </a:buClr>
              <a:buSzPts val="1500"/>
              <a:buChar char="•"/>
            </a:pPr>
            <a:r>
              <a:rPr lang="en-US" sz="1500" b="1">
                <a:latin typeface="Lato"/>
                <a:ea typeface="Lato"/>
                <a:cs typeface="Lato"/>
                <a:sym typeface="Lato"/>
              </a:rPr>
              <a:t>IAC Title is a specific strand within a Cluster.</a:t>
            </a:r>
            <a:br>
              <a:rPr lang="en-US" sz="1500" b="1">
                <a:latin typeface="Lato"/>
                <a:ea typeface="Lato"/>
                <a:cs typeface="Lato"/>
                <a:sym typeface="Lato"/>
              </a:rPr>
            </a:br>
            <a:r>
              <a:rPr lang="en-US" sz="1500" b="1">
                <a:latin typeface="Lato"/>
                <a:ea typeface="Lato"/>
                <a:cs typeface="Lato"/>
                <a:sym typeface="Lato"/>
              </a:rPr>
              <a:t>Your district may not be teaching that granular. </a:t>
            </a:r>
            <a:br>
              <a:rPr lang="en-US" sz="1500" b="1">
                <a:latin typeface="Lato"/>
                <a:ea typeface="Lato"/>
                <a:cs typeface="Lato"/>
                <a:sym typeface="Lato"/>
              </a:rPr>
            </a:br>
            <a:r>
              <a:rPr lang="en-US" sz="1500" b="1">
                <a:latin typeface="Lato"/>
                <a:ea typeface="Lato"/>
                <a:cs typeface="Lato"/>
                <a:sym typeface="Lato"/>
              </a:rPr>
              <a:t>It is acceptable to select a more generic IAC code</a:t>
            </a:r>
            <a:br>
              <a:rPr lang="en-US" sz="1500" b="1">
                <a:latin typeface="Lato"/>
                <a:ea typeface="Lato"/>
                <a:cs typeface="Lato"/>
                <a:sym typeface="Lato"/>
              </a:rPr>
            </a:br>
            <a:r>
              <a:rPr lang="en-US" sz="1500" b="1">
                <a:latin typeface="Lato"/>
                <a:ea typeface="Lato"/>
                <a:cs typeface="Lato"/>
                <a:sym typeface="Lato"/>
              </a:rPr>
              <a:t>to cover more courses in a career pathway.</a:t>
            </a:r>
            <a:br>
              <a:rPr lang="en-US" sz="1500" b="1">
                <a:latin typeface="Lato"/>
                <a:ea typeface="Lato"/>
                <a:cs typeface="Lato"/>
                <a:sym typeface="Lato"/>
              </a:rPr>
            </a:br>
            <a:endParaRPr sz="1500" b="1">
              <a:latin typeface="Lato"/>
              <a:ea typeface="Lato"/>
              <a:cs typeface="Lato"/>
              <a:sym typeface="Lato"/>
            </a:endParaRPr>
          </a:p>
          <a:p>
            <a:pPr marL="457200" lvl="0" indent="-323850" algn="l" rtl="0">
              <a:lnSpc>
                <a:spcPct val="90000"/>
              </a:lnSpc>
              <a:spcBef>
                <a:spcPts val="0"/>
              </a:spcBef>
              <a:spcAft>
                <a:spcPts val="0"/>
              </a:spcAft>
              <a:buClr>
                <a:schemeClr val="dk1"/>
              </a:buClr>
              <a:buSzPts val="1500"/>
              <a:buChar char="•"/>
            </a:pPr>
            <a:r>
              <a:rPr lang="en-US" sz="1500" b="1">
                <a:latin typeface="Lato"/>
                <a:ea typeface="Lato"/>
                <a:cs typeface="Lato"/>
                <a:sym typeface="Lato"/>
              </a:rPr>
              <a:t>IAC also indicates if it is NTO for a specific gender.</a:t>
            </a:r>
            <a:br>
              <a:rPr lang="en-US" sz="1500" b="1">
                <a:latin typeface="Lato"/>
                <a:ea typeface="Lato"/>
                <a:cs typeface="Lato"/>
                <a:sym typeface="Lato"/>
              </a:rPr>
            </a:br>
            <a:endParaRPr sz="1500" b="1">
              <a:latin typeface="Lato"/>
              <a:ea typeface="Lato"/>
              <a:cs typeface="Lato"/>
              <a:sym typeface="Lato"/>
            </a:endParaRPr>
          </a:p>
          <a:p>
            <a:pPr marL="457200" lvl="0" indent="-323850" algn="l" rtl="0">
              <a:lnSpc>
                <a:spcPct val="90000"/>
              </a:lnSpc>
              <a:spcBef>
                <a:spcPts val="0"/>
              </a:spcBef>
              <a:spcAft>
                <a:spcPts val="0"/>
              </a:spcAft>
              <a:buClr>
                <a:schemeClr val="dk1"/>
              </a:buClr>
              <a:buSzPts val="1500"/>
              <a:buChar char="•"/>
            </a:pPr>
            <a:r>
              <a:rPr lang="en-US" sz="1500" b="1">
                <a:latin typeface="Lato"/>
                <a:ea typeface="Lato"/>
                <a:cs typeface="Lato"/>
                <a:sym typeface="Lato"/>
              </a:rPr>
              <a:t>Sometimes, there are two CTE career pathway Types</a:t>
            </a:r>
            <a:br>
              <a:rPr lang="en-US" sz="1500" b="1">
                <a:latin typeface="Lato"/>
                <a:ea typeface="Lato"/>
                <a:cs typeface="Lato"/>
                <a:sym typeface="Lato"/>
              </a:rPr>
            </a:br>
            <a:r>
              <a:rPr lang="en-US" sz="1500" b="1">
                <a:latin typeface="Lato"/>
                <a:ea typeface="Lato"/>
                <a:cs typeface="Lato"/>
                <a:sym typeface="Lato"/>
              </a:rPr>
              <a:t>on the Courses download. You must open</a:t>
            </a:r>
            <a:br>
              <a:rPr lang="en-US" sz="1500" b="1">
                <a:latin typeface="Lato"/>
                <a:ea typeface="Lato"/>
                <a:cs typeface="Lato"/>
                <a:sym typeface="Lato"/>
              </a:rPr>
            </a:br>
            <a:r>
              <a:rPr lang="en-US" sz="1500" b="1">
                <a:latin typeface="Lato"/>
                <a:ea typeface="Lato"/>
                <a:cs typeface="Lato"/>
                <a:sym typeface="Lato"/>
              </a:rPr>
              <a:t>the field.</a:t>
            </a:r>
            <a:endParaRPr sz="1400"/>
          </a:p>
        </p:txBody>
      </p:sp>
      <p:sp>
        <p:nvSpPr>
          <p:cNvPr id="167" name="Google Shape;167;g20c1f288ad9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0c1f288ad9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0c1f288ad9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The next part of the Roster Work Plan is “Program Area Type.”</a:t>
            </a:r>
            <a:endParaRPr sz="1400"/>
          </a:p>
          <a:p>
            <a:pPr marL="0" lvl="0" indent="0" algn="l" rtl="0">
              <a:lnSpc>
                <a:spcPct val="100000"/>
              </a:lnSpc>
              <a:spcBef>
                <a:spcPts val="0"/>
              </a:spcBef>
              <a:spcAft>
                <a:spcPts val="0"/>
              </a:spcAft>
              <a:buSzPts val="1400"/>
              <a:buNone/>
            </a:pPr>
            <a:r>
              <a:rPr lang="en-US" sz="1400"/>
              <a:t>This is where you identify which CTE Department the course is part of. The 6 areas are listed here:</a:t>
            </a:r>
            <a:endParaRPr sz="1400"/>
          </a:p>
          <a:p>
            <a:pPr marL="0" lvl="0" indent="0" algn="l" rtl="0">
              <a:lnSpc>
                <a:spcPct val="100000"/>
              </a:lnSpc>
              <a:spcBef>
                <a:spcPts val="0"/>
              </a:spcBef>
              <a:spcAft>
                <a:spcPts val="0"/>
              </a:spcAft>
              <a:buSzPts val="1400"/>
              <a:buNone/>
            </a:pPr>
            <a:r>
              <a:rPr lang="en-US" sz="1400"/>
              <a:t>Agriculture, Business, Marketing, Family and Consumer Science, Technology Education, and Health Science. Health Science has a different bullet point because you can only have Health Science when you have a properly licensed Health teacher that also has a CTE license. If you do not have a Health teacher dual licensed in CTE, you do not have Health Science.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Also, general health for graduation is not a CTE course and not part of a Career Pathway. Work with Data Entry and Administration to understand Health Science and utilizing CTE standards.</a:t>
            </a:r>
            <a:endParaRPr sz="1400"/>
          </a:p>
          <a:p>
            <a:pPr marL="0" lvl="0" indent="0" algn="l" rtl="0">
              <a:lnSpc>
                <a:spcPct val="100000"/>
              </a:lnSpc>
              <a:spcBef>
                <a:spcPts val="0"/>
              </a:spcBef>
              <a:spcAft>
                <a:spcPts val="0"/>
              </a:spcAft>
              <a:buSzPts val="1400"/>
              <a:buNone/>
            </a:pPr>
            <a:endParaRPr sz="1400"/>
          </a:p>
        </p:txBody>
      </p:sp>
      <p:sp>
        <p:nvSpPr>
          <p:cNvPr id="176" name="Google Shape;176;g20c1f288ad9_0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The agenda will cover What is Roster? Roster Codes and Roster CTE</a:t>
            </a:r>
            <a:endParaRPr sz="1400"/>
          </a:p>
        </p:txBody>
      </p:sp>
      <p:sp>
        <p:nvSpPr>
          <p:cNvPr id="45" name="Google Shape;4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0c1f288ad9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0c1f288ad9_0_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next section, outlined in red will cover dual enrollment, IRC, and WBL each year. We need to identify which courses offer these data elements.</a:t>
            </a:r>
            <a:endParaRPr sz="1400"/>
          </a:p>
          <a:p>
            <a:pPr marL="0" lvl="0" indent="0" algn="l" rtl="0">
              <a:lnSpc>
                <a:spcPct val="100000"/>
              </a:lnSpc>
              <a:spcBef>
                <a:spcPts val="0"/>
              </a:spcBef>
              <a:spcAft>
                <a:spcPts val="0"/>
              </a:spcAft>
              <a:buSzPts val="1400"/>
              <a:buNone/>
            </a:pPr>
            <a:r>
              <a:rPr lang="en-US" sz="1400"/>
              <a:t>Each of these boxes has quick links and brief notes to remind you of what each mean.</a:t>
            </a:r>
            <a:endParaRPr sz="1400"/>
          </a:p>
          <a:p>
            <a:pPr marL="0" lvl="0" indent="0" algn="l" rtl="0">
              <a:lnSpc>
                <a:spcPct val="100000"/>
              </a:lnSpc>
              <a:spcBef>
                <a:spcPts val="0"/>
              </a:spcBef>
              <a:spcAft>
                <a:spcPts val="0"/>
              </a:spcAft>
              <a:buSzPts val="1400"/>
              <a:buNone/>
            </a:pPr>
            <a:r>
              <a:rPr lang="en-US" sz="1400"/>
              <a:t>We also need to keep a historical record of these courses and opportunities because they are often based on teaching staff abilities and certifications.</a:t>
            </a:r>
            <a:endParaRPr sz="1400"/>
          </a:p>
          <a:p>
            <a:pPr marL="0" lvl="0" indent="0" algn="l" rtl="0">
              <a:lnSpc>
                <a:spcPct val="100000"/>
              </a:lnSpc>
              <a:spcBef>
                <a:spcPts val="0"/>
              </a:spcBef>
              <a:spcAft>
                <a:spcPts val="0"/>
              </a:spcAft>
              <a:buSzPts val="1400"/>
              <a:buNone/>
            </a:pPr>
            <a:endParaRPr sz="1400"/>
          </a:p>
        </p:txBody>
      </p:sp>
      <p:sp>
        <p:nvSpPr>
          <p:cNvPr id="186" name="Google Shape;186;g20c1f288ad9_0_3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0c1f288ad9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0c1f288ad9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Non-certified and Certified are two buckets of Certifications or Certificates.  “Non” does not mean “no certificate.” It means it is not on the approved industry recognized list from DWD. Non-certified WBL courses are counted based on students grades. </a:t>
            </a:r>
          </a:p>
          <a:p>
            <a:pPr marL="0" lvl="0" indent="0" algn="l" rtl="0">
              <a:lnSpc>
                <a:spcPct val="100000"/>
              </a:lnSpc>
              <a:spcBef>
                <a:spcPts val="0"/>
              </a:spcBef>
              <a:spcAft>
                <a:spcPts val="0"/>
              </a:spcAft>
              <a:buSzPts val="1400"/>
              <a:buNone/>
            </a:pPr>
            <a:r>
              <a:rPr lang="en-US" sz="1400"/>
              <a:t>Certified IRC and WBL mean that a final Certificated Program Status Type that needs to be entered at the end of grading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for the data to be counted.</a:t>
            </a:r>
            <a:r>
              <a:rPr lang="en-US" sz="1400"/>
              <a:t> </a:t>
            </a:r>
          </a:p>
          <a:p>
            <a:pPr marL="0" lvl="0" indent="0" algn="l" rtl="0">
              <a:lnSpc>
                <a:spcPct val="100000"/>
              </a:lnSpc>
              <a:spcBef>
                <a:spcPts val="0"/>
              </a:spcBef>
              <a:spcAft>
                <a:spcPts val="0"/>
              </a:spcAft>
              <a:buSzPts val="1400"/>
              <a:buNone/>
            </a:pPr>
            <a:r>
              <a:rPr lang="en-US" sz="1400"/>
              <a:t>Report cards is a participation count.</a:t>
            </a:r>
          </a:p>
          <a:p>
            <a:pPr marL="0" lvl="0" indent="0" algn="l" rtl="0">
              <a:lnSpc>
                <a:spcPct val="100000"/>
              </a:lnSpc>
              <a:spcBef>
                <a:spcPts val="0"/>
              </a:spcBef>
              <a:spcAft>
                <a:spcPts val="0"/>
              </a:spcAft>
              <a:buSzPts val="1400"/>
              <a:buNone/>
            </a:pPr>
            <a:r>
              <a:rPr lang="en-US" sz="1400"/>
              <a:t>Schools can use the Certificated Program Status to dig into their WBL and IRC data to see who actually completes these opportunities.</a:t>
            </a:r>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endParaRPr lang="en-US" sz="1400"/>
          </a:p>
          <a:p>
            <a:pPr marL="0" lvl="0" indent="0" algn="l" rtl="0">
              <a:lnSpc>
                <a:spcPct val="100000"/>
              </a:lnSpc>
              <a:spcBef>
                <a:spcPts val="0"/>
              </a:spcBef>
              <a:spcAft>
                <a:spcPts val="0"/>
              </a:spcAft>
              <a:buSzPts val="1400"/>
              <a:buNone/>
            </a:pPr>
            <a:r>
              <a:rPr lang="en-US" sz="1400"/>
              <a:t>This slide listed the Non-certified Work Based Learning opportunities.</a:t>
            </a:r>
          </a:p>
          <a:p>
            <a:pPr marL="0" lvl="0" indent="0" algn="l" rtl="0">
              <a:lnSpc>
                <a:spcPct val="100000"/>
              </a:lnSpc>
              <a:spcBef>
                <a:spcPts val="0"/>
              </a:spcBef>
              <a:spcAft>
                <a:spcPts val="0"/>
              </a:spcAft>
              <a:buSzPts val="1400"/>
              <a:buNone/>
            </a:pPr>
            <a:r>
              <a:rPr lang="en-US" sz="1400"/>
              <a:t>These only need a final grade entered to count.</a:t>
            </a:r>
          </a:p>
        </p:txBody>
      </p:sp>
      <p:sp>
        <p:nvSpPr>
          <p:cNvPr id="195" name="Google Shape;195;g20c1f288ad9_0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0c1f288ad9_0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0c1f288ad9_0_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This is another view of all the specific Program Types for Certificated Program Status Type.</a:t>
            </a:r>
            <a:endParaRPr sz="1400"/>
          </a:p>
          <a:p>
            <a:pPr marL="0" lvl="0" indent="0" algn="l" rtl="0">
              <a:lnSpc>
                <a:spcPct val="100000"/>
              </a:lnSpc>
              <a:spcBef>
                <a:spcPts val="0"/>
              </a:spcBef>
              <a:spcAft>
                <a:spcPts val="0"/>
              </a:spcAft>
              <a:buSzPts val="1400"/>
              <a:buNone/>
            </a:pPr>
            <a:r>
              <a:rPr lang="en-US" sz="1400"/>
              <a:t>All IRCs are Certified.</a:t>
            </a:r>
            <a:endParaRPr sz="1400"/>
          </a:p>
          <a:p>
            <a:pPr marL="0" lvl="0" indent="0" algn="l" rtl="0">
              <a:lnSpc>
                <a:spcPct val="100000"/>
              </a:lnSpc>
              <a:spcBef>
                <a:spcPts val="0"/>
              </a:spcBef>
              <a:spcAft>
                <a:spcPts val="0"/>
              </a:spcAft>
              <a:buSzPts val="1400"/>
              <a:buNone/>
            </a:pPr>
            <a:r>
              <a:rPr lang="en-US" sz="1400"/>
              <a:t>State Coop Educational Skills - DPI-Occupational, DPI-Youth Leadership, and DPI-Employability Skills, and Youth Apprenticeship are Certified Career Education Programs.</a:t>
            </a:r>
            <a:endParaRPr sz="1400"/>
          </a:p>
          <a:p>
            <a:pPr marL="0" lvl="0" indent="0" algn="l" rtl="0">
              <a:lnSpc>
                <a:spcPct val="100000"/>
              </a:lnSpc>
              <a:spcBef>
                <a:spcPts val="0"/>
              </a:spcBef>
              <a:spcAft>
                <a:spcPts val="0"/>
              </a:spcAft>
              <a:buSzPts val="1400"/>
              <a:buNone/>
            </a:pPr>
            <a:r>
              <a:rPr lang="en-US" sz="1400"/>
              <a:t>These WBL opportunities are all governed by a specific organization, outside of your school.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400"/>
              <a:buFont typeface="Arial"/>
              <a:buNone/>
            </a:pPr>
            <a:r>
              <a:rPr lang="en-US" sz="1400"/>
              <a:t>Recording this information will help you analyze the data over time (years). Certified WBL has changed a few times, and people forget year to year. A common error I see in data is that we forget to add the Certificated Program Status Type to IRC and Certified WBL. Then reports come out and no students counted, because the data was not entered completely.</a:t>
            </a:r>
            <a:endParaRPr sz="1400"/>
          </a:p>
          <a:p>
            <a:pPr marL="0" lvl="0" indent="0" algn="l" rtl="0">
              <a:lnSpc>
                <a:spcPct val="100000"/>
              </a:lnSpc>
              <a:spcBef>
                <a:spcPts val="0"/>
              </a:spcBef>
              <a:spcAft>
                <a:spcPts val="0"/>
              </a:spcAft>
              <a:buSzPts val="1400"/>
              <a:buNone/>
            </a:pPr>
            <a:endParaRPr sz="1400"/>
          </a:p>
        </p:txBody>
      </p:sp>
      <p:sp>
        <p:nvSpPr>
          <p:cNvPr id="202" name="Google Shape;202;g20c1f288ad9_0_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0c1f288ad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0c1f288ad9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b="1">
                <a:latin typeface="Lato"/>
                <a:ea typeface="Lato"/>
                <a:cs typeface="Lato"/>
                <a:sym typeface="Lato"/>
              </a:rPr>
              <a:t>The final box on the Roster Work Plan, outlined in red here, is a reminder to collect Certificated Program Status.</a:t>
            </a:r>
            <a:endParaRPr sz="1400" b="1">
              <a:latin typeface="Lato"/>
              <a:ea typeface="Lato"/>
              <a:cs typeface="Lato"/>
              <a:sym typeface="Lato"/>
            </a:endParaRPr>
          </a:p>
          <a:p>
            <a:pPr marL="0" lvl="0" indent="0" algn="l" rtl="0">
              <a:lnSpc>
                <a:spcPct val="115000"/>
              </a:lnSpc>
              <a:spcBef>
                <a:spcPts val="0"/>
              </a:spcBef>
              <a:spcAft>
                <a:spcPts val="0"/>
              </a:spcAft>
              <a:buSzPts val="1400"/>
              <a:buNone/>
            </a:pPr>
            <a:r>
              <a:rPr lang="en-US" sz="1400" b="1">
                <a:latin typeface="Lato"/>
                <a:ea typeface="Lato"/>
                <a:cs typeface="Lato"/>
                <a:sym typeface="Lato"/>
              </a:rPr>
              <a:t>For the Certified Career Education programs on the last slide:</a:t>
            </a:r>
            <a:endParaRPr sz="1400" b="1">
              <a:latin typeface="Lato"/>
              <a:ea typeface="Lato"/>
              <a:cs typeface="Lato"/>
              <a:sym typeface="Lato"/>
            </a:endParaRPr>
          </a:p>
          <a:p>
            <a:pPr marL="457200" lvl="0" indent="-317500" algn="l" rtl="0">
              <a:lnSpc>
                <a:spcPct val="115000"/>
              </a:lnSpc>
              <a:spcBef>
                <a:spcPts val="0"/>
              </a:spcBef>
              <a:spcAft>
                <a:spcPts val="0"/>
              </a:spcAft>
              <a:buClr>
                <a:schemeClr val="dk1"/>
              </a:buClr>
              <a:buSzPts val="1400"/>
              <a:buChar char="●"/>
            </a:pPr>
            <a:r>
              <a:rPr lang="en-US" sz="1400" b="1">
                <a:latin typeface="Lato"/>
                <a:ea typeface="Lato"/>
                <a:cs typeface="Lato"/>
                <a:sym typeface="Lato"/>
              </a:rPr>
              <a:t>Report </a:t>
            </a:r>
            <a:r>
              <a:rPr lang="en-US" sz="1400" b="1" u="sng">
                <a:solidFill>
                  <a:schemeClr val="hlink"/>
                </a:solidFill>
                <a:latin typeface="Lato"/>
                <a:ea typeface="Lato"/>
                <a:cs typeface="Lato"/>
                <a:sym typeface="Lato"/>
                <a:hlinkClick r:id="rId3"/>
              </a:rPr>
              <a:t>Certificated Program Status</a:t>
            </a:r>
            <a:r>
              <a:rPr lang="en-US" sz="1400" b="1">
                <a:latin typeface="Lato"/>
                <a:ea typeface="Lato"/>
                <a:cs typeface="Lato"/>
                <a:sym typeface="Lato"/>
              </a:rPr>
              <a:t> for each student program participation </a:t>
            </a:r>
            <a:endParaRPr sz="1400" b="1">
              <a:latin typeface="Lato"/>
              <a:ea typeface="Lato"/>
              <a:cs typeface="Lato"/>
              <a:sym typeface="Lato"/>
            </a:endParaRPr>
          </a:p>
          <a:p>
            <a:pPr marL="13716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 - Student met the requirements of the certificated program and was or is to be awarded a certificate</a:t>
            </a:r>
            <a:endParaRPr sz="1400">
              <a:latin typeface="Lato"/>
              <a:ea typeface="Lato"/>
              <a:cs typeface="Lato"/>
              <a:sym typeface="Lato"/>
            </a:endParaRPr>
          </a:p>
          <a:p>
            <a:pPr marL="13716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B - Student is continuing in the certificated program</a:t>
            </a:r>
            <a:endParaRPr sz="1400">
              <a:latin typeface="Lato"/>
              <a:ea typeface="Lato"/>
              <a:cs typeface="Lato"/>
              <a:sym typeface="Lato"/>
            </a:endParaRPr>
          </a:p>
          <a:p>
            <a:pPr marL="13716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C - Student has left the certificated program before completion</a:t>
            </a:r>
            <a:endParaRPr sz="1400">
              <a:latin typeface="Lato"/>
              <a:ea typeface="Lato"/>
              <a:cs typeface="Lato"/>
              <a:sym typeface="Lato"/>
            </a:endParaRPr>
          </a:p>
          <a:p>
            <a:pPr marL="1371600" lvl="1"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D - Student completed program but did not meet the requirements for the certificate</a:t>
            </a:r>
            <a:endParaRPr sz="1400">
              <a:latin typeface="Lato"/>
              <a:ea typeface="Lato"/>
              <a:cs typeface="Lato"/>
              <a:sym typeface="Lato"/>
            </a:endParaRPr>
          </a:p>
          <a:p>
            <a:pPr marL="457200" lvl="0" indent="-317500" algn="l" rtl="0">
              <a:lnSpc>
                <a:spcPct val="100000"/>
              </a:lnSpc>
              <a:spcBef>
                <a:spcPts val="1000"/>
              </a:spcBef>
              <a:spcAft>
                <a:spcPts val="0"/>
              </a:spcAft>
              <a:buClr>
                <a:schemeClr val="dk1"/>
              </a:buClr>
              <a:buSzPts val="1400"/>
              <a:buChar char="●"/>
            </a:pPr>
            <a:r>
              <a:rPr lang="en-US" sz="1400" b="1">
                <a:latin typeface="Lato"/>
                <a:ea typeface="Lato"/>
                <a:cs typeface="Lato"/>
                <a:sym typeface="Lato"/>
              </a:rPr>
              <a:t>DPI counts students in grades 9-12</a:t>
            </a:r>
            <a:endParaRPr sz="1400" b="1">
              <a:latin typeface="Lato"/>
              <a:ea typeface="Lato"/>
              <a:cs typeface="Lato"/>
              <a:sym typeface="Lato"/>
            </a:endParaRPr>
          </a:p>
          <a:p>
            <a:pPr marL="457200" lvl="0" indent="-317500" algn="l" rtl="0">
              <a:lnSpc>
                <a:spcPct val="100000"/>
              </a:lnSpc>
              <a:spcBef>
                <a:spcPts val="1000"/>
              </a:spcBef>
              <a:spcAft>
                <a:spcPts val="0"/>
              </a:spcAft>
              <a:buClr>
                <a:schemeClr val="dk1"/>
              </a:buClr>
              <a:buSzPts val="1400"/>
              <a:buFont typeface="Lato"/>
              <a:buChar char="●"/>
            </a:pPr>
            <a:r>
              <a:rPr lang="en-US" sz="1300" b="1">
                <a:latin typeface="Lato"/>
                <a:ea typeface="Lato"/>
                <a:cs typeface="Lato"/>
                <a:sym typeface="Lato"/>
              </a:rPr>
              <a:t>Before Summer break, CTE teachers should provide student list to Data Entry personnel with students Career Education Program (Non-certified and Certified) and Certificated Program Status.</a:t>
            </a:r>
            <a:endParaRPr sz="2400" b="1">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212" name="Google Shape;212;g20c1f288ad9_0_3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037469bf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037469bf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Check courses being reported to DPI.</a:t>
            </a:r>
            <a:endParaRPr/>
          </a:p>
          <a:p>
            <a:pPr marL="0" lvl="0" indent="0" algn="l" rtl="0">
              <a:spcBef>
                <a:spcPts val="0"/>
              </a:spcBef>
              <a:spcAft>
                <a:spcPts val="0"/>
              </a:spcAft>
              <a:buNone/>
            </a:pPr>
            <a:endParaRPr/>
          </a:p>
          <a:p>
            <a:pPr marL="0" lvl="0" indent="0" algn="l" rtl="0">
              <a:spcBef>
                <a:spcPts val="0"/>
              </a:spcBef>
              <a:spcAft>
                <a:spcPts val="0"/>
              </a:spcAft>
              <a:buNone/>
            </a:pPr>
            <a:r>
              <a:rPr lang="en-US"/>
              <a:t>Use WISEdata Portal exports - Roster: Course Offerings or </a:t>
            </a:r>
            <a:r>
              <a:rPr lang="en-US" sz="1050">
                <a:solidFill>
                  <a:srgbClr val="212529"/>
                </a:solidFill>
                <a:latin typeface="Roboto"/>
                <a:ea typeface="Roboto"/>
                <a:cs typeface="Roboto"/>
                <a:sym typeface="Roboto"/>
              </a:rPr>
              <a:t>Student Section Associations or any other roster export that make sense to you.</a:t>
            </a:r>
            <a:endParaRPr sz="1050">
              <a:solidFill>
                <a:srgbClr val="212529"/>
              </a:solidFill>
              <a:latin typeface="Roboto"/>
              <a:ea typeface="Roboto"/>
              <a:cs typeface="Roboto"/>
              <a:sym typeface="Roboto"/>
            </a:endParaRPr>
          </a:p>
          <a:p>
            <a:pPr marL="0" lvl="0" indent="0" algn="l" rtl="0">
              <a:spcBef>
                <a:spcPts val="0"/>
              </a:spcBef>
              <a:spcAft>
                <a:spcPts val="0"/>
              </a:spcAft>
              <a:buNone/>
            </a:pPr>
            <a:endParaRPr sz="1050">
              <a:solidFill>
                <a:srgbClr val="212529"/>
              </a:solidFill>
              <a:latin typeface="Roboto"/>
              <a:ea typeface="Roboto"/>
              <a:cs typeface="Roboto"/>
              <a:sym typeface="Roboto"/>
            </a:endParaRPr>
          </a:p>
          <a:p>
            <a:pPr marL="0" lvl="0" indent="0" algn="l" rtl="0">
              <a:spcBef>
                <a:spcPts val="0"/>
              </a:spcBef>
              <a:spcAft>
                <a:spcPts val="0"/>
              </a:spcAft>
              <a:buNone/>
            </a:pPr>
            <a:r>
              <a:rPr lang="en-US" sz="1050">
                <a:solidFill>
                  <a:srgbClr val="212529"/>
                </a:solidFill>
                <a:latin typeface="Roboto"/>
                <a:ea typeface="Roboto"/>
                <a:cs typeface="Roboto"/>
                <a:sym typeface="Roboto"/>
              </a:rPr>
              <a:t>This is example is from Course Offerings. It is sorted by column K - Local Course Title and then I reviewed for courses reporting as dual enrollment or not.</a:t>
            </a:r>
            <a:endParaRPr sz="1050">
              <a:solidFill>
                <a:srgbClr val="212529"/>
              </a:solidFill>
              <a:latin typeface="Roboto"/>
              <a:ea typeface="Roboto"/>
              <a:cs typeface="Roboto"/>
              <a:sym typeface="Roboto"/>
            </a:endParaRPr>
          </a:p>
          <a:p>
            <a:pPr marL="0" lvl="0" indent="0" algn="l" rtl="0">
              <a:spcBef>
                <a:spcPts val="0"/>
              </a:spcBef>
              <a:spcAft>
                <a:spcPts val="0"/>
              </a:spcAft>
              <a:buNone/>
            </a:pPr>
            <a:r>
              <a:rPr lang="en-US" sz="1050">
                <a:solidFill>
                  <a:srgbClr val="212529"/>
                </a:solidFill>
                <a:latin typeface="Roboto"/>
                <a:ea typeface="Roboto"/>
                <a:cs typeface="Roboto"/>
                <a:sym typeface="Roboto"/>
              </a:rPr>
              <a:t>*CAPP PRE-CALCULus does not make sense to me?</a:t>
            </a:r>
            <a:endParaRPr sz="1050">
              <a:solidFill>
                <a:srgbClr val="212529"/>
              </a:solidFill>
              <a:latin typeface="Roboto"/>
              <a:ea typeface="Roboto"/>
              <a:cs typeface="Roboto"/>
              <a:sym typeface="Roboto"/>
            </a:endParaRPr>
          </a:p>
          <a:p>
            <a:pPr marL="0" lvl="0" indent="0" algn="l" rtl="0">
              <a:spcBef>
                <a:spcPts val="0"/>
              </a:spcBef>
              <a:spcAft>
                <a:spcPts val="0"/>
              </a:spcAft>
              <a:buNone/>
            </a:pPr>
            <a:r>
              <a:rPr lang="en-US" sz="1050">
                <a:solidFill>
                  <a:srgbClr val="212529"/>
                </a:solidFill>
                <a:latin typeface="Roboto"/>
                <a:ea typeface="Roboto"/>
                <a:cs typeface="Roboto"/>
                <a:sym typeface="Roboto"/>
              </a:rPr>
              <a:t>The rest of the sections are reporting as dual enrollment. However, these two sections are not dual enrollment, even though the course title says CAPP. I know that CAPP courses are approved dual enrollment with UW-Oshkosh.</a:t>
            </a:r>
            <a:endParaRPr sz="1050">
              <a:solidFill>
                <a:srgbClr val="212529"/>
              </a:solidFill>
              <a:latin typeface="Roboto"/>
              <a:ea typeface="Roboto"/>
              <a:cs typeface="Roboto"/>
              <a:sym typeface="Roboto"/>
            </a:endParaRPr>
          </a:p>
          <a:p>
            <a:pPr marL="0" lvl="0" indent="0" algn="l" rtl="0">
              <a:spcBef>
                <a:spcPts val="0"/>
              </a:spcBef>
              <a:spcAft>
                <a:spcPts val="0"/>
              </a:spcAft>
              <a:buNone/>
            </a:pPr>
            <a:r>
              <a:rPr lang="en-US" sz="1050">
                <a:solidFill>
                  <a:srgbClr val="212529"/>
                </a:solidFill>
                <a:latin typeface="Roboto"/>
                <a:ea typeface="Roboto"/>
                <a:cs typeface="Roboto"/>
                <a:sym typeface="Roboto"/>
              </a:rPr>
              <a:t>I need to investigate why these two sections are reporting this way. Then make changes.</a:t>
            </a:r>
            <a:endParaRPr sz="1050">
              <a:solidFill>
                <a:srgbClr val="212529"/>
              </a:solidFill>
              <a:latin typeface="Roboto"/>
              <a:ea typeface="Roboto"/>
              <a:cs typeface="Roboto"/>
              <a:sym typeface="Roboto"/>
            </a:endParaRPr>
          </a:p>
        </p:txBody>
      </p:sp>
      <p:sp>
        <p:nvSpPr>
          <p:cNvPr id="221" name="Google Shape;221;g2b037469bf5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25</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Roster is a collection within WISEdata Portal and WISEdash for District of course information, </a:t>
            </a:r>
            <a:endParaRPr sz="1400"/>
          </a:p>
          <a:p>
            <a:pPr marL="0" lvl="0" indent="0" algn="l" rtl="0">
              <a:lnSpc>
                <a:spcPct val="100000"/>
              </a:lnSpc>
              <a:spcBef>
                <a:spcPts val="0"/>
              </a:spcBef>
              <a:spcAft>
                <a:spcPts val="0"/>
              </a:spcAft>
              <a:buSzPts val="1400"/>
              <a:buNone/>
            </a:pPr>
            <a:r>
              <a:rPr lang="en-US" sz="1400"/>
              <a:t>it collects data about students and teachers associated with the courses,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Roster data is required for all grade levels in school districts. (K3, K4, and KG through grade 12)</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Data will be entered in your student information system (SIS) and pushed to WISEdata, and then to WISEdash.</a:t>
            </a:r>
            <a:endParaRPr sz="1400"/>
          </a:p>
          <a:p>
            <a:pPr marL="0" lvl="0" indent="0" algn="l" rtl="0">
              <a:lnSpc>
                <a:spcPct val="100000"/>
              </a:lnSpc>
              <a:spcBef>
                <a:spcPts val="0"/>
              </a:spcBef>
              <a:spcAft>
                <a:spcPts val="0"/>
              </a:spcAft>
              <a:buSzPts val="1400"/>
              <a:buNone/>
            </a:pPr>
            <a:br>
              <a:rPr lang="en-US" sz="1400"/>
            </a:br>
            <a:r>
              <a:rPr lang="en-US" sz="1400"/>
              <a:t>This data collection is done through your SIS vendor course master.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Here is the direct link to DPI’s webpage for Roster collection. There is everything Roster on this webpage and I will summarize a few key areas for CTE.</a:t>
            </a:r>
            <a:endParaRPr sz="1400"/>
          </a:p>
        </p:txBody>
      </p:sp>
      <p:sp>
        <p:nvSpPr>
          <p:cNvPr id="52" name="Google Shape;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80299fd64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180299fd64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DPI collects many data elements for Roster. These are some of the individual data elements that are collected from your courses.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Utilizing the Roster webpage link on the previous slide, will bring you to these hyperlinks to read more.</a:t>
            </a:r>
            <a:endParaRPr sz="1400"/>
          </a:p>
        </p:txBody>
      </p:sp>
      <p:sp>
        <p:nvSpPr>
          <p:cNvPr id="59" name="Google Shape;59;g180299fd64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c1f288ad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20c1f288ad9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Here is the roster Work Plan.</a:t>
            </a:r>
          </a:p>
          <a:p>
            <a:pPr marL="0" lvl="0" indent="0" algn="l" rtl="0">
              <a:lnSpc>
                <a:spcPct val="100000"/>
              </a:lnSpc>
              <a:spcBef>
                <a:spcPts val="0"/>
              </a:spcBef>
              <a:spcAft>
                <a:spcPts val="0"/>
              </a:spcAft>
              <a:buClr>
                <a:schemeClr val="dk1"/>
              </a:buClr>
              <a:buSzPts val="1400"/>
              <a:buFont typeface="Arial"/>
              <a:buNone/>
            </a:pPr>
            <a:endParaRPr lang="en-US" sz="1400"/>
          </a:p>
          <a:p>
            <a:pPr marL="0" lvl="0" indent="0" algn="l" rtl="0">
              <a:lnSpc>
                <a:spcPct val="100000"/>
              </a:lnSpc>
              <a:spcBef>
                <a:spcPts val="0"/>
              </a:spcBef>
              <a:spcAft>
                <a:spcPts val="0"/>
              </a:spcAft>
              <a:buClr>
                <a:schemeClr val="dk1"/>
              </a:buClr>
              <a:buSzPts val="1400"/>
              <a:buFont typeface="Arial"/>
              <a:buNone/>
            </a:pPr>
            <a:r>
              <a:rPr lang="en-US" sz="1400"/>
              <a:t>It is a PDF and Google doc and can be saved to your Google Drive.</a:t>
            </a:r>
          </a:p>
          <a:p>
            <a:pPr marL="0" lvl="0" indent="0" algn="l" rtl="0">
              <a:lnSpc>
                <a:spcPct val="100000"/>
              </a:lnSpc>
              <a:spcBef>
                <a:spcPts val="0"/>
              </a:spcBef>
              <a:spcAft>
                <a:spcPts val="0"/>
              </a:spcAft>
              <a:buClr>
                <a:schemeClr val="dk1"/>
              </a:buClr>
              <a:buSzPts val="1400"/>
              <a:buFont typeface="Arial"/>
              <a:buNone/>
            </a:pPr>
            <a:r>
              <a:rPr lang="en-US" sz="1400"/>
              <a:t>Please make a copy, as this link is view only.</a:t>
            </a:r>
          </a:p>
          <a:p>
            <a:pPr marL="0" lvl="0" indent="0" algn="l" rtl="0">
              <a:lnSpc>
                <a:spcPct val="100000"/>
              </a:lnSpc>
              <a:spcBef>
                <a:spcPts val="0"/>
              </a:spcBef>
              <a:spcAft>
                <a:spcPts val="0"/>
              </a:spcAft>
              <a:buClr>
                <a:schemeClr val="dk1"/>
              </a:buClr>
              <a:buSzPts val="1400"/>
              <a:buFont typeface="Arial"/>
              <a:buNone/>
            </a:pP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This is your historical record of course setup.</a:t>
            </a:r>
            <a:endParaRPr lang="en-US" sz="1400"/>
          </a:p>
          <a:p>
            <a:pPr marL="0" lvl="0" indent="0" algn="l" rtl="0">
              <a:lnSpc>
                <a:spcPct val="100000"/>
              </a:lnSpc>
              <a:spcBef>
                <a:spcPts val="0"/>
              </a:spcBef>
              <a:spcAft>
                <a:spcPts val="0"/>
              </a:spcAft>
              <a:buClr>
                <a:schemeClr val="dk1"/>
              </a:buClr>
              <a:buSzPts val="1400"/>
              <a:buFont typeface="Arial"/>
              <a:buNone/>
            </a:pPr>
            <a:r>
              <a:rPr lang="en-US" sz="1400"/>
              <a:t>When I dig into errors, I ask these data element questions.</a:t>
            </a:r>
          </a:p>
          <a:p>
            <a:pPr marL="0" lvl="0" indent="0" algn="l" rtl="0">
              <a:lnSpc>
                <a:spcPct val="100000"/>
              </a:lnSpc>
              <a:spcBef>
                <a:spcPts val="0"/>
              </a:spcBef>
              <a:spcAft>
                <a:spcPts val="0"/>
              </a:spcAft>
              <a:buClr>
                <a:schemeClr val="dk1"/>
              </a:buClr>
              <a:buSzPts val="1400"/>
              <a:buFont typeface="Arial"/>
              <a:buNone/>
            </a:pPr>
            <a:r>
              <a:rPr lang="en-US" sz="1400"/>
              <a:t>We cannot communicate, if we do not know the data elements that go into Career Education Reporting.</a:t>
            </a:r>
          </a:p>
          <a:p>
            <a:pPr marL="0" lvl="0" indent="0" algn="l" rtl="0">
              <a:lnSpc>
                <a:spcPct val="100000"/>
              </a:lnSpc>
              <a:spcBef>
                <a:spcPts val="0"/>
              </a:spcBef>
              <a:spcAft>
                <a:spcPts val="0"/>
              </a:spcAft>
              <a:buClr>
                <a:schemeClr val="dk1"/>
              </a:buClr>
              <a:buSzPts val="1400"/>
              <a:buFont typeface="Arial"/>
              <a:buNone/>
            </a:pPr>
            <a:endParaRPr lang="en-US" sz="1400"/>
          </a:p>
          <a:p>
            <a:pPr marL="0" lvl="0" indent="0" algn="l" rtl="0">
              <a:lnSpc>
                <a:spcPct val="100000"/>
              </a:lnSpc>
              <a:spcBef>
                <a:spcPts val="0"/>
              </a:spcBef>
              <a:spcAft>
                <a:spcPts val="0"/>
              </a:spcAft>
              <a:buClr>
                <a:schemeClr val="dk1"/>
              </a:buClr>
              <a:buSzPts val="1400"/>
              <a:buFont typeface="Arial"/>
              <a:buNone/>
            </a:pPr>
            <a:r>
              <a:rPr lang="en-US" sz="1400"/>
              <a:t>Data element definitions need to be shared with Data Entry personnel.</a:t>
            </a:r>
          </a:p>
          <a:p>
            <a:pPr marL="0" lvl="0" indent="0" algn="l" rtl="0">
              <a:lnSpc>
                <a:spcPct val="100000"/>
              </a:lnSpc>
              <a:spcBef>
                <a:spcPts val="0"/>
              </a:spcBef>
              <a:spcAft>
                <a:spcPts val="0"/>
              </a:spcAft>
              <a:buClr>
                <a:schemeClr val="dk1"/>
              </a:buClr>
              <a:buSzPts val="1400"/>
              <a:buFont typeface="Arial"/>
              <a:buNone/>
            </a:pPr>
            <a:r>
              <a:rPr lang="en-US" sz="1400"/>
              <a:t>We do not want Data Entry personnel to guess and create a different structure for Career Pathways and identification of Concentrators.</a:t>
            </a:r>
          </a:p>
          <a:p>
            <a:pPr marL="0" lvl="0" indent="0" algn="l" rtl="0">
              <a:lnSpc>
                <a:spcPct val="100000"/>
              </a:lnSpc>
              <a:spcBef>
                <a:spcPts val="0"/>
              </a:spcBef>
              <a:spcAft>
                <a:spcPts val="0"/>
              </a:spcAft>
              <a:buClr>
                <a:schemeClr val="dk1"/>
              </a:buClr>
              <a:buSzPts val="1400"/>
              <a:buFont typeface="Arial"/>
              <a:buNone/>
            </a:pPr>
            <a:r>
              <a:rPr lang="en-US" sz="1400"/>
              <a:t>This happens.</a:t>
            </a:r>
          </a:p>
          <a:p>
            <a:pPr marL="0" lvl="0" indent="0" algn="l" rtl="0">
              <a:lnSpc>
                <a:spcPct val="100000"/>
              </a:lnSpc>
              <a:spcBef>
                <a:spcPts val="0"/>
              </a:spcBef>
              <a:spcAft>
                <a:spcPts val="0"/>
              </a:spcAft>
              <a:buClr>
                <a:schemeClr val="dk1"/>
              </a:buClr>
              <a:buSzPts val="1400"/>
              <a:buFont typeface="Arial"/>
              <a:buNone/>
            </a:pPr>
            <a:endParaRPr lang="en-US" sz="1400"/>
          </a:p>
          <a:p>
            <a:pPr marL="0" lvl="0" indent="0" algn="l" rtl="0">
              <a:lnSpc>
                <a:spcPct val="100000"/>
              </a:lnSpc>
              <a:spcBef>
                <a:spcPts val="0"/>
              </a:spcBef>
              <a:spcAft>
                <a:spcPts val="0"/>
              </a:spcAft>
              <a:buClr>
                <a:schemeClr val="dk1"/>
              </a:buClr>
              <a:buSzPts val="1400"/>
              <a:buFont typeface="Arial"/>
              <a:buNone/>
            </a:pPr>
            <a:r>
              <a:rPr lang="en-US" sz="1400"/>
              <a:t>We will start with what is outlined in the red box and identify:</a:t>
            </a:r>
          </a:p>
          <a:p>
            <a:pPr marL="0" lvl="0" indent="0" algn="l" rtl="0">
              <a:lnSpc>
                <a:spcPct val="100000"/>
              </a:lnSpc>
              <a:spcBef>
                <a:spcPts val="0"/>
              </a:spcBef>
              <a:spcAft>
                <a:spcPts val="0"/>
              </a:spcAft>
              <a:buClr>
                <a:schemeClr val="dk1"/>
              </a:buClr>
              <a:buSzPts val="1400"/>
              <a:buFont typeface="Arial"/>
              <a:buNone/>
            </a:pPr>
            <a:r>
              <a:rPr lang="en-US" sz="1400"/>
              <a:t>Course Title</a:t>
            </a:r>
          </a:p>
          <a:p>
            <a:pPr marL="0" lvl="0" indent="0" algn="l" rtl="0">
              <a:lnSpc>
                <a:spcPct val="100000"/>
              </a:lnSpc>
              <a:spcBef>
                <a:spcPts val="0"/>
              </a:spcBef>
              <a:spcAft>
                <a:spcPts val="0"/>
              </a:spcAft>
              <a:buClr>
                <a:schemeClr val="dk1"/>
              </a:buClr>
              <a:buSzPts val="1400"/>
              <a:buFont typeface="Arial"/>
              <a:buNone/>
            </a:pPr>
            <a:r>
              <a:rPr lang="en-US" sz="1400"/>
              <a:t>Roster/State/SCED code</a:t>
            </a:r>
          </a:p>
          <a:p>
            <a:pPr marL="0" lvl="0" indent="0" algn="l" rtl="0">
              <a:lnSpc>
                <a:spcPct val="100000"/>
              </a:lnSpc>
              <a:spcBef>
                <a:spcPts val="0"/>
              </a:spcBef>
              <a:spcAft>
                <a:spcPts val="0"/>
              </a:spcAft>
              <a:buClr>
                <a:schemeClr val="dk1"/>
              </a:buClr>
              <a:buSzPts val="1400"/>
              <a:buFont typeface="Arial"/>
              <a:buNone/>
            </a:pPr>
            <a:r>
              <a:rPr lang="en-US" sz="1400"/>
              <a:t>Grade Level</a:t>
            </a:r>
          </a:p>
          <a:p>
            <a:pPr marL="0" lvl="0" indent="0" algn="l" rtl="0">
              <a:lnSpc>
                <a:spcPct val="100000"/>
              </a:lnSpc>
              <a:spcBef>
                <a:spcPts val="0"/>
              </a:spcBef>
              <a:spcAft>
                <a:spcPts val="0"/>
              </a:spcAft>
              <a:buClr>
                <a:schemeClr val="dk1"/>
              </a:buClr>
              <a:buSzPts val="1400"/>
              <a:buFont typeface="Arial"/>
              <a:buNone/>
            </a:pPr>
            <a:r>
              <a:rPr lang="en-US" sz="1400"/>
              <a:t>Programs </a:t>
            </a:r>
          </a:p>
          <a:p>
            <a:pPr marL="0" lvl="0" indent="0" algn="l" rtl="0">
              <a:lnSpc>
                <a:spcPct val="100000"/>
              </a:lnSpc>
              <a:spcBef>
                <a:spcPts val="0"/>
              </a:spcBef>
              <a:spcAft>
                <a:spcPts val="0"/>
              </a:spcAft>
              <a:buClr>
                <a:schemeClr val="dk1"/>
              </a:buClr>
              <a:buSzPts val="1400"/>
              <a:buFont typeface="Arial"/>
              <a:buNone/>
            </a:pPr>
            <a:r>
              <a:rPr lang="en-US" sz="1400"/>
              <a:t>Teacher License</a:t>
            </a:r>
          </a:p>
          <a:p>
            <a:pPr marL="0" lvl="0" indent="0" algn="l" rtl="0">
              <a:lnSpc>
                <a:spcPct val="100000"/>
              </a:lnSpc>
              <a:spcBef>
                <a:spcPts val="0"/>
              </a:spcBef>
              <a:spcAft>
                <a:spcPts val="0"/>
              </a:spcAft>
              <a:buClr>
                <a:schemeClr val="dk1"/>
              </a:buClr>
              <a:buSzPts val="1400"/>
              <a:buFont typeface="Arial"/>
              <a:buNone/>
            </a:pPr>
            <a:r>
              <a:rPr lang="en-US" sz="1400"/>
              <a:t>Performance Base Conversion Type </a:t>
            </a:r>
          </a:p>
          <a:p>
            <a:pPr marL="0" lvl="0" indent="0" algn="l" rtl="0">
              <a:lnSpc>
                <a:spcPct val="100000"/>
              </a:lnSpc>
              <a:spcBef>
                <a:spcPts val="0"/>
              </a:spcBef>
              <a:spcAft>
                <a:spcPts val="0"/>
              </a:spcAft>
              <a:buClr>
                <a:schemeClr val="dk1"/>
              </a:buClr>
              <a:buSzPts val="1400"/>
              <a:buFont typeface="Arial"/>
              <a:buNone/>
            </a:pPr>
            <a:endParaRPr lang="en-US" sz="1400"/>
          </a:p>
          <a:p>
            <a:pPr marL="0" lvl="0" indent="0" algn="l" rtl="0">
              <a:lnSpc>
                <a:spcPct val="100000"/>
              </a:lnSpc>
              <a:spcBef>
                <a:spcPts val="0"/>
              </a:spcBef>
              <a:spcAft>
                <a:spcPts val="0"/>
              </a:spcAft>
              <a:buSzPts val="1400"/>
              <a:buNone/>
            </a:pPr>
            <a:endParaRPr lang="en-US"/>
          </a:p>
        </p:txBody>
      </p:sp>
      <p:sp>
        <p:nvSpPr>
          <p:cNvPr id="67" name="Google Shape;67;g20c1f288ad9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c1f288ad9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So what is a CTE course? Let’s quickly review the definition of CTE course for data reporting. A CTE course is a secondary or high school course that is offered through one of the six recognized Wisconsin CTE program areas listed here. In addition, the course must also be taught by an appropriately licensed CTE instructor within that specific discipline or area. Remember, there are multiple pathways to obtain licensure to teach a CTE course, including experience-based licensure in CTE. This is especially important for educators seeking to obtain appropriate licensing in the Health Science program area, which can now be acquired through experience-based licensure in CTE. </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&lt;Potential questions may be raised related to this topic&gt;</a:t>
            </a:r>
            <a:endParaRPr sz="1400"/>
          </a:p>
          <a:p>
            <a:pPr marL="0" lvl="0" indent="0" algn="l" rtl="0">
              <a:lnSpc>
                <a:spcPct val="100000"/>
              </a:lnSpc>
              <a:spcBef>
                <a:spcPts val="0"/>
              </a:spcBef>
              <a:spcAft>
                <a:spcPts val="0"/>
              </a:spcAft>
              <a:buSzPts val="1100"/>
              <a:buNone/>
            </a:pPr>
            <a:endParaRPr sz="1400"/>
          </a:p>
          <a:p>
            <a:pPr marL="457200" lvl="0" indent="-311150" algn="l" rtl="0">
              <a:lnSpc>
                <a:spcPct val="100000"/>
              </a:lnSpc>
              <a:spcBef>
                <a:spcPts val="0"/>
              </a:spcBef>
              <a:spcAft>
                <a:spcPts val="0"/>
              </a:spcAft>
              <a:buSzPts val="1300"/>
              <a:buAutoNum type="arabicPeriod"/>
            </a:pPr>
            <a:r>
              <a:rPr lang="en-US" sz="1400"/>
              <a:t>School secretaries often express confusion and hardships in understanding and identify licensing, specifically CTE experience based licensure; there have been examples of secretaries associating this with an error in the WISEstaff report; Mai Choua to connect with Joshua Kundert about this error in the WISEstaff auditing report. </a:t>
            </a:r>
            <a:endParaRPr sz="1400"/>
          </a:p>
          <a:p>
            <a:pPr marL="0" lvl="0" indent="0" algn="l" rtl="0">
              <a:lnSpc>
                <a:spcPct val="100000"/>
              </a:lnSpc>
              <a:spcBef>
                <a:spcPts val="0"/>
              </a:spcBef>
              <a:spcAft>
                <a:spcPts val="0"/>
              </a:spcAft>
              <a:buSzPts val="1100"/>
              <a:buNone/>
            </a:pPr>
            <a:endParaRPr sz="1400"/>
          </a:p>
        </p:txBody>
      </p:sp>
      <p:sp>
        <p:nvSpPr>
          <p:cNvPr id="75" name="Google Shape;75;g20c1f288ad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c1f288ad9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So what is a CTE course? Let’s quickly review the definition of CTE course for data reporting. A CTE course is a secondary or high school course that is offered through one of the six recognized Wisconsin CTE program areas listed here. In addition, the course must also be taught by an appropriately licensed CTE instructor within that specific discipline or area. Remember, there are multiple pathways to obtain licensure to teach a CTE course, including experience-based licensure in CTE. This is especially important for educators seeking to obtain appropriate licensing in the Health Science program area, which can now be acquired through experience-based licensure in CTE. </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&lt;Potential questions may be raised related to this topic&gt;</a:t>
            </a:r>
            <a:endParaRPr sz="1400"/>
          </a:p>
          <a:p>
            <a:pPr marL="0" lvl="0" indent="0" algn="l" rtl="0">
              <a:lnSpc>
                <a:spcPct val="100000"/>
              </a:lnSpc>
              <a:spcBef>
                <a:spcPts val="0"/>
              </a:spcBef>
              <a:spcAft>
                <a:spcPts val="0"/>
              </a:spcAft>
              <a:buSzPts val="1100"/>
              <a:buNone/>
            </a:pPr>
            <a:endParaRPr sz="1400"/>
          </a:p>
          <a:p>
            <a:pPr marL="457200" lvl="0" indent="-311150" algn="l" rtl="0">
              <a:lnSpc>
                <a:spcPct val="100000"/>
              </a:lnSpc>
              <a:spcBef>
                <a:spcPts val="0"/>
              </a:spcBef>
              <a:spcAft>
                <a:spcPts val="0"/>
              </a:spcAft>
              <a:buSzPts val="1300"/>
              <a:buAutoNum type="arabicPeriod"/>
            </a:pPr>
            <a:r>
              <a:rPr lang="en-US" sz="1400"/>
              <a:t>School secretaries often express confusion and hardships in understanding and identify licensing, specifically CTE experience based licensure; there have been examples of secretaries associating this with an error in the WISEstaff report; Mai Choua to connect with Joshua Kundert about this error in the WISEstaff auditing report. </a:t>
            </a:r>
            <a:endParaRPr sz="1400"/>
          </a:p>
          <a:p>
            <a:pPr marL="0" lvl="0" indent="0" algn="l" rtl="0">
              <a:lnSpc>
                <a:spcPct val="100000"/>
              </a:lnSpc>
              <a:spcBef>
                <a:spcPts val="0"/>
              </a:spcBef>
              <a:spcAft>
                <a:spcPts val="0"/>
              </a:spcAft>
              <a:buSzPts val="1100"/>
              <a:buNone/>
            </a:pPr>
            <a:endParaRPr sz="1400"/>
          </a:p>
        </p:txBody>
      </p:sp>
      <p:sp>
        <p:nvSpPr>
          <p:cNvPr id="75" name="Google Shape;75;g20c1f288ad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943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c1f288ad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0c1f288ad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400"/>
              <a:t>Show download and how to sort</a:t>
            </a:r>
            <a:endParaRPr sz="140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en-US" sz="1400"/>
              <a:t>Roster/SCED/State Codes convert our written course name and description into a number. Computer programs read numbers.</a:t>
            </a:r>
            <a:endParaRPr sz="1400"/>
          </a:p>
          <a:p>
            <a:pPr marL="0" lvl="0" indent="0" algn="l" rtl="0">
              <a:lnSpc>
                <a:spcPct val="100000"/>
              </a:lnSpc>
              <a:spcBef>
                <a:spcPts val="0"/>
              </a:spcBef>
              <a:spcAft>
                <a:spcPts val="0"/>
              </a:spcAft>
              <a:buSzPts val="1100"/>
              <a:buNone/>
            </a:pPr>
            <a:r>
              <a:rPr lang="en-US" sz="1400"/>
              <a:t>Each course in a district gets a Roster/SCED/State Code. If the course does not have a Roster code, it does not report to WISE.</a:t>
            </a:r>
            <a:endParaRPr sz="1400"/>
          </a:p>
          <a:p>
            <a:pPr marL="0" lvl="0" indent="0" algn="l" rtl="0">
              <a:lnSpc>
                <a:spcPct val="100000"/>
              </a:lnSpc>
              <a:spcBef>
                <a:spcPts val="0"/>
              </a:spcBef>
              <a:spcAft>
                <a:spcPts val="0"/>
              </a:spcAft>
              <a:buSzPts val="1100"/>
              <a:buNone/>
            </a:pPr>
            <a:r>
              <a:rPr lang="en-US" sz="1400"/>
              <a:t>Each year, there is an update to SCED….little updates.</a:t>
            </a:r>
            <a:endParaRPr sz="1400"/>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80299fd64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80299fd64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Each course must have a Roster/State/SCED code. If it does not, it will not send to WISE.</a:t>
            </a:r>
            <a:br>
              <a:rPr lang="en-US" sz="1400">
                <a:latin typeface="Lato"/>
                <a:ea typeface="Lato"/>
                <a:cs typeface="Lato"/>
                <a:sym typeface="Lato"/>
              </a:rPr>
            </a:b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Each student information system (SIS) uses slightly different language to describe Roster codes (Roster/State/SCED).</a:t>
            </a:r>
            <a:br>
              <a:rPr lang="en-US" sz="1400">
                <a:latin typeface="Lato"/>
                <a:ea typeface="Lato"/>
                <a:cs typeface="Lato"/>
                <a:sym typeface="Lato"/>
              </a:rPr>
            </a:b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Each year an updated spreadsheet is available at Courses website- </a:t>
            </a:r>
            <a:r>
              <a:rPr lang="en-US" sz="1400" u="sng">
                <a:solidFill>
                  <a:schemeClr val="hlink"/>
                </a:solidFill>
                <a:latin typeface="Lato"/>
                <a:ea typeface="Lato"/>
                <a:cs typeface="Lato"/>
                <a:sym typeface="Lato"/>
                <a:hlinkClick r:id="rId3"/>
              </a:rPr>
              <a:t>https://dpi.wi.gov/wise/data-elements/coursereference</a:t>
            </a:r>
            <a:r>
              <a:rPr lang="en-US" sz="1400">
                <a:latin typeface="Lato"/>
                <a:ea typeface="Lato"/>
                <a:cs typeface="Lato"/>
                <a:sym typeface="Lato"/>
              </a:rPr>
              <a:t> . Some SIS vendors integrate these spreadsheets into their software. However, only the person that creates courses would see that. Teachers would need to reference the Courses download found on the webpage.</a:t>
            </a:r>
            <a:br>
              <a:rPr lang="en-US" sz="1400">
                <a:latin typeface="Lato"/>
                <a:ea typeface="Lato"/>
                <a:cs typeface="Lato"/>
                <a:sym typeface="Lato"/>
              </a:rPr>
            </a:b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Also, on the </a:t>
            </a:r>
            <a:r>
              <a:rPr lang="en-US" sz="1400" u="sng">
                <a:solidFill>
                  <a:schemeClr val="hlink"/>
                </a:solidFill>
                <a:latin typeface="Lato"/>
                <a:ea typeface="Lato"/>
                <a:cs typeface="Lato"/>
                <a:sym typeface="Lato"/>
                <a:hlinkClick r:id="rId3"/>
              </a:rPr>
              <a:t>Courses webpage</a:t>
            </a:r>
            <a:r>
              <a:rPr lang="en-US" sz="1400">
                <a:latin typeface="Lato"/>
                <a:ea typeface="Lato"/>
                <a:cs typeface="Lato"/>
                <a:sym typeface="Lato"/>
              </a:rPr>
              <a:t> is a description of the columns within the spreadsheet.</a:t>
            </a:r>
            <a:br>
              <a:rPr lang="en-US" sz="1400">
                <a:latin typeface="Lato"/>
                <a:ea typeface="Lato"/>
                <a:cs typeface="Lato"/>
                <a:sym typeface="Lato"/>
              </a:rPr>
            </a:br>
            <a:endParaRPr sz="1400">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Another feature on the Courses webpage is the “Search 2022-23 Courses.” It provides a “quick search” feature. You can use the Subject Area or CTE Career Pathway Type to narrow your Roster search down.</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90" name="Google Shape;90;g180299fd64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10"/>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10"/>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0"/>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charRg st="1" end="1"/>
                                            </p:txEl>
                                          </p:spTgt>
                                        </p:tgtEl>
                                        <p:attrNameLst>
                                          <p:attrName>style.visibility</p:attrName>
                                        </p:attrNameLst>
                                      </p:cBhvr>
                                      <p:to>
                                        <p:strVal val="visible"/>
                                      </p:to>
                                    </p:set>
                                    <p:animEffect transition="in" filter="fade">
                                      <p:cBhvr>
                                        <p:cTn id="12" dur="750"/>
                                        <p:tgtEl>
                                          <p:spTgt spid="14">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charRg st="1" end="1"/>
                                            </p:txEl>
                                          </p:spTgt>
                                        </p:tgtEl>
                                        <p:attrNameLst>
                                          <p:attrName>style.visibility</p:attrName>
                                        </p:attrNameLst>
                                      </p:cBhvr>
                                      <p:to>
                                        <p:strVal val="visible"/>
                                      </p:to>
                                    </p:set>
                                    <p:animEffect transition="in" filter="fade">
                                      <p:cBhvr>
                                        <p:cTn id="17" dur="750"/>
                                        <p:tgtEl>
                                          <p:spTgt spid="14">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charRg st="1" end="1"/>
                                            </p:txEl>
                                          </p:spTgt>
                                        </p:tgtEl>
                                        <p:attrNameLst>
                                          <p:attrName>style.visibility</p:attrName>
                                        </p:attrNameLst>
                                      </p:cBhvr>
                                      <p:to>
                                        <p:strVal val="visible"/>
                                      </p:to>
                                    </p:set>
                                    <p:animEffect transition="in" filter="fade">
                                      <p:cBhvr>
                                        <p:cTn id="22" dur="750"/>
                                        <p:tgtEl>
                                          <p:spTgt spid="14">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charRg st="1" end="1"/>
                                            </p:txEl>
                                          </p:spTgt>
                                        </p:tgtEl>
                                        <p:attrNameLst>
                                          <p:attrName>style.visibility</p:attrName>
                                        </p:attrNameLst>
                                      </p:cBhvr>
                                      <p:to>
                                        <p:strVal val="visible"/>
                                      </p:to>
                                    </p:set>
                                    <p:animEffect transition="in" filter="fade">
                                      <p:cBhvr>
                                        <p:cTn id="27" dur="750"/>
                                        <p:tgtEl>
                                          <p:spTgt spid="14">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charRg st="1" end="1"/>
                                            </p:txEl>
                                          </p:spTgt>
                                        </p:tgtEl>
                                        <p:attrNameLst>
                                          <p:attrName>style.visibility</p:attrName>
                                        </p:attrNameLst>
                                      </p:cBhvr>
                                      <p:to>
                                        <p:strVal val="visible"/>
                                      </p:to>
                                    </p:set>
                                    <p:animEffect transition="in" filter="fade">
                                      <p:cBhvr>
                                        <p:cTn id="32" dur="750"/>
                                        <p:tgtEl>
                                          <p:spTgt spid="14">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charRg st="1" end="1"/>
                                            </p:txEl>
                                          </p:spTgt>
                                        </p:tgtEl>
                                        <p:attrNameLst>
                                          <p:attrName>style.visibility</p:attrName>
                                        </p:attrNameLst>
                                      </p:cBhvr>
                                      <p:to>
                                        <p:strVal val="visible"/>
                                      </p:to>
                                    </p:set>
                                    <p:animEffect transition="in" filter="fade">
                                      <p:cBhvr>
                                        <p:cTn id="37" dur="750"/>
                                        <p:tgtEl>
                                          <p:spTgt spid="14">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charRg st="1" end="1"/>
                                            </p:txEl>
                                          </p:spTgt>
                                        </p:tgtEl>
                                        <p:attrNameLst>
                                          <p:attrName>style.visibility</p:attrName>
                                        </p:attrNameLst>
                                      </p:cBhvr>
                                      <p:to>
                                        <p:strVal val="visible"/>
                                      </p:to>
                                    </p:set>
                                    <p:animEffect transition="in" filter="fade">
                                      <p:cBhvr>
                                        <p:cTn id="42" dur="750"/>
                                        <p:tgtEl>
                                          <p:spTgt spid="14">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charRg st="1" end="1"/>
                                            </p:txEl>
                                          </p:spTgt>
                                        </p:tgtEl>
                                        <p:attrNameLst>
                                          <p:attrName>style.visibility</p:attrName>
                                        </p:attrNameLst>
                                      </p:cBhvr>
                                      <p:to>
                                        <p:strVal val="visible"/>
                                      </p:to>
                                    </p:set>
                                    <p:animEffect transition="in" filter="fade">
                                      <p:cBhvr>
                                        <p:cTn id="47" dur="750"/>
                                        <p:tgtEl>
                                          <p:spTgt spid="14">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charRg st="1" end="1"/>
                                            </p:txEl>
                                          </p:spTgt>
                                        </p:tgtEl>
                                        <p:attrNameLst>
                                          <p:attrName>style.visibility</p:attrName>
                                        </p:attrNameLst>
                                      </p:cBhvr>
                                      <p:to>
                                        <p:strVal val="visible"/>
                                      </p:to>
                                    </p:set>
                                    <p:animEffect transition="in" filter="fade">
                                      <p:cBhvr>
                                        <p:cTn id="55" dur="750"/>
                                        <p:tgtEl>
                                          <p:spTgt spid="15">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charRg st="1" end="1"/>
                                            </p:txEl>
                                          </p:spTgt>
                                        </p:tgtEl>
                                        <p:attrNameLst>
                                          <p:attrName>style.visibility</p:attrName>
                                        </p:attrNameLst>
                                      </p:cBhvr>
                                      <p:to>
                                        <p:strVal val="visible"/>
                                      </p:to>
                                    </p:set>
                                    <p:animEffect transition="in" filter="fade">
                                      <p:cBhvr>
                                        <p:cTn id="59" dur="750"/>
                                        <p:tgtEl>
                                          <p:spTgt spid="15">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charRg st="1" end="1"/>
                                            </p:txEl>
                                          </p:spTgt>
                                        </p:tgtEl>
                                        <p:attrNameLst>
                                          <p:attrName>style.visibility</p:attrName>
                                        </p:attrNameLst>
                                      </p:cBhvr>
                                      <p:to>
                                        <p:strVal val="visible"/>
                                      </p:to>
                                    </p:set>
                                    <p:animEffect transition="in" filter="fade">
                                      <p:cBhvr>
                                        <p:cTn id="63" dur="750"/>
                                        <p:tgtEl>
                                          <p:spTgt spid="15">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charRg st="1" end="1"/>
                                            </p:txEl>
                                          </p:spTgt>
                                        </p:tgtEl>
                                        <p:attrNameLst>
                                          <p:attrName>style.visibility</p:attrName>
                                        </p:attrNameLst>
                                      </p:cBhvr>
                                      <p:to>
                                        <p:strVal val="visible"/>
                                      </p:to>
                                    </p:set>
                                    <p:animEffect transition="in" filter="fade">
                                      <p:cBhvr>
                                        <p:cTn id="67" dur="750"/>
                                        <p:tgtEl>
                                          <p:spTgt spid="15">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charRg st="1" end="1"/>
                                            </p:txEl>
                                          </p:spTgt>
                                        </p:tgtEl>
                                        <p:attrNameLst>
                                          <p:attrName>style.visibility</p:attrName>
                                        </p:attrNameLst>
                                      </p:cBhvr>
                                      <p:to>
                                        <p:strVal val="visible"/>
                                      </p:to>
                                    </p:set>
                                    <p:animEffect transition="in" filter="fade">
                                      <p:cBhvr>
                                        <p:cTn id="71" dur="750"/>
                                        <p:tgtEl>
                                          <p:spTgt spid="15">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charRg st="1" end="1"/>
                                            </p:txEl>
                                          </p:spTgt>
                                        </p:tgtEl>
                                        <p:attrNameLst>
                                          <p:attrName>style.visibility</p:attrName>
                                        </p:attrNameLst>
                                      </p:cBhvr>
                                      <p:to>
                                        <p:strVal val="visible"/>
                                      </p:to>
                                    </p:set>
                                    <p:animEffect transition="in" filter="fade">
                                      <p:cBhvr>
                                        <p:cTn id="75" dur="750"/>
                                        <p:tgtEl>
                                          <p:spTgt spid="15">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charRg st="1" end="1"/>
                                            </p:txEl>
                                          </p:spTgt>
                                        </p:tgtEl>
                                        <p:attrNameLst>
                                          <p:attrName>style.visibility</p:attrName>
                                        </p:attrNameLst>
                                      </p:cBhvr>
                                      <p:to>
                                        <p:strVal val="visible"/>
                                      </p:to>
                                    </p:set>
                                    <p:animEffect transition="in" filter="fade">
                                      <p:cBhvr>
                                        <p:cTn id="79" dur="750"/>
                                        <p:tgtEl>
                                          <p:spTgt spid="15">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charRg st="1" end="1"/>
                                            </p:txEl>
                                          </p:spTgt>
                                        </p:tgtEl>
                                        <p:attrNameLst>
                                          <p:attrName>style.visibility</p:attrName>
                                        </p:attrNameLst>
                                      </p:cBhvr>
                                      <p:to>
                                        <p:strVal val="visible"/>
                                      </p:to>
                                    </p:set>
                                    <p:animEffect transition="in" filter="fade">
                                      <p:cBhvr>
                                        <p:cTn id="83" dur="750"/>
                                        <p:tgtEl>
                                          <p:spTgt spid="1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1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9" name="Google Shape;19;p1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1"/>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11"/>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22"/>
        <p:cNvGrpSpPr/>
        <p:nvPr/>
      </p:nvGrpSpPr>
      <p:grpSpPr>
        <a:xfrm>
          <a:off x="0" y="0"/>
          <a:ext cx="0" cy="0"/>
          <a:chOff x="0" y="0"/>
          <a:chExt cx="0" cy="0"/>
        </a:xfrm>
      </p:grpSpPr>
      <p:sp>
        <p:nvSpPr>
          <p:cNvPr id="23" name="Google Shape;23;p1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4"/>
          <p:cNvPicPr preferRelativeResize="0"/>
          <p:nvPr/>
        </p:nvPicPr>
        <p:blipFill rotWithShape="1">
          <a:blip r:embed="rId2">
            <a:alphaModFix/>
          </a:blip>
          <a:srcRect l="109" t="7102" b="33562"/>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2"/>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12"/>
          <p:cNvSpPr>
            <a:spLocks noGrp="1"/>
          </p:cNvSpPr>
          <p:nvPr>
            <p:ph type="pic" idx="3"/>
          </p:nvPr>
        </p:nvSpPr>
        <p:spPr>
          <a:xfrm>
            <a:off x="5262429" y="1291773"/>
            <a:ext cx="3420446" cy="3090606"/>
          </a:xfrm>
          <a:prstGeom prst="rect">
            <a:avLst/>
          </a:prstGeom>
          <a:noFill/>
          <a:ln>
            <a:noFill/>
          </a:ln>
        </p:spPr>
      </p:sp>
      <p:pic>
        <p:nvPicPr>
          <p:cNvPr id="29" name="Google Shape;29;p12"/>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0"/>
        <p:cNvGrpSpPr/>
        <p:nvPr/>
      </p:nvGrpSpPr>
      <p:grpSpPr>
        <a:xfrm>
          <a:off x="0" y="0"/>
          <a:ext cx="0" cy="0"/>
          <a:chOff x="0" y="0"/>
          <a:chExt cx="0" cy="0"/>
        </a:xfrm>
      </p:grpSpPr>
      <p:sp>
        <p:nvSpPr>
          <p:cNvPr id="31" name="Google Shape;31;p1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32" name="Google Shape;32;p1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3"/>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4" name="Google Shape;34;p13"/>
          <p:cNvPicPr preferRelativeResize="0"/>
          <p:nvPr/>
        </p:nvPicPr>
        <p:blipFill rotWithShape="1">
          <a:blip r:embed="rId2">
            <a:alphaModFix/>
          </a:blip>
          <a:srcRect l="109" t="7102" b="33562"/>
          <a:stretch/>
        </p:blipFill>
        <p:spPr>
          <a:xfrm>
            <a:off x="-8814" y="3710690"/>
            <a:ext cx="9152873" cy="14362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731298676"/>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9"/>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2" name="Google Shape;12;p9"/>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essica.sloan@dpi.wi.gov"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hyperlink" Target="https://dpi.wi.gov/sites/default/files/imce/wisedash/SCED_5.0_Level_of_Rigor_Decision_Diagram_V2.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dpi.wi.gov/sites/default/files/imce/cte/CPACTEERS/2023_08_25_Career_Education_Data_Reporting_graphic_8.25.2023.pdf" TargetMode="External"/><Relationship Id="rId3" Type="http://schemas.openxmlformats.org/officeDocument/2006/relationships/notesSlide" Target="../notesSlides/notesSlide12.xml"/><Relationship Id="rId7" Type="http://schemas.openxmlformats.org/officeDocument/2006/relationships/hyperlink" Target="https://dpi.wi.gov/wise/data-elements/work-based-learning" TargetMode="Externa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hyperlink" Target="https://dpi.wi.gov/wise/data-elements/irc" TargetMode="External"/><Relationship Id="rId5" Type="http://schemas.openxmlformats.org/officeDocument/2006/relationships/hyperlink" Target="https://dpi.wi.gov/wise/data-elements/cte-programs" TargetMode="External"/><Relationship Id="rId4" Type="http://schemas.openxmlformats.org/officeDocument/2006/relationships/hyperlink" Target="https://dpi.wi.gov/wise/data-elements/sectionprogram" TargetMode="Externa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dpi.wi.gov/wise/data-elements/performance-base-conversion-typ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pi.wi.gov/wise/data-elements/cte-programs" TargetMode="External"/><Relationship Id="rId3" Type="http://schemas.openxmlformats.org/officeDocument/2006/relationships/notesSlide" Target="../notesSlides/notesSlide14.xml"/><Relationship Id="rId7" Type="http://schemas.openxmlformats.org/officeDocument/2006/relationships/hyperlink" Target="https://dpi.wi.gov/fine-arts"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dpi.wi.gov/ib" TargetMode="External"/><Relationship Id="rId5" Type="http://schemas.openxmlformats.org/officeDocument/2006/relationships/hyperlink" Target="https://dpi.wi.gov/ap" TargetMode="External"/><Relationship Id="rId10" Type="http://schemas.openxmlformats.org/officeDocument/2006/relationships/image" Target="../media/image5.png"/><Relationship Id="rId4" Type="http://schemas.openxmlformats.org/officeDocument/2006/relationships/hyperlink" Target="https://dpi.wi.gov/dual-enrollment" TargetMode="External"/><Relationship Id="rId9" Type="http://schemas.openxmlformats.org/officeDocument/2006/relationships/hyperlink" Target="https://dpi.wi.gov/acp/work-based-learni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hyperlink" Target="https://dpi.wi.gov/wise/data-elements/iac-code-type" TargetMode="External"/><Relationship Id="rId4" Type="http://schemas.openxmlformats.org/officeDocument/2006/relationships/hyperlink" Target="https://dpi.wi.gov/wise/data-elements/career-pathway-typ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9.xml"/><Relationship Id="rId7" Type="http://schemas.openxmlformats.org/officeDocument/2006/relationships/hyperlink" Target="https://dpi.wi.gov/sites/default/files/imce/tepdl/pdf/Experience%20Based%20Vocational%20Subjects%20and%20Technical%20Education%20Subjects%20Crosswalk.pdf" TargetMode="Externa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hyperlink" Target="https://dpi.wi.gov/hs/funding" TargetMode="External"/><Relationship Id="rId5" Type="http://schemas.openxmlformats.org/officeDocument/2006/relationships/hyperlink" Target="https://dpi.wi.gov/wisedata/help/career-education/career-education-faq#cte%20course" TargetMode="External"/><Relationship Id="rId4" Type="http://schemas.openxmlformats.org/officeDocument/2006/relationships/hyperlink" Target="https://dpi.wi.gov/wise/data-elements/program-areas-typ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https://dpi.wi.gov/acp/work-based-learning" TargetMode="External"/><Relationship Id="rId5" Type="http://schemas.openxmlformats.org/officeDocument/2006/relationships/hyperlink" Target="https://dpi.wi.gov/wise/data-elements/cte-programs" TargetMode="External"/><Relationship Id="rId4" Type="http://schemas.openxmlformats.org/officeDocument/2006/relationships/hyperlink" Target="https://dpi.wi.gov/dual-enrollmen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hyperlink" Target="https://dpi.wi.gov/sites/default/files/imce/cte/CPACTEERS/2023_08_25_Career_Education_Data_Reporting_graphic_8.25.2023.pdf" TargetMode="External"/><Relationship Id="rId4" Type="http://schemas.openxmlformats.org/officeDocument/2006/relationships/hyperlink" Target="https://dpi.wi.gov/wise/data-elements/cte-program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hyperlink" Target="https://dpi.wi.gov/sites/default/files/imce/cte/CPACTEERS/2023_08_25_Career_Education_Data_Reporting_graphic_8.25.2023.pdf" TargetMode="External"/><Relationship Id="rId4" Type="http://schemas.openxmlformats.org/officeDocument/2006/relationships/hyperlink" Target="https://dpi.wi.gov/wise/data-elements/cte-program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hyperlink" Target="https://dpi.wi.gov/wise/data-elements/certified-programs-status-typ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hyperlink" Target="https://dpi.wi.gov/wise#Didn't%20Find%20What%20You%20Needed%20-%20WISE%20Help%20Ticket" TargetMode="External"/><Relationship Id="rId5" Type="http://schemas.openxmlformats.org/officeDocument/2006/relationships/hyperlink" Target="mailto:jessica.sloan@dpi.wi.gov"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s://dpi.wi.gov/wisedata/roste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hyperlink" Target="https://dpi.wi.gov/wisedata/rost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hyperlink" Target="https://docs.google.com/spreadsheets/d/1Rdumwgn0u0ia0SfAGvVQBMnH7kfBU64JX5saZ5wf3wM/copy?usp=sharing" TargetMode="External"/><Relationship Id="rId4" Type="http://schemas.openxmlformats.org/officeDocument/2006/relationships/hyperlink" Target="https://docs.google.com/document/d/1FPX0HvjBHNkHZ_1QaQWhfeMHJukCEdlZDsUtwCVJhWA/copy?usp=shari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dpi.wi.gov/licensing/pathways-licensure" TargetMode="External"/><Relationship Id="rId4" Type="http://schemas.openxmlformats.org/officeDocument/2006/relationships/hyperlink" Target="https://dpi.wi.gov/licensing/pathways-licensure/district-support-pathways#Experience-Based%20Technical%20and%20Vocational%20Education%20Subjects%20Pathway"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hyperlink" Target="https://dpi.wi.gov/wise/data-elements/coursereferenc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hyperlink" Target="https://dpi.wi.gov/wise/data-elements/courserefer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idx="4294967295"/>
          </p:nvPr>
        </p:nvSpPr>
        <p:spPr>
          <a:xfrm>
            <a:off x="1751013" y="1320800"/>
            <a:ext cx="5591175" cy="135255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333399"/>
              </a:buClr>
              <a:buSzPts val="4000"/>
              <a:buFont typeface="Arial"/>
              <a:buNone/>
            </a:pPr>
            <a:r>
              <a:rPr lang="en-US" sz="4000" b="1" i="0" u="none" strike="noStrike" cap="none" dirty="0">
                <a:solidFill>
                  <a:srgbClr val="333399"/>
                </a:solidFill>
                <a:latin typeface="Lato Black"/>
                <a:ea typeface="Lato Black"/>
                <a:cs typeface="Lato Black"/>
                <a:sym typeface="Lato Black"/>
              </a:rPr>
              <a:t>Roster Work Plan</a:t>
            </a:r>
            <a:endParaRPr dirty="0"/>
          </a:p>
        </p:txBody>
      </p:sp>
      <p:sp>
        <p:nvSpPr>
          <p:cNvPr id="41" name="Google Shape;41;p1"/>
          <p:cNvSpPr txBox="1">
            <a:spLocks noGrp="1"/>
          </p:cNvSpPr>
          <p:nvPr>
            <p:ph type="body" idx="2"/>
          </p:nvPr>
        </p:nvSpPr>
        <p:spPr>
          <a:xfrm>
            <a:off x="6152747" y="3252950"/>
            <a:ext cx="2424600" cy="106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8"/>
              <a:buNone/>
            </a:pPr>
            <a:r>
              <a:rPr lang="en-US" sz="1318"/>
              <a:t>Jessie Sloan</a:t>
            </a:r>
            <a:endParaRPr sz="1318"/>
          </a:p>
          <a:p>
            <a:pPr marL="0" lvl="0" indent="0" algn="l" rtl="0">
              <a:lnSpc>
                <a:spcPct val="100000"/>
              </a:lnSpc>
              <a:spcBef>
                <a:spcPts val="0"/>
              </a:spcBef>
              <a:spcAft>
                <a:spcPts val="0"/>
              </a:spcAft>
              <a:buClr>
                <a:schemeClr val="dk1"/>
              </a:buClr>
              <a:buSzPts val="1318"/>
              <a:buNone/>
            </a:pPr>
            <a:r>
              <a:rPr lang="en-US" sz="1318"/>
              <a:t>CTE Data Consultant</a:t>
            </a:r>
            <a:endParaRPr sz="1318"/>
          </a:p>
          <a:p>
            <a:pPr marL="0" lvl="0" indent="0" algn="l" rtl="0">
              <a:lnSpc>
                <a:spcPct val="100000"/>
              </a:lnSpc>
              <a:spcBef>
                <a:spcPts val="0"/>
              </a:spcBef>
              <a:spcAft>
                <a:spcPts val="0"/>
              </a:spcAft>
              <a:buClr>
                <a:schemeClr val="dk1"/>
              </a:buClr>
              <a:buSzPts val="1318"/>
              <a:buNone/>
            </a:pPr>
            <a:r>
              <a:rPr lang="en-US" sz="1318" u="sng">
                <a:solidFill>
                  <a:schemeClr val="hlink"/>
                </a:solidFill>
                <a:hlinkClick r:id="rId4"/>
              </a:rPr>
              <a:t>jessica.sloan@dpi.wi.gov</a:t>
            </a:r>
            <a:endParaRPr sz="1318"/>
          </a:p>
          <a:p>
            <a:pPr marL="0" lvl="0" indent="0" algn="l" rtl="0">
              <a:lnSpc>
                <a:spcPct val="100000"/>
              </a:lnSpc>
              <a:spcBef>
                <a:spcPts val="0"/>
              </a:spcBef>
              <a:spcAft>
                <a:spcPts val="0"/>
              </a:spcAft>
              <a:buClr>
                <a:schemeClr val="dk1"/>
              </a:buClr>
              <a:buSzPts val="1318"/>
              <a:buNone/>
            </a:pPr>
            <a:r>
              <a:rPr lang="en-US" sz="1318"/>
              <a:t>March 2024</a:t>
            </a: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80299fd648_0_15"/>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Roster CTE (1 of 2)</a:t>
            </a:r>
            <a:endParaRPr dirty="0"/>
          </a:p>
        </p:txBody>
      </p:sp>
      <p:sp>
        <p:nvSpPr>
          <p:cNvPr id="103" name="Google Shape;103;g180299fd648_0_15"/>
          <p:cNvSpPr txBox="1"/>
          <p:nvPr/>
        </p:nvSpPr>
        <p:spPr>
          <a:xfrm>
            <a:off x="468000" y="921600"/>
            <a:ext cx="8222400" cy="2985402"/>
          </a:xfrm>
          <a:prstGeom prst="rect">
            <a:avLst/>
          </a:prstGeom>
          <a:noFill/>
          <a:ln>
            <a:noFill/>
          </a:ln>
        </p:spPr>
        <p:txBody>
          <a:bodyPr spcFirstLastPara="1" wrap="square" lIns="91425" tIns="91425" rIns="91425" bIns="91425" numCol="2" anchor="t" anchorCtr="0">
            <a:spAutoFit/>
          </a:bodyPr>
          <a:lstStyle/>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Download Courses document </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Freeze 1st row</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A &amp; K- Roster Code is the State code. Read column K, “SCED” to find the corresponding SCED code, if your SIS uses SCED.</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B - Title used by National Center for Education Statistics (NCES)</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C - Subject Area</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D - Description, very generic description of the course</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E - </a:t>
            </a:r>
            <a:r>
              <a:rPr lang="en-US" b="1" i="0" u="sng" strike="noStrike" cap="none" dirty="0">
                <a:solidFill>
                  <a:schemeClr val="hlink"/>
                </a:solidFill>
                <a:latin typeface="Lato"/>
                <a:ea typeface="Lato"/>
                <a:cs typeface="Lato"/>
                <a:sym typeface="Lato"/>
                <a:hlinkClick r:id="rId4"/>
              </a:rPr>
              <a:t>Rigor Level</a:t>
            </a:r>
            <a:r>
              <a:rPr lang="en-US" b="1" i="0" u="none" strike="noStrike" cap="none" dirty="0">
                <a:solidFill>
                  <a:srgbClr val="000000"/>
                </a:solidFill>
                <a:latin typeface="Lato"/>
                <a:ea typeface="Lato"/>
                <a:cs typeface="Lato"/>
                <a:sym typeface="Lato"/>
              </a:rPr>
              <a:t>, discuss with your team the level of course rigor </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Sort columns</a:t>
            </a:r>
            <a:endParaRPr b="1" i="0" u="none" strike="noStrike" cap="none" dirty="0">
              <a:solidFill>
                <a:srgbClr val="000000"/>
              </a:solidFill>
              <a:latin typeface="Lato"/>
              <a:ea typeface="Lato"/>
              <a:cs typeface="Lato"/>
              <a:sym typeface="Lato"/>
            </a:endParaRPr>
          </a:p>
          <a:p>
            <a:pPr marL="164592" marR="0" lvl="1"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F - courses taught by a licensed CTE Teacher should only use CTE Course codes</a:t>
            </a:r>
            <a:endParaRPr b="1" i="0" u="none" strike="noStrike" cap="none" dirty="0">
              <a:solidFill>
                <a:srgbClr val="000000"/>
              </a:solidFill>
              <a:latin typeface="Lato"/>
              <a:ea typeface="Lato"/>
              <a:cs typeface="Lato"/>
              <a:sym typeface="Lato"/>
            </a:endParaRPr>
          </a:p>
          <a:p>
            <a:pPr marL="164592" marR="0" lvl="1"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G - CTE Career Pathway Type</a:t>
            </a:r>
            <a:endParaRPr b="1" i="0" u="none" strike="noStrike" cap="none" dirty="0">
              <a:solidFill>
                <a:srgbClr val="000000"/>
              </a:solidFill>
              <a:latin typeface="Lato"/>
              <a:ea typeface="Lato"/>
              <a:cs typeface="Lato"/>
              <a:sym typeface="Lato"/>
            </a:endParaRPr>
          </a:p>
          <a:p>
            <a:pPr marL="164592" marR="0" lvl="1"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H - Course Program for Advanced Placement and International Baccalaureate</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I &amp; J - World Language &amp; Arts </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L - Deprecated means retired</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b="1" i="0" u="none" strike="noStrike" cap="none" dirty="0">
                <a:solidFill>
                  <a:srgbClr val="000000"/>
                </a:solidFill>
                <a:latin typeface="Lato"/>
                <a:ea typeface="Lato"/>
                <a:cs typeface="Lato"/>
                <a:sym typeface="Lato"/>
              </a:rPr>
              <a:t>Column M - New</a:t>
            </a:r>
            <a:endParaRPr b="1" i="0" u="none" strike="noStrike" cap="none" dirty="0">
              <a:solidFill>
                <a:srgbClr val="000000"/>
              </a:solidFill>
              <a:latin typeface="Lato"/>
              <a:ea typeface="Lato"/>
              <a:cs typeface="Lato"/>
              <a:sym typeface="Lato"/>
            </a:endParaRPr>
          </a:p>
        </p:txBody>
      </p:sp>
      <p:pic>
        <p:nvPicPr>
          <p:cNvPr id="104" name="Google Shape;104;g180299fd648_0_15" descr="A screenshot of a sample.csv file which is a result of clicking the blue download buttons that were indicated on Slide 5. &#10;&#10;The screenshot shows Column A and K both in green circles, connecting Roster/State codes in Column A to the SCED codes in Column K.&#10;&#10;Columns F &amp; G are indicated with red circles as &quot;sort&quot; columns to find CTE Courses - those taught by licensed CTE teachers and Career Pathway Types, respectively."/>
          <p:cNvPicPr preferRelativeResize="0"/>
          <p:nvPr/>
        </p:nvPicPr>
        <p:blipFill rotWithShape="1">
          <a:blip r:embed="rId5">
            <a:alphaModFix/>
          </a:blip>
          <a:srcRect/>
          <a:stretch/>
        </p:blipFill>
        <p:spPr>
          <a:xfrm>
            <a:off x="0" y="3815268"/>
            <a:ext cx="9144000" cy="1238865"/>
          </a:xfrm>
          <a:prstGeom prst="rect">
            <a:avLst/>
          </a:prstGeom>
          <a:noFill/>
          <a:ln>
            <a:noFill/>
          </a:ln>
        </p:spPr>
      </p:pic>
      <p:sp>
        <p:nvSpPr>
          <p:cNvPr id="105" name="Google Shape;105;g180299fd648_0_15">
            <a:extLst>
              <a:ext uri="{C183D7F6-B498-43B3-948B-1728B52AA6E4}">
                <adec:decorative xmlns:adec="http://schemas.microsoft.com/office/drawing/2017/decorative" val="1"/>
              </a:ext>
            </a:extLst>
          </p:cNvPr>
          <p:cNvSpPr/>
          <p:nvPr/>
        </p:nvSpPr>
        <p:spPr>
          <a:xfrm>
            <a:off x="7473275" y="3815275"/>
            <a:ext cx="605100" cy="1328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180299fd648_0_15">
            <a:extLst>
              <a:ext uri="{C183D7F6-B498-43B3-948B-1728B52AA6E4}">
                <adec:decorative xmlns:adec="http://schemas.microsoft.com/office/drawing/2017/decorative" val="1"/>
              </a:ext>
            </a:extLst>
          </p:cNvPr>
          <p:cNvSpPr/>
          <p:nvPr/>
        </p:nvSpPr>
        <p:spPr>
          <a:xfrm>
            <a:off x="3563800" y="3815275"/>
            <a:ext cx="605100" cy="1328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180299fd648_0_15">
            <a:extLst>
              <a:ext uri="{C183D7F6-B498-43B3-948B-1728B52AA6E4}">
                <adec:decorative xmlns:adec="http://schemas.microsoft.com/office/drawing/2017/decorative" val="1"/>
              </a:ext>
            </a:extLst>
          </p:cNvPr>
          <p:cNvSpPr/>
          <p:nvPr/>
        </p:nvSpPr>
        <p:spPr>
          <a:xfrm>
            <a:off x="4122575" y="3815275"/>
            <a:ext cx="1357500" cy="1401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180299fd648_0_15">
            <a:extLst>
              <a:ext uri="{C183D7F6-B498-43B3-948B-1728B52AA6E4}">
                <adec:decorative xmlns:adec="http://schemas.microsoft.com/office/drawing/2017/decorative" val="1"/>
              </a:ext>
            </a:extLst>
          </p:cNvPr>
          <p:cNvSpPr/>
          <p:nvPr/>
        </p:nvSpPr>
        <p:spPr>
          <a:xfrm>
            <a:off x="0" y="3815275"/>
            <a:ext cx="605100" cy="1328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80299fd648_0_2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Roster CTE (2 of 2)</a:t>
            </a:r>
            <a:endParaRPr/>
          </a:p>
        </p:txBody>
      </p:sp>
      <p:sp>
        <p:nvSpPr>
          <p:cNvPr id="115" name="Google Shape;115;g180299fd648_0_21"/>
          <p:cNvSpPr txBox="1"/>
          <p:nvPr/>
        </p:nvSpPr>
        <p:spPr>
          <a:xfrm>
            <a:off x="400675" y="825246"/>
            <a:ext cx="8123100" cy="3879000"/>
          </a:xfrm>
          <a:prstGeom prst="rect">
            <a:avLst/>
          </a:prstGeom>
          <a:noFill/>
          <a:ln>
            <a:noFill/>
          </a:ln>
        </p:spPr>
        <p:txBody>
          <a:bodyPr spcFirstLastPara="1" wrap="square" lIns="91425" tIns="91425" rIns="91425" bIns="91425" anchor="t" anchorCtr="0">
            <a:noAutofit/>
          </a:bodyPr>
          <a:lstStyle/>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Non-CTE versions of CTE course offerings have been available since the 2021-22 school year. Schools offering these courses without a licensed CTE instructor should submit the non-CTE versions of the course offerings.</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endParaRPr sz="9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Pay attention to CTE Career Pathway Type. These Roster codes and corresponding Career Pathways should align with the IAC code you use to describe the Career Pathway.</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endParaRPr sz="9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Roster raw/aggregate data can be reviewed in WISEdata Portal export&gt;Course Offerings </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endParaRPr sz="900" b="1"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Course Enrollment data can be analyzed in WISEdash for Districts&gt;Topics&gt;Coursework&gt;filter by Course Subject. Quick enrollment numbers can also be viewed in WISEdata Portal&gt;Exports&gt;Course Offerings&gt;Column U, Student Count.</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0c1f288ad9_0_96"/>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Programs</a:t>
            </a:r>
            <a:endParaRPr dirty="0"/>
          </a:p>
        </p:txBody>
      </p:sp>
      <p:sp>
        <p:nvSpPr>
          <p:cNvPr id="122" name="Google Shape;122;g20c1f288ad9_0_96"/>
          <p:cNvSpPr txBox="1">
            <a:spLocks noGrp="1"/>
          </p:cNvSpPr>
          <p:nvPr>
            <p:ph type="body" idx="4294967295"/>
          </p:nvPr>
        </p:nvSpPr>
        <p:spPr>
          <a:xfrm>
            <a:off x="460857" y="922338"/>
            <a:ext cx="4221017" cy="3741612"/>
          </a:xfrm>
          <a:prstGeom prst="rect">
            <a:avLst/>
          </a:prstGeom>
          <a:noFill/>
          <a:ln>
            <a:noFill/>
          </a:ln>
        </p:spPr>
        <p:txBody>
          <a:bodyPr spcFirstLastPara="1" wrap="square" lIns="91425" tIns="45700" rIns="91425" bIns="45700" anchor="t" anchorCtr="0">
            <a:noAutofit/>
          </a:bodyPr>
          <a:lstStyle/>
          <a:p>
            <a:pPr marL="18288" indent="-164592">
              <a:lnSpc>
                <a:spcPct val="150000"/>
              </a:lnSpc>
              <a:spcAft>
                <a:spcPts val="180"/>
              </a:spcAft>
              <a:buSzPct val="100000"/>
            </a:pPr>
            <a:r>
              <a:rPr lang="en-US" sz="1600" u="sng" dirty="0">
                <a:solidFill>
                  <a:schemeClr val="hlink"/>
                </a:solidFill>
                <a:hlinkClick r:id="rId4"/>
              </a:rPr>
              <a:t>Programs</a:t>
            </a:r>
            <a:r>
              <a:rPr lang="en-US" sz="1600" dirty="0"/>
              <a:t> </a:t>
            </a:r>
            <a:endParaRPr sz="1600" dirty="0"/>
          </a:p>
          <a:p>
            <a:pPr marL="18288" lvl="0" indent="-164592" algn="l" rtl="0">
              <a:lnSpc>
                <a:spcPct val="150000"/>
              </a:lnSpc>
              <a:spcBef>
                <a:spcPts val="0"/>
              </a:spcBef>
              <a:spcAft>
                <a:spcPts val="180"/>
              </a:spcAft>
              <a:buSzPct val="100000"/>
              <a:buChar char="•"/>
            </a:pPr>
            <a:r>
              <a:rPr lang="en-US" sz="1600" dirty="0"/>
              <a:t>Certified Career Education</a:t>
            </a:r>
            <a:endParaRPr sz="1600" dirty="0"/>
          </a:p>
          <a:p>
            <a:pPr marL="18288" lvl="0" indent="-164592" algn="l" rtl="0">
              <a:lnSpc>
                <a:spcPct val="150000"/>
              </a:lnSpc>
              <a:spcBef>
                <a:spcPts val="0"/>
              </a:spcBef>
              <a:spcAft>
                <a:spcPts val="180"/>
              </a:spcAft>
              <a:buSzPct val="100000"/>
              <a:buChar char="•"/>
            </a:pPr>
            <a:r>
              <a:rPr lang="en-US" sz="1600" dirty="0"/>
              <a:t>Non-Certified Career Education</a:t>
            </a:r>
            <a:endParaRPr sz="1600" dirty="0"/>
          </a:p>
          <a:p>
            <a:pPr marL="18288" lvl="0" indent="-164592" algn="l" rtl="0">
              <a:lnSpc>
                <a:spcPct val="150000"/>
              </a:lnSpc>
              <a:spcBef>
                <a:spcPts val="0"/>
              </a:spcBef>
              <a:spcAft>
                <a:spcPts val="180"/>
              </a:spcAft>
              <a:buSzPct val="100000"/>
              <a:buChar char="•"/>
            </a:pPr>
            <a:r>
              <a:rPr lang="en-US" sz="1600" dirty="0"/>
              <a:t>Dual Enrollment</a:t>
            </a:r>
            <a:endParaRPr sz="1600" dirty="0"/>
          </a:p>
          <a:p>
            <a:pPr marL="18288" indent="-164592">
              <a:lnSpc>
                <a:spcPct val="150000"/>
              </a:lnSpc>
              <a:spcBef>
                <a:spcPts val="1000"/>
              </a:spcBef>
              <a:spcAft>
                <a:spcPts val="180"/>
              </a:spcAft>
              <a:buSzPct val="100000"/>
            </a:pPr>
            <a:r>
              <a:rPr lang="en-US" sz="1600" u="sng" dirty="0">
                <a:solidFill>
                  <a:schemeClr val="hlink"/>
                </a:solidFill>
                <a:hlinkClick r:id="rId5"/>
              </a:rPr>
              <a:t>Career Education Programs</a:t>
            </a:r>
            <a:endParaRPr sz="1600" dirty="0"/>
          </a:p>
          <a:p>
            <a:pPr marL="18288" indent="-164592">
              <a:lnSpc>
                <a:spcPct val="150000"/>
              </a:lnSpc>
              <a:spcAft>
                <a:spcPts val="180"/>
              </a:spcAft>
              <a:buSzPct val="100000"/>
            </a:pPr>
            <a:r>
              <a:rPr lang="en-US" sz="1600" u="sng" dirty="0">
                <a:solidFill>
                  <a:schemeClr val="hlink"/>
                </a:solidFill>
                <a:hlinkClick r:id="rId6"/>
              </a:rPr>
              <a:t>Industry Recognized Credentials</a:t>
            </a:r>
            <a:endParaRPr sz="1600" dirty="0"/>
          </a:p>
          <a:p>
            <a:pPr marL="18288" indent="-164592">
              <a:lnSpc>
                <a:spcPct val="150000"/>
              </a:lnSpc>
              <a:spcAft>
                <a:spcPts val="180"/>
              </a:spcAft>
              <a:buSzPct val="100000"/>
            </a:pPr>
            <a:r>
              <a:rPr lang="en-US" sz="1600" u="sng" dirty="0">
                <a:solidFill>
                  <a:schemeClr val="hlink"/>
                </a:solidFill>
                <a:hlinkClick r:id="rId7"/>
              </a:rPr>
              <a:t>Work-based Learning</a:t>
            </a:r>
            <a:endParaRPr lang="en-US" sz="1600" u="sng" dirty="0">
              <a:solidFill>
                <a:schemeClr val="hlink"/>
              </a:solidFill>
            </a:endParaRPr>
          </a:p>
          <a:p>
            <a:pPr marL="18288" indent="-164592">
              <a:lnSpc>
                <a:spcPct val="150000"/>
              </a:lnSpc>
              <a:spcAft>
                <a:spcPts val="180"/>
              </a:spcAft>
              <a:buSzPct val="100000"/>
            </a:pPr>
            <a:r>
              <a:rPr lang="en-US" sz="1600" u="sng" dirty="0">
                <a:solidFill>
                  <a:schemeClr val="hlink"/>
                </a:solidFill>
                <a:hlinkClick r:id="rId8"/>
              </a:rPr>
              <a:t>Career Education Data Reporting</a:t>
            </a:r>
            <a:r>
              <a:rPr lang="en-US" sz="1600" dirty="0"/>
              <a:t> - graphic</a:t>
            </a:r>
          </a:p>
          <a:p>
            <a:pPr marL="18288" indent="-164592">
              <a:lnSpc>
                <a:spcPct val="150000"/>
              </a:lnSpc>
              <a:spcAft>
                <a:spcPts val="180"/>
              </a:spcAft>
              <a:buSzPct val="100000"/>
            </a:pPr>
            <a:endParaRPr sz="1800" dirty="0"/>
          </a:p>
          <a:p>
            <a:pPr marL="285750" indent="-285750"/>
            <a:endParaRPr sz="1600" dirty="0"/>
          </a:p>
          <a:p>
            <a:pPr marL="0" lvl="0" indent="0" algn="l" rtl="0">
              <a:lnSpc>
                <a:spcPct val="100000"/>
              </a:lnSpc>
              <a:spcBef>
                <a:spcPts val="0"/>
              </a:spcBef>
              <a:spcAft>
                <a:spcPts val="0"/>
              </a:spcAft>
              <a:buSzPts val="2400"/>
              <a:buNone/>
            </a:pPr>
            <a:endParaRPr sz="1600" dirty="0"/>
          </a:p>
        </p:txBody>
      </p:sp>
      <p:pic>
        <p:nvPicPr>
          <p:cNvPr id="123" name="Google Shape;123;g20c1f288ad9_0_96" descr="Screenshot of the Career Education Programs PDF linked in the last bullet on this screen."/>
          <p:cNvPicPr preferRelativeResize="0"/>
          <p:nvPr/>
        </p:nvPicPr>
        <p:blipFill>
          <a:blip r:embed="rId9">
            <a:alphaModFix/>
          </a:blip>
          <a:stretch>
            <a:fillRect/>
          </a:stretch>
        </p:blipFill>
        <p:spPr>
          <a:xfrm>
            <a:off x="4967999" y="1074763"/>
            <a:ext cx="3976854" cy="3976800"/>
          </a:xfrm>
          <a:prstGeom prst="rect">
            <a:avLst/>
          </a:prstGeom>
          <a:noFill/>
          <a:ln>
            <a:noFill/>
          </a:ln>
        </p:spPr>
      </p:pic>
      <p:sp>
        <p:nvSpPr>
          <p:cNvPr id="124" name="Google Shape;124;g20c1f288ad9_0_96">
            <a:extLst>
              <a:ext uri="{C183D7F6-B498-43B3-948B-1728B52AA6E4}">
                <adec:decorative xmlns:adec="http://schemas.microsoft.com/office/drawing/2017/decorative" val="1"/>
              </a:ext>
            </a:extLst>
          </p:cNvPr>
          <p:cNvSpPr/>
          <p:nvPr/>
        </p:nvSpPr>
        <p:spPr>
          <a:xfrm>
            <a:off x="6913800" y="1074775"/>
            <a:ext cx="2074800" cy="18810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0c1f288ad9_0_96">
            <a:extLst>
              <a:ext uri="{C183D7F6-B498-43B3-948B-1728B52AA6E4}">
                <adec:decorative xmlns:adec="http://schemas.microsoft.com/office/drawing/2017/decorative" val="1"/>
              </a:ext>
            </a:extLst>
          </p:cNvPr>
          <p:cNvSpPr/>
          <p:nvPr/>
        </p:nvSpPr>
        <p:spPr>
          <a:xfrm>
            <a:off x="5026450" y="2955775"/>
            <a:ext cx="3918300" cy="20472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0c1f288ad9_0_163"/>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Performance Conversion Base Type</a:t>
            </a:r>
            <a:endParaRPr/>
          </a:p>
        </p:txBody>
      </p:sp>
      <p:sp>
        <p:nvSpPr>
          <p:cNvPr id="131" name="Google Shape;131;g20c1f288ad9_0_163"/>
          <p:cNvSpPr txBox="1">
            <a:spLocks noGrp="1"/>
          </p:cNvSpPr>
          <p:nvPr>
            <p:ph type="body" idx="2"/>
          </p:nvPr>
        </p:nvSpPr>
        <p:spPr>
          <a:xfrm>
            <a:off x="475488" y="948000"/>
            <a:ext cx="8229600" cy="3247500"/>
          </a:xfrm>
          <a:prstGeom prst="rect">
            <a:avLst/>
          </a:prstGeom>
          <a:noFill/>
          <a:ln>
            <a:noFill/>
          </a:ln>
        </p:spPr>
        <p:txBody>
          <a:bodyPr spcFirstLastPara="1" wrap="square" lIns="0" tIns="0" rIns="0" bIns="0" anchor="t" anchorCtr="0">
            <a:noAutofit/>
          </a:bodyPr>
          <a:lstStyle/>
          <a:p>
            <a:pPr marL="164592" indent="-164592">
              <a:lnSpc>
                <a:spcPct val="100000"/>
              </a:lnSpc>
              <a:spcAft>
                <a:spcPts val="180"/>
              </a:spcAft>
              <a:buSzPts val="2000"/>
            </a:pPr>
            <a:r>
              <a:rPr lang="en-US" sz="1800" u="sng" dirty="0">
                <a:solidFill>
                  <a:schemeClr val="hlink"/>
                </a:solidFill>
                <a:hlinkClick r:id="rId4"/>
              </a:rPr>
              <a:t>Performance Conversion Type</a:t>
            </a:r>
            <a:endParaRPr sz="1800" dirty="0"/>
          </a:p>
          <a:p>
            <a:pPr marL="574675" lvl="1" indent="-163513" algn="l" rtl="0">
              <a:lnSpc>
                <a:spcPct val="100000"/>
              </a:lnSpc>
              <a:spcBef>
                <a:spcPts val="0"/>
              </a:spcBef>
              <a:spcAft>
                <a:spcPts val="180"/>
              </a:spcAft>
              <a:buSzPts val="2000"/>
              <a:buFont typeface="Arial" panose="020B0604020202020204" pitchFamily="34" charset="0"/>
              <a:buChar char="•"/>
            </a:pPr>
            <a:r>
              <a:rPr lang="en-US" sz="1800" b="1" dirty="0"/>
              <a:t>Pass</a:t>
            </a:r>
            <a:endParaRPr sz="1800" b="1" dirty="0"/>
          </a:p>
          <a:p>
            <a:pPr marL="574675" lvl="1" indent="-163513" algn="l" rtl="0">
              <a:lnSpc>
                <a:spcPct val="100000"/>
              </a:lnSpc>
              <a:spcBef>
                <a:spcPts val="0"/>
              </a:spcBef>
              <a:spcAft>
                <a:spcPts val="180"/>
              </a:spcAft>
              <a:buSzPts val="2000"/>
              <a:buFont typeface="Arial" panose="020B0604020202020204" pitchFamily="34" charset="0"/>
              <a:buChar char="•"/>
            </a:pPr>
            <a:r>
              <a:rPr lang="en-US" sz="1800" b="1" dirty="0"/>
              <a:t>Fail</a:t>
            </a:r>
            <a:endParaRPr sz="1800" b="1" dirty="0"/>
          </a:p>
          <a:p>
            <a:pPr marL="574675" lvl="1" indent="-163513" algn="l" rtl="0">
              <a:lnSpc>
                <a:spcPct val="100000"/>
              </a:lnSpc>
              <a:spcBef>
                <a:spcPts val="0"/>
              </a:spcBef>
              <a:spcAft>
                <a:spcPts val="180"/>
              </a:spcAft>
              <a:buSzPts val="2000"/>
              <a:buFont typeface="Arial" panose="020B0604020202020204" pitchFamily="34" charset="0"/>
              <a:buChar char="•"/>
            </a:pPr>
            <a:r>
              <a:rPr lang="en-US" sz="1800" b="1" dirty="0"/>
              <a:t>Not completed</a:t>
            </a:r>
            <a:endParaRPr sz="1800" b="1" dirty="0"/>
          </a:p>
          <a:p>
            <a:pPr marL="574675" lvl="1" indent="-163513" algn="l" rtl="0">
              <a:lnSpc>
                <a:spcPct val="100000"/>
              </a:lnSpc>
              <a:spcBef>
                <a:spcPts val="0"/>
              </a:spcBef>
              <a:spcAft>
                <a:spcPts val="180"/>
              </a:spcAft>
              <a:buSzPts val="2000"/>
              <a:buFont typeface="Arial" panose="020B0604020202020204" pitchFamily="34" charset="0"/>
              <a:buChar char="•"/>
            </a:pPr>
            <a:r>
              <a:rPr lang="en-US" sz="1800" b="1" dirty="0"/>
              <a:t>Not graded</a:t>
            </a:r>
            <a:endParaRPr sz="1800" b="1" dirty="0"/>
          </a:p>
          <a:p>
            <a:pPr marL="164592" indent="-164592">
              <a:lnSpc>
                <a:spcPct val="100000"/>
              </a:lnSpc>
              <a:spcAft>
                <a:spcPts val="180"/>
              </a:spcAft>
            </a:pPr>
            <a:endParaRPr sz="1800" dirty="0"/>
          </a:p>
          <a:p>
            <a:pPr marL="164592" indent="-164592">
              <a:lnSpc>
                <a:spcPct val="100000"/>
              </a:lnSpc>
              <a:spcAft>
                <a:spcPts val="180"/>
              </a:spcAft>
              <a:buSzPts val="2000"/>
            </a:pPr>
            <a:r>
              <a:rPr lang="en-US" sz="1800" dirty="0"/>
              <a:t>Report for students in grades 9-12</a:t>
            </a:r>
            <a:endParaRPr sz="1800" dirty="0"/>
          </a:p>
          <a:p>
            <a:pPr marL="164592" indent="-164592">
              <a:lnSpc>
                <a:spcPct val="100000"/>
              </a:lnSpc>
              <a:spcAft>
                <a:spcPts val="180"/>
              </a:spcAft>
              <a:buSzPts val="2000"/>
            </a:pPr>
            <a:r>
              <a:rPr lang="en-US" sz="1800" dirty="0"/>
              <a:t>Performance Conversion Base Type is </a:t>
            </a:r>
            <a:r>
              <a:rPr lang="en-US" sz="1800" u="sng" dirty="0"/>
              <a:t>automatically calculated when a course is set up to grade.</a:t>
            </a:r>
            <a:endParaRPr sz="1800" u="sng" dirty="0"/>
          </a:p>
          <a:p>
            <a:pPr marL="914400" lvl="0" indent="0" algn="l" rtl="0">
              <a:lnSpc>
                <a:spcPct val="100000"/>
              </a:lnSpc>
              <a:spcBef>
                <a:spcPts val="0"/>
              </a:spcBef>
              <a:spcAft>
                <a:spcPts val="0"/>
              </a:spcAft>
              <a:buSzPts val="2400"/>
              <a:buNone/>
            </a:pPr>
            <a:endParaRPr i="1" dirty="0"/>
          </a:p>
          <a:p>
            <a:pPr marL="0" lvl="0" indent="0" algn="l" rtl="0">
              <a:lnSpc>
                <a:spcPct val="100000"/>
              </a:lnSpc>
              <a:spcBef>
                <a:spcPts val="0"/>
              </a:spcBef>
              <a:spcAft>
                <a:spcPts val="0"/>
              </a:spcAft>
              <a:buSzPts val="2400"/>
              <a:buNone/>
            </a:pPr>
            <a:endParaRPr sz="1800" dirty="0"/>
          </a:p>
          <a:p>
            <a:pPr marL="914400" lvl="0" indent="0" algn="l" rtl="0">
              <a:lnSpc>
                <a:spcPct val="100000"/>
              </a:lnSpc>
              <a:spcBef>
                <a:spcPts val="0"/>
              </a:spcBef>
              <a:spcAft>
                <a:spcPts val="0"/>
              </a:spcAft>
              <a:buSzPts val="2400"/>
              <a:buNone/>
            </a:pPr>
            <a:endParaRPr sz="800" dirty="0"/>
          </a:p>
          <a:p>
            <a:pPr marL="0" lvl="0" indent="0" algn="l" rtl="0">
              <a:lnSpc>
                <a:spcPct val="100000"/>
              </a:lnSpc>
              <a:spcBef>
                <a:spcPts val="0"/>
              </a:spcBef>
              <a:spcAft>
                <a:spcPts val="0"/>
              </a:spcAft>
              <a:buSzPts val="2400"/>
              <a:buNone/>
            </a:pPr>
            <a:endParaRPr sz="1800" b="0" dirty="0"/>
          </a:p>
          <a:p>
            <a:pPr marL="914400" lvl="0" indent="0" algn="l" rtl="0">
              <a:lnSpc>
                <a:spcPct val="100000"/>
              </a:lnSpc>
              <a:spcBef>
                <a:spcPts val="0"/>
              </a:spcBef>
              <a:spcAft>
                <a:spcPts val="0"/>
              </a:spcAft>
              <a:buSzPts val="2400"/>
              <a:buNone/>
            </a:pPr>
            <a:endParaRPr dirty="0"/>
          </a:p>
          <a:p>
            <a:pPr marL="1371600" lvl="0" indent="0" algn="l" rtl="0">
              <a:lnSpc>
                <a:spcPct val="100000"/>
              </a:lnSpc>
              <a:spcBef>
                <a:spcPts val="0"/>
              </a:spcBef>
              <a:spcAft>
                <a:spcPts val="0"/>
              </a:spcAft>
              <a:buSzPts val="2400"/>
              <a:buNone/>
            </a:pPr>
            <a:endParaRPr sz="2000" dirty="0"/>
          </a:p>
          <a:p>
            <a:pPr marL="0" lvl="0" indent="0" algn="l" rtl="0">
              <a:lnSpc>
                <a:spcPct val="100000"/>
              </a:lnSpc>
              <a:spcBef>
                <a:spcPts val="0"/>
              </a:spcBef>
              <a:spcAft>
                <a:spcPts val="0"/>
              </a:spcAft>
              <a:buSzPts val="2400"/>
              <a:buNone/>
            </a:pPr>
            <a:endParaRPr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g20c1f288ad9_0_194"/>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Roster Work Plan Row 1 (back half)</a:t>
            </a:r>
            <a:endParaRPr dirty="0"/>
          </a:p>
        </p:txBody>
      </p:sp>
      <p:sp>
        <p:nvSpPr>
          <p:cNvPr id="138" name="Google Shape;138;g20c1f288ad9_0_194"/>
          <p:cNvSpPr txBox="1">
            <a:spLocks noGrp="1"/>
          </p:cNvSpPr>
          <p:nvPr>
            <p:ph type="body" idx="2"/>
          </p:nvPr>
        </p:nvSpPr>
        <p:spPr>
          <a:xfrm>
            <a:off x="453542" y="922337"/>
            <a:ext cx="8195608" cy="1954961"/>
          </a:xfrm>
          <a:prstGeom prst="rect">
            <a:avLst/>
          </a:prstGeom>
          <a:noFill/>
          <a:ln>
            <a:noFill/>
          </a:ln>
        </p:spPr>
        <p:txBody>
          <a:bodyPr spcFirstLastPara="1" wrap="square" lIns="0" tIns="0" rIns="0" bIns="0" anchor="t" anchorCtr="0">
            <a:noAutofit/>
          </a:bodyPr>
          <a:lstStyle/>
          <a:p>
            <a:pPr marL="164592" indent="-164592">
              <a:lnSpc>
                <a:spcPct val="100000"/>
              </a:lnSpc>
              <a:spcAft>
                <a:spcPts val="180"/>
              </a:spcAft>
              <a:buSzPts val="1400"/>
            </a:pPr>
            <a:r>
              <a:rPr lang="en-US" sz="1600" dirty="0"/>
              <a:t>Identify Postsecondary Preparation participation:</a:t>
            </a:r>
          </a:p>
          <a:p>
            <a:pPr marL="574675" lvl="1" indent="-163513" algn="l" rtl="0">
              <a:lnSpc>
                <a:spcPct val="100000"/>
              </a:lnSpc>
              <a:spcBef>
                <a:spcPts val="0"/>
              </a:spcBef>
              <a:spcAft>
                <a:spcPts val="180"/>
              </a:spcAft>
              <a:buSzPts val="1400"/>
              <a:buFont typeface="Arial" panose="020B0604020202020204" pitchFamily="34" charset="0"/>
              <a:buChar char="•"/>
            </a:pPr>
            <a:r>
              <a:rPr lang="en-US" sz="1600" u="sng" dirty="0">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Dual enrollment</a:t>
            </a:r>
            <a:endParaRPr lang="en-US" sz="1600" dirty="0"/>
          </a:p>
          <a:p>
            <a:pPr marL="574675" lvl="1" indent="-163513" algn="l" rtl="0">
              <a:lnSpc>
                <a:spcPct val="100000"/>
              </a:lnSpc>
              <a:spcBef>
                <a:spcPts val="0"/>
              </a:spcBef>
              <a:spcAft>
                <a:spcPts val="180"/>
              </a:spcAft>
              <a:buSzPts val="1400"/>
              <a:buFont typeface="Arial" panose="020B0604020202020204" pitchFamily="34" charset="0"/>
              <a:buChar char="•"/>
            </a:pPr>
            <a:r>
              <a:rPr lang="en-US" sz="1600" u="sng" dirty="0">
                <a:solidFill>
                  <a:schemeClr val="hlink"/>
                </a:solidFill>
                <a:hlinkClick r:id="rId5"/>
              </a:rPr>
              <a:t>Advanced Placement (AP)</a:t>
            </a:r>
            <a:r>
              <a:rPr lang="en-US" sz="1600" dirty="0"/>
              <a:t>,  </a:t>
            </a:r>
            <a:r>
              <a:rPr lang="en-US" sz="1600" u="sng" dirty="0">
                <a:solidFill>
                  <a:schemeClr val="hlink"/>
                </a:solidFill>
                <a:hlinkClick r:id="rId6"/>
              </a:rPr>
              <a:t>International Baccalaureate (IB)</a:t>
            </a:r>
            <a:r>
              <a:rPr lang="en-US" sz="1600" dirty="0"/>
              <a:t>, and </a:t>
            </a:r>
            <a:r>
              <a:rPr lang="en-US" sz="1600" u="sng" dirty="0">
                <a:solidFill>
                  <a:schemeClr val="hlink"/>
                </a:solidFill>
                <a:hlinkClick r:id="rId7"/>
              </a:rPr>
              <a:t>Arts and Creativity</a:t>
            </a:r>
            <a:endParaRPr lang="en-US" sz="1600" dirty="0"/>
          </a:p>
          <a:p>
            <a:pPr marL="574675" lvl="1" indent="-163513" algn="l" rtl="0">
              <a:lnSpc>
                <a:spcPct val="100000"/>
              </a:lnSpc>
              <a:spcBef>
                <a:spcPts val="0"/>
              </a:spcBef>
              <a:spcAft>
                <a:spcPts val="180"/>
              </a:spcAft>
              <a:buSzPts val="1400"/>
              <a:buFont typeface="Arial" panose="020B0604020202020204" pitchFamily="34" charset="0"/>
              <a:buChar char="•"/>
            </a:pPr>
            <a:r>
              <a:rPr lang="en-US" sz="1600" u="sng" dirty="0">
                <a:solidFill>
                  <a:schemeClr val="hlink"/>
                </a:solidFill>
                <a:hlinkClick r:id="rId8"/>
              </a:rPr>
              <a:t>Industry Recognized Certificates</a:t>
            </a:r>
            <a:endParaRPr lang="en-US" sz="1600" dirty="0"/>
          </a:p>
          <a:p>
            <a:pPr marL="574675" lvl="1" indent="-163513" algn="l" rtl="0">
              <a:lnSpc>
                <a:spcPct val="100000"/>
              </a:lnSpc>
              <a:spcBef>
                <a:spcPts val="0"/>
              </a:spcBef>
              <a:spcAft>
                <a:spcPts val="180"/>
              </a:spcAft>
              <a:buSzPts val="1400"/>
              <a:buFont typeface="Arial" panose="020B0604020202020204" pitchFamily="34" charset="0"/>
              <a:buChar char="•"/>
            </a:pPr>
            <a:r>
              <a:rPr lang="en-US" sz="1600" u="sng" dirty="0">
                <a:solidFill>
                  <a:schemeClr val="hlink"/>
                </a:solidFill>
                <a:hlinkClick r:id="rId9"/>
              </a:rPr>
              <a:t>Work-Based Learning</a:t>
            </a:r>
            <a:r>
              <a:rPr lang="en-US" sz="1600" dirty="0"/>
              <a:t> - </a:t>
            </a:r>
            <a:r>
              <a:rPr lang="en-US" sz="1600" b="1" dirty="0"/>
              <a:t>6 criteria</a:t>
            </a:r>
          </a:p>
          <a:p>
            <a:pPr marL="164592" indent="-164592">
              <a:lnSpc>
                <a:spcPct val="100000"/>
              </a:lnSpc>
              <a:spcBef>
                <a:spcPts val="1000"/>
              </a:spcBef>
              <a:spcAft>
                <a:spcPts val="180"/>
              </a:spcAft>
              <a:buSzPts val="1400"/>
            </a:pPr>
            <a:r>
              <a:rPr lang="en-US" sz="1600" dirty="0"/>
              <a:t>How are you informing Data Entry personnel of this information? Course handbook?</a:t>
            </a:r>
          </a:p>
          <a:p>
            <a:pPr marL="164592" indent="-164592">
              <a:lnSpc>
                <a:spcPct val="100000"/>
              </a:lnSpc>
              <a:spcAft>
                <a:spcPts val="180"/>
              </a:spcAft>
            </a:pPr>
            <a:endParaRPr lang="en-US" sz="1400" dirty="0"/>
          </a:p>
          <a:p>
            <a:pPr marL="914400" lvl="0" indent="0" algn="l" rtl="0">
              <a:lnSpc>
                <a:spcPct val="100000"/>
              </a:lnSpc>
              <a:spcBef>
                <a:spcPts val="0"/>
              </a:spcBef>
              <a:spcAft>
                <a:spcPts val="0"/>
              </a:spcAft>
              <a:buSzPts val="2400"/>
              <a:buNone/>
            </a:pPr>
            <a:endParaRPr lang="en-US" sz="1400" dirty="0"/>
          </a:p>
          <a:p>
            <a:pPr marL="0" lvl="0" indent="0" algn="l" rtl="0">
              <a:lnSpc>
                <a:spcPct val="100000"/>
              </a:lnSpc>
              <a:spcBef>
                <a:spcPts val="0"/>
              </a:spcBef>
              <a:spcAft>
                <a:spcPts val="0"/>
              </a:spcAft>
              <a:buSzPts val="2400"/>
              <a:buNone/>
            </a:pPr>
            <a:endParaRPr lang="en-US" sz="1400" b="0" dirty="0"/>
          </a:p>
          <a:p>
            <a:pPr marL="914400" lvl="0" indent="0" algn="l" rtl="0">
              <a:lnSpc>
                <a:spcPct val="100000"/>
              </a:lnSpc>
              <a:spcBef>
                <a:spcPts val="0"/>
              </a:spcBef>
              <a:spcAft>
                <a:spcPts val="0"/>
              </a:spcAft>
              <a:buSzPts val="2400"/>
              <a:buNone/>
            </a:pPr>
            <a:endParaRPr lang="en-US" dirty="0"/>
          </a:p>
          <a:p>
            <a:pPr marL="1371600" lvl="0" indent="0" algn="l" rtl="0">
              <a:lnSpc>
                <a:spcPct val="100000"/>
              </a:lnSpc>
              <a:spcBef>
                <a:spcPts val="0"/>
              </a:spcBef>
              <a:spcAft>
                <a:spcPts val="0"/>
              </a:spcAft>
              <a:buSzPts val="2400"/>
              <a:buNone/>
            </a:pPr>
            <a:endParaRPr lang="en-US" sz="2000" dirty="0"/>
          </a:p>
          <a:p>
            <a:pPr marL="0" lvl="0" indent="0" algn="l" rtl="0">
              <a:lnSpc>
                <a:spcPct val="100000"/>
              </a:lnSpc>
              <a:spcBef>
                <a:spcPts val="0"/>
              </a:spcBef>
              <a:spcAft>
                <a:spcPts val="0"/>
              </a:spcAft>
              <a:buSzPts val="2400"/>
              <a:buNone/>
            </a:pPr>
            <a:endParaRPr lang="en-US" dirty="0"/>
          </a:p>
        </p:txBody>
      </p:sp>
      <p:pic>
        <p:nvPicPr>
          <p:cNvPr id="136" name="Google Shape;136;g20c1f288ad9_0_194" descr="Screenshot of the Roster work plan, linked in the top bullet on slide 5. "/>
          <p:cNvPicPr preferRelativeResize="0"/>
          <p:nvPr/>
        </p:nvPicPr>
        <p:blipFill>
          <a:blip r:embed="rId10">
            <a:alphaModFix/>
          </a:blip>
          <a:stretch>
            <a:fillRect/>
          </a:stretch>
        </p:blipFill>
        <p:spPr>
          <a:xfrm>
            <a:off x="0" y="2880252"/>
            <a:ext cx="9144001" cy="2263247"/>
          </a:xfrm>
          <a:prstGeom prst="rect">
            <a:avLst/>
          </a:prstGeom>
          <a:noFill/>
          <a:ln>
            <a:noFill/>
          </a:ln>
        </p:spPr>
      </p:pic>
      <p:sp>
        <p:nvSpPr>
          <p:cNvPr id="139" name="Google Shape;139;g20c1f288ad9_0_194">
            <a:extLst>
              <a:ext uri="{C183D7F6-B498-43B3-948B-1728B52AA6E4}">
                <adec:decorative xmlns:adec="http://schemas.microsoft.com/office/drawing/2017/decorative" val="1"/>
              </a:ext>
            </a:extLst>
          </p:cNvPr>
          <p:cNvSpPr/>
          <p:nvPr/>
        </p:nvSpPr>
        <p:spPr>
          <a:xfrm>
            <a:off x="5146125" y="2878775"/>
            <a:ext cx="3920700" cy="2266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0c1f288ad9_0_227"/>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Course Handbook Example: Course</a:t>
            </a:r>
            <a:endParaRPr/>
          </a:p>
        </p:txBody>
      </p:sp>
      <p:sp>
        <p:nvSpPr>
          <p:cNvPr id="146" name="Google Shape;146;g20c1f288ad9_0_227"/>
          <p:cNvSpPr txBox="1"/>
          <p:nvPr/>
        </p:nvSpPr>
        <p:spPr>
          <a:xfrm>
            <a:off x="628200" y="984586"/>
            <a:ext cx="7887600" cy="350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SMALL ENGINE REPAIR (3928)</a:t>
            </a:r>
            <a:endParaRPr sz="1800" b="1"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Grade Level:</a:t>
            </a:r>
            <a:r>
              <a:rPr lang="en-US" sz="1800" b="0" i="0" u="none" strike="noStrike" cap="none" dirty="0">
                <a:solidFill>
                  <a:srgbClr val="000000"/>
                </a:solidFill>
                <a:latin typeface="Lato"/>
                <a:ea typeface="Lato"/>
                <a:cs typeface="Lato"/>
                <a:sym typeface="Lato"/>
              </a:rPr>
              <a:t> 10-12</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High School Credit:</a:t>
            </a:r>
            <a:r>
              <a:rPr lang="en-US" sz="1800" b="0" i="0" u="none" strike="noStrike" cap="none" dirty="0">
                <a:solidFill>
                  <a:srgbClr val="000000"/>
                </a:solidFill>
                <a:latin typeface="Lato"/>
                <a:ea typeface="Lato"/>
                <a:cs typeface="Lato"/>
                <a:sym typeface="Lato"/>
              </a:rPr>
              <a:t> 1</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Dual Enrollment: </a:t>
            </a:r>
            <a:r>
              <a:rPr lang="en-US" sz="1800" b="0" i="0" u="none" strike="noStrike" cap="none" dirty="0">
                <a:solidFill>
                  <a:srgbClr val="000000"/>
                </a:solidFill>
                <a:latin typeface="Lato"/>
                <a:ea typeface="Lato"/>
                <a:cs typeface="Lato"/>
                <a:sym typeface="Lato"/>
              </a:rPr>
              <a:t>WI Technical College</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Advanced Placement</a:t>
            </a:r>
            <a:r>
              <a:rPr lang="en-US" sz="1800" b="0" i="0" u="none" strike="noStrike" cap="none" dirty="0">
                <a:solidFill>
                  <a:srgbClr val="000000"/>
                </a:solidFill>
                <a:latin typeface="Lato"/>
                <a:ea typeface="Lato"/>
                <a:cs typeface="Lato"/>
                <a:sym typeface="Lato"/>
              </a:rPr>
              <a:t>: No</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Industry Recognized Credential: </a:t>
            </a:r>
            <a:r>
              <a:rPr lang="en-US" sz="1800" b="0" i="0" u="none" strike="noStrike" cap="none" dirty="0">
                <a:solidFill>
                  <a:srgbClr val="000000"/>
                </a:solidFill>
                <a:latin typeface="Lato"/>
                <a:ea typeface="Lato"/>
                <a:cs typeface="Lato"/>
                <a:sym typeface="Lato"/>
              </a:rPr>
              <a:t>Small Engine Repair Certificate, (Certification Organization)</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Work-Based Learning:</a:t>
            </a:r>
            <a:r>
              <a:rPr lang="en-US" sz="1800" b="0" i="0" u="none" strike="noStrike" cap="none" dirty="0">
                <a:solidFill>
                  <a:srgbClr val="000000"/>
                </a:solidFill>
                <a:latin typeface="Lato"/>
                <a:ea typeface="Lato"/>
                <a:cs typeface="Lato"/>
                <a:sym typeface="Lato"/>
              </a:rPr>
              <a:t> No</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Career Pathway (IAC): </a:t>
            </a:r>
            <a:r>
              <a:rPr lang="en-US" sz="1800" b="0" i="0" u="none" strike="noStrike" cap="none" dirty="0">
                <a:solidFill>
                  <a:srgbClr val="000000"/>
                </a:solidFill>
                <a:latin typeface="Lato"/>
                <a:ea typeface="Lato"/>
                <a:cs typeface="Lato"/>
                <a:sym typeface="Lato"/>
              </a:rPr>
              <a:t>Transportation, Distribution, and Logistics (14.01)</a:t>
            </a:r>
            <a:endParaRPr sz="18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Lato"/>
                <a:ea typeface="Lato"/>
                <a:cs typeface="Lato"/>
                <a:sym typeface="Lato"/>
              </a:rPr>
              <a:t>Description: </a:t>
            </a:r>
            <a:r>
              <a:rPr lang="en-US" sz="1800" b="0" i="0" u="none" strike="noStrike" cap="none" dirty="0">
                <a:solidFill>
                  <a:srgbClr val="000000"/>
                </a:solidFill>
                <a:latin typeface="Lato"/>
                <a:ea typeface="Lato"/>
                <a:cs typeface="Lato"/>
                <a:sym typeface="Lato"/>
              </a:rPr>
              <a:t>Topics covered include: 4 cycle theory and engine operation, engine construction and repair, fuel systems, lubrication systems, cooling systems and more.</a:t>
            </a:r>
            <a:endParaRPr sz="1800" b="0"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0c1f288ad9_0_259"/>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Course Handbook Example: Table</a:t>
            </a:r>
            <a:endParaRPr/>
          </a:p>
        </p:txBody>
      </p:sp>
      <p:graphicFrame>
        <p:nvGraphicFramePr>
          <p:cNvPr id="153" name="Google Shape;153;g20c1f288ad9_0_259" descr="This table has 5 rows (the top is a Header) and 11 columns. It is an example of a Course Handbook listing. "/>
          <p:cNvGraphicFramePr/>
          <p:nvPr>
            <p:extLst>
              <p:ext uri="{D42A27DB-BD31-4B8C-83A1-F6EECF244321}">
                <p14:modId xmlns:p14="http://schemas.microsoft.com/office/powerpoint/2010/main" val="520579710"/>
              </p:ext>
            </p:extLst>
          </p:nvPr>
        </p:nvGraphicFramePr>
        <p:xfrm>
          <a:off x="284375" y="922338"/>
          <a:ext cx="8627600" cy="3496050"/>
        </p:xfrm>
        <a:graphic>
          <a:graphicData uri="http://schemas.openxmlformats.org/drawingml/2006/table">
            <a:tbl>
              <a:tblPr firstRow="1">
                <a:noFill/>
                <a:tableStyleId>{3215EA8F-2267-4BDE-BF48-08718352B05E}</a:tableStyleId>
              </a:tblPr>
              <a:tblGrid>
                <a:gridCol w="743375">
                  <a:extLst>
                    <a:ext uri="{9D8B030D-6E8A-4147-A177-3AD203B41FA5}">
                      <a16:colId xmlns:a16="http://schemas.microsoft.com/office/drawing/2014/main" val="20000"/>
                    </a:ext>
                  </a:extLst>
                </a:gridCol>
                <a:gridCol w="149457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455950">
                  <a:extLst>
                    <a:ext uri="{9D8B030D-6E8A-4147-A177-3AD203B41FA5}">
                      <a16:colId xmlns:a16="http://schemas.microsoft.com/office/drawing/2014/main" val="20003"/>
                    </a:ext>
                  </a:extLst>
                </a:gridCol>
                <a:gridCol w="426700">
                  <a:extLst>
                    <a:ext uri="{9D8B030D-6E8A-4147-A177-3AD203B41FA5}">
                      <a16:colId xmlns:a16="http://schemas.microsoft.com/office/drawing/2014/main" val="20004"/>
                    </a:ext>
                  </a:extLst>
                </a:gridCol>
                <a:gridCol w="443725">
                  <a:extLst>
                    <a:ext uri="{9D8B030D-6E8A-4147-A177-3AD203B41FA5}">
                      <a16:colId xmlns:a16="http://schemas.microsoft.com/office/drawing/2014/main" val="20005"/>
                    </a:ext>
                  </a:extLst>
                </a:gridCol>
                <a:gridCol w="455900">
                  <a:extLst>
                    <a:ext uri="{9D8B030D-6E8A-4147-A177-3AD203B41FA5}">
                      <a16:colId xmlns:a16="http://schemas.microsoft.com/office/drawing/2014/main" val="20006"/>
                    </a:ext>
                  </a:extLst>
                </a:gridCol>
                <a:gridCol w="518200">
                  <a:extLst>
                    <a:ext uri="{9D8B030D-6E8A-4147-A177-3AD203B41FA5}">
                      <a16:colId xmlns:a16="http://schemas.microsoft.com/office/drawing/2014/main" val="20007"/>
                    </a:ext>
                  </a:extLst>
                </a:gridCol>
                <a:gridCol w="619750">
                  <a:extLst>
                    <a:ext uri="{9D8B030D-6E8A-4147-A177-3AD203B41FA5}">
                      <a16:colId xmlns:a16="http://schemas.microsoft.com/office/drawing/2014/main" val="20008"/>
                    </a:ext>
                  </a:extLst>
                </a:gridCol>
                <a:gridCol w="808225">
                  <a:extLst>
                    <a:ext uri="{9D8B030D-6E8A-4147-A177-3AD203B41FA5}">
                      <a16:colId xmlns:a16="http://schemas.microsoft.com/office/drawing/2014/main" val="20009"/>
                    </a:ext>
                  </a:extLst>
                </a:gridCol>
                <a:gridCol w="2278350">
                  <a:extLst>
                    <a:ext uri="{9D8B030D-6E8A-4147-A177-3AD203B41FA5}">
                      <a16:colId xmlns:a16="http://schemas.microsoft.com/office/drawing/2014/main" val="20010"/>
                    </a:ext>
                  </a:extLst>
                </a:gridCol>
              </a:tblGrid>
              <a:tr h="490650">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Roster Code</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Course</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9</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10</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11</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12</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DE</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IRC</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WBL</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IAC</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b="1" u="none" strike="noStrike" cap="none">
                          <a:latin typeface="Lato"/>
                          <a:ea typeface="Lato"/>
                          <a:cs typeface="Lato"/>
                          <a:sym typeface="Lato"/>
                        </a:rPr>
                        <a:t>CTE Career Pathway Type/Cluster Title</a:t>
                      </a:r>
                      <a:endParaRPr b="1"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31050">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3928</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Small Engine</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14.01</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Transportation, Distribution, and Logistics</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025">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dirty="0">
                          <a:latin typeface="Lato"/>
                          <a:ea typeface="Lato"/>
                          <a:cs typeface="Lato"/>
                          <a:sym typeface="Lato"/>
                        </a:rPr>
                        <a:t>3882</a:t>
                      </a:r>
                      <a:endParaRPr u="none" strike="noStrike" cap="none" dirty="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Power &amp; Energy</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14.01</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Transportation, Distribution, and Logistics</a:t>
                      </a:r>
                      <a:endParaRPr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42750">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4887</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Woodworking I</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46.02</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Architecture and Construction</a:t>
                      </a:r>
                      <a:endParaRPr u="none" strike="noStrike" cap="none">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2750">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4892</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Woodworking II</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x</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a:latin typeface="Lato"/>
                          <a:ea typeface="Lato"/>
                          <a:cs typeface="Lato"/>
                          <a:sym typeface="Lato"/>
                        </a:rPr>
                        <a:t>46.02</a:t>
                      </a:r>
                      <a:endParaRPr u="none" strike="noStrike" cap="none">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u="none" strike="noStrike" cap="none" dirty="0">
                          <a:latin typeface="Lato"/>
                          <a:ea typeface="Lato"/>
                          <a:cs typeface="Lato"/>
                          <a:sym typeface="Lato"/>
                        </a:rPr>
                        <a:t>Architecture and Construction</a:t>
                      </a:r>
                      <a:endParaRPr u="none" strike="noStrike" cap="none" dirty="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4" name="Google Shape;154;g20c1f288ad9_0_259"/>
          <p:cNvSpPr txBox="1"/>
          <p:nvPr/>
        </p:nvSpPr>
        <p:spPr>
          <a:xfrm>
            <a:off x="4661275" y="4473753"/>
            <a:ext cx="42507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Lato"/>
                <a:ea typeface="Lato"/>
                <a:cs typeface="Lato"/>
                <a:sym typeface="Lato"/>
              </a:rPr>
              <a:t>Will need to identify specific DE, IRC, WBL types</a:t>
            </a:r>
            <a:endParaRPr sz="1400" b="1"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g20c1f288ad9_0_34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Career Pathway Design</a:t>
            </a:r>
            <a:endParaRPr dirty="0"/>
          </a:p>
        </p:txBody>
      </p:sp>
      <p:sp>
        <p:nvSpPr>
          <p:cNvPr id="162" name="Google Shape;162;g20c1f288ad9_0_342"/>
          <p:cNvSpPr txBox="1">
            <a:spLocks noGrp="1"/>
          </p:cNvSpPr>
          <p:nvPr>
            <p:ph type="body" idx="4294967295"/>
          </p:nvPr>
        </p:nvSpPr>
        <p:spPr>
          <a:xfrm>
            <a:off x="220425" y="983075"/>
            <a:ext cx="8773500" cy="1089900"/>
          </a:xfrm>
          <a:prstGeom prst="rect">
            <a:avLst/>
          </a:prstGeom>
          <a:noFill/>
          <a:ln>
            <a:noFill/>
          </a:ln>
        </p:spPr>
        <p:txBody>
          <a:bodyPr spcFirstLastPara="1" wrap="square" lIns="0" tIns="0" rIns="0" bIns="0" anchor="t" anchorCtr="0">
            <a:noAutofit/>
          </a:bodyPr>
          <a:lstStyle/>
          <a:p>
            <a:pPr marL="164592" marR="0" lvl="0" indent="-164592" algn="l" rtl="0">
              <a:lnSpc>
                <a:spcPct val="100000"/>
              </a:lnSpc>
              <a:spcBef>
                <a:spcPts val="0"/>
              </a:spcBef>
              <a:spcAft>
                <a:spcPts val="180"/>
              </a:spcAft>
              <a:buClr>
                <a:schemeClr val="dk1"/>
              </a:buClr>
              <a:buSzPts val="1600"/>
              <a:buFont typeface="Arial" panose="020B0604020202020204" pitchFamily="34" charset="0"/>
              <a:buChar char="•"/>
            </a:pPr>
            <a:r>
              <a:rPr lang="en-US" sz="1600" b="1" i="0" u="sng" strike="noStrike" cap="none" dirty="0">
                <a:solidFill>
                  <a:schemeClr val="hlink"/>
                </a:solidFill>
                <a:latin typeface="Lato"/>
                <a:ea typeface="Lato"/>
                <a:cs typeface="Lato"/>
                <a:sym typeface="Lato"/>
                <a:hlinkClick r:id="rId4"/>
              </a:rPr>
              <a:t>Career Pathway Type</a:t>
            </a:r>
            <a:r>
              <a:rPr lang="en-US" sz="1600" b="1" i="0" u="none" strike="noStrike" cap="none" dirty="0">
                <a:solidFill>
                  <a:schemeClr val="dk1"/>
                </a:solidFill>
                <a:latin typeface="Lato"/>
                <a:ea typeface="Lato"/>
                <a:cs typeface="Lato"/>
                <a:sym typeface="Lato"/>
              </a:rPr>
              <a:t> - Title of Career Pathway</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Bef>
                <a:spcPts val="0"/>
              </a:spcBef>
              <a:spcAft>
                <a:spcPts val="180"/>
              </a:spcAft>
              <a:buClr>
                <a:schemeClr val="dk1"/>
              </a:buClr>
              <a:buSzPts val="1600"/>
              <a:buFont typeface="Arial" panose="020B0604020202020204" pitchFamily="34" charset="0"/>
              <a:buChar char="•"/>
            </a:pPr>
            <a:r>
              <a:rPr lang="en-US" sz="1600" b="1" i="0" u="sng" strike="noStrike" cap="none" dirty="0">
                <a:solidFill>
                  <a:schemeClr val="hlink"/>
                </a:solidFill>
                <a:latin typeface="Lato"/>
                <a:ea typeface="Lato"/>
                <a:cs typeface="Lato"/>
                <a:sym typeface="Lato"/>
                <a:hlinkClick r:id="rId5"/>
              </a:rPr>
              <a:t>IAC/Cluster</a:t>
            </a:r>
            <a:r>
              <a:rPr lang="en-US" sz="1600" b="1" i="0" u="none" strike="noStrike" cap="none" dirty="0">
                <a:solidFill>
                  <a:schemeClr val="dk1"/>
                </a:solidFill>
                <a:latin typeface="Lato"/>
                <a:ea typeface="Lato"/>
                <a:cs typeface="Lato"/>
                <a:sym typeface="Lato"/>
              </a:rPr>
              <a:t> - Numerical value representing the title of the Career Pathway/IAC Title. Groups courses together</a:t>
            </a:r>
            <a:endParaRPr sz="1600" b="1" i="0" u="none" strike="noStrike" cap="none" dirty="0">
              <a:solidFill>
                <a:schemeClr val="dk1"/>
              </a:solidFill>
              <a:latin typeface="Lato"/>
              <a:ea typeface="Lato"/>
              <a:cs typeface="Lato"/>
              <a:sym typeface="Lato"/>
            </a:endParaRPr>
          </a:p>
          <a:p>
            <a:pPr marL="164592" marR="0" lvl="0" indent="-164592" algn="l" rtl="0">
              <a:lnSpc>
                <a:spcPct val="100000"/>
              </a:lnSpc>
              <a:spcBef>
                <a:spcPts val="0"/>
              </a:spcBef>
              <a:spcAft>
                <a:spcPts val="180"/>
              </a:spcAft>
              <a:buClr>
                <a:schemeClr val="dk1"/>
              </a:buClr>
              <a:buSzPts val="1600"/>
              <a:buFont typeface="Arial" panose="020B0604020202020204" pitchFamily="34" charset="0"/>
              <a:buChar char="•"/>
            </a:pPr>
            <a:r>
              <a:rPr lang="en-US" sz="1600" b="1" i="0" u="none" strike="noStrike" cap="none" dirty="0">
                <a:solidFill>
                  <a:schemeClr val="dk1"/>
                </a:solidFill>
                <a:latin typeface="Lato"/>
                <a:ea typeface="Lato"/>
                <a:cs typeface="Lato"/>
                <a:sym typeface="Lato"/>
              </a:rPr>
              <a:t>CTE Course Title/Roster Code - Use from Row 1</a:t>
            </a:r>
            <a:endParaRPr sz="1700" b="1" i="0" u="none" strike="noStrike" cap="none" dirty="0">
              <a:solidFill>
                <a:schemeClr val="dk1"/>
              </a:solidFill>
              <a:latin typeface="Lato"/>
              <a:ea typeface="Lato"/>
              <a:cs typeface="Lato"/>
              <a:sym typeface="Lato"/>
            </a:endParaRPr>
          </a:p>
        </p:txBody>
      </p:sp>
      <p:pic>
        <p:nvPicPr>
          <p:cNvPr id="160" name="Google Shape;160;g20c1f288ad9_0_342" descr="Screenshot of the Roster work plan, linked in the top bullet on slide 5. "/>
          <p:cNvPicPr preferRelativeResize="0"/>
          <p:nvPr/>
        </p:nvPicPr>
        <p:blipFill>
          <a:blip r:embed="rId6">
            <a:alphaModFix/>
          </a:blip>
          <a:stretch>
            <a:fillRect/>
          </a:stretch>
        </p:blipFill>
        <p:spPr>
          <a:xfrm>
            <a:off x="79313" y="2042500"/>
            <a:ext cx="9055727" cy="3133300"/>
          </a:xfrm>
          <a:prstGeom prst="rect">
            <a:avLst/>
          </a:prstGeom>
          <a:noFill/>
          <a:ln>
            <a:noFill/>
          </a:ln>
        </p:spPr>
      </p:pic>
      <p:sp>
        <p:nvSpPr>
          <p:cNvPr id="163" name="Google Shape;163;g20c1f288ad9_0_342">
            <a:extLst>
              <a:ext uri="{C183D7F6-B498-43B3-948B-1728B52AA6E4}">
                <adec:decorative xmlns:adec="http://schemas.microsoft.com/office/drawing/2017/decorative" val="1"/>
              </a:ext>
            </a:extLst>
          </p:cNvPr>
          <p:cNvSpPr/>
          <p:nvPr/>
        </p:nvSpPr>
        <p:spPr>
          <a:xfrm>
            <a:off x="79325" y="2042500"/>
            <a:ext cx="4078200" cy="3133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0c1f288ad9_0_35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lt1"/>
                </a:solidFill>
                <a:latin typeface="Lato Black"/>
                <a:ea typeface="Lato Black"/>
                <a:cs typeface="Lato Black"/>
                <a:sym typeface="Lato Black"/>
              </a:rPr>
              <a:t>IAC</a:t>
            </a:r>
            <a:endParaRPr/>
          </a:p>
        </p:txBody>
      </p:sp>
      <p:sp>
        <p:nvSpPr>
          <p:cNvPr id="170" name="Google Shape;170;g20c1f288ad9_0_350"/>
          <p:cNvSpPr txBox="1">
            <a:spLocks noGrp="1"/>
          </p:cNvSpPr>
          <p:nvPr>
            <p:ph type="body" idx="4294967295"/>
          </p:nvPr>
        </p:nvSpPr>
        <p:spPr>
          <a:xfrm>
            <a:off x="453543" y="922338"/>
            <a:ext cx="8491462" cy="2268000"/>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SzPts val="1500"/>
              <a:buChar char="•"/>
            </a:pPr>
            <a:r>
              <a:rPr lang="en-US" sz="1600" dirty="0"/>
              <a:t>IAC download Column E (Cluster Title) should match Column G (CTE Career Pathway Type) on the Courses download.</a:t>
            </a:r>
          </a:p>
          <a:p>
            <a:pPr marL="164592" lvl="0" indent="-164592" algn="l" rtl="0">
              <a:spcBef>
                <a:spcPts val="0"/>
              </a:spcBef>
              <a:spcAft>
                <a:spcPts val="180"/>
              </a:spcAft>
              <a:buSzPts val="1500"/>
              <a:buChar char="•"/>
            </a:pPr>
            <a:endParaRPr sz="1600" dirty="0"/>
          </a:p>
          <a:p>
            <a:pPr marL="164592" lvl="0" indent="-164592" algn="l" rtl="0">
              <a:spcBef>
                <a:spcPts val="0"/>
              </a:spcBef>
              <a:spcAft>
                <a:spcPts val="180"/>
              </a:spcAft>
              <a:buSzPts val="1500"/>
              <a:buChar char="•"/>
            </a:pPr>
            <a:r>
              <a:rPr lang="en-US" sz="1600" dirty="0"/>
              <a:t>IAC Title is a specific strand within a Cluster. Your district may not be teaching that granularly. It is acceptable to select a more generic IAC code</a:t>
            </a:r>
            <a:br>
              <a:rPr lang="en-US" sz="1600" dirty="0"/>
            </a:br>
            <a:r>
              <a:rPr lang="en-US" sz="1600" dirty="0"/>
              <a:t>to cover more courses in a career pathway.</a:t>
            </a:r>
            <a:br>
              <a:rPr lang="en-US" sz="1600" dirty="0"/>
            </a:br>
            <a:endParaRPr sz="1600" dirty="0"/>
          </a:p>
          <a:p>
            <a:pPr marL="164592" lvl="0" indent="-164592" algn="l" rtl="0">
              <a:spcBef>
                <a:spcPts val="0"/>
              </a:spcBef>
              <a:spcAft>
                <a:spcPts val="180"/>
              </a:spcAft>
              <a:buSzPts val="1500"/>
              <a:buChar char="•"/>
            </a:pPr>
            <a:r>
              <a:rPr lang="en-US" sz="1600" dirty="0"/>
              <a:t>IAC also indicates if it is NTO for a specific gender.</a:t>
            </a:r>
            <a:br>
              <a:rPr lang="en-US" sz="1600" dirty="0"/>
            </a:br>
            <a:endParaRPr sz="1600" dirty="0"/>
          </a:p>
          <a:p>
            <a:pPr marL="164592" lvl="0" indent="-164592" algn="l" rtl="0">
              <a:spcBef>
                <a:spcPts val="0"/>
              </a:spcBef>
              <a:spcAft>
                <a:spcPts val="180"/>
              </a:spcAft>
              <a:buSzPts val="1500"/>
              <a:buChar char="•"/>
            </a:pPr>
            <a:r>
              <a:rPr lang="en-US" sz="1600" dirty="0"/>
              <a:t>Sometimes, there are two CTE career pathway Types</a:t>
            </a:r>
            <a:br>
              <a:rPr lang="en-US" sz="1600" dirty="0"/>
            </a:br>
            <a:r>
              <a:rPr lang="en-US" sz="1600" dirty="0"/>
              <a:t>on the Courses download. You must open the field.</a:t>
            </a:r>
            <a:endParaRPr sz="1600" dirty="0"/>
          </a:p>
        </p:txBody>
      </p:sp>
      <p:pic>
        <p:nvPicPr>
          <p:cNvPr id="171" name="Google Shape;171;g20c1f288ad9_0_350" descr="A screenshot of a sample.csv file which is a result of clicking the blue download buttons that were indicated on Slides 5 and 9, displaying only columns F (CTE Course) &amp; G (CTE Pathway Type). Colum G header is indicated with a red circle. "/>
          <p:cNvPicPr preferRelativeResize="0"/>
          <p:nvPr/>
        </p:nvPicPr>
        <p:blipFill rotWithShape="1">
          <a:blip r:embed="rId4">
            <a:alphaModFix/>
          </a:blip>
          <a:srcRect/>
          <a:stretch/>
        </p:blipFill>
        <p:spPr>
          <a:xfrm>
            <a:off x="6155500" y="2143354"/>
            <a:ext cx="2534958" cy="1196467"/>
          </a:xfrm>
          <a:prstGeom prst="rect">
            <a:avLst/>
          </a:prstGeom>
          <a:noFill/>
          <a:ln w="3175">
            <a:solidFill>
              <a:schemeClr val="tx1">
                <a:lumMod val="50000"/>
                <a:lumOff val="50000"/>
              </a:schemeClr>
            </a:solidFill>
          </a:ln>
        </p:spPr>
      </p:pic>
      <p:pic>
        <p:nvPicPr>
          <p:cNvPr id="172" name="Google Shape;172;g20c1f288ad9_0_350" descr="A screenshot of a sample.csv file which is a result of clicking the blue download buttons that were indicated on Slides 5 and 9. &#10;&#10;The screenshot shows Column A  (IAC code), Column B (IAC title), Column C (NTO), Column D Cluster Code, and Column E (Cluster Title). Column E is indicated with a red circle. &#10;&#10;"/>
          <p:cNvPicPr preferRelativeResize="0"/>
          <p:nvPr/>
        </p:nvPicPr>
        <p:blipFill rotWithShape="1">
          <a:blip r:embed="rId5">
            <a:alphaModFix/>
          </a:blip>
          <a:srcRect/>
          <a:stretch/>
        </p:blipFill>
        <p:spPr>
          <a:xfrm>
            <a:off x="3606396" y="3804236"/>
            <a:ext cx="5098208" cy="965526"/>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g20c1f288ad9_0_35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Program Area Type</a:t>
            </a:r>
            <a:endParaRPr dirty="0"/>
          </a:p>
        </p:txBody>
      </p:sp>
      <p:sp>
        <p:nvSpPr>
          <p:cNvPr id="180" name="Google Shape;180;g20c1f288ad9_0_358"/>
          <p:cNvSpPr txBox="1"/>
          <p:nvPr/>
        </p:nvSpPr>
        <p:spPr>
          <a:xfrm>
            <a:off x="450550" y="921600"/>
            <a:ext cx="4272900" cy="1718389"/>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chemeClr val="dk1"/>
              </a:buClr>
              <a:buSzPts val="1400"/>
              <a:buFont typeface="Arial" panose="020B0604020202020204" pitchFamily="34" charset="0"/>
              <a:buChar char="•"/>
            </a:pPr>
            <a:r>
              <a:rPr lang="en-US" b="1" i="0" u="sng" strike="noStrike" cap="none" dirty="0">
                <a:solidFill>
                  <a:schemeClr val="hlink"/>
                </a:solidFill>
                <a:latin typeface="Lato"/>
                <a:ea typeface="Lato"/>
                <a:cs typeface="Lato"/>
                <a:sym typeface="Lato"/>
                <a:hlinkClick r:id="rId4"/>
              </a:rPr>
              <a:t>Program Area Type</a:t>
            </a:r>
            <a:r>
              <a:rPr lang="en-US" b="1" i="0" u="none" strike="noStrike" cap="none" dirty="0">
                <a:solidFill>
                  <a:schemeClr val="dk1"/>
                </a:solidFill>
                <a:latin typeface="Lato"/>
                <a:ea typeface="Lato"/>
                <a:cs typeface="Lato"/>
                <a:sym typeface="Lato"/>
              </a:rPr>
              <a:t> - CTE Departments</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Agriculture</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Business</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Marketing</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Family and Consumer Science</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Technology Education</a:t>
            </a:r>
            <a:endParaRPr b="1" i="0" u="none" strike="noStrike" cap="none" dirty="0">
              <a:solidFill>
                <a:schemeClr val="dk1"/>
              </a:solidFill>
              <a:latin typeface="Lato"/>
              <a:ea typeface="Lato"/>
              <a:cs typeface="Lato"/>
              <a:sym typeface="Lato"/>
            </a:endParaRPr>
          </a:p>
          <a:p>
            <a:pPr marL="1025525" marR="0" lvl="1" indent="-209550" algn="l" rtl="0">
              <a:lnSpc>
                <a:spcPct val="100000"/>
              </a:lnSpc>
              <a:spcBef>
                <a:spcPts val="0"/>
              </a:spcBef>
              <a:spcAft>
                <a:spcPts val="0"/>
              </a:spcAft>
              <a:buClr>
                <a:schemeClr val="dk1"/>
              </a:buClr>
              <a:buSzPts val="1400"/>
              <a:buFont typeface="Lato"/>
              <a:buChar char="■"/>
            </a:pPr>
            <a:r>
              <a:rPr lang="en-US" b="1" i="0" u="none" strike="noStrike" cap="none" dirty="0">
                <a:solidFill>
                  <a:schemeClr val="dk1"/>
                </a:solidFill>
                <a:latin typeface="Lato"/>
                <a:ea typeface="Lato"/>
                <a:cs typeface="Lato"/>
                <a:sym typeface="Lato"/>
              </a:rPr>
              <a:t>Health Science</a:t>
            </a:r>
            <a:endParaRPr sz="1500" b="0" i="0" u="none" strike="noStrike" cap="none" dirty="0">
              <a:solidFill>
                <a:srgbClr val="000000"/>
              </a:solidFill>
              <a:latin typeface="Lato"/>
              <a:ea typeface="Lato"/>
              <a:cs typeface="Lato"/>
              <a:sym typeface="Lato"/>
            </a:endParaRPr>
          </a:p>
        </p:txBody>
      </p:sp>
      <p:sp>
        <p:nvSpPr>
          <p:cNvPr id="181" name="Google Shape;181;g20c1f288ad9_0_358"/>
          <p:cNvSpPr txBox="1"/>
          <p:nvPr/>
        </p:nvSpPr>
        <p:spPr>
          <a:xfrm>
            <a:off x="4808575" y="921600"/>
            <a:ext cx="4138500" cy="1528593"/>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chemeClr val="dk1"/>
              </a:buClr>
              <a:buSzPts val="1400"/>
              <a:buFont typeface="Arial" panose="020B0604020202020204" pitchFamily="34" charset="0"/>
              <a:buChar char="•"/>
            </a:pPr>
            <a:r>
              <a:rPr lang="en-US" b="1" i="0" u="none" strike="noStrike" cap="none" dirty="0">
                <a:solidFill>
                  <a:schemeClr val="dk1"/>
                </a:solidFill>
                <a:latin typeface="Lato"/>
                <a:ea typeface="Lato"/>
                <a:cs typeface="Lato"/>
                <a:sym typeface="Lato"/>
              </a:rPr>
              <a:t>Taught by CTE licensed teachers</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sng" strike="noStrike" cap="none" dirty="0">
                <a:solidFill>
                  <a:schemeClr val="hlink"/>
                </a:solidFill>
                <a:latin typeface="Lato"/>
                <a:ea typeface="Lato"/>
                <a:cs typeface="Lato"/>
                <a:sym typeface="Lato"/>
                <a:hlinkClick r:id="rId5"/>
              </a:rPr>
              <a:t>What is a CTE Course</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sng" strike="noStrike" cap="none" dirty="0">
                <a:solidFill>
                  <a:schemeClr val="hlink"/>
                </a:solidFill>
                <a:latin typeface="Lato"/>
                <a:ea typeface="Lato"/>
                <a:cs typeface="Lato"/>
                <a:sym typeface="Lato"/>
                <a:hlinkClick r:id="rId6"/>
              </a:rPr>
              <a:t>Perkins-Health/Science</a:t>
            </a:r>
            <a:endParaRPr b="1" i="0" u="none" strike="noStrike" cap="none" dirty="0">
              <a:solidFill>
                <a:schemeClr val="dk1"/>
              </a:solidFill>
              <a:latin typeface="Lato"/>
              <a:ea typeface="Lato"/>
              <a:cs typeface="Lato"/>
              <a:sym typeface="Lato"/>
            </a:endParaRPr>
          </a:p>
          <a:p>
            <a:pPr marL="914400" marR="0" lvl="1" indent="-317500" algn="l" rtl="0">
              <a:lnSpc>
                <a:spcPct val="100000"/>
              </a:lnSpc>
              <a:spcBef>
                <a:spcPts val="0"/>
              </a:spcBef>
              <a:spcAft>
                <a:spcPts val="0"/>
              </a:spcAft>
              <a:buClr>
                <a:schemeClr val="dk1"/>
              </a:buClr>
              <a:buSzPts val="1400"/>
              <a:buFont typeface="Lato"/>
              <a:buChar char="○"/>
            </a:pPr>
            <a:r>
              <a:rPr lang="en-US" b="1" i="0" u="sng" strike="noStrike" cap="none" dirty="0">
                <a:solidFill>
                  <a:schemeClr val="hlink"/>
                </a:solidFill>
                <a:latin typeface="Lato"/>
                <a:ea typeface="Lato"/>
                <a:cs typeface="Lato"/>
                <a:sym typeface="Lato"/>
                <a:hlinkClick r:id="rId7"/>
              </a:rPr>
              <a:t>CTE crosswalk</a:t>
            </a:r>
            <a:br>
              <a:rPr lang="en-US" b="1" i="0" u="none" strike="noStrike" cap="none" dirty="0">
                <a:solidFill>
                  <a:schemeClr val="dk1"/>
                </a:solidFill>
                <a:latin typeface="Lato"/>
                <a:ea typeface="Lato"/>
                <a:cs typeface="Lato"/>
                <a:sym typeface="Lato"/>
              </a:rPr>
            </a:br>
            <a:endParaRPr b="1" i="0" u="none" strike="noStrike" cap="none" dirty="0">
              <a:solidFill>
                <a:schemeClr val="dk1"/>
              </a:solidFill>
              <a:latin typeface="Lato"/>
              <a:ea typeface="Lato"/>
              <a:cs typeface="Lato"/>
              <a:sym typeface="Lato"/>
            </a:endParaRPr>
          </a:p>
          <a:p>
            <a:pPr marL="164592" marR="0" lvl="0" indent="-164592" algn="l" rtl="0">
              <a:lnSpc>
                <a:spcPct val="100000"/>
              </a:lnSpc>
              <a:spcBef>
                <a:spcPts val="0"/>
              </a:spcBef>
              <a:spcAft>
                <a:spcPts val="180"/>
              </a:spcAft>
              <a:buClr>
                <a:schemeClr val="dk1"/>
              </a:buClr>
              <a:buSzPts val="1400"/>
              <a:buFont typeface="Arial" panose="020B0604020202020204" pitchFamily="34" charset="0"/>
              <a:buChar char="•"/>
            </a:pPr>
            <a:r>
              <a:rPr lang="en-US" b="1" i="0" u="none" strike="noStrike" cap="none" dirty="0">
                <a:solidFill>
                  <a:schemeClr val="dk1"/>
                </a:solidFill>
                <a:latin typeface="Lato"/>
                <a:ea typeface="Lato"/>
                <a:cs typeface="Lato"/>
                <a:sym typeface="Lato"/>
              </a:rPr>
              <a:t>Utilize CTE standards</a:t>
            </a:r>
            <a:endParaRPr sz="1500" b="0" i="0" u="none" strike="noStrike" cap="none" dirty="0">
              <a:solidFill>
                <a:schemeClr val="dk1"/>
              </a:solidFill>
              <a:latin typeface="Lato"/>
              <a:ea typeface="Lato"/>
              <a:cs typeface="Lato"/>
              <a:sym typeface="Lato"/>
            </a:endParaRPr>
          </a:p>
        </p:txBody>
      </p:sp>
      <p:pic>
        <p:nvPicPr>
          <p:cNvPr id="178" name="Google Shape;178;g20c1f288ad9_0_358" descr="Screenshot of the Roster work plan, linked in the top bullet on slide 5. "/>
          <p:cNvPicPr preferRelativeResize="0"/>
          <p:nvPr/>
        </p:nvPicPr>
        <p:blipFill>
          <a:blip r:embed="rId8">
            <a:alphaModFix/>
          </a:blip>
          <a:stretch>
            <a:fillRect/>
          </a:stretch>
        </p:blipFill>
        <p:spPr>
          <a:xfrm>
            <a:off x="912024" y="2505975"/>
            <a:ext cx="7622851" cy="2637525"/>
          </a:xfrm>
          <a:prstGeom prst="rect">
            <a:avLst/>
          </a:prstGeom>
          <a:noFill/>
          <a:ln>
            <a:noFill/>
          </a:ln>
        </p:spPr>
      </p:pic>
      <p:sp>
        <p:nvSpPr>
          <p:cNvPr id="182" name="Google Shape;182;g20c1f288ad9_0_358">
            <a:extLst>
              <a:ext uri="{C183D7F6-B498-43B3-948B-1728B52AA6E4}">
                <adec:decorative xmlns:adec="http://schemas.microsoft.com/office/drawing/2017/decorative" val="1"/>
              </a:ext>
            </a:extLst>
          </p:cNvPr>
          <p:cNvSpPr/>
          <p:nvPr/>
        </p:nvSpPr>
        <p:spPr>
          <a:xfrm>
            <a:off x="4349199" y="2505975"/>
            <a:ext cx="473400" cy="2586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Agenda</a:t>
            </a:r>
            <a:endParaRPr dirty="0"/>
          </a:p>
        </p:txBody>
      </p:sp>
      <p:sp>
        <p:nvSpPr>
          <p:cNvPr id="48" name="Google Shape;48;p2"/>
          <p:cNvSpPr txBox="1">
            <a:spLocks noGrp="1"/>
          </p:cNvSpPr>
          <p:nvPr>
            <p:ph type="body" idx="2"/>
          </p:nvPr>
        </p:nvSpPr>
        <p:spPr>
          <a:xfrm>
            <a:off x="3319335" y="991069"/>
            <a:ext cx="2505329" cy="1937100"/>
          </a:xfrm>
          <a:prstGeom prst="rect">
            <a:avLst/>
          </a:prstGeom>
          <a:no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Arial"/>
              <a:buChar char="•"/>
            </a:pPr>
            <a:r>
              <a:rPr lang="en-US" sz="1800" dirty="0"/>
              <a:t>What is Roster?</a:t>
            </a:r>
            <a:endParaRPr dirty="0"/>
          </a:p>
          <a:p>
            <a:pPr marL="164592" lvl="0" indent="-164592" algn="l" rtl="0">
              <a:lnSpc>
                <a:spcPct val="100000"/>
              </a:lnSpc>
              <a:spcBef>
                <a:spcPts val="1800"/>
              </a:spcBef>
              <a:spcAft>
                <a:spcPts val="0"/>
              </a:spcAft>
              <a:buClr>
                <a:schemeClr val="dk1"/>
              </a:buClr>
              <a:buSzPts val="1800"/>
              <a:buFont typeface="Arial"/>
              <a:buChar char="•"/>
            </a:pPr>
            <a:r>
              <a:rPr lang="en-US" sz="1800" dirty="0"/>
              <a:t>Roster Codes</a:t>
            </a:r>
            <a:endParaRPr sz="1800" dirty="0"/>
          </a:p>
          <a:p>
            <a:pPr marL="164592" lvl="0" indent="-164592" algn="l" rtl="0">
              <a:lnSpc>
                <a:spcPct val="100000"/>
              </a:lnSpc>
              <a:spcBef>
                <a:spcPts val="1800"/>
              </a:spcBef>
              <a:spcAft>
                <a:spcPts val="0"/>
              </a:spcAft>
              <a:buSzPts val="1800"/>
              <a:buChar char="•"/>
            </a:pPr>
            <a:r>
              <a:rPr lang="en-US" sz="1800" dirty="0"/>
              <a:t>Roster CTE</a:t>
            </a:r>
            <a:endParaRPr sz="1800" dirty="0"/>
          </a:p>
          <a:p>
            <a:pPr marL="164592" lvl="0" indent="-164592" algn="l" rtl="0">
              <a:lnSpc>
                <a:spcPct val="100000"/>
              </a:lnSpc>
              <a:spcBef>
                <a:spcPts val="1800"/>
              </a:spcBef>
              <a:spcAft>
                <a:spcPts val="0"/>
              </a:spcAft>
              <a:buSzPts val="1800"/>
              <a:buChar char="•"/>
            </a:pPr>
            <a:r>
              <a:rPr lang="en-US" sz="1800" dirty="0"/>
              <a:t>Roster Work Plan</a:t>
            </a:r>
            <a:endParaRPr sz="1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g20c1f288ad9_0_364"/>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Roster Work Plan Row 2</a:t>
            </a:r>
            <a:endParaRPr dirty="0"/>
          </a:p>
        </p:txBody>
      </p:sp>
      <p:sp>
        <p:nvSpPr>
          <p:cNvPr id="190" name="Google Shape;190;g20c1f288ad9_0_364"/>
          <p:cNvSpPr txBox="1"/>
          <p:nvPr/>
        </p:nvSpPr>
        <p:spPr>
          <a:xfrm>
            <a:off x="468172" y="922350"/>
            <a:ext cx="8229601" cy="1354187"/>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Bef>
                <a:spcPts val="0"/>
              </a:spcBef>
              <a:spcAft>
                <a:spcPts val="180"/>
              </a:spcAft>
              <a:buClr>
                <a:schemeClr val="dk1"/>
              </a:buClr>
              <a:buSzPts val="1600"/>
              <a:buFont typeface="Arial" panose="020B0604020202020204" pitchFamily="34" charset="0"/>
              <a:buChar char="•"/>
            </a:pPr>
            <a:r>
              <a:rPr lang="en-US" sz="1600" i="0" u="none" strike="noStrike" cap="none" dirty="0">
                <a:solidFill>
                  <a:schemeClr val="dk1"/>
                </a:solidFill>
                <a:latin typeface="Lato"/>
                <a:ea typeface="Lato"/>
                <a:cs typeface="Lato"/>
                <a:sym typeface="Lato"/>
              </a:rPr>
              <a:t>Indicate Postsecondary Preparation Programs:</a:t>
            </a:r>
            <a:endParaRPr sz="1600" i="0" u="none" strike="noStrike" cap="none" dirty="0">
              <a:solidFill>
                <a:schemeClr val="dk1"/>
              </a:solidFill>
              <a:latin typeface="Lato"/>
              <a:ea typeface="Lato"/>
              <a:cs typeface="Lato"/>
              <a:sym typeface="Lato"/>
            </a:endParaRPr>
          </a:p>
          <a:p>
            <a:pPr marL="914400" marR="0" lvl="1" indent="-330200" algn="l" rtl="0">
              <a:lnSpc>
                <a:spcPct val="100000"/>
              </a:lnSpc>
              <a:spcBef>
                <a:spcPts val="0"/>
              </a:spcBef>
              <a:spcAft>
                <a:spcPts val="0"/>
              </a:spcAft>
              <a:buClr>
                <a:schemeClr val="dk1"/>
              </a:buClr>
              <a:buSzPts val="1600"/>
              <a:buFont typeface="Lato"/>
              <a:buChar char="○"/>
            </a:pPr>
            <a:r>
              <a:rPr lang="en-US" i="0" u="sng" strike="noStrike" cap="none" dirty="0">
                <a:solidFill>
                  <a:schemeClr val="hlink"/>
                </a:solidFill>
                <a:latin typeface="Lato"/>
                <a:ea typeface="Lato"/>
                <a:cs typeface="Lato"/>
                <a:sym typeface="Lato"/>
                <a:hlinkClick r:id="rId4"/>
              </a:rPr>
              <a:t>Dual enrollment</a:t>
            </a:r>
            <a:r>
              <a:rPr lang="en-US" i="0" u="none" strike="noStrike" cap="none" dirty="0">
                <a:solidFill>
                  <a:schemeClr val="dk1"/>
                </a:solidFill>
                <a:latin typeface="Lato"/>
                <a:ea typeface="Lato"/>
                <a:cs typeface="Lato"/>
                <a:sym typeface="Lato"/>
              </a:rPr>
              <a:t> - List CTE dual enrollment/</a:t>
            </a:r>
            <a:r>
              <a:rPr lang="en-US" i="0" u="none" strike="noStrike" cap="none" dirty="0" err="1">
                <a:solidFill>
                  <a:schemeClr val="dk1"/>
                </a:solidFill>
                <a:latin typeface="Lato"/>
                <a:ea typeface="Lato"/>
                <a:cs typeface="Lato"/>
                <a:sym typeface="Lato"/>
              </a:rPr>
              <a:t>transcripted</a:t>
            </a:r>
            <a:r>
              <a:rPr lang="en-US" i="0" u="none" strike="noStrike" cap="none" dirty="0">
                <a:solidFill>
                  <a:schemeClr val="dk1"/>
                </a:solidFill>
                <a:latin typeface="Lato"/>
                <a:ea typeface="Lato"/>
                <a:cs typeface="Lato"/>
                <a:sym typeface="Lato"/>
              </a:rPr>
              <a:t> credit and institution</a:t>
            </a:r>
            <a:endParaRPr i="0" u="none" strike="noStrike" cap="none" dirty="0">
              <a:solidFill>
                <a:schemeClr val="dk1"/>
              </a:solidFill>
              <a:latin typeface="Lato"/>
              <a:ea typeface="Lato"/>
              <a:cs typeface="Lato"/>
              <a:sym typeface="Lato"/>
            </a:endParaRPr>
          </a:p>
          <a:p>
            <a:pPr marL="914400" marR="0" lvl="1" indent="-330200" algn="l" rtl="0">
              <a:lnSpc>
                <a:spcPct val="100000"/>
              </a:lnSpc>
              <a:spcBef>
                <a:spcPts val="0"/>
              </a:spcBef>
              <a:spcAft>
                <a:spcPts val="0"/>
              </a:spcAft>
              <a:buClr>
                <a:schemeClr val="dk1"/>
              </a:buClr>
              <a:buSzPts val="1600"/>
              <a:buFont typeface="Lato"/>
              <a:buChar char="○"/>
            </a:pPr>
            <a:r>
              <a:rPr lang="en-US" i="0" u="sng" strike="noStrike" cap="none" dirty="0">
                <a:solidFill>
                  <a:schemeClr val="hlink"/>
                </a:solidFill>
                <a:latin typeface="Lato"/>
                <a:ea typeface="Lato"/>
                <a:cs typeface="Lato"/>
                <a:sym typeface="Lato"/>
                <a:hlinkClick r:id="rId5"/>
              </a:rPr>
              <a:t>Industry Recognized Certificates</a:t>
            </a:r>
            <a:r>
              <a:rPr lang="en-US" i="0" u="none" strike="noStrike" cap="none" dirty="0">
                <a:solidFill>
                  <a:schemeClr val="dk1"/>
                </a:solidFill>
                <a:latin typeface="Lato"/>
                <a:ea typeface="Lato"/>
                <a:cs typeface="Lato"/>
                <a:sym typeface="Lato"/>
              </a:rPr>
              <a:t> - List IRC</a:t>
            </a:r>
            <a:endParaRPr i="0" u="none" strike="noStrike" cap="none" dirty="0">
              <a:solidFill>
                <a:schemeClr val="dk1"/>
              </a:solidFill>
              <a:latin typeface="Lato"/>
              <a:ea typeface="Lato"/>
              <a:cs typeface="Lato"/>
              <a:sym typeface="Lato"/>
            </a:endParaRPr>
          </a:p>
          <a:p>
            <a:pPr marL="914400" marR="0" lvl="1" indent="-330200" algn="l" rtl="0">
              <a:lnSpc>
                <a:spcPct val="100000"/>
              </a:lnSpc>
              <a:spcBef>
                <a:spcPts val="0"/>
              </a:spcBef>
              <a:spcAft>
                <a:spcPts val="1000"/>
              </a:spcAft>
              <a:buClr>
                <a:schemeClr val="dk1"/>
              </a:buClr>
              <a:buSzPts val="1600"/>
              <a:buFont typeface="Lato"/>
              <a:buChar char="○"/>
            </a:pPr>
            <a:r>
              <a:rPr lang="en-US" i="0" u="sng" strike="noStrike" cap="none" dirty="0">
                <a:solidFill>
                  <a:schemeClr val="hlink"/>
                </a:solidFill>
                <a:latin typeface="Lato"/>
                <a:ea typeface="Lato"/>
                <a:cs typeface="Lato"/>
                <a:sym typeface="Lato"/>
                <a:hlinkClick r:id="rId6"/>
              </a:rPr>
              <a:t>Work-Based Learning</a:t>
            </a:r>
            <a:r>
              <a:rPr lang="en-US" i="0" u="none" strike="noStrike" cap="none" dirty="0">
                <a:solidFill>
                  <a:schemeClr val="dk1"/>
                </a:solidFill>
                <a:latin typeface="Lato"/>
                <a:ea typeface="Lato"/>
                <a:cs typeface="Lato"/>
                <a:sym typeface="Lato"/>
              </a:rPr>
              <a:t> - Does the CTE course meet the 6 criteria? List the type of WBL</a:t>
            </a:r>
            <a:endParaRPr i="0" u="none" strike="noStrike" cap="none" dirty="0">
              <a:solidFill>
                <a:srgbClr val="000000"/>
              </a:solidFill>
              <a:latin typeface="Lato"/>
              <a:ea typeface="Lato"/>
              <a:cs typeface="Lato"/>
              <a:sym typeface="Lato"/>
            </a:endParaRPr>
          </a:p>
        </p:txBody>
      </p:sp>
      <p:pic>
        <p:nvPicPr>
          <p:cNvPr id="188" name="Google Shape;188;g20c1f288ad9_0_364" descr="Screenshot of the Roster work plan, linked in the top bullet on slide 5. "/>
          <p:cNvPicPr preferRelativeResize="0"/>
          <p:nvPr/>
        </p:nvPicPr>
        <p:blipFill>
          <a:blip r:embed="rId7">
            <a:alphaModFix/>
          </a:blip>
          <a:stretch>
            <a:fillRect/>
          </a:stretch>
        </p:blipFill>
        <p:spPr>
          <a:xfrm>
            <a:off x="319253" y="2200575"/>
            <a:ext cx="8505493" cy="2942925"/>
          </a:xfrm>
          <a:prstGeom prst="rect">
            <a:avLst/>
          </a:prstGeom>
          <a:noFill/>
          <a:ln>
            <a:noFill/>
          </a:ln>
        </p:spPr>
      </p:pic>
      <p:sp>
        <p:nvSpPr>
          <p:cNvPr id="191" name="Google Shape;191;g20c1f288ad9_0_364">
            <a:extLst>
              <a:ext uri="{C183D7F6-B498-43B3-948B-1728B52AA6E4}">
                <adec:decorative xmlns:adec="http://schemas.microsoft.com/office/drawing/2017/decorative" val="1"/>
              </a:ext>
            </a:extLst>
          </p:cNvPr>
          <p:cNvSpPr/>
          <p:nvPr/>
        </p:nvSpPr>
        <p:spPr>
          <a:xfrm>
            <a:off x="4673572" y="2200475"/>
            <a:ext cx="3370500" cy="2943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0c1f288ad9_0_37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Non-certified Career Education Programs</a:t>
            </a:r>
            <a:endParaRPr/>
          </a:p>
        </p:txBody>
      </p:sp>
      <p:sp>
        <p:nvSpPr>
          <p:cNvPr id="198" name="Google Shape;198;g20c1f288ad9_0_372"/>
          <p:cNvSpPr txBox="1"/>
          <p:nvPr/>
        </p:nvSpPr>
        <p:spPr>
          <a:xfrm>
            <a:off x="460857" y="922338"/>
            <a:ext cx="8236915" cy="26571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Career Education Programs</a:t>
            </a:r>
            <a:br>
              <a:rPr lang="en-US" sz="1800" i="0" u="none" strike="noStrike" cap="none" dirty="0">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br>
            <a:r>
              <a:rPr lang="en-US" sz="1800" i="0" u="sng" strike="noStrike" cap="none" dirty="0">
                <a:solidFill>
                  <a:schemeClr val="hlink"/>
                </a:solidFill>
                <a:latin typeface="Lato"/>
                <a:ea typeface="Lato"/>
                <a:cs typeface="Lato"/>
                <a:sym typeface="Lato"/>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Career Education Data Reporting</a:t>
            </a:r>
            <a:r>
              <a:rPr lang="en-US" sz="1800" u="sng" dirty="0">
                <a:solidFill>
                  <a:schemeClr val="hlink"/>
                </a:solidFill>
                <a:latin typeface="Lato"/>
                <a:ea typeface="Lato"/>
                <a:cs typeface="Lato"/>
                <a:sym typeface="Lato"/>
                <a:hlinkClick r:id="rId5"/>
              </a:rPr>
              <a:t> (graphic)</a:t>
            </a:r>
            <a:endParaRPr lang="en-US" sz="1800" i="0" u="none" strike="noStrike" cap="none" dirty="0">
              <a:solidFill>
                <a:srgbClr val="000000"/>
              </a:solidFill>
              <a:latin typeface="Lato"/>
              <a:ea typeface="Lato"/>
              <a:cs typeface="Lato"/>
              <a:sym typeface="Lato"/>
            </a:endParaRPr>
          </a:p>
          <a:p>
            <a:pPr marL="0" marR="0" lvl="0" indent="0" algn="l" rtl="0">
              <a:lnSpc>
                <a:spcPct val="100000"/>
              </a:lnSpc>
              <a:spcBef>
                <a:spcPts val="1000"/>
              </a:spcBef>
              <a:spcAft>
                <a:spcPts val="0"/>
              </a:spcAft>
              <a:buClr>
                <a:srgbClr val="000000"/>
              </a:buClr>
              <a:buSzPts val="1600"/>
              <a:buFont typeface="Arial"/>
              <a:buNone/>
            </a:pPr>
            <a:r>
              <a:rPr lang="en-US" sz="1800" i="0" u="none" strike="noStrike" cap="none" dirty="0">
                <a:solidFill>
                  <a:srgbClr val="000000"/>
                </a:solidFill>
                <a:latin typeface="Lato"/>
                <a:ea typeface="Lato"/>
                <a:cs typeface="Lato"/>
                <a:sym typeface="Lato"/>
              </a:rPr>
              <a:t>Non-certified WBL - only need to submit a final grade  </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i="0" u="none" strike="noStrike" cap="none" dirty="0">
                <a:solidFill>
                  <a:srgbClr val="000000"/>
                </a:solidFill>
                <a:latin typeface="Lato"/>
                <a:ea typeface="Lato"/>
                <a:cs typeface="Lato"/>
                <a:sym typeface="Lato"/>
              </a:rPr>
              <a:t>Internship/Local Co-Op</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i="0" u="none" strike="noStrike" cap="none" dirty="0">
                <a:solidFill>
                  <a:srgbClr val="000000"/>
                </a:solidFill>
                <a:latin typeface="Lato"/>
                <a:ea typeface="Lato"/>
                <a:cs typeface="Lato"/>
                <a:sym typeface="Lato"/>
              </a:rPr>
              <a:t>Supervised Agricultural Experience</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i="0" u="none" strike="noStrike" cap="none" dirty="0">
                <a:solidFill>
                  <a:srgbClr val="000000"/>
                </a:solidFill>
                <a:latin typeface="Lato"/>
                <a:ea typeface="Lato"/>
                <a:cs typeface="Lato"/>
                <a:sym typeface="Lato"/>
              </a:rPr>
              <a:t>Simulated Worksite</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i="0" u="none" strike="noStrike" cap="none" dirty="0">
                <a:solidFill>
                  <a:srgbClr val="000000"/>
                </a:solidFill>
                <a:latin typeface="Lato"/>
                <a:ea typeface="Lato"/>
                <a:cs typeface="Lato"/>
                <a:sym typeface="Lato"/>
              </a:rPr>
              <a:t>School-Based Enterprise</a:t>
            </a:r>
          </a:p>
          <a:p>
            <a:pPr marL="164592" marR="0" lvl="0" indent="-164592" algn="l" rtl="0">
              <a:lnSpc>
                <a:spcPct val="100000"/>
              </a:lnSpc>
              <a:spcBef>
                <a:spcPts val="0"/>
              </a:spcBef>
              <a:spcAft>
                <a:spcPts val="180"/>
              </a:spcAft>
              <a:buClr>
                <a:srgbClr val="000000"/>
              </a:buClr>
              <a:buSzPct val="100000"/>
              <a:buFont typeface="Arial" panose="020B0604020202020204" pitchFamily="34" charset="0"/>
              <a:buChar char="•"/>
            </a:pPr>
            <a:r>
              <a:rPr lang="en-US" sz="1800" i="0" u="none" strike="noStrike" cap="none" dirty="0">
                <a:solidFill>
                  <a:srgbClr val="000000"/>
                </a:solidFill>
                <a:latin typeface="Lato"/>
                <a:ea typeface="Lato"/>
                <a:cs typeface="Lato"/>
                <a:sym typeface="Lato"/>
              </a:rPr>
              <a:t>Entrepreneurship Student Business</a:t>
            </a:r>
            <a:endParaRPr lang="en-US" sz="2000"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0c1f288ad9_0_38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Certified Career Education Programs</a:t>
            </a:r>
            <a:endParaRPr/>
          </a:p>
        </p:txBody>
      </p:sp>
      <p:sp>
        <p:nvSpPr>
          <p:cNvPr id="205" name="Google Shape;205;g20c1f288ad9_0_380"/>
          <p:cNvSpPr txBox="1"/>
          <p:nvPr/>
        </p:nvSpPr>
        <p:spPr>
          <a:xfrm>
            <a:off x="391200" y="984626"/>
            <a:ext cx="8361600" cy="980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en-US" sz="1600" b="1" u="sng">
                <a:solidFill>
                  <a:schemeClr val="hlink"/>
                </a:solidFill>
                <a:latin typeface="Lato"/>
                <a:ea typeface="Lato"/>
                <a:cs typeface="Lato"/>
                <a:sym typeface="Lato"/>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Career Education Programs</a:t>
            </a:r>
            <a:br>
              <a:rPr lang="en-US" sz="1600" b="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br>
            <a:r>
              <a:rPr lang="en-US" sz="1600" b="1" u="sng">
                <a:solidFill>
                  <a:schemeClr val="hlink"/>
                </a:solidFill>
                <a:latin typeface="Lato"/>
                <a:ea typeface="Lato"/>
                <a:cs typeface="Lato"/>
                <a:sym typeface="Lato"/>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Career Education Data Reporting</a:t>
            </a:r>
            <a:r>
              <a:rPr lang="en-US" sz="1600" b="1" u="sng">
                <a:solidFill>
                  <a:schemeClr val="hlink"/>
                </a:solidFill>
                <a:latin typeface="Lato"/>
                <a:ea typeface="Lato"/>
                <a:cs typeface="Lato"/>
                <a:sym typeface="Lato"/>
                <a:hlinkClick r:id="rId5"/>
              </a:rPr>
              <a:t> (graphic)</a:t>
            </a:r>
            <a:endParaRPr lang="en-US" sz="16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lang="en-US" sz="16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Report for students in grades 9-12</a:t>
            </a:r>
            <a:r>
              <a:rPr lang="en-US" sz="1600" b="1" i="0" u="none" strike="noStrike" cap="none">
                <a:solidFill>
                  <a:srgbClr val="000000"/>
                </a:solidFill>
                <a:latin typeface="Lato"/>
                <a:ea typeface="Lato"/>
                <a:cs typeface="Lato"/>
                <a:sym typeface="Lato"/>
              </a:rPr>
              <a:t>:</a:t>
            </a:r>
          </a:p>
          <a:p>
            <a:pPr marL="457200" marR="0" lvl="0" indent="0" algn="l" rtl="0">
              <a:lnSpc>
                <a:spcPct val="100000"/>
              </a:lnSpc>
              <a:spcBef>
                <a:spcPts val="0"/>
              </a:spcBef>
              <a:spcAft>
                <a:spcPts val="0"/>
              </a:spcAft>
              <a:buClr>
                <a:srgbClr val="000000"/>
              </a:buClr>
              <a:buSzPts val="1800"/>
              <a:buFont typeface="Arial"/>
              <a:buNone/>
            </a:pPr>
            <a:endParaRPr lang="en-US" sz="18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lang="en-US" sz="1800" b="1" i="0" u="none" strike="noStrike" cap="none">
              <a:solidFill>
                <a:srgbClr val="000000"/>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800"/>
              <a:buFont typeface="Arial"/>
              <a:buNone/>
            </a:pPr>
            <a:endParaRPr lang="en-US" sz="8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a:solidFill>
                <a:srgbClr val="000000"/>
              </a:solidFill>
              <a:latin typeface="Lato"/>
              <a:ea typeface="Lato"/>
              <a:cs typeface="Lato"/>
              <a:sym typeface="Lato"/>
            </a:endParaRPr>
          </a:p>
          <a:p>
            <a:pPr marL="914400" marR="0" lvl="0" indent="0" algn="l" rtl="0">
              <a:lnSpc>
                <a:spcPct val="100000"/>
              </a:lnSpc>
              <a:spcBef>
                <a:spcPts val="0"/>
              </a:spcBef>
              <a:spcAft>
                <a:spcPts val="0"/>
              </a:spcAft>
              <a:buClr>
                <a:srgbClr val="000000"/>
              </a:buClr>
              <a:buSzPts val="2400"/>
              <a:buFont typeface="Arial"/>
              <a:buNone/>
            </a:pPr>
            <a:endParaRPr lang="en-US" sz="2400" b="1" i="0" u="none" strike="noStrike" cap="none">
              <a:solidFill>
                <a:srgbClr val="000000"/>
              </a:solidFill>
              <a:latin typeface="Lato"/>
              <a:ea typeface="Lato"/>
              <a:cs typeface="Lato"/>
              <a:sym typeface="Lato"/>
            </a:endParaRPr>
          </a:p>
          <a:p>
            <a:pPr marL="1371600" marR="0" lvl="0" indent="0" algn="l" rtl="0">
              <a:lnSpc>
                <a:spcPct val="100000"/>
              </a:lnSpc>
              <a:spcBef>
                <a:spcPts val="0"/>
              </a:spcBef>
              <a:spcAft>
                <a:spcPts val="0"/>
              </a:spcAft>
              <a:buClr>
                <a:srgbClr val="000000"/>
              </a:buClr>
              <a:buSzPts val="2000"/>
              <a:buFont typeface="Arial"/>
              <a:buNone/>
            </a:pPr>
            <a:endParaRPr lang="en-US" sz="20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a:solidFill>
                <a:srgbClr val="000000"/>
              </a:solidFill>
              <a:latin typeface="Lato"/>
              <a:ea typeface="Lato"/>
              <a:cs typeface="Lato"/>
              <a:sym typeface="Lato"/>
            </a:endParaRPr>
          </a:p>
        </p:txBody>
      </p:sp>
      <p:sp>
        <p:nvSpPr>
          <p:cNvPr id="206" name="Google Shape;206;g20c1f288ad9_0_380"/>
          <p:cNvSpPr txBox="1"/>
          <p:nvPr/>
        </p:nvSpPr>
        <p:spPr>
          <a:xfrm>
            <a:off x="391200" y="1965325"/>
            <a:ext cx="4557000" cy="1918444"/>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600"/>
              <a:buFont typeface="Arial" panose="020B0604020202020204" pitchFamily="34" charset="0"/>
              <a:buChar char="•"/>
            </a:pPr>
            <a:r>
              <a:rPr lang="en-US" sz="1600" b="0" i="0" u="none" strike="noStrike" cap="none" dirty="0">
                <a:solidFill>
                  <a:srgbClr val="000000"/>
                </a:solidFill>
                <a:latin typeface="Lato"/>
                <a:ea typeface="Lato"/>
                <a:cs typeface="Lato"/>
                <a:sym typeface="Lato"/>
              </a:rPr>
              <a:t>Industry Recognized Credentials (IRC) state-approved WTCS</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439"/>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Embedded Technical Diploma</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439"/>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Technical Diploma</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439"/>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Associates</a:t>
            </a:r>
            <a:endParaRPr sz="1600" b="0" i="0" u="none" strike="noStrike" cap="none" dirty="0">
              <a:solidFill>
                <a:srgbClr val="000000"/>
              </a:solidFill>
              <a:latin typeface="Lato"/>
              <a:ea typeface="Lato"/>
              <a:cs typeface="Lato"/>
              <a:sym typeface="Lato"/>
            </a:endParaRPr>
          </a:p>
          <a:p>
            <a:pPr marL="164592" marR="0" lvl="0" indent="-164592" algn="l" rtl="0">
              <a:lnSpc>
                <a:spcPct val="100000"/>
              </a:lnSpc>
              <a:spcBef>
                <a:spcPts val="439"/>
              </a:spcBef>
              <a:spcAft>
                <a:spcPts val="180"/>
              </a:spcAft>
              <a:buClr>
                <a:srgbClr val="000000"/>
              </a:buClr>
              <a:buSzPts val="1600"/>
              <a:buFont typeface="Arial" panose="020B0604020202020204" pitchFamily="34" charset="0"/>
              <a:buChar char="•"/>
            </a:pPr>
            <a:r>
              <a:rPr lang="en-US" sz="1600" b="0" i="0" u="none" strike="noStrike" cap="none" dirty="0">
                <a:solidFill>
                  <a:srgbClr val="000000"/>
                </a:solidFill>
                <a:latin typeface="Lato"/>
                <a:ea typeface="Lato"/>
                <a:cs typeface="Lato"/>
                <a:sym typeface="Lato"/>
              </a:rPr>
              <a:t>IRC state-approved Business and Industry</a:t>
            </a:r>
            <a:endParaRPr sz="1600" b="0" i="0" u="none" strike="noStrike" cap="none" dirty="0">
              <a:solidFill>
                <a:srgbClr val="000000"/>
              </a:solidFill>
              <a:latin typeface="Lato"/>
              <a:ea typeface="Lato"/>
              <a:cs typeface="Lato"/>
              <a:sym typeface="Lato"/>
            </a:endParaRPr>
          </a:p>
        </p:txBody>
      </p:sp>
      <p:sp>
        <p:nvSpPr>
          <p:cNvPr id="207" name="Google Shape;207;g20c1f288ad9_0_380"/>
          <p:cNvSpPr txBox="1"/>
          <p:nvPr/>
        </p:nvSpPr>
        <p:spPr>
          <a:xfrm>
            <a:off x="4948200" y="1893445"/>
            <a:ext cx="3804600" cy="2036425"/>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439"/>
              </a:spcBef>
              <a:spcAft>
                <a:spcPts val="180"/>
              </a:spcAft>
              <a:buClr>
                <a:srgbClr val="000000"/>
              </a:buClr>
              <a:buSzPts val="1600"/>
              <a:buFont typeface="Arial" panose="020B0604020202020204" pitchFamily="34" charset="0"/>
              <a:buChar char="•"/>
            </a:pPr>
            <a:r>
              <a:rPr lang="en-US" sz="1600" b="0" i="0" u="none" strike="noStrike" cap="none" dirty="0">
                <a:solidFill>
                  <a:schemeClr val="dk1"/>
                </a:solidFill>
                <a:latin typeface="Lato"/>
                <a:ea typeface="Lato"/>
                <a:cs typeface="Lato"/>
                <a:sym typeface="Lato"/>
              </a:rPr>
              <a:t>IRC - Not state-approved</a:t>
            </a:r>
            <a:endParaRPr sz="1600" b="0"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600"/>
              <a:buFont typeface="Arial" panose="020B0604020202020204" pitchFamily="34" charset="0"/>
              <a:buChar char="•"/>
            </a:pPr>
            <a:r>
              <a:rPr lang="en-US" sz="1600" b="0" i="0" u="none" strike="noStrike" cap="none" dirty="0">
                <a:solidFill>
                  <a:srgbClr val="000000"/>
                </a:solidFill>
                <a:latin typeface="Lato"/>
                <a:ea typeface="Lato"/>
                <a:cs typeface="Lato"/>
                <a:sym typeface="Lato"/>
              </a:rPr>
              <a:t>State Co-op Educational Skill Standards</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DPI-Occupational</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DPI-Youth Leadership</a:t>
            </a:r>
            <a:endParaRPr sz="1600" b="0" i="0" u="none" strike="noStrike" cap="none" dirty="0">
              <a:solidFill>
                <a:srgbClr val="000000"/>
              </a:solidFill>
              <a:latin typeface="Lato"/>
              <a:ea typeface="Lato"/>
              <a:cs typeface="Lato"/>
              <a:sym typeface="Lato"/>
            </a:endParaRPr>
          </a:p>
          <a:p>
            <a:pPr marL="914400" marR="0" lvl="1"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DPI-Employability Skills</a:t>
            </a:r>
            <a:endParaRPr sz="1600" b="0" i="0" u="none" strike="noStrike" cap="none" dirty="0">
              <a:solidFill>
                <a:srgbClr val="000000"/>
              </a:solidFill>
              <a:latin typeface="Lato"/>
              <a:ea typeface="Lato"/>
              <a:cs typeface="Lato"/>
              <a:sym typeface="Lato"/>
            </a:endParaRPr>
          </a:p>
          <a:p>
            <a:pPr marL="164592" marR="0" lvl="0" indent="-164592" algn="l" rtl="0">
              <a:lnSpc>
                <a:spcPct val="100000"/>
              </a:lnSpc>
              <a:spcBef>
                <a:spcPts val="0"/>
              </a:spcBef>
              <a:spcAft>
                <a:spcPts val="180"/>
              </a:spcAft>
              <a:buClr>
                <a:srgbClr val="000000"/>
              </a:buClr>
              <a:buSzPts val="1600"/>
              <a:buFont typeface="Arial" panose="020B0604020202020204" pitchFamily="34" charset="0"/>
              <a:buChar char="•"/>
            </a:pPr>
            <a:r>
              <a:rPr lang="en-US" sz="1600" b="0" i="0" u="none" strike="noStrike" cap="none" dirty="0">
                <a:solidFill>
                  <a:srgbClr val="000000"/>
                </a:solidFill>
                <a:latin typeface="Lato"/>
                <a:ea typeface="Lato"/>
                <a:cs typeface="Lato"/>
                <a:sym typeface="Lato"/>
              </a:rPr>
              <a:t>Youth Apprenticeship</a:t>
            </a:r>
            <a:endParaRPr sz="1600" b="0" i="0" u="none" strike="noStrike" cap="none" dirty="0">
              <a:solidFill>
                <a:srgbClr val="000000"/>
              </a:solidFill>
              <a:latin typeface="Lato"/>
              <a:ea typeface="Lato"/>
              <a:cs typeface="Lato"/>
              <a:sym typeface="Lato"/>
            </a:endParaRPr>
          </a:p>
        </p:txBody>
      </p:sp>
      <p:sp>
        <p:nvSpPr>
          <p:cNvPr id="208" name="Google Shape;208;g20c1f288ad9_0_380"/>
          <p:cNvSpPr txBox="1"/>
          <p:nvPr/>
        </p:nvSpPr>
        <p:spPr>
          <a:xfrm>
            <a:off x="475488" y="4137450"/>
            <a:ext cx="8222285" cy="41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Lato"/>
                <a:ea typeface="Lato"/>
                <a:cs typeface="Lato"/>
                <a:sym typeface="Lato"/>
              </a:rPr>
              <a:t>Submit a final grade AND Certificated Program Status Type for each student.</a:t>
            </a:r>
            <a:endParaRPr sz="1500" b="1" i="0" u="none" strike="noStrike" cap="none">
              <a:solidFill>
                <a:srgbClr val="000000"/>
              </a:solidFill>
              <a:latin typeface="Lato"/>
              <a:ea typeface="Lato"/>
              <a:cs typeface="Lato"/>
              <a:sym typeface="Lato"/>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20c1f288ad9_0_389"/>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Certificated Program Status Type</a:t>
            </a:r>
            <a:endParaRPr dirty="0"/>
          </a:p>
        </p:txBody>
      </p:sp>
      <p:sp>
        <p:nvSpPr>
          <p:cNvPr id="216" name="Google Shape;216;g20c1f288ad9_0_389"/>
          <p:cNvSpPr txBox="1"/>
          <p:nvPr/>
        </p:nvSpPr>
        <p:spPr>
          <a:xfrm>
            <a:off x="494850" y="1023875"/>
            <a:ext cx="8154300" cy="2326800"/>
          </a:xfrm>
          <a:prstGeom prst="rect">
            <a:avLst/>
          </a:prstGeom>
          <a:noFill/>
          <a:ln>
            <a:noFill/>
          </a:ln>
        </p:spPr>
        <p:txBody>
          <a:bodyPr spcFirstLastPara="1" wrap="square" lIns="0" tIns="0" rIns="0" bIns="0" anchor="t" anchorCtr="0">
            <a:noAutofit/>
          </a:bodyPr>
          <a:lstStyle/>
          <a:p>
            <a:pPr marL="164592" marR="0" lvl="0" indent="-164592" algn="l" rtl="0">
              <a:lnSpc>
                <a:spcPct val="115000"/>
              </a:lnSpc>
              <a:spcBef>
                <a:spcPts val="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Report </a:t>
            </a:r>
            <a:r>
              <a:rPr lang="en-US" sz="1400" b="1" i="0" u="sng" strike="noStrike" cap="none"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Certificated Program Status</a:t>
            </a:r>
            <a:r>
              <a:rPr lang="en-US" sz="1400" b="1" i="0" u="none" strike="noStrike" cap="none" dirty="0">
                <a:solidFill>
                  <a:srgbClr val="000000"/>
                </a:solidFill>
                <a:latin typeface="Lato"/>
                <a:ea typeface="Lato"/>
                <a:cs typeface="Lato"/>
                <a:sym typeface="Lato"/>
              </a:rPr>
              <a:t> for each student program participation. </a:t>
            </a:r>
            <a:endParaRPr sz="1400" b="1" i="0" u="none" strike="noStrike" cap="none" dirty="0">
              <a:solidFill>
                <a:srgbClr val="000000"/>
              </a:solidFill>
              <a:latin typeface="Lato"/>
              <a:ea typeface="Lato"/>
              <a:cs typeface="Lato"/>
              <a:sym typeface="Lato"/>
            </a:endParaRPr>
          </a:p>
          <a:p>
            <a:pPr marL="914400" marR="0" lvl="1" indent="-163513" algn="l" rtl="0">
              <a:lnSpc>
                <a:spcPct val="100000"/>
              </a:lnSpc>
              <a:spcBef>
                <a:spcPts val="0"/>
              </a:spcBef>
              <a:spcAft>
                <a:spcPts val="0"/>
              </a:spcAft>
              <a:buClr>
                <a:srgbClr val="000000"/>
              </a:buClr>
              <a:buSzPts val="1400"/>
              <a:buFont typeface="Lato"/>
              <a:buChar char="○"/>
            </a:pPr>
            <a:r>
              <a:rPr lang="en-US" sz="1400" b="0" i="0" u="none" strike="noStrike" cap="none" dirty="0">
                <a:solidFill>
                  <a:srgbClr val="000000"/>
                </a:solidFill>
                <a:latin typeface="Lato"/>
                <a:ea typeface="Lato"/>
                <a:cs typeface="Lato"/>
                <a:sym typeface="Lato"/>
              </a:rPr>
              <a:t>A - Student met the requirements of the certificated program and was or is to be awarded a certificate</a:t>
            </a:r>
            <a:endParaRPr sz="1400" b="0" i="0" u="none" strike="noStrike" cap="none" dirty="0">
              <a:solidFill>
                <a:srgbClr val="000000"/>
              </a:solidFill>
              <a:latin typeface="Lato"/>
              <a:ea typeface="Lato"/>
              <a:cs typeface="Lato"/>
              <a:sym typeface="Lato"/>
            </a:endParaRPr>
          </a:p>
          <a:p>
            <a:pPr marL="914400" marR="0" lvl="1" indent="-163513" algn="l" rtl="0">
              <a:lnSpc>
                <a:spcPct val="100000"/>
              </a:lnSpc>
              <a:spcBef>
                <a:spcPts val="0"/>
              </a:spcBef>
              <a:spcAft>
                <a:spcPts val="0"/>
              </a:spcAft>
              <a:buClr>
                <a:srgbClr val="000000"/>
              </a:buClr>
              <a:buSzPts val="1400"/>
              <a:buFont typeface="Lato"/>
              <a:buChar char="○"/>
            </a:pPr>
            <a:r>
              <a:rPr lang="en-US" sz="1400" b="0" i="0" u="none" strike="noStrike" cap="none" dirty="0">
                <a:solidFill>
                  <a:srgbClr val="000000"/>
                </a:solidFill>
                <a:latin typeface="Lato"/>
                <a:ea typeface="Lato"/>
                <a:cs typeface="Lato"/>
                <a:sym typeface="Lato"/>
              </a:rPr>
              <a:t>B - Student is continuing in the certificated program</a:t>
            </a:r>
            <a:endParaRPr sz="1400" b="0" i="0" u="none" strike="noStrike" cap="none" dirty="0">
              <a:solidFill>
                <a:srgbClr val="000000"/>
              </a:solidFill>
              <a:latin typeface="Lato"/>
              <a:ea typeface="Lato"/>
              <a:cs typeface="Lato"/>
              <a:sym typeface="Lato"/>
            </a:endParaRPr>
          </a:p>
          <a:p>
            <a:pPr marL="914400" marR="0" lvl="1" indent="-163513" algn="l" rtl="0">
              <a:lnSpc>
                <a:spcPct val="100000"/>
              </a:lnSpc>
              <a:spcBef>
                <a:spcPts val="0"/>
              </a:spcBef>
              <a:spcAft>
                <a:spcPts val="0"/>
              </a:spcAft>
              <a:buClr>
                <a:srgbClr val="000000"/>
              </a:buClr>
              <a:buSzPts val="1400"/>
              <a:buFont typeface="Lato"/>
              <a:buChar char="○"/>
            </a:pPr>
            <a:r>
              <a:rPr lang="en-US" sz="1400" b="0" i="0" u="none" strike="noStrike" cap="none" dirty="0">
                <a:solidFill>
                  <a:srgbClr val="000000"/>
                </a:solidFill>
                <a:latin typeface="Lato"/>
                <a:ea typeface="Lato"/>
                <a:cs typeface="Lato"/>
                <a:sym typeface="Lato"/>
              </a:rPr>
              <a:t>C - Student has left the certificated program before completion</a:t>
            </a:r>
            <a:endParaRPr sz="1400" b="0" i="0" u="none" strike="noStrike" cap="none" dirty="0">
              <a:solidFill>
                <a:srgbClr val="000000"/>
              </a:solidFill>
              <a:latin typeface="Lato"/>
              <a:ea typeface="Lato"/>
              <a:cs typeface="Lato"/>
              <a:sym typeface="Lato"/>
            </a:endParaRPr>
          </a:p>
          <a:p>
            <a:pPr marL="914400" marR="0" lvl="1" indent="-163513" algn="l" rtl="0">
              <a:lnSpc>
                <a:spcPct val="100000"/>
              </a:lnSpc>
              <a:spcBef>
                <a:spcPts val="0"/>
              </a:spcBef>
              <a:spcAft>
                <a:spcPts val="0"/>
              </a:spcAft>
              <a:buClr>
                <a:srgbClr val="000000"/>
              </a:buClr>
              <a:buSzPts val="1400"/>
              <a:buFont typeface="Lato"/>
              <a:buChar char="○"/>
            </a:pPr>
            <a:r>
              <a:rPr lang="en-US" sz="1400" b="0" i="0" u="none" strike="noStrike" cap="none" dirty="0">
                <a:solidFill>
                  <a:srgbClr val="000000"/>
                </a:solidFill>
                <a:latin typeface="Lato"/>
                <a:ea typeface="Lato"/>
                <a:cs typeface="Lato"/>
                <a:sym typeface="Lato"/>
              </a:rPr>
              <a:t>D - Student completed program but did not meet the requirements for the certificate</a:t>
            </a:r>
            <a:endParaRPr sz="1400" b="0"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sz="1400" b="1" i="0" u="none" strike="noStrike" cap="none" dirty="0">
                <a:solidFill>
                  <a:srgbClr val="000000"/>
                </a:solidFill>
                <a:latin typeface="Lato"/>
                <a:ea typeface="Lato"/>
                <a:cs typeface="Lato"/>
                <a:sym typeface="Lato"/>
              </a:rPr>
              <a:t>Report for students in grades 9-12</a:t>
            </a:r>
            <a:endParaRPr sz="1400" b="1"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sz="1300" b="1" i="0" u="none" strike="noStrike" cap="none" dirty="0">
                <a:solidFill>
                  <a:schemeClr val="dk1"/>
                </a:solidFill>
                <a:latin typeface="Lato"/>
                <a:ea typeface="Lato"/>
                <a:cs typeface="Lato"/>
                <a:sym typeface="Lato"/>
              </a:rPr>
              <a:t>Before summer break, CTE teachers should provide student list to Data Entry personnel with students’ Career Education Program (Non-certified and Certified) and Certificated Program Status.</a:t>
            </a:r>
            <a:endParaRPr sz="2400" b="1" i="0" u="none" strike="noStrike" cap="none" dirty="0">
              <a:solidFill>
                <a:srgbClr val="000000"/>
              </a:solidFill>
              <a:latin typeface="Lato"/>
              <a:ea typeface="Lato"/>
              <a:cs typeface="Lato"/>
              <a:sym typeface="Lato"/>
            </a:endParaRPr>
          </a:p>
        </p:txBody>
      </p:sp>
      <p:pic>
        <p:nvPicPr>
          <p:cNvPr id="214" name="Google Shape;214;g20c1f288ad9_0_389" descr="Screenshot of the Roster work plan, linked in the top bullet on slide 5. "/>
          <p:cNvPicPr preferRelativeResize="0"/>
          <p:nvPr/>
        </p:nvPicPr>
        <p:blipFill>
          <a:blip r:embed="rId5">
            <a:alphaModFix/>
          </a:blip>
          <a:stretch>
            <a:fillRect/>
          </a:stretch>
        </p:blipFill>
        <p:spPr>
          <a:xfrm>
            <a:off x="1810525" y="3232551"/>
            <a:ext cx="5522949" cy="1910949"/>
          </a:xfrm>
          <a:prstGeom prst="rect">
            <a:avLst/>
          </a:prstGeom>
          <a:noFill/>
          <a:ln>
            <a:noFill/>
          </a:ln>
        </p:spPr>
      </p:pic>
      <p:sp>
        <p:nvSpPr>
          <p:cNvPr id="217" name="Google Shape;217;g20c1f288ad9_0_389">
            <a:extLst>
              <a:ext uri="{C183D7F6-B498-43B3-948B-1728B52AA6E4}">
                <adec:decorative xmlns:adec="http://schemas.microsoft.com/office/drawing/2017/decorative" val="1"/>
              </a:ext>
            </a:extLst>
          </p:cNvPr>
          <p:cNvSpPr/>
          <p:nvPr/>
        </p:nvSpPr>
        <p:spPr>
          <a:xfrm>
            <a:off x="6809975" y="3232551"/>
            <a:ext cx="523500" cy="1911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b037469bf5_0_1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WISEdata Portal Export</a:t>
            </a:r>
          </a:p>
        </p:txBody>
      </p:sp>
      <p:pic>
        <p:nvPicPr>
          <p:cNvPr id="224" name="Google Shape;224;g2b037469bf5_0_13" descr="Screenshot of the Course Offerings Export on WISEdata Portal, showing columns F through Z. "/>
          <p:cNvPicPr preferRelativeResize="0"/>
          <p:nvPr/>
        </p:nvPicPr>
        <p:blipFill>
          <a:blip r:embed="rId4">
            <a:alphaModFix/>
          </a:blip>
          <a:stretch>
            <a:fillRect/>
          </a:stretch>
        </p:blipFill>
        <p:spPr>
          <a:xfrm>
            <a:off x="152400" y="3031805"/>
            <a:ext cx="8839199" cy="1952362"/>
          </a:xfrm>
          <a:prstGeom prst="rect">
            <a:avLst/>
          </a:prstGeom>
          <a:noFill/>
          <a:ln>
            <a:noFill/>
          </a:ln>
        </p:spPr>
      </p:pic>
      <p:sp>
        <p:nvSpPr>
          <p:cNvPr id="225" name="Google Shape;225;g2b037469bf5_0_13"/>
          <p:cNvSpPr txBox="1"/>
          <p:nvPr/>
        </p:nvSpPr>
        <p:spPr>
          <a:xfrm>
            <a:off x="475488" y="921600"/>
            <a:ext cx="8229600" cy="1472100"/>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Roster: Course Offerings</a:t>
            </a:r>
            <a:endParaRPr sz="1500" b="1" dirty="0">
              <a:solidFill>
                <a:schemeClr val="dk1"/>
              </a:solidFill>
              <a:latin typeface="Lato"/>
              <a:ea typeface="Lato"/>
              <a:cs typeface="Lato"/>
              <a:sym typeface="Lato"/>
            </a:endParaRPr>
          </a:p>
          <a:p>
            <a:pPr marL="164592" lvl="0" indent="-164592" algn="l" rtl="0">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Sort by Local Course Title or Dual Enrollment</a:t>
            </a:r>
            <a:endParaRPr sz="1500" b="1" dirty="0">
              <a:solidFill>
                <a:schemeClr val="dk1"/>
              </a:solidFill>
              <a:latin typeface="Lato"/>
              <a:ea typeface="Lato"/>
              <a:cs typeface="Lato"/>
              <a:sym typeface="Lato"/>
            </a:endParaRPr>
          </a:p>
          <a:p>
            <a:pPr marL="164592" lvl="0" indent="-164592" algn="l" rtl="0">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Do the sections make sense?</a:t>
            </a:r>
            <a:endParaRPr sz="1500" b="1" dirty="0">
              <a:solidFill>
                <a:schemeClr val="dk1"/>
              </a:solidFill>
              <a:latin typeface="Lato"/>
              <a:ea typeface="Lato"/>
              <a:cs typeface="Lato"/>
              <a:sym typeface="Lato"/>
            </a:endParaRPr>
          </a:p>
          <a:p>
            <a:pPr marL="164592" lvl="0" indent="-164592" algn="l" rtl="0">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Example - *CAPP Pre-CALCULUS has 2 sections reporting without Dual Enrollment, but course title and rest of the sections are indicating this Dual Enrollment. Should it be Dual Enrollment?</a:t>
            </a:r>
            <a:endParaRPr sz="1500" b="1" dirty="0">
              <a:solidFill>
                <a:schemeClr val="dk1"/>
              </a:solidFill>
              <a:latin typeface="Lato"/>
              <a:ea typeface="Lato"/>
              <a:cs typeface="Lato"/>
              <a:sym typeface="Lato"/>
            </a:endParaRPr>
          </a:p>
          <a:p>
            <a:pPr marL="164592" lvl="0" indent="-164592" algn="l" rtl="0">
              <a:spcBef>
                <a:spcPts val="0"/>
              </a:spcBef>
              <a:spcAft>
                <a:spcPts val="180"/>
              </a:spcAft>
              <a:buClr>
                <a:schemeClr val="dk1"/>
              </a:buClr>
              <a:buSzPts val="1500"/>
              <a:buFont typeface="Arial" panose="020B0604020202020204" pitchFamily="34" charset="0"/>
              <a:buChar char="•"/>
            </a:pPr>
            <a:r>
              <a:rPr lang="en-US" sz="1500" b="1" dirty="0">
                <a:solidFill>
                  <a:schemeClr val="dk1"/>
                </a:solidFill>
                <a:latin typeface="Lato"/>
                <a:ea typeface="Lato"/>
                <a:cs typeface="Lato"/>
                <a:sym typeface="Lato"/>
              </a:rPr>
              <a:t>Equity and Access </a:t>
            </a:r>
            <a:endParaRPr sz="1500" b="1" dirty="0">
              <a:solidFill>
                <a:schemeClr val="dk1"/>
              </a:solidFill>
              <a:latin typeface="Lato"/>
              <a:ea typeface="Lato"/>
              <a:cs typeface="Lato"/>
              <a:sym typeface="Lato"/>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3811348"/>
            <a:ext cx="8243454" cy="983427"/>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200" dirty="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
        <p:nvSpPr>
          <p:cNvPr id="2" name="Text Placeholder 2">
            <a:extLst>
              <a:ext uri="{FF2B5EF4-FFF2-40B4-BE49-F238E27FC236}">
                <a16:creationId xmlns:a16="http://schemas.microsoft.com/office/drawing/2014/main" id="{1B506FA3-CC78-BE37-DEC3-4C4C1F7C76F4}"/>
              </a:ext>
            </a:extLst>
          </p:cNvPr>
          <p:cNvSpPr txBox="1">
            <a:spLocks/>
          </p:cNvSpPr>
          <p:nvPr/>
        </p:nvSpPr>
        <p:spPr>
          <a:xfrm>
            <a:off x="450273" y="914398"/>
            <a:ext cx="8243454" cy="914399"/>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pPr>
            <a:r>
              <a:rPr lang="en-US" sz="3600" dirty="0"/>
              <a:t>Thank you!</a:t>
            </a:r>
            <a:endParaRPr lang="en-US" sz="3200" dirty="0"/>
          </a:p>
        </p:txBody>
      </p:sp>
      <p:sp>
        <p:nvSpPr>
          <p:cNvPr id="6" name="Google Shape;232;g180299fd648_0_34">
            <a:extLst>
              <a:ext uri="{FF2B5EF4-FFF2-40B4-BE49-F238E27FC236}">
                <a16:creationId xmlns:a16="http://schemas.microsoft.com/office/drawing/2014/main" id="{6FD8E6EA-221D-AE7A-26B2-D8D02E8E7521}"/>
              </a:ext>
            </a:extLst>
          </p:cNvPr>
          <p:cNvSpPr txBox="1"/>
          <p:nvPr/>
        </p:nvSpPr>
        <p:spPr>
          <a:xfrm>
            <a:off x="5801989" y="1038443"/>
            <a:ext cx="2891737" cy="1415742"/>
          </a:xfrm>
          <a:prstGeom prst="rect">
            <a:avLst/>
          </a:prstGeom>
          <a:noFill/>
          <a:ln>
            <a:noFill/>
          </a:ln>
        </p:spPr>
        <p:txBody>
          <a:bodyPr spcFirstLastPara="1" wrap="square" lIns="91425" tIns="91425" rIns="91425" bIns="91425" anchor="t" anchorCtr="0">
            <a:spAutoFit/>
          </a:bodyPr>
          <a:lstStyle/>
          <a:p>
            <a:pPr marL="457200" marR="0" lvl="0" indent="-317500" algn="r" rtl="0">
              <a:lnSpc>
                <a:spcPct val="100000"/>
              </a:lnSpc>
              <a:spcBef>
                <a:spcPts val="0"/>
              </a:spcBef>
              <a:spcAft>
                <a:spcPts val="0"/>
              </a:spcAft>
              <a:buClr>
                <a:srgbClr val="000000"/>
              </a:buClr>
              <a:buSzPts val="1400"/>
              <a:buFont typeface="Lato"/>
              <a:buChar char="●"/>
            </a:pPr>
            <a:r>
              <a:rPr lang="en-US" sz="1600" b="1" i="0" u="none" strike="noStrike" cap="none" dirty="0">
                <a:solidFill>
                  <a:srgbClr val="000000"/>
                </a:solidFill>
                <a:latin typeface="Lato"/>
                <a:ea typeface="Lato"/>
                <a:cs typeface="Lato"/>
                <a:sym typeface="Lato"/>
              </a:rPr>
              <a:t>Please reach out if you have questions.</a:t>
            </a:r>
            <a:endParaRPr sz="1600" b="1" i="0" u="none" strike="noStrike" cap="none" dirty="0">
              <a:solidFill>
                <a:srgbClr val="000000"/>
              </a:solidFill>
              <a:latin typeface="Lato"/>
              <a:ea typeface="Lato"/>
              <a:cs typeface="Lato"/>
              <a:sym typeface="Lato"/>
            </a:endParaRPr>
          </a:p>
          <a:p>
            <a:pPr marL="457200" marR="0" lvl="0" indent="0" algn="r" rtl="0">
              <a:lnSpc>
                <a:spcPct val="100000"/>
              </a:lnSpc>
              <a:spcBef>
                <a:spcPts val="0"/>
              </a:spcBef>
              <a:spcAft>
                <a:spcPts val="0"/>
              </a:spcAft>
              <a:buClr>
                <a:srgbClr val="000000"/>
              </a:buClr>
              <a:buSzPts val="1400"/>
              <a:buFont typeface="Arial"/>
              <a:buNone/>
            </a:pPr>
            <a:r>
              <a:rPr lang="en-US" sz="1600" b="1" i="0" u="sng" strike="noStrike" cap="none" dirty="0">
                <a:solidFill>
                  <a:schemeClr val="hlink"/>
                </a:solidFill>
                <a:latin typeface="Lato"/>
                <a:ea typeface="Lato"/>
                <a:cs typeface="Lato"/>
                <a:sym typeface="Lato"/>
                <a:hlinkClick r:id="rId5"/>
              </a:rPr>
              <a:t>jessica.sloan@dpi.wi.gov</a:t>
            </a:r>
            <a:br>
              <a:rPr lang="en-US" sz="1600" b="1" i="0" u="none" strike="noStrike" cap="none" dirty="0">
                <a:solidFill>
                  <a:srgbClr val="000000"/>
                </a:solidFill>
                <a:latin typeface="Lato"/>
                <a:ea typeface="Lato"/>
                <a:cs typeface="Lato"/>
                <a:sym typeface="Lato"/>
              </a:rPr>
            </a:br>
            <a:endParaRPr sz="1600" b="1" i="0" u="none" strike="noStrike" cap="none" dirty="0">
              <a:solidFill>
                <a:srgbClr val="000000"/>
              </a:solidFill>
              <a:latin typeface="Lato"/>
              <a:ea typeface="Lato"/>
              <a:cs typeface="Lato"/>
              <a:sym typeface="Lato"/>
            </a:endParaRPr>
          </a:p>
          <a:p>
            <a:pPr marL="457200" marR="0" lvl="0" indent="-317500" algn="r" rtl="0">
              <a:lnSpc>
                <a:spcPct val="100000"/>
              </a:lnSpc>
              <a:spcBef>
                <a:spcPts val="0"/>
              </a:spcBef>
              <a:spcAft>
                <a:spcPts val="0"/>
              </a:spcAft>
              <a:buClr>
                <a:srgbClr val="000000"/>
              </a:buClr>
              <a:buSzPts val="1400"/>
              <a:buFont typeface="Lato"/>
              <a:buChar char="●"/>
            </a:pPr>
            <a:r>
              <a:rPr lang="en-US" sz="1600" b="1" i="0" u="sng" strike="noStrike" cap="none" dirty="0">
                <a:solidFill>
                  <a:schemeClr val="hlink"/>
                </a:solidFill>
                <a:latin typeface="Lato"/>
                <a:ea typeface="Lato"/>
                <a:cs typeface="Lato"/>
                <a:sym typeface="Lato"/>
                <a:hlinkClick r:id="rId6"/>
              </a:rPr>
              <a:t>DPI Help Ticket</a:t>
            </a:r>
            <a:endParaRPr sz="1600" b="1" i="0" u="none" strike="noStrike" cap="none" dirty="0">
              <a:solidFill>
                <a:srgbClr val="000000"/>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7225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What is Roster</a:t>
            </a:r>
            <a:endParaRPr dirty="0"/>
          </a:p>
        </p:txBody>
      </p:sp>
      <p:sp>
        <p:nvSpPr>
          <p:cNvPr id="55" name="Google Shape;55;p8"/>
          <p:cNvSpPr txBox="1"/>
          <p:nvPr/>
        </p:nvSpPr>
        <p:spPr>
          <a:xfrm>
            <a:off x="471488" y="922338"/>
            <a:ext cx="8222456" cy="3170068"/>
          </a:xfrm>
          <a:prstGeom prst="rect">
            <a:avLst/>
          </a:prstGeom>
          <a:noFill/>
          <a:ln>
            <a:noFill/>
          </a:ln>
        </p:spPr>
        <p:txBody>
          <a:bodyPr spcFirstLastPara="1" wrap="square" lIns="91425" tIns="91425" rIns="91425" bIns="91425" anchor="t" anchorCtr="0">
            <a:spAutoFit/>
          </a:bodyPr>
          <a:lstStyle/>
          <a:p>
            <a:pPr marL="164592" marR="0" lvl="0" indent="-164592" algn="l" rtl="0">
              <a:lnSpc>
                <a:spcPct val="150000"/>
              </a:lnSpc>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hlinkClick r:id="rId4"/>
              </a:rPr>
              <a:t>Roster is a collection within WISEdata </a:t>
            </a:r>
            <a:r>
              <a:rPr lang="en-US" sz="1800" b="1" i="0" u="none" strike="noStrike" cap="none" dirty="0">
                <a:solidFill>
                  <a:srgbClr val="000000"/>
                </a:solidFill>
                <a:latin typeface="Lato"/>
                <a:ea typeface="Lato"/>
                <a:cs typeface="Lato"/>
                <a:sym typeface="Lato"/>
              </a:rPr>
              <a:t>and WISEdash of course information, data about students and teachers associated with the courses, and the location of where courses are taught, such as the primary school where the student is enrolled. </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Roster data is required for all grade levels 3K, 4K, and KG through grade 12.</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Aft>
                <a:spcPts val="180"/>
              </a:spcAft>
              <a:buClr>
                <a:srgbClr val="000000"/>
              </a:buClr>
              <a:buSzPct val="100000"/>
              <a:buFont typeface="Arial" panose="020B0604020202020204" pitchFamily="34" charset="0"/>
              <a:buChar char="•"/>
            </a:pPr>
            <a:r>
              <a:rPr lang="en-US" sz="1800" b="1" i="0" u="none" strike="noStrike" cap="none" dirty="0">
                <a:solidFill>
                  <a:srgbClr val="000000"/>
                </a:solidFill>
                <a:latin typeface="Lato"/>
                <a:ea typeface="Lato"/>
                <a:cs typeface="Lato"/>
                <a:sym typeface="Lato"/>
              </a:rPr>
              <a:t>Data will be entered in your student information system (SIS) and pushed to WISEdata, and then to WISEdash.</a:t>
            </a:r>
            <a:endParaRPr sz="1800" b="1"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180299fd648_0_1"/>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Roster</a:t>
            </a:r>
            <a:endParaRPr/>
          </a:p>
        </p:txBody>
      </p:sp>
      <p:pic>
        <p:nvPicPr>
          <p:cNvPr id="62" name="Google Shape;62;g180299fd648_0_1" descr="A screenshot of the Roster data elements available on the Roster: Info, Help and FAQ page, in the Required Data Elements section (https://dpi.wi.gov/wisedata/roster#Roster%20Data%20Elements). "/>
          <p:cNvPicPr preferRelativeResize="0"/>
          <p:nvPr/>
        </p:nvPicPr>
        <p:blipFill rotWithShape="1">
          <a:blip r:embed="rId4">
            <a:alphaModFix/>
          </a:blip>
          <a:srcRect/>
          <a:stretch/>
        </p:blipFill>
        <p:spPr>
          <a:xfrm>
            <a:off x="2116566" y="921600"/>
            <a:ext cx="4910867" cy="3917100"/>
          </a:xfrm>
          <a:prstGeom prst="rect">
            <a:avLst/>
          </a:prstGeom>
          <a:noFill/>
          <a:ln w="19050" cap="flat" cmpd="sng">
            <a:solidFill>
              <a:schemeClr val="dk1"/>
            </a:solidFill>
            <a:prstDash val="solid"/>
            <a:round/>
            <a:headEnd type="none" w="sm" len="sm"/>
            <a:tailEnd type="none" w="sm" len="sm"/>
          </a:ln>
        </p:spPr>
      </p:pic>
      <p:sp>
        <p:nvSpPr>
          <p:cNvPr id="63" name="Google Shape;63;g180299fd648_0_1"/>
          <p:cNvSpPr txBox="1"/>
          <p:nvPr/>
        </p:nvSpPr>
        <p:spPr>
          <a:xfrm>
            <a:off x="4053233" y="921600"/>
            <a:ext cx="2974200" cy="75658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2300"/>
              </a:spcAft>
              <a:buClr>
                <a:srgbClr val="000000"/>
              </a:buClr>
              <a:buSzPts val="1800"/>
              <a:buFont typeface="Arial"/>
              <a:buNone/>
            </a:pPr>
            <a:r>
              <a:rPr lang="en-US" sz="1800" b="0" i="0" u="sng" strike="noStrike" cap="none" dirty="0">
                <a:solidFill>
                  <a:schemeClr val="hlink"/>
                </a:solidFill>
                <a:latin typeface="Lato"/>
                <a:ea typeface="Lato"/>
                <a:cs typeface="Lato"/>
                <a:sym typeface="Lato"/>
                <a:hlinkClick r:id="rId5"/>
              </a:rPr>
              <a:t>Roster: Info, Help and FAQ</a:t>
            </a:r>
            <a:endParaRPr sz="1400" b="0" i="0" u="none" strike="noStrike" cap="none" dirty="0">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0c1f288ad9_0_17"/>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Roster Work Plan Row 1 (front half)</a:t>
            </a:r>
            <a:endParaRPr dirty="0"/>
          </a:p>
        </p:txBody>
      </p:sp>
      <p:sp>
        <p:nvSpPr>
          <p:cNvPr id="71" name="Google Shape;71;g20c1f288ad9_0_17"/>
          <p:cNvSpPr txBox="1"/>
          <p:nvPr/>
        </p:nvSpPr>
        <p:spPr>
          <a:xfrm>
            <a:off x="460800" y="997641"/>
            <a:ext cx="8236800" cy="801900"/>
          </a:xfrm>
          <a:prstGeom prst="rect">
            <a:avLst/>
          </a:prstGeom>
          <a:noFill/>
          <a:ln>
            <a:noFill/>
          </a:ln>
        </p:spPr>
        <p:txBody>
          <a:bodyPr spcFirstLastPara="1" wrap="square" lIns="91425" tIns="45700" rIns="91425" bIns="45700" anchor="t" anchorCtr="0">
            <a:noAutofit/>
          </a:bodyPr>
          <a:lstStyle/>
          <a:p>
            <a:pPr marL="164592" marR="0" lvl="0" indent="-164592" algn="l" rtl="0">
              <a:lnSpc>
                <a:spcPct val="150000"/>
              </a:lnSpc>
              <a:spcBef>
                <a:spcPts val="0"/>
              </a:spcBef>
              <a:spcAft>
                <a:spcPts val="180"/>
              </a:spcAft>
              <a:buClr>
                <a:srgbClr val="000000"/>
              </a:buClr>
              <a:buSzPts val="1600"/>
              <a:buFont typeface="Arial" panose="020B0604020202020204" pitchFamily="34" charset="0"/>
              <a:buChar char="•"/>
            </a:pPr>
            <a:r>
              <a:rPr lang="en-US" sz="1800" b="1" i="0" u="sng" strike="noStrike" cap="none" dirty="0">
                <a:solidFill>
                  <a:schemeClr val="hlink"/>
                </a:solidFill>
                <a:latin typeface="Lato"/>
                <a:ea typeface="Lato"/>
                <a:cs typeface="Lato"/>
                <a:sym typeface="Lato"/>
                <a:hlinkClick r:id="rId4"/>
              </a:rPr>
              <a:t>Link to Roster Work Plan</a:t>
            </a:r>
            <a:r>
              <a:rPr lang="en-US" sz="1800" b="1" i="0" u="none" strike="noStrike" cap="none" dirty="0">
                <a:solidFill>
                  <a:srgbClr val="000000"/>
                </a:solidFill>
                <a:latin typeface="Lato"/>
                <a:ea typeface="Lato"/>
                <a:cs typeface="Lato"/>
                <a:sym typeface="Lato"/>
              </a:rPr>
              <a:t> - save to your Google Drive or print (8.5”x11”)</a:t>
            </a:r>
            <a:endParaRPr sz="1800" b="1" i="0" u="none" strike="noStrike" cap="none" dirty="0">
              <a:solidFill>
                <a:srgbClr val="000000"/>
              </a:solidFill>
              <a:latin typeface="Lato"/>
              <a:ea typeface="Lato"/>
              <a:cs typeface="Lato"/>
              <a:sym typeface="Lato"/>
            </a:endParaRPr>
          </a:p>
          <a:p>
            <a:pPr marL="164592" marR="0" lvl="0" indent="-164592" algn="l" rtl="0">
              <a:lnSpc>
                <a:spcPct val="150000"/>
              </a:lnSpc>
              <a:spcBef>
                <a:spcPts val="0"/>
              </a:spcBef>
              <a:spcAft>
                <a:spcPts val="180"/>
              </a:spcAft>
              <a:buClr>
                <a:srgbClr val="000000"/>
              </a:buClr>
              <a:buSzPts val="1600"/>
              <a:buFont typeface="Arial" panose="020B0604020202020204" pitchFamily="34" charset="0"/>
              <a:buChar char="•"/>
            </a:pPr>
            <a:r>
              <a:rPr lang="en-US" sz="1800" b="1" i="0" u="sng" strike="noStrike" cap="none" dirty="0">
                <a:solidFill>
                  <a:schemeClr val="hlink"/>
                </a:solidFill>
                <a:latin typeface="Lato"/>
                <a:ea typeface="Lato"/>
                <a:cs typeface="Lato"/>
                <a:sym typeface="Lato"/>
                <a:hlinkClick r:id="rId5"/>
              </a:rPr>
              <a:t>Google Sheets Example</a:t>
            </a:r>
            <a:endParaRPr sz="1800" b="1" i="0" u="none" strike="noStrike" cap="none" dirty="0">
              <a:solidFill>
                <a:srgbClr val="000000"/>
              </a:solidFill>
              <a:latin typeface="Lato"/>
              <a:ea typeface="Lato"/>
              <a:cs typeface="Lato"/>
              <a:sym typeface="Lato"/>
            </a:endParaRPr>
          </a:p>
        </p:txBody>
      </p:sp>
      <p:pic>
        <p:nvPicPr>
          <p:cNvPr id="69" name="Google Shape;69;g20c1f288ad9_0_17" descr="Screenshot of the Roster work plan, linked in the top bullet on this slide. "/>
          <p:cNvPicPr preferRelativeResize="0"/>
          <p:nvPr/>
        </p:nvPicPr>
        <p:blipFill>
          <a:blip r:embed="rId6">
            <a:alphaModFix/>
          </a:blip>
          <a:stretch>
            <a:fillRect/>
          </a:stretch>
        </p:blipFill>
        <p:spPr>
          <a:xfrm>
            <a:off x="0" y="2227877"/>
            <a:ext cx="9144001" cy="2263247"/>
          </a:xfrm>
          <a:prstGeom prst="rect">
            <a:avLst/>
          </a:prstGeom>
          <a:noFill/>
          <a:ln>
            <a:noFill/>
          </a:ln>
        </p:spPr>
      </p:pic>
      <p:sp>
        <p:nvSpPr>
          <p:cNvPr id="72" name="Google Shape;72;g20c1f288ad9_0_17">
            <a:extLst>
              <a:ext uri="{C183D7F6-B498-43B3-948B-1728B52AA6E4}">
                <adec:decorative xmlns:adec="http://schemas.microsoft.com/office/drawing/2017/decorative" val="1"/>
              </a:ext>
            </a:extLst>
          </p:cNvPr>
          <p:cNvSpPr/>
          <p:nvPr/>
        </p:nvSpPr>
        <p:spPr>
          <a:xfrm>
            <a:off x="0" y="2227877"/>
            <a:ext cx="5123700" cy="2263373"/>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0c1f288ad9_0_13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What is a CTE course?</a:t>
            </a:r>
            <a:endParaRPr/>
          </a:p>
        </p:txBody>
      </p:sp>
      <p:sp>
        <p:nvSpPr>
          <p:cNvPr id="78" name="Google Shape;78;g20c1f288ad9_0_132"/>
          <p:cNvSpPr txBox="1">
            <a:spLocks noGrp="1"/>
          </p:cNvSpPr>
          <p:nvPr>
            <p:ph type="body" idx="2"/>
          </p:nvPr>
        </p:nvSpPr>
        <p:spPr>
          <a:xfrm>
            <a:off x="467999" y="922338"/>
            <a:ext cx="8236801" cy="349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A secondary course offered through the recognized Wisconsin program areas listed below and must be taught by an appropriately licensed CTE instructor for that specific discipline.</a:t>
            </a:r>
          </a:p>
          <a:p>
            <a:pPr marL="0" lvl="0" indent="0" algn="l" rtl="0">
              <a:lnSpc>
                <a:spcPct val="100000"/>
              </a:lnSpc>
              <a:spcBef>
                <a:spcPts val="0"/>
              </a:spcBef>
              <a:spcAft>
                <a:spcPts val="0"/>
              </a:spcAft>
              <a:buSzPts val="2400"/>
              <a:buNone/>
            </a:pPr>
            <a:endParaRPr lang="en-US" sz="1800" dirty="0"/>
          </a:p>
          <a:p>
            <a:pPr marL="457200" lvl="0" indent="-330200" algn="l" rtl="0">
              <a:lnSpc>
                <a:spcPct val="115000"/>
              </a:lnSpc>
              <a:spcBef>
                <a:spcPts val="0"/>
              </a:spcBef>
              <a:spcAft>
                <a:spcPts val="0"/>
              </a:spcAft>
              <a:buSzPts val="1600"/>
              <a:buFont typeface="Arial"/>
              <a:buAutoNum type="arabicPeriod"/>
            </a:pPr>
            <a:r>
              <a:rPr lang="en-US" sz="1800" dirty="0"/>
              <a:t>Agriculture and Natural Resources</a:t>
            </a:r>
            <a:endParaRPr sz="1800" dirty="0"/>
          </a:p>
          <a:p>
            <a:pPr marL="457200" lvl="0" indent="-330200" algn="l" rtl="0">
              <a:lnSpc>
                <a:spcPct val="115000"/>
              </a:lnSpc>
              <a:spcBef>
                <a:spcPts val="0"/>
              </a:spcBef>
              <a:spcAft>
                <a:spcPts val="0"/>
              </a:spcAft>
              <a:buSzPts val="1600"/>
              <a:buFont typeface="Arial"/>
              <a:buAutoNum type="arabicPeriod"/>
            </a:pPr>
            <a:r>
              <a:rPr lang="en-US" sz="1800" dirty="0"/>
              <a:t>Business and Information Technology</a:t>
            </a:r>
            <a:endParaRPr sz="1800" dirty="0"/>
          </a:p>
          <a:p>
            <a:pPr marL="457200" lvl="0" indent="-330200" algn="l" rtl="0">
              <a:lnSpc>
                <a:spcPct val="115000"/>
              </a:lnSpc>
              <a:spcBef>
                <a:spcPts val="0"/>
              </a:spcBef>
              <a:spcAft>
                <a:spcPts val="0"/>
              </a:spcAft>
              <a:buSzPts val="1600"/>
              <a:buFont typeface="Arial"/>
              <a:buAutoNum type="arabicPeriod"/>
            </a:pPr>
            <a:r>
              <a:rPr lang="en-US" sz="1800" dirty="0"/>
              <a:t>Family and Consumer Science</a:t>
            </a:r>
            <a:endParaRPr sz="1800" dirty="0"/>
          </a:p>
          <a:p>
            <a:pPr marL="457200" lvl="0" indent="-330200" algn="l" rtl="0">
              <a:lnSpc>
                <a:spcPct val="115000"/>
              </a:lnSpc>
              <a:spcBef>
                <a:spcPts val="0"/>
              </a:spcBef>
              <a:spcAft>
                <a:spcPts val="0"/>
              </a:spcAft>
              <a:buSzPts val="1600"/>
              <a:buFont typeface="Arial"/>
              <a:buAutoNum type="arabicPeriod"/>
            </a:pPr>
            <a:r>
              <a:rPr lang="en-US" sz="1800" dirty="0"/>
              <a:t>Health Science</a:t>
            </a:r>
            <a:endParaRPr sz="1800" dirty="0"/>
          </a:p>
          <a:p>
            <a:pPr marL="457200" lvl="0" indent="-330200" algn="l" rtl="0">
              <a:lnSpc>
                <a:spcPct val="115000"/>
              </a:lnSpc>
              <a:spcBef>
                <a:spcPts val="0"/>
              </a:spcBef>
              <a:spcAft>
                <a:spcPts val="0"/>
              </a:spcAft>
              <a:buSzPts val="1600"/>
              <a:buFont typeface="Arial"/>
              <a:buAutoNum type="arabicPeriod"/>
            </a:pPr>
            <a:r>
              <a:rPr lang="en-US" sz="1800" dirty="0"/>
              <a:t>Marketing Management and Entrepreneurship</a:t>
            </a:r>
            <a:endParaRPr sz="1800" dirty="0"/>
          </a:p>
          <a:p>
            <a:pPr marL="457200" lvl="0" indent="-330200" algn="l" rtl="0">
              <a:lnSpc>
                <a:spcPct val="115000"/>
              </a:lnSpc>
              <a:spcBef>
                <a:spcPts val="0"/>
              </a:spcBef>
              <a:spcAft>
                <a:spcPts val="0"/>
              </a:spcAft>
              <a:buSzPts val="1600"/>
              <a:buFont typeface="Arial"/>
              <a:buAutoNum type="arabicPeriod"/>
            </a:pPr>
            <a:r>
              <a:rPr lang="en-US" sz="1800" dirty="0"/>
              <a:t>Technology and Engineering </a:t>
            </a:r>
          </a:p>
          <a:p>
            <a:pPr marL="0" lvl="0" indent="0" algn="l" rtl="0">
              <a:lnSpc>
                <a:spcPct val="115000"/>
              </a:lnSpc>
              <a:spcBef>
                <a:spcPts val="0"/>
              </a:spcBef>
              <a:spcAft>
                <a:spcPts val="0"/>
              </a:spcAft>
              <a:buClr>
                <a:schemeClr val="dk1"/>
              </a:buClr>
              <a:buSzPts val="1100"/>
              <a:buFont typeface="Arial"/>
              <a:buNone/>
            </a:pPr>
            <a:endParaRPr lang="en-US" sz="1300" b="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0c1f288ad9_0_132"/>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Licensing for a CTE Course</a:t>
            </a:r>
            <a:endParaRPr dirty="0"/>
          </a:p>
        </p:txBody>
      </p:sp>
      <p:sp>
        <p:nvSpPr>
          <p:cNvPr id="78" name="Google Shape;78;g20c1f288ad9_0_132"/>
          <p:cNvSpPr txBox="1">
            <a:spLocks noGrp="1"/>
          </p:cNvSpPr>
          <p:nvPr>
            <p:ph type="body" idx="2"/>
          </p:nvPr>
        </p:nvSpPr>
        <p:spPr>
          <a:xfrm>
            <a:off x="482803" y="922338"/>
            <a:ext cx="8221997" cy="2801099"/>
          </a:xfrm>
          <a:prstGeom prst="rect">
            <a:avLst/>
          </a:prstGeom>
          <a:noFill/>
          <a:ln>
            <a:noFill/>
          </a:ln>
        </p:spPr>
        <p:txBody>
          <a:bodyPr spcFirstLastPara="1" wrap="square" lIns="91425" tIns="45700" rIns="91425" bIns="45700" anchor="t" anchorCtr="0">
            <a:noAutofit/>
          </a:bodyPr>
          <a:lstStyle/>
          <a:p>
            <a:pPr marL="164592" indent="-164592">
              <a:spcAft>
                <a:spcPts val="180"/>
              </a:spcAft>
              <a:buSzPct val="100000"/>
            </a:pPr>
            <a:r>
              <a:rPr lang="en-US" sz="1800" dirty="0"/>
              <a:t>There are multiple pathways to licensure to teach a CTE course, including </a:t>
            </a:r>
            <a:r>
              <a:rPr lang="en-US" sz="1800" u="sng" dirty="0">
                <a:solidFill>
                  <a:srgbClr val="1155CC"/>
                </a:solidFill>
                <a:hlinkClick r:id="rId4">
                  <a:extLst>
                    <a:ext uri="{A12FA001-AC4F-418D-AE19-62706E023703}">
                      <ahyp:hlinkClr xmlns:ahyp="http://schemas.microsoft.com/office/drawing/2018/hyperlinkcolor" val="tx"/>
                    </a:ext>
                  </a:extLst>
                </a:hlinkClick>
              </a:rPr>
              <a:t>experience-based licensure in technical education</a:t>
            </a:r>
            <a:r>
              <a:rPr lang="en-US" sz="1800" dirty="0"/>
              <a:t>. </a:t>
            </a:r>
          </a:p>
          <a:p>
            <a:pPr marL="164592" indent="-164592">
              <a:spcAft>
                <a:spcPts val="180"/>
              </a:spcAft>
              <a:buSzPct val="100000"/>
            </a:pPr>
            <a:r>
              <a:rPr lang="en-US" sz="1800" dirty="0"/>
              <a:t>Additional information on license requirements and qualifications can be found on </a:t>
            </a:r>
            <a:r>
              <a:rPr lang="en-US" sz="1800" u="sng" dirty="0">
                <a:solidFill>
                  <a:srgbClr val="1155CC"/>
                </a:solidFill>
                <a:hlinkClick r:id="rId5">
                  <a:extLst>
                    <a:ext uri="{A12FA001-AC4F-418D-AE19-62706E023703}">
                      <ahyp:hlinkClr xmlns:ahyp="http://schemas.microsoft.com/office/drawing/2018/hyperlinkcolor" val="tx"/>
                    </a:ext>
                  </a:extLst>
                </a:hlinkClick>
              </a:rPr>
              <a:t>the Pathways to Licensure DPI webpage</a:t>
            </a:r>
            <a:r>
              <a:rPr lang="en-US" sz="1800" dirty="0"/>
              <a:t>.  </a:t>
            </a:r>
          </a:p>
          <a:p>
            <a:pPr marL="285750" indent="-285750">
              <a:lnSpc>
                <a:spcPct val="100000"/>
              </a:lnSpc>
            </a:pPr>
            <a:endParaRPr lang="en-US" sz="1800" dirty="0"/>
          </a:p>
          <a:p>
            <a:pPr marL="0" lvl="0" indent="0" algn="l" rtl="0">
              <a:lnSpc>
                <a:spcPct val="100000"/>
              </a:lnSpc>
              <a:spcBef>
                <a:spcPts val="0"/>
              </a:spcBef>
              <a:spcAft>
                <a:spcPts val="0"/>
              </a:spcAft>
              <a:buSzPts val="2400"/>
              <a:buNone/>
            </a:pPr>
            <a:endParaRPr lang="en-US" dirty="0"/>
          </a:p>
        </p:txBody>
      </p:sp>
    </p:spTree>
    <p:custDataLst>
      <p:tags r:id="rId1"/>
    </p:custDataLst>
    <p:extLst>
      <p:ext uri="{BB962C8B-B14F-4D97-AF65-F5344CB8AC3E}">
        <p14:creationId xmlns:p14="http://schemas.microsoft.com/office/powerpoint/2010/main" val="57884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0c1f288ad9_0_30"/>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Lato Black"/>
                <a:ea typeface="Lato Black"/>
                <a:cs typeface="Lato Black"/>
                <a:sym typeface="Lato Black"/>
              </a:rPr>
              <a:t>Roster/SCED/State Code</a:t>
            </a:r>
            <a:endParaRPr/>
          </a:p>
        </p:txBody>
      </p:sp>
      <p:sp>
        <p:nvSpPr>
          <p:cNvPr id="84" name="Google Shape;84;g20c1f288ad9_0_30"/>
          <p:cNvSpPr txBox="1">
            <a:spLocks noGrp="1"/>
          </p:cNvSpPr>
          <p:nvPr>
            <p:ph type="body" idx="2"/>
          </p:nvPr>
        </p:nvSpPr>
        <p:spPr>
          <a:xfrm>
            <a:off x="482802" y="1044048"/>
            <a:ext cx="4942173" cy="3358800"/>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SzPct val="100000"/>
              <a:buChar char="•"/>
            </a:pPr>
            <a:r>
              <a:rPr lang="en-US" sz="1800" dirty="0"/>
              <a:t>All courses have Roster/SCED/State Codes to be able to send to WISE.</a:t>
            </a:r>
            <a:endParaRPr sz="1800" dirty="0"/>
          </a:p>
          <a:p>
            <a:pPr marL="164592" lvl="0" indent="-164592" algn="l" rtl="0">
              <a:spcBef>
                <a:spcPts val="0"/>
              </a:spcBef>
              <a:spcAft>
                <a:spcPts val="180"/>
              </a:spcAft>
              <a:buSzPct val="100000"/>
              <a:buChar char="•"/>
            </a:pPr>
            <a:r>
              <a:rPr lang="en-US" sz="1800" u="sng" dirty="0">
                <a:solidFill>
                  <a:schemeClr val="hlink"/>
                </a:solidFill>
                <a:hlinkClick r:id="rId4"/>
              </a:rPr>
              <a:t>Courses data element page</a:t>
            </a:r>
            <a:endParaRPr sz="1800" dirty="0"/>
          </a:p>
          <a:p>
            <a:pPr marL="164592" lvl="0" indent="-164592" algn="l" rtl="0">
              <a:spcBef>
                <a:spcPts val="0"/>
              </a:spcBef>
              <a:spcAft>
                <a:spcPts val="180"/>
              </a:spcAft>
              <a:buSzPct val="100000"/>
              <a:buChar char="•"/>
            </a:pPr>
            <a:r>
              <a:rPr lang="en-US" sz="1800" dirty="0"/>
              <a:t>Select the reporting year and download.</a:t>
            </a:r>
            <a:endParaRPr sz="1800" dirty="0"/>
          </a:p>
          <a:p>
            <a:pPr marL="164592" lvl="0" indent="-164592" algn="l" rtl="0">
              <a:spcBef>
                <a:spcPts val="0"/>
              </a:spcBef>
              <a:spcAft>
                <a:spcPts val="180"/>
              </a:spcAft>
              <a:buSzPct val="100000"/>
              <a:buChar char="•"/>
            </a:pPr>
            <a:r>
              <a:rPr lang="en-US" sz="1800" dirty="0"/>
              <a:t>Each year there are a few updates (a code no longer used usually causes an error).</a:t>
            </a:r>
            <a:endParaRPr sz="1800" dirty="0"/>
          </a:p>
          <a:p>
            <a:pPr marL="457200" lvl="0" indent="0" algn="l" rtl="0">
              <a:lnSpc>
                <a:spcPct val="100000"/>
              </a:lnSpc>
              <a:spcBef>
                <a:spcPts val="0"/>
              </a:spcBef>
              <a:spcAft>
                <a:spcPts val="0"/>
              </a:spcAft>
              <a:buSzPts val="2400"/>
              <a:buNone/>
            </a:pPr>
            <a:endParaRPr sz="2000" dirty="0"/>
          </a:p>
        </p:txBody>
      </p:sp>
      <p:pic>
        <p:nvPicPr>
          <p:cNvPr id="85" name="Google Shape;85;g20c1f288ad9_0_30" descr="A screenshot of the Courses data element page. The screenshot covers content from the webpage title to the three, blue 'download' buttons which provide .csv files for the 2022-23 school year, the 2021-22 school year and the 2020-21 school year. "/>
          <p:cNvPicPr preferRelativeResize="0"/>
          <p:nvPr/>
        </p:nvPicPr>
        <p:blipFill rotWithShape="1">
          <a:blip r:embed="rId5">
            <a:alphaModFix/>
          </a:blip>
          <a:srcRect/>
          <a:stretch/>
        </p:blipFill>
        <p:spPr>
          <a:xfrm>
            <a:off x="5424975" y="1044048"/>
            <a:ext cx="3164550" cy="3788500"/>
          </a:xfrm>
          <a:prstGeom prst="rect">
            <a:avLst/>
          </a:prstGeom>
          <a:noFill/>
          <a:ln w="19050" cap="flat" cmpd="sng">
            <a:solidFill>
              <a:schemeClr val="dk1"/>
            </a:solidFill>
            <a:prstDash val="solid"/>
            <a:round/>
            <a:headEnd type="none" w="sm" len="sm"/>
            <a:tailEnd type="none" w="sm" len="sm"/>
          </a:ln>
        </p:spPr>
      </p:pic>
      <p:sp>
        <p:nvSpPr>
          <p:cNvPr id="86" name="Google Shape;86;g20c1f288ad9_0_30">
            <a:extLst>
              <a:ext uri="{C183D7F6-B498-43B3-948B-1728B52AA6E4}">
                <adec:decorative xmlns:adec="http://schemas.microsoft.com/office/drawing/2017/decorative" val="1"/>
              </a:ext>
            </a:extLst>
          </p:cNvPr>
          <p:cNvSpPr/>
          <p:nvPr/>
        </p:nvSpPr>
        <p:spPr>
          <a:xfrm>
            <a:off x="5424975" y="4196596"/>
            <a:ext cx="1027800" cy="758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g180299fd648_0_7"/>
          <p:cNvSpPr txBox="1">
            <a:spLocks noGrp="1"/>
          </p:cNvSpPr>
          <p:nvPr>
            <p:ph type="title" idx="4294967295"/>
          </p:nvPr>
        </p:nvSpPr>
        <p:spPr>
          <a:xfrm>
            <a:off x="0" y="0"/>
            <a:ext cx="9144000" cy="92233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Lato Black"/>
                <a:ea typeface="Lato Black"/>
                <a:cs typeface="Lato Black"/>
                <a:sym typeface="Lato Black"/>
              </a:rPr>
              <a:t>Roster Codes</a:t>
            </a:r>
            <a:endParaRPr dirty="0"/>
          </a:p>
        </p:txBody>
      </p:sp>
      <p:sp>
        <p:nvSpPr>
          <p:cNvPr id="94" name="Google Shape;94;g180299fd648_0_7"/>
          <p:cNvSpPr txBox="1"/>
          <p:nvPr/>
        </p:nvSpPr>
        <p:spPr>
          <a:xfrm>
            <a:off x="460799" y="922350"/>
            <a:ext cx="4964316" cy="4144694"/>
          </a:xfrm>
          <a:prstGeom prst="rect">
            <a:avLst/>
          </a:prstGeom>
          <a:noFill/>
          <a:ln>
            <a:noFill/>
          </a:ln>
        </p:spPr>
        <p:txBody>
          <a:bodyPr spcFirstLastPara="1" wrap="square" lIns="91425" tIns="91425" rIns="91425" bIns="91425" anchor="t" anchorCtr="0">
            <a:spAutoFit/>
          </a:bodyPr>
          <a:lstStyle/>
          <a:p>
            <a:pPr marL="164592" marR="0" lvl="0" indent="-164592" algn="l" rtl="0">
              <a:lnSpc>
                <a:spcPct val="100000"/>
              </a:lnSpc>
              <a:spcBef>
                <a:spcPts val="0"/>
              </a:spcBef>
              <a:spcAft>
                <a:spcPts val="180"/>
              </a:spcAft>
              <a:buClr>
                <a:srgbClr val="000000"/>
              </a:buClr>
              <a:buSzPts val="1400"/>
              <a:buFont typeface="Arial" panose="020B0604020202020204" pitchFamily="34" charset="0"/>
              <a:buChar char="•"/>
            </a:pPr>
            <a:r>
              <a:rPr lang="en-US" b="1" i="0" u="none" strike="noStrike" cap="none" dirty="0">
                <a:solidFill>
                  <a:srgbClr val="000000"/>
                </a:solidFill>
                <a:latin typeface="Lato"/>
                <a:ea typeface="Lato"/>
                <a:cs typeface="Lato"/>
                <a:sym typeface="Lato"/>
              </a:rPr>
              <a:t>Each course must have a Roster/State/SCED code. If it does not, it will not send to WISE.</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b="1" i="0" u="none" strike="noStrike" cap="none" dirty="0">
                <a:solidFill>
                  <a:srgbClr val="000000"/>
                </a:solidFill>
                <a:latin typeface="Lato"/>
                <a:ea typeface="Lato"/>
                <a:cs typeface="Lato"/>
                <a:sym typeface="Lato"/>
              </a:rPr>
              <a:t>Each student information system (SIS) uses slightly different language to describe Roster codes (Roster/State/SCED).</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b="1" i="0" u="none" strike="noStrike" cap="none" dirty="0">
                <a:solidFill>
                  <a:srgbClr val="000000"/>
                </a:solidFill>
                <a:latin typeface="Lato"/>
                <a:ea typeface="Lato"/>
                <a:cs typeface="Lato"/>
                <a:sym typeface="Lato"/>
              </a:rPr>
              <a:t>Each year an updated spreadsheet is available at Courses - </a:t>
            </a:r>
            <a:r>
              <a:rPr lang="en-US" b="1" i="0" u="sng" strike="noStrike" cap="none" dirty="0">
                <a:solidFill>
                  <a:schemeClr val="hlink"/>
                </a:solidFill>
                <a:latin typeface="Lato"/>
                <a:ea typeface="Lato"/>
                <a:cs typeface="Lato"/>
                <a:sym typeface="Lato"/>
                <a:hlinkClick r:id="rId4"/>
              </a:rPr>
              <a:t>https://dpi.wi.gov/wise/data-elements/coursereference</a:t>
            </a:r>
            <a:r>
              <a:rPr lang="en-US" b="1" i="0" u="none" strike="noStrike" cap="none" dirty="0">
                <a:solidFill>
                  <a:srgbClr val="000000"/>
                </a:solidFill>
                <a:latin typeface="Lato"/>
                <a:ea typeface="Lato"/>
                <a:cs typeface="Lato"/>
                <a:sym typeface="Lato"/>
              </a:rPr>
              <a:t> . </a:t>
            </a:r>
            <a:br>
              <a:rPr lang="en-US" b="1" i="0" u="none" strike="noStrike" cap="none" dirty="0">
                <a:solidFill>
                  <a:srgbClr val="000000"/>
                </a:solidFill>
                <a:latin typeface="Lato"/>
                <a:ea typeface="Lato"/>
                <a:cs typeface="Lato"/>
                <a:sym typeface="Lato"/>
              </a:rPr>
            </a:br>
            <a:r>
              <a:rPr lang="en-US" b="1" i="0" u="none" strike="noStrike" cap="none" dirty="0">
                <a:solidFill>
                  <a:srgbClr val="000000"/>
                </a:solidFill>
                <a:latin typeface="Lato"/>
                <a:ea typeface="Lato"/>
                <a:cs typeface="Lato"/>
                <a:sym typeface="Lato"/>
              </a:rPr>
              <a:t>Some SIS vendors integrate these spreadsheets into their software. However, only the person that creates courses would see that. Teachers would need to reference the Courses download.</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b="1" i="0" u="none" strike="noStrike" cap="none" dirty="0">
                <a:solidFill>
                  <a:srgbClr val="000000"/>
                </a:solidFill>
                <a:latin typeface="Lato"/>
                <a:ea typeface="Lato"/>
                <a:cs typeface="Lato"/>
                <a:sym typeface="Lato"/>
              </a:rPr>
              <a:t>The </a:t>
            </a:r>
            <a:r>
              <a:rPr lang="en-US" b="1" i="0" u="sng" strike="noStrike" cap="none" dirty="0">
                <a:solidFill>
                  <a:schemeClr val="hlink"/>
                </a:solidFill>
                <a:latin typeface="Lato"/>
                <a:ea typeface="Lato"/>
                <a:cs typeface="Lato"/>
                <a:sym typeface="Lato"/>
                <a:hlinkClick r:id="rId4"/>
              </a:rPr>
              <a:t>Courses webpage</a:t>
            </a:r>
            <a:r>
              <a:rPr lang="en-US" b="1" i="0" u="none" strike="noStrike" cap="none" dirty="0">
                <a:solidFill>
                  <a:srgbClr val="000000"/>
                </a:solidFill>
                <a:latin typeface="Lato"/>
                <a:ea typeface="Lato"/>
                <a:cs typeface="Lato"/>
                <a:sym typeface="Lato"/>
              </a:rPr>
              <a:t> provides a description of the columns within the spreadsheet.</a:t>
            </a:r>
            <a:endParaRPr b="1" i="0" u="none" strike="noStrike" cap="none" dirty="0">
              <a:solidFill>
                <a:srgbClr val="000000"/>
              </a:solidFill>
              <a:latin typeface="Lato"/>
              <a:ea typeface="Lato"/>
              <a:cs typeface="Lato"/>
              <a:sym typeface="Lato"/>
            </a:endParaRPr>
          </a:p>
          <a:p>
            <a:pPr marL="164592" marR="0" lvl="0" indent="-164592" algn="l" rtl="0">
              <a:lnSpc>
                <a:spcPct val="100000"/>
              </a:lnSpc>
              <a:spcBef>
                <a:spcPts val="1000"/>
              </a:spcBef>
              <a:spcAft>
                <a:spcPts val="180"/>
              </a:spcAft>
              <a:buClr>
                <a:srgbClr val="000000"/>
              </a:buClr>
              <a:buSzPts val="1400"/>
              <a:buFont typeface="Arial" panose="020B0604020202020204" pitchFamily="34" charset="0"/>
              <a:buChar char="•"/>
            </a:pPr>
            <a:r>
              <a:rPr lang="en-US" b="1" i="0" u="none" strike="noStrike" cap="none" dirty="0">
                <a:solidFill>
                  <a:srgbClr val="000000"/>
                </a:solidFill>
                <a:latin typeface="Lato"/>
                <a:ea typeface="Lato"/>
                <a:cs typeface="Lato"/>
                <a:sym typeface="Lato"/>
              </a:rPr>
              <a:t>Search 202</a:t>
            </a:r>
            <a:r>
              <a:rPr lang="en-US" b="1" dirty="0">
                <a:latin typeface="Lato"/>
                <a:ea typeface="Lato"/>
                <a:cs typeface="Lato"/>
                <a:sym typeface="Lato"/>
              </a:rPr>
              <a:t>3</a:t>
            </a:r>
            <a:r>
              <a:rPr lang="en-US" b="1" i="0" u="none" strike="noStrike" cap="none" dirty="0">
                <a:solidFill>
                  <a:srgbClr val="000000"/>
                </a:solidFill>
                <a:latin typeface="Lato"/>
                <a:ea typeface="Lato"/>
                <a:cs typeface="Lato"/>
                <a:sym typeface="Lato"/>
              </a:rPr>
              <a:t>-2</a:t>
            </a:r>
            <a:r>
              <a:rPr lang="en-US" b="1" dirty="0">
                <a:latin typeface="Lato"/>
                <a:ea typeface="Lato"/>
                <a:cs typeface="Lato"/>
                <a:sym typeface="Lato"/>
              </a:rPr>
              <a:t>4</a:t>
            </a:r>
            <a:r>
              <a:rPr lang="en-US" b="1" i="0" u="none" strike="noStrike" cap="none" dirty="0">
                <a:solidFill>
                  <a:srgbClr val="000000"/>
                </a:solidFill>
                <a:latin typeface="Lato"/>
                <a:ea typeface="Lato"/>
                <a:cs typeface="Lato"/>
                <a:sym typeface="Lato"/>
              </a:rPr>
              <a:t> Courses provides a “quick search.” </a:t>
            </a:r>
            <a:br>
              <a:rPr lang="en-US" b="1" i="0" u="none" strike="noStrike" cap="none" dirty="0">
                <a:solidFill>
                  <a:srgbClr val="000000"/>
                </a:solidFill>
                <a:latin typeface="Lato"/>
                <a:ea typeface="Lato"/>
                <a:cs typeface="Lato"/>
                <a:sym typeface="Lato"/>
              </a:rPr>
            </a:br>
            <a:r>
              <a:rPr lang="en-US" b="1" i="0" u="none" strike="noStrike" cap="none" dirty="0">
                <a:solidFill>
                  <a:srgbClr val="000000"/>
                </a:solidFill>
                <a:latin typeface="Lato"/>
                <a:ea typeface="Lato"/>
                <a:cs typeface="Lato"/>
                <a:sym typeface="Lato"/>
              </a:rPr>
              <a:t>Note Subject Area and CTE Career Pathway Type.</a:t>
            </a:r>
            <a:endParaRPr b="1" i="0" u="none" strike="noStrike" cap="none" dirty="0">
              <a:solidFill>
                <a:srgbClr val="000000"/>
              </a:solidFill>
              <a:latin typeface="Lato"/>
              <a:ea typeface="Lato"/>
              <a:cs typeface="Lato"/>
              <a:sym typeface="Lato"/>
            </a:endParaRPr>
          </a:p>
        </p:txBody>
      </p:sp>
      <p:pic>
        <p:nvPicPr>
          <p:cNvPr id="92" name="Google Shape;92;g180299fd648_0_7" descr="Screenshot of the interactive search feature on the Courses data element page. CTS course and CTE career pathway type or called in in red circles. "/>
          <p:cNvPicPr preferRelativeResize="0"/>
          <p:nvPr/>
        </p:nvPicPr>
        <p:blipFill>
          <a:blip r:embed="rId5">
            <a:alphaModFix/>
          </a:blip>
          <a:stretch>
            <a:fillRect/>
          </a:stretch>
        </p:blipFill>
        <p:spPr>
          <a:xfrm>
            <a:off x="5425175" y="1141850"/>
            <a:ext cx="3566424" cy="3273175"/>
          </a:xfrm>
          <a:prstGeom prst="rect">
            <a:avLst/>
          </a:prstGeom>
          <a:noFill/>
          <a:ln>
            <a:noFill/>
          </a:ln>
        </p:spPr>
      </p:pic>
      <p:sp>
        <p:nvSpPr>
          <p:cNvPr id="95" name="Google Shape;95;g180299fd648_0_7">
            <a:extLst>
              <a:ext uri="{C183D7F6-B498-43B3-948B-1728B52AA6E4}">
                <adec:decorative xmlns:adec="http://schemas.microsoft.com/office/drawing/2017/decorative" val="1"/>
              </a:ext>
            </a:extLst>
          </p:cNvPr>
          <p:cNvSpPr/>
          <p:nvPr/>
        </p:nvSpPr>
        <p:spPr>
          <a:xfrm>
            <a:off x="5370223" y="2296800"/>
            <a:ext cx="1708800" cy="598461"/>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180299fd648_0_7">
            <a:extLst>
              <a:ext uri="{C183D7F6-B498-43B3-948B-1728B52AA6E4}">
                <adec:decorative xmlns:adec="http://schemas.microsoft.com/office/drawing/2017/decorative" val="1"/>
              </a:ext>
            </a:extLst>
          </p:cNvPr>
          <p:cNvSpPr/>
          <p:nvPr/>
        </p:nvSpPr>
        <p:spPr>
          <a:xfrm>
            <a:off x="7282859" y="1766286"/>
            <a:ext cx="1708800" cy="598461"/>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7A8DDC8E-941A-485A-83C5-BAF91912BFB2}"/>
</file>

<file path=customXml/itemProps2.xml><?xml version="1.0" encoding="utf-8"?>
<ds:datastoreItem xmlns:ds="http://schemas.openxmlformats.org/officeDocument/2006/customXml" ds:itemID="{3F9063C5-D12A-4685-8E77-CF37289F9F24}">
  <ds:schemaRefs>
    <ds:schemaRef ds:uri="http://schemas.microsoft.com/sharepoint/v3/contenttype/forms"/>
  </ds:schemaRefs>
</ds:datastoreItem>
</file>

<file path=customXml/itemProps3.xml><?xml version="1.0" encoding="utf-8"?>
<ds:datastoreItem xmlns:ds="http://schemas.openxmlformats.org/officeDocument/2006/customXml" ds:itemID="{1695431A-C5BE-4934-A287-8BE02B7FC9F8}">
  <ds:schemaRefs>
    <ds:schemaRef ds:uri="http://schemas.microsoft.com/office/infopath/2007/PartnerControls"/>
    <ds:schemaRef ds:uri="2e738f9a-aabc-43fa-ba56-f67ecbb3da8a"/>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3b6fa66-905b-41bc-bd6d-9745c0971c1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TotalTime>
  <Words>4730</Words>
  <Application>Microsoft Office PowerPoint</Application>
  <PresentationFormat>On-screen Show (16:9)</PresentationFormat>
  <Paragraphs>418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Roboto</vt:lpstr>
      <vt:lpstr>Lato Black</vt:lpstr>
      <vt:lpstr>Calibri</vt:lpstr>
      <vt:lpstr>Lato</vt:lpstr>
      <vt:lpstr>Office Theme</vt:lpstr>
      <vt:lpstr>Roster Work Plan</vt:lpstr>
      <vt:lpstr>Agenda</vt:lpstr>
      <vt:lpstr>What is Roster</vt:lpstr>
      <vt:lpstr>Roster</vt:lpstr>
      <vt:lpstr>Roster Work Plan Row 1 (front half)</vt:lpstr>
      <vt:lpstr>What is a CTE course?</vt:lpstr>
      <vt:lpstr>Licensing for a CTE Course</vt:lpstr>
      <vt:lpstr>Roster/SCED/State Code</vt:lpstr>
      <vt:lpstr>Roster Codes</vt:lpstr>
      <vt:lpstr>Roster CTE (1 of 2)</vt:lpstr>
      <vt:lpstr>Roster CTE (2 of 2)</vt:lpstr>
      <vt:lpstr>Programs</vt:lpstr>
      <vt:lpstr>Performance Conversion Base Type</vt:lpstr>
      <vt:lpstr>Roster Work Plan Row 1 (back half)</vt:lpstr>
      <vt:lpstr>Course Handbook Example: Course</vt:lpstr>
      <vt:lpstr>Course Handbook Example: Table</vt:lpstr>
      <vt:lpstr>Career Pathway Design</vt:lpstr>
      <vt:lpstr>IAC</vt:lpstr>
      <vt:lpstr>Program Area Type</vt:lpstr>
      <vt:lpstr>Roster Work Plan Row 2</vt:lpstr>
      <vt:lpstr>Non-certified Career Education Programs</vt:lpstr>
      <vt:lpstr>Certified Career Education Programs</vt:lpstr>
      <vt:lpstr>Certificated Program Status Type</vt:lpstr>
      <vt:lpstr>WISEdata Portal Export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Roster Work Plan</dc:title>
  <dc:creator>Ransley, Tawny M.  DPI</dc:creator>
  <cp:lastModifiedBy>Stringfellow, Kina F. DPI</cp:lastModifiedBy>
  <cp:revision>1</cp:revision>
  <dcterms:created xsi:type="dcterms:W3CDTF">2016-02-23T19:34:17Z</dcterms:created>
  <dcterms:modified xsi:type="dcterms:W3CDTF">2024-02-27T13:12:14Z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DA59825A-D891-46FB-A278-F31EF383C2ED</vt:lpwstr>
  </property>
  <property fmtid="{D5CDD505-2E9C-101B-9397-08002B2CF9AE}" pid="4" name="ArticulatePath">
    <vt:lpwstr>https://widpiprd.sharepoint.com/sites/M365CG-WISEdataConference/Shared Documents/General/2024 WISEdata Conference/Slide Decks/3. Roster Work Plan 2024</vt:lpwstr>
  </property>
  <property fmtid="{D5CDD505-2E9C-101B-9397-08002B2CF9AE}" pid="5" name="MediaServiceImageTags">
    <vt:lpwstr/>
  </property>
  <property fmtid="{D5CDD505-2E9C-101B-9397-08002B2CF9AE}" pid="6" name="_MarkAsFinal">
    <vt:bool>true</vt:bool>
  </property>
  <property fmtid="{D5CDD505-2E9C-101B-9397-08002B2CF9AE}" pid="7" name="Order">
    <vt:r8>43400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