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811" autoAdjust="0"/>
  </p:normalViewPr>
  <p:slideViewPr>
    <p:cSldViewPr snapToGrid="0">
      <p:cViewPr varScale="1">
        <p:scale>
          <a:sx n="37" d="100"/>
          <a:sy n="37" d="100"/>
        </p:scale>
        <p:origin x="212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6820a45d5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6820a45d5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 name="Google Shape;74;g56820a45d5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27"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6: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7: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6820a45d5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6820a45d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g56820a45d5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6820a45d5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56820a45d5_0_32: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9: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1: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1599"/>
              </a:spcBef>
              <a:spcAft>
                <a:spcPts val="0"/>
              </a:spcAft>
              <a:buNone/>
            </a:pPr>
            <a:endParaRPr sz="1100" dirty="0">
              <a:solidFill>
                <a:schemeClr val="dk2"/>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27" lvl="0" indent="0" algn="l" rtl="0">
              <a:spcBef>
                <a:spcPts val="0"/>
              </a:spcBef>
              <a:spcAft>
                <a:spcPts val="0"/>
              </a:spcAft>
              <a:buNone/>
            </a:pPr>
            <a:endParaRPr dirty="0">
              <a:solidFill>
                <a:schemeClr val="dk1"/>
              </a:solidFill>
            </a:endParaRPr>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endParaRPr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6820a45d5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6820a45d5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g56820a45d5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27" lvl="0" indent="0" algn="l" rtl="0">
              <a:spcBef>
                <a:spcPts val="0"/>
              </a:spcBef>
              <a:spcAft>
                <a:spcPts val="0"/>
              </a:spcAft>
              <a:buNone/>
            </a:pPr>
            <a:endParaRPr sz="11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ference splash screen">
  <p:cSld name="Conference splash screen">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5885517" y="5700149"/>
            <a:ext cx="1895889" cy="304007"/>
          </a:xfrm>
          <a:prstGeom prst="rect">
            <a:avLst/>
          </a:prstGeom>
          <a:noFill/>
          <a:ln>
            <a:noFill/>
          </a:ln>
        </p:spPr>
      </p:pic>
      <p:pic>
        <p:nvPicPr>
          <p:cNvPr id="14" name="Google Shape;14;p2"/>
          <p:cNvPicPr preferRelativeResize="0"/>
          <p:nvPr/>
        </p:nvPicPr>
        <p:blipFill rotWithShape="1">
          <a:blip r:embed="rId3">
            <a:alphaModFix/>
          </a:blip>
          <a:srcRect/>
          <a:stretch/>
        </p:blipFill>
        <p:spPr>
          <a:xfrm>
            <a:off x="7968299" y="5675845"/>
            <a:ext cx="676986" cy="384954"/>
          </a:xfrm>
          <a:prstGeom prst="rect">
            <a:avLst/>
          </a:prstGeom>
          <a:noFill/>
          <a:ln>
            <a:noFill/>
          </a:ln>
        </p:spPr>
      </p:pic>
      <p:sp>
        <p:nvSpPr>
          <p:cNvPr id="15" name="Google Shape;15;p2"/>
          <p:cNvSpPr txBox="1"/>
          <p:nvPr/>
        </p:nvSpPr>
        <p:spPr>
          <a:xfrm>
            <a:off x="3788465" y="4362844"/>
            <a:ext cx="4880799" cy="929806"/>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JOIN THE CONVERSATION </a:t>
            </a:r>
            <a:r>
              <a:rPr lang="en-US" sz="3600" b="1" i="0" u="none" strike="noStrike" cap="small">
                <a:solidFill>
                  <a:srgbClr val="000000"/>
                </a:solidFill>
                <a:latin typeface="Calibri"/>
                <a:ea typeface="Calibri"/>
                <a:cs typeface="Calibri"/>
                <a:sym typeface="Calibri"/>
              </a:rPr>
              <a:t>#PBISLC18</a:t>
            </a:r>
            <a:endParaRPr sz="3600" b="1" i="0" u="none" strike="noStrike" cap="small">
              <a:solidFill>
                <a:srgbClr val="000000"/>
              </a:solidFill>
              <a:latin typeface="Calibri"/>
              <a:ea typeface="Calibri"/>
              <a:cs typeface="Calibri"/>
              <a:sym typeface="Calibri"/>
            </a:endParaRPr>
          </a:p>
        </p:txBody>
      </p:sp>
      <p:pic>
        <p:nvPicPr>
          <p:cNvPr id="16" name="Google Shape;16;p2"/>
          <p:cNvPicPr preferRelativeResize="0"/>
          <p:nvPr/>
        </p:nvPicPr>
        <p:blipFill rotWithShape="1">
          <a:blip r:embed="rId4">
            <a:alphaModFix/>
          </a:blip>
          <a:srcRect/>
          <a:stretch/>
        </p:blipFill>
        <p:spPr>
          <a:xfrm>
            <a:off x="3374890" y="1198862"/>
            <a:ext cx="5926454" cy="2788919"/>
          </a:xfrm>
          <a:prstGeom prst="rect">
            <a:avLst/>
          </a:prstGeom>
          <a:noFill/>
          <a:ln>
            <a:noFill/>
          </a:ln>
        </p:spPr>
      </p:pic>
      <p:pic>
        <p:nvPicPr>
          <p:cNvPr id="17" name="Google Shape;17;p2"/>
          <p:cNvPicPr preferRelativeResize="0"/>
          <p:nvPr/>
        </p:nvPicPr>
        <p:blipFill rotWithShape="1">
          <a:blip r:embed="rId5">
            <a:alphaModFix/>
          </a:blip>
          <a:srcRect/>
          <a:stretch/>
        </p:blipFill>
        <p:spPr>
          <a:xfrm>
            <a:off x="0" y="0"/>
            <a:ext cx="8875059"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ite background">
  <p:cSld name="White background">
    <p:spTree>
      <p:nvGrpSpPr>
        <p:cNvPr id="1" name="Shape 6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ody Slide Border Only">
  <p:cSld name="Body Slide Border Only">
    <p:spTree>
      <p:nvGrpSpPr>
        <p:cNvPr id="1" name="Shape 68"/>
        <p:cNvGrpSpPr/>
        <p:nvPr/>
      </p:nvGrpSpPr>
      <p:grpSpPr>
        <a:xfrm>
          <a:off x="0" y="0"/>
          <a:ext cx="0" cy="0"/>
          <a:chOff x="0" y="0"/>
          <a:chExt cx="0" cy="0"/>
        </a:xfrm>
      </p:grpSpPr>
      <p:sp>
        <p:nvSpPr>
          <p:cNvPr id="69" name="Google Shape;69;p12"/>
          <p:cNvSpPr txBox="1">
            <a:spLocks noGrp="1"/>
          </p:cNvSpPr>
          <p:nvPr>
            <p:ph type="body" idx="1"/>
          </p:nvPr>
        </p:nvSpPr>
        <p:spPr>
          <a:xfrm>
            <a:off x="457200" y="457200"/>
            <a:ext cx="8229600" cy="1066800"/>
          </a:xfrm>
          <a:prstGeom prst="rect">
            <a:avLst/>
          </a:prstGeom>
          <a:noFill/>
          <a:ln>
            <a:noFill/>
          </a:ln>
        </p:spPr>
        <p:txBody>
          <a:bodyPr spcFirstLastPara="1" wrap="square" lIns="91425" tIns="45700" rIns="91425" bIns="45700" anchor="t" anchorCtr="0"/>
          <a:lstStyle>
            <a:lvl1pPr marL="457200" lvl="0" indent="-228600" algn="ctr">
              <a:spcBef>
                <a:spcPts val="880"/>
              </a:spcBef>
              <a:spcAft>
                <a:spcPts val="0"/>
              </a:spcAft>
              <a:buClr>
                <a:schemeClr val="dk1"/>
              </a:buClr>
              <a:buSzPts val="4400"/>
              <a:buNone/>
              <a:defRPr sz="4400" b="1">
                <a:latin typeface="Georgia"/>
                <a:ea typeface="Georgia"/>
                <a:cs typeface="Georgia"/>
                <a:sym typeface="Georgi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2"/>
          <p:cNvSpPr txBox="1">
            <a:spLocks noGrp="1"/>
          </p:cNvSpPr>
          <p:nvPr>
            <p:ph type="body" idx="2"/>
          </p:nvPr>
        </p:nvSpPr>
        <p:spPr>
          <a:xfrm>
            <a:off x="457200" y="1828800"/>
            <a:ext cx="8229600" cy="4572000"/>
          </a:xfrm>
          <a:prstGeom prst="rect">
            <a:avLst/>
          </a:prstGeom>
          <a:noFill/>
          <a:ln>
            <a:noFill/>
          </a:ln>
        </p:spPr>
        <p:txBody>
          <a:bodyPr spcFirstLastPara="1" wrap="square" lIns="91425" tIns="45700" rIns="91425" bIns="45700" anchor="t" anchorCtr="0"/>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for multiple presenters">
  <p:cSld name="Title page for multiple presenters">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9469" y="0"/>
            <a:ext cx="8875059" cy="6858000"/>
          </a:xfrm>
          <a:prstGeom prst="rect">
            <a:avLst/>
          </a:prstGeom>
          <a:noFill/>
          <a:ln>
            <a:noFill/>
          </a:ln>
        </p:spPr>
      </p:pic>
      <p:sp>
        <p:nvSpPr>
          <p:cNvPr id="20" name="Google Shape;20;p3"/>
          <p:cNvSpPr/>
          <p:nvPr/>
        </p:nvSpPr>
        <p:spPr>
          <a:xfrm>
            <a:off x="0" y="6669602"/>
            <a:ext cx="9169402" cy="198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3"/>
          <p:cNvPicPr preferRelativeResize="0"/>
          <p:nvPr/>
        </p:nvPicPr>
        <p:blipFill rotWithShape="1">
          <a:blip r:embed="rId3">
            <a:alphaModFix/>
          </a:blip>
          <a:srcRect/>
          <a:stretch/>
        </p:blipFill>
        <p:spPr>
          <a:xfrm>
            <a:off x="6841066" y="5412526"/>
            <a:ext cx="2065867" cy="972173"/>
          </a:xfrm>
          <a:prstGeom prst="rect">
            <a:avLst/>
          </a:prstGeom>
          <a:noFill/>
          <a:ln>
            <a:noFill/>
          </a:ln>
        </p:spPr>
      </p:pic>
      <p:sp>
        <p:nvSpPr>
          <p:cNvPr id="22" name="Google Shape;22;p3"/>
          <p:cNvSpPr/>
          <p:nvPr/>
        </p:nvSpPr>
        <p:spPr>
          <a:xfrm>
            <a:off x="0" y="-4311"/>
            <a:ext cx="9169402" cy="198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txBox="1">
            <a:spLocks noGrp="1"/>
          </p:cNvSpPr>
          <p:nvPr>
            <p:ph type="title"/>
          </p:nvPr>
        </p:nvSpPr>
        <p:spPr>
          <a:xfrm>
            <a:off x="457200" y="1295400"/>
            <a:ext cx="8229600" cy="1397000"/>
          </a:xfrm>
          <a:prstGeom prst="rect">
            <a:avLst/>
          </a:prstGeom>
          <a:noFill/>
          <a:ln>
            <a:noFill/>
          </a:ln>
        </p:spPr>
        <p:txBody>
          <a:bodyPr spcFirstLastPara="1" wrap="square" lIns="91425" tIns="45700" rIns="91425" bIns="45700" anchor="ctr" anchorCtr="0"/>
          <a:lstStyle>
            <a:lvl1pPr lvl="0" algn="ctr">
              <a:lnSpc>
                <a:spcPct val="111111"/>
              </a:lnSpc>
              <a:spcBef>
                <a:spcPts val="0"/>
              </a:spcBef>
              <a:spcAft>
                <a:spcPts val="0"/>
              </a:spcAft>
              <a:buClr>
                <a:schemeClr val="dk1"/>
              </a:buClr>
              <a:buSzPts val="3600"/>
              <a:buFont typeface="Georgia"/>
              <a:buNone/>
              <a:defRPr sz="3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682067" y="2895588"/>
            <a:ext cx="3998913" cy="457200"/>
          </a:xfrm>
          <a:prstGeom prst="rect">
            <a:avLst/>
          </a:prstGeom>
          <a:noFill/>
          <a:ln>
            <a:noFill/>
          </a:ln>
        </p:spPr>
        <p:txBody>
          <a:bodyPr spcFirstLastPara="1" wrap="square" lIns="91425" tIns="45700" rIns="91425" bIns="45700" anchor="t" anchorCtr="0"/>
          <a:lstStyle>
            <a:lvl1pPr marL="457200" lvl="0" indent="-228600" algn="ctr">
              <a:spcBef>
                <a:spcPts val="480"/>
              </a:spcBef>
              <a:spcAft>
                <a:spcPts val="0"/>
              </a:spcAft>
              <a:buClr>
                <a:schemeClr val="dk1"/>
              </a:buClr>
              <a:buSzPts val="2400"/>
              <a:buFont typeface="Calibri"/>
              <a:buNone/>
              <a:defRPr sz="2400" b="1">
                <a:solidFill>
                  <a:schemeClr val="dk1"/>
                </a:solidFill>
              </a:defRPr>
            </a:lvl1pPr>
            <a:lvl2pPr marL="914400" lvl="1" indent="-228600" algn="l">
              <a:spcBef>
                <a:spcPts val="560"/>
              </a:spcBef>
              <a:spcAft>
                <a:spcPts val="0"/>
              </a:spcAft>
              <a:buClr>
                <a:schemeClr val="dk1"/>
              </a:buClr>
              <a:buSzPts val="28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body" idx="2"/>
          </p:nvPr>
        </p:nvSpPr>
        <p:spPr>
          <a:xfrm>
            <a:off x="4682067" y="3352788"/>
            <a:ext cx="3998135" cy="762000"/>
          </a:xfrm>
          <a:prstGeom prst="rect">
            <a:avLst/>
          </a:prstGeom>
          <a:noFill/>
          <a:ln>
            <a:noFill/>
          </a:ln>
        </p:spPr>
        <p:txBody>
          <a:bodyPr spcFirstLastPara="1" wrap="square" lIns="91425" tIns="45700" rIns="91425" bIns="45700" anchor="t" anchorCtr="0"/>
          <a:lstStyle>
            <a:lvl1pPr marL="457200" lvl="0" indent="-228600" algn="ctr">
              <a:spcBef>
                <a:spcPts val="0"/>
              </a:spcBef>
              <a:spcAft>
                <a:spcPts val="0"/>
              </a:spcAft>
              <a:buClr>
                <a:schemeClr val="dk1"/>
              </a:buClr>
              <a:buSzPts val="1800"/>
              <a:buNone/>
              <a:defRPr sz="1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body" idx="3"/>
          </p:nvPr>
        </p:nvSpPr>
        <p:spPr>
          <a:xfrm>
            <a:off x="457199" y="2895588"/>
            <a:ext cx="4127501" cy="457200"/>
          </a:xfrm>
          <a:prstGeom prst="rect">
            <a:avLst/>
          </a:prstGeom>
          <a:noFill/>
          <a:ln>
            <a:noFill/>
          </a:ln>
        </p:spPr>
        <p:txBody>
          <a:bodyPr spcFirstLastPara="1" wrap="square" lIns="91425" tIns="45700" rIns="91425" bIns="45700" anchor="t" anchorCtr="0"/>
          <a:lstStyle>
            <a:lvl1pPr marL="457200" lvl="0" indent="-228600" algn="ctr">
              <a:spcBef>
                <a:spcPts val="480"/>
              </a:spcBef>
              <a:spcAft>
                <a:spcPts val="0"/>
              </a:spcAft>
              <a:buClr>
                <a:schemeClr val="dk1"/>
              </a:buClr>
              <a:buSzPts val="2400"/>
              <a:buFont typeface="Calibri"/>
              <a:buNone/>
              <a:defRPr sz="2400" b="1">
                <a:solidFill>
                  <a:schemeClr val="dk1"/>
                </a:solidFill>
              </a:defRPr>
            </a:lvl1pPr>
            <a:lvl2pPr marL="914400" lvl="1" indent="-228600" algn="l">
              <a:spcBef>
                <a:spcPts val="560"/>
              </a:spcBef>
              <a:spcAft>
                <a:spcPts val="0"/>
              </a:spcAft>
              <a:buClr>
                <a:schemeClr val="dk1"/>
              </a:buClr>
              <a:buSzPts val="28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
          <p:cNvSpPr txBox="1">
            <a:spLocks noGrp="1"/>
          </p:cNvSpPr>
          <p:nvPr>
            <p:ph type="body" idx="4"/>
          </p:nvPr>
        </p:nvSpPr>
        <p:spPr>
          <a:xfrm>
            <a:off x="460374" y="3352788"/>
            <a:ext cx="4124327" cy="762000"/>
          </a:xfrm>
          <a:prstGeom prst="rect">
            <a:avLst/>
          </a:prstGeom>
          <a:noFill/>
          <a:ln>
            <a:noFill/>
          </a:ln>
        </p:spPr>
        <p:txBody>
          <a:bodyPr spcFirstLastPara="1" wrap="square" lIns="91425" tIns="45700" rIns="91425" bIns="45700" anchor="t" anchorCtr="0"/>
          <a:lstStyle>
            <a:lvl1pPr marL="457200" lvl="0" indent="-228600" algn="ctr">
              <a:spcBef>
                <a:spcPts val="0"/>
              </a:spcBef>
              <a:spcAft>
                <a:spcPts val="0"/>
              </a:spcAft>
              <a:buClr>
                <a:schemeClr val="dk1"/>
              </a:buClr>
              <a:buSzPts val="1800"/>
              <a:buNone/>
              <a:defRPr sz="1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
          <p:cNvSpPr txBox="1">
            <a:spLocks noGrp="1"/>
          </p:cNvSpPr>
          <p:nvPr>
            <p:ph type="body" idx="5"/>
          </p:nvPr>
        </p:nvSpPr>
        <p:spPr>
          <a:xfrm>
            <a:off x="4682067" y="4351852"/>
            <a:ext cx="4014153" cy="457200"/>
          </a:xfrm>
          <a:prstGeom prst="rect">
            <a:avLst/>
          </a:prstGeom>
          <a:noFill/>
          <a:ln>
            <a:noFill/>
          </a:ln>
        </p:spPr>
        <p:txBody>
          <a:bodyPr spcFirstLastPara="1" wrap="square" lIns="91425" tIns="45700" rIns="91425" bIns="45700" anchor="t" anchorCtr="0"/>
          <a:lstStyle>
            <a:lvl1pPr marL="457200" lvl="0" indent="-228600" algn="ctr">
              <a:spcBef>
                <a:spcPts val="480"/>
              </a:spcBef>
              <a:spcAft>
                <a:spcPts val="0"/>
              </a:spcAft>
              <a:buClr>
                <a:schemeClr val="dk1"/>
              </a:buClr>
              <a:buSzPts val="2400"/>
              <a:buFont typeface="Calibri"/>
              <a:buNone/>
              <a:defRPr sz="2400" b="1">
                <a:solidFill>
                  <a:schemeClr val="dk1"/>
                </a:solidFill>
              </a:defRPr>
            </a:lvl1pPr>
            <a:lvl2pPr marL="914400" lvl="1" indent="-228600" algn="l">
              <a:spcBef>
                <a:spcPts val="560"/>
              </a:spcBef>
              <a:spcAft>
                <a:spcPts val="0"/>
              </a:spcAft>
              <a:buClr>
                <a:schemeClr val="dk1"/>
              </a:buClr>
              <a:buSzPts val="28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3"/>
          <p:cNvSpPr txBox="1">
            <a:spLocks noGrp="1"/>
          </p:cNvSpPr>
          <p:nvPr>
            <p:ph type="body" idx="6"/>
          </p:nvPr>
        </p:nvSpPr>
        <p:spPr>
          <a:xfrm>
            <a:off x="4682067" y="4809052"/>
            <a:ext cx="4013375" cy="762000"/>
          </a:xfrm>
          <a:prstGeom prst="rect">
            <a:avLst/>
          </a:prstGeom>
          <a:noFill/>
          <a:ln>
            <a:noFill/>
          </a:ln>
        </p:spPr>
        <p:txBody>
          <a:bodyPr spcFirstLastPara="1" wrap="square" lIns="91425" tIns="45700" rIns="91425" bIns="45700" anchor="t" anchorCtr="0"/>
          <a:lstStyle>
            <a:lvl1pPr marL="457200" lvl="0" indent="-228600" algn="ctr">
              <a:spcBef>
                <a:spcPts val="0"/>
              </a:spcBef>
              <a:spcAft>
                <a:spcPts val="0"/>
              </a:spcAft>
              <a:buClr>
                <a:schemeClr val="dk1"/>
              </a:buClr>
              <a:buSzPts val="1800"/>
              <a:buNone/>
              <a:defRPr sz="1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3"/>
          <p:cNvSpPr txBox="1">
            <a:spLocks noGrp="1"/>
          </p:cNvSpPr>
          <p:nvPr>
            <p:ph type="body" idx="7"/>
          </p:nvPr>
        </p:nvSpPr>
        <p:spPr>
          <a:xfrm>
            <a:off x="472439" y="4351852"/>
            <a:ext cx="4112261" cy="457200"/>
          </a:xfrm>
          <a:prstGeom prst="rect">
            <a:avLst/>
          </a:prstGeom>
          <a:noFill/>
          <a:ln>
            <a:noFill/>
          </a:ln>
        </p:spPr>
        <p:txBody>
          <a:bodyPr spcFirstLastPara="1" wrap="square" lIns="91425" tIns="45700" rIns="91425" bIns="45700" anchor="t" anchorCtr="0"/>
          <a:lstStyle>
            <a:lvl1pPr marL="457200" lvl="0" indent="-228600" algn="ctr">
              <a:spcBef>
                <a:spcPts val="480"/>
              </a:spcBef>
              <a:spcAft>
                <a:spcPts val="0"/>
              </a:spcAft>
              <a:buClr>
                <a:schemeClr val="dk1"/>
              </a:buClr>
              <a:buSzPts val="2400"/>
              <a:buFont typeface="Calibri"/>
              <a:buNone/>
              <a:defRPr sz="2400" b="1">
                <a:solidFill>
                  <a:schemeClr val="dk1"/>
                </a:solidFill>
              </a:defRPr>
            </a:lvl1pPr>
            <a:lvl2pPr marL="914400" lvl="1" indent="-228600" algn="l">
              <a:spcBef>
                <a:spcPts val="560"/>
              </a:spcBef>
              <a:spcAft>
                <a:spcPts val="0"/>
              </a:spcAft>
              <a:buClr>
                <a:schemeClr val="dk1"/>
              </a:buClr>
              <a:buSzPts val="28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
          <p:cNvSpPr txBox="1">
            <a:spLocks noGrp="1"/>
          </p:cNvSpPr>
          <p:nvPr>
            <p:ph type="body" idx="8"/>
          </p:nvPr>
        </p:nvSpPr>
        <p:spPr>
          <a:xfrm>
            <a:off x="475614" y="4809052"/>
            <a:ext cx="4109087" cy="762000"/>
          </a:xfrm>
          <a:prstGeom prst="rect">
            <a:avLst/>
          </a:prstGeom>
          <a:noFill/>
          <a:ln>
            <a:noFill/>
          </a:ln>
        </p:spPr>
        <p:txBody>
          <a:bodyPr spcFirstLastPara="1" wrap="square" lIns="91425" tIns="45700" rIns="91425" bIns="45700" anchor="t" anchorCtr="0"/>
          <a:lstStyle>
            <a:lvl1pPr marL="457200" lvl="0" indent="-228600" algn="ctr">
              <a:spcBef>
                <a:spcPts val="0"/>
              </a:spcBef>
              <a:spcAft>
                <a:spcPts val="0"/>
              </a:spcAft>
              <a:buClr>
                <a:schemeClr val="dk1"/>
              </a:buClr>
              <a:buSzPts val="1800"/>
              <a:buNone/>
              <a:defRPr sz="1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3600"/>
              <a:buFont typeface="Georgi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228600" algn="l">
              <a:spcBef>
                <a:spcPts val="640"/>
              </a:spcBef>
              <a:spcAft>
                <a:spcPts val="0"/>
              </a:spcAft>
              <a:buClr>
                <a:schemeClr val="dk1"/>
              </a:buClr>
              <a:buSzPts val="3200"/>
              <a:buNone/>
              <a:defRPr>
                <a:solidFill>
                  <a:schemeClr val="dk1"/>
                </a:solidFill>
              </a:defRPr>
            </a:lvl1pPr>
            <a:lvl2pPr marL="914400" lvl="1" indent="-406400" algn="l">
              <a:spcBef>
                <a:spcPts val="560"/>
              </a:spcBef>
              <a:spcAft>
                <a:spcPts val="0"/>
              </a:spcAft>
              <a:buClr>
                <a:schemeClr val="dk1"/>
              </a:buClr>
              <a:buSzPts val="2800"/>
              <a:buFont typeface="Arial"/>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4"/>
          <p:cNvSpPr/>
          <p:nvPr/>
        </p:nvSpPr>
        <p:spPr>
          <a:xfrm>
            <a:off x="0" y="6669602"/>
            <a:ext cx="9169402" cy="198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4"/>
          <p:cNvSpPr/>
          <p:nvPr/>
        </p:nvSpPr>
        <p:spPr>
          <a:xfrm>
            <a:off x="0" y="-4311"/>
            <a:ext cx="9169402" cy="198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dy Slide Blank No Text Boxes">
  <p:cSld name="Body Slide Blank No Text Boxes">
    <p:spTree>
      <p:nvGrpSpPr>
        <p:cNvPr id="1" name="Shape 37"/>
        <p:cNvGrpSpPr/>
        <p:nvPr/>
      </p:nvGrpSpPr>
      <p:grpSpPr>
        <a:xfrm>
          <a:off x="0" y="0"/>
          <a:ext cx="0" cy="0"/>
          <a:chOff x="0" y="0"/>
          <a:chExt cx="0" cy="0"/>
        </a:xfrm>
      </p:grpSpPr>
      <p:sp>
        <p:nvSpPr>
          <p:cNvPr id="38" name="Google Shape;38;p5"/>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lgn="ctr">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228600" algn="l">
              <a:spcBef>
                <a:spcPts val="0"/>
              </a:spcBef>
              <a:spcAft>
                <a:spcPts val="0"/>
              </a:spcAft>
              <a:buClr>
                <a:schemeClr val="dk1"/>
              </a:buClr>
              <a:buSzPts val="3200"/>
              <a:buNone/>
              <a:defRPr/>
            </a:lvl1pPr>
            <a:lvl2pPr marL="914400" lvl="1" indent="-406400" algn="l">
              <a:spcBef>
                <a:spcPts val="0"/>
              </a:spcBef>
              <a:spcAft>
                <a:spcPts val="0"/>
              </a:spcAft>
              <a:buClr>
                <a:schemeClr val="dk1"/>
              </a:buClr>
              <a:buSzPts val="2800"/>
              <a:buChar char="•"/>
              <a:defRPr/>
            </a:lvl2pPr>
            <a:lvl3pPr marL="1371600" lvl="2" indent="-381000" algn="l">
              <a:spcBef>
                <a:spcPts val="0"/>
              </a:spcBef>
              <a:spcAft>
                <a:spcPts val="0"/>
              </a:spcAft>
              <a:buClr>
                <a:schemeClr val="dk1"/>
              </a:buClr>
              <a:buSzPts val="2400"/>
              <a:buChar char="•"/>
              <a:defRPr/>
            </a:lvl3pPr>
            <a:lvl4pPr marL="1828800" lvl="3" indent="-355600" algn="l">
              <a:spcBef>
                <a:spcPts val="0"/>
              </a:spcBef>
              <a:spcAft>
                <a:spcPts val="0"/>
              </a:spcAft>
              <a:buClr>
                <a:schemeClr val="dk1"/>
              </a:buClr>
              <a:buSzPts val="2000"/>
              <a:buChar char="–"/>
              <a:defRPr/>
            </a:lvl4pPr>
            <a:lvl5pPr marL="2286000" lvl="4" indent="-355600" algn="l">
              <a:spcBef>
                <a:spcPts val="0"/>
              </a:spcBef>
              <a:spcAft>
                <a:spcPts val="0"/>
              </a:spcAft>
              <a:buClr>
                <a:schemeClr val="dk1"/>
              </a:buClr>
              <a:buSzPts val="2000"/>
              <a:buChar char="»"/>
              <a:defRPr/>
            </a:lvl5pPr>
            <a:lvl6pPr marL="2743200" lvl="5" indent="-355600" algn="l">
              <a:spcBef>
                <a:spcPts val="0"/>
              </a:spcBef>
              <a:spcAft>
                <a:spcPts val="0"/>
              </a:spcAft>
              <a:buClr>
                <a:schemeClr val="dk1"/>
              </a:buClr>
              <a:buSzPts val="2000"/>
              <a:buChar char="•"/>
              <a:defRPr/>
            </a:lvl6pPr>
            <a:lvl7pPr marL="3200400" lvl="6" indent="-355600" algn="l">
              <a:spcBef>
                <a:spcPts val="0"/>
              </a:spcBef>
              <a:spcAft>
                <a:spcPts val="0"/>
              </a:spcAft>
              <a:buClr>
                <a:schemeClr val="dk1"/>
              </a:buClr>
              <a:buSzPts val="2000"/>
              <a:buChar char="•"/>
              <a:defRPr/>
            </a:lvl7pPr>
            <a:lvl8pPr marL="3657600" lvl="7" indent="-355600" algn="l">
              <a:spcBef>
                <a:spcPts val="0"/>
              </a:spcBef>
              <a:spcAft>
                <a:spcPts val="0"/>
              </a:spcAft>
              <a:buClr>
                <a:schemeClr val="dk1"/>
              </a:buClr>
              <a:buSzPts val="2000"/>
              <a:buChar char="•"/>
              <a:defRPr/>
            </a:lvl8pPr>
            <a:lvl9pPr marL="4114800" lvl="8" indent="-355600" algn="l">
              <a:spcBef>
                <a:spcPts val="0"/>
              </a:spcBef>
              <a:spcAft>
                <a:spcPts val="0"/>
              </a:spcAft>
              <a:buClr>
                <a:schemeClr val="dk1"/>
              </a:buClr>
              <a:buSzPts val="2000"/>
              <a:buChar char="•"/>
              <a:defRPr/>
            </a:lvl9pPr>
          </a:lstStyle>
          <a:p>
            <a:endParaRPr/>
          </a:p>
        </p:txBody>
      </p:sp>
      <p:sp>
        <p:nvSpPr>
          <p:cNvPr id="42" name="Google Shape;42;p6"/>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ssessment Connection">
  <p:cSld name="Assessment Connection">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a:stretch/>
        </p:blipFill>
        <p:spPr>
          <a:xfrm>
            <a:off x="-9469" y="0"/>
            <a:ext cx="8875059" cy="6857999"/>
          </a:xfrm>
          <a:prstGeom prst="rect">
            <a:avLst/>
          </a:prstGeom>
          <a:noFill/>
          <a:ln>
            <a:noFill/>
          </a:ln>
        </p:spPr>
      </p:pic>
      <p:sp>
        <p:nvSpPr>
          <p:cNvPr id="45" name="Google Shape;45;p7"/>
          <p:cNvSpPr/>
          <p:nvPr/>
        </p:nvSpPr>
        <p:spPr>
          <a:xfrm>
            <a:off x="0" y="6669602"/>
            <a:ext cx="9169402" cy="1989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p:nvPr/>
        </p:nvSpPr>
        <p:spPr>
          <a:xfrm>
            <a:off x="0" y="-4311"/>
            <a:ext cx="9169402" cy="1989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 name="Google Shape;47;p7"/>
          <p:cNvPicPr preferRelativeResize="0"/>
          <p:nvPr/>
        </p:nvPicPr>
        <p:blipFill rotWithShape="1">
          <a:blip r:embed="rId3">
            <a:alphaModFix/>
          </a:blip>
          <a:srcRect/>
          <a:stretch/>
        </p:blipFill>
        <p:spPr>
          <a:xfrm>
            <a:off x="-440276" y="524868"/>
            <a:ext cx="5757334" cy="5757334"/>
          </a:xfrm>
          <a:prstGeom prst="rect">
            <a:avLst/>
          </a:prstGeom>
          <a:noFill/>
          <a:ln>
            <a:noFill/>
          </a:ln>
        </p:spPr>
      </p:pic>
      <p:sp>
        <p:nvSpPr>
          <p:cNvPr id="48" name="Google Shape;48;p7"/>
          <p:cNvSpPr txBox="1">
            <a:spLocks noGrp="1"/>
          </p:cNvSpPr>
          <p:nvPr>
            <p:ph type="title"/>
          </p:nvPr>
        </p:nvSpPr>
        <p:spPr>
          <a:xfrm>
            <a:off x="990591" y="2960887"/>
            <a:ext cx="2980267" cy="88529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accent1"/>
              </a:buClr>
              <a:buSzPts val="3600"/>
              <a:buFont typeface="Georgia"/>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5037666" y="1430867"/>
            <a:ext cx="3649133" cy="3767666"/>
          </a:xfrm>
          <a:prstGeom prst="rect">
            <a:avLst/>
          </a:prstGeom>
          <a:noFill/>
          <a:ln>
            <a:noFill/>
          </a:ln>
        </p:spPr>
        <p:txBody>
          <a:bodyPr spcFirstLastPara="1" wrap="square" lIns="91425" tIns="45700" rIns="91425" bIns="45700" anchor="t" anchorCtr="0"/>
          <a:lstStyle>
            <a:lvl1pPr marL="457200" lvl="0" indent="-228600" algn="l">
              <a:spcBef>
                <a:spcPts val="640"/>
              </a:spcBef>
              <a:spcAft>
                <a:spcPts val="0"/>
              </a:spcAft>
              <a:buClr>
                <a:schemeClr val="dk1"/>
              </a:buClr>
              <a:buSzPts val="3200"/>
              <a:buNone/>
              <a:defRPr>
                <a:solidFill>
                  <a:schemeClr val="dk1"/>
                </a:solidFill>
              </a:defRPr>
            </a:lvl1pPr>
            <a:lvl2pPr marL="914400" lvl="1" indent="-406400" algn="l">
              <a:spcBef>
                <a:spcPts val="560"/>
              </a:spcBef>
              <a:spcAft>
                <a:spcPts val="0"/>
              </a:spcAft>
              <a:buClr>
                <a:schemeClr val="dk1"/>
              </a:buClr>
              <a:buSzPts val="2800"/>
              <a:buFont typeface="Arial"/>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rap up/survey">
  <p:cSld name="Wrap up/survey">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a:stretch/>
        </p:blipFill>
        <p:spPr>
          <a:xfrm>
            <a:off x="-5579" y="-1"/>
            <a:ext cx="8875059" cy="6857999"/>
          </a:xfrm>
          <a:prstGeom prst="rect">
            <a:avLst/>
          </a:prstGeom>
          <a:noFill/>
          <a:ln>
            <a:noFill/>
          </a:ln>
        </p:spPr>
      </p:pic>
      <p:sp>
        <p:nvSpPr>
          <p:cNvPr id="52" name="Google Shape;52;p8"/>
          <p:cNvSpPr/>
          <p:nvPr/>
        </p:nvSpPr>
        <p:spPr>
          <a:xfrm>
            <a:off x="693420" y="1737896"/>
            <a:ext cx="7818120"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Georgia"/>
                <a:ea typeface="Georgia"/>
                <a:cs typeface="Georgia"/>
                <a:sym typeface="Georgia"/>
              </a:rPr>
              <a:t>Please Complete the Survey </a:t>
            </a:r>
            <a:br>
              <a:rPr lang="en-US" sz="3600" b="1">
                <a:solidFill>
                  <a:schemeClr val="dk1"/>
                </a:solidFill>
                <a:latin typeface="Georgia"/>
                <a:ea typeface="Georgia"/>
                <a:cs typeface="Georgia"/>
                <a:sym typeface="Georgia"/>
              </a:rPr>
            </a:br>
            <a:r>
              <a:rPr lang="en-US" sz="3600" b="1">
                <a:solidFill>
                  <a:schemeClr val="dk1"/>
                </a:solidFill>
                <a:latin typeface="Georgia"/>
                <a:ea typeface="Georgia"/>
                <a:cs typeface="Georgia"/>
                <a:sym typeface="Georgia"/>
              </a:rPr>
              <a:t>and Tell Us What You Thought of This Session</a:t>
            </a:r>
            <a:endParaRPr sz="3600" b="1">
              <a:solidFill>
                <a:schemeClr val="dk1"/>
              </a:solidFill>
              <a:latin typeface="Georgia"/>
              <a:ea typeface="Georgia"/>
              <a:cs typeface="Georgia"/>
              <a:sym typeface="Georgia"/>
            </a:endParaRPr>
          </a:p>
        </p:txBody>
      </p:sp>
      <p:pic>
        <p:nvPicPr>
          <p:cNvPr id="53" name="Google Shape;53;p8"/>
          <p:cNvPicPr preferRelativeResize="0"/>
          <p:nvPr/>
        </p:nvPicPr>
        <p:blipFill rotWithShape="1">
          <a:blip r:embed="rId3">
            <a:alphaModFix/>
          </a:blip>
          <a:srcRect/>
          <a:stretch/>
        </p:blipFill>
        <p:spPr>
          <a:xfrm>
            <a:off x="6308475" y="5372067"/>
            <a:ext cx="2835525" cy="133436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ge for one presenter">
  <p:cSld name="Title page for one presenter">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a:stretch/>
        </p:blipFill>
        <p:spPr>
          <a:xfrm>
            <a:off x="-9469" y="0"/>
            <a:ext cx="8875059" cy="6858000"/>
          </a:xfrm>
          <a:prstGeom prst="rect">
            <a:avLst/>
          </a:prstGeom>
          <a:noFill/>
          <a:ln>
            <a:noFill/>
          </a:ln>
        </p:spPr>
      </p:pic>
      <p:sp>
        <p:nvSpPr>
          <p:cNvPr id="56" name="Google Shape;56;p9"/>
          <p:cNvSpPr/>
          <p:nvPr/>
        </p:nvSpPr>
        <p:spPr>
          <a:xfrm>
            <a:off x="0" y="6669602"/>
            <a:ext cx="9169402" cy="198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9"/>
          <p:cNvSpPr txBox="1">
            <a:spLocks noGrp="1"/>
          </p:cNvSpPr>
          <p:nvPr>
            <p:ph type="title"/>
          </p:nvPr>
        </p:nvSpPr>
        <p:spPr>
          <a:xfrm>
            <a:off x="457200" y="1295400"/>
            <a:ext cx="8229600" cy="1752600"/>
          </a:xfrm>
          <a:prstGeom prst="rect">
            <a:avLst/>
          </a:prstGeom>
          <a:noFill/>
          <a:ln>
            <a:noFill/>
          </a:ln>
        </p:spPr>
        <p:txBody>
          <a:bodyPr spcFirstLastPara="1" wrap="square" lIns="91425" tIns="45700" rIns="91425" bIns="45700" anchor="ctr" anchorCtr="0"/>
          <a:lstStyle>
            <a:lvl1pPr lvl="0" algn="ctr">
              <a:lnSpc>
                <a:spcPct val="111111"/>
              </a:lnSpc>
              <a:spcBef>
                <a:spcPts val="0"/>
              </a:spcBef>
              <a:spcAft>
                <a:spcPts val="0"/>
              </a:spcAft>
              <a:buClr>
                <a:schemeClr val="dk1"/>
              </a:buClr>
              <a:buSzPts val="3600"/>
              <a:buFont typeface="Georgia"/>
              <a:buNone/>
              <a:defRPr sz="3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1949410" y="3327410"/>
            <a:ext cx="5492750" cy="880524"/>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0"/>
              </a:spcBef>
              <a:spcAft>
                <a:spcPts val="0"/>
              </a:spcAft>
              <a:buClr>
                <a:schemeClr val="dk1"/>
              </a:buClr>
              <a:buSzPts val="2800"/>
              <a:buFont typeface="Calibri"/>
              <a:buNone/>
              <a:defRPr sz="2800" b="1">
                <a:solidFill>
                  <a:schemeClr val="dk1"/>
                </a:solidFill>
              </a:defRPr>
            </a:lvl1pPr>
            <a:lvl2pPr marL="914400" lvl="1" indent="-228600" algn="l">
              <a:spcBef>
                <a:spcPts val="560"/>
              </a:spcBef>
              <a:spcAft>
                <a:spcPts val="0"/>
              </a:spcAft>
              <a:buClr>
                <a:schemeClr val="dk1"/>
              </a:buClr>
              <a:buSzPts val="2800"/>
              <a:buFont typeface="Calibri"/>
              <a:buNone/>
              <a:defRPr/>
            </a:lvl2pPr>
            <a:lvl3pPr marL="1371600" lvl="2" indent="-228600" algn="l">
              <a:spcBef>
                <a:spcPts val="480"/>
              </a:spcBef>
              <a:spcAft>
                <a:spcPts val="0"/>
              </a:spcAft>
              <a:buClr>
                <a:schemeClr val="dk1"/>
              </a:buClr>
              <a:buSzPts val="2400"/>
              <a:buFont typeface="Calibri"/>
              <a:buNone/>
              <a:defRPr/>
            </a:lvl3pPr>
            <a:lvl4pPr marL="1828800" lvl="3" indent="-228600" algn="l">
              <a:spcBef>
                <a:spcPts val="400"/>
              </a:spcBef>
              <a:spcAft>
                <a:spcPts val="0"/>
              </a:spcAft>
              <a:buClr>
                <a:schemeClr val="dk1"/>
              </a:buClr>
              <a:buSzPts val="2000"/>
              <a:buFont typeface="Calibri"/>
              <a:buNone/>
              <a:defRPr/>
            </a:lvl4pPr>
            <a:lvl5pPr marL="2286000" lvl="4" indent="-228600" algn="l">
              <a:spcBef>
                <a:spcPts val="400"/>
              </a:spcBef>
              <a:spcAft>
                <a:spcPts val="0"/>
              </a:spcAft>
              <a:buClr>
                <a:schemeClr val="dk1"/>
              </a:buClr>
              <a:buSzPts val="2000"/>
              <a:buFont typeface="Calibri"/>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9"/>
          <p:cNvSpPr txBox="1">
            <a:spLocks noGrp="1"/>
          </p:cNvSpPr>
          <p:nvPr>
            <p:ph type="body" idx="2"/>
          </p:nvPr>
        </p:nvSpPr>
        <p:spPr>
          <a:xfrm>
            <a:off x="1952585" y="4284126"/>
            <a:ext cx="5486400" cy="880533"/>
          </a:xfrm>
          <a:prstGeom prst="rect">
            <a:avLst/>
          </a:prstGeom>
          <a:noFill/>
          <a:ln>
            <a:noFill/>
          </a:ln>
        </p:spPr>
        <p:txBody>
          <a:bodyPr spcFirstLastPara="1" wrap="square" lIns="91425" tIns="45700" rIns="91425" bIns="45700" anchor="t" anchorCtr="0"/>
          <a:lstStyle>
            <a:lvl1pPr marL="457200" lvl="0" indent="-228600" algn="ctr">
              <a:spcBef>
                <a:spcPts val="0"/>
              </a:spcBef>
              <a:spcAft>
                <a:spcPts val="0"/>
              </a:spcAft>
              <a:buClr>
                <a:schemeClr val="dk1"/>
              </a:buClr>
              <a:buSzPts val="2400"/>
              <a:buNone/>
              <a:defRPr sz="24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0" name="Google Shape;60;p9"/>
          <p:cNvPicPr preferRelativeResize="0"/>
          <p:nvPr/>
        </p:nvPicPr>
        <p:blipFill rotWithShape="1">
          <a:blip r:embed="rId3">
            <a:alphaModFix/>
          </a:blip>
          <a:srcRect/>
          <a:stretch/>
        </p:blipFill>
        <p:spPr>
          <a:xfrm>
            <a:off x="6841066" y="5412526"/>
            <a:ext cx="2065867" cy="972173"/>
          </a:xfrm>
          <a:prstGeom prst="rect">
            <a:avLst/>
          </a:prstGeom>
          <a:noFill/>
          <a:ln>
            <a:noFill/>
          </a:ln>
        </p:spPr>
      </p:pic>
      <p:sp>
        <p:nvSpPr>
          <p:cNvPr id="61" name="Google Shape;61;p9"/>
          <p:cNvSpPr/>
          <p:nvPr/>
        </p:nvSpPr>
        <p:spPr>
          <a:xfrm>
            <a:off x="0" y="-4311"/>
            <a:ext cx="9169402" cy="19893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62"/>
        <p:cNvGrpSpPr/>
        <p:nvPr/>
      </p:nvGrpSpPr>
      <p:grpSpPr>
        <a:xfrm>
          <a:off x="0" y="0"/>
          <a:ext cx="0" cy="0"/>
          <a:chOff x="0" y="0"/>
          <a:chExt cx="0" cy="0"/>
        </a:xfrm>
      </p:grpSpPr>
      <p:sp>
        <p:nvSpPr>
          <p:cNvPr id="63" name="Google Shape;63;p10"/>
          <p:cNvSpPr/>
          <p:nvPr/>
        </p:nvSpPr>
        <p:spPr>
          <a:xfrm>
            <a:off x="-76200" y="0"/>
            <a:ext cx="9220200" cy="6873237"/>
          </a:xfrm>
          <a:prstGeom prst="rect">
            <a:avLst/>
          </a:prstGeom>
          <a:solidFill>
            <a:srgbClr val="C1E0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4" name="Google Shape;64;p10"/>
          <p:cNvPicPr preferRelativeResize="0"/>
          <p:nvPr/>
        </p:nvPicPr>
        <p:blipFill rotWithShape="1">
          <a:blip r:embed="rId2">
            <a:alphaModFix/>
          </a:blip>
          <a:srcRect/>
          <a:stretch/>
        </p:blipFill>
        <p:spPr>
          <a:xfrm>
            <a:off x="-76200" y="15237"/>
            <a:ext cx="8875059" cy="6858000"/>
          </a:xfrm>
          <a:prstGeom prst="rect">
            <a:avLst/>
          </a:prstGeom>
          <a:noFill/>
          <a:ln>
            <a:noFill/>
          </a:ln>
        </p:spPr>
      </p:pic>
      <p:sp>
        <p:nvSpPr>
          <p:cNvPr id="65" name="Google Shape;65;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3600"/>
              <a:buFont typeface="Georgi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228600" algn="l">
              <a:spcBef>
                <a:spcPts val="640"/>
              </a:spcBef>
              <a:spcAft>
                <a:spcPts val="0"/>
              </a:spcAft>
              <a:buClr>
                <a:schemeClr val="dk1"/>
              </a:buClr>
              <a:buSzPts val="3200"/>
              <a:buNone/>
              <a:defRPr>
                <a:solidFill>
                  <a:schemeClr val="dk1"/>
                </a:solidFill>
              </a:defRPr>
            </a:lvl1pPr>
            <a:lvl2pPr marL="914400" lvl="1" indent="-406400" algn="l">
              <a:spcBef>
                <a:spcPts val="560"/>
              </a:spcBef>
              <a:spcAft>
                <a:spcPts val="0"/>
              </a:spcAft>
              <a:buClr>
                <a:schemeClr val="dk1"/>
              </a:buClr>
              <a:buSzPts val="2800"/>
              <a:buFont typeface="Arial"/>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600"/>
              <a:buFont typeface="Georgia"/>
              <a:buNone/>
              <a:defRPr sz="3600" b="1"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connore@wisconsinrticenter.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mailto:gulbrandsonk@organization.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bis.org/Common/Cms/files/pbisresources/TeachingSocialEmotionalCompetenciesWithinAPBISFramework.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aspeninstitute.org/publications/pursuing-social-and-emotional-development-through-a-racial-equity-lens-a-call-to-ac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626248"/>
            <a:ext cx="8229600" cy="2028900"/>
          </a:xfrm>
          <a:prstGeom prst="rect">
            <a:avLst/>
          </a:prstGeom>
        </p:spPr>
        <p:txBody>
          <a:bodyPr spcFirstLastPara="1" wrap="square" lIns="91425" tIns="45700" rIns="91425" bIns="45700" anchor="ctr" anchorCtr="0">
            <a:noAutofit/>
          </a:bodyPr>
          <a:lstStyle/>
          <a:p>
            <a:pPr marL="0" lvl="0" indent="0" algn="ctr" rtl="0">
              <a:lnSpc>
                <a:spcPct val="111111"/>
              </a:lnSpc>
              <a:spcBef>
                <a:spcPts val="0"/>
              </a:spcBef>
              <a:spcAft>
                <a:spcPts val="0"/>
              </a:spcAft>
              <a:buClr>
                <a:schemeClr val="dk1"/>
              </a:buClr>
              <a:buSzPts val="3600"/>
              <a:buFont typeface="Georgia"/>
              <a:buNone/>
            </a:pPr>
            <a:endParaRPr sz="2800"/>
          </a:p>
          <a:p>
            <a:pPr marL="0" lvl="0" indent="0" algn="ctr" rtl="0">
              <a:lnSpc>
                <a:spcPct val="111111"/>
              </a:lnSpc>
              <a:spcBef>
                <a:spcPts val="0"/>
              </a:spcBef>
              <a:spcAft>
                <a:spcPts val="0"/>
              </a:spcAft>
              <a:buClr>
                <a:schemeClr val="dk1"/>
              </a:buClr>
              <a:buSzPts val="3600"/>
              <a:buFont typeface="Georgia"/>
              <a:buNone/>
            </a:pPr>
            <a:endParaRPr sz="2800"/>
          </a:p>
          <a:p>
            <a:pPr marL="0" lvl="0" indent="0" algn="ctr" rtl="0">
              <a:lnSpc>
                <a:spcPct val="111111"/>
              </a:lnSpc>
              <a:spcBef>
                <a:spcPts val="0"/>
              </a:spcBef>
              <a:spcAft>
                <a:spcPts val="0"/>
              </a:spcAft>
              <a:buClr>
                <a:schemeClr val="dk1"/>
              </a:buClr>
              <a:buSzPts val="3600"/>
              <a:buFont typeface="Georgia"/>
              <a:buNone/>
            </a:pPr>
            <a:r>
              <a:rPr lang="en-US" sz="2800"/>
              <a:t>One step to purposefully implementing SEL within the PBIS Framework: The matrix</a:t>
            </a:r>
            <a:endParaRPr sz="2800"/>
          </a:p>
          <a:p>
            <a:pPr marL="0" lvl="0" indent="0" algn="ctr" rtl="0">
              <a:lnSpc>
                <a:spcPct val="111111"/>
              </a:lnSpc>
              <a:spcBef>
                <a:spcPts val="0"/>
              </a:spcBef>
              <a:spcAft>
                <a:spcPts val="0"/>
              </a:spcAft>
              <a:buClr>
                <a:schemeClr val="dk1"/>
              </a:buClr>
              <a:buSzPts val="3600"/>
              <a:buFont typeface="Georgia"/>
              <a:buNone/>
            </a:pPr>
            <a:endParaRPr sz="2800"/>
          </a:p>
          <a:p>
            <a:pPr marL="0" lvl="0" indent="0" algn="l" rtl="0">
              <a:lnSpc>
                <a:spcPct val="111111"/>
              </a:lnSpc>
              <a:spcBef>
                <a:spcPts val="0"/>
              </a:spcBef>
              <a:spcAft>
                <a:spcPts val="0"/>
              </a:spcAft>
              <a:buClr>
                <a:schemeClr val="dk1"/>
              </a:buClr>
              <a:buSzPts val="3600"/>
              <a:buFont typeface="Georgia"/>
              <a:buNone/>
            </a:pPr>
            <a:endParaRPr sz="2800"/>
          </a:p>
        </p:txBody>
      </p:sp>
      <p:sp>
        <p:nvSpPr>
          <p:cNvPr id="77" name="Google Shape;77;p13"/>
          <p:cNvSpPr txBox="1">
            <a:spLocks noGrp="1"/>
          </p:cNvSpPr>
          <p:nvPr>
            <p:ph type="body" idx="1"/>
          </p:nvPr>
        </p:nvSpPr>
        <p:spPr>
          <a:xfrm>
            <a:off x="457200" y="3487950"/>
            <a:ext cx="8229600" cy="202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t>Emilie O’Connor		</a:t>
            </a:r>
            <a:r>
              <a:rPr lang="en-US" sz="2400" b="1" dirty="0" smtClean="0"/>
              <a:t>Kim </a:t>
            </a:r>
            <a:r>
              <a:rPr lang="en-US" sz="2400" b="1" dirty="0"/>
              <a:t>Gulbrandson</a:t>
            </a:r>
            <a:endParaRPr sz="2400" b="1" dirty="0"/>
          </a:p>
          <a:p>
            <a:pPr marL="0" lvl="0" indent="0" algn="l" rtl="0">
              <a:spcBef>
                <a:spcPts val="0"/>
              </a:spcBef>
              <a:spcAft>
                <a:spcPts val="0"/>
              </a:spcAft>
              <a:buClr>
                <a:schemeClr val="dk1"/>
              </a:buClr>
              <a:buSzPts val="1800"/>
              <a:buFont typeface="Arial"/>
              <a:buNone/>
            </a:pPr>
            <a:r>
              <a:rPr lang="en-US" sz="1800" u="sng" dirty="0" smtClean="0">
                <a:solidFill>
                  <a:schemeClr val="hlink"/>
                </a:solidFill>
                <a:hlinkClick r:id="rId3"/>
              </a:rPr>
              <a:t>oconnore@wisconsinrticenter.org</a:t>
            </a:r>
            <a:r>
              <a:rPr lang="en-US" sz="1800" dirty="0"/>
              <a:t>	</a:t>
            </a:r>
            <a:r>
              <a:rPr lang="en-US" sz="1800" u="sng" dirty="0" smtClean="0">
                <a:solidFill>
                  <a:schemeClr val="hlink"/>
                </a:solidFill>
                <a:hlinkClick r:id="rId4"/>
              </a:rPr>
              <a:t>gulbrandsonk@wisconsinrticenter.org</a:t>
            </a:r>
            <a:endParaRPr sz="1800" dirty="0"/>
          </a:p>
          <a:p>
            <a:pPr marL="0" lvl="0" indent="0" algn="l" rtl="0">
              <a:spcBef>
                <a:spcPts val="0"/>
              </a:spcBef>
              <a:spcAft>
                <a:spcPts val="0"/>
              </a:spcAft>
              <a:buClr>
                <a:schemeClr val="dk1"/>
              </a:buClr>
              <a:buSzPts val="1800"/>
              <a:buFont typeface="Arial"/>
              <a:buNone/>
            </a:pPr>
            <a:r>
              <a:rPr lang="en-US" sz="1800" dirty="0"/>
              <a:t>@</a:t>
            </a:r>
            <a:r>
              <a:rPr lang="en-US" sz="1800" dirty="0" err="1"/>
              <a:t>EmilieKOC</a:t>
            </a:r>
            <a:r>
              <a:rPr lang="en-US" sz="1800" dirty="0"/>
              <a:t>			</a:t>
            </a:r>
            <a:r>
              <a:rPr lang="en-US" sz="1800" dirty="0" smtClean="0"/>
              <a:t>@</a:t>
            </a:r>
            <a:r>
              <a:rPr lang="en-US" sz="1800" dirty="0" err="1"/>
              <a:t>GulbrandsonKim</a:t>
            </a:r>
            <a:r>
              <a:rPr lang="en-US" sz="1800" dirty="0"/>
              <a:t>	</a:t>
            </a:r>
            <a:endParaRPr sz="2400" b="1" dirty="0"/>
          </a:p>
        </p:txBody>
      </p:sp>
      <p:pic>
        <p:nvPicPr>
          <p:cNvPr id="78" name="Google Shape;78;p13"/>
          <p:cNvPicPr preferRelativeResize="0"/>
          <p:nvPr/>
        </p:nvPicPr>
        <p:blipFill>
          <a:blip r:embed="rId5">
            <a:alphaModFix/>
          </a:blip>
          <a:stretch>
            <a:fillRect/>
          </a:stretch>
        </p:blipFill>
        <p:spPr>
          <a:xfrm>
            <a:off x="5795950" y="5550050"/>
            <a:ext cx="2784130" cy="42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Georgia"/>
              <a:buNone/>
            </a:pPr>
            <a:r>
              <a:rPr lang="en-US" sz="3240"/>
              <a:t>Use an Instructional Approach</a:t>
            </a:r>
            <a:endParaRPr sz="3240"/>
          </a:p>
        </p:txBody>
      </p:sp>
      <p:sp>
        <p:nvSpPr>
          <p:cNvPr id="139" name="Google Shape;139;p22" descr="Image result for teach"/>
          <p:cNvSpPr/>
          <p:nvPr/>
        </p:nvSpPr>
        <p:spPr>
          <a:xfrm>
            <a:off x="155575" y="-192617"/>
            <a:ext cx="304800" cy="4064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22" descr="Image result for teach"/>
          <p:cNvSpPr/>
          <p:nvPr/>
        </p:nvSpPr>
        <p:spPr>
          <a:xfrm>
            <a:off x="307975" y="10584"/>
            <a:ext cx="304800" cy="4064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1" name="Google Shape;141;p22"/>
          <p:cNvPicPr preferRelativeResize="0"/>
          <p:nvPr/>
        </p:nvPicPr>
        <p:blipFill rotWithShape="1">
          <a:blip r:embed="rId3">
            <a:alphaModFix/>
          </a:blip>
          <a:srcRect/>
          <a:stretch/>
        </p:blipFill>
        <p:spPr>
          <a:xfrm>
            <a:off x="5695700" y="3836625"/>
            <a:ext cx="2738700" cy="2429975"/>
          </a:xfrm>
          <a:prstGeom prst="rect">
            <a:avLst/>
          </a:prstGeom>
          <a:noFill/>
          <a:ln>
            <a:noFill/>
          </a:ln>
        </p:spPr>
      </p:pic>
      <p:sp>
        <p:nvSpPr>
          <p:cNvPr id="142" name="Google Shape;142;p22"/>
          <p:cNvSpPr txBox="1"/>
          <p:nvPr/>
        </p:nvSpPr>
        <p:spPr>
          <a:xfrm>
            <a:off x="599775" y="1562575"/>
            <a:ext cx="7986600" cy="48180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Based on data:</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Define the skills</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Make it a living document</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Define for all environments - including the classroom </a:t>
            </a:r>
            <a:endParaRPr sz="3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3"/>
          <p:cNvPicPr preferRelativeResize="0"/>
          <p:nvPr/>
        </p:nvPicPr>
        <p:blipFill rotWithShape="1">
          <a:blip r:embed="rId3">
            <a:alphaModFix/>
          </a:blip>
          <a:srcRect l="9800" t="35626" r="36163" b="5762"/>
          <a:stretch/>
        </p:blipFill>
        <p:spPr>
          <a:xfrm>
            <a:off x="-152400" y="-114300"/>
            <a:ext cx="9296398" cy="6972300"/>
          </a:xfrm>
          <a:prstGeom prst="rect">
            <a:avLst/>
          </a:prstGeom>
          <a:noFill/>
          <a:ln>
            <a:noFill/>
          </a:ln>
        </p:spPr>
      </p:pic>
      <p:cxnSp>
        <p:nvCxnSpPr>
          <p:cNvPr id="148" name="Google Shape;148;p23"/>
          <p:cNvCxnSpPr/>
          <p:nvPr/>
        </p:nvCxnSpPr>
        <p:spPr>
          <a:xfrm>
            <a:off x="6279826" y="2506125"/>
            <a:ext cx="914400" cy="533400"/>
          </a:xfrm>
          <a:prstGeom prst="straightConnector1">
            <a:avLst/>
          </a:prstGeom>
          <a:noFill/>
          <a:ln w="76200" cap="flat" cmpd="sng">
            <a:solidFill>
              <a:srgbClr val="92D050"/>
            </a:solidFill>
            <a:prstDash val="solid"/>
            <a:round/>
            <a:headEnd type="none" w="sm" len="sm"/>
            <a:tailEnd type="stealth" w="med" len="med"/>
          </a:ln>
        </p:spPr>
      </p:cxnSp>
      <p:cxnSp>
        <p:nvCxnSpPr>
          <p:cNvPr id="149" name="Google Shape;149;p23"/>
          <p:cNvCxnSpPr/>
          <p:nvPr/>
        </p:nvCxnSpPr>
        <p:spPr>
          <a:xfrm>
            <a:off x="2672400" y="2420975"/>
            <a:ext cx="914400" cy="533400"/>
          </a:xfrm>
          <a:prstGeom prst="straightConnector1">
            <a:avLst/>
          </a:prstGeom>
          <a:noFill/>
          <a:ln w="76200" cap="flat" cmpd="sng">
            <a:solidFill>
              <a:srgbClr val="92D050"/>
            </a:solidFill>
            <a:prstDash val="solid"/>
            <a:round/>
            <a:headEnd type="none" w="sm" len="sm"/>
            <a:tailEnd type="stealth" w="med" len="med"/>
          </a:ln>
        </p:spPr>
      </p:cxnSp>
      <p:cxnSp>
        <p:nvCxnSpPr>
          <p:cNvPr id="150" name="Google Shape;150;p23"/>
          <p:cNvCxnSpPr/>
          <p:nvPr/>
        </p:nvCxnSpPr>
        <p:spPr>
          <a:xfrm>
            <a:off x="2819400" y="3200400"/>
            <a:ext cx="914400" cy="533400"/>
          </a:xfrm>
          <a:prstGeom prst="straightConnector1">
            <a:avLst/>
          </a:prstGeom>
          <a:noFill/>
          <a:ln w="76200" cap="flat" cmpd="sng">
            <a:solidFill>
              <a:srgbClr val="92D05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225781"/>
            <a:ext cx="8520600" cy="7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4000"/>
              <a:buFont typeface="Georgia"/>
              <a:buNone/>
            </a:pPr>
            <a:r>
              <a:rPr lang="en-US" sz="4000"/>
              <a:t>Breaking Down the Indicator</a:t>
            </a:r>
            <a:endParaRPr sz="4000"/>
          </a:p>
        </p:txBody>
      </p:sp>
      <p:sp>
        <p:nvSpPr>
          <p:cNvPr id="156" name="Google Shape;156;p24"/>
          <p:cNvSpPr txBox="1">
            <a:spLocks noGrp="1"/>
          </p:cNvSpPr>
          <p:nvPr>
            <p:ph type="body" idx="1"/>
          </p:nvPr>
        </p:nvSpPr>
        <p:spPr>
          <a:xfrm>
            <a:off x="311700" y="1315915"/>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US" sz="2400" b="1"/>
              <a:t>Actively listen to the teacher/speaker</a:t>
            </a:r>
            <a:endParaRPr sz="2400" b="1">
              <a:solidFill>
                <a:schemeClr val="dk1"/>
              </a:solidFill>
            </a:endParaRPr>
          </a:p>
          <a:p>
            <a:pPr marL="342900" lvl="0" indent="-69850" algn="l" rtl="0">
              <a:lnSpc>
                <a:spcPct val="115000"/>
              </a:lnSpc>
              <a:spcBef>
                <a:spcPts val="0"/>
              </a:spcBef>
              <a:spcAft>
                <a:spcPts val="0"/>
              </a:spcAft>
              <a:buClr>
                <a:schemeClr val="dk1"/>
              </a:buClr>
              <a:buSzPts val="1100"/>
              <a:buFont typeface="Georgia"/>
              <a:buAutoNum type="arabicPeriod"/>
            </a:pPr>
            <a:r>
              <a:rPr lang="en-US" sz="2400">
                <a:solidFill>
                  <a:schemeClr val="dk1"/>
                </a:solidFill>
              </a:rPr>
              <a:t>Remain neutral.</a:t>
            </a:r>
            <a:endParaRPr sz="2400">
              <a:solidFill>
                <a:schemeClr val="dk1"/>
              </a:solidFill>
            </a:endParaRPr>
          </a:p>
          <a:p>
            <a:pPr marL="342900" lvl="0" indent="-69850" algn="l" rtl="0">
              <a:lnSpc>
                <a:spcPct val="115000"/>
              </a:lnSpc>
              <a:spcBef>
                <a:spcPts val="0"/>
              </a:spcBef>
              <a:spcAft>
                <a:spcPts val="0"/>
              </a:spcAft>
              <a:buClr>
                <a:schemeClr val="dk1"/>
              </a:buClr>
              <a:buSzPts val="1100"/>
              <a:buFont typeface="Georgia"/>
              <a:buAutoNum type="arabicPeriod"/>
            </a:pPr>
            <a:r>
              <a:rPr lang="en-US" sz="2400">
                <a:solidFill>
                  <a:schemeClr val="dk1"/>
                </a:solidFill>
              </a:rPr>
              <a:t>Avoid distractions. Fully concentrate on what is being said. Repeat their words mentally if you are struggling to listen.</a:t>
            </a:r>
            <a:endParaRPr sz="2400">
              <a:solidFill>
                <a:schemeClr val="dk1"/>
              </a:solidFill>
            </a:endParaRPr>
          </a:p>
          <a:p>
            <a:pPr marL="342900" lvl="0" indent="-69850" algn="l" rtl="0">
              <a:lnSpc>
                <a:spcPct val="115000"/>
              </a:lnSpc>
              <a:spcBef>
                <a:spcPts val="0"/>
              </a:spcBef>
              <a:spcAft>
                <a:spcPts val="0"/>
              </a:spcAft>
              <a:buClr>
                <a:schemeClr val="dk1"/>
              </a:buClr>
              <a:buSzPts val="1100"/>
              <a:buFont typeface="Georgia"/>
              <a:buAutoNum type="arabicPeriod"/>
            </a:pPr>
            <a:r>
              <a:rPr lang="en-US" sz="2400">
                <a:solidFill>
                  <a:schemeClr val="dk1"/>
                </a:solidFill>
              </a:rPr>
              <a:t>Listen to the words to understand the complete message.</a:t>
            </a:r>
            <a:endParaRPr sz="2400">
              <a:solidFill>
                <a:schemeClr val="dk1"/>
              </a:solidFill>
            </a:endParaRPr>
          </a:p>
          <a:p>
            <a:pPr marL="342900" lvl="0" indent="-69850" algn="l" rtl="0">
              <a:lnSpc>
                <a:spcPct val="115000"/>
              </a:lnSpc>
              <a:spcBef>
                <a:spcPts val="0"/>
              </a:spcBef>
              <a:spcAft>
                <a:spcPts val="0"/>
              </a:spcAft>
              <a:buClr>
                <a:schemeClr val="dk1"/>
              </a:buClr>
              <a:buSzPts val="1100"/>
              <a:buFont typeface="Georgia"/>
              <a:buAutoNum type="arabicPeriod"/>
            </a:pPr>
            <a:r>
              <a:rPr lang="en-US" sz="2400">
                <a:solidFill>
                  <a:schemeClr val="dk1"/>
                </a:solidFill>
              </a:rPr>
              <a:t>Be able to paraphrase what the speaker said.</a:t>
            </a:r>
            <a:endParaRPr sz="2400">
              <a:solidFill>
                <a:schemeClr val="dk1"/>
              </a:solidFill>
            </a:endParaRPr>
          </a:p>
          <a:p>
            <a:pPr marL="342900" lvl="0" indent="-69850" algn="l" rtl="0">
              <a:lnSpc>
                <a:spcPct val="115000"/>
              </a:lnSpc>
              <a:spcBef>
                <a:spcPts val="0"/>
              </a:spcBef>
              <a:spcAft>
                <a:spcPts val="0"/>
              </a:spcAft>
              <a:buClr>
                <a:schemeClr val="dk1"/>
              </a:buClr>
              <a:buSzPts val="1100"/>
              <a:buFont typeface="Georgia"/>
              <a:buAutoNum type="arabicPeriod"/>
            </a:pPr>
            <a:r>
              <a:rPr lang="en-US" sz="2400">
                <a:solidFill>
                  <a:schemeClr val="dk1"/>
                </a:solidFill>
              </a:rPr>
              <a:t>Use non-verbal communication to acknowledge the speaker (ex: head nod).</a:t>
            </a:r>
            <a:endParaRPr/>
          </a:p>
          <a:p>
            <a:pPr marL="342900" lvl="0" indent="-69850" algn="l" rtl="0">
              <a:lnSpc>
                <a:spcPct val="115000"/>
              </a:lnSpc>
              <a:spcBef>
                <a:spcPts val="0"/>
              </a:spcBef>
              <a:spcAft>
                <a:spcPts val="0"/>
              </a:spcAft>
              <a:buClr>
                <a:schemeClr val="dk1"/>
              </a:buClr>
              <a:buSzPts val="1100"/>
              <a:buFont typeface="Georgia"/>
              <a:buAutoNum type="arabicPeriod"/>
            </a:pPr>
            <a:r>
              <a:rPr lang="en-US" sz="2400"/>
              <a:t>How to self-talk to stay on task</a:t>
            </a:r>
            <a:endParaRPr sz="2400">
              <a:solidFill>
                <a:schemeClr val="dk1"/>
              </a:solidFill>
            </a:endParaRPr>
          </a:p>
          <a:p>
            <a:pPr marL="0" lvl="0" indent="0" algn="l" rtl="0">
              <a:lnSpc>
                <a:spcPct val="115000"/>
              </a:lnSpc>
              <a:spcBef>
                <a:spcPts val="0"/>
              </a:spcBef>
              <a:spcAft>
                <a:spcPts val="0"/>
              </a:spcAft>
              <a:buClr>
                <a:schemeClr val="dk1"/>
              </a:buClr>
              <a:buSzPts val="1100"/>
              <a:buNone/>
            </a:pPr>
            <a:endParaRPr sz="1400">
              <a:solidFill>
                <a:schemeClr val="dk1"/>
              </a:solidFill>
            </a:endParaRPr>
          </a:p>
          <a:p>
            <a:pPr marL="0" lvl="0" indent="0" algn="l" rtl="0">
              <a:lnSpc>
                <a:spcPct val="115000"/>
              </a:lnSpc>
              <a:spcBef>
                <a:spcPts val="0"/>
              </a:spcBef>
              <a:spcAft>
                <a:spcPts val="0"/>
              </a:spcAft>
              <a:buClr>
                <a:schemeClr val="dk1"/>
              </a:buClr>
              <a:buSzPts val="1100"/>
              <a:buNone/>
            </a:pPr>
            <a:r>
              <a:rPr lang="en-US" sz="2400" b="1" u="sng">
                <a:solidFill>
                  <a:schemeClr val="dk1"/>
                </a:solidFill>
              </a:rPr>
              <a:t>Why:</a:t>
            </a:r>
            <a:endParaRPr sz="2400" b="1" u="sng">
              <a:solidFill>
                <a:schemeClr val="dk1"/>
              </a:solidFill>
            </a:endParaRPr>
          </a:p>
          <a:p>
            <a:pPr marL="0" lvl="0" indent="0" algn="l" rtl="0">
              <a:spcBef>
                <a:spcPts val="0"/>
              </a:spcBef>
              <a:spcAft>
                <a:spcPts val="0"/>
              </a:spcAft>
              <a:buClr>
                <a:schemeClr val="dk1"/>
              </a:buClr>
              <a:buSzPts val="1100"/>
              <a:buFont typeface="Arial"/>
              <a:buNone/>
            </a:pPr>
            <a:r>
              <a:rPr lang="en-US" sz="2400">
                <a:solidFill>
                  <a:schemeClr val="dk1"/>
                </a:solidFill>
              </a:rPr>
              <a:t>To obtain information, to learn, to avoid misunderstanding, so the speaker/teacher knows you are paying attention</a:t>
            </a:r>
            <a:endParaRPr sz="2400">
              <a:solidFill>
                <a:schemeClr val="dk1"/>
              </a:solidFill>
            </a:endParaRPr>
          </a:p>
          <a:p>
            <a:pPr marL="0" lvl="0" indent="0" algn="l" rtl="0">
              <a:spcBef>
                <a:spcPts val="0"/>
              </a:spcBef>
              <a:spcAft>
                <a:spcPts val="1600"/>
              </a:spcAft>
              <a:buClr>
                <a:schemeClr val="dk1"/>
              </a:buClr>
              <a:buSzPts val="32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How SEL Shows Up</a:t>
            </a:r>
            <a:endParaRPr/>
          </a:p>
        </p:txBody>
      </p:sp>
      <p:sp>
        <p:nvSpPr>
          <p:cNvPr id="163" name="Google Shape;163;p2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3600"/>
          </a:p>
          <a:p>
            <a:pPr marL="0" lvl="0" indent="0" algn="ctr" rtl="0">
              <a:lnSpc>
                <a:spcPct val="115000"/>
              </a:lnSpc>
              <a:spcBef>
                <a:spcPts val="0"/>
              </a:spcBef>
              <a:spcAft>
                <a:spcPts val="0"/>
              </a:spcAft>
              <a:buClr>
                <a:schemeClr val="dk1"/>
              </a:buClr>
              <a:buSzPts val="1100"/>
              <a:buFont typeface="Arial"/>
              <a:buNone/>
            </a:pPr>
            <a:r>
              <a:rPr lang="en-US" sz="3600"/>
              <a:t>Actively listen to the teacher/speaker</a:t>
            </a:r>
            <a:endParaRPr sz="3600"/>
          </a:p>
          <a:p>
            <a:pPr marL="0" lvl="0" indent="0" algn="ctr" rtl="0">
              <a:lnSpc>
                <a:spcPct val="115000"/>
              </a:lnSpc>
              <a:spcBef>
                <a:spcPts val="0"/>
              </a:spcBef>
              <a:spcAft>
                <a:spcPts val="0"/>
              </a:spcAft>
              <a:buClr>
                <a:schemeClr val="dk1"/>
              </a:buClr>
              <a:buSzPts val="1100"/>
              <a:buFont typeface="Arial"/>
              <a:buNone/>
            </a:pPr>
            <a:endParaRPr sz="3600"/>
          </a:p>
          <a:p>
            <a:pPr marL="0" lvl="0" indent="0" algn="l" rtl="0">
              <a:lnSpc>
                <a:spcPct val="115000"/>
              </a:lnSpc>
              <a:spcBef>
                <a:spcPts val="0"/>
              </a:spcBef>
              <a:spcAft>
                <a:spcPts val="0"/>
              </a:spcAft>
              <a:buClr>
                <a:schemeClr val="dk1"/>
              </a:buClr>
              <a:buSzPts val="1100"/>
              <a:buFont typeface="Arial"/>
              <a:buNone/>
            </a:pPr>
            <a:endParaRPr sz="3600"/>
          </a:p>
          <a:p>
            <a:pPr marL="114300" lvl="0" indent="0" algn="l" rtl="0">
              <a:spcBef>
                <a:spcPts val="720"/>
              </a:spcBef>
              <a:spcAft>
                <a:spcPts val="0"/>
              </a:spcAft>
              <a:buClr>
                <a:schemeClr val="dk1"/>
              </a:buClr>
              <a:buSzPts val="1800"/>
              <a:buFont typeface="Arial"/>
              <a:buNone/>
            </a:pPr>
            <a:r>
              <a:rPr lang="en-US" sz="2800"/>
              <a:t>Examples:</a:t>
            </a:r>
            <a:endParaRPr sz="2800"/>
          </a:p>
          <a:p>
            <a:pPr marL="457200" lvl="0" indent="-406400" algn="l" rtl="0">
              <a:spcBef>
                <a:spcPts val="720"/>
              </a:spcBef>
              <a:spcAft>
                <a:spcPts val="0"/>
              </a:spcAft>
              <a:buSzPts val="2800"/>
              <a:buChar char="●"/>
            </a:pPr>
            <a:r>
              <a:rPr lang="en-US" sz="2800"/>
              <a:t>Focusing attention</a:t>
            </a:r>
            <a:endParaRPr sz="2800"/>
          </a:p>
          <a:p>
            <a:pPr marL="457200" lvl="0" indent="-406400" algn="l" rtl="0">
              <a:spcBef>
                <a:spcPts val="0"/>
              </a:spcBef>
              <a:spcAft>
                <a:spcPts val="0"/>
              </a:spcAft>
              <a:buSzPts val="2800"/>
              <a:buChar char="●"/>
            </a:pPr>
            <a:r>
              <a:rPr lang="en-US" sz="2800"/>
              <a:t>Paraphrasing</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225781"/>
            <a:ext cx="8520600" cy="7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4000"/>
              <a:buFont typeface="Georgia"/>
              <a:buNone/>
            </a:pPr>
            <a:r>
              <a:rPr lang="en-US" sz="4000"/>
              <a:t>Breaking Down the Indicator</a:t>
            </a:r>
            <a:endParaRPr sz="4000"/>
          </a:p>
        </p:txBody>
      </p:sp>
      <p:sp>
        <p:nvSpPr>
          <p:cNvPr id="169" name="Google Shape;169;p26"/>
          <p:cNvSpPr txBox="1">
            <a:spLocks noGrp="1"/>
          </p:cNvSpPr>
          <p:nvPr>
            <p:ph type="body" idx="1"/>
          </p:nvPr>
        </p:nvSpPr>
        <p:spPr>
          <a:xfrm>
            <a:off x="311700" y="1315915"/>
            <a:ext cx="8520600" cy="4555200"/>
          </a:xfrm>
          <a:prstGeom prst="rect">
            <a:avLst/>
          </a:prstGeom>
          <a:noFill/>
          <a:ln>
            <a:noFill/>
          </a:ln>
        </p:spPr>
        <p:txBody>
          <a:bodyPr spcFirstLastPara="1" wrap="square" lIns="91425" tIns="91425" rIns="91425" bIns="91425" anchor="t" anchorCtr="0">
            <a:noAutofit/>
          </a:bodyPr>
          <a:lstStyle/>
          <a:p>
            <a:pPr marL="114300" lvl="0" indent="0" algn="l" rtl="0">
              <a:spcBef>
                <a:spcPts val="720"/>
              </a:spcBef>
              <a:spcAft>
                <a:spcPts val="0"/>
              </a:spcAft>
              <a:buNone/>
            </a:pPr>
            <a:r>
              <a:rPr lang="en-US" sz="2400" b="1"/>
              <a:t>Express Emotions in a Way that Keeps Others Safe and Your Image Clean</a:t>
            </a:r>
            <a:endParaRPr sz="2400" b="1">
              <a:solidFill>
                <a:schemeClr val="dk1"/>
              </a:solidFill>
            </a:endParaRPr>
          </a:p>
          <a:p>
            <a:pPr marL="0" lvl="0" indent="0" algn="l" rtl="0">
              <a:lnSpc>
                <a:spcPct val="115000"/>
              </a:lnSpc>
              <a:spcBef>
                <a:spcPts val="0"/>
              </a:spcBef>
              <a:spcAft>
                <a:spcPts val="0"/>
              </a:spcAft>
              <a:buClr>
                <a:schemeClr val="dk1"/>
              </a:buClr>
              <a:buSzPts val="1100"/>
              <a:buNone/>
            </a:pPr>
            <a:endParaRPr sz="1400"/>
          </a:p>
          <a:p>
            <a:pPr marL="0" lvl="0" indent="0" algn="l" rtl="0">
              <a:lnSpc>
                <a:spcPct val="115000"/>
              </a:lnSpc>
              <a:spcBef>
                <a:spcPts val="0"/>
              </a:spcBef>
              <a:spcAft>
                <a:spcPts val="0"/>
              </a:spcAft>
              <a:buClr>
                <a:schemeClr val="dk1"/>
              </a:buClr>
              <a:buSzPts val="1100"/>
              <a:buNone/>
            </a:pPr>
            <a:endParaRPr sz="1400"/>
          </a:p>
          <a:p>
            <a:pPr marL="0" lvl="0" indent="0" algn="l" rtl="0">
              <a:lnSpc>
                <a:spcPct val="115000"/>
              </a:lnSpc>
              <a:spcBef>
                <a:spcPts val="0"/>
              </a:spcBef>
              <a:spcAft>
                <a:spcPts val="0"/>
              </a:spcAft>
              <a:buClr>
                <a:schemeClr val="dk1"/>
              </a:buClr>
              <a:buSzPts val="1100"/>
              <a:buNone/>
            </a:pPr>
            <a:endParaRPr sz="1400"/>
          </a:p>
          <a:p>
            <a:pPr marL="0" lvl="0" indent="0" algn="l" rtl="0">
              <a:lnSpc>
                <a:spcPct val="115000"/>
              </a:lnSpc>
              <a:spcBef>
                <a:spcPts val="0"/>
              </a:spcBef>
              <a:spcAft>
                <a:spcPts val="0"/>
              </a:spcAft>
              <a:buClr>
                <a:schemeClr val="dk1"/>
              </a:buClr>
              <a:buSzPts val="1100"/>
              <a:buNone/>
            </a:pPr>
            <a:endParaRPr sz="1400"/>
          </a:p>
          <a:p>
            <a:pPr marL="0" lvl="0" indent="0" algn="l" rtl="0">
              <a:lnSpc>
                <a:spcPct val="115000"/>
              </a:lnSpc>
              <a:spcBef>
                <a:spcPts val="0"/>
              </a:spcBef>
              <a:spcAft>
                <a:spcPts val="0"/>
              </a:spcAft>
              <a:buClr>
                <a:schemeClr val="dk1"/>
              </a:buClr>
              <a:buSzPts val="1100"/>
              <a:buNone/>
            </a:pPr>
            <a:endParaRPr sz="1400"/>
          </a:p>
          <a:p>
            <a:pPr marL="0" lvl="0" indent="0" algn="l" rtl="0">
              <a:lnSpc>
                <a:spcPct val="115000"/>
              </a:lnSpc>
              <a:spcBef>
                <a:spcPts val="0"/>
              </a:spcBef>
              <a:spcAft>
                <a:spcPts val="0"/>
              </a:spcAft>
              <a:buClr>
                <a:schemeClr val="dk1"/>
              </a:buClr>
              <a:buSzPts val="1100"/>
              <a:buNone/>
            </a:pPr>
            <a:endParaRPr sz="1400"/>
          </a:p>
          <a:p>
            <a:pPr marL="0" lvl="0" indent="0" algn="l" rtl="0">
              <a:lnSpc>
                <a:spcPct val="115000"/>
              </a:lnSpc>
              <a:spcBef>
                <a:spcPts val="0"/>
              </a:spcBef>
              <a:spcAft>
                <a:spcPts val="0"/>
              </a:spcAft>
              <a:buClr>
                <a:schemeClr val="dk1"/>
              </a:buClr>
              <a:buSzPts val="1100"/>
              <a:buNone/>
            </a:pPr>
            <a:endParaRPr sz="1400"/>
          </a:p>
          <a:p>
            <a:pPr marL="0" lvl="0" indent="0" algn="l" rtl="0">
              <a:lnSpc>
                <a:spcPct val="115000"/>
              </a:lnSpc>
              <a:spcBef>
                <a:spcPts val="0"/>
              </a:spcBef>
              <a:spcAft>
                <a:spcPts val="0"/>
              </a:spcAft>
              <a:buClr>
                <a:schemeClr val="dk1"/>
              </a:buClr>
              <a:buSzPts val="1100"/>
              <a:buNone/>
            </a:pPr>
            <a:endParaRPr sz="1400"/>
          </a:p>
          <a:p>
            <a:pPr marL="0" lvl="0" indent="0" algn="l" rtl="0">
              <a:lnSpc>
                <a:spcPct val="115000"/>
              </a:lnSpc>
              <a:spcBef>
                <a:spcPts val="0"/>
              </a:spcBef>
              <a:spcAft>
                <a:spcPts val="0"/>
              </a:spcAft>
              <a:buClr>
                <a:schemeClr val="dk1"/>
              </a:buClr>
              <a:buSzPts val="1100"/>
              <a:buNone/>
            </a:pPr>
            <a:r>
              <a:rPr lang="en-US" sz="2400" b="1" u="sng">
                <a:solidFill>
                  <a:schemeClr val="dk1"/>
                </a:solidFill>
              </a:rPr>
              <a:t>Why:</a:t>
            </a:r>
            <a:endParaRPr sz="2400" b="1" u="sng">
              <a:solidFill>
                <a:schemeClr val="dk1"/>
              </a:solidFill>
            </a:endParaRPr>
          </a:p>
          <a:p>
            <a:pPr marL="0" lvl="0" indent="0" algn="l" rtl="0">
              <a:spcBef>
                <a:spcPts val="0"/>
              </a:spcBef>
              <a:spcAft>
                <a:spcPts val="0"/>
              </a:spcAft>
              <a:buClr>
                <a:schemeClr val="dk1"/>
              </a:buClr>
              <a:buSzPts val="1100"/>
              <a:buFont typeface="Arial"/>
              <a:buNone/>
            </a:pPr>
            <a:endParaRPr sz="2400">
              <a:solidFill>
                <a:schemeClr val="dk1"/>
              </a:solidFill>
            </a:endParaRPr>
          </a:p>
          <a:p>
            <a:pPr marL="0" lvl="0" indent="0" algn="l" rtl="0">
              <a:spcBef>
                <a:spcPts val="0"/>
              </a:spcBef>
              <a:spcAft>
                <a:spcPts val="1600"/>
              </a:spcAft>
              <a:buClr>
                <a:schemeClr val="dk1"/>
              </a:buClr>
              <a:buSzPts val="32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457200" y="457188"/>
            <a:ext cx="8229600" cy="1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600"/>
              <a:buFont typeface="Georgia"/>
              <a:buNone/>
            </a:pPr>
            <a:r>
              <a:rPr lang="en-US"/>
              <a:t>How SEL Shows Up</a:t>
            </a:r>
            <a:endParaRPr/>
          </a:p>
        </p:txBody>
      </p:sp>
      <p:sp>
        <p:nvSpPr>
          <p:cNvPr id="175" name="Google Shape;175;p2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114300" lvl="0" indent="0" algn="ctr" rtl="0">
              <a:spcBef>
                <a:spcPts val="720"/>
              </a:spcBef>
              <a:spcAft>
                <a:spcPts val="0"/>
              </a:spcAft>
              <a:buClr>
                <a:schemeClr val="dk1"/>
              </a:buClr>
              <a:buSzPts val="1800"/>
              <a:buNone/>
            </a:pPr>
            <a:endParaRPr sz="3600"/>
          </a:p>
          <a:p>
            <a:pPr marL="114300" lvl="0" indent="0" algn="ctr" rtl="0">
              <a:spcBef>
                <a:spcPts val="720"/>
              </a:spcBef>
              <a:spcAft>
                <a:spcPts val="0"/>
              </a:spcAft>
              <a:buClr>
                <a:schemeClr val="dk1"/>
              </a:buClr>
              <a:buSzPts val="1800"/>
              <a:buNone/>
            </a:pPr>
            <a:r>
              <a:rPr lang="en-US" sz="3600"/>
              <a:t>Express Emotions in a Way that Keeps Others Safe and Your Image Clean</a:t>
            </a:r>
            <a:endParaRPr sz="3600"/>
          </a:p>
          <a:p>
            <a:pPr marL="114300" lvl="0" indent="0" algn="ctr" rtl="0">
              <a:spcBef>
                <a:spcPts val="720"/>
              </a:spcBef>
              <a:spcAft>
                <a:spcPts val="0"/>
              </a:spcAft>
              <a:buClr>
                <a:schemeClr val="dk1"/>
              </a:buClr>
              <a:buSzPts val="1800"/>
              <a:buNone/>
            </a:pPr>
            <a:endParaRPr sz="3600"/>
          </a:p>
          <a:p>
            <a:pPr marL="114300" lvl="0" indent="0" algn="l" rtl="0">
              <a:spcBef>
                <a:spcPts val="720"/>
              </a:spcBef>
              <a:spcAft>
                <a:spcPts val="0"/>
              </a:spcAft>
              <a:buClr>
                <a:schemeClr val="dk1"/>
              </a:buClr>
              <a:buSzPts val="1800"/>
              <a:buNone/>
            </a:pPr>
            <a:r>
              <a:rPr lang="en-US" sz="2800"/>
              <a:t>Examples:</a:t>
            </a:r>
            <a:endParaRPr sz="2800"/>
          </a:p>
          <a:p>
            <a:pPr marL="457200" lvl="0" indent="-406400" algn="l" rtl="0">
              <a:spcBef>
                <a:spcPts val="720"/>
              </a:spcBef>
              <a:spcAft>
                <a:spcPts val="0"/>
              </a:spcAft>
              <a:buSzPts val="2800"/>
              <a:buChar char="●"/>
            </a:pPr>
            <a:r>
              <a:rPr lang="en-US" sz="2800"/>
              <a:t>Staying calm</a:t>
            </a:r>
            <a:endParaRPr sz="2800"/>
          </a:p>
          <a:p>
            <a:pPr marL="457200" lvl="0" indent="-406400" algn="l" rtl="0">
              <a:spcBef>
                <a:spcPts val="0"/>
              </a:spcBef>
              <a:spcAft>
                <a:spcPts val="0"/>
              </a:spcAft>
              <a:buSzPts val="2800"/>
              <a:buChar char="●"/>
            </a:pPr>
            <a:r>
              <a:rPr lang="en-US" sz="2800"/>
              <a:t>Managing frustration</a:t>
            </a:r>
            <a:endParaRPr sz="2800"/>
          </a:p>
        </p:txBody>
      </p:sp>
      <p:sp>
        <p:nvSpPr>
          <p:cNvPr id="176" name="Google Shape;176;p27"/>
          <p:cNvSpPr txBox="1"/>
          <p:nvPr/>
        </p:nvSpPr>
        <p:spPr>
          <a:xfrm>
            <a:off x="10675850" y="5173225"/>
            <a:ext cx="28107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600"/>
              <a:buFont typeface="Georgia"/>
              <a:buNone/>
            </a:pPr>
            <a:r>
              <a:rPr lang="en-US"/>
              <a:t>Instructional Strategies</a:t>
            </a:r>
            <a:endParaRPr/>
          </a:p>
        </p:txBody>
      </p:sp>
      <p:sp>
        <p:nvSpPr>
          <p:cNvPr id="182" name="Google Shape;182;p2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285750" lvl="0" indent="0" algn="l" rtl="0">
              <a:spcBef>
                <a:spcPts val="280"/>
              </a:spcBef>
              <a:spcAft>
                <a:spcPts val="0"/>
              </a:spcAft>
              <a:buClr>
                <a:schemeClr val="dk1"/>
              </a:buClr>
              <a:buSzPts val="1400"/>
              <a:buNone/>
            </a:pPr>
            <a:endParaRPr sz="1400"/>
          </a:p>
          <a:p>
            <a:pPr marL="285750" lvl="0" indent="0" algn="l" rtl="0">
              <a:spcBef>
                <a:spcPts val="2320"/>
              </a:spcBef>
              <a:spcAft>
                <a:spcPts val="0"/>
              </a:spcAft>
              <a:buClr>
                <a:schemeClr val="dk1"/>
              </a:buClr>
              <a:buSzPts val="3600"/>
              <a:buNone/>
            </a:pPr>
            <a:r>
              <a:rPr lang="en-US" sz="3600"/>
              <a:t>Teaching</a:t>
            </a:r>
            <a:endParaRPr/>
          </a:p>
          <a:p>
            <a:pPr marL="285750" lvl="0" indent="0" algn="l" rtl="0">
              <a:spcBef>
                <a:spcPts val="2320"/>
              </a:spcBef>
              <a:spcAft>
                <a:spcPts val="0"/>
              </a:spcAft>
              <a:buClr>
                <a:schemeClr val="dk1"/>
              </a:buClr>
              <a:buSzPts val="3600"/>
              <a:buNone/>
            </a:pPr>
            <a:r>
              <a:rPr lang="en-US" sz="3600"/>
              <a:t>Re-teaching</a:t>
            </a:r>
            <a:endParaRPr/>
          </a:p>
          <a:p>
            <a:pPr marL="285750" lvl="0" indent="0" algn="l" rtl="0">
              <a:spcBef>
                <a:spcPts val="2320"/>
              </a:spcBef>
              <a:spcAft>
                <a:spcPts val="0"/>
              </a:spcAft>
              <a:buClr>
                <a:schemeClr val="dk1"/>
              </a:buClr>
              <a:buSzPts val="3600"/>
              <a:buNone/>
            </a:pPr>
            <a:r>
              <a:rPr lang="en-US" sz="3600"/>
              <a:t>Prompting</a:t>
            </a:r>
            <a:endParaRPr/>
          </a:p>
          <a:p>
            <a:pPr marL="285750" lvl="0" indent="0" algn="l" rtl="0">
              <a:spcBef>
                <a:spcPts val="2320"/>
              </a:spcBef>
              <a:spcAft>
                <a:spcPts val="1600"/>
              </a:spcAft>
              <a:buClr>
                <a:schemeClr val="dk1"/>
              </a:buClr>
              <a:buSzPts val="3600"/>
              <a:buNone/>
            </a:pPr>
            <a:r>
              <a:rPr lang="en-US" sz="3600"/>
              <a:t>Feedback</a:t>
            </a:r>
            <a:endParaRPr sz="3600"/>
          </a:p>
        </p:txBody>
      </p:sp>
      <p:pic>
        <p:nvPicPr>
          <p:cNvPr id="183" name="Google Shape;183;p28" descr="C:\Users\oconnore\Downloads\Copy of Colored pencils on chalkboard_Medium.jpg"/>
          <p:cNvPicPr preferRelativeResize="0"/>
          <p:nvPr/>
        </p:nvPicPr>
        <p:blipFill rotWithShape="1">
          <a:blip r:embed="rId3">
            <a:alphaModFix/>
          </a:blip>
          <a:srcRect/>
          <a:stretch/>
        </p:blipFill>
        <p:spPr>
          <a:xfrm>
            <a:off x="4114800" y="2209800"/>
            <a:ext cx="4035552" cy="35787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9"/>
          <p:cNvPicPr preferRelativeResize="0"/>
          <p:nvPr/>
        </p:nvPicPr>
        <p:blipFill rotWithShape="1">
          <a:blip r:embed="rId3">
            <a:alphaModFix/>
          </a:blip>
          <a:srcRect/>
          <a:stretch/>
        </p:blipFill>
        <p:spPr>
          <a:xfrm>
            <a:off x="1143000" y="1752600"/>
            <a:ext cx="6828817" cy="4114800"/>
          </a:xfrm>
          <a:prstGeom prst="rect">
            <a:avLst/>
          </a:prstGeom>
          <a:noFill/>
          <a:ln>
            <a:noFill/>
          </a:ln>
        </p:spPr>
      </p:pic>
      <p:sp>
        <p:nvSpPr>
          <p:cNvPr id="190" name="Google Shape;19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Georgia"/>
              <a:buNone/>
            </a:pPr>
            <a:r>
              <a:rPr lang="en-US"/>
              <a:t>Learning is the Desired Outcome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240"/>
              <a:buFont typeface="Georgia"/>
              <a:buNone/>
            </a:pPr>
            <a:r>
              <a:rPr lang="en-US" sz="3240"/>
              <a:t>References and Resources</a:t>
            </a:r>
            <a:endParaRPr sz="3240"/>
          </a:p>
        </p:txBody>
      </p:sp>
      <p:sp>
        <p:nvSpPr>
          <p:cNvPr id="196" name="Google Shape;196;p3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3200"/>
              <a:buNone/>
            </a:pPr>
            <a:r>
              <a:rPr lang="en-US" u="sng">
                <a:solidFill>
                  <a:schemeClr val="hlink"/>
                </a:solidFill>
                <a:hlinkClick r:id="rId3"/>
              </a:rPr>
              <a:t>Teaching Social-Emotional Competencies within a PBIS Framework</a:t>
            </a:r>
            <a:endParaRPr/>
          </a:p>
          <a:p>
            <a:pPr marL="0" lvl="0" indent="0" algn="l" rtl="0">
              <a:lnSpc>
                <a:spcPct val="90000"/>
              </a:lnSpc>
              <a:spcBef>
                <a:spcPts val="0"/>
              </a:spcBef>
              <a:spcAft>
                <a:spcPts val="0"/>
              </a:spcAft>
              <a:buClr>
                <a:schemeClr val="dk1"/>
              </a:buClr>
              <a:buSzPts val="3200"/>
              <a:buNone/>
            </a:pPr>
            <a:endParaRPr/>
          </a:p>
          <a:p>
            <a:pPr marL="0" lvl="0" indent="0" algn="l" rtl="0">
              <a:lnSpc>
                <a:spcPct val="90000"/>
              </a:lnSpc>
              <a:spcBef>
                <a:spcPts val="0"/>
              </a:spcBef>
              <a:spcAft>
                <a:spcPts val="0"/>
              </a:spcAft>
              <a:buClr>
                <a:schemeClr val="dk1"/>
              </a:buClr>
              <a:buSzPts val="3200"/>
              <a:buNone/>
            </a:pPr>
            <a:endParaRPr/>
          </a:p>
          <a:p>
            <a:pPr marL="0" lvl="0" indent="0" algn="l" rtl="0">
              <a:lnSpc>
                <a:spcPct val="90000"/>
              </a:lnSpc>
              <a:spcBef>
                <a:spcPts val="0"/>
              </a:spcBef>
              <a:spcAft>
                <a:spcPts val="0"/>
              </a:spcAft>
              <a:buClr>
                <a:schemeClr val="dk1"/>
              </a:buClr>
              <a:buSzPts val="3200"/>
              <a:buNone/>
            </a:pPr>
            <a:r>
              <a:rPr lang="en-US" u="sng">
                <a:solidFill>
                  <a:schemeClr val="hlink"/>
                </a:solidFill>
                <a:hlinkClick r:id="rId4"/>
              </a:rPr>
              <a:t>Pursuing Social and Emotional Development through a Racial Equity Lens: A Call to Action (Aspen Institute)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600"/>
              <a:buFont typeface="Georgia"/>
              <a:buNone/>
            </a:pPr>
            <a:r>
              <a:rPr lang="en-US" sz="2800"/>
              <a:t>By the end of this webinar, we hope you will be able to…</a:t>
            </a:r>
            <a:endParaRPr sz="2800"/>
          </a:p>
        </p:txBody>
      </p:sp>
      <p:sp>
        <p:nvSpPr>
          <p:cNvPr id="84" name="Google Shape;84;p1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None/>
            </a:pPr>
            <a:endParaRPr sz="2800" dirty="0">
              <a:solidFill>
                <a:schemeClr val="dk1"/>
              </a:solidFill>
            </a:endParaRPr>
          </a:p>
          <a:p>
            <a:pPr marL="0" lvl="0" indent="0" algn="l" rtl="0">
              <a:lnSpc>
                <a:spcPct val="115000"/>
              </a:lnSpc>
              <a:spcBef>
                <a:spcPts val="0"/>
              </a:spcBef>
              <a:spcAft>
                <a:spcPts val="0"/>
              </a:spcAft>
              <a:buNone/>
            </a:pPr>
            <a:r>
              <a:rPr lang="en-US" sz="2000" dirty="0" smtClean="0">
                <a:latin typeface="Arial"/>
                <a:ea typeface="Arial"/>
                <a:cs typeface="Arial"/>
                <a:sym typeface="Arial"/>
              </a:rPr>
              <a:t>-     Identify </a:t>
            </a:r>
            <a:r>
              <a:rPr lang="en-US" sz="2000" dirty="0">
                <a:latin typeface="Arial"/>
                <a:ea typeface="Arial"/>
                <a:cs typeface="Arial"/>
                <a:sym typeface="Arial"/>
              </a:rPr>
              <a:t>1 action step for creating and refining classroom and </a:t>
            </a:r>
            <a:endParaRPr sz="2000" dirty="0">
              <a:latin typeface="Arial"/>
              <a:ea typeface="Arial"/>
              <a:cs typeface="Arial"/>
              <a:sym typeface="Arial"/>
            </a:endParaRPr>
          </a:p>
          <a:p>
            <a:pPr marL="0" lvl="0" indent="457200" algn="l" rtl="0">
              <a:lnSpc>
                <a:spcPct val="115000"/>
              </a:lnSpc>
              <a:spcBef>
                <a:spcPts val="0"/>
              </a:spcBef>
              <a:spcAft>
                <a:spcPts val="0"/>
              </a:spcAft>
              <a:buNone/>
            </a:pPr>
            <a:r>
              <a:rPr lang="en-US" sz="2000" dirty="0">
                <a:latin typeface="Arial"/>
                <a:ea typeface="Arial"/>
                <a:cs typeface="Arial"/>
                <a:sym typeface="Arial"/>
              </a:rPr>
              <a:t>school-wide matrices to reflect the relevant social, emotional, and </a:t>
            </a:r>
            <a:endParaRPr sz="2000" dirty="0">
              <a:latin typeface="Arial"/>
              <a:ea typeface="Arial"/>
              <a:cs typeface="Arial"/>
              <a:sym typeface="Arial"/>
            </a:endParaRPr>
          </a:p>
          <a:p>
            <a:pPr marL="457200" lvl="0" indent="0" algn="l" rtl="0">
              <a:lnSpc>
                <a:spcPct val="115000"/>
              </a:lnSpc>
              <a:spcBef>
                <a:spcPts val="0"/>
              </a:spcBef>
              <a:spcAft>
                <a:spcPts val="0"/>
              </a:spcAft>
              <a:buNone/>
            </a:pPr>
            <a:r>
              <a:rPr lang="en-US" sz="2000" dirty="0">
                <a:latin typeface="Arial"/>
                <a:ea typeface="Arial"/>
                <a:cs typeface="Arial"/>
                <a:sym typeface="Arial"/>
              </a:rPr>
              <a:t>academic behavioral skills students need to be successful in     school. </a:t>
            </a:r>
            <a:endParaRPr sz="2000" dirty="0">
              <a:latin typeface="Arial"/>
              <a:ea typeface="Arial"/>
              <a:cs typeface="Arial"/>
              <a:sym typeface="Arial"/>
            </a:endParaRPr>
          </a:p>
          <a:p>
            <a:pPr marL="114300" lvl="0" indent="0" algn="l" rtl="0">
              <a:spcBef>
                <a:spcPts val="0"/>
              </a:spcBef>
              <a:spcAft>
                <a:spcPts val="0"/>
              </a:spcAft>
              <a:buClr>
                <a:schemeClr val="dk1"/>
              </a:buClr>
              <a:buSzPts val="1800"/>
              <a:buNone/>
            </a:pPr>
            <a:endParaRPr sz="2000" dirty="0">
              <a:solidFill>
                <a:schemeClr val="dk1"/>
              </a:solidFill>
              <a:latin typeface="Arial"/>
              <a:ea typeface="Arial"/>
              <a:cs typeface="Arial"/>
              <a:sym typeface="Arial"/>
            </a:endParaRPr>
          </a:p>
          <a:p>
            <a:pPr marL="457200" lvl="0" indent="-355600" algn="l" rtl="0">
              <a:spcBef>
                <a:spcPts val="0"/>
              </a:spcBef>
              <a:spcAft>
                <a:spcPts val="0"/>
              </a:spcAft>
              <a:buClr>
                <a:schemeClr val="dk1"/>
              </a:buClr>
              <a:buSzPts val="2000"/>
              <a:buChar char="-"/>
            </a:pPr>
            <a:r>
              <a:rPr lang="en-US" sz="2000" dirty="0">
                <a:latin typeface="Arial"/>
                <a:ea typeface="Arial"/>
                <a:cs typeface="Arial"/>
                <a:sym typeface="Arial"/>
              </a:rPr>
              <a:t>Understand how matrices prioritize which skills will be actively taught and supported through prompting, re-teaching, feedback, and reinforcement so that students learn them to fluency.</a:t>
            </a:r>
            <a:endParaRPr sz="2000" dirty="0">
              <a:latin typeface="Arial"/>
              <a:ea typeface="Arial"/>
              <a:cs typeface="Arial"/>
              <a:sym typeface="Arial"/>
            </a:endParaRPr>
          </a:p>
          <a:p>
            <a:pPr marL="0" lvl="0" indent="0" algn="l" rtl="0">
              <a:lnSpc>
                <a:spcPct val="115000"/>
              </a:lnSpc>
              <a:spcBef>
                <a:spcPts val="0"/>
              </a:spcBef>
              <a:spcAft>
                <a:spcPts val="0"/>
              </a:spcAft>
              <a:buNone/>
            </a:pP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91" name="Google Shape;91;p15"/>
          <p:cNvPicPr preferRelativeResize="0"/>
          <p:nvPr/>
        </p:nvPicPr>
        <p:blipFill>
          <a:blip r:embed="rId3">
            <a:alphaModFix/>
          </a:blip>
          <a:stretch>
            <a:fillRect/>
          </a:stretch>
        </p:blipFill>
        <p:spPr>
          <a:xfrm>
            <a:off x="277500" y="396425"/>
            <a:ext cx="8661674" cy="6065150"/>
          </a:xfrm>
          <a:prstGeom prst="rect">
            <a:avLst/>
          </a:prstGeom>
          <a:noFill/>
          <a:ln>
            <a:noFill/>
          </a:ln>
        </p:spPr>
      </p:pic>
      <p:sp>
        <p:nvSpPr>
          <p:cNvPr id="92" name="Google Shape;92;p15"/>
          <p:cNvSpPr txBox="1"/>
          <p:nvPr/>
        </p:nvSpPr>
        <p:spPr>
          <a:xfrm>
            <a:off x="4955425" y="1862600"/>
            <a:ext cx="4074300" cy="30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Tiered Fidelity Inventory (TFI):</a:t>
            </a: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1.3 Behavioral Expectations</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1.8 Classroom Procedures </a:t>
            </a:r>
            <a:endParaRPr sz="2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Georgia"/>
              <a:buNone/>
            </a:pPr>
            <a:r>
              <a:rPr lang="en-US"/>
              <a:t>Social and Emotional Learning</a:t>
            </a:r>
            <a:endParaRPr/>
          </a:p>
        </p:txBody>
      </p:sp>
      <p:sp>
        <p:nvSpPr>
          <p:cNvPr id="98" name="Google Shape;9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590"/>
              <a:buNone/>
            </a:pPr>
            <a:endParaRPr sz="2590"/>
          </a:p>
          <a:p>
            <a:pPr marL="0" lvl="0" indent="0" algn="ctr" rtl="0">
              <a:lnSpc>
                <a:spcPct val="90000"/>
              </a:lnSpc>
              <a:spcBef>
                <a:spcPts val="518"/>
              </a:spcBef>
              <a:spcAft>
                <a:spcPts val="0"/>
              </a:spcAft>
              <a:buClr>
                <a:srgbClr val="000000"/>
              </a:buClr>
              <a:buSzPts val="1100"/>
              <a:buNone/>
            </a:pPr>
            <a:r>
              <a:rPr lang="en-US" sz="2590" i="1">
                <a:solidFill>
                  <a:srgbClr val="000000"/>
                </a:solidFill>
              </a:rPr>
              <a:t>Social and emotional learning (SEL) is 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endParaRPr/>
          </a:p>
          <a:p>
            <a:pPr marL="0" lvl="0" indent="0" algn="l" rtl="0">
              <a:lnSpc>
                <a:spcPct val="90000"/>
              </a:lnSpc>
              <a:spcBef>
                <a:spcPts val="592"/>
              </a:spcBef>
              <a:spcAft>
                <a:spcPts val="0"/>
              </a:spcAft>
              <a:buClr>
                <a:srgbClr val="000000"/>
              </a:buClr>
              <a:buSzPts val="1100"/>
              <a:buNone/>
            </a:pPr>
            <a:endParaRPr sz="2960">
              <a:solidFill>
                <a:srgbClr val="000000"/>
              </a:solidFill>
            </a:endParaRPr>
          </a:p>
          <a:p>
            <a:pPr marL="0" lvl="0" indent="0" algn="l" rtl="0">
              <a:lnSpc>
                <a:spcPct val="90000"/>
              </a:lnSpc>
              <a:spcBef>
                <a:spcPts val="592"/>
              </a:spcBef>
              <a:spcAft>
                <a:spcPts val="0"/>
              </a:spcAft>
              <a:buClr>
                <a:srgbClr val="000000"/>
              </a:buClr>
              <a:buSzPts val="1100"/>
              <a:buNone/>
            </a:pPr>
            <a:endParaRPr sz="2960">
              <a:solidFill>
                <a:srgbClr val="000000"/>
              </a:solidFill>
            </a:endParaRPr>
          </a:p>
          <a:p>
            <a:pPr marL="0" lvl="0" indent="0" algn="r" rtl="0">
              <a:lnSpc>
                <a:spcPct val="90000"/>
              </a:lnSpc>
              <a:spcBef>
                <a:spcPts val="592"/>
              </a:spcBef>
              <a:spcAft>
                <a:spcPts val="0"/>
              </a:spcAft>
              <a:buClr>
                <a:srgbClr val="000000"/>
              </a:buClr>
              <a:buSzPts val="1100"/>
              <a:buNone/>
            </a:pPr>
            <a:r>
              <a:rPr lang="en-US" sz="2960">
                <a:solidFill>
                  <a:srgbClr val="000000"/>
                </a:solidFill>
              </a:rPr>
              <a:t>- CASEL 2018</a:t>
            </a:r>
            <a:endParaRPr sz="296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Georgia"/>
              <a:buNone/>
            </a:pPr>
            <a:r>
              <a:rPr lang="en-US" sz="3200"/>
              <a:t>Positive Behavioral Interventions &amp; Supports</a:t>
            </a:r>
            <a:endParaRPr sz="3200"/>
          </a:p>
        </p:txBody>
      </p:sp>
      <p:sp>
        <p:nvSpPr>
          <p:cNvPr id="104" name="Google Shape;104;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lvl="0" indent="0" algn="ctr" rtl="0">
              <a:spcBef>
                <a:spcPts val="0"/>
              </a:spcBef>
              <a:spcAft>
                <a:spcPts val="0"/>
              </a:spcAft>
              <a:buClr>
                <a:schemeClr val="dk1"/>
              </a:buClr>
              <a:buSzPts val="2800"/>
              <a:buNone/>
            </a:pPr>
            <a:endParaRPr sz="2800" i="1"/>
          </a:p>
          <a:p>
            <a:pPr marL="114300" lvl="0" indent="0" algn="ctr" rtl="0">
              <a:spcBef>
                <a:spcPts val="560"/>
              </a:spcBef>
              <a:spcAft>
                <a:spcPts val="0"/>
              </a:spcAft>
              <a:buClr>
                <a:schemeClr val="dk1"/>
              </a:buClr>
              <a:buSzPts val="2800"/>
              <a:buNone/>
            </a:pPr>
            <a:r>
              <a:rPr lang="en-US" sz="2800" i="1"/>
              <a:t>PBIS is a framework or approach for assisting school personnel in adopting and organizing evidence-based behavioral interventions into an integrated continuum that enhances academic and social behavior outcomes for all students. </a:t>
            </a:r>
            <a:endParaRPr sz="2800" i="1"/>
          </a:p>
        </p:txBody>
      </p:sp>
      <p:sp>
        <p:nvSpPr>
          <p:cNvPr id="105" name="Google Shape;105;p17"/>
          <p:cNvSpPr/>
          <p:nvPr/>
        </p:nvSpPr>
        <p:spPr>
          <a:xfrm>
            <a:off x="6858000" y="5296208"/>
            <a:ext cx="1938351" cy="55399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3000" b="0" i="0" u="none" strike="noStrike" cap="none">
                <a:solidFill>
                  <a:schemeClr val="dk1"/>
                </a:solidFill>
                <a:latin typeface="Calibri"/>
                <a:ea typeface="Calibri"/>
                <a:cs typeface="Calibri"/>
                <a:sym typeface="Calibri"/>
              </a:rPr>
              <a:t>- PBIS 2018</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Georgia"/>
              <a:buNone/>
            </a:pPr>
            <a:r>
              <a:rPr lang="en-US"/>
              <a:t>PBIS is not a separate program.</a:t>
            </a:r>
            <a:endParaRPr/>
          </a:p>
        </p:txBody>
      </p:sp>
      <p:sp>
        <p:nvSpPr>
          <p:cNvPr id="112" name="Google Shape;112;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p>
        </p:txBody>
      </p:sp>
      <p:pic>
        <p:nvPicPr>
          <p:cNvPr id="113" name="Google Shape;113;p18"/>
          <p:cNvPicPr preferRelativeResize="0"/>
          <p:nvPr/>
        </p:nvPicPr>
        <p:blipFill rotWithShape="1">
          <a:blip r:embed="rId3">
            <a:alphaModFix/>
          </a:blip>
          <a:srcRect/>
          <a:stretch/>
        </p:blipFill>
        <p:spPr>
          <a:xfrm>
            <a:off x="533400" y="1646225"/>
            <a:ext cx="8159850" cy="4525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Georgia"/>
              <a:buNone/>
            </a:pPr>
            <a:r>
              <a:rPr lang="en-US"/>
              <a:t>Universal first and always</a:t>
            </a:r>
            <a:endParaRPr/>
          </a:p>
        </p:txBody>
      </p:sp>
      <p:pic>
        <p:nvPicPr>
          <p:cNvPr id="120" name="Google Shape;120;p19"/>
          <p:cNvPicPr preferRelativeResize="0"/>
          <p:nvPr/>
        </p:nvPicPr>
        <p:blipFill rotWithShape="1">
          <a:blip r:embed="rId3">
            <a:alphaModFix/>
          </a:blip>
          <a:srcRect/>
          <a:stretch/>
        </p:blipFill>
        <p:spPr>
          <a:xfrm>
            <a:off x="1219200" y="1752600"/>
            <a:ext cx="6477000" cy="4048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Georgia"/>
              <a:buNone/>
            </a:pPr>
            <a:r>
              <a:rPr lang="en-US"/>
              <a:t>Universal first and always</a:t>
            </a:r>
            <a:endParaRPr/>
          </a:p>
        </p:txBody>
      </p:sp>
      <p:sp>
        <p:nvSpPr>
          <p:cNvPr id="127" name="Google Shape;12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u="sng"/>
              <a:t>Tier 1 must include classroom systems.</a:t>
            </a:r>
            <a:endParaRPr/>
          </a:p>
          <a:p>
            <a:pPr marL="742950" lvl="1" indent="-285750" algn="l" rtl="0">
              <a:spcBef>
                <a:spcPts val="560"/>
              </a:spcBef>
              <a:spcAft>
                <a:spcPts val="0"/>
              </a:spcAft>
              <a:buClr>
                <a:schemeClr val="dk1"/>
              </a:buClr>
              <a:buSzPts val="2800"/>
              <a:buChar char="•"/>
            </a:pPr>
            <a:r>
              <a:rPr lang="en-US"/>
              <a:t>Classroom implementation is most connected to improved student outcomes</a:t>
            </a:r>
            <a:endParaRPr/>
          </a:p>
          <a:p>
            <a:pPr marL="742950" lvl="1" indent="-285750" algn="l" rtl="0">
              <a:spcBef>
                <a:spcPts val="560"/>
              </a:spcBef>
              <a:spcAft>
                <a:spcPts val="0"/>
              </a:spcAft>
              <a:buClr>
                <a:schemeClr val="dk1"/>
              </a:buClr>
              <a:buSzPts val="2800"/>
              <a:buChar char="•"/>
            </a:pPr>
            <a:r>
              <a:rPr lang="en-US"/>
              <a:t>70% of tier 1 implementation is in the classroom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57200" y="274654"/>
            <a:ext cx="8229600" cy="1308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40"/>
              <a:buFont typeface="Georgia"/>
              <a:buNone/>
            </a:pPr>
            <a:r>
              <a:rPr lang="en-US" sz="3240"/>
              <a:t/>
            </a:r>
            <a:br>
              <a:rPr lang="en-US" sz="3240"/>
            </a:br>
            <a:endParaRPr sz="3240"/>
          </a:p>
          <a:p>
            <a:pPr marL="0" lvl="0" indent="0" algn="l" rtl="0">
              <a:spcBef>
                <a:spcPts val="0"/>
              </a:spcBef>
              <a:spcAft>
                <a:spcPts val="0"/>
              </a:spcAft>
              <a:buClr>
                <a:schemeClr val="dk1"/>
              </a:buClr>
              <a:buSzPts val="3240"/>
              <a:buFont typeface="Georgia"/>
              <a:buNone/>
            </a:pPr>
            <a:endParaRPr sz="3240"/>
          </a:p>
          <a:p>
            <a:pPr marL="0" lvl="0" indent="0" algn="l" rtl="0">
              <a:spcBef>
                <a:spcPts val="0"/>
              </a:spcBef>
              <a:spcAft>
                <a:spcPts val="0"/>
              </a:spcAft>
              <a:buClr>
                <a:schemeClr val="dk1"/>
              </a:buClr>
              <a:buSzPts val="3240"/>
              <a:buFont typeface="Georgia"/>
              <a:buNone/>
            </a:pPr>
            <a:r>
              <a:rPr lang="en-US" sz="3240"/>
              <a:t>Your matrix is based on students’ needs. </a:t>
            </a:r>
            <a:endParaRPr sz="3240"/>
          </a:p>
          <a:p>
            <a:pPr marL="0" lvl="0" indent="0" algn="ctr" rtl="0">
              <a:spcBef>
                <a:spcPts val="0"/>
              </a:spcBef>
              <a:spcAft>
                <a:spcPts val="0"/>
              </a:spcAft>
              <a:buClr>
                <a:schemeClr val="dk1"/>
              </a:buClr>
              <a:buSzPts val="3240"/>
              <a:buFont typeface="Georgia"/>
              <a:buNone/>
            </a:pPr>
            <a:r>
              <a:rPr lang="en-US" sz="3240"/>
              <a:t/>
            </a:r>
            <a:br>
              <a:rPr lang="en-US" sz="3240"/>
            </a:br>
            <a:r>
              <a:rPr lang="en-US" sz="3240"/>
              <a:t/>
            </a:r>
            <a:br>
              <a:rPr lang="en-US" sz="3240"/>
            </a:br>
            <a:endParaRPr sz="2520" b="0"/>
          </a:p>
        </p:txBody>
      </p:sp>
      <p:sp>
        <p:nvSpPr>
          <p:cNvPr id="133" name="Google Shape;133;p21"/>
          <p:cNvSpPr txBox="1">
            <a:spLocks noGrp="1"/>
          </p:cNvSpPr>
          <p:nvPr>
            <p:ph type="body" idx="1"/>
          </p:nvPr>
        </p:nvSpPr>
        <p:spPr>
          <a:xfrm>
            <a:off x="457200" y="2126425"/>
            <a:ext cx="8229600" cy="3786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So how do you define the skills students need to be successful?</a:t>
            </a:r>
            <a:endParaRPr/>
          </a:p>
          <a:p>
            <a:pPr marL="0" lvl="0" indent="0" algn="l" rtl="0">
              <a:spcBef>
                <a:spcPts val="0"/>
              </a:spcBef>
              <a:spcAft>
                <a:spcPts val="0"/>
              </a:spcAft>
              <a:buClr>
                <a:schemeClr val="dk1"/>
              </a:buClr>
              <a:buSzPts val="3200"/>
              <a:buNone/>
            </a:pPr>
            <a:endParaRPr/>
          </a:p>
          <a:p>
            <a:pPr marL="0" lvl="0" indent="0" algn="l" rtl="0">
              <a:spcBef>
                <a:spcPts val="0"/>
              </a:spcBef>
              <a:spcAft>
                <a:spcPts val="0"/>
              </a:spcAft>
              <a:buClr>
                <a:schemeClr val="dk1"/>
              </a:buClr>
              <a:buSzPts val="3200"/>
              <a:buNone/>
            </a:pPr>
            <a:r>
              <a:rPr lang="en-US"/>
              <a:t>What data do you use?</a:t>
            </a:r>
            <a:endParaRPr sz="2800"/>
          </a:p>
          <a:p>
            <a:pPr marL="457200" lvl="0" indent="-406400" algn="l" rtl="0">
              <a:spcBef>
                <a:spcPts val="640"/>
              </a:spcBef>
              <a:spcAft>
                <a:spcPts val="0"/>
              </a:spcAft>
              <a:buClr>
                <a:schemeClr val="dk1"/>
              </a:buClr>
              <a:buSzPts val="2400"/>
              <a:buFont typeface="Arial"/>
              <a:buChar char="•"/>
            </a:pPr>
            <a:r>
              <a:rPr lang="en-US" sz="2400"/>
              <a:t>Climate survey data</a:t>
            </a:r>
            <a:endParaRPr sz="2400"/>
          </a:p>
          <a:p>
            <a:pPr marL="457200" lvl="0" indent="-406400" algn="l" rtl="0">
              <a:spcBef>
                <a:spcPts val="640"/>
              </a:spcBef>
              <a:spcAft>
                <a:spcPts val="0"/>
              </a:spcAft>
              <a:buClr>
                <a:schemeClr val="dk1"/>
              </a:buClr>
              <a:buSzPts val="2400"/>
              <a:buFont typeface="Arial"/>
              <a:buChar char="•"/>
            </a:pPr>
            <a:r>
              <a:rPr lang="en-US" sz="2400"/>
              <a:t>Student outcome data (minors)</a:t>
            </a:r>
            <a:endParaRPr sz="2400"/>
          </a:p>
          <a:p>
            <a:pPr marL="0" lvl="0" indent="0" algn="l" rtl="0">
              <a:spcBef>
                <a:spcPts val="640"/>
              </a:spcBef>
              <a:spcAft>
                <a:spcPts val="0"/>
              </a:spcAft>
              <a:buNone/>
            </a:pPr>
            <a:endParaRPr/>
          </a:p>
          <a:p>
            <a:pPr marL="0" lvl="0" indent="0" algn="l" rtl="0">
              <a:spcBef>
                <a:spcPts val="640"/>
              </a:spcBef>
              <a:spcAft>
                <a:spcPts val="0"/>
              </a:spcAft>
              <a:buClr>
                <a:schemeClr val="dk1"/>
              </a:buClr>
              <a:buSzPts val="3200"/>
              <a:buFont typeface="Arial"/>
              <a:buNone/>
            </a:pPr>
            <a:endParaRPr/>
          </a:p>
        </p:txBody>
      </p:sp>
    </p:spTree>
  </p:cSld>
  <p:clrMapOvr>
    <a:masterClrMapping/>
  </p:clrMapOvr>
</p:sld>
</file>

<file path=ppt/theme/theme1.xml><?xml version="1.0" encoding="utf-8"?>
<a:theme xmlns:a="http://schemas.openxmlformats.org/drawingml/2006/main" name="Conference">
  <a:themeElements>
    <a:clrScheme name="Center colors">
      <a:dk1>
        <a:srgbClr val="000000"/>
      </a:dk1>
      <a:lt1>
        <a:srgbClr val="FFFFFF"/>
      </a:lt1>
      <a:dk2>
        <a:srgbClr val="0083A9"/>
      </a:dk2>
      <a:lt2>
        <a:srgbClr val="E4F0CC"/>
      </a:lt2>
      <a:accent1>
        <a:srgbClr val="7AB800"/>
      </a:accent1>
      <a:accent2>
        <a:srgbClr val="99CDDC"/>
      </a:accent2>
      <a:accent3>
        <a:srgbClr val="E37222"/>
      </a:accent3>
      <a:accent4>
        <a:srgbClr val="FED100"/>
      </a:accent4>
      <a:accent5>
        <a:srgbClr val="C21DAC"/>
      </a:accent5>
      <a:accent6>
        <a:srgbClr val="588500"/>
      </a:accent6>
      <a:hlink>
        <a:srgbClr val="00485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467</Words>
  <Application>Microsoft Office PowerPoint</Application>
  <PresentationFormat>On-screen Show (4:3)</PresentationFormat>
  <Paragraphs>103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Georgia</vt:lpstr>
      <vt:lpstr>Conference</vt:lpstr>
      <vt:lpstr>  One step to purposefully implementing SEL within the PBIS Framework: The matrix  </vt:lpstr>
      <vt:lpstr>By the end of this webinar, we hope you will be able to…</vt:lpstr>
      <vt:lpstr>PowerPoint Presentation</vt:lpstr>
      <vt:lpstr>Social and Emotional Learning</vt:lpstr>
      <vt:lpstr>Positive Behavioral Interventions &amp; Supports</vt:lpstr>
      <vt:lpstr>PBIS is not a separate program.</vt:lpstr>
      <vt:lpstr>Universal first and always</vt:lpstr>
      <vt:lpstr>Universal first and always</vt:lpstr>
      <vt:lpstr>   Your matrix is based on students’ needs.    </vt:lpstr>
      <vt:lpstr>Use an Instructional Approach</vt:lpstr>
      <vt:lpstr>PowerPoint Presentation</vt:lpstr>
      <vt:lpstr>Breaking Down the Indicator</vt:lpstr>
      <vt:lpstr>How SEL Shows Up</vt:lpstr>
      <vt:lpstr>Breaking Down the Indicator</vt:lpstr>
      <vt:lpstr>How SEL Shows Up</vt:lpstr>
      <vt:lpstr>Instructional Strategies</vt:lpstr>
      <vt:lpstr>Learning is the Desired Outcome</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step to purposefully implementing SEL within the PBIS Framework: The matrix</dc:title>
  <dc:creator>Kim Gulbrandson</dc:creator>
  <cp:lastModifiedBy>Glaus, Marci A.   DPI</cp:lastModifiedBy>
  <cp:revision>2</cp:revision>
  <dcterms:modified xsi:type="dcterms:W3CDTF">2019-08-20T15:36:49Z</dcterms:modified>
</cp:coreProperties>
</file>