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lack" panose="020F0502020204030203" pitchFamily="34" charset="0"/>
      <p:bold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358">
          <p15:clr>
            <a:srgbClr val="A4A3A4"/>
          </p15:clr>
        </p15:guide>
        <p15:guide id="3" orient="horz" pos="2868">
          <p15:clr>
            <a:srgbClr val="A4A3A4"/>
          </p15:clr>
        </p15:guide>
        <p15:guide id="4" pos="2863">
          <p15:clr>
            <a:srgbClr val="A4A3A4"/>
          </p15:clr>
        </p15:guide>
        <p15:guide id="5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F1F50BF-8E9E-454F-B446-8F0F5200C81C}">
  <a:tblStyle styleId="{1F1F50BF-8E9E-454F-B446-8F0F5200C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document/d/1mgkzevPcpE1aFp3JtxcEVlJnuTPHqHNDRJd44LeaBJ4/edit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611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600"/>
              <a:buNone/>
              <a:defRPr sz="3600">
                <a:solidFill>
                  <a:srgbClr val="333399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rgbClr val="333399"/>
              </a:buClr>
              <a:buSzPts val="2637"/>
              <a:buNone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604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33399"/>
              </a:buClr>
              <a:buSzPts val="2637"/>
              <a:buChar char="•"/>
              <a:defRPr sz="2637">
                <a:solidFill>
                  <a:srgbClr val="33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5458013" y="2556499"/>
            <a:ext cx="3371194" cy="174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marL="914400" lvl="1" indent="-228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65"/>
              <a:buNone/>
              <a:defRPr sz="1465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3724" b="3724"/>
          <a:stretch/>
        </p:blipFill>
        <p:spPr>
          <a:xfrm>
            <a:off x="0" y="3277144"/>
            <a:ext cx="9141824" cy="186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ext with image">
  <p:cSld name="9_Text with ima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 with image">
  <p:cSld name="8_Text with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214" y="1295400"/>
            <a:ext cx="5357656" cy="3426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 with image">
  <p:cSld name="7_Text with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64696" y="1277258"/>
            <a:ext cx="8327036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ext with image">
  <p:cSld name="15_Text with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with image">
  <p:cSld name="16_Text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315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ext with image">
  <p:cSld name="14_Text with im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ext with image">
  <p:cSld name="6_Text with im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1531495" y="4200578"/>
            <a:ext cx="5105400" cy="58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Google Docs Reviewer Instructions are </a:t>
            </a:r>
            <a:r>
              <a:rPr lang="en-US" sz="1607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HERE</a:t>
            </a:r>
            <a:endParaRPr sz="16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7" descr="MCj031177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399800"/>
            <a:ext cx="1847538" cy="211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no text">
  <p:cSld name="image only no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554637" y="1197429"/>
            <a:ext cx="5239062" cy="251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58"/>
              <a:buNone/>
              <a:defRPr sz="1758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media" idx="2"/>
          </p:nvPr>
        </p:nvSpPr>
        <p:spPr>
          <a:xfrm>
            <a:off x="2042012" y="1304873"/>
            <a:ext cx="50450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with image">
  <p:cSld name="1_Text with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with image">
  <p:cSld name="2_Text with im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318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ext with image">
  <p:cSld name="13_Text with im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269824" y="1277258"/>
            <a:ext cx="8514412" cy="36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ext with image">
  <p:cSld name="12_Text with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6889539" cy="306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1"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ext with image">
  <p:cSld name="11_Text with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530184" y="1277258"/>
            <a:ext cx="4302177" cy="25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1"/>
            </a:lvl1pPr>
            <a:lvl2pPr marL="914400" lvl="1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 descr="MCj04260520000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304800"/>
            <a:ext cx="12382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4" y="2306091"/>
            <a:ext cx="3429000" cy="2425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" name="Google Shape;42;p9"/>
          <p:cNvGraphicFramePr/>
          <p:nvPr/>
        </p:nvGraphicFramePr>
        <p:xfrm>
          <a:off x="304800" y="17668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{1F1F50BF-8E9E-454F-B446-8F0F5200C81C}</a:tableStyleId>
              </a:tblPr>
              <a:tblGrid>
                <a:gridCol w="30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Final  Rating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 Strong__ Average__    Weak_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 with image">
  <p:cSld name="10_Text with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942822" y="2863120"/>
            <a:ext cx="6889539" cy="200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1"/>
            </a:lvl1pPr>
            <a:lvl2pPr marL="91440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7435" y="1048965"/>
            <a:ext cx="2431530" cy="168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 amt="50871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44" b="0" i="0" u="none" strike="noStrike" cap="none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alzheimers-dementia/10_sig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yoclinic.org/healthy-lifestyle/healthy-aging/in-depth/aging/art-20046070#:~:text=With%20age%2C%20your%20skin%20thins,skin%20tags%20are%20more%20common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1751482" y="1321562"/>
            <a:ext cx="5591447" cy="135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4000"/>
              <a:buNone/>
            </a:pPr>
            <a:r>
              <a:rPr lang="en-US" sz="4000"/>
              <a:t>What Is Normal Aging Of the Brain?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Not Normal?</a:t>
            </a:r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2"/>
          </p:nvPr>
        </p:nvSpPr>
        <p:spPr>
          <a:xfrm>
            <a:off x="1910407" y="1252414"/>
            <a:ext cx="5561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Changes in judgment or decision making abilities.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Mood and personality changes, becoming suspicious, depressed, fearful or anxious.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Losing things and being unable to retrace steps to find them again. May accuse others of stealing, especially as the disease progresses.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If someone you know has memory loss, confusion, or a change in thinking abilities.</a:t>
            </a:r>
            <a:endParaRPr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2"/>
          </p:nvPr>
        </p:nvSpPr>
        <p:spPr>
          <a:xfrm>
            <a:off x="1210225" y="1459050"/>
            <a:ext cx="71433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Alzheimer's Association. 2022. “10 Early Signs and Symptoms of Alzheimer's.” </a:t>
            </a:r>
            <a:r>
              <a:rPr lang="en-US" sz="1800" b="0" i="0" u="sng" strike="noStrike">
                <a:solidFill>
                  <a:schemeClr val="hlink"/>
                </a:solidFill>
                <a:hlinkClick r:id="rId3"/>
              </a:rPr>
              <a:t>https://www.alz.org/alzheimers-dementia/10_signs</a:t>
            </a:r>
            <a:endParaRPr sz="1800" b="0" i="0" u="none" strike="noStrike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</a:rPr>
              <a:t>Mayo Cl</a:t>
            </a:r>
            <a:r>
              <a:rPr lang="en-US" sz="1800" b="0">
                <a:solidFill>
                  <a:srgbClr val="000000"/>
                </a:solidFill>
              </a:rPr>
              <a:t>inic. 2020. “Aging: What to Expect.” </a:t>
            </a:r>
            <a:r>
              <a:rPr lang="en-US" sz="1800" b="0" i="0" u="sng" strike="noStrike">
                <a:solidFill>
                  <a:schemeClr val="hlink"/>
                </a:solidFill>
                <a:hlinkClick r:id="rId4"/>
              </a:rPr>
              <a:t>https://www.mayoclinic.org/healthy-lifestyle/healthy-aging/in-depth/aging/art-20046070#:~:text=With%20age%2C%20your%20skin%20thins,skin%20tags%20are%20more%20common.</a:t>
            </a:r>
            <a:endParaRPr sz="1800" b="0" i="0" u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Normal Aging of the Brain?</a:t>
            </a: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1910407" y="1377864"/>
            <a:ext cx="52473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think of when you think about an older person? </a:t>
            </a:r>
            <a:endParaRPr sz="1400" b="0"/>
          </a:p>
          <a:p>
            <a:pPr marL="4064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think changes as a person ages?</a:t>
            </a:r>
            <a:endParaRPr/>
          </a:p>
          <a:p>
            <a:pPr marL="4064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do you think stays the same?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Normal Aging of the Brain?</a:t>
            </a:r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1910407" y="1377864"/>
            <a:ext cx="5247261" cy="270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As you will learn in the dementia section, memory loss, confusion or a loss of previous mental abilities are not a normal part of aging.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An older person without a brain disease or brain injury can still do all the things a younger person can do.</a:t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Normal Aging of the Body?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1571825" y="1363125"/>
            <a:ext cx="64128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most common things that happen to the body as we age:</a:t>
            </a:r>
            <a:endParaRPr sz="1400"/>
          </a:p>
          <a:p>
            <a:pPr marL="457200" lvl="0" indent="-3429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A decrease in sensory perception, such as vision, hearing and taste.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Skin becomes thinner and is more easily damaged.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Loss of bone density, making it easier to break a bone.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Blood vessels become less flexible.</a:t>
            </a:r>
            <a:endParaRPr sz="18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Normal Aging of the Brain?</a:t>
            </a:r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2"/>
          </p:nvPr>
        </p:nvSpPr>
        <p:spPr>
          <a:xfrm>
            <a:off x="1675150" y="1072225"/>
            <a:ext cx="54825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 i="0" u="none" strike="noStrik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Older adults have the same troubles with memory and thinking that younger adults do. </a:t>
            </a:r>
            <a:endParaRPr sz="1800" i="0" u="none" strike="noStrik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br>
              <a:rPr lang="en-US" sz="1400" dirty="0"/>
            </a:br>
            <a:r>
              <a:rPr lang="en-US" sz="1800" i="0" u="none" strike="noStrik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These things are normal:</a:t>
            </a:r>
            <a:endParaRPr sz="1400" dirty="0"/>
          </a:p>
          <a:p>
            <a:pPr marL="393065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Sometimes forgetting names or appointments, but remembering them later.</a:t>
            </a:r>
            <a:endParaRPr b="0" dirty="0"/>
          </a:p>
          <a:p>
            <a:pPr marL="393065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Making occasional errors when managing finances or household bills.</a:t>
            </a:r>
            <a:endParaRPr b="0" dirty="0"/>
          </a:p>
          <a:p>
            <a:pPr marL="393065" lvl="0" indent="-3429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Sometimes having trouble finding the right word.</a:t>
            </a:r>
            <a:endParaRPr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Normal Aging of the Brain?</a:t>
            </a:r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2"/>
          </p:nvPr>
        </p:nvSpPr>
        <p:spPr>
          <a:xfrm>
            <a:off x="1498050" y="1128675"/>
            <a:ext cx="5807100" cy="2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Occasionally needing help with new technology.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Getting confused about the day of the week but figuring it out later.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Making a bad decision or mistake once in a while, like neglecting to change the oil in the car.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Developing very specific ways of doing things and becoming irritable when a routine is disrupted.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Misplacing things from time to time and retracing steps to find them.</a:t>
            </a:r>
            <a:endParaRPr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When to Seek Help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1692775" y="1444275"/>
            <a:ext cx="57045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There are many things that can cause memory loss, confusion or a loss of thinking abilities in an older person that are not the result of a brain disease.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It is important whenever anyone has memory loss or confusion to talk to a doctor about medical causes that could be the reason for it. </a:t>
            </a:r>
            <a:endParaRPr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Not Normal?</a:t>
            </a:r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2"/>
          </p:nvPr>
        </p:nvSpPr>
        <p:spPr>
          <a:xfrm>
            <a:off x="1910407" y="1377864"/>
            <a:ext cx="5247261" cy="270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Trouble remembering. Forgetting recently learned information, important dates or events, or asking for the same questions over and over.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Having trouble driving to a familiar location, organizing a grocery list or remembering the rules of a favorite game.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What Is Not Normal?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2"/>
          </p:nvPr>
        </p:nvSpPr>
        <p:spPr>
          <a:xfrm>
            <a:off x="1910269" y="1274564"/>
            <a:ext cx="52473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Losing track of dates, seasons and the passage of time.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Changes in ability to develop and follow a plan or work with numbers. 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Perception problems, such as</a:t>
            </a:r>
            <a:r>
              <a:rPr lang="en-US" sz="1800" b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>
                <a:solidFill>
                  <a:srgbClr val="000000"/>
                </a:solidFill>
              </a:rPr>
              <a:t>judging distance</a:t>
            </a:r>
            <a:r>
              <a:rPr lang="en-US" sz="1800" b="0">
                <a:solidFill>
                  <a:srgbClr val="000000"/>
                </a:solidFill>
              </a:rPr>
              <a:t> or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 b="0" i="0" u="none" strike="noStrike">
                <a:solidFill>
                  <a:srgbClr val="000000"/>
                </a:solidFill>
              </a:rPr>
              <a:t>determining color or contrast, </a:t>
            </a:r>
            <a:r>
              <a:rPr lang="en-US" sz="1800" b="0">
                <a:solidFill>
                  <a:srgbClr val="000000"/>
                </a:solidFill>
              </a:rPr>
              <a:t>that c</a:t>
            </a:r>
            <a:r>
              <a:rPr lang="en-US" sz="1800" b="0" i="0" u="none" strike="noStrike">
                <a:solidFill>
                  <a:srgbClr val="000000"/>
                </a:solidFill>
              </a:rPr>
              <a:t>aus</a:t>
            </a:r>
            <a:r>
              <a:rPr lang="en-US" sz="1800" b="0">
                <a:solidFill>
                  <a:srgbClr val="000000"/>
                </a:solidFill>
              </a:rPr>
              <a:t>e</a:t>
            </a:r>
            <a:r>
              <a:rPr lang="en-US" sz="1800" b="0" i="0" u="none" strike="noStrike">
                <a:solidFill>
                  <a:srgbClr val="000000"/>
                </a:solidFill>
              </a:rPr>
              <a:t> issues with driving.</a:t>
            </a:r>
            <a:endParaRPr b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</a:rPr>
              <a:t>Trouble following or joining a conversation.</a:t>
            </a:r>
            <a:endParaRPr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634</Words>
  <Application>Microsoft Office PowerPoint</Application>
  <PresentationFormat>On-screen Show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Verdana</vt:lpstr>
      <vt:lpstr>Arial</vt:lpstr>
      <vt:lpstr>Lato</vt:lpstr>
      <vt:lpstr>Calibri</vt:lpstr>
      <vt:lpstr>Lato Black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Scott, Brianna L. DPI</cp:lastModifiedBy>
  <cp:revision>2</cp:revision>
  <dcterms:modified xsi:type="dcterms:W3CDTF">2022-05-16T18:28:24Z</dcterms:modified>
</cp:coreProperties>
</file>