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theme/themeOverride6.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drawings/drawing7.xml" ContentType="application/vnd.openxmlformats-officedocument.drawingml.chartshapes+xml"/>
  <Override PartName="/ppt/charts/chart8.xml" ContentType="application/vnd.openxmlformats-officedocument.drawingml.chart+xml"/>
  <Override PartName="/ppt/theme/themeOverride8.xml" ContentType="application/vnd.openxmlformats-officedocument.themeOverride+xml"/>
  <Override PartName="/ppt/drawings/drawing8.xml" ContentType="application/vnd.openxmlformats-officedocument.drawingml.chartshapes+xml"/>
  <Override PartName="/ppt/charts/chart9.xml" ContentType="application/vnd.openxmlformats-officedocument.drawingml.chart+xml"/>
  <Override PartName="/ppt/theme/themeOverride9.xml" ContentType="application/vnd.openxmlformats-officedocument.themeOverride+xml"/>
  <Override PartName="/ppt/drawings/drawing9.xml" ContentType="application/vnd.openxmlformats-officedocument.drawingml.chartshapes+xml"/>
  <Override PartName="/ppt/charts/chart10.xml" ContentType="application/vnd.openxmlformats-officedocument.drawingml.chart+xml"/>
  <Override PartName="/ppt/theme/themeOverride10.xml" ContentType="application/vnd.openxmlformats-officedocument.themeOverride+xml"/>
  <Override PartName="/ppt/drawings/drawing10.xml" ContentType="application/vnd.openxmlformats-officedocument.drawingml.chartshapes+xml"/>
  <Override PartName="/ppt/charts/chart11.xml" ContentType="application/vnd.openxmlformats-officedocument.drawingml.chart+xml"/>
  <Override PartName="/ppt/theme/themeOverride11.xml" ContentType="application/vnd.openxmlformats-officedocument.themeOverride+xml"/>
  <Override PartName="/ppt/drawings/drawing11.xml" ContentType="application/vnd.openxmlformats-officedocument.drawingml.chartshapes+xml"/>
  <Override PartName="/ppt/charts/chart12.xml" ContentType="application/vnd.openxmlformats-officedocument.drawingml.chart+xml"/>
  <Override PartName="/ppt/theme/themeOverride12.xml" ContentType="application/vnd.openxmlformats-officedocument.themeOverride+xml"/>
  <Override PartName="/ppt/drawings/drawing12.xml" ContentType="application/vnd.openxmlformats-officedocument.drawingml.chartshapes+xml"/>
  <Override PartName="/ppt/charts/chart13.xml" ContentType="application/vnd.openxmlformats-officedocument.drawingml.chart+xml"/>
  <Override PartName="/ppt/theme/themeOverride13.xml" ContentType="application/vnd.openxmlformats-officedocument.themeOverride+xml"/>
  <Override PartName="/ppt/drawings/drawing13.xml" ContentType="application/vnd.openxmlformats-officedocument.drawingml.chartshapes+xml"/>
  <Override PartName="/ppt/charts/chart14.xml" ContentType="application/vnd.openxmlformats-officedocument.drawingml.chart+xml"/>
  <Override PartName="/ppt/theme/themeOverride14.xml" ContentType="application/vnd.openxmlformats-officedocument.themeOverride+xml"/>
  <Override PartName="/ppt/drawings/drawing14.xml" ContentType="application/vnd.openxmlformats-officedocument.drawingml.chartshapes+xml"/>
  <Override PartName="/ppt/charts/chart15.xml" ContentType="application/vnd.openxmlformats-officedocument.drawingml.chart+xml"/>
  <Override PartName="/ppt/theme/themeOverride15.xml" ContentType="application/vnd.openxmlformats-officedocument.themeOverride+xml"/>
  <Override PartName="/ppt/drawings/drawing15.xml" ContentType="application/vnd.openxmlformats-officedocument.drawingml.chartshapes+xml"/>
  <Override PartName="/ppt/charts/chart16.xml" ContentType="application/vnd.openxmlformats-officedocument.drawingml.chart+xml"/>
  <Override PartName="/ppt/theme/themeOverride16.xml" ContentType="application/vnd.openxmlformats-officedocument.themeOverride+xml"/>
  <Override PartName="/ppt/drawings/drawing16.xml" ContentType="application/vnd.openxmlformats-officedocument.drawingml.chartshapes+xml"/>
  <Override PartName="/ppt/charts/chart17.xml" ContentType="application/vnd.openxmlformats-officedocument.drawingml.chart+xml"/>
  <Override PartName="/ppt/theme/themeOverride17.xml" ContentType="application/vnd.openxmlformats-officedocument.themeOverride+xml"/>
  <Override PartName="/ppt/drawings/drawing17.xml" ContentType="application/vnd.openxmlformats-officedocument.drawingml.chartshapes+xml"/>
  <Override PartName="/ppt/charts/chart18.xml" ContentType="application/vnd.openxmlformats-officedocument.drawingml.chart+xml"/>
  <Override PartName="/ppt/theme/themeOverride18.xml" ContentType="application/vnd.openxmlformats-officedocument.themeOverride+xml"/>
  <Override PartName="/ppt/drawings/drawing18.xml" ContentType="application/vnd.openxmlformats-officedocument.drawingml.chartshapes+xml"/>
  <Override PartName="/ppt/charts/chart19.xml" ContentType="application/vnd.openxmlformats-officedocument.drawingml.chart+xml"/>
  <Override PartName="/ppt/theme/themeOverride19.xml" ContentType="application/vnd.openxmlformats-officedocument.themeOverride+xml"/>
  <Override PartName="/ppt/drawings/drawing19.xml" ContentType="application/vnd.openxmlformats-officedocument.drawingml.chartshapes+xml"/>
  <Override PartName="/ppt/charts/chart20.xml" ContentType="application/vnd.openxmlformats-officedocument.drawingml.chart+xml"/>
  <Override PartName="/ppt/theme/themeOverride20.xml" ContentType="application/vnd.openxmlformats-officedocument.themeOverride+xml"/>
  <Override PartName="/ppt/drawings/drawing20.xml" ContentType="application/vnd.openxmlformats-officedocument.drawingml.chartshapes+xml"/>
  <Override PartName="/ppt/charts/chart21.xml" ContentType="application/vnd.openxmlformats-officedocument.drawingml.chart+xml"/>
  <Override PartName="/ppt/theme/themeOverride21.xml" ContentType="application/vnd.openxmlformats-officedocument.themeOverride+xml"/>
  <Override PartName="/ppt/drawings/drawing21.xml" ContentType="application/vnd.openxmlformats-officedocument.drawingml.chartshapes+xml"/>
  <Override PartName="/ppt/charts/chart22.xml" ContentType="application/vnd.openxmlformats-officedocument.drawingml.chart+xml"/>
  <Override PartName="/ppt/theme/themeOverride22.xml" ContentType="application/vnd.openxmlformats-officedocument.themeOverride+xml"/>
  <Override PartName="/ppt/drawings/drawing22.xml" ContentType="application/vnd.openxmlformats-officedocument.drawingml.chartshapes+xml"/>
  <Override PartName="/ppt/charts/chart23.xml" ContentType="application/vnd.openxmlformats-officedocument.drawingml.chart+xml"/>
  <Override PartName="/ppt/theme/themeOverride23.xml" ContentType="application/vnd.openxmlformats-officedocument.themeOverride+xml"/>
  <Override PartName="/ppt/drawings/drawing23.xml" ContentType="application/vnd.openxmlformats-officedocument.drawingml.chartshapes+xml"/>
  <Override PartName="/ppt/charts/chart24.xml" ContentType="application/vnd.openxmlformats-officedocument.drawingml.chart+xml"/>
  <Override PartName="/ppt/theme/themeOverride24.xml" ContentType="application/vnd.openxmlformats-officedocument.themeOverride+xml"/>
  <Override PartName="/ppt/drawings/drawing24.xml" ContentType="application/vnd.openxmlformats-officedocument.drawingml.chartshapes+xml"/>
  <Override PartName="/ppt/charts/chart25.xml" ContentType="application/vnd.openxmlformats-officedocument.drawingml.chart+xml"/>
  <Override PartName="/ppt/theme/themeOverride25.xml" ContentType="application/vnd.openxmlformats-officedocument.themeOverride+xml"/>
  <Override PartName="/ppt/drawings/drawing25.xml" ContentType="application/vnd.openxmlformats-officedocument.drawingml.chartshapes+xml"/>
  <Override PartName="/ppt/charts/chart26.xml" ContentType="application/vnd.openxmlformats-officedocument.drawingml.chart+xml"/>
  <Override PartName="/ppt/theme/themeOverride26.xml" ContentType="application/vnd.openxmlformats-officedocument.themeOverride+xml"/>
  <Override PartName="/ppt/drawings/drawing26.xml" ContentType="application/vnd.openxmlformats-officedocument.drawingml.chartshapes+xml"/>
  <Override PartName="/ppt/charts/chart27.xml" ContentType="application/vnd.openxmlformats-officedocument.drawingml.chart+xml"/>
  <Override PartName="/ppt/theme/themeOverride27.xml" ContentType="application/vnd.openxmlformats-officedocument.themeOverride+xml"/>
  <Override PartName="/ppt/drawings/drawing27.xml" ContentType="application/vnd.openxmlformats-officedocument.drawingml.chartshapes+xml"/>
  <Override PartName="/ppt/charts/chart28.xml" ContentType="application/vnd.openxmlformats-officedocument.drawingml.chart+xml"/>
  <Override PartName="/ppt/theme/themeOverride28.xml" ContentType="application/vnd.openxmlformats-officedocument.themeOverride+xml"/>
  <Override PartName="/ppt/drawings/drawing28.xml" ContentType="application/vnd.openxmlformats-officedocument.drawingml.chartshapes+xml"/>
  <Override PartName="/ppt/charts/chart29.xml" ContentType="application/vnd.openxmlformats-officedocument.drawingml.chart+xml"/>
  <Override PartName="/ppt/theme/themeOverride29.xml" ContentType="application/vnd.openxmlformats-officedocument.themeOverride+xml"/>
  <Override PartName="/ppt/drawings/drawing29.xml" ContentType="application/vnd.openxmlformats-officedocument.drawingml.chartshapes+xml"/>
  <Override PartName="/ppt/charts/chart30.xml" ContentType="application/vnd.openxmlformats-officedocument.drawingml.chart+xml"/>
  <Override PartName="/ppt/theme/themeOverride30.xml" ContentType="application/vnd.openxmlformats-officedocument.themeOverride+xml"/>
  <Override PartName="/ppt/drawings/drawing30.xml" ContentType="application/vnd.openxmlformats-officedocument.drawingml.chartshapes+xml"/>
  <Override PartName="/ppt/charts/chart31.xml" ContentType="application/vnd.openxmlformats-officedocument.drawingml.chart+xml"/>
  <Override PartName="/ppt/theme/themeOverride31.xml" ContentType="application/vnd.openxmlformats-officedocument.themeOverride+xml"/>
  <Override PartName="/ppt/drawings/drawing31.xml" ContentType="application/vnd.openxmlformats-officedocument.drawingml.chartshapes+xml"/>
  <Override PartName="/ppt/charts/chart32.xml" ContentType="application/vnd.openxmlformats-officedocument.drawingml.chart+xml"/>
  <Override PartName="/ppt/theme/themeOverride32.xml" ContentType="application/vnd.openxmlformats-officedocument.themeOverride+xml"/>
  <Override PartName="/ppt/drawings/drawing32.xml" ContentType="application/vnd.openxmlformats-officedocument.drawingml.chartshapes+xml"/>
  <Override PartName="/ppt/charts/chart33.xml" ContentType="application/vnd.openxmlformats-officedocument.drawingml.chart+xml"/>
  <Override PartName="/ppt/theme/themeOverride33.xml" ContentType="application/vnd.openxmlformats-officedocument.themeOverride+xml"/>
  <Override PartName="/ppt/drawings/drawing33.xml" ContentType="application/vnd.openxmlformats-officedocument.drawingml.chartshapes+xml"/>
  <Override PartName="/ppt/charts/chart34.xml" ContentType="application/vnd.openxmlformats-officedocument.drawingml.chart+xml"/>
  <Override PartName="/ppt/theme/themeOverride34.xml" ContentType="application/vnd.openxmlformats-officedocument.themeOverride+xml"/>
  <Override PartName="/ppt/drawings/drawing34.xml" ContentType="application/vnd.openxmlformats-officedocument.drawingml.chartshapes+xml"/>
  <Override PartName="/ppt/charts/chart35.xml" ContentType="application/vnd.openxmlformats-officedocument.drawingml.chart+xml"/>
  <Override PartName="/ppt/theme/themeOverride35.xml" ContentType="application/vnd.openxmlformats-officedocument.themeOverride+xml"/>
  <Override PartName="/ppt/drawings/drawing35.xml" ContentType="application/vnd.openxmlformats-officedocument.drawingml.chartshapes+xml"/>
  <Override PartName="/ppt/charts/chart36.xml" ContentType="application/vnd.openxmlformats-officedocument.drawingml.chart+xml"/>
  <Override PartName="/ppt/theme/themeOverride36.xml" ContentType="application/vnd.openxmlformats-officedocument.themeOverride+xml"/>
  <Override PartName="/ppt/drawings/drawing36.xml" ContentType="application/vnd.openxmlformats-officedocument.drawingml.chartshapes+xml"/>
  <Override PartName="/ppt/charts/chart37.xml" ContentType="application/vnd.openxmlformats-officedocument.drawingml.chart+xml"/>
  <Override PartName="/ppt/theme/themeOverride37.xml" ContentType="application/vnd.openxmlformats-officedocument.themeOverride+xml"/>
  <Override PartName="/ppt/drawings/drawing37.xml" ContentType="application/vnd.openxmlformats-officedocument.drawingml.chartshapes+xml"/>
  <Override PartName="/ppt/charts/chart38.xml" ContentType="application/vnd.openxmlformats-officedocument.drawingml.chart+xml"/>
  <Override PartName="/ppt/theme/themeOverride38.xml" ContentType="application/vnd.openxmlformats-officedocument.themeOverride+xml"/>
  <Override PartName="/ppt/drawings/drawing38.xml" ContentType="application/vnd.openxmlformats-officedocument.drawingml.chartshapes+xml"/>
  <Override PartName="/ppt/charts/chart39.xml" ContentType="application/vnd.openxmlformats-officedocument.drawingml.chart+xml"/>
  <Override PartName="/ppt/theme/themeOverride39.xml" ContentType="application/vnd.openxmlformats-officedocument.themeOverride+xml"/>
  <Override PartName="/ppt/drawings/drawing39.xml" ContentType="application/vnd.openxmlformats-officedocument.drawingml.chartshapes+xml"/>
  <Override PartName="/ppt/charts/chart40.xml" ContentType="application/vnd.openxmlformats-officedocument.drawingml.chart+xml"/>
  <Override PartName="/ppt/theme/themeOverride40.xml" ContentType="application/vnd.openxmlformats-officedocument.themeOverride+xml"/>
  <Override PartName="/ppt/drawings/drawing40.xml" ContentType="application/vnd.openxmlformats-officedocument.drawingml.chartshapes+xml"/>
  <Override PartName="/ppt/charts/chart41.xml" ContentType="application/vnd.openxmlformats-officedocument.drawingml.chart+xml"/>
  <Override PartName="/ppt/theme/themeOverride41.xml" ContentType="application/vnd.openxmlformats-officedocument.themeOverride+xml"/>
  <Override PartName="/ppt/drawings/drawing41.xml" ContentType="application/vnd.openxmlformats-officedocument.drawingml.chartshapes+xml"/>
  <Override PartName="/ppt/charts/chart42.xml" ContentType="application/vnd.openxmlformats-officedocument.drawingml.chart+xml"/>
  <Override PartName="/ppt/theme/themeOverride42.xml" ContentType="application/vnd.openxmlformats-officedocument.themeOverride+xml"/>
  <Override PartName="/ppt/drawings/drawing42.xml" ContentType="application/vnd.openxmlformats-officedocument.drawingml.chartshapes+xml"/>
  <Override PartName="/ppt/charts/chart43.xml" ContentType="application/vnd.openxmlformats-officedocument.drawingml.chart+xml"/>
  <Override PartName="/ppt/theme/themeOverride43.xml" ContentType="application/vnd.openxmlformats-officedocument.themeOverride+xml"/>
  <Override PartName="/ppt/drawings/drawing43.xml" ContentType="application/vnd.openxmlformats-officedocument.drawingml.chartshapes+xml"/>
  <Override PartName="/ppt/charts/chart44.xml" ContentType="application/vnd.openxmlformats-officedocument.drawingml.chart+xml"/>
  <Override PartName="/ppt/theme/themeOverride44.xml" ContentType="application/vnd.openxmlformats-officedocument.themeOverride+xml"/>
  <Override PartName="/ppt/drawings/drawing44.xml" ContentType="application/vnd.openxmlformats-officedocument.drawingml.chartshapes+xml"/>
  <Override PartName="/ppt/charts/chart45.xml" ContentType="application/vnd.openxmlformats-officedocument.drawingml.chart+xml"/>
  <Override PartName="/ppt/theme/themeOverride45.xml" ContentType="application/vnd.openxmlformats-officedocument.themeOverride+xml"/>
  <Override PartName="/ppt/drawings/drawing45.xml" ContentType="application/vnd.openxmlformats-officedocument.drawingml.chartshapes+xml"/>
  <Override PartName="/ppt/charts/chart46.xml" ContentType="application/vnd.openxmlformats-officedocument.drawingml.chart+xml"/>
  <Override PartName="/ppt/theme/themeOverride46.xml" ContentType="application/vnd.openxmlformats-officedocument.themeOverride+xml"/>
  <Override PartName="/ppt/drawings/drawing46.xml" ContentType="application/vnd.openxmlformats-officedocument.drawingml.chartshapes+xml"/>
  <Override PartName="/ppt/charts/chart47.xml" ContentType="application/vnd.openxmlformats-officedocument.drawingml.chart+xml"/>
  <Override PartName="/ppt/theme/themeOverride47.xml" ContentType="application/vnd.openxmlformats-officedocument.themeOverride+xml"/>
  <Override PartName="/ppt/drawings/drawing47.xml" ContentType="application/vnd.openxmlformats-officedocument.drawingml.chartshapes+xml"/>
  <Override PartName="/ppt/charts/chart48.xml" ContentType="application/vnd.openxmlformats-officedocument.drawingml.chart+xml"/>
  <Override PartName="/ppt/theme/themeOverride48.xml" ContentType="application/vnd.openxmlformats-officedocument.themeOverride+xml"/>
  <Override PartName="/ppt/drawings/drawing48.xml" ContentType="application/vnd.openxmlformats-officedocument.drawingml.chartshapes+xml"/>
  <Override PartName="/ppt/charts/chart49.xml" ContentType="application/vnd.openxmlformats-officedocument.drawingml.chart+xml"/>
  <Override PartName="/ppt/theme/themeOverride49.xml" ContentType="application/vnd.openxmlformats-officedocument.themeOverride+xml"/>
  <Override PartName="/ppt/drawings/drawing49.xml" ContentType="application/vnd.openxmlformats-officedocument.drawingml.chartshapes+xml"/>
  <Override PartName="/ppt/charts/chart50.xml" ContentType="application/vnd.openxmlformats-officedocument.drawingml.chart+xml"/>
  <Override PartName="/ppt/theme/themeOverride50.xml" ContentType="application/vnd.openxmlformats-officedocument.themeOverride+xml"/>
  <Override PartName="/ppt/drawings/drawing50.xml" ContentType="application/vnd.openxmlformats-officedocument.drawingml.chartshapes+xml"/>
  <Override PartName="/ppt/charts/chart51.xml" ContentType="application/vnd.openxmlformats-officedocument.drawingml.chart+xml"/>
  <Override PartName="/ppt/theme/themeOverride51.xml" ContentType="application/vnd.openxmlformats-officedocument.themeOverride+xml"/>
  <Override PartName="/ppt/drawings/drawing51.xml" ContentType="application/vnd.openxmlformats-officedocument.drawingml.chartshapes+xml"/>
  <Override PartName="/ppt/charts/chart52.xml" ContentType="application/vnd.openxmlformats-officedocument.drawingml.chart+xml"/>
  <Override PartName="/ppt/theme/themeOverride52.xml" ContentType="application/vnd.openxmlformats-officedocument.themeOverride+xml"/>
  <Override PartName="/ppt/drawings/drawing52.xml" ContentType="application/vnd.openxmlformats-officedocument.drawingml.chartshapes+xml"/>
  <Override PartName="/ppt/charts/chart53.xml" ContentType="application/vnd.openxmlformats-officedocument.drawingml.chart+xml"/>
  <Override PartName="/ppt/theme/themeOverride53.xml" ContentType="application/vnd.openxmlformats-officedocument.themeOverride+xml"/>
  <Override PartName="/ppt/drawings/drawing53.xml" ContentType="application/vnd.openxmlformats-officedocument.drawingml.chartshapes+xml"/>
  <Override PartName="/ppt/charts/chart54.xml" ContentType="application/vnd.openxmlformats-officedocument.drawingml.chart+xml"/>
  <Override PartName="/ppt/theme/themeOverride54.xml" ContentType="application/vnd.openxmlformats-officedocument.themeOverride+xml"/>
  <Override PartName="/ppt/drawings/drawing54.xml" ContentType="application/vnd.openxmlformats-officedocument.drawingml.chartshapes+xml"/>
  <Override PartName="/ppt/charts/chart55.xml" ContentType="application/vnd.openxmlformats-officedocument.drawingml.chart+xml"/>
  <Override PartName="/ppt/theme/themeOverride55.xml" ContentType="application/vnd.openxmlformats-officedocument.themeOverride+xml"/>
  <Override PartName="/ppt/drawings/drawing55.xml" ContentType="application/vnd.openxmlformats-officedocument.drawingml.chartshapes+xml"/>
  <Override PartName="/ppt/charts/chart56.xml" ContentType="application/vnd.openxmlformats-officedocument.drawingml.chart+xml"/>
  <Override PartName="/ppt/theme/themeOverride56.xml" ContentType="application/vnd.openxmlformats-officedocument.themeOverride+xml"/>
  <Override PartName="/ppt/drawings/drawing56.xml" ContentType="application/vnd.openxmlformats-officedocument.drawingml.chartshapes+xml"/>
  <Override PartName="/ppt/charts/chart57.xml" ContentType="application/vnd.openxmlformats-officedocument.drawingml.chart+xml"/>
  <Override PartName="/ppt/theme/themeOverride57.xml" ContentType="application/vnd.openxmlformats-officedocument.themeOverride+xml"/>
  <Override PartName="/ppt/drawings/drawing57.xml" ContentType="application/vnd.openxmlformats-officedocument.drawingml.chartshapes+xml"/>
  <Override PartName="/ppt/charts/chart58.xml" ContentType="application/vnd.openxmlformats-officedocument.drawingml.chart+xml"/>
  <Override PartName="/ppt/theme/themeOverride58.xml" ContentType="application/vnd.openxmlformats-officedocument.themeOverride+xml"/>
  <Override PartName="/ppt/drawings/drawing58.xml" ContentType="application/vnd.openxmlformats-officedocument.drawingml.chartshapes+xml"/>
  <Override PartName="/ppt/charts/chart59.xml" ContentType="application/vnd.openxmlformats-officedocument.drawingml.chart+xml"/>
  <Override PartName="/ppt/theme/themeOverride59.xml" ContentType="application/vnd.openxmlformats-officedocument.themeOverride+xml"/>
  <Override PartName="/ppt/drawings/drawing59.xml" ContentType="application/vnd.openxmlformats-officedocument.drawingml.chartshapes+xml"/>
  <Override PartName="/ppt/charts/chart60.xml" ContentType="application/vnd.openxmlformats-officedocument.drawingml.chart+xml"/>
  <Override PartName="/ppt/theme/themeOverride60.xml" ContentType="application/vnd.openxmlformats-officedocument.themeOverride+xml"/>
  <Override PartName="/ppt/drawings/drawing60.xml" ContentType="application/vnd.openxmlformats-officedocument.drawingml.chartshapes+xml"/>
  <Override PartName="/ppt/charts/chart61.xml" ContentType="application/vnd.openxmlformats-officedocument.drawingml.chart+xml"/>
  <Override PartName="/ppt/theme/themeOverride61.xml" ContentType="application/vnd.openxmlformats-officedocument.themeOverride+xml"/>
  <Override PartName="/ppt/drawings/drawing61.xml" ContentType="application/vnd.openxmlformats-officedocument.drawingml.chartshapes+xml"/>
  <Override PartName="/ppt/charts/chart62.xml" ContentType="application/vnd.openxmlformats-officedocument.drawingml.chart+xml"/>
  <Override PartName="/ppt/theme/themeOverride62.xml" ContentType="application/vnd.openxmlformats-officedocument.themeOverride+xml"/>
  <Override PartName="/ppt/drawings/drawing62.xml" ContentType="application/vnd.openxmlformats-officedocument.drawingml.chartshapes+xml"/>
  <Override PartName="/ppt/charts/chart63.xml" ContentType="application/vnd.openxmlformats-officedocument.drawingml.chart+xml"/>
  <Override PartName="/ppt/theme/themeOverride63.xml" ContentType="application/vnd.openxmlformats-officedocument.themeOverride+xml"/>
  <Override PartName="/ppt/drawings/drawing63.xml" ContentType="application/vnd.openxmlformats-officedocument.drawingml.chartshapes+xml"/>
  <Override PartName="/ppt/charts/chart64.xml" ContentType="application/vnd.openxmlformats-officedocument.drawingml.chart+xml"/>
  <Override PartName="/ppt/theme/themeOverride64.xml" ContentType="application/vnd.openxmlformats-officedocument.themeOverride+xml"/>
  <Override PartName="/ppt/drawings/drawing64.xml" ContentType="application/vnd.openxmlformats-officedocument.drawingml.chartshapes+xml"/>
  <Override PartName="/ppt/charts/chart65.xml" ContentType="application/vnd.openxmlformats-officedocument.drawingml.chart+xml"/>
  <Override PartName="/ppt/theme/themeOverride65.xml" ContentType="application/vnd.openxmlformats-officedocument.themeOverride+xml"/>
  <Override PartName="/ppt/drawings/drawing65.xml" ContentType="application/vnd.openxmlformats-officedocument.drawingml.chartshapes+xml"/>
  <Override PartName="/ppt/charts/chart66.xml" ContentType="application/vnd.openxmlformats-officedocument.drawingml.chart+xml"/>
  <Override PartName="/ppt/theme/themeOverride66.xml" ContentType="application/vnd.openxmlformats-officedocument.themeOverride+xml"/>
  <Override PartName="/ppt/drawings/drawing66.xml" ContentType="application/vnd.openxmlformats-officedocument.drawingml.chartshapes+xml"/>
  <Override PartName="/ppt/charts/chart67.xml" ContentType="application/vnd.openxmlformats-officedocument.drawingml.chart+xml"/>
  <Override PartName="/ppt/theme/themeOverride67.xml" ContentType="application/vnd.openxmlformats-officedocument.themeOverride+xml"/>
  <Override PartName="/ppt/drawings/drawing67.xml" ContentType="application/vnd.openxmlformats-officedocument.drawingml.chartshapes+xml"/>
  <Override PartName="/ppt/charts/chart68.xml" ContentType="application/vnd.openxmlformats-officedocument.drawingml.chart+xml"/>
  <Override PartName="/ppt/theme/themeOverride68.xml" ContentType="application/vnd.openxmlformats-officedocument.themeOverride+xml"/>
  <Override PartName="/ppt/drawings/drawing68.xml" ContentType="application/vnd.openxmlformats-officedocument.drawingml.chartshapes+xml"/>
  <Override PartName="/ppt/charts/chart69.xml" ContentType="application/vnd.openxmlformats-officedocument.drawingml.chart+xml"/>
  <Override PartName="/ppt/theme/themeOverride69.xml" ContentType="application/vnd.openxmlformats-officedocument.themeOverride+xml"/>
  <Override PartName="/ppt/drawings/drawing69.xml" ContentType="application/vnd.openxmlformats-officedocument.drawingml.chartshapes+xml"/>
  <Override PartName="/ppt/charts/chart70.xml" ContentType="application/vnd.openxmlformats-officedocument.drawingml.chart+xml"/>
  <Override PartName="/ppt/theme/themeOverride70.xml" ContentType="application/vnd.openxmlformats-officedocument.themeOverride+xml"/>
  <Override PartName="/ppt/drawings/drawing70.xml" ContentType="application/vnd.openxmlformats-officedocument.drawingml.chartshapes+xml"/>
  <Override PartName="/ppt/charts/chart71.xml" ContentType="application/vnd.openxmlformats-officedocument.drawingml.chart+xml"/>
  <Override PartName="/ppt/theme/themeOverride71.xml" ContentType="application/vnd.openxmlformats-officedocument.themeOverride+xml"/>
  <Override PartName="/ppt/drawings/drawing71.xml" ContentType="application/vnd.openxmlformats-officedocument.drawingml.chartshapes+xml"/>
  <Override PartName="/ppt/charts/chart72.xml" ContentType="application/vnd.openxmlformats-officedocument.drawingml.chart+xml"/>
  <Override PartName="/ppt/theme/themeOverride72.xml" ContentType="application/vnd.openxmlformats-officedocument.themeOverride+xml"/>
  <Override PartName="/ppt/drawings/drawing72.xml" ContentType="application/vnd.openxmlformats-officedocument.drawingml.chartshapes+xml"/>
  <Override PartName="/ppt/charts/chart73.xml" ContentType="application/vnd.openxmlformats-officedocument.drawingml.chart+xml"/>
  <Override PartName="/ppt/theme/themeOverride73.xml" ContentType="application/vnd.openxmlformats-officedocument.themeOverride+xml"/>
  <Override PartName="/ppt/drawings/drawing73.xml" ContentType="application/vnd.openxmlformats-officedocument.drawingml.chartshapes+xml"/>
  <Override PartName="/ppt/charts/chart74.xml" ContentType="application/vnd.openxmlformats-officedocument.drawingml.chart+xml"/>
  <Override PartName="/ppt/theme/themeOverride74.xml" ContentType="application/vnd.openxmlformats-officedocument.themeOverride+xml"/>
  <Override PartName="/ppt/drawings/drawing74.xml" ContentType="application/vnd.openxmlformats-officedocument.drawingml.chartshapes+xml"/>
  <Override PartName="/ppt/charts/chart75.xml" ContentType="application/vnd.openxmlformats-officedocument.drawingml.chart+xml"/>
  <Override PartName="/ppt/theme/themeOverride75.xml" ContentType="application/vnd.openxmlformats-officedocument.themeOverride+xml"/>
  <Override PartName="/ppt/drawings/drawing75.xml" ContentType="application/vnd.openxmlformats-officedocument.drawingml.chartshapes+xml"/>
  <Override PartName="/ppt/charts/chart76.xml" ContentType="application/vnd.openxmlformats-officedocument.drawingml.chart+xml"/>
  <Override PartName="/ppt/theme/themeOverride76.xml" ContentType="application/vnd.openxmlformats-officedocument.themeOverride+xml"/>
  <Override PartName="/ppt/drawings/drawing76.xml" ContentType="application/vnd.openxmlformats-officedocument.drawingml.chartshapes+xml"/>
  <Override PartName="/ppt/charts/chart77.xml" ContentType="application/vnd.openxmlformats-officedocument.drawingml.chart+xml"/>
  <Override PartName="/ppt/theme/themeOverride77.xml" ContentType="application/vnd.openxmlformats-officedocument.themeOverride+xml"/>
  <Override PartName="/ppt/drawings/drawing77.xml" ContentType="application/vnd.openxmlformats-officedocument.drawingml.chartshapes+xml"/>
  <Override PartName="/ppt/charts/chart78.xml" ContentType="application/vnd.openxmlformats-officedocument.drawingml.chart+xml"/>
  <Override PartName="/ppt/theme/themeOverride78.xml" ContentType="application/vnd.openxmlformats-officedocument.themeOverride+xml"/>
  <Override PartName="/ppt/drawings/drawing78.xml" ContentType="application/vnd.openxmlformats-officedocument.drawingml.chartshapes+xml"/>
  <Override PartName="/ppt/charts/chart79.xml" ContentType="application/vnd.openxmlformats-officedocument.drawingml.chart+xml"/>
  <Override PartName="/ppt/theme/themeOverride79.xml" ContentType="application/vnd.openxmlformats-officedocument.themeOverride+xml"/>
  <Override PartName="/ppt/drawings/drawing79.xml" ContentType="application/vnd.openxmlformats-officedocument.drawingml.chartshapes+xml"/>
  <Override PartName="/ppt/charts/chart80.xml" ContentType="application/vnd.openxmlformats-officedocument.drawingml.chart+xml"/>
  <Override PartName="/ppt/theme/themeOverride80.xml" ContentType="application/vnd.openxmlformats-officedocument.themeOverride+xml"/>
  <Override PartName="/ppt/drawings/drawing80.xml" ContentType="application/vnd.openxmlformats-officedocument.drawingml.chartshapes+xml"/>
  <Override PartName="/ppt/charts/chart81.xml" ContentType="application/vnd.openxmlformats-officedocument.drawingml.chart+xml"/>
  <Override PartName="/ppt/theme/themeOverride81.xml" ContentType="application/vnd.openxmlformats-officedocument.themeOverride+xml"/>
  <Override PartName="/ppt/drawings/drawing81.xml" ContentType="application/vnd.openxmlformats-officedocument.drawingml.chartshapes+xml"/>
  <Override PartName="/ppt/charts/chart82.xml" ContentType="application/vnd.openxmlformats-officedocument.drawingml.chart+xml"/>
  <Override PartName="/ppt/theme/themeOverride82.xml" ContentType="application/vnd.openxmlformats-officedocument.themeOverride+xml"/>
  <Override PartName="/ppt/drawings/drawing82.xml" ContentType="application/vnd.openxmlformats-officedocument.drawingml.chartshapes+xml"/>
  <Override PartName="/ppt/charts/chart83.xml" ContentType="application/vnd.openxmlformats-officedocument.drawingml.chart+xml"/>
  <Override PartName="/ppt/theme/themeOverride83.xml" ContentType="application/vnd.openxmlformats-officedocument.themeOverride+xml"/>
  <Override PartName="/ppt/drawings/drawing83.xml" ContentType="application/vnd.openxmlformats-officedocument.drawingml.chartshapes+xml"/>
  <Override PartName="/ppt/charts/chart84.xml" ContentType="application/vnd.openxmlformats-officedocument.drawingml.chart+xml"/>
  <Override PartName="/ppt/theme/themeOverride84.xml" ContentType="application/vnd.openxmlformats-officedocument.themeOverride+xml"/>
  <Override PartName="/ppt/drawings/drawing84.xml" ContentType="application/vnd.openxmlformats-officedocument.drawingml.chartshapes+xml"/>
  <Override PartName="/ppt/charts/chart85.xml" ContentType="application/vnd.openxmlformats-officedocument.drawingml.chart+xml"/>
  <Override PartName="/ppt/theme/themeOverride85.xml" ContentType="application/vnd.openxmlformats-officedocument.themeOverride+xml"/>
  <Override PartName="/ppt/drawings/drawing85.xml" ContentType="application/vnd.openxmlformats-officedocument.drawingml.chartshapes+xml"/>
  <Override PartName="/ppt/charts/chart86.xml" ContentType="application/vnd.openxmlformats-officedocument.drawingml.chart+xml"/>
  <Override PartName="/ppt/theme/themeOverride86.xml" ContentType="application/vnd.openxmlformats-officedocument.themeOverride+xml"/>
  <Override PartName="/ppt/drawings/drawing86.xml" ContentType="application/vnd.openxmlformats-officedocument.drawingml.chartshapes+xml"/>
  <Override PartName="/ppt/charts/chart87.xml" ContentType="application/vnd.openxmlformats-officedocument.drawingml.chart+xml"/>
  <Override PartName="/ppt/theme/themeOverride87.xml" ContentType="application/vnd.openxmlformats-officedocument.themeOverride+xml"/>
  <Override PartName="/ppt/drawings/drawing87.xml" ContentType="application/vnd.openxmlformats-officedocument.drawingml.chartshapes+xml"/>
  <Override PartName="/ppt/charts/chart88.xml" ContentType="application/vnd.openxmlformats-officedocument.drawingml.chart+xml"/>
  <Override PartName="/ppt/theme/themeOverride88.xml" ContentType="application/vnd.openxmlformats-officedocument.themeOverride+xml"/>
  <Override PartName="/ppt/drawings/drawing88.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Lst>
  <p:sldSz cx="9144000" cy="6858000" type="overhead"/>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82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10.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1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3" Type="http://schemas.openxmlformats.org/officeDocument/2006/relationships/chartUserShapes" Target="../drawings/drawing1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1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1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3" Type="http://schemas.openxmlformats.org/officeDocument/2006/relationships/chartUserShapes" Target="../drawings/drawing1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3" Type="http://schemas.openxmlformats.org/officeDocument/2006/relationships/chartUserShapes" Target="../drawings/drawing1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19.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3" Type="http://schemas.openxmlformats.org/officeDocument/2006/relationships/chartUserShapes" Target="../drawings/drawing20.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3" Type="http://schemas.openxmlformats.org/officeDocument/2006/relationships/chartUserShapes" Target="../drawings/drawing2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3" Type="http://schemas.openxmlformats.org/officeDocument/2006/relationships/chartUserShapes" Target="../drawings/drawing2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3" Type="http://schemas.openxmlformats.org/officeDocument/2006/relationships/chartUserShapes" Target="../drawings/drawing2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3.xml"/></Relationships>
</file>

<file path=ppt/charts/_rels/chart24.xml.rels><?xml version="1.0" encoding="UTF-8" standalone="yes"?>
<Relationships xmlns="http://schemas.openxmlformats.org/package/2006/relationships"><Relationship Id="rId3" Type="http://schemas.openxmlformats.org/officeDocument/2006/relationships/chartUserShapes" Target="../drawings/drawing2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4.xml"/></Relationships>
</file>

<file path=ppt/charts/_rels/chart25.xml.rels><?xml version="1.0" encoding="UTF-8" standalone="yes"?>
<Relationships xmlns="http://schemas.openxmlformats.org/package/2006/relationships"><Relationship Id="rId3" Type="http://schemas.openxmlformats.org/officeDocument/2006/relationships/chartUserShapes" Target="../drawings/drawing2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5.xml"/></Relationships>
</file>

<file path=ppt/charts/_rels/chart26.xml.rels><?xml version="1.0" encoding="UTF-8" standalone="yes"?>
<Relationships xmlns="http://schemas.openxmlformats.org/package/2006/relationships"><Relationship Id="rId3" Type="http://schemas.openxmlformats.org/officeDocument/2006/relationships/chartUserShapes" Target="../drawings/drawing2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6.xml"/></Relationships>
</file>

<file path=ppt/charts/_rels/chart27.xml.rels><?xml version="1.0" encoding="UTF-8" standalone="yes"?>
<Relationships xmlns="http://schemas.openxmlformats.org/package/2006/relationships"><Relationship Id="rId3" Type="http://schemas.openxmlformats.org/officeDocument/2006/relationships/chartUserShapes" Target="../drawings/drawing2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7.xml"/></Relationships>
</file>

<file path=ppt/charts/_rels/chart28.xml.rels><?xml version="1.0" encoding="UTF-8" standalone="yes"?>
<Relationships xmlns="http://schemas.openxmlformats.org/package/2006/relationships"><Relationship Id="rId3" Type="http://schemas.openxmlformats.org/officeDocument/2006/relationships/chartUserShapes" Target="../drawings/drawing2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8.xml"/></Relationships>
</file>

<file path=ppt/charts/_rels/chart29.xml.rels><?xml version="1.0" encoding="UTF-8" standalone="yes"?>
<Relationships xmlns="http://schemas.openxmlformats.org/package/2006/relationships"><Relationship Id="rId3" Type="http://schemas.openxmlformats.org/officeDocument/2006/relationships/chartUserShapes" Target="../drawings/drawing29.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9.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3" Type="http://schemas.openxmlformats.org/officeDocument/2006/relationships/chartUserShapes" Target="../drawings/drawing30.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0.xml"/></Relationships>
</file>

<file path=ppt/charts/_rels/chart31.xml.rels><?xml version="1.0" encoding="UTF-8" standalone="yes"?>
<Relationships xmlns="http://schemas.openxmlformats.org/package/2006/relationships"><Relationship Id="rId3" Type="http://schemas.openxmlformats.org/officeDocument/2006/relationships/chartUserShapes" Target="../drawings/drawing3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1.xml"/></Relationships>
</file>

<file path=ppt/charts/_rels/chart32.xml.rels><?xml version="1.0" encoding="UTF-8" standalone="yes"?>
<Relationships xmlns="http://schemas.openxmlformats.org/package/2006/relationships"><Relationship Id="rId3" Type="http://schemas.openxmlformats.org/officeDocument/2006/relationships/chartUserShapes" Target="../drawings/drawing3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2.xml"/></Relationships>
</file>

<file path=ppt/charts/_rels/chart33.xml.rels><?xml version="1.0" encoding="UTF-8" standalone="yes"?>
<Relationships xmlns="http://schemas.openxmlformats.org/package/2006/relationships"><Relationship Id="rId3" Type="http://schemas.openxmlformats.org/officeDocument/2006/relationships/chartUserShapes" Target="../drawings/drawing3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3.xml"/></Relationships>
</file>

<file path=ppt/charts/_rels/chart34.xml.rels><?xml version="1.0" encoding="UTF-8" standalone="yes"?>
<Relationships xmlns="http://schemas.openxmlformats.org/package/2006/relationships"><Relationship Id="rId3" Type="http://schemas.openxmlformats.org/officeDocument/2006/relationships/chartUserShapes" Target="../drawings/drawing3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4.xml"/></Relationships>
</file>

<file path=ppt/charts/_rels/chart35.xml.rels><?xml version="1.0" encoding="UTF-8" standalone="yes"?>
<Relationships xmlns="http://schemas.openxmlformats.org/package/2006/relationships"><Relationship Id="rId3" Type="http://schemas.openxmlformats.org/officeDocument/2006/relationships/chartUserShapes" Target="../drawings/drawing3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5.xml"/></Relationships>
</file>

<file path=ppt/charts/_rels/chart36.xml.rels><?xml version="1.0" encoding="UTF-8" standalone="yes"?>
<Relationships xmlns="http://schemas.openxmlformats.org/package/2006/relationships"><Relationship Id="rId3" Type="http://schemas.openxmlformats.org/officeDocument/2006/relationships/chartUserShapes" Target="../drawings/drawing3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6.xml"/></Relationships>
</file>

<file path=ppt/charts/_rels/chart37.xml.rels><?xml version="1.0" encoding="UTF-8" standalone="yes"?>
<Relationships xmlns="http://schemas.openxmlformats.org/package/2006/relationships"><Relationship Id="rId3" Type="http://schemas.openxmlformats.org/officeDocument/2006/relationships/chartUserShapes" Target="../drawings/drawing3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7.xml"/></Relationships>
</file>

<file path=ppt/charts/_rels/chart38.xml.rels><?xml version="1.0" encoding="UTF-8" standalone="yes"?>
<Relationships xmlns="http://schemas.openxmlformats.org/package/2006/relationships"><Relationship Id="rId3" Type="http://schemas.openxmlformats.org/officeDocument/2006/relationships/chartUserShapes" Target="../drawings/drawing3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8.xml"/></Relationships>
</file>

<file path=ppt/charts/_rels/chart39.xml.rels><?xml version="1.0" encoding="UTF-8" standalone="yes"?>
<Relationships xmlns="http://schemas.openxmlformats.org/package/2006/relationships"><Relationship Id="rId3" Type="http://schemas.openxmlformats.org/officeDocument/2006/relationships/chartUserShapes" Target="../drawings/drawing39.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9.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xml"/></Relationships>
</file>

<file path=ppt/charts/_rels/chart40.xml.rels><?xml version="1.0" encoding="UTF-8" standalone="yes"?>
<Relationships xmlns="http://schemas.openxmlformats.org/package/2006/relationships"><Relationship Id="rId3" Type="http://schemas.openxmlformats.org/officeDocument/2006/relationships/chartUserShapes" Target="../drawings/drawing40.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0.xml"/></Relationships>
</file>

<file path=ppt/charts/_rels/chart41.xml.rels><?xml version="1.0" encoding="UTF-8" standalone="yes"?>
<Relationships xmlns="http://schemas.openxmlformats.org/package/2006/relationships"><Relationship Id="rId3" Type="http://schemas.openxmlformats.org/officeDocument/2006/relationships/chartUserShapes" Target="../drawings/drawing4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1.xml"/></Relationships>
</file>

<file path=ppt/charts/_rels/chart42.xml.rels><?xml version="1.0" encoding="UTF-8" standalone="yes"?>
<Relationships xmlns="http://schemas.openxmlformats.org/package/2006/relationships"><Relationship Id="rId3" Type="http://schemas.openxmlformats.org/officeDocument/2006/relationships/chartUserShapes" Target="../drawings/drawing4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2.xml"/></Relationships>
</file>

<file path=ppt/charts/_rels/chart43.xml.rels><?xml version="1.0" encoding="UTF-8" standalone="yes"?>
<Relationships xmlns="http://schemas.openxmlformats.org/package/2006/relationships"><Relationship Id="rId3" Type="http://schemas.openxmlformats.org/officeDocument/2006/relationships/chartUserShapes" Target="../drawings/drawing4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3.xml"/></Relationships>
</file>

<file path=ppt/charts/_rels/chart44.xml.rels><?xml version="1.0" encoding="UTF-8" standalone="yes"?>
<Relationships xmlns="http://schemas.openxmlformats.org/package/2006/relationships"><Relationship Id="rId3" Type="http://schemas.openxmlformats.org/officeDocument/2006/relationships/chartUserShapes" Target="../drawings/drawing4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4.xml"/></Relationships>
</file>

<file path=ppt/charts/_rels/chart45.xml.rels><?xml version="1.0" encoding="UTF-8" standalone="yes"?>
<Relationships xmlns="http://schemas.openxmlformats.org/package/2006/relationships"><Relationship Id="rId3" Type="http://schemas.openxmlformats.org/officeDocument/2006/relationships/chartUserShapes" Target="../drawings/drawing4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5.xml"/></Relationships>
</file>

<file path=ppt/charts/_rels/chart46.xml.rels><?xml version="1.0" encoding="UTF-8" standalone="yes"?>
<Relationships xmlns="http://schemas.openxmlformats.org/package/2006/relationships"><Relationship Id="rId3" Type="http://schemas.openxmlformats.org/officeDocument/2006/relationships/chartUserShapes" Target="../drawings/drawing4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6.xml"/></Relationships>
</file>

<file path=ppt/charts/_rels/chart47.xml.rels><?xml version="1.0" encoding="UTF-8" standalone="yes"?>
<Relationships xmlns="http://schemas.openxmlformats.org/package/2006/relationships"><Relationship Id="rId3" Type="http://schemas.openxmlformats.org/officeDocument/2006/relationships/chartUserShapes" Target="../drawings/drawing4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7.xml"/></Relationships>
</file>

<file path=ppt/charts/_rels/chart48.xml.rels><?xml version="1.0" encoding="UTF-8" standalone="yes"?>
<Relationships xmlns="http://schemas.openxmlformats.org/package/2006/relationships"><Relationship Id="rId3" Type="http://schemas.openxmlformats.org/officeDocument/2006/relationships/chartUserShapes" Target="../drawings/drawing4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8.xml"/></Relationships>
</file>

<file path=ppt/charts/_rels/chart49.xml.rels><?xml version="1.0" encoding="UTF-8" standalone="yes"?>
<Relationships xmlns="http://schemas.openxmlformats.org/package/2006/relationships"><Relationship Id="rId3" Type="http://schemas.openxmlformats.org/officeDocument/2006/relationships/chartUserShapes" Target="../drawings/drawing49.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9.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xml"/></Relationships>
</file>

<file path=ppt/charts/_rels/chart50.xml.rels><?xml version="1.0" encoding="UTF-8" standalone="yes"?>
<Relationships xmlns="http://schemas.openxmlformats.org/package/2006/relationships"><Relationship Id="rId3" Type="http://schemas.openxmlformats.org/officeDocument/2006/relationships/chartUserShapes" Target="../drawings/drawing50.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0.xml"/></Relationships>
</file>

<file path=ppt/charts/_rels/chart51.xml.rels><?xml version="1.0" encoding="UTF-8" standalone="yes"?>
<Relationships xmlns="http://schemas.openxmlformats.org/package/2006/relationships"><Relationship Id="rId3" Type="http://schemas.openxmlformats.org/officeDocument/2006/relationships/chartUserShapes" Target="../drawings/drawing5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1.xml"/></Relationships>
</file>

<file path=ppt/charts/_rels/chart52.xml.rels><?xml version="1.0" encoding="UTF-8" standalone="yes"?>
<Relationships xmlns="http://schemas.openxmlformats.org/package/2006/relationships"><Relationship Id="rId3" Type="http://schemas.openxmlformats.org/officeDocument/2006/relationships/chartUserShapes" Target="../drawings/drawing5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2.xml"/></Relationships>
</file>

<file path=ppt/charts/_rels/chart53.xml.rels><?xml version="1.0" encoding="UTF-8" standalone="yes"?>
<Relationships xmlns="http://schemas.openxmlformats.org/package/2006/relationships"><Relationship Id="rId3" Type="http://schemas.openxmlformats.org/officeDocument/2006/relationships/chartUserShapes" Target="../drawings/drawing5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3.xml"/></Relationships>
</file>

<file path=ppt/charts/_rels/chart54.xml.rels><?xml version="1.0" encoding="UTF-8" standalone="yes"?>
<Relationships xmlns="http://schemas.openxmlformats.org/package/2006/relationships"><Relationship Id="rId3" Type="http://schemas.openxmlformats.org/officeDocument/2006/relationships/chartUserShapes" Target="../drawings/drawing5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4.xml"/></Relationships>
</file>

<file path=ppt/charts/_rels/chart55.xml.rels><?xml version="1.0" encoding="UTF-8" standalone="yes"?>
<Relationships xmlns="http://schemas.openxmlformats.org/package/2006/relationships"><Relationship Id="rId3" Type="http://schemas.openxmlformats.org/officeDocument/2006/relationships/chartUserShapes" Target="../drawings/drawing5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5.xml"/></Relationships>
</file>

<file path=ppt/charts/_rels/chart56.xml.rels><?xml version="1.0" encoding="UTF-8" standalone="yes"?>
<Relationships xmlns="http://schemas.openxmlformats.org/package/2006/relationships"><Relationship Id="rId3" Type="http://schemas.openxmlformats.org/officeDocument/2006/relationships/chartUserShapes" Target="../drawings/drawing5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6.xml"/></Relationships>
</file>

<file path=ppt/charts/_rels/chart57.xml.rels><?xml version="1.0" encoding="UTF-8" standalone="yes"?>
<Relationships xmlns="http://schemas.openxmlformats.org/package/2006/relationships"><Relationship Id="rId3" Type="http://schemas.openxmlformats.org/officeDocument/2006/relationships/chartUserShapes" Target="../drawings/drawing5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7.xml"/></Relationships>
</file>

<file path=ppt/charts/_rels/chart58.xml.rels><?xml version="1.0" encoding="UTF-8" standalone="yes"?>
<Relationships xmlns="http://schemas.openxmlformats.org/package/2006/relationships"><Relationship Id="rId3" Type="http://schemas.openxmlformats.org/officeDocument/2006/relationships/chartUserShapes" Target="../drawings/drawing5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8.xml"/></Relationships>
</file>

<file path=ppt/charts/_rels/chart59.xml.rels><?xml version="1.0" encoding="UTF-8" standalone="yes"?>
<Relationships xmlns="http://schemas.openxmlformats.org/package/2006/relationships"><Relationship Id="rId3" Type="http://schemas.openxmlformats.org/officeDocument/2006/relationships/chartUserShapes" Target="../drawings/drawing59.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9.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xml"/></Relationships>
</file>

<file path=ppt/charts/_rels/chart60.xml.rels><?xml version="1.0" encoding="UTF-8" standalone="yes"?>
<Relationships xmlns="http://schemas.openxmlformats.org/package/2006/relationships"><Relationship Id="rId3" Type="http://schemas.openxmlformats.org/officeDocument/2006/relationships/chartUserShapes" Target="../drawings/drawing60.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0.xml"/></Relationships>
</file>

<file path=ppt/charts/_rels/chart61.xml.rels><?xml version="1.0" encoding="UTF-8" standalone="yes"?>
<Relationships xmlns="http://schemas.openxmlformats.org/package/2006/relationships"><Relationship Id="rId3" Type="http://schemas.openxmlformats.org/officeDocument/2006/relationships/chartUserShapes" Target="../drawings/drawing6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1.xml"/></Relationships>
</file>

<file path=ppt/charts/_rels/chart62.xml.rels><?xml version="1.0" encoding="UTF-8" standalone="yes"?>
<Relationships xmlns="http://schemas.openxmlformats.org/package/2006/relationships"><Relationship Id="rId3" Type="http://schemas.openxmlformats.org/officeDocument/2006/relationships/chartUserShapes" Target="../drawings/drawing6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2.xml"/></Relationships>
</file>

<file path=ppt/charts/_rels/chart63.xml.rels><?xml version="1.0" encoding="UTF-8" standalone="yes"?>
<Relationships xmlns="http://schemas.openxmlformats.org/package/2006/relationships"><Relationship Id="rId3" Type="http://schemas.openxmlformats.org/officeDocument/2006/relationships/chartUserShapes" Target="../drawings/drawing6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3.xml"/></Relationships>
</file>

<file path=ppt/charts/_rels/chart64.xml.rels><?xml version="1.0" encoding="UTF-8" standalone="yes"?>
<Relationships xmlns="http://schemas.openxmlformats.org/package/2006/relationships"><Relationship Id="rId3" Type="http://schemas.openxmlformats.org/officeDocument/2006/relationships/chartUserShapes" Target="../drawings/drawing6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4.xml"/></Relationships>
</file>

<file path=ppt/charts/_rels/chart65.xml.rels><?xml version="1.0" encoding="UTF-8" standalone="yes"?>
<Relationships xmlns="http://schemas.openxmlformats.org/package/2006/relationships"><Relationship Id="rId3" Type="http://schemas.openxmlformats.org/officeDocument/2006/relationships/chartUserShapes" Target="../drawings/drawing6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5.xml"/></Relationships>
</file>

<file path=ppt/charts/_rels/chart66.xml.rels><?xml version="1.0" encoding="UTF-8" standalone="yes"?>
<Relationships xmlns="http://schemas.openxmlformats.org/package/2006/relationships"><Relationship Id="rId3" Type="http://schemas.openxmlformats.org/officeDocument/2006/relationships/chartUserShapes" Target="../drawings/drawing6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6.xml"/></Relationships>
</file>

<file path=ppt/charts/_rels/chart67.xml.rels><?xml version="1.0" encoding="UTF-8" standalone="yes"?>
<Relationships xmlns="http://schemas.openxmlformats.org/package/2006/relationships"><Relationship Id="rId3" Type="http://schemas.openxmlformats.org/officeDocument/2006/relationships/chartUserShapes" Target="../drawings/drawing6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7.xml"/></Relationships>
</file>

<file path=ppt/charts/_rels/chart68.xml.rels><?xml version="1.0" encoding="UTF-8" standalone="yes"?>
<Relationships xmlns="http://schemas.openxmlformats.org/package/2006/relationships"><Relationship Id="rId3" Type="http://schemas.openxmlformats.org/officeDocument/2006/relationships/chartUserShapes" Target="../drawings/drawing6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8.xml"/></Relationships>
</file>

<file path=ppt/charts/_rels/chart69.xml.rels><?xml version="1.0" encoding="UTF-8" standalone="yes"?>
<Relationships xmlns="http://schemas.openxmlformats.org/package/2006/relationships"><Relationship Id="rId3" Type="http://schemas.openxmlformats.org/officeDocument/2006/relationships/chartUserShapes" Target="../drawings/drawing69.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9.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xml"/></Relationships>
</file>

<file path=ppt/charts/_rels/chart70.xml.rels><?xml version="1.0" encoding="UTF-8" standalone="yes"?>
<Relationships xmlns="http://schemas.openxmlformats.org/package/2006/relationships"><Relationship Id="rId3" Type="http://schemas.openxmlformats.org/officeDocument/2006/relationships/chartUserShapes" Target="../drawings/drawing70.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0.xml"/></Relationships>
</file>

<file path=ppt/charts/_rels/chart71.xml.rels><?xml version="1.0" encoding="UTF-8" standalone="yes"?>
<Relationships xmlns="http://schemas.openxmlformats.org/package/2006/relationships"><Relationship Id="rId3" Type="http://schemas.openxmlformats.org/officeDocument/2006/relationships/chartUserShapes" Target="../drawings/drawing7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1.xml"/></Relationships>
</file>

<file path=ppt/charts/_rels/chart72.xml.rels><?xml version="1.0" encoding="UTF-8" standalone="yes"?>
<Relationships xmlns="http://schemas.openxmlformats.org/package/2006/relationships"><Relationship Id="rId3" Type="http://schemas.openxmlformats.org/officeDocument/2006/relationships/chartUserShapes" Target="../drawings/drawing7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2.xml"/></Relationships>
</file>

<file path=ppt/charts/_rels/chart73.xml.rels><?xml version="1.0" encoding="UTF-8" standalone="yes"?>
<Relationships xmlns="http://schemas.openxmlformats.org/package/2006/relationships"><Relationship Id="rId3" Type="http://schemas.openxmlformats.org/officeDocument/2006/relationships/chartUserShapes" Target="../drawings/drawing7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3.xml"/></Relationships>
</file>

<file path=ppt/charts/_rels/chart74.xml.rels><?xml version="1.0" encoding="UTF-8" standalone="yes"?>
<Relationships xmlns="http://schemas.openxmlformats.org/package/2006/relationships"><Relationship Id="rId3" Type="http://schemas.openxmlformats.org/officeDocument/2006/relationships/chartUserShapes" Target="../drawings/drawing7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4.xml"/></Relationships>
</file>

<file path=ppt/charts/_rels/chart75.xml.rels><?xml version="1.0" encoding="UTF-8" standalone="yes"?>
<Relationships xmlns="http://schemas.openxmlformats.org/package/2006/relationships"><Relationship Id="rId3" Type="http://schemas.openxmlformats.org/officeDocument/2006/relationships/chartUserShapes" Target="../drawings/drawing7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5.xml"/></Relationships>
</file>

<file path=ppt/charts/_rels/chart76.xml.rels><?xml version="1.0" encoding="UTF-8" standalone="yes"?>
<Relationships xmlns="http://schemas.openxmlformats.org/package/2006/relationships"><Relationship Id="rId3" Type="http://schemas.openxmlformats.org/officeDocument/2006/relationships/chartUserShapes" Target="../drawings/drawing7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6.xml"/></Relationships>
</file>

<file path=ppt/charts/_rels/chart77.xml.rels><?xml version="1.0" encoding="UTF-8" standalone="yes"?>
<Relationships xmlns="http://schemas.openxmlformats.org/package/2006/relationships"><Relationship Id="rId3" Type="http://schemas.openxmlformats.org/officeDocument/2006/relationships/chartUserShapes" Target="../drawings/drawing7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7.xml"/></Relationships>
</file>

<file path=ppt/charts/_rels/chart78.xml.rels><?xml version="1.0" encoding="UTF-8" standalone="yes"?>
<Relationships xmlns="http://schemas.openxmlformats.org/package/2006/relationships"><Relationship Id="rId3" Type="http://schemas.openxmlformats.org/officeDocument/2006/relationships/chartUserShapes" Target="../drawings/drawing7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8.xml"/></Relationships>
</file>

<file path=ppt/charts/_rels/chart79.xml.rels><?xml version="1.0" encoding="UTF-8" standalone="yes"?>
<Relationships xmlns="http://schemas.openxmlformats.org/package/2006/relationships"><Relationship Id="rId3" Type="http://schemas.openxmlformats.org/officeDocument/2006/relationships/chartUserShapes" Target="../drawings/drawing79.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9.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xml"/></Relationships>
</file>

<file path=ppt/charts/_rels/chart80.xml.rels><?xml version="1.0" encoding="UTF-8" standalone="yes"?>
<Relationships xmlns="http://schemas.openxmlformats.org/package/2006/relationships"><Relationship Id="rId3" Type="http://schemas.openxmlformats.org/officeDocument/2006/relationships/chartUserShapes" Target="../drawings/drawing80.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0.xml"/></Relationships>
</file>

<file path=ppt/charts/_rels/chart81.xml.rels><?xml version="1.0" encoding="UTF-8" standalone="yes"?>
<Relationships xmlns="http://schemas.openxmlformats.org/package/2006/relationships"><Relationship Id="rId3" Type="http://schemas.openxmlformats.org/officeDocument/2006/relationships/chartUserShapes" Target="../drawings/drawing8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1.xml"/></Relationships>
</file>

<file path=ppt/charts/_rels/chart82.xml.rels><?xml version="1.0" encoding="UTF-8" standalone="yes"?>
<Relationships xmlns="http://schemas.openxmlformats.org/package/2006/relationships"><Relationship Id="rId3" Type="http://schemas.openxmlformats.org/officeDocument/2006/relationships/chartUserShapes" Target="../drawings/drawing8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2.xml"/></Relationships>
</file>

<file path=ppt/charts/_rels/chart83.xml.rels><?xml version="1.0" encoding="UTF-8" standalone="yes"?>
<Relationships xmlns="http://schemas.openxmlformats.org/package/2006/relationships"><Relationship Id="rId3" Type="http://schemas.openxmlformats.org/officeDocument/2006/relationships/chartUserShapes" Target="../drawings/drawing8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3.xml"/></Relationships>
</file>

<file path=ppt/charts/_rels/chart84.xml.rels><?xml version="1.0" encoding="UTF-8" standalone="yes"?>
<Relationships xmlns="http://schemas.openxmlformats.org/package/2006/relationships"><Relationship Id="rId3" Type="http://schemas.openxmlformats.org/officeDocument/2006/relationships/chartUserShapes" Target="../drawings/drawing8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4.xml"/></Relationships>
</file>

<file path=ppt/charts/_rels/chart85.xml.rels><?xml version="1.0" encoding="UTF-8" standalone="yes"?>
<Relationships xmlns="http://schemas.openxmlformats.org/package/2006/relationships"><Relationship Id="rId3" Type="http://schemas.openxmlformats.org/officeDocument/2006/relationships/chartUserShapes" Target="../drawings/drawing8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5.xml"/></Relationships>
</file>

<file path=ppt/charts/_rels/chart86.xml.rels><?xml version="1.0" encoding="UTF-8" standalone="yes"?>
<Relationships xmlns="http://schemas.openxmlformats.org/package/2006/relationships"><Relationship Id="rId3" Type="http://schemas.openxmlformats.org/officeDocument/2006/relationships/chartUserShapes" Target="../drawings/drawing8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6.xml"/></Relationships>
</file>

<file path=ppt/charts/_rels/chart87.xml.rels><?xml version="1.0" encoding="UTF-8" standalone="yes"?>
<Relationships xmlns="http://schemas.openxmlformats.org/package/2006/relationships"><Relationship Id="rId3" Type="http://schemas.openxmlformats.org/officeDocument/2006/relationships/chartUserShapes" Target="../drawings/drawing8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7.xml"/></Relationships>
</file>

<file path=ppt/charts/_rels/chart88.xml.rels><?xml version="1.0" encoding="UTF-8" standalone="yes"?>
<Relationships xmlns="http://schemas.openxmlformats.org/package/2006/relationships"><Relationship Id="rId3" Type="http://schemas.openxmlformats.org/officeDocument/2006/relationships/chartUserShapes" Target="../drawings/drawing8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8.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DQ01_1!$D$1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DQ01_1!$B$2:$C$5</c:f>
              <c:multiLvlStrCache>
                <c:ptCount val="4"/>
                <c:lvl>
                  <c:pt idx="0">
                    <c:v>Alcohol- and other drug-use prevention</c:v>
                  </c:pt>
                  <c:pt idx="1">
                    <c:v>Tobacco-use prevention</c:v>
                  </c:pt>
                  <c:pt idx="2">
                    <c:v>Nutrition</c:v>
                  </c:pt>
                  <c:pt idx="3">
                    <c:v>Physical education and physical activity</c:v>
                  </c:pt>
                </c:lvl>
                <c:lvl>
                  <c:pt idx="0">
                    <c:v>d.</c:v>
                  </c:pt>
                  <c:pt idx="1">
                    <c:v>c.</c:v>
                  </c:pt>
                  <c:pt idx="2">
                    <c:v>b.</c:v>
                  </c:pt>
                  <c:pt idx="3">
                    <c:v>a.</c:v>
                  </c:pt>
                </c:lvl>
              </c:multiLvlStrCache>
            </c:multiLvlStrRef>
          </c:cat>
          <c:val>
            <c:numRef>
              <c:f>DQ01_1!$D$2:$D$5</c:f>
              <c:numCache>
                <c:formatCode>General</c:formatCode>
                <c:ptCount val="4"/>
                <c:pt idx="0">
                  <c:v>50.5</c:v>
                </c:pt>
                <c:pt idx="1">
                  <c:v>51</c:v>
                </c:pt>
                <c:pt idx="2">
                  <c:v>47.3</c:v>
                </c:pt>
                <c:pt idx="3">
                  <c:v>47.1</c:v>
                </c:pt>
              </c:numCache>
            </c:numRef>
          </c:val>
          <c:extLst>
            <c:ext xmlns:c16="http://schemas.microsoft.com/office/drawing/2014/chart" uri="{C3380CC4-5D6E-409C-BE32-E72D297353CC}">
              <c16:uniqueId val="{00000000-69D5-439E-93E6-0633AAB7CE84}"/>
            </c:ext>
          </c:extLst>
        </c:ser>
        <c:ser>
          <c:idx val="1"/>
          <c:order val="1"/>
          <c:tx>
            <c:strRef>
              <c:f>DQ01_1!$E$1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DQ01_1!$B$2:$C$5</c:f>
              <c:multiLvlStrCache>
                <c:ptCount val="4"/>
                <c:lvl>
                  <c:pt idx="0">
                    <c:v>Alcohol- and other drug-use prevention</c:v>
                  </c:pt>
                  <c:pt idx="1">
                    <c:v>Tobacco-use prevention</c:v>
                  </c:pt>
                  <c:pt idx="2">
                    <c:v>Nutrition</c:v>
                  </c:pt>
                  <c:pt idx="3">
                    <c:v>Physical education and physical activity</c:v>
                  </c:pt>
                </c:lvl>
                <c:lvl>
                  <c:pt idx="0">
                    <c:v>d.</c:v>
                  </c:pt>
                  <c:pt idx="1">
                    <c:v>c.</c:v>
                  </c:pt>
                  <c:pt idx="2">
                    <c:v>b.</c:v>
                  </c:pt>
                  <c:pt idx="3">
                    <c:v>a.</c:v>
                  </c:pt>
                </c:lvl>
              </c:multiLvlStrCache>
            </c:multiLvlStrRef>
          </c:cat>
          <c:val>
            <c:numRef>
              <c:f>DQ01_1!$E$2:$E$5</c:f>
              <c:numCache>
                <c:formatCode>General</c:formatCode>
                <c:ptCount val="4"/>
                <c:pt idx="0">
                  <c:v>54.4</c:v>
                </c:pt>
                <c:pt idx="1">
                  <c:v>54.4</c:v>
                </c:pt>
                <c:pt idx="2">
                  <c:v>60.2</c:v>
                </c:pt>
                <c:pt idx="3">
                  <c:v>54.9</c:v>
                </c:pt>
              </c:numCache>
            </c:numRef>
          </c:val>
          <c:extLst>
            <c:ext xmlns:c16="http://schemas.microsoft.com/office/drawing/2014/chart" uri="{C3380CC4-5D6E-409C-BE32-E72D297353CC}">
              <c16:uniqueId val="{00000001-69D5-439E-93E6-0633AAB7CE84}"/>
            </c:ext>
          </c:extLst>
        </c:ser>
        <c:ser>
          <c:idx val="2"/>
          <c:order val="2"/>
          <c:tx>
            <c:strRef>
              <c:f>DQ01_1!$F$1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DQ01_1!$B$2:$C$5</c:f>
              <c:multiLvlStrCache>
                <c:ptCount val="4"/>
                <c:lvl>
                  <c:pt idx="0">
                    <c:v>Alcohol- and other drug-use prevention</c:v>
                  </c:pt>
                  <c:pt idx="1">
                    <c:v>Tobacco-use prevention</c:v>
                  </c:pt>
                  <c:pt idx="2">
                    <c:v>Nutrition</c:v>
                  </c:pt>
                  <c:pt idx="3">
                    <c:v>Physical education and physical activity</c:v>
                  </c:pt>
                </c:lvl>
                <c:lvl>
                  <c:pt idx="0">
                    <c:v>d.</c:v>
                  </c:pt>
                  <c:pt idx="1">
                    <c:v>c.</c:v>
                  </c:pt>
                  <c:pt idx="2">
                    <c:v>b.</c:v>
                  </c:pt>
                  <c:pt idx="3">
                    <c:v>a.</c:v>
                  </c:pt>
                </c:lvl>
              </c:multiLvlStrCache>
            </c:multiLvlStrRef>
          </c:cat>
          <c:val>
            <c:numRef>
              <c:f>DQ01_1!$F$2:$F$5</c:f>
              <c:numCache>
                <c:formatCode>General</c:formatCode>
                <c:ptCount val="4"/>
                <c:pt idx="0">
                  <c:v>46.2</c:v>
                </c:pt>
                <c:pt idx="1">
                  <c:v>46.9</c:v>
                </c:pt>
                <c:pt idx="2">
                  <c:v>42</c:v>
                </c:pt>
                <c:pt idx="3">
                  <c:v>45</c:v>
                </c:pt>
              </c:numCache>
            </c:numRef>
          </c:val>
          <c:extLst>
            <c:ext xmlns:c16="http://schemas.microsoft.com/office/drawing/2014/chart" uri="{C3380CC4-5D6E-409C-BE32-E72D297353CC}">
              <c16:uniqueId val="{00000002-69D5-439E-93E6-0633AAB7CE84}"/>
            </c:ext>
          </c:extLst>
        </c:ser>
        <c:ser>
          <c:idx val="3"/>
          <c:order val="3"/>
          <c:tx>
            <c:strRef>
              <c:f>DQ01_1!$G$1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DQ01_1!$B$2:$C$5</c:f>
              <c:multiLvlStrCache>
                <c:ptCount val="4"/>
                <c:lvl>
                  <c:pt idx="0">
                    <c:v>Alcohol- and other drug-use prevention</c:v>
                  </c:pt>
                  <c:pt idx="1">
                    <c:v>Tobacco-use prevention</c:v>
                  </c:pt>
                  <c:pt idx="2">
                    <c:v>Nutrition</c:v>
                  </c:pt>
                  <c:pt idx="3">
                    <c:v>Physical education and physical activity</c:v>
                  </c:pt>
                </c:lvl>
                <c:lvl>
                  <c:pt idx="0">
                    <c:v>d.</c:v>
                  </c:pt>
                  <c:pt idx="1">
                    <c:v>c.</c:v>
                  </c:pt>
                  <c:pt idx="2">
                    <c:v>b.</c:v>
                  </c:pt>
                  <c:pt idx="3">
                    <c:v>a.</c:v>
                  </c:pt>
                </c:lvl>
              </c:multiLvlStrCache>
            </c:multiLvlStrRef>
          </c:cat>
          <c:val>
            <c:numRef>
              <c:f>DQ01_1!$G$2:$G$5</c:f>
              <c:numCache>
                <c:formatCode>General</c:formatCode>
                <c:ptCount val="4"/>
                <c:pt idx="0">
                  <c:v>54.8</c:v>
                </c:pt>
                <c:pt idx="1">
                  <c:v>55.3</c:v>
                </c:pt>
                <c:pt idx="2">
                  <c:v>50.2</c:v>
                </c:pt>
                <c:pt idx="3">
                  <c:v>47.5</c:v>
                </c:pt>
              </c:numCache>
            </c:numRef>
          </c:val>
          <c:extLst>
            <c:ext xmlns:c16="http://schemas.microsoft.com/office/drawing/2014/chart" uri="{C3380CC4-5D6E-409C-BE32-E72D297353CC}">
              <c16:uniqueId val="{00000003-69D5-439E-93E6-0633AAB7CE8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DQ08_1!$D$1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DQ08_1!$D$2</c:f>
              <c:numCache>
                <c:formatCode>General</c:formatCode>
                <c:ptCount val="1"/>
                <c:pt idx="0">
                  <c:v>53.4</c:v>
                </c:pt>
              </c:numCache>
            </c:numRef>
          </c:val>
          <c:extLst>
            <c:ext xmlns:c16="http://schemas.microsoft.com/office/drawing/2014/chart" uri="{C3380CC4-5D6E-409C-BE32-E72D297353CC}">
              <c16:uniqueId val="{00000000-A8DE-4F5F-BA42-78B4DE678CCE}"/>
            </c:ext>
          </c:extLst>
        </c:ser>
        <c:ser>
          <c:idx val="1"/>
          <c:order val="1"/>
          <c:tx>
            <c:strRef>
              <c:f>DQ08_1!$E$1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DQ08_1!$E$2</c:f>
              <c:numCache>
                <c:formatCode>General</c:formatCode>
                <c:ptCount val="1"/>
                <c:pt idx="0">
                  <c:v>47</c:v>
                </c:pt>
              </c:numCache>
            </c:numRef>
          </c:val>
          <c:extLst>
            <c:ext xmlns:c16="http://schemas.microsoft.com/office/drawing/2014/chart" uri="{C3380CC4-5D6E-409C-BE32-E72D297353CC}">
              <c16:uniqueId val="{00000001-A8DE-4F5F-BA42-78B4DE678CCE}"/>
            </c:ext>
          </c:extLst>
        </c:ser>
        <c:ser>
          <c:idx val="2"/>
          <c:order val="2"/>
          <c:tx>
            <c:strRef>
              <c:f>DQ08_1!$F$1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DQ08_1!$F$2</c:f>
              <c:numCache>
                <c:formatCode>General</c:formatCode>
                <c:ptCount val="1"/>
                <c:pt idx="0">
                  <c:v>46.8</c:v>
                </c:pt>
              </c:numCache>
            </c:numRef>
          </c:val>
          <c:extLst>
            <c:ext xmlns:c16="http://schemas.microsoft.com/office/drawing/2014/chart" uri="{C3380CC4-5D6E-409C-BE32-E72D297353CC}">
              <c16:uniqueId val="{00000002-A8DE-4F5F-BA42-78B4DE678CCE}"/>
            </c:ext>
          </c:extLst>
        </c:ser>
        <c:ser>
          <c:idx val="3"/>
          <c:order val="3"/>
          <c:tx>
            <c:strRef>
              <c:f>DQ08_1!$G$1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DQ08_1!$G$2</c:f>
              <c:numCache>
                <c:formatCode>General</c:formatCode>
                <c:ptCount val="1"/>
                <c:pt idx="0">
                  <c:v>64.2</c:v>
                </c:pt>
              </c:numCache>
            </c:numRef>
          </c:val>
          <c:extLst>
            <c:ext xmlns:c16="http://schemas.microsoft.com/office/drawing/2014/chart" uri="{C3380CC4-5D6E-409C-BE32-E72D297353CC}">
              <c16:uniqueId val="{00000003-A8DE-4F5F-BA42-78B4DE678CC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DQ09_1!$D$1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DQ09_1!$B$2:$C$6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DQ09_1!$D$2:$D$6</c:f>
              <c:numCache>
                <c:formatCode>General</c:formatCode>
                <c:ptCount val="5"/>
                <c:pt idx="0">
                  <c:v>68.599999999999994</c:v>
                </c:pt>
                <c:pt idx="1">
                  <c:v>53.2</c:v>
                </c:pt>
                <c:pt idx="2">
                  <c:v>84.6</c:v>
                </c:pt>
                <c:pt idx="3">
                  <c:v>98.8</c:v>
                </c:pt>
                <c:pt idx="4">
                  <c:v>90.8</c:v>
                </c:pt>
              </c:numCache>
            </c:numRef>
          </c:val>
          <c:extLst>
            <c:ext xmlns:c16="http://schemas.microsoft.com/office/drawing/2014/chart" uri="{C3380CC4-5D6E-409C-BE32-E72D297353CC}">
              <c16:uniqueId val="{00000000-9DBF-414E-A23F-22050AA5EEAD}"/>
            </c:ext>
          </c:extLst>
        </c:ser>
        <c:ser>
          <c:idx val="1"/>
          <c:order val="1"/>
          <c:tx>
            <c:strRef>
              <c:f>DQ09_1!$E$1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DQ09_1!$B$2:$C$6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DQ09_1!$E$2:$E$6</c:f>
              <c:numCache>
                <c:formatCode>General</c:formatCode>
                <c:ptCount val="5"/>
                <c:pt idx="0">
                  <c:v>63.2</c:v>
                </c:pt>
                <c:pt idx="1">
                  <c:v>44.1</c:v>
                </c:pt>
                <c:pt idx="2">
                  <c:v>94.8</c:v>
                </c:pt>
                <c:pt idx="3">
                  <c:v>97.2</c:v>
                </c:pt>
                <c:pt idx="4">
                  <c:v>94.2</c:v>
                </c:pt>
              </c:numCache>
            </c:numRef>
          </c:val>
          <c:extLst>
            <c:ext xmlns:c16="http://schemas.microsoft.com/office/drawing/2014/chart" uri="{C3380CC4-5D6E-409C-BE32-E72D297353CC}">
              <c16:uniqueId val="{00000001-9DBF-414E-A23F-22050AA5EEAD}"/>
            </c:ext>
          </c:extLst>
        </c:ser>
        <c:ser>
          <c:idx val="2"/>
          <c:order val="2"/>
          <c:tx>
            <c:strRef>
              <c:f>DQ09_1!$F$1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DQ09_1!$B$2:$C$6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DQ09_1!$F$2:$F$6</c:f>
              <c:numCache>
                <c:formatCode>General</c:formatCode>
                <c:ptCount val="5"/>
                <c:pt idx="0">
                  <c:v>64.400000000000006</c:v>
                </c:pt>
                <c:pt idx="1">
                  <c:v>48.1</c:v>
                </c:pt>
                <c:pt idx="2">
                  <c:v>79.400000000000006</c:v>
                </c:pt>
                <c:pt idx="3">
                  <c:v>98.2</c:v>
                </c:pt>
                <c:pt idx="4">
                  <c:v>86.1</c:v>
                </c:pt>
              </c:numCache>
            </c:numRef>
          </c:val>
          <c:extLst>
            <c:ext xmlns:c16="http://schemas.microsoft.com/office/drawing/2014/chart" uri="{C3380CC4-5D6E-409C-BE32-E72D297353CC}">
              <c16:uniqueId val="{00000002-9DBF-414E-A23F-22050AA5EEAD}"/>
            </c:ext>
          </c:extLst>
        </c:ser>
        <c:ser>
          <c:idx val="3"/>
          <c:order val="3"/>
          <c:tx>
            <c:strRef>
              <c:f>DQ09_1!$G$1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DQ09_1!$B$2:$C$6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DQ09_1!$G$2:$G$6</c:f>
              <c:numCache>
                <c:formatCode>General</c:formatCode>
                <c:ptCount val="5"/>
                <c:pt idx="0">
                  <c:v>75.7</c:v>
                </c:pt>
                <c:pt idx="1">
                  <c:v>62.4</c:v>
                </c:pt>
                <c:pt idx="2">
                  <c:v>88.5</c:v>
                </c:pt>
                <c:pt idx="3">
                  <c:v>100</c:v>
                </c:pt>
                <c:pt idx="4">
                  <c:v>95.9</c:v>
                </c:pt>
              </c:numCache>
            </c:numRef>
          </c:val>
          <c:extLst>
            <c:ext xmlns:c16="http://schemas.microsoft.com/office/drawing/2014/chart" uri="{C3380CC4-5D6E-409C-BE32-E72D297353CC}">
              <c16:uniqueId val="{00000003-9DBF-414E-A23F-22050AA5EEA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DQ10_1!$D$1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DQ10_1!$D$2</c:f>
              <c:numCache>
                <c:formatCode>General</c:formatCode>
                <c:ptCount val="1"/>
                <c:pt idx="0">
                  <c:v>71.3</c:v>
                </c:pt>
              </c:numCache>
            </c:numRef>
          </c:val>
          <c:extLst>
            <c:ext xmlns:c16="http://schemas.microsoft.com/office/drawing/2014/chart" uri="{C3380CC4-5D6E-409C-BE32-E72D297353CC}">
              <c16:uniqueId val="{00000000-2BD4-4769-9CD8-A21040E3F1E3}"/>
            </c:ext>
          </c:extLst>
        </c:ser>
        <c:ser>
          <c:idx val="1"/>
          <c:order val="1"/>
          <c:tx>
            <c:strRef>
              <c:f>DQ10_1!$E$1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DQ10_1!$E$2</c:f>
              <c:numCache>
                <c:formatCode>General</c:formatCode>
                <c:ptCount val="1"/>
                <c:pt idx="0">
                  <c:v>65.099999999999994</c:v>
                </c:pt>
              </c:numCache>
            </c:numRef>
          </c:val>
          <c:extLst>
            <c:ext xmlns:c16="http://schemas.microsoft.com/office/drawing/2014/chart" uri="{C3380CC4-5D6E-409C-BE32-E72D297353CC}">
              <c16:uniqueId val="{00000001-2BD4-4769-9CD8-A21040E3F1E3}"/>
            </c:ext>
          </c:extLst>
        </c:ser>
        <c:ser>
          <c:idx val="2"/>
          <c:order val="2"/>
          <c:tx>
            <c:strRef>
              <c:f>DQ10_1!$F$1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DQ10_1!$F$2</c:f>
              <c:numCache>
                <c:formatCode>General</c:formatCode>
                <c:ptCount val="1"/>
                <c:pt idx="0">
                  <c:v>68.7</c:v>
                </c:pt>
              </c:numCache>
            </c:numRef>
          </c:val>
          <c:extLst>
            <c:ext xmlns:c16="http://schemas.microsoft.com/office/drawing/2014/chart" uri="{C3380CC4-5D6E-409C-BE32-E72D297353CC}">
              <c16:uniqueId val="{00000002-2BD4-4769-9CD8-A21040E3F1E3}"/>
            </c:ext>
          </c:extLst>
        </c:ser>
        <c:ser>
          <c:idx val="3"/>
          <c:order val="3"/>
          <c:tx>
            <c:strRef>
              <c:f>DQ10_1!$G$1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DQ10_1!$G$2</c:f>
              <c:numCache>
                <c:formatCode>General</c:formatCode>
                <c:ptCount val="1"/>
                <c:pt idx="0">
                  <c:v>76.599999999999994</c:v>
                </c:pt>
              </c:numCache>
            </c:numRef>
          </c:val>
          <c:extLst>
            <c:ext xmlns:c16="http://schemas.microsoft.com/office/drawing/2014/chart" uri="{C3380CC4-5D6E-409C-BE32-E72D297353CC}">
              <c16:uniqueId val="{00000003-2BD4-4769-9CD8-A21040E3F1E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DQ11_1!$D$1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DQ11_1!$D$2</c:f>
              <c:numCache>
                <c:formatCode>General</c:formatCode>
                <c:ptCount val="1"/>
                <c:pt idx="0">
                  <c:v>93.1</c:v>
                </c:pt>
              </c:numCache>
            </c:numRef>
          </c:val>
          <c:extLst>
            <c:ext xmlns:c16="http://schemas.microsoft.com/office/drawing/2014/chart" uri="{C3380CC4-5D6E-409C-BE32-E72D297353CC}">
              <c16:uniqueId val="{00000000-D00E-47AA-AFE8-3161DC01F060}"/>
            </c:ext>
          </c:extLst>
        </c:ser>
        <c:ser>
          <c:idx val="1"/>
          <c:order val="1"/>
          <c:tx>
            <c:strRef>
              <c:f>DQ11_1!$E$1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DQ11_1!$E$2</c:f>
              <c:numCache>
                <c:formatCode>General</c:formatCode>
                <c:ptCount val="1"/>
                <c:pt idx="0">
                  <c:v>100</c:v>
                </c:pt>
              </c:numCache>
            </c:numRef>
          </c:val>
          <c:extLst>
            <c:ext xmlns:c16="http://schemas.microsoft.com/office/drawing/2014/chart" uri="{C3380CC4-5D6E-409C-BE32-E72D297353CC}">
              <c16:uniqueId val="{00000001-D00E-47AA-AFE8-3161DC01F060}"/>
            </c:ext>
          </c:extLst>
        </c:ser>
        <c:ser>
          <c:idx val="2"/>
          <c:order val="2"/>
          <c:tx>
            <c:strRef>
              <c:f>DQ11_1!$F$1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DQ11_1!$F$2</c:f>
              <c:numCache>
                <c:formatCode>General</c:formatCode>
                <c:ptCount val="1"/>
                <c:pt idx="0">
                  <c:v>91.5</c:v>
                </c:pt>
              </c:numCache>
            </c:numRef>
          </c:val>
          <c:extLst>
            <c:ext xmlns:c16="http://schemas.microsoft.com/office/drawing/2014/chart" uri="{C3380CC4-5D6E-409C-BE32-E72D297353CC}">
              <c16:uniqueId val="{00000002-D00E-47AA-AFE8-3161DC01F060}"/>
            </c:ext>
          </c:extLst>
        </c:ser>
        <c:ser>
          <c:idx val="3"/>
          <c:order val="3"/>
          <c:tx>
            <c:strRef>
              <c:f>DQ11_1!$G$1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DQ11_1!$G$2</c:f>
              <c:numCache>
                <c:formatCode>General</c:formatCode>
                <c:ptCount val="1"/>
                <c:pt idx="0">
                  <c:v>93.2</c:v>
                </c:pt>
              </c:numCache>
            </c:numRef>
          </c:val>
          <c:extLst>
            <c:ext xmlns:c16="http://schemas.microsoft.com/office/drawing/2014/chart" uri="{C3380CC4-5D6E-409C-BE32-E72D297353CC}">
              <c16:uniqueId val="{00000003-D00E-47AA-AFE8-3161DC01F06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DQ12_1!$D$1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DQ12_1!$D$2</c:f>
              <c:numCache>
                <c:formatCode>General</c:formatCode>
                <c:ptCount val="1"/>
                <c:pt idx="0">
                  <c:v>95.4</c:v>
                </c:pt>
              </c:numCache>
            </c:numRef>
          </c:val>
          <c:extLst>
            <c:ext xmlns:c16="http://schemas.microsoft.com/office/drawing/2014/chart" uri="{C3380CC4-5D6E-409C-BE32-E72D297353CC}">
              <c16:uniqueId val="{00000000-F249-4104-8369-978C2D0905DD}"/>
            </c:ext>
          </c:extLst>
        </c:ser>
        <c:ser>
          <c:idx val="1"/>
          <c:order val="1"/>
          <c:tx>
            <c:strRef>
              <c:f>DQ12_1!$E$1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DQ12_1!$E$2</c:f>
              <c:numCache>
                <c:formatCode>General</c:formatCode>
                <c:ptCount val="1"/>
                <c:pt idx="0">
                  <c:v>88.8</c:v>
                </c:pt>
              </c:numCache>
            </c:numRef>
          </c:val>
          <c:extLst>
            <c:ext xmlns:c16="http://schemas.microsoft.com/office/drawing/2014/chart" uri="{C3380CC4-5D6E-409C-BE32-E72D297353CC}">
              <c16:uniqueId val="{00000001-F249-4104-8369-978C2D0905DD}"/>
            </c:ext>
          </c:extLst>
        </c:ser>
        <c:ser>
          <c:idx val="2"/>
          <c:order val="2"/>
          <c:tx>
            <c:strRef>
              <c:f>DQ12_1!$F$1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DQ12_1!$F$2</c:f>
              <c:numCache>
                <c:formatCode>General</c:formatCode>
                <c:ptCount val="1"/>
                <c:pt idx="0">
                  <c:v>95.3</c:v>
                </c:pt>
              </c:numCache>
            </c:numRef>
          </c:val>
          <c:extLst>
            <c:ext xmlns:c16="http://schemas.microsoft.com/office/drawing/2014/chart" uri="{C3380CC4-5D6E-409C-BE32-E72D297353CC}">
              <c16:uniqueId val="{00000002-F249-4104-8369-978C2D0905DD}"/>
            </c:ext>
          </c:extLst>
        </c:ser>
        <c:ser>
          <c:idx val="3"/>
          <c:order val="3"/>
          <c:tx>
            <c:strRef>
              <c:f>DQ12_1!$G$1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DQ12_1!$G$2</c:f>
              <c:numCache>
                <c:formatCode>General</c:formatCode>
                <c:ptCount val="1"/>
                <c:pt idx="0">
                  <c:v>97.5</c:v>
                </c:pt>
              </c:numCache>
            </c:numRef>
          </c:val>
          <c:extLst>
            <c:ext xmlns:c16="http://schemas.microsoft.com/office/drawing/2014/chart" uri="{C3380CC4-5D6E-409C-BE32-E72D297353CC}">
              <c16:uniqueId val="{00000003-F249-4104-8369-978C2D0905D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DQ13_1!$D$1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DQ13_1!$B$2:$C$4</c:f>
              <c:multiLvlStrCache>
                <c:ptCount val="3"/>
                <c:lvl>
                  <c:pt idx="0">
                    <c:v>Referring students at risk for suicide to mental health services</c:v>
                  </c:pt>
                  <c:pt idx="1">
                    <c:v>Notifying parents when a student is at risk for suicide</c:v>
                  </c:pt>
                  <c:pt idx="2">
                    <c:v>Assessing student suicide risk</c:v>
                  </c:pt>
                </c:lvl>
                <c:lvl>
                  <c:pt idx="0">
                    <c:v>c.</c:v>
                  </c:pt>
                  <c:pt idx="1">
                    <c:v>b.</c:v>
                  </c:pt>
                  <c:pt idx="2">
                    <c:v>a.</c:v>
                  </c:pt>
                </c:lvl>
              </c:multiLvlStrCache>
            </c:multiLvlStrRef>
          </c:cat>
          <c:val>
            <c:numRef>
              <c:f>DQ13_1!$D$2:$D$4</c:f>
              <c:numCache>
                <c:formatCode>General</c:formatCode>
                <c:ptCount val="3"/>
                <c:pt idx="0">
                  <c:v>90.8</c:v>
                </c:pt>
                <c:pt idx="1">
                  <c:v>90</c:v>
                </c:pt>
                <c:pt idx="2">
                  <c:v>90.2</c:v>
                </c:pt>
              </c:numCache>
            </c:numRef>
          </c:val>
          <c:extLst>
            <c:ext xmlns:c16="http://schemas.microsoft.com/office/drawing/2014/chart" uri="{C3380CC4-5D6E-409C-BE32-E72D297353CC}">
              <c16:uniqueId val="{00000000-8EBE-48DB-9D34-DADBC0B6A99B}"/>
            </c:ext>
          </c:extLst>
        </c:ser>
        <c:ser>
          <c:idx val="1"/>
          <c:order val="1"/>
          <c:tx>
            <c:strRef>
              <c:f>DQ13_1!$E$1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DQ13_1!$B$2:$C$4</c:f>
              <c:multiLvlStrCache>
                <c:ptCount val="3"/>
                <c:lvl>
                  <c:pt idx="0">
                    <c:v>Referring students at risk for suicide to mental health services</c:v>
                  </c:pt>
                  <c:pt idx="1">
                    <c:v>Notifying parents when a student is at risk for suicide</c:v>
                  </c:pt>
                  <c:pt idx="2">
                    <c:v>Assessing student suicide risk</c:v>
                  </c:pt>
                </c:lvl>
                <c:lvl>
                  <c:pt idx="0">
                    <c:v>c.</c:v>
                  </c:pt>
                  <c:pt idx="1">
                    <c:v>b.</c:v>
                  </c:pt>
                  <c:pt idx="2">
                    <c:v>a.</c:v>
                  </c:pt>
                </c:lvl>
              </c:multiLvlStrCache>
            </c:multiLvlStrRef>
          </c:cat>
          <c:val>
            <c:numRef>
              <c:f>DQ13_1!$E$2:$E$4</c:f>
              <c:numCache>
                <c:formatCode>General</c:formatCode>
                <c:ptCount val="3"/>
                <c:pt idx="0">
                  <c:v>89.5</c:v>
                </c:pt>
                <c:pt idx="1">
                  <c:v>84.3</c:v>
                </c:pt>
                <c:pt idx="2">
                  <c:v>84.3</c:v>
                </c:pt>
              </c:numCache>
            </c:numRef>
          </c:val>
          <c:extLst>
            <c:ext xmlns:c16="http://schemas.microsoft.com/office/drawing/2014/chart" uri="{C3380CC4-5D6E-409C-BE32-E72D297353CC}">
              <c16:uniqueId val="{00000001-8EBE-48DB-9D34-DADBC0B6A99B}"/>
            </c:ext>
          </c:extLst>
        </c:ser>
        <c:ser>
          <c:idx val="2"/>
          <c:order val="2"/>
          <c:tx>
            <c:strRef>
              <c:f>DQ13_1!$F$1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DQ13_1!$B$2:$C$4</c:f>
              <c:multiLvlStrCache>
                <c:ptCount val="3"/>
                <c:lvl>
                  <c:pt idx="0">
                    <c:v>Referring students at risk for suicide to mental health services</c:v>
                  </c:pt>
                  <c:pt idx="1">
                    <c:v>Notifying parents when a student is at risk for suicide</c:v>
                  </c:pt>
                  <c:pt idx="2">
                    <c:v>Assessing student suicide risk</c:v>
                  </c:pt>
                </c:lvl>
                <c:lvl>
                  <c:pt idx="0">
                    <c:v>c.</c:v>
                  </c:pt>
                  <c:pt idx="1">
                    <c:v>b.</c:v>
                  </c:pt>
                  <c:pt idx="2">
                    <c:v>a.</c:v>
                  </c:pt>
                </c:lvl>
              </c:multiLvlStrCache>
            </c:multiLvlStrRef>
          </c:cat>
          <c:val>
            <c:numRef>
              <c:f>DQ13_1!$F$2:$F$4</c:f>
              <c:numCache>
                <c:formatCode>General</c:formatCode>
                <c:ptCount val="3"/>
                <c:pt idx="0">
                  <c:v>90.2</c:v>
                </c:pt>
                <c:pt idx="1">
                  <c:v>91</c:v>
                </c:pt>
                <c:pt idx="2">
                  <c:v>90.7</c:v>
                </c:pt>
              </c:numCache>
            </c:numRef>
          </c:val>
          <c:extLst>
            <c:ext xmlns:c16="http://schemas.microsoft.com/office/drawing/2014/chart" uri="{C3380CC4-5D6E-409C-BE32-E72D297353CC}">
              <c16:uniqueId val="{00000002-8EBE-48DB-9D34-DADBC0B6A99B}"/>
            </c:ext>
          </c:extLst>
        </c:ser>
        <c:ser>
          <c:idx val="3"/>
          <c:order val="3"/>
          <c:tx>
            <c:strRef>
              <c:f>DQ13_1!$G$1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DQ13_1!$B$2:$C$4</c:f>
              <c:multiLvlStrCache>
                <c:ptCount val="3"/>
                <c:lvl>
                  <c:pt idx="0">
                    <c:v>Referring students at risk for suicide to mental health services</c:v>
                  </c:pt>
                  <c:pt idx="1">
                    <c:v>Notifying parents when a student is at risk for suicide</c:v>
                  </c:pt>
                  <c:pt idx="2">
                    <c:v>Assessing student suicide risk</c:v>
                  </c:pt>
                </c:lvl>
                <c:lvl>
                  <c:pt idx="0">
                    <c:v>c.</c:v>
                  </c:pt>
                  <c:pt idx="1">
                    <c:v>b.</c:v>
                  </c:pt>
                  <c:pt idx="2">
                    <c:v>a.</c:v>
                  </c:pt>
                </c:lvl>
              </c:multiLvlStrCache>
            </c:multiLvlStrRef>
          </c:cat>
          <c:val>
            <c:numRef>
              <c:f>DQ13_1!$G$2:$G$4</c:f>
              <c:numCache>
                <c:formatCode>General</c:formatCode>
                <c:ptCount val="3"/>
                <c:pt idx="0">
                  <c:v>91.8</c:v>
                </c:pt>
                <c:pt idx="1">
                  <c:v>90.4</c:v>
                </c:pt>
                <c:pt idx="2">
                  <c:v>91.2</c:v>
                </c:pt>
              </c:numCache>
            </c:numRef>
          </c:val>
          <c:extLst>
            <c:ext xmlns:c16="http://schemas.microsoft.com/office/drawing/2014/chart" uri="{C3380CC4-5D6E-409C-BE32-E72D297353CC}">
              <c16:uniqueId val="{00000003-8EBE-48DB-9D34-DADBC0B6A99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DQ13_2!$D$1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DQ13_2!$B$2:$C$4</c:f>
              <c:multiLvlStrCache>
                <c:ptCount val="3"/>
                <c:lvl>
                  <c:pt idx="0">
                    <c:v>Responding to the death of a student or staff member from suicide</c:v>
                  </c:pt>
                  <c:pt idx="1">
                    <c:v>Supporting students returning to school after a suicide attempt</c:v>
                  </c:pt>
                  <c:pt idx="2">
                    <c:v>Responding to a suicide attempt at school</c:v>
                  </c:pt>
                </c:lvl>
                <c:lvl>
                  <c:pt idx="0">
                    <c:v>f.</c:v>
                  </c:pt>
                  <c:pt idx="1">
                    <c:v>e.</c:v>
                  </c:pt>
                  <c:pt idx="2">
                    <c:v>d.</c:v>
                  </c:pt>
                </c:lvl>
              </c:multiLvlStrCache>
            </c:multiLvlStrRef>
          </c:cat>
          <c:val>
            <c:numRef>
              <c:f>DQ13_2!$D$2:$D$4</c:f>
              <c:numCache>
                <c:formatCode>General</c:formatCode>
                <c:ptCount val="3"/>
                <c:pt idx="0">
                  <c:v>88.9</c:v>
                </c:pt>
                <c:pt idx="1">
                  <c:v>82.9</c:v>
                </c:pt>
                <c:pt idx="2">
                  <c:v>88.1</c:v>
                </c:pt>
              </c:numCache>
            </c:numRef>
          </c:val>
          <c:extLst>
            <c:ext xmlns:c16="http://schemas.microsoft.com/office/drawing/2014/chart" uri="{C3380CC4-5D6E-409C-BE32-E72D297353CC}">
              <c16:uniqueId val="{00000000-EBD7-4EDA-BA62-695A1930114B}"/>
            </c:ext>
          </c:extLst>
        </c:ser>
        <c:ser>
          <c:idx val="1"/>
          <c:order val="1"/>
          <c:tx>
            <c:strRef>
              <c:f>DQ13_2!$E$1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DQ13_2!$B$2:$C$4</c:f>
              <c:multiLvlStrCache>
                <c:ptCount val="3"/>
                <c:lvl>
                  <c:pt idx="0">
                    <c:v>Responding to the death of a student or staff member from suicide</c:v>
                  </c:pt>
                  <c:pt idx="1">
                    <c:v>Supporting students returning to school after a suicide attempt</c:v>
                  </c:pt>
                  <c:pt idx="2">
                    <c:v>Responding to a suicide attempt at school</c:v>
                  </c:pt>
                </c:lvl>
                <c:lvl>
                  <c:pt idx="0">
                    <c:v>f.</c:v>
                  </c:pt>
                  <c:pt idx="1">
                    <c:v>e.</c:v>
                  </c:pt>
                  <c:pt idx="2">
                    <c:v>d.</c:v>
                  </c:pt>
                </c:lvl>
              </c:multiLvlStrCache>
            </c:multiLvlStrRef>
          </c:cat>
          <c:val>
            <c:numRef>
              <c:f>DQ13_2!$E$2:$E$4</c:f>
              <c:numCache>
                <c:formatCode>General</c:formatCode>
                <c:ptCount val="3"/>
                <c:pt idx="0">
                  <c:v>85</c:v>
                </c:pt>
                <c:pt idx="1">
                  <c:v>82.2</c:v>
                </c:pt>
                <c:pt idx="2">
                  <c:v>82.6</c:v>
                </c:pt>
              </c:numCache>
            </c:numRef>
          </c:val>
          <c:extLst>
            <c:ext xmlns:c16="http://schemas.microsoft.com/office/drawing/2014/chart" uri="{C3380CC4-5D6E-409C-BE32-E72D297353CC}">
              <c16:uniqueId val="{00000001-EBD7-4EDA-BA62-695A1930114B}"/>
            </c:ext>
          </c:extLst>
        </c:ser>
        <c:ser>
          <c:idx val="2"/>
          <c:order val="2"/>
          <c:tx>
            <c:strRef>
              <c:f>DQ13_2!$F$1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DQ13_2!$B$2:$C$4</c:f>
              <c:multiLvlStrCache>
                <c:ptCount val="3"/>
                <c:lvl>
                  <c:pt idx="0">
                    <c:v>Responding to the death of a student or staff member from suicide</c:v>
                  </c:pt>
                  <c:pt idx="1">
                    <c:v>Supporting students returning to school after a suicide attempt</c:v>
                  </c:pt>
                  <c:pt idx="2">
                    <c:v>Responding to a suicide attempt at school</c:v>
                  </c:pt>
                </c:lvl>
                <c:lvl>
                  <c:pt idx="0">
                    <c:v>f.</c:v>
                  </c:pt>
                  <c:pt idx="1">
                    <c:v>e.</c:v>
                  </c:pt>
                  <c:pt idx="2">
                    <c:v>d.</c:v>
                  </c:pt>
                </c:lvl>
              </c:multiLvlStrCache>
            </c:multiLvlStrRef>
          </c:cat>
          <c:val>
            <c:numRef>
              <c:f>DQ13_2!$F$2:$F$4</c:f>
              <c:numCache>
                <c:formatCode>General</c:formatCode>
                <c:ptCount val="3"/>
                <c:pt idx="0">
                  <c:v>84.9</c:v>
                </c:pt>
                <c:pt idx="1">
                  <c:v>79.2</c:v>
                </c:pt>
                <c:pt idx="2">
                  <c:v>85.9</c:v>
                </c:pt>
              </c:numCache>
            </c:numRef>
          </c:val>
          <c:extLst>
            <c:ext xmlns:c16="http://schemas.microsoft.com/office/drawing/2014/chart" uri="{C3380CC4-5D6E-409C-BE32-E72D297353CC}">
              <c16:uniqueId val="{00000002-EBD7-4EDA-BA62-695A1930114B}"/>
            </c:ext>
          </c:extLst>
        </c:ser>
        <c:ser>
          <c:idx val="3"/>
          <c:order val="3"/>
          <c:tx>
            <c:strRef>
              <c:f>DQ13_2!$G$1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DQ13_2!$B$2:$C$4</c:f>
              <c:multiLvlStrCache>
                <c:ptCount val="3"/>
                <c:lvl>
                  <c:pt idx="0">
                    <c:v>Responding to the death of a student or staff member from suicide</c:v>
                  </c:pt>
                  <c:pt idx="1">
                    <c:v>Supporting students returning to school after a suicide attempt</c:v>
                  </c:pt>
                  <c:pt idx="2">
                    <c:v>Responding to a suicide attempt at school</c:v>
                  </c:pt>
                </c:lvl>
                <c:lvl>
                  <c:pt idx="0">
                    <c:v>f.</c:v>
                  </c:pt>
                  <c:pt idx="1">
                    <c:v>e.</c:v>
                  </c:pt>
                  <c:pt idx="2">
                    <c:v>d.</c:v>
                  </c:pt>
                </c:lvl>
              </c:multiLvlStrCache>
            </c:multiLvlStrRef>
          </c:cat>
          <c:val>
            <c:numRef>
              <c:f>DQ13_2!$G$2:$G$4</c:f>
              <c:numCache>
                <c:formatCode>General</c:formatCode>
                <c:ptCount val="3"/>
                <c:pt idx="0">
                  <c:v>95.1</c:v>
                </c:pt>
                <c:pt idx="1">
                  <c:v>87.9</c:v>
                </c:pt>
                <c:pt idx="2">
                  <c:v>92.7</c:v>
                </c:pt>
              </c:numCache>
            </c:numRef>
          </c:val>
          <c:extLst>
            <c:ext xmlns:c16="http://schemas.microsoft.com/office/drawing/2014/chart" uri="{C3380CC4-5D6E-409C-BE32-E72D297353CC}">
              <c16:uniqueId val="{00000003-EBD7-4EDA-BA62-695A1930114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DQ14_1!$D$1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DQ14_1!$B$2:$C$4</c:f>
              <c:multiLvlStrCache>
                <c:ptCount val="3"/>
                <c:lvl>
                  <c:pt idx="0">
                    <c:v>Grade 8</c:v>
                  </c:pt>
                  <c:pt idx="1">
                    <c:v>Grade 7</c:v>
                  </c:pt>
                  <c:pt idx="2">
                    <c:v>Grade 6</c:v>
                  </c:pt>
                </c:lvl>
                <c:lvl>
                  <c:pt idx="0">
                    <c:v>c.</c:v>
                  </c:pt>
                  <c:pt idx="1">
                    <c:v>b.</c:v>
                  </c:pt>
                  <c:pt idx="2">
                    <c:v>a.</c:v>
                  </c:pt>
                </c:lvl>
              </c:multiLvlStrCache>
            </c:multiLvlStrRef>
          </c:cat>
          <c:val>
            <c:numRef>
              <c:f>DQ14_1!$D$2:$D$4</c:f>
              <c:numCache>
                <c:formatCode>General</c:formatCode>
                <c:ptCount val="3"/>
                <c:pt idx="0">
                  <c:v>98.4</c:v>
                </c:pt>
                <c:pt idx="1">
                  <c:v>98.9</c:v>
                </c:pt>
                <c:pt idx="2">
                  <c:v>98.1</c:v>
                </c:pt>
              </c:numCache>
            </c:numRef>
          </c:val>
          <c:extLst>
            <c:ext xmlns:c16="http://schemas.microsoft.com/office/drawing/2014/chart" uri="{C3380CC4-5D6E-409C-BE32-E72D297353CC}">
              <c16:uniqueId val="{00000000-C4E0-494C-80FC-44661549F938}"/>
            </c:ext>
          </c:extLst>
        </c:ser>
        <c:ser>
          <c:idx val="1"/>
          <c:order val="1"/>
          <c:tx>
            <c:strRef>
              <c:f>DQ14_1!$E$1</c:f>
              <c:strCache>
                <c:ptCount val="1"/>
                <c:pt idx="0">
                  <c:v>Junior/Senior High Schools</c:v>
                </c:pt>
              </c:strCache>
            </c:strRef>
          </c:tx>
          <c:spPr>
            <a:solidFill>
              <a:srgbClr val="376092"/>
            </a:solidFill>
            <a:ln w="12700">
              <a:solidFill>
                <a:srgbClr val="000000"/>
              </a:solidFill>
              <a:prstDash val="solid"/>
            </a:ln>
          </c:spPr>
          <c:invertIfNegative val="0"/>
          <c:dLbls>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4E0-494C-80FC-44661549F938}"/>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DQ14_1!$B$2:$C$4</c:f>
              <c:multiLvlStrCache>
                <c:ptCount val="3"/>
                <c:lvl>
                  <c:pt idx="0">
                    <c:v>Grade 8</c:v>
                  </c:pt>
                  <c:pt idx="1">
                    <c:v>Grade 7</c:v>
                  </c:pt>
                  <c:pt idx="2">
                    <c:v>Grade 6</c:v>
                  </c:pt>
                </c:lvl>
                <c:lvl>
                  <c:pt idx="0">
                    <c:v>c.</c:v>
                  </c:pt>
                  <c:pt idx="1">
                    <c:v>b.</c:v>
                  </c:pt>
                  <c:pt idx="2">
                    <c:v>a.</c:v>
                  </c:pt>
                </c:lvl>
              </c:multiLvlStrCache>
            </c:multiLvlStrRef>
          </c:cat>
          <c:val>
            <c:numRef>
              <c:f>DQ14_1!$E$2:$E$4</c:f>
              <c:numCache>
                <c:formatCode>General</c:formatCode>
                <c:ptCount val="3"/>
                <c:pt idx="0">
                  <c:v>93.9</c:v>
                </c:pt>
                <c:pt idx="1">
                  <c:v>96.6</c:v>
                </c:pt>
                <c:pt idx="2">
                  <c:v>8.9999999999999998E-4</c:v>
                </c:pt>
              </c:numCache>
            </c:numRef>
          </c:val>
          <c:extLst>
            <c:ext xmlns:c16="http://schemas.microsoft.com/office/drawing/2014/chart" uri="{C3380CC4-5D6E-409C-BE32-E72D297353CC}">
              <c16:uniqueId val="{00000002-C4E0-494C-80FC-44661549F938}"/>
            </c:ext>
          </c:extLst>
        </c:ser>
        <c:ser>
          <c:idx val="2"/>
          <c:order val="2"/>
          <c:tx>
            <c:strRef>
              <c:f>DQ14_1!$F$1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DQ14_1!$B$2:$C$4</c:f>
              <c:multiLvlStrCache>
                <c:ptCount val="3"/>
                <c:lvl>
                  <c:pt idx="0">
                    <c:v>Grade 8</c:v>
                  </c:pt>
                  <c:pt idx="1">
                    <c:v>Grade 7</c:v>
                  </c:pt>
                  <c:pt idx="2">
                    <c:v>Grade 6</c:v>
                  </c:pt>
                </c:lvl>
                <c:lvl>
                  <c:pt idx="0">
                    <c:v>c.</c:v>
                  </c:pt>
                  <c:pt idx="1">
                    <c:v>b.</c:v>
                  </c:pt>
                  <c:pt idx="2">
                    <c:v>a.</c:v>
                  </c:pt>
                </c:lvl>
              </c:multiLvlStrCache>
            </c:multiLvlStrRef>
          </c:cat>
          <c:val>
            <c:numRef>
              <c:f>DQ14_1!$F$2:$F$4</c:f>
              <c:numCache>
                <c:formatCode>General</c:formatCode>
                <c:ptCount val="3"/>
                <c:pt idx="0">
                  <c:v>99.3</c:v>
                </c:pt>
                <c:pt idx="1">
                  <c:v>99.3</c:v>
                </c:pt>
                <c:pt idx="2">
                  <c:v>99.2</c:v>
                </c:pt>
              </c:numCache>
            </c:numRef>
          </c:val>
          <c:extLst>
            <c:ext xmlns:c16="http://schemas.microsoft.com/office/drawing/2014/chart" uri="{C3380CC4-5D6E-409C-BE32-E72D297353CC}">
              <c16:uniqueId val="{00000003-C4E0-494C-80FC-44661549F938}"/>
            </c:ext>
          </c:extLst>
        </c:ser>
        <c:ser>
          <c:idx val="3"/>
          <c:order val="3"/>
          <c:tx>
            <c:strRef>
              <c:f>DQ14_1!$G$1</c:f>
              <c:strCache>
                <c:ptCount val="1"/>
                <c:pt idx="0">
                  <c:v>High Schools</c:v>
                </c:pt>
              </c:strCache>
            </c:strRef>
          </c:tx>
          <c:spPr>
            <a:solidFill>
              <a:srgbClr val="604A7B"/>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4E0-494C-80FC-44661549F938}"/>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4E0-494C-80FC-44661549F938}"/>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C4E0-494C-80FC-44661549F938}"/>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DQ14_1!$B$2:$C$4</c:f>
              <c:multiLvlStrCache>
                <c:ptCount val="3"/>
                <c:lvl>
                  <c:pt idx="0">
                    <c:v>Grade 8</c:v>
                  </c:pt>
                  <c:pt idx="1">
                    <c:v>Grade 7</c:v>
                  </c:pt>
                  <c:pt idx="2">
                    <c:v>Grade 6</c:v>
                  </c:pt>
                </c:lvl>
                <c:lvl>
                  <c:pt idx="0">
                    <c:v>c.</c:v>
                  </c:pt>
                  <c:pt idx="1">
                    <c:v>b.</c:v>
                  </c:pt>
                  <c:pt idx="2">
                    <c:v>a.</c:v>
                  </c:pt>
                </c:lvl>
              </c:multiLvlStrCache>
            </c:multiLvlStrRef>
          </c:cat>
          <c:val>
            <c:numRef>
              <c:f>DQ14_1!$G$2:$G$4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7-C4E0-494C-80FC-44661549F938}"/>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DQ14_2!$D$1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DQ14_2!$B$2:$C$5</c:f>
              <c:multiLvlStrCache>
                <c:ptCount val="4"/>
                <c:lvl>
                  <c:pt idx="0">
                    <c:v>Grade 12</c:v>
                  </c:pt>
                  <c:pt idx="1">
                    <c:v>Grade 11</c:v>
                  </c:pt>
                  <c:pt idx="2">
                    <c:v>Grade 10</c:v>
                  </c:pt>
                  <c:pt idx="3">
                    <c:v>Grade 9</c:v>
                  </c:pt>
                </c:lvl>
                <c:lvl>
                  <c:pt idx="0">
                    <c:v>g.</c:v>
                  </c:pt>
                  <c:pt idx="1">
                    <c:v>f.</c:v>
                  </c:pt>
                  <c:pt idx="2">
                    <c:v>e.</c:v>
                  </c:pt>
                  <c:pt idx="3">
                    <c:v>d.</c:v>
                  </c:pt>
                </c:lvl>
              </c:multiLvlStrCache>
            </c:multiLvlStrRef>
          </c:cat>
          <c:val>
            <c:numRef>
              <c:f>DQ14_2!$D$2:$D$5</c:f>
              <c:numCache>
                <c:formatCode>General</c:formatCode>
                <c:ptCount val="4"/>
                <c:pt idx="0">
                  <c:v>51.2</c:v>
                </c:pt>
                <c:pt idx="1">
                  <c:v>74.900000000000006</c:v>
                </c:pt>
                <c:pt idx="2">
                  <c:v>84.6</c:v>
                </c:pt>
                <c:pt idx="3">
                  <c:v>91</c:v>
                </c:pt>
              </c:numCache>
            </c:numRef>
          </c:val>
          <c:extLst>
            <c:ext xmlns:c16="http://schemas.microsoft.com/office/drawing/2014/chart" uri="{C3380CC4-5D6E-409C-BE32-E72D297353CC}">
              <c16:uniqueId val="{00000000-3F93-4D98-A5FB-977BD8900D76}"/>
            </c:ext>
          </c:extLst>
        </c:ser>
        <c:ser>
          <c:idx val="1"/>
          <c:order val="1"/>
          <c:tx>
            <c:strRef>
              <c:f>DQ14_2!$E$1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DQ14_2!$B$2:$C$5</c:f>
              <c:multiLvlStrCache>
                <c:ptCount val="4"/>
                <c:lvl>
                  <c:pt idx="0">
                    <c:v>Grade 12</c:v>
                  </c:pt>
                  <c:pt idx="1">
                    <c:v>Grade 11</c:v>
                  </c:pt>
                  <c:pt idx="2">
                    <c:v>Grade 10</c:v>
                  </c:pt>
                  <c:pt idx="3">
                    <c:v>Grade 9</c:v>
                  </c:pt>
                </c:lvl>
                <c:lvl>
                  <c:pt idx="0">
                    <c:v>g.</c:v>
                  </c:pt>
                  <c:pt idx="1">
                    <c:v>f.</c:v>
                  </c:pt>
                  <c:pt idx="2">
                    <c:v>e.</c:v>
                  </c:pt>
                  <c:pt idx="3">
                    <c:v>d.</c:v>
                  </c:pt>
                </c:lvl>
              </c:multiLvlStrCache>
            </c:multiLvlStrRef>
          </c:cat>
          <c:val>
            <c:numRef>
              <c:f>DQ14_2!$E$2:$E$5</c:f>
              <c:numCache>
                <c:formatCode>General</c:formatCode>
                <c:ptCount val="4"/>
                <c:pt idx="0">
                  <c:v>61.7</c:v>
                </c:pt>
                <c:pt idx="1">
                  <c:v>73.2</c:v>
                </c:pt>
                <c:pt idx="2">
                  <c:v>81.7</c:v>
                </c:pt>
                <c:pt idx="3">
                  <c:v>91.5</c:v>
                </c:pt>
              </c:numCache>
            </c:numRef>
          </c:val>
          <c:extLst>
            <c:ext xmlns:c16="http://schemas.microsoft.com/office/drawing/2014/chart" uri="{C3380CC4-5D6E-409C-BE32-E72D297353CC}">
              <c16:uniqueId val="{00000001-3F93-4D98-A5FB-977BD8900D76}"/>
            </c:ext>
          </c:extLst>
        </c:ser>
        <c:ser>
          <c:idx val="2"/>
          <c:order val="2"/>
          <c:tx>
            <c:strRef>
              <c:f>DQ14_2!$F$1</c:f>
              <c:strCache>
                <c:ptCount val="1"/>
                <c:pt idx="0">
                  <c:v>Middle Schools</c:v>
                </c:pt>
              </c:strCache>
            </c:strRef>
          </c:tx>
          <c:spPr>
            <a:solidFill>
              <a:srgbClr val="C3F19B"/>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F93-4D98-A5FB-977BD8900D76}"/>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F93-4D98-A5FB-977BD8900D76}"/>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3F93-4D98-A5FB-977BD8900D76}"/>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F93-4D98-A5FB-977BD8900D7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DQ14_2!$B$2:$C$5</c:f>
              <c:multiLvlStrCache>
                <c:ptCount val="4"/>
                <c:lvl>
                  <c:pt idx="0">
                    <c:v>Grade 12</c:v>
                  </c:pt>
                  <c:pt idx="1">
                    <c:v>Grade 11</c:v>
                  </c:pt>
                  <c:pt idx="2">
                    <c:v>Grade 10</c:v>
                  </c:pt>
                  <c:pt idx="3">
                    <c:v>Grade 9</c:v>
                  </c:pt>
                </c:lvl>
                <c:lvl>
                  <c:pt idx="0">
                    <c:v>g.</c:v>
                  </c:pt>
                  <c:pt idx="1">
                    <c:v>f.</c:v>
                  </c:pt>
                  <c:pt idx="2">
                    <c:v>e.</c:v>
                  </c:pt>
                  <c:pt idx="3">
                    <c:v>d.</c:v>
                  </c:pt>
                </c:lvl>
              </c:multiLvlStrCache>
            </c:multiLvlStrRef>
          </c:cat>
          <c:val>
            <c:numRef>
              <c:f>DQ14_2!$F$2:$F$5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6-3F93-4D98-A5FB-977BD8900D76}"/>
            </c:ext>
          </c:extLst>
        </c:ser>
        <c:ser>
          <c:idx val="3"/>
          <c:order val="3"/>
          <c:tx>
            <c:strRef>
              <c:f>DQ14_2!$G$1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DQ14_2!$B$2:$C$5</c:f>
              <c:multiLvlStrCache>
                <c:ptCount val="4"/>
                <c:lvl>
                  <c:pt idx="0">
                    <c:v>Grade 12</c:v>
                  </c:pt>
                  <c:pt idx="1">
                    <c:v>Grade 11</c:v>
                  </c:pt>
                  <c:pt idx="2">
                    <c:v>Grade 10</c:v>
                  </c:pt>
                  <c:pt idx="3">
                    <c:v>Grade 9</c:v>
                  </c:pt>
                </c:lvl>
                <c:lvl>
                  <c:pt idx="0">
                    <c:v>g.</c:v>
                  </c:pt>
                  <c:pt idx="1">
                    <c:v>f.</c:v>
                  </c:pt>
                  <c:pt idx="2">
                    <c:v>e.</c:v>
                  </c:pt>
                  <c:pt idx="3">
                    <c:v>d.</c:v>
                  </c:pt>
                </c:lvl>
              </c:multiLvlStrCache>
            </c:multiLvlStrRef>
          </c:cat>
          <c:val>
            <c:numRef>
              <c:f>DQ14_2!$G$2:$G$5</c:f>
              <c:numCache>
                <c:formatCode>General</c:formatCode>
                <c:ptCount val="4"/>
                <c:pt idx="0">
                  <c:v>48.1</c:v>
                </c:pt>
                <c:pt idx="1">
                  <c:v>75.3</c:v>
                </c:pt>
                <c:pt idx="2">
                  <c:v>85.4</c:v>
                </c:pt>
                <c:pt idx="3">
                  <c:v>90.8</c:v>
                </c:pt>
              </c:numCache>
            </c:numRef>
          </c:val>
          <c:extLst>
            <c:ext xmlns:c16="http://schemas.microsoft.com/office/drawing/2014/chart" uri="{C3380CC4-5D6E-409C-BE32-E72D297353CC}">
              <c16:uniqueId val="{00000007-3F93-4D98-A5FB-977BD8900D7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DQ15_1!$D$1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DQ15_1!$D$2</c:f>
              <c:numCache>
                <c:formatCode>General</c:formatCode>
                <c:ptCount val="1"/>
                <c:pt idx="0">
                  <c:v>70.599999999999994</c:v>
                </c:pt>
              </c:numCache>
            </c:numRef>
          </c:val>
          <c:extLst>
            <c:ext xmlns:c16="http://schemas.microsoft.com/office/drawing/2014/chart" uri="{C3380CC4-5D6E-409C-BE32-E72D297353CC}">
              <c16:uniqueId val="{00000000-C3EE-4AC2-90EA-EF00DF4DB6B6}"/>
            </c:ext>
          </c:extLst>
        </c:ser>
        <c:ser>
          <c:idx val="1"/>
          <c:order val="1"/>
          <c:tx>
            <c:strRef>
              <c:f>DQ15_1!$E$1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DQ15_1!$E$2</c:f>
              <c:numCache>
                <c:formatCode>General</c:formatCode>
                <c:ptCount val="1"/>
                <c:pt idx="0">
                  <c:v>58.8</c:v>
                </c:pt>
              </c:numCache>
            </c:numRef>
          </c:val>
          <c:extLst>
            <c:ext xmlns:c16="http://schemas.microsoft.com/office/drawing/2014/chart" uri="{C3380CC4-5D6E-409C-BE32-E72D297353CC}">
              <c16:uniqueId val="{00000001-C3EE-4AC2-90EA-EF00DF4DB6B6}"/>
            </c:ext>
          </c:extLst>
        </c:ser>
        <c:ser>
          <c:idx val="2"/>
          <c:order val="2"/>
          <c:tx>
            <c:strRef>
              <c:f>DQ15_1!$F$1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DQ15_1!$F$2</c:f>
              <c:numCache>
                <c:formatCode>General</c:formatCode>
                <c:ptCount val="1"/>
                <c:pt idx="0">
                  <c:v>73.3</c:v>
                </c:pt>
              </c:numCache>
            </c:numRef>
          </c:val>
          <c:extLst>
            <c:ext xmlns:c16="http://schemas.microsoft.com/office/drawing/2014/chart" uri="{C3380CC4-5D6E-409C-BE32-E72D297353CC}">
              <c16:uniqueId val="{00000002-C3EE-4AC2-90EA-EF00DF4DB6B6}"/>
            </c:ext>
          </c:extLst>
        </c:ser>
        <c:ser>
          <c:idx val="3"/>
          <c:order val="3"/>
          <c:tx>
            <c:strRef>
              <c:f>DQ15_1!$G$1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DQ15_1!$G$2</c:f>
              <c:numCache>
                <c:formatCode>General</c:formatCode>
                <c:ptCount val="1"/>
                <c:pt idx="0">
                  <c:v>70.7</c:v>
                </c:pt>
              </c:numCache>
            </c:numRef>
          </c:val>
          <c:extLst>
            <c:ext xmlns:c16="http://schemas.microsoft.com/office/drawing/2014/chart" uri="{C3380CC4-5D6E-409C-BE32-E72D297353CC}">
              <c16:uniqueId val="{00000003-C3EE-4AC2-90EA-EF00DF4DB6B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DQ01_2!$D$1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DQ01_2!$B$2:$C$4</c:f>
              <c:multiLvlStrCache>
                <c:ptCount val="3"/>
                <c:lvl>
                  <c:pt idx="0">
                    <c:v>Sexual health, including HIV, other STD, and pregnancy prevention</c:v>
                  </c:pt>
                  <c:pt idx="1">
                    <c:v>Unintentional injury and violence prevention (safety)</c:v>
                  </c:pt>
                  <c:pt idx="2">
                    <c:v>Chronic health conditions (e.g., asthma, food allergies)</c:v>
                  </c:pt>
                </c:lvl>
                <c:lvl>
                  <c:pt idx="0">
                    <c:v>g.</c:v>
                  </c:pt>
                  <c:pt idx="1">
                    <c:v>f.</c:v>
                  </c:pt>
                  <c:pt idx="2">
                    <c:v>e.</c:v>
                  </c:pt>
                </c:lvl>
              </c:multiLvlStrCache>
            </c:multiLvlStrRef>
          </c:cat>
          <c:val>
            <c:numRef>
              <c:f>DQ01_2!$D$2:$D$4</c:f>
              <c:numCache>
                <c:formatCode>General</c:formatCode>
                <c:ptCount val="3"/>
                <c:pt idx="0">
                  <c:v>46.3</c:v>
                </c:pt>
                <c:pt idx="1">
                  <c:v>41.6</c:v>
                </c:pt>
                <c:pt idx="2">
                  <c:v>37.9</c:v>
                </c:pt>
              </c:numCache>
            </c:numRef>
          </c:val>
          <c:extLst>
            <c:ext xmlns:c16="http://schemas.microsoft.com/office/drawing/2014/chart" uri="{C3380CC4-5D6E-409C-BE32-E72D297353CC}">
              <c16:uniqueId val="{00000000-C3C5-4B8F-ADCF-434350811879}"/>
            </c:ext>
          </c:extLst>
        </c:ser>
        <c:ser>
          <c:idx val="1"/>
          <c:order val="1"/>
          <c:tx>
            <c:strRef>
              <c:f>DQ01_2!$E$1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DQ01_2!$B$2:$C$4</c:f>
              <c:multiLvlStrCache>
                <c:ptCount val="3"/>
                <c:lvl>
                  <c:pt idx="0">
                    <c:v>Sexual health, including HIV, other STD, and pregnancy prevention</c:v>
                  </c:pt>
                  <c:pt idx="1">
                    <c:v>Unintentional injury and violence prevention (safety)</c:v>
                  </c:pt>
                  <c:pt idx="2">
                    <c:v>Chronic health conditions (e.g., asthma, food allergies)</c:v>
                  </c:pt>
                </c:lvl>
                <c:lvl>
                  <c:pt idx="0">
                    <c:v>g.</c:v>
                  </c:pt>
                  <c:pt idx="1">
                    <c:v>f.</c:v>
                  </c:pt>
                  <c:pt idx="2">
                    <c:v>e.</c:v>
                  </c:pt>
                </c:lvl>
              </c:multiLvlStrCache>
            </c:multiLvlStrRef>
          </c:cat>
          <c:val>
            <c:numRef>
              <c:f>DQ01_2!$E$2:$E$4</c:f>
              <c:numCache>
                <c:formatCode>General</c:formatCode>
                <c:ptCount val="3"/>
                <c:pt idx="0">
                  <c:v>57.3</c:v>
                </c:pt>
                <c:pt idx="1">
                  <c:v>52</c:v>
                </c:pt>
                <c:pt idx="2">
                  <c:v>41.6</c:v>
                </c:pt>
              </c:numCache>
            </c:numRef>
          </c:val>
          <c:extLst>
            <c:ext xmlns:c16="http://schemas.microsoft.com/office/drawing/2014/chart" uri="{C3380CC4-5D6E-409C-BE32-E72D297353CC}">
              <c16:uniqueId val="{00000001-C3C5-4B8F-ADCF-434350811879}"/>
            </c:ext>
          </c:extLst>
        </c:ser>
        <c:ser>
          <c:idx val="2"/>
          <c:order val="2"/>
          <c:tx>
            <c:strRef>
              <c:f>DQ01_2!$F$1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DQ01_2!$B$2:$C$4</c:f>
              <c:multiLvlStrCache>
                <c:ptCount val="3"/>
                <c:lvl>
                  <c:pt idx="0">
                    <c:v>Sexual health, including HIV, other STD, and pregnancy prevention</c:v>
                  </c:pt>
                  <c:pt idx="1">
                    <c:v>Unintentional injury and violence prevention (safety)</c:v>
                  </c:pt>
                  <c:pt idx="2">
                    <c:v>Chronic health conditions (e.g., asthma, food allergies)</c:v>
                  </c:pt>
                </c:lvl>
                <c:lvl>
                  <c:pt idx="0">
                    <c:v>g.</c:v>
                  </c:pt>
                  <c:pt idx="1">
                    <c:v>f.</c:v>
                  </c:pt>
                  <c:pt idx="2">
                    <c:v>e.</c:v>
                  </c:pt>
                </c:lvl>
              </c:multiLvlStrCache>
            </c:multiLvlStrRef>
          </c:cat>
          <c:val>
            <c:numRef>
              <c:f>DQ01_2!$F$2:$F$4</c:f>
              <c:numCache>
                <c:formatCode>General</c:formatCode>
                <c:ptCount val="3"/>
                <c:pt idx="0">
                  <c:v>41</c:v>
                </c:pt>
                <c:pt idx="1">
                  <c:v>38.700000000000003</c:v>
                </c:pt>
                <c:pt idx="2">
                  <c:v>38.1</c:v>
                </c:pt>
              </c:numCache>
            </c:numRef>
          </c:val>
          <c:extLst>
            <c:ext xmlns:c16="http://schemas.microsoft.com/office/drawing/2014/chart" uri="{C3380CC4-5D6E-409C-BE32-E72D297353CC}">
              <c16:uniqueId val="{00000002-C3C5-4B8F-ADCF-434350811879}"/>
            </c:ext>
          </c:extLst>
        </c:ser>
        <c:ser>
          <c:idx val="3"/>
          <c:order val="3"/>
          <c:tx>
            <c:strRef>
              <c:f>DQ01_2!$G$1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DQ01_2!$B$2:$C$4</c:f>
              <c:multiLvlStrCache>
                <c:ptCount val="3"/>
                <c:lvl>
                  <c:pt idx="0">
                    <c:v>Sexual health, including HIV, other STD, and pregnancy prevention</c:v>
                  </c:pt>
                  <c:pt idx="1">
                    <c:v>Unintentional injury and violence prevention (safety)</c:v>
                  </c:pt>
                  <c:pt idx="2">
                    <c:v>Chronic health conditions (e.g., asthma, food allergies)</c:v>
                  </c:pt>
                </c:lvl>
                <c:lvl>
                  <c:pt idx="0">
                    <c:v>g.</c:v>
                  </c:pt>
                  <c:pt idx="1">
                    <c:v>f.</c:v>
                  </c:pt>
                  <c:pt idx="2">
                    <c:v>e.</c:v>
                  </c:pt>
                </c:lvl>
              </c:multiLvlStrCache>
            </c:multiLvlStrRef>
          </c:cat>
          <c:val>
            <c:numRef>
              <c:f>DQ01_2!$G$2:$G$4</c:f>
              <c:numCache>
                <c:formatCode>General</c:formatCode>
                <c:ptCount val="3"/>
                <c:pt idx="0">
                  <c:v>50.1</c:v>
                </c:pt>
                <c:pt idx="1">
                  <c:v>42.2</c:v>
                </c:pt>
                <c:pt idx="2">
                  <c:v>36.700000000000003</c:v>
                </c:pt>
              </c:numCache>
            </c:numRef>
          </c:val>
          <c:extLst>
            <c:ext xmlns:c16="http://schemas.microsoft.com/office/drawing/2014/chart" uri="{C3380CC4-5D6E-409C-BE32-E72D297353CC}">
              <c16:uniqueId val="{00000003-C3C5-4B8F-ADCF-43435081187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DQ16_1!$D$1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DQ16_1!$B$2:$C$6</c:f>
              <c:multiLvlStrCache>
                <c:ptCount val="5"/>
                <c:lvl>
                  <c:pt idx="0">
                    <c:v>Require physical education teachers to be certified, licensed, or endorsed by the state in physical education</c:v>
                  </c:pt>
                  <c:pt idx="1">
                    <c:v>Allow teachers to exclude students from physical education to punish them for inappropriate behavior or failure to complete class work in another class</c:v>
                  </c:pt>
                  <c:pt idx="2">
                    <c:v>Allow the use of waivers, exemptions, or substitutions for physical education requirements for one grading period or longer</c:v>
                  </c:pt>
                  <c:pt idx="3">
                    <c:v>Require physical education teachers to follow a written physical education curriculum</c:v>
                  </c:pt>
                  <c:pt idx="4">
                    <c:v>Provide physical education teachers with a written physical education curriculum that aligns with national standards for physical education</c:v>
                  </c:pt>
                </c:lvl>
                <c:lvl>
                  <c:pt idx="0">
                    <c:v>e.</c:v>
                  </c:pt>
                  <c:pt idx="1">
                    <c:v>d.</c:v>
                  </c:pt>
                  <c:pt idx="2">
                    <c:v>c.</c:v>
                  </c:pt>
                  <c:pt idx="3">
                    <c:v>b.</c:v>
                  </c:pt>
                  <c:pt idx="4">
                    <c:v>a.</c:v>
                  </c:pt>
                </c:lvl>
              </c:multiLvlStrCache>
            </c:multiLvlStrRef>
          </c:cat>
          <c:val>
            <c:numRef>
              <c:f>DQ16_1!$D$2:$D$6</c:f>
              <c:numCache>
                <c:formatCode>General</c:formatCode>
                <c:ptCount val="5"/>
                <c:pt idx="0">
                  <c:v>95.5</c:v>
                </c:pt>
                <c:pt idx="1">
                  <c:v>7.6</c:v>
                </c:pt>
                <c:pt idx="2">
                  <c:v>56</c:v>
                </c:pt>
                <c:pt idx="3">
                  <c:v>77.099999999999994</c:v>
                </c:pt>
                <c:pt idx="4">
                  <c:v>83.4</c:v>
                </c:pt>
              </c:numCache>
            </c:numRef>
          </c:val>
          <c:extLst>
            <c:ext xmlns:c16="http://schemas.microsoft.com/office/drawing/2014/chart" uri="{C3380CC4-5D6E-409C-BE32-E72D297353CC}">
              <c16:uniqueId val="{00000000-BE16-4505-9FDC-3F1110F30D6E}"/>
            </c:ext>
          </c:extLst>
        </c:ser>
        <c:ser>
          <c:idx val="1"/>
          <c:order val="1"/>
          <c:tx>
            <c:strRef>
              <c:f>DQ16_1!$E$1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DQ16_1!$B$2:$C$6</c:f>
              <c:multiLvlStrCache>
                <c:ptCount val="5"/>
                <c:lvl>
                  <c:pt idx="0">
                    <c:v>Require physical education teachers to be certified, licensed, or endorsed by the state in physical education</c:v>
                  </c:pt>
                  <c:pt idx="1">
                    <c:v>Allow teachers to exclude students from physical education to punish them for inappropriate behavior or failure to complete class work in another class</c:v>
                  </c:pt>
                  <c:pt idx="2">
                    <c:v>Allow the use of waivers, exemptions, or substitutions for physical education requirements for one grading period or longer</c:v>
                  </c:pt>
                  <c:pt idx="3">
                    <c:v>Require physical education teachers to follow a written physical education curriculum</c:v>
                  </c:pt>
                  <c:pt idx="4">
                    <c:v>Provide physical education teachers with a written physical education curriculum that aligns with national standards for physical education</c:v>
                  </c:pt>
                </c:lvl>
                <c:lvl>
                  <c:pt idx="0">
                    <c:v>e.</c:v>
                  </c:pt>
                  <c:pt idx="1">
                    <c:v>d.</c:v>
                  </c:pt>
                  <c:pt idx="2">
                    <c:v>c.</c:v>
                  </c:pt>
                  <c:pt idx="3">
                    <c:v>b.</c:v>
                  </c:pt>
                  <c:pt idx="4">
                    <c:v>a.</c:v>
                  </c:pt>
                </c:lvl>
              </c:multiLvlStrCache>
            </c:multiLvlStrRef>
          </c:cat>
          <c:val>
            <c:numRef>
              <c:f>DQ16_1!$E$2:$E$6</c:f>
              <c:numCache>
                <c:formatCode>General</c:formatCode>
                <c:ptCount val="5"/>
                <c:pt idx="0">
                  <c:v>85.2</c:v>
                </c:pt>
                <c:pt idx="1">
                  <c:v>6.1</c:v>
                </c:pt>
                <c:pt idx="2">
                  <c:v>63.6</c:v>
                </c:pt>
                <c:pt idx="3">
                  <c:v>68.7</c:v>
                </c:pt>
                <c:pt idx="4">
                  <c:v>74.5</c:v>
                </c:pt>
              </c:numCache>
            </c:numRef>
          </c:val>
          <c:extLst>
            <c:ext xmlns:c16="http://schemas.microsoft.com/office/drawing/2014/chart" uri="{C3380CC4-5D6E-409C-BE32-E72D297353CC}">
              <c16:uniqueId val="{00000001-BE16-4505-9FDC-3F1110F30D6E}"/>
            </c:ext>
          </c:extLst>
        </c:ser>
        <c:ser>
          <c:idx val="2"/>
          <c:order val="2"/>
          <c:tx>
            <c:strRef>
              <c:f>DQ16_1!$F$1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DQ16_1!$B$2:$C$6</c:f>
              <c:multiLvlStrCache>
                <c:ptCount val="5"/>
                <c:lvl>
                  <c:pt idx="0">
                    <c:v>Require physical education teachers to be certified, licensed, or endorsed by the state in physical education</c:v>
                  </c:pt>
                  <c:pt idx="1">
                    <c:v>Allow teachers to exclude students from physical education to punish them for inappropriate behavior or failure to complete class work in another class</c:v>
                  </c:pt>
                  <c:pt idx="2">
                    <c:v>Allow the use of waivers, exemptions, or substitutions for physical education requirements for one grading period or longer</c:v>
                  </c:pt>
                  <c:pt idx="3">
                    <c:v>Require physical education teachers to follow a written physical education curriculum</c:v>
                  </c:pt>
                  <c:pt idx="4">
                    <c:v>Provide physical education teachers with a written physical education curriculum that aligns with national standards for physical education</c:v>
                  </c:pt>
                </c:lvl>
                <c:lvl>
                  <c:pt idx="0">
                    <c:v>e.</c:v>
                  </c:pt>
                  <c:pt idx="1">
                    <c:v>d.</c:v>
                  </c:pt>
                  <c:pt idx="2">
                    <c:v>c.</c:v>
                  </c:pt>
                  <c:pt idx="3">
                    <c:v>b.</c:v>
                  </c:pt>
                  <c:pt idx="4">
                    <c:v>a.</c:v>
                  </c:pt>
                </c:lvl>
              </c:multiLvlStrCache>
            </c:multiLvlStrRef>
          </c:cat>
          <c:val>
            <c:numRef>
              <c:f>DQ16_1!$F$2:$F$6</c:f>
              <c:numCache>
                <c:formatCode>General</c:formatCode>
                <c:ptCount val="5"/>
                <c:pt idx="0">
                  <c:v>99.4</c:v>
                </c:pt>
                <c:pt idx="1">
                  <c:v>7.6</c:v>
                </c:pt>
                <c:pt idx="2">
                  <c:v>48.2</c:v>
                </c:pt>
                <c:pt idx="3">
                  <c:v>81.8</c:v>
                </c:pt>
                <c:pt idx="4">
                  <c:v>86.7</c:v>
                </c:pt>
              </c:numCache>
            </c:numRef>
          </c:val>
          <c:extLst>
            <c:ext xmlns:c16="http://schemas.microsoft.com/office/drawing/2014/chart" uri="{C3380CC4-5D6E-409C-BE32-E72D297353CC}">
              <c16:uniqueId val="{00000002-BE16-4505-9FDC-3F1110F30D6E}"/>
            </c:ext>
          </c:extLst>
        </c:ser>
        <c:ser>
          <c:idx val="3"/>
          <c:order val="3"/>
          <c:tx>
            <c:strRef>
              <c:f>DQ16_1!$G$1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DQ16_1!$B$2:$C$6</c:f>
              <c:multiLvlStrCache>
                <c:ptCount val="5"/>
                <c:lvl>
                  <c:pt idx="0">
                    <c:v>Require physical education teachers to be certified, licensed, or endorsed by the state in physical education</c:v>
                  </c:pt>
                  <c:pt idx="1">
                    <c:v>Allow teachers to exclude students from physical education to punish them for inappropriate behavior or failure to complete class work in another class</c:v>
                  </c:pt>
                  <c:pt idx="2">
                    <c:v>Allow the use of waivers, exemptions, or substitutions for physical education requirements for one grading period or longer</c:v>
                  </c:pt>
                  <c:pt idx="3">
                    <c:v>Require physical education teachers to follow a written physical education curriculum</c:v>
                  </c:pt>
                  <c:pt idx="4">
                    <c:v>Provide physical education teachers with a written physical education curriculum that aligns with national standards for physical education</c:v>
                  </c:pt>
                </c:lvl>
                <c:lvl>
                  <c:pt idx="0">
                    <c:v>e.</c:v>
                  </c:pt>
                  <c:pt idx="1">
                    <c:v>d.</c:v>
                  </c:pt>
                  <c:pt idx="2">
                    <c:v>c.</c:v>
                  </c:pt>
                  <c:pt idx="3">
                    <c:v>b.</c:v>
                  </c:pt>
                  <c:pt idx="4">
                    <c:v>a.</c:v>
                  </c:pt>
                </c:lvl>
              </c:multiLvlStrCache>
            </c:multiLvlStrRef>
          </c:cat>
          <c:val>
            <c:numRef>
              <c:f>DQ16_1!$G$2:$G$6</c:f>
              <c:numCache>
                <c:formatCode>General</c:formatCode>
                <c:ptCount val="5"/>
                <c:pt idx="0">
                  <c:v>93.5</c:v>
                </c:pt>
                <c:pt idx="1">
                  <c:v>8.1</c:v>
                </c:pt>
                <c:pt idx="2">
                  <c:v>63.9</c:v>
                </c:pt>
                <c:pt idx="3">
                  <c:v>73.3</c:v>
                </c:pt>
                <c:pt idx="4">
                  <c:v>81.599999999999994</c:v>
                </c:pt>
              </c:numCache>
            </c:numRef>
          </c:val>
          <c:extLst>
            <c:ext xmlns:c16="http://schemas.microsoft.com/office/drawing/2014/chart" uri="{C3380CC4-5D6E-409C-BE32-E72D297353CC}">
              <c16:uniqueId val="{00000003-BE16-4505-9FDC-3F1110F30D6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DQ16_2!$D$1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DQ16_2!$B$2:$C$5</c:f>
              <c:multiLvlStrCache>
                <c:ptCount val="4"/>
                <c:lvl>
                  <c:pt idx="0">
                    <c:v>Include students with disabilities in regular physical education courses as appropriate</c:v>
                  </c:pt>
                  <c:pt idx="1">
                    <c:v>Provide adapted physical education (i.e., special courses separate from regular PE courses) for students with disabilities as appropriate</c:v>
                  </c:pt>
                  <c:pt idx="2">
                    <c:v>Have a dedicated budget for physical education materials and equipment</c:v>
                  </c:pt>
                  <c:pt idx="3">
                    <c:v>Limit physical education class sizes so that they are the same size as other subject areas</c:v>
                  </c:pt>
                </c:lvl>
                <c:lvl>
                  <c:pt idx="0">
                    <c:v>i.</c:v>
                  </c:pt>
                  <c:pt idx="1">
                    <c:v>h.</c:v>
                  </c:pt>
                  <c:pt idx="2">
                    <c:v>g.</c:v>
                  </c:pt>
                  <c:pt idx="3">
                    <c:v>f.</c:v>
                  </c:pt>
                </c:lvl>
              </c:multiLvlStrCache>
            </c:multiLvlStrRef>
          </c:cat>
          <c:val>
            <c:numRef>
              <c:f>DQ16_2!$D$2:$D$5</c:f>
              <c:numCache>
                <c:formatCode>General</c:formatCode>
                <c:ptCount val="4"/>
                <c:pt idx="0">
                  <c:v>98.8</c:v>
                </c:pt>
                <c:pt idx="1">
                  <c:v>87.3</c:v>
                </c:pt>
                <c:pt idx="2">
                  <c:v>91.6</c:v>
                </c:pt>
                <c:pt idx="3">
                  <c:v>61.9</c:v>
                </c:pt>
              </c:numCache>
            </c:numRef>
          </c:val>
          <c:extLst>
            <c:ext xmlns:c16="http://schemas.microsoft.com/office/drawing/2014/chart" uri="{C3380CC4-5D6E-409C-BE32-E72D297353CC}">
              <c16:uniqueId val="{00000000-1F53-4721-8502-73C58D582B86}"/>
            </c:ext>
          </c:extLst>
        </c:ser>
        <c:ser>
          <c:idx val="1"/>
          <c:order val="1"/>
          <c:tx>
            <c:strRef>
              <c:f>DQ16_2!$E$1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DQ16_2!$B$2:$C$5</c:f>
              <c:multiLvlStrCache>
                <c:ptCount val="4"/>
                <c:lvl>
                  <c:pt idx="0">
                    <c:v>Include students with disabilities in regular physical education courses as appropriate</c:v>
                  </c:pt>
                  <c:pt idx="1">
                    <c:v>Provide adapted physical education (i.e., special courses separate from regular PE courses) for students with disabilities as appropriate</c:v>
                  </c:pt>
                  <c:pt idx="2">
                    <c:v>Have a dedicated budget for physical education materials and equipment</c:v>
                  </c:pt>
                  <c:pt idx="3">
                    <c:v>Limit physical education class sizes so that they are the same size as other subject areas</c:v>
                  </c:pt>
                </c:lvl>
                <c:lvl>
                  <c:pt idx="0">
                    <c:v>i.</c:v>
                  </c:pt>
                  <c:pt idx="1">
                    <c:v>h.</c:v>
                  </c:pt>
                  <c:pt idx="2">
                    <c:v>g.</c:v>
                  </c:pt>
                  <c:pt idx="3">
                    <c:v>f.</c:v>
                  </c:pt>
                </c:lvl>
              </c:multiLvlStrCache>
            </c:multiLvlStrRef>
          </c:cat>
          <c:val>
            <c:numRef>
              <c:f>DQ16_2!$E$2:$E$5</c:f>
              <c:numCache>
                <c:formatCode>General</c:formatCode>
                <c:ptCount val="4"/>
                <c:pt idx="0">
                  <c:v>97.1</c:v>
                </c:pt>
                <c:pt idx="1">
                  <c:v>86.4</c:v>
                </c:pt>
                <c:pt idx="2">
                  <c:v>80.099999999999994</c:v>
                </c:pt>
                <c:pt idx="3">
                  <c:v>60.5</c:v>
                </c:pt>
              </c:numCache>
            </c:numRef>
          </c:val>
          <c:extLst>
            <c:ext xmlns:c16="http://schemas.microsoft.com/office/drawing/2014/chart" uri="{C3380CC4-5D6E-409C-BE32-E72D297353CC}">
              <c16:uniqueId val="{00000001-1F53-4721-8502-73C58D582B86}"/>
            </c:ext>
          </c:extLst>
        </c:ser>
        <c:ser>
          <c:idx val="2"/>
          <c:order val="2"/>
          <c:tx>
            <c:strRef>
              <c:f>DQ16_2!$F$1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DQ16_2!$B$2:$C$5</c:f>
              <c:multiLvlStrCache>
                <c:ptCount val="4"/>
                <c:lvl>
                  <c:pt idx="0">
                    <c:v>Include students with disabilities in regular physical education courses as appropriate</c:v>
                  </c:pt>
                  <c:pt idx="1">
                    <c:v>Provide adapted physical education (i.e., special courses separate from regular PE courses) for students with disabilities as appropriate</c:v>
                  </c:pt>
                  <c:pt idx="2">
                    <c:v>Have a dedicated budget for physical education materials and equipment</c:v>
                  </c:pt>
                  <c:pt idx="3">
                    <c:v>Limit physical education class sizes so that they are the same size as other subject areas</c:v>
                  </c:pt>
                </c:lvl>
                <c:lvl>
                  <c:pt idx="0">
                    <c:v>i.</c:v>
                  </c:pt>
                  <c:pt idx="1">
                    <c:v>h.</c:v>
                  </c:pt>
                  <c:pt idx="2">
                    <c:v>g.</c:v>
                  </c:pt>
                  <c:pt idx="3">
                    <c:v>f.</c:v>
                  </c:pt>
                </c:lvl>
              </c:multiLvlStrCache>
            </c:multiLvlStrRef>
          </c:cat>
          <c:val>
            <c:numRef>
              <c:f>DQ16_2!$F$2:$F$5</c:f>
              <c:numCache>
                <c:formatCode>General</c:formatCode>
                <c:ptCount val="4"/>
                <c:pt idx="0">
                  <c:v>100</c:v>
                </c:pt>
                <c:pt idx="1">
                  <c:v>89</c:v>
                </c:pt>
                <c:pt idx="2">
                  <c:v>96.8</c:v>
                </c:pt>
                <c:pt idx="3">
                  <c:v>62.3</c:v>
                </c:pt>
              </c:numCache>
            </c:numRef>
          </c:val>
          <c:extLst>
            <c:ext xmlns:c16="http://schemas.microsoft.com/office/drawing/2014/chart" uri="{C3380CC4-5D6E-409C-BE32-E72D297353CC}">
              <c16:uniqueId val="{00000002-1F53-4721-8502-73C58D582B86}"/>
            </c:ext>
          </c:extLst>
        </c:ser>
        <c:ser>
          <c:idx val="3"/>
          <c:order val="3"/>
          <c:tx>
            <c:strRef>
              <c:f>DQ16_2!$G$1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DQ16_2!$B$2:$C$5</c:f>
              <c:multiLvlStrCache>
                <c:ptCount val="4"/>
                <c:lvl>
                  <c:pt idx="0">
                    <c:v>Include students with disabilities in regular physical education courses as appropriate</c:v>
                  </c:pt>
                  <c:pt idx="1">
                    <c:v>Provide adapted physical education (i.e., special courses separate from regular PE courses) for students with disabilities as appropriate</c:v>
                  </c:pt>
                  <c:pt idx="2">
                    <c:v>Have a dedicated budget for physical education materials and equipment</c:v>
                  </c:pt>
                  <c:pt idx="3">
                    <c:v>Limit physical education class sizes so that they are the same size as other subject areas</c:v>
                  </c:pt>
                </c:lvl>
                <c:lvl>
                  <c:pt idx="0">
                    <c:v>i.</c:v>
                  </c:pt>
                  <c:pt idx="1">
                    <c:v>h.</c:v>
                  </c:pt>
                  <c:pt idx="2">
                    <c:v>g.</c:v>
                  </c:pt>
                  <c:pt idx="3">
                    <c:v>f.</c:v>
                  </c:pt>
                </c:lvl>
              </c:multiLvlStrCache>
            </c:multiLvlStrRef>
          </c:cat>
          <c:val>
            <c:numRef>
              <c:f>DQ16_2!$G$2:$G$5</c:f>
              <c:numCache>
                <c:formatCode>General</c:formatCode>
                <c:ptCount val="4"/>
                <c:pt idx="0">
                  <c:v>97.6</c:v>
                </c:pt>
                <c:pt idx="1">
                  <c:v>85.2</c:v>
                </c:pt>
                <c:pt idx="2">
                  <c:v>88.3</c:v>
                </c:pt>
                <c:pt idx="3">
                  <c:v>61.9</c:v>
                </c:pt>
              </c:numCache>
            </c:numRef>
          </c:val>
          <c:extLst>
            <c:ext xmlns:c16="http://schemas.microsoft.com/office/drawing/2014/chart" uri="{C3380CC4-5D6E-409C-BE32-E72D297353CC}">
              <c16:uniqueId val="{00000003-1F53-4721-8502-73C58D582B8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DQ17_1!$D$1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DQ17_1!$D$2</c:f>
              <c:numCache>
                <c:formatCode>General</c:formatCode>
                <c:ptCount val="1"/>
                <c:pt idx="0">
                  <c:v>67</c:v>
                </c:pt>
              </c:numCache>
            </c:numRef>
          </c:val>
          <c:extLst>
            <c:ext xmlns:c16="http://schemas.microsoft.com/office/drawing/2014/chart" uri="{C3380CC4-5D6E-409C-BE32-E72D297353CC}">
              <c16:uniqueId val="{00000000-FEAD-4B60-8CED-2C92C1D6A989}"/>
            </c:ext>
          </c:extLst>
        </c:ser>
        <c:ser>
          <c:idx val="1"/>
          <c:order val="1"/>
          <c:tx>
            <c:strRef>
              <c:f>DQ17_1!$E$1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DQ17_1!$E$2</c:f>
              <c:numCache>
                <c:formatCode>General</c:formatCode>
                <c:ptCount val="1"/>
                <c:pt idx="0">
                  <c:v>85</c:v>
                </c:pt>
              </c:numCache>
            </c:numRef>
          </c:val>
          <c:extLst>
            <c:ext xmlns:c16="http://schemas.microsoft.com/office/drawing/2014/chart" uri="{C3380CC4-5D6E-409C-BE32-E72D297353CC}">
              <c16:uniqueId val="{00000001-FEAD-4B60-8CED-2C92C1D6A989}"/>
            </c:ext>
          </c:extLst>
        </c:ser>
        <c:ser>
          <c:idx val="2"/>
          <c:order val="2"/>
          <c:tx>
            <c:strRef>
              <c:f>DQ17_1!$F$1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DQ17_1!$F$2</c:f>
              <c:numCache>
                <c:formatCode>General</c:formatCode>
                <c:ptCount val="1"/>
                <c:pt idx="0">
                  <c:v>75.099999999999994</c:v>
                </c:pt>
              </c:numCache>
            </c:numRef>
          </c:val>
          <c:extLst>
            <c:ext xmlns:c16="http://schemas.microsoft.com/office/drawing/2014/chart" uri="{C3380CC4-5D6E-409C-BE32-E72D297353CC}">
              <c16:uniqueId val="{00000002-FEAD-4B60-8CED-2C92C1D6A989}"/>
            </c:ext>
          </c:extLst>
        </c:ser>
        <c:ser>
          <c:idx val="3"/>
          <c:order val="3"/>
          <c:tx>
            <c:strRef>
              <c:f>DQ17_1!$G$1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DQ17_1!$G$2</c:f>
              <c:numCache>
                <c:formatCode>General</c:formatCode>
                <c:ptCount val="1"/>
                <c:pt idx="0">
                  <c:v>51.4</c:v>
                </c:pt>
              </c:numCache>
            </c:numRef>
          </c:val>
          <c:extLst>
            <c:ext xmlns:c16="http://schemas.microsoft.com/office/drawing/2014/chart" uri="{C3380CC4-5D6E-409C-BE32-E72D297353CC}">
              <c16:uniqueId val="{00000003-FEAD-4B60-8CED-2C92C1D6A98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DQ18_1!$D$1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DQ18_1!$D$2</c:f>
              <c:numCache>
                <c:formatCode>General</c:formatCode>
                <c:ptCount val="1"/>
                <c:pt idx="0">
                  <c:v>88</c:v>
                </c:pt>
              </c:numCache>
            </c:numRef>
          </c:val>
          <c:extLst>
            <c:ext xmlns:c16="http://schemas.microsoft.com/office/drawing/2014/chart" uri="{C3380CC4-5D6E-409C-BE32-E72D297353CC}">
              <c16:uniqueId val="{00000000-0210-4017-9834-F96F5559924E}"/>
            </c:ext>
          </c:extLst>
        </c:ser>
        <c:ser>
          <c:idx val="1"/>
          <c:order val="1"/>
          <c:tx>
            <c:strRef>
              <c:f>DQ18_1!$E$1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DQ18_1!$E$2</c:f>
              <c:numCache>
                <c:formatCode>General</c:formatCode>
                <c:ptCount val="1"/>
                <c:pt idx="0">
                  <c:v>91.6</c:v>
                </c:pt>
              </c:numCache>
            </c:numRef>
          </c:val>
          <c:extLst>
            <c:ext xmlns:c16="http://schemas.microsoft.com/office/drawing/2014/chart" uri="{C3380CC4-5D6E-409C-BE32-E72D297353CC}">
              <c16:uniqueId val="{00000001-0210-4017-9834-F96F5559924E}"/>
            </c:ext>
          </c:extLst>
        </c:ser>
        <c:ser>
          <c:idx val="2"/>
          <c:order val="2"/>
          <c:tx>
            <c:strRef>
              <c:f>DQ18_1!$F$1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DQ18_1!$F$2</c:f>
              <c:numCache>
                <c:formatCode>General</c:formatCode>
                <c:ptCount val="1"/>
                <c:pt idx="0">
                  <c:v>96.4</c:v>
                </c:pt>
              </c:numCache>
            </c:numRef>
          </c:val>
          <c:extLst>
            <c:ext xmlns:c16="http://schemas.microsoft.com/office/drawing/2014/chart" uri="{C3380CC4-5D6E-409C-BE32-E72D297353CC}">
              <c16:uniqueId val="{00000002-0210-4017-9834-F96F5559924E}"/>
            </c:ext>
          </c:extLst>
        </c:ser>
        <c:ser>
          <c:idx val="3"/>
          <c:order val="3"/>
          <c:tx>
            <c:strRef>
              <c:f>DQ18_1!$G$1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DQ18_1!$G$2</c:f>
              <c:numCache>
                <c:formatCode>General</c:formatCode>
                <c:ptCount val="1"/>
                <c:pt idx="0">
                  <c:v>76</c:v>
                </c:pt>
              </c:numCache>
            </c:numRef>
          </c:val>
          <c:extLst>
            <c:ext xmlns:c16="http://schemas.microsoft.com/office/drawing/2014/chart" uri="{C3380CC4-5D6E-409C-BE32-E72D297353CC}">
              <c16:uniqueId val="{00000003-0210-4017-9834-F96F5559924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DQ19_1!$D$1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DQ19_1!$D$2</c:f>
              <c:numCache>
                <c:formatCode>General</c:formatCode>
                <c:ptCount val="1"/>
                <c:pt idx="0">
                  <c:v>92.6</c:v>
                </c:pt>
              </c:numCache>
            </c:numRef>
          </c:val>
          <c:extLst>
            <c:ext xmlns:c16="http://schemas.microsoft.com/office/drawing/2014/chart" uri="{C3380CC4-5D6E-409C-BE32-E72D297353CC}">
              <c16:uniqueId val="{00000000-868B-4B02-BDD5-470B984BA475}"/>
            </c:ext>
          </c:extLst>
        </c:ser>
        <c:ser>
          <c:idx val="1"/>
          <c:order val="1"/>
          <c:tx>
            <c:strRef>
              <c:f>DQ19_1!$E$1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DQ19_1!$E$2</c:f>
              <c:numCache>
                <c:formatCode>General</c:formatCode>
                <c:ptCount val="1"/>
                <c:pt idx="0">
                  <c:v>86.1</c:v>
                </c:pt>
              </c:numCache>
            </c:numRef>
          </c:val>
          <c:extLst>
            <c:ext xmlns:c16="http://schemas.microsoft.com/office/drawing/2014/chart" uri="{C3380CC4-5D6E-409C-BE32-E72D297353CC}">
              <c16:uniqueId val="{00000001-868B-4B02-BDD5-470B984BA475}"/>
            </c:ext>
          </c:extLst>
        </c:ser>
        <c:ser>
          <c:idx val="2"/>
          <c:order val="2"/>
          <c:tx>
            <c:strRef>
              <c:f>DQ19_1!$F$1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DQ19_1!$F$2</c:f>
              <c:numCache>
                <c:formatCode>General</c:formatCode>
                <c:ptCount val="1"/>
                <c:pt idx="0">
                  <c:v>93.7</c:v>
                </c:pt>
              </c:numCache>
            </c:numRef>
          </c:val>
          <c:extLst>
            <c:ext xmlns:c16="http://schemas.microsoft.com/office/drawing/2014/chart" uri="{C3380CC4-5D6E-409C-BE32-E72D297353CC}">
              <c16:uniqueId val="{00000002-868B-4B02-BDD5-470B984BA475}"/>
            </c:ext>
          </c:extLst>
        </c:ser>
        <c:ser>
          <c:idx val="3"/>
          <c:order val="3"/>
          <c:tx>
            <c:strRef>
              <c:f>DQ19_1!$G$1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DQ19_1!$G$2</c:f>
              <c:numCache>
                <c:formatCode>General</c:formatCode>
                <c:ptCount val="1"/>
                <c:pt idx="0">
                  <c:v>93</c:v>
                </c:pt>
              </c:numCache>
            </c:numRef>
          </c:val>
          <c:extLst>
            <c:ext xmlns:c16="http://schemas.microsoft.com/office/drawing/2014/chart" uri="{C3380CC4-5D6E-409C-BE32-E72D297353CC}">
              <c16:uniqueId val="{00000003-868B-4B02-BDD5-470B984BA47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DQ20_1!$D$1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DQ20_1!$B$2:$C$3</c:f>
              <c:multiLvlStrCache>
                <c:ptCount val="2"/>
                <c:lvl>
                  <c:pt idx="0">
                    <c:v>After the school day</c:v>
                  </c:pt>
                  <c:pt idx="1">
                    <c:v>Before the school day</c:v>
                  </c:pt>
                </c:lvl>
                <c:lvl>
                  <c:pt idx="0">
                    <c:v>b.</c:v>
                  </c:pt>
                  <c:pt idx="1">
                    <c:v>a.</c:v>
                  </c:pt>
                </c:lvl>
              </c:multiLvlStrCache>
            </c:multiLvlStrRef>
          </c:cat>
          <c:val>
            <c:numRef>
              <c:f>DQ20_1!$D$2:$D$3</c:f>
              <c:numCache>
                <c:formatCode>General</c:formatCode>
                <c:ptCount val="2"/>
                <c:pt idx="0">
                  <c:v>91.8</c:v>
                </c:pt>
                <c:pt idx="1">
                  <c:v>63.6</c:v>
                </c:pt>
              </c:numCache>
            </c:numRef>
          </c:val>
          <c:extLst>
            <c:ext xmlns:c16="http://schemas.microsoft.com/office/drawing/2014/chart" uri="{C3380CC4-5D6E-409C-BE32-E72D297353CC}">
              <c16:uniqueId val="{00000000-2A1B-464B-BB18-3067A3808CD4}"/>
            </c:ext>
          </c:extLst>
        </c:ser>
        <c:ser>
          <c:idx val="1"/>
          <c:order val="1"/>
          <c:tx>
            <c:strRef>
              <c:f>DQ20_1!$E$1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DQ20_1!$B$2:$C$3</c:f>
              <c:multiLvlStrCache>
                <c:ptCount val="2"/>
                <c:lvl>
                  <c:pt idx="0">
                    <c:v>After the school day</c:v>
                  </c:pt>
                  <c:pt idx="1">
                    <c:v>Before the school day</c:v>
                  </c:pt>
                </c:lvl>
                <c:lvl>
                  <c:pt idx="0">
                    <c:v>b.</c:v>
                  </c:pt>
                  <c:pt idx="1">
                    <c:v>a.</c:v>
                  </c:pt>
                </c:lvl>
              </c:multiLvlStrCache>
            </c:multiLvlStrRef>
          </c:cat>
          <c:val>
            <c:numRef>
              <c:f>DQ20_1!$E$2:$E$3</c:f>
              <c:numCache>
                <c:formatCode>General</c:formatCode>
                <c:ptCount val="2"/>
                <c:pt idx="0">
                  <c:v>87.4</c:v>
                </c:pt>
                <c:pt idx="1">
                  <c:v>57.6</c:v>
                </c:pt>
              </c:numCache>
            </c:numRef>
          </c:val>
          <c:extLst>
            <c:ext xmlns:c16="http://schemas.microsoft.com/office/drawing/2014/chart" uri="{C3380CC4-5D6E-409C-BE32-E72D297353CC}">
              <c16:uniqueId val="{00000001-2A1B-464B-BB18-3067A3808CD4}"/>
            </c:ext>
          </c:extLst>
        </c:ser>
        <c:ser>
          <c:idx val="2"/>
          <c:order val="2"/>
          <c:tx>
            <c:strRef>
              <c:f>DQ20_1!$F$1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DQ20_1!$B$2:$C$3</c:f>
              <c:multiLvlStrCache>
                <c:ptCount val="2"/>
                <c:lvl>
                  <c:pt idx="0">
                    <c:v>After the school day</c:v>
                  </c:pt>
                  <c:pt idx="1">
                    <c:v>Before the school day</c:v>
                  </c:pt>
                </c:lvl>
                <c:lvl>
                  <c:pt idx="0">
                    <c:v>b.</c:v>
                  </c:pt>
                  <c:pt idx="1">
                    <c:v>a.</c:v>
                  </c:pt>
                </c:lvl>
              </c:multiLvlStrCache>
            </c:multiLvlStrRef>
          </c:cat>
          <c:val>
            <c:numRef>
              <c:f>DQ20_1!$F$2:$F$3</c:f>
              <c:numCache>
                <c:formatCode>General</c:formatCode>
                <c:ptCount val="2"/>
                <c:pt idx="0">
                  <c:v>90.2</c:v>
                </c:pt>
                <c:pt idx="1">
                  <c:v>53.4</c:v>
                </c:pt>
              </c:numCache>
            </c:numRef>
          </c:val>
          <c:extLst>
            <c:ext xmlns:c16="http://schemas.microsoft.com/office/drawing/2014/chart" uri="{C3380CC4-5D6E-409C-BE32-E72D297353CC}">
              <c16:uniqueId val="{00000002-2A1B-464B-BB18-3067A3808CD4}"/>
            </c:ext>
          </c:extLst>
        </c:ser>
        <c:ser>
          <c:idx val="3"/>
          <c:order val="3"/>
          <c:tx>
            <c:strRef>
              <c:f>DQ20_1!$G$1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DQ20_1!$B$2:$C$3</c:f>
              <c:multiLvlStrCache>
                <c:ptCount val="2"/>
                <c:lvl>
                  <c:pt idx="0">
                    <c:v>After the school day</c:v>
                  </c:pt>
                  <c:pt idx="1">
                    <c:v>Before the school day</c:v>
                  </c:pt>
                </c:lvl>
                <c:lvl>
                  <c:pt idx="0">
                    <c:v>b.</c:v>
                  </c:pt>
                  <c:pt idx="1">
                    <c:v>a.</c:v>
                  </c:pt>
                </c:lvl>
              </c:multiLvlStrCache>
            </c:multiLvlStrRef>
          </c:cat>
          <c:val>
            <c:numRef>
              <c:f>DQ20_1!$G$2:$G$3</c:f>
              <c:numCache>
                <c:formatCode>General</c:formatCode>
                <c:ptCount val="2"/>
                <c:pt idx="0">
                  <c:v>95.2</c:v>
                </c:pt>
                <c:pt idx="1">
                  <c:v>78.3</c:v>
                </c:pt>
              </c:numCache>
            </c:numRef>
          </c:val>
          <c:extLst>
            <c:ext xmlns:c16="http://schemas.microsoft.com/office/drawing/2014/chart" uri="{C3380CC4-5D6E-409C-BE32-E72D297353CC}">
              <c16:uniqueId val="{00000003-2A1B-464B-BB18-3067A3808CD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DQ21_1!$D$1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DQ21_1!$B$2:$C$4</c:f>
              <c:multiLvlStrCache>
                <c:ptCount val="3"/>
                <c:lvl>
                  <c:pt idx="0">
                    <c:v>Gardens (e.g., herb or vegetable plots)</c:v>
                  </c:pt>
                  <c:pt idx="1">
                    <c:v>Kitchen facilities and equipment</c:v>
                  </c:pt>
                  <c:pt idx="2">
                    <c:v>Physical activity or sports facilities</c:v>
                  </c:pt>
                </c:lvl>
                <c:lvl>
                  <c:pt idx="0">
                    <c:v>c.</c:v>
                  </c:pt>
                  <c:pt idx="1">
                    <c:v>b.</c:v>
                  </c:pt>
                  <c:pt idx="2">
                    <c:v>a.</c:v>
                  </c:pt>
                </c:lvl>
              </c:multiLvlStrCache>
            </c:multiLvlStrRef>
          </c:cat>
          <c:val>
            <c:numRef>
              <c:f>DQ21_1!$D$2:$D$4</c:f>
              <c:numCache>
                <c:formatCode>General</c:formatCode>
                <c:ptCount val="3"/>
                <c:pt idx="0">
                  <c:v>18.100000000000001</c:v>
                </c:pt>
                <c:pt idx="1">
                  <c:v>31.2</c:v>
                </c:pt>
                <c:pt idx="2">
                  <c:v>68.900000000000006</c:v>
                </c:pt>
              </c:numCache>
            </c:numRef>
          </c:val>
          <c:extLst>
            <c:ext xmlns:c16="http://schemas.microsoft.com/office/drawing/2014/chart" uri="{C3380CC4-5D6E-409C-BE32-E72D297353CC}">
              <c16:uniqueId val="{00000000-A368-4F13-A4E4-AD9006EB4891}"/>
            </c:ext>
          </c:extLst>
        </c:ser>
        <c:ser>
          <c:idx val="1"/>
          <c:order val="1"/>
          <c:tx>
            <c:strRef>
              <c:f>DQ21_1!$E$1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DQ21_1!$B$2:$C$4</c:f>
              <c:multiLvlStrCache>
                <c:ptCount val="3"/>
                <c:lvl>
                  <c:pt idx="0">
                    <c:v>Gardens (e.g., herb or vegetable plots)</c:v>
                  </c:pt>
                  <c:pt idx="1">
                    <c:v>Kitchen facilities and equipment</c:v>
                  </c:pt>
                  <c:pt idx="2">
                    <c:v>Physical activity or sports facilities</c:v>
                  </c:pt>
                </c:lvl>
                <c:lvl>
                  <c:pt idx="0">
                    <c:v>c.</c:v>
                  </c:pt>
                  <c:pt idx="1">
                    <c:v>b.</c:v>
                  </c:pt>
                  <c:pt idx="2">
                    <c:v>a.</c:v>
                  </c:pt>
                </c:lvl>
              </c:multiLvlStrCache>
            </c:multiLvlStrRef>
          </c:cat>
          <c:val>
            <c:numRef>
              <c:f>DQ21_1!$E$2:$E$4</c:f>
              <c:numCache>
                <c:formatCode>General</c:formatCode>
                <c:ptCount val="3"/>
                <c:pt idx="0">
                  <c:v>20</c:v>
                </c:pt>
                <c:pt idx="1">
                  <c:v>32</c:v>
                </c:pt>
                <c:pt idx="2">
                  <c:v>51.6</c:v>
                </c:pt>
              </c:numCache>
            </c:numRef>
          </c:val>
          <c:extLst>
            <c:ext xmlns:c16="http://schemas.microsoft.com/office/drawing/2014/chart" uri="{C3380CC4-5D6E-409C-BE32-E72D297353CC}">
              <c16:uniqueId val="{00000001-A368-4F13-A4E4-AD9006EB4891}"/>
            </c:ext>
          </c:extLst>
        </c:ser>
        <c:ser>
          <c:idx val="2"/>
          <c:order val="2"/>
          <c:tx>
            <c:strRef>
              <c:f>DQ21_1!$F$1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DQ21_1!$B$2:$C$4</c:f>
              <c:multiLvlStrCache>
                <c:ptCount val="3"/>
                <c:lvl>
                  <c:pt idx="0">
                    <c:v>Gardens (e.g., herb or vegetable plots)</c:v>
                  </c:pt>
                  <c:pt idx="1">
                    <c:v>Kitchen facilities and equipment</c:v>
                  </c:pt>
                  <c:pt idx="2">
                    <c:v>Physical activity or sports facilities</c:v>
                  </c:pt>
                </c:lvl>
                <c:lvl>
                  <c:pt idx="0">
                    <c:v>c.</c:v>
                  </c:pt>
                  <c:pt idx="1">
                    <c:v>b.</c:v>
                  </c:pt>
                  <c:pt idx="2">
                    <c:v>a.</c:v>
                  </c:pt>
                </c:lvl>
              </c:multiLvlStrCache>
            </c:multiLvlStrRef>
          </c:cat>
          <c:val>
            <c:numRef>
              <c:f>DQ21_1!$F$2:$F$4</c:f>
              <c:numCache>
                <c:formatCode>General</c:formatCode>
                <c:ptCount val="3"/>
                <c:pt idx="0">
                  <c:v>16.2</c:v>
                </c:pt>
                <c:pt idx="1">
                  <c:v>31.2</c:v>
                </c:pt>
                <c:pt idx="2">
                  <c:v>72.3</c:v>
                </c:pt>
              </c:numCache>
            </c:numRef>
          </c:val>
          <c:extLst>
            <c:ext xmlns:c16="http://schemas.microsoft.com/office/drawing/2014/chart" uri="{C3380CC4-5D6E-409C-BE32-E72D297353CC}">
              <c16:uniqueId val="{00000002-A368-4F13-A4E4-AD9006EB4891}"/>
            </c:ext>
          </c:extLst>
        </c:ser>
        <c:ser>
          <c:idx val="3"/>
          <c:order val="3"/>
          <c:tx>
            <c:strRef>
              <c:f>DQ21_1!$G$1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DQ21_1!$B$2:$C$4</c:f>
              <c:multiLvlStrCache>
                <c:ptCount val="3"/>
                <c:lvl>
                  <c:pt idx="0">
                    <c:v>Gardens (e.g., herb or vegetable plots)</c:v>
                  </c:pt>
                  <c:pt idx="1">
                    <c:v>Kitchen facilities and equipment</c:v>
                  </c:pt>
                  <c:pt idx="2">
                    <c:v>Physical activity or sports facilities</c:v>
                  </c:pt>
                </c:lvl>
                <c:lvl>
                  <c:pt idx="0">
                    <c:v>c.</c:v>
                  </c:pt>
                  <c:pt idx="1">
                    <c:v>b.</c:v>
                  </c:pt>
                  <c:pt idx="2">
                    <c:v>a.</c:v>
                  </c:pt>
                </c:lvl>
              </c:multiLvlStrCache>
            </c:multiLvlStrRef>
          </c:cat>
          <c:val>
            <c:numRef>
              <c:f>DQ21_1!$G$2:$G$4</c:f>
              <c:numCache>
                <c:formatCode>General</c:formatCode>
                <c:ptCount val="3"/>
                <c:pt idx="0">
                  <c:v>20.100000000000001</c:v>
                </c:pt>
                <c:pt idx="1">
                  <c:v>30.8</c:v>
                </c:pt>
                <c:pt idx="2">
                  <c:v>69.599999999999994</c:v>
                </c:pt>
              </c:numCache>
            </c:numRef>
          </c:val>
          <c:extLst>
            <c:ext xmlns:c16="http://schemas.microsoft.com/office/drawing/2014/chart" uri="{C3380CC4-5D6E-409C-BE32-E72D297353CC}">
              <c16:uniqueId val="{00000003-A368-4F13-A4E4-AD9006EB489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DQ22_1!$D$1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DQ22_1!$D$2</c:f>
              <c:numCache>
                <c:formatCode>General</c:formatCode>
                <c:ptCount val="1"/>
                <c:pt idx="0">
                  <c:v>20.399999999999999</c:v>
                </c:pt>
              </c:numCache>
            </c:numRef>
          </c:val>
          <c:extLst>
            <c:ext xmlns:c16="http://schemas.microsoft.com/office/drawing/2014/chart" uri="{C3380CC4-5D6E-409C-BE32-E72D297353CC}">
              <c16:uniqueId val="{00000000-C4D1-4886-A638-0AA08DE3EED9}"/>
            </c:ext>
          </c:extLst>
        </c:ser>
        <c:ser>
          <c:idx val="1"/>
          <c:order val="1"/>
          <c:tx>
            <c:strRef>
              <c:f>DQ22_1!$E$1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DQ22_1!$E$2</c:f>
              <c:numCache>
                <c:formatCode>General</c:formatCode>
                <c:ptCount val="1"/>
                <c:pt idx="0">
                  <c:v>32.4</c:v>
                </c:pt>
              </c:numCache>
            </c:numRef>
          </c:val>
          <c:extLst>
            <c:ext xmlns:c16="http://schemas.microsoft.com/office/drawing/2014/chart" uri="{C3380CC4-5D6E-409C-BE32-E72D297353CC}">
              <c16:uniqueId val="{00000001-C4D1-4886-A638-0AA08DE3EED9}"/>
            </c:ext>
          </c:extLst>
        </c:ser>
        <c:ser>
          <c:idx val="2"/>
          <c:order val="2"/>
          <c:tx>
            <c:strRef>
              <c:f>DQ22_1!$F$1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DQ22_1!$F$2</c:f>
              <c:numCache>
                <c:formatCode>General</c:formatCode>
                <c:ptCount val="1"/>
                <c:pt idx="0">
                  <c:v>21.2</c:v>
                </c:pt>
              </c:numCache>
            </c:numRef>
          </c:val>
          <c:extLst>
            <c:ext xmlns:c16="http://schemas.microsoft.com/office/drawing/2014/chart" uri="{C3380CC4-5D6E-409C-BE32-E72D297353CC}">
              <c16:uniqueId val="{00000002-C4D1-4886-A638-0AA08DE3EED9}"/>
            </c:ext>
          </c:extLst>
        </c:ser>
        <c:ser>
          <c:idx val="3"/>
          <c:order val="3"/>
          <c:tx>
            <c:strRef>
              <c:f>DQ22_1!$G$1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DQ22_1!$G$2</c:f>
              <c:numCache>
                <c:formatCode>General</c:formatCode>
                <c:ptCount val="1"/>
                <c:pt idx="0">
                  <c:v>16</c:v>
                </c:pt>
              </c:numCache>
            </c:numRef>
          </c:val>
          <c:extLst>
            <c:ext xmlns:c16="http://schemas.microsoft.com/office/drawing/2014/chart" uri="{C3380CC4-5D6E-409C-BE32-E72D297353CC}">
              <c16:uniqueId val="{00000003-C4D1-4886-A638-0AA08DE3EED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DQ23_1!$D$1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DQ23_1!$D$2</c:f>
              <c:numCache>
                <c:formatCode>General</c:formatCode>
                <c:ptCount val="1"/>
                <c:pt idx="0">
                  <c:v>50.8</c:v>
                </c:pt>
              </c:numCache>
            </c:numRef>
          </c:val>
          <c:extLst>
            <c:ext xmlns:c16="http://schemas.microsoft.com/office/drawing/2014/chart" uri="{C3380CC4-5D6E-409C-BE32-E72D297353CC}">
              <c16:uniqueId val="{00000000-DFD5-4E60-B6B6-8C7CDB736A8D}"/>
            </c:ext>
          </c:extLst>
        </c:ser>
        <c:ser>
          <c:idx val="1"/>
          <c:order val="1"/>
          <c:tx>
            <c:strRef>
              <c:f>DQ23_1!$E$1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DQ23_1!$E$2</c:f>
              <c:numCache>
                <c:formatCode>General</c:formatCode>
                <c:ptCount val="1"/>
                <c:pt idx="0">
                  <c:v>55.8</c:v>
                </c:pt>
              </c:numCache>
            </c:numRef>
          </c:val>
          <c:extLst>
            <c:ext xmlns:c16="http://schemas.microsoft.com/office/drawing/2014/chart" uri="{C3380CC4-5D6E-409C-BE32-E72D297353CC}">
              <c16:uniqueId val="{00000001-DFD5-4E60-B6B6-8C7CDB736A8D}"/>
            </c:ext>
          </c:extLst>
        </c:ser>
        <c:ser>
          <c:idx val="2"/>
          <c:order val="2"/>
          <c:tx>
            <c:strRef>
              <c:f>DQ23_1!$F$1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DQ23_1!$F$2</c:f>
              <c:numCache>
                <c:formatCode>General</c:formatCode>
                <c:ptCount val="1"/>
                <c:pt idx="0">
                  <c:v>49.1</c:v>
                </c:pt>
              </c:numCache>
            </c:numRef>
          </c:val>
          <c:extLst>
            <c:ext xmlns:c16="http://schemas.microsoft.com/office/drawing/2014/chart" uri="{C3380CC4-5D6E-409C-BE32-E72D297353CC}">
              <c16:uniqueId val="{00000002-DFD5-4E60-B6B6-8C7CDB736A8D}"/>
            </c:ext>
          </c:extLst>
        </c:ser>
        <c:ser>
          <c:idx val="3"/>
          <c:order val="3"/>
          <c:tx>
            <c:strRef>
              <c:f>DQ23_1!$G$1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DQ23_1!$G$2</c:f>
              <c:numCache>
                <c:formatCode>General</c:formatCode>
                <c:ptCount val="1"/>
                <c:pt idx="0">
                  <c:v>51.4</c:v>
                </c:pt>
              </c:numCache>
            </c:numRef>
          </c:val>
          <c:extLst>
            <c:ext xmlns:c16="http://schemas.microsoft.com/office/drawing/2014/chart" uri="{C3380CC4-5D6E-409C-BE32-E72D297353CC}">
              <c16:uniqueId val="{00000003-DFD5-4E60-B6B6-8C7CDB736A8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DQ24_1!$D$1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DQ24_1!$D$2</c:f>
              <c:numCache>
                <c:formatCode>General</c:formatCode>
                <c:ptCount val="1"/>
                <c:pt idx="0">
                  <c:v>97.4</c:v>
                </c:pt>
              </c:numCache>
            </c:numRef>
          </c:val>
          <c:extLst>
            <c:ext xmlns:c16="http://schemas.microsoft.com/office/drawing/2014/chart" uri="{C3380CC4-5D6E-409C-BE32-E72D297353CC}">
              <c16:uniqueId val="{00000000-7542-4174-9FD8-033D074B3C22}"/>
            </c:ext>
          </c:extLst>
        </c:ser>
        <c:ser>
          <c:idx val="1"/>
          <c:order val="1"/>
          <c:tx>
            <c:strRef>
              <c:f>DQ24_1!$E$1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DQ24_1!$E$2</c:f>
              <c:numCache>
                <c:formatCode>General</c:formatCode>
                <c:ptCount val="1"/>
                <c:pt idx="0">
                  <c:v>90.1</c:v>
                </c:pt>
              </c:numCache>
            </c:numRef>
          </c:val>
          <c:extLst>
            <c:ext xmlns:c16="http://schemas.microsoft.com/office/drawing/2014/chart" uri="{C3380CC4-5D6E-409C-BE32-E72D297353CC}">
              <c16:uniqueId val="{00000001-7542-4174-9FD8-033D074B3C22}"/>
            </c:ext>
          </c:extLst>
        </c:ser>
        <c:ser>
          <c:idx val="2"/>
          <c:order val="2"/>
          <c:tx>
            <c:strRef>
              <c:f>DQ24_1!$F$1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DQ24_1!$F$2</c:f>
              <c:numCache>
                <c:formatCode>General</c:formatCode>
                <c:ptCount val="1"/>
                <c:pt idx="0">
                  <c:v>96.9</c:v>
                </c:pt>
              </c:numCache>
            </c:numRef>
          </c:val>
          <c:extLst>
            <c:ext xmlns:c16="http://schemas.microsoft.com/office/drawing/2014/chart" uri="{C3380CC4-5D6E-409C-BE32-E72D297353CC}">
              <c16:uniqueId val="{00000002-7542-4174-9FD8-033D074B3C22}"/>
            </c:ext>
          </c:extLst>
        </c:ser>
        <c:ser>
          <c:idx val="3"/>
          <c:order val="3"/>
          <c:tx>
            <c:strRef>
              <c:f>DQ24_1!$G$1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DQ24_1!$G$2</c:f>
              <c:numCache>
                <c:formatCode>General</c:formatCode>
                <c:ptCount val="1"/>
                <c:pt idx="0">
                  <c:v>100</c:v>
                </c:pt>
              </c:numCache>
            </c:numRef>
          </c:val>
          <c:extLst>
            <c:ext xmlns:c16="http://schemas.microsoft.com/office/drawing/2014/chart" uri="{C3380CC4-5D6E-409C-BE32-E72D297353CC}">
              <c16:uniqueId val="{00000003-7542-4174-9FD8-033D074B3C2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DQ02_1!$D$1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DQ02_1!$B$2:$C$5</c:f>
              <c:multiLvlStrCache>
                <c:ptCount val="4"/>
                <c:lvl>
                  <c:pt idx="0">
                    <c:v>Communicated to parents and families about district’s local wellness policy</c:v>
                  </c:pt>
                  <c:pt idx="1">
                    <c:v>Communicated to school staff about district’s local wellness policy</c:v>
                  </c:pt>
                  <c:pt idx="2">
                    <c:v>Helped revise district’s local wellness policy</c:v>
                  </c:pt>
                  <c:pt idx="3">
                    <c:v>Reviewed district’s local wellness policy</c:v>
                  </c:pt>
                </c:lvl>
                <c:lvl>
                  <c:pt idx="0">
                    <c:v>d.</c:v>
                  </c:pt>
                  <c:pt idx="1">
                    <c:v>c.</c:v>
                  </c:pt>
                  <c:pt idx="2">
                    <c:v>b.</c:v>
                  </c:pt>
                  <c:pt idx="3">
                    <c:v>a.</c:v>
                  </c:pt>
                </c:lvl>
              </c:multiLvlStrCache>
            </c:multiLvlStrRef>
          </c:cat>
          <c:val>
            <c:numRef>
              <c:f>DQ02_1!$D$2:$D$5</c:f>
              <c:numCache>
                <c:formatCode>General</c:formatCode>
                <c:ptCount val="4"/>
                <c:pt idx="0">
                  <c:v>63</c:v>
                </c:pt>
                <c:pt idx="1">
                  <c:v>78.3</c:v>
                </c:pt>
                <c:pt idx="2">
                  <c:v>57.6</c:v>
                </c:pt>
                <c:pt idx="3">
                  <c:v>84.3</c:v>
                </c:pt>
              </c:numCache>
            </c:numRef>
          </c:val>
          <c:extLst>
            <c:ext xmlns:c16="http://schemas.microsoft.com/office/drawing/2014/chart" uri="{C3380CC4-5D6E-409C-BE32-E72D297353CC}">
              <c16:uniqueId val="{00000000-7167-40EE-BD90-F0D5A39A78D3}"/>
            </c:ext>
          </c:extLst>
        </c:ser>
        <c:ser>
          <c:idx val="1"/>
          <c:order val="1"/>
          <c:tx>
            <c:strRef>
              <c:f>DQ02_1!$E$1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DQ02_1!$B$2:$C$5</c:f>
              <c:multiLvlStrCache>
                <c:ptCount val="4"/>
                <c:lvl>
                  <c:pt idx="0">
                    <c:v>Communicated to parents and families about district’s local wellness policy</c:v>
                  </c:pt>
                  <c:pt idx="1">
                    <c:v>Communicated to school staff about district’s local wellness policy</c:v>
                  </c:pt>
                  <c:pt idx="2">
                    <c:v>Helped revise district’s local wellness policy</c:v>
                  </c:pt>
                  <c:pt idx="3">
                    <c:v>Reviewed district’s local wellness policy</c:v>
                  </c:pt>
                </c:lvl>
                <c:lvl>
                  <c:pt idx="0">
                    <c:v>d.</c:v>
                  </c:pt>
                  <c:pt idx="1">
                    <c:v>c.</c:v>
                  </c:pt>
                  <c:pt idx="2">
                    <c:v>b.</c:v>
                  </c:pt>
                  <c:pt idx="3">
                    <c:v>a.</c:v>
                  </c:pt>
                </c:lvl>
              </c:multiLvlStrCache>
            </c:multiLvlStrRef>
          </c:cat>
          <c:val>
            <c:numRef>
              <c:f>DQ02_1!$E$2:$E$5</c:f>
              <c:numCache>
                <c:formatCode>General</c:formatCode>
                <c:ptCount val="4"/>
                <c:pt idx="0">
                  <c:v>63.8</c:v>
                </c:pt>
                <c:pt idx="1">
                  <c:v>90.2</c:v>
                </c:pt>
                <c:pt idx="2">
                  <c:v>68.3</c:v>
                </c:pt>
                <c:pt idx="3">
                  <c:v>87.2</c:v>
                </c:pt>
              </c:numCache>
            </c:numRef>
          </c:val>
          <c:extLst>
            <c:ext xmlns:c16="http://schemas.microsoft.com/office/drawing/2014/chart" uri="{C3380CC4-5D6E-409C-BE32-E72D297353CC}">
              <c16:uniqueId val="{00000001-7167-40EE-BD90-F0D5A39A78D3}"/>
            </c:ext>
          </c:extLst>
        </c:ser>
        <c:ser>
          <c:idx val="2"/>
          <c:order val="2"/>
          <c:tx>
            <c:strRef>
              <c:f>DQ02_1!$F$1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DQ02_1!$B$2:$C$5</c:f>
              <c:multiLvlStrCache>
                <c:ptCount val="4"/>
                <c:lvl>
                  <c:pt idx="0">
                    <c:v>Communicated to parents and families about district’s local wellness policy</c:v>
                  </c:pt>
                  <c:pt idx="1">
                    <c:v>Communicated to school staff about district’s local wellness policy</c:v>
                  </c:pt>
                  <c:pt idx="2">
                    <c:v>Helped revise district’s local wellness policy</c:v>
                  </c:pt>
                  <c:pt idx="3">
                    <c:v>Reviewed district’s local wellness policy</c:v>
                  </c:pt>
                </c:lvl>
                <c:lvl>
                  <c:pt idx="0">
                    <c:v>d.</c:v>
                  </c:pt>
                  <c:pt idx="1">
                    <c:v>c.</c:v>
                  </c:pt>
                  <c:pt idx="2">
                    <c:v>b.</c:v>
                  </c:pt>
                  <c:pt idx="3">
                    <c:v>a.</c:v>
                  </c:pt>
                </c:lvl>
              </c:multiLvlStrCache>
            </c:multiLvlStrRef>
          </c:cat>
          <c:val>
            <c:numRef>
              <c:f>DQ02_1!$F$2:$F$5</c:f>
              <c:numCache>
                <c:formatCode>General</c:formatCode>
                <c:ptCount val="4"/>
                <c:pt idx="0">
                  <c:v>62.7</c:v>
                </c:pt>
                <c:pt idx="1">
                  <c:v>77.3</c:v>
                </c:pt>
                <c:pt idx="2">
                  <c:v>54.8</c:v>
                </c:pt>
                <c:pt idx="3">
                  <c:v>86.2</c:v>
                </c:pt>
              </c:numCache>
            </c:numRef>
          </c:val>
          <c:extLst>
            <c:ext xmlns:c16="http://schemas.microsoft.com/office/drawing/2014/chart" uri="{C3380CC4-5D6E-409C-BE32-E72D297353CC}">
              <c16:uniqueId val="{00000002-7167-40EE-BD90-F0D5A39A78D3}"/>
            </c:ext>
          </c:extLst>
        </c:ser>
        <c:ser>
          <c:idx val="3"/>
          <c:order val="3"/>
          <c:tx>
            <c:strRef>
              <c:f>DQ02_1!$G$1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DQ02_1!$B$2:$C$5</c:f>
              <c:multiLvlStrCache>
                <c:ptCount val="4"/>
                <c:lvl>
                  <c:pt idx="0">
                    <c:v>Communicated to parents and families about district’s local wellness policy</c:v>
                  </c:pt>
                  <c:pt idx="1">
                    <c:v>Communicated to school staff about district’s local wellness policy</c:v>
                  </c:pt>
                  <c:pt idx="2">
                    <c:v>Helped revise district’s local wellness policy</c:v>
                  </c:pt>
                  <c:pt idx="3">
                    <c:v>Reviewed district’s local wellness policy</c:v>
                  </c:pt>
                </c:lvl>
                <c:lvl>
                  <c:pt idx="0">
                    <c:v>d.</c:v>
                  </c:pt>
                  <c:pt idx="1">
                    <c:v>c.</c:v>
                  </c:pt>
                  <c:pt idx="2">
                    <c:v>b.</c:v>
                  </c:pt>
                  <c:pt idx="3">
                    <c:v>a.</c:v>
                  </c:pt>
                </c:lvl>
              </c:multiLvlStrCache>
            </c:multiLvlStrRef>
          </c:cat>
          <c:val>
            <c:numRef>
              <c:f>DQ02_1!$G$2:$G$5</c:f>
              <c:numCache>
                <c:formatCode>General</c:formatCode>
                <c:ptCount val="4"/>
                <c:pt idx="0">
                  <c:v>63.1</c:v>
                </c:pt>
                <c:pt idx="1">
                  <c:v>76.3</c:v>
                </c:pt>
                <c:pt idx="2">
                  <c:v>58</c:v>
                </c:pt>
                <c:pt idx="3">
                  <c:v>81.099999999999994</c:v>
                </c:pt>
              </c:numCache>
            </c:numRef>
          </c:val>
          <c:extLst>
            <c:ext xmlns:c16="http://schemas.microsoft.com/office/drawing/2014/chart" uri="{C3380CC4-5D6E-409C-BE32-E72D297353CC}">
              <c16:uniqueId val="{00000003-7167-40EE-BD90-F0D5A39A78D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DQ25A_1!$D$1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DQ25A_1!$B$2:$C$6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DQ25A_1!$D$2:$D$6</c:f>
              <c:numCache>
                <c:formatCode>General</c:formatCode>
                <c:ptCount val="5"/>
                <c:pt idx="0">
                  <c:v>96.1</c:v>
                </c:pt>
                <c:pt idx="1">
                  <c:v>93.4</c:v>
                </c:pt>
                <c:pt idx="2">
                  <c:v>93.6</c:v>
                </c:pt>
                <c:pt idx="3">
                  <c:v>94.9</c:v>
                </c:pt>
                <c:pt idx="4">
                  <c:v>95.5</c:v>
                </c:pt>
              </c:numCache>
            </c:numRef>
          </c:val>
          <c:extLst>
            <c:ext xmlns:c16="http://schemas.microsoft.com/office/drawing/2014/chart" uri="{C3380CC4-5D6E-409C-BE32-E72D297353CC}">
              <c16:uniqueId val="{00000000-8B0E-4D89-B3D9-41ADBEA6D3A3}"/>
            </c:ext>
          </c:extLst>
        </c:ser>
        <c:ser>
          <c:idx val="1"/>
          <c:order val="1"/>
          <c:tx>
            <c:strRef>
              <c:f>DQ25A_1!$E$1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DQ25A_1!$B$2:$C$6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DQ25A_1!$E$2:$E$6</c:f>
              <c:numCache>
                <c:formatCode>General</c:formatCode>
                <c:ptCount val="5"/>
                <c:pt idx="0">
                  <c:v>90.1</c:v>
                </c:pt>
                <c:pt idx="1">
                  <c:v>85.4</c:v>
                </c:pt>
                <c:pt idx="2">
                  <c:v>87.7</c:v>
                </c:pt>
                <c:pt idx="3">
                  <c:v>87.7</c:v>
                </c:pt>
                <c:pt idx="4">
                  <c:v>90.1</c:v>
                </c:pt>
              </c:numCache>
            </c:numRef>
          </c:val>
          <c:extLst>
            <c:ext xmlns:c16="http://schemas.microsoft.com/office/drawing/2014/chart" uri="{C3380CC4-5D6E-409C-BE32-E72D297353CC}">
              <c16:uniqueId val="{00000001-8B0E-4D89-B3D9-41ADBEA6D3A3}"/>
            </c:ext>
          </c:extLst>
        </c:ser>
        <c:ser>
          <c:idx val="2"/>
          <c:order val="2"/>
          <c:tx>
            <c:strRef>
              <c:f>DQ25A_1!$F$1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DQ25A_1!$B$2:$C$6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DQ25A_1!$F$2:$F$6</c:f>
              <c:numCache>
                <c:formatCode>General</c:formatCode>
                <c:ptCount val="5"/>
                <c:pt idx="0">
                  <c:v>95.2</c:v>
                </c:pt>
                <c:pt idx="1">
                  <c:v>91.4</c:v>
                </c:pt>
                <c:pt idx="2">
                  <c:v>91.4</c:v>
                </c:pt>
                <c:pt idx="3">
                  <c:v>93.9</c:v>
                </c:pt>
                <c:pt idx="4">
                  <c:v>94.6</c:v>
                </c:pt>
              </c:numCache>
            </c:numRef>
          </c:val>
          <c:extLst>
            <c:ext xmlns:c16="http://schemas.microsoft.com/office/drawing/2014/chart" uri="{C3380CC4-5D6E-409C-BE32-E72D297353CC}">
              <c16:uniqueId val="{00000002-8B0E-4D89-B3D9-41ADBEA6D3A3}"/>
            </c:ext>
          </c:extLst>
        </c:ser>
        <c:ser>
          <c:idx val="3"/>
          <c:order val="3"/>
          <c:tx>
            <c:strRef>
              <c:f>DQ25A_1!$G$1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DQ25A_1!$B$2:$C$6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DQ25A_1!$G$2:$G$6</c:f>
              <c:numCache>
                <c:formatCode>General</c:formatCode>
                <c:ptCount val="5"/>
                <c:pt idx="0">
                  <c:v>99.1</c:v>
                </c:pt>
                <c:pt idx="1">
                  <c:v>98.3</c:v>
                </c:pt>
                <c:pt idx="2">
                  <c:v>98.3</c:v>
                </c:pt>
                <c:pt idx="3">
                  <c:v>98.4</c:v>
                </c:pt>
                <c:pt idx="4">
                  <c:v>98.3</c:v>
                </c:pt>
              </c:numCache>
            </c:numRef>
          </c:val>
          <c:extLst>
            <c:ext xmlns:c16="http://schemas.microsoft.com/office/drawing/2014/chart" uri="{C3380CC4-5D6E-409C-BE32-E72D297353CC}">
              <c16:uniqueId val="{00000003-8B0E-4D89-B3D9-41ADBEA6D3A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DQ25B_1!$D$1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DQ25B_1!$B$2:$C$6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DQ25B_1!$D$2:$D$6</c:f>
              <c:numCache>
                <c:formatCode>General</c:formatCode>
                <c:ptCount val="5"/>
                <c:pt idx="0">
                  <c:v>95.5</c:v>
                </c:pt>
                <c:pt idx="1">
                  <c:v>93.6</c:v>
                </c:pt>
                <c:pt idx="2">
                  <c:v>93.6</c:v>
                </c:pt>
                <c:pt idx="3">
                  <c:v>94.6</c:v>
                </c:pt>
                <c:pt idx="4">
                  <c:v>95.1</c:v>
                </c:pt>
              </c:numCache>
            </c:numRef>
          </c:val>
          <c:extLst>
            <c:ext xmlns:c16="http://schemas.microsoft.com/office/drawing/2014/chart" uri="{C3380CC4-5D6E-409C-BE32-E72D297353CC}">
              <c16:uniqueId val="{00000000-740E-49FA-BE56-7344568758D3}"/>
            </c:ext>
          </c:extLst>
        </c:ser>
        <c:ser>
          <c:idx val="1"/>
          <c:order val="1"/>
          <c:tx>
            <c:strRef>
              <c:f>DQ25B_1!$E$1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DQ25B_1!$B$2:$C$6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DQ25B_1!$E$2:$E$6</c:f>
              <c:numCache>
                <c:formatCode>General</c:formatCode>
                <c:ptCount val="5"/>
                <c:pt idx="0">
                  <c:v>89.8</c:v>
                </c:pt>
                <c:pt idx="1">
                  <c:v>87.4</c:v>
                </c:pt>
                <c:pt idx="2">
                  <c:v>87.4</c:v>
                </c:pt>
                <c:pt idx="3">
                  <c:v>87.4</c:v>
                </c:pt>
                <c:pt idx="4">
                  <c:v>89.8</c:v>
                </c:pt>
              </c:numCache>
            </c:numRef>
          </c:val>
          <c:extLst>
            <c:ext xmlns:c16="http://schemas.microsoft.com/office/drawing/2014/chart" uri="{C3380CC4-5D6E-409C-BE32-E72D297353CC}">
              <c16:uniqueId val="{00000001-740E-49FA-BE56-7344568758D3}"/>
            </c:ext>
          </c:extLst>
        </c:ser>
        <c:ser>
          <c:idx val="2"/>
          <c:order val="2"/>
          <c:tx>
            <c:strRef>
              <c:f>DQ25B_1!$F$1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DQ25B_1!$B$2:$C$6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DQ25B_1!$F$2:$F$6</c:f>
              <c:numCache>
                <c:formatCode>General</c:formatCode>
                <c:ptCount val="5"/>
                <c:pt idx="0">
                  <c:v>93.9</c:v>
                </c:pt>
                <c:pt idx="1">
                  <c:v>91.4</c:v>
                </c:pt>
                <c:pt idx="2">
                  <c:v>91.4</c:v>
                </c:pt>
                <c:pt idx="3">
                  <c:v>93.2</c:v>
                </c:pt>
                <c:pt idx="4">
                  <c:v>93.9</c:v>
                </c:pt>
              </c:numCache>
            </c:numRef>
          </c:val>
          <c:extLst>
            <c:ext xmlns:c16="http://schemas.microsoft.com/office/drawing/2014/chart" uri="{C3380CC4-5D6E-409C-BE32-E72D297353CC}">
              <c16:uniqueId val="{00000002-740E-49FA-BE56-7344568758D3}"/>
            </c:ext>
          </c:extLst>
        </c:ser>
        <c:ser>
          <c:idx val="3"/>
          <c:order val="3"/>
          <c:tx>
            <c:strRef>
              <c:f>DQ25B_1!$G$1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DQ25B_1!$B$2:$C$6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DQ25B_1!$G$2:$G$6</c:f>
              <c:numCache>
                <c:formatCode>General</c:formatCode>
                <c:ptCount val="5"/>
                <c:pt idx="0">
                  <c:v>99.1</c:v>
                </c:pt>
                <c:pt idx="1">
                  <c:v>98.2</c:v>
                </c:pt>
                <c:pt idx="2">
                  <c:v>98.3</c:v>
                </c:pt>
                <c:pt idx="3">
                  <c:v>98.3</c:v>
                </c:pt>
                <c:pt idx="4">
                  <c:v>98.3</c:v>
                </c:pt>
              </c:numCache>
            </c:numRef>
          </c:val>
          <c:extLst>
            <c:ext xmlns:c16="http://schemas.microsoft.com/office/drawing/2014/chart" uri="{C3380CC4-5D6E-409C-BE32-E72D297353CC}">
              <c16:uniqueId val="{00000003-740E-49FA-BE56-7344568758D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DQ25C_1!$D$1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DQ25C_1!$B$2:$C$6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DQ25C_1!$D$2:$D$6</c:f>
              <c:numCache>
                <c:formatCode>General</c:formatCode>
                <c:ptCount val="5"/>
                <c:pt idx="0">
                  <c:v>95.1</c:v>
                </c:pt>
                <c:pt idx="1">
                  <c:v>93.2</c:v>
                </c:pt>
                <c:pt idx="2">
                  <c:v>92.9</c:v>
                </c:pt>
                <c:pt idx="3">
                  <c:v>93.9</c:v>
                </c:pt>
                <c:pt idx="4">
                  <c:v>94.8</c:v>
                </c:pt>
              </c:numCache>
            </c:numRef>
          </c:val>
          <c:extLst>
            <c:ext xmlns:c16="http://schemas.microsoft.com/office/drawing/2014/chart" uri="{C3380CC4-5D6E-409C-BE32-E72D297353CC}">
              <c16:uniqueId val="{00000000-8BDE-4BAE-B441-537DF7A534A4}"/>
            </c:ext>
          </c:extLst>
        </c:ser>
        <c:ser>
          <c:idx val="1"/>
          <c:order val="1"/>
          <c:tx>
            <c:strRef>
              <c:f>DQ25C_1!$E$1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DQ25C_1!$B$2:$C$6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DQ25C_1!$E$2:$E$6</c:f>
              <c:numCache>
                <c:formatCode>General</c:formatCode>
                <c:ptCount val="5"/>
                <c:pt idx="0">
                  <c:v>89.8</c:v>
                </c:pt>
                <c:pt idx="1">
                  <c:v>87.4</c:v>
                </c:pt>
                <c:pt idx="2">
                  <c:v>87.4</c:v>
                </c:pt>
                <c:pt idx="3">
                  <c:v>87.4</c:v>
                </c:pt>
                <c:pt idx="4">
                  <c:v>89.8</c:v>
                </c:pt>
              </c:numCache>
            </c:numRef>
          </c:val>
          <c:extLst>
            <c:ext xmlns:c16="http://schemas.microsoft.com/office/drawing/2014/chart" uri="{C3380CC4-5D6E-409C-BE32-E72D297353CC}">
              <c16:uniqueId val="{00000001-8BDE-4BAE-B441-537DF7A534A4}"/>
            </c:ext>
          </c:extLst>
        </c:ser>
        <c:ser>
          <c:idx val="2"/>
          <c:order val="2"/>
          <c:tx>
            <c:strRef>
              <c:f>DQ25C_1!$F$1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DQ25C_1!$B$2:$C$6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DQ25C_1!$F$2:$F$6</c:f>
              <c:numCache>
                <c:formatCode>General</c:formatCode>
                <c:ptCount val="5"/>
                <c:pt idx="0">
                  <c:v>93.8</c:v>
                </c:pt>
                <c:pt idx="1">
                  <c:v>90.6</c:v>
                </c:pt>
                <c:pt idx="2">
                  <c:v>90</c:v>
                </c:pt>
                <c:pt idx="3">
                  <c:v>91.8</c:v>
                </c:pt>
                <c:pt idx="4">
                  <c:v>93.2</c:v>
                </c:pt>
              </c:numCache>
            </c:numRef>
          </c:val>
          <c:extLst>
            <c:ext xmlns:c16="http://schemas.microsoft.com/office/drawing/2014/chart" uri="{C3380CC4-5D6E-409C-BE32-E72D297353CC}">
              <c16:uniqueId val="{00000002-8BDE-4BAE-B441-537DF7A534A4}"/>
            </c:ext>
          </c:extLst>
        </c:ser>
        <c:ser>
          <c:idx val="3"/>
          <c:order val="3"/>
          <c:tx>
            <c:strRef>
              <c:f>DQ25C_1!$G$1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DQ25C_1!$B$2:$C$6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DQ25C_1!$G$2:$G$6</c:f>
              <c:numCache>
                <c:formatCode>General</c:formatCode>
                <c:ptCount val="5"/>
                <c:pt idx="0">
                  <c:v>98.3</c:v>
                </c:pt>
                <c:pt idx="1">
                  <c:v>98.3</c:v>
                </c:pt>
                <c:pt idx="2">
                  <c:v>98.2</c:v>
                </c:pt>
                <c:pt idx="3">
                  <c:v>98.3</c:v>
                </c:pt>
                <c:pt idx="4">
                  <c:v>98.3</c:v>
                </c:pt>
              </c:numCache>
            </c:numRef>
          </c:val>
          <c:extLst>
            <c:ext xmlns:c16="http://schemas.microsoft.com/office/drawing/2014/chart" uri="{C3380CC4-5D6E-409C-BE32-E72D297353CC}">
              <c16:uniqueId val="{00000003-8BDE-4BAE-B441-537DF7A534A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DQ26A_1!$D$1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DQ26A_1!$B$2:$C$3</c:f>
              <c:multiLvlStrCache>
                <c:ptCount val="2"/>
                <c:lvl>
                  <c:pt idx="0">
                    <c:v>During non-school hours</c:v>
                  </c:pt>
                  <c:pt idx="1">
                    <c:v>During school hours</c:v>
                  </c:pt>
                </c:lvl>
                <c:lvl>
                  <c:pt idx="0">
                    <c:v>b.</c:v>
                  </c:pt>
                  <c:pt idx="1">
                    <c:v>a.</c:v>
                  </c:pt>
                </c:lvl>
              </c:multiLvlStrCache>
            </c:multiLvlStrRef>
          </c:cat>
          <c:val>
            <c:numRef>
              <c:f>DQ26A_1!$D$2:$D$3</c:f>
              <c:numCache>
                <c:formatCode>General</c:formatCode>
                <c:ptCount val="2"/>
                <c:pt idx="0">
                  <c:v>88.4</c:v>
                </c:pt>
                <c:pt idx="1">
                  <c:v>95.9</c:v>
                </c:pt>
              </c:numCache>
            </c:numRef>
          </c:val>
          <c:extLst>
            <c:ext xmlns:c16="http://schemas.microsoft.com/office/drawing/2014/chart" uri="{C3380CC4-5D6E-409C-BE32-E72D297353CC}">
              <c16:uniqueId val="{00000000-18CD-455D-B389-04DB8B1D750E}"/>
            </c:ext>
          </c:extLst>
        </c:ser>
        <c:ser>
          <c:idx val="1"/>
          <c:order val="1"/>
          <c:tx>
            <c:strRef>
              <c:f>DQ26A_1!$E$1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DQ26A_1!$B$2:$C$3</c:f>
              <c:multiLvlStrCache>
                <c:ptCount val="2"/>
                <c:lvl>
                  <c:pt idx="0">
                    <c:v>During non-school hours</c:v>
                  </c:pt>
                  <c:pt idx="1">
                    <c:v>During school hours</c:v>
                  </c:pt>
                </c:lvl>
                <c:lvl>
                  <c:pt idx="0">
                    <c:v>b.</c:v>
                  </c:pt>
                  <c:pt idx="1">
                    <c:v>a.</c:v>
                  </c:pt>
                </c:lvl>
              </c:multiLvlStrCache>
            </c:multiLvlStrRef>
          </c:cat>
          <c:val>
            <c:numRef>
              <c:f>DQ26A_1!$E$2:$E$3</c:f>
              <c:numCache>
                <c:formatCode>General</c:formatCode>
                <c:ptCount val="2"/>
                <c:pt idx="0">
                  <c:v>81.7</c:v>
                </c:pt>
                <c:pt idx="1">
                  <c:v>87.7</c:v>
                </c:pt>
              </c:numCache>
            </c:numRef>
          </c:val>
          <c:extLst>
            <c:ext xmlns:c16="http://schemas.microsoft.com/office/drawing/2014/chart" uri="{C3380CC4-5D6E-409C-BE32-E72D297353CC}">
              <c16:uniqueId val="{00000001-18CD-455D-B389-04DB8B1D750E}"/>
            </c:ext>
          </c:extLst>
        </c:ser>
        <c:ser>
          <c:idx val="2"/>
          <c:order val="2"/>
          <c:tx>
            <c:strRef>
              <c:f>DQ26A_1!$F$1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DQ26A_1!$B$2:$C$3</c:f>
              <c:multiLvlStrCache>
                <c:ptCount val="2"/>
                <c:lvl>
                  <c:pt idx="0">
                    <c:v>During non-school hours</c:v>
                  </c:pt>
                  <c:pt idx="1">
                    <c:v>During school hours</c:v>
                  </c:pt>
                </c:lvl>
                <c:lvl>
                  <c:pt idx="0">
                    <c:v>b.</c:v>
                  </c:pt>
                  <c:pt idx="1">
                    <c:v>a.</c:v>
                  </c:pt>
                </c:lvl>
              </c:multiLvlStrCache>
            </c:multiLvlStrRef>
          </c:cat>
          <c:val>
            <c:numRef>
              <c:f>DQ26A_1!$F$2:$F$3</c:f>
              <c:numCache>
                <c:formatCode>General</c:formatCode>
                <c:ptCount val="2"/>
                <c:pt idx="0">
                  <c:v>87.3</c:v>
                </c:pt>
                <c:pt idx="1">
                  <c:v>95.8</c:v>
                </c:pt>
              </c:numCache>
            </c:numRef>
          </c:val>
          <c:extLst>
            <c:ext xmlns:c16="http://schemas.microsoft.com/office/drawing/2014/chart" uri="{C3380CC4-5D6E-409C-BE32-E72D297353CC}">
              <c16:uniqueId val="{00000002-18CD-455D-B389-04DB8B1D750E}"/>
            </c:ext>
          </c:extLst>
        </c:ser>
        <c:ser>
          <c:idx val="3"/>
          <c:order val="3"/>
          <c:tx>
            <c:strRef>
              <c:f>DQ26A_1!$G$1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DQ26A_1!$B$2:$C$3</c:f>
              <c:multiLvlStrCache>
                <c:ptCount val="2"/>
                <c:lvl>
                  <c:pt idx="0">
                    <c:v>During non-school hours</c:v>
                  </c:pt>
                  <c:pt idx="1">
                    <c:v>During school hours</c:v>
                  </c:pt>
                </c:lvl>
                <c:lvl>
                  <c:pt idx="0">
                    <c:v>b.</c:v>
                  </c:pt>
                  <c:pt idx="1">
                    <c:v>a.</c:v>
                  </c:pt>
                </c:lvl>
              </c:multiLvlStrCache>
            </c:multiLvlStrRef>
          </c:cat>
          <c:val>
            <c:numRef>
              <c:f>DQ26A_1!$G$2:$G$3</c:f>
              <c:numCache>
                <c:formatCode>General</c:formatCode>
                <c:ptCount val="2"/>
                <c:pt idx="0">
                  <c:v>91.7</c:v>
                </c:pt>
                <c:pt idx="1">
                  <c:v>98.4</c:v>
                </c:pt>
              </c:numCache>
            </c:numRef>
          </c:val>
          <c:extLst>
            <c:ext xmlns:c16="http://schemas.microsoft.com/office/drawing/2014/chart" uri="{C3380CC4-5D6E-409C-BE32-E72D297353CC}">
              <c16:uniqueId val="{00000003-18CD-455D-B389-04DB8B1D750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DQ26B_1!$D$1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DQ26B_1!$B$2:$C$3</c:f>
              <c:multiLvlStrCache>
                <c:ptCount val="2"/>
                <c:lvl>
                  <c:pt idx="0">
                    <c:v>During non-school hours</c:v>
                  </c:pt>
                  <c:pt idx="1">
                    <c:v>During school hours</c:v>
                  </c:pt>
                </c:lvl>
                <c:lvl>
                  <c:pt idx="0">
                    <c:v>b.</c:v>
                  </c:pt>
                  <c:pt idx="1">
                    <c:v>a.</c:v>
                  </c:pt>
                </c:lvl>
              </c:multiLvlStrCache>
            </c:multiLvlStrRef>
          </c:cat>
          <c:val>
            <c:numRef>
              <c:f>DQ26B_1!$D$2:$D$3</c:f>
              <c:numCache>
                <c:formatCode>General</c:formatCode>
                <c:ptCount val="2"/>
                <c:pt idx="0">
                  <c:v>83.2</c:v>
                </c:pt>
                <c:pt idx="1">
                  <c:v>94.9</c:v>
                </c:pt>
              </c:numCache>
            </c:numRef>
          </c:val>
          <c:extLst>
            <c:ext xmlns:c16="http://schemas.microsoft.com/office/drawing/2014/chart" uri="{C3380CC4-5D6E-409C-BE32-E72D297353CC}">
              <c16:uniqueId val="{00000000-53F5-4D2F-B955-88C4C34FD94C}"/>
            </c:ext>
          </c:extLst>
        </c:ser>
        <c:ser>
          <c:idx val="1"/>
          <c:order val="1"/>
          <c:tx>
            <c:strRef>
              <c:f>DQ26B_1!$E$1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DQ26B_1!$B$2:$C$3</c:f>
              <c:multiLvlStrCache>
                <c:ptCount val="2"/>
                <c:lvl>
                  <c:pt idx="0">
                    <c:v>During non-school hours</c:v>
                  </c:pt>
                  <c:pt idx="1">
                    <c:v>During school hours</c:v>
                  </c:pt>
                </c:lvl>
                <c:lvl>
                  <c:pt idx="0">
                    <c:v>b.</c:v>
                  </c:pt>
                  <c:pt idx="1">
                    <c:v>a.</c:v>
                  </c:pt>
                </c:lvl>
              </c:multiLvlStrCache>
            </c:multiLvlStrRef>
          </c:cat>
          <c:val>
            <c:numRef>
              <c:f>DQ26B_1!$E$2:$E$3</c:f>
              <c:numCache>
                <c:formatCode>General</c:formatCode>
                <c:ptCount val="2"/>
                <c:pt idx="0">
                  <c:v>70.7</c:v>
                </c:pt>
                <c:pt idx="1">
                  <c:v>87.7</c:v>
                </c:pt>
              </c:numCache>
            </c:numRef>
          </c:val>
          <c:extLst>
            <c:ext xmlns:c16="http://schemas.microsoft.com/office/drawing/2014/chart" uri="{C3380CC4-5D6E-409C-BE32-E72D297353CC}">
              <c16:uniqueId val="{00000001-53F5-4D2F-B955-88C4C34FD94C}"/>
            </c:ext>
          </c:extLst>
        </c:ser>
        <c:ser>
          <c:idx val="2"/>
          <c:order val="2"/>
          <c:tx>
            <c:strRef>
              <c:f>DQ26B_1!$F$1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DQ26B_1!$B$2:$C$3</c:f>
              <c:multiLvlStrCache>
                <c:ptCount val="2"/>
                <c:lvl>
                  <c:pt idx="0">
                    <c:v>During non-school hours</c:v>
                  </c:pt>
                  <c:pt idx="1">
                    <c:v>During school hours</c:v>
                  </c:pt>
                </c:lvl>
                <c:lvl>
                  <c:pt idx="0">
                    <c:v>b.</c:v>
                  </c:pt>
                  <c:pt idx="1">
                    <c:v>a.</c:v>
                  </c:pt>
                </c:lvl>
              </c:multiLvlStrCache>
            </c:multiLvlStrRef>
          </c:cat>
          <c:val>
            <c:numRef>
              <c:f>DQ26B_1!$F$2:$F$3</c:f>
              <c:numCache>
                <c:formatCode>General</c:formatCode>
                <c:ptCount val="2"/>
                <c:pt idx="0">
                  <c:v>82.8</c:v>
                </c:pt>
                <c:pt idx="1">
                  <c:v>93.8</c:v>
                </c:pt>
              </c:numCache>
            </c:numRef>
          </c:val>
          <c:extLst>
            <c:ext xmlns:c16="http://schemas.microsoft.com/office/drawing/2014/chart" uri="{C3380CC4-5D6E-409C-BE32-E72D297353CC}">
              <c16:uniqueId val="{00000002-53F5-4D2F-B955-88C4C34FD94C}"/>
            </c:ext>
          </c:extLst>
        </c:ser>
        <c:ser>
          <c:idx val="3"/>
          <c:order val="3"/>
          <c:tx>
            <c:strRef>
              <c:f>DQ26B_1!$G$1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DQ26B_1!$B$2:$C$3</c:f>
              <c:multiLvlStrCache>
                <c:ptCount val="2"/>
                <c:lvl>
                  <c:pt idx="0">
                    <c:v>During non-school hours</c:v>
                  </c:pt>
                  <c:pt idx="1">
                    <c:v>During school hours</c:v>
                  </c:pt>
                </c:lvl>
                <c:lvl>
                  <c:pt idx="0">
                    <c:v>b.</c:v>
                  </c:pt>
                  <c:pt idx="1">
                    <c:v>a.</c:v>
                  </c:pt>
                </c:lvl>
              </c:multiLvlStrCache>
            </c:multiLvlStrRef>
          </c:cat>
          <c:val>
            <c:numRef>
              <c:f>DQ26B_1!$G$2:$G$3</c:f>
              <c:numCache>
                <c:formatCode>General</c:formatCode>
                <c:ptCount val="2"/>
                <c:pt idx="0">
                  <c:v>87.4</c:v>
                </c:pt>
                <c:pt idx="1">
                  <c:v>98.4</c:v>
                </c:pt>
              </c:numCache>
            </c:numRef>
          </c:val>
          <c:extLst>
            <c:ext xmlns:c16="http://schemas.microsoft.com/office/drawing/2014/chart" uri="{C3380CC4-5D6E-409C-BE32-E72D297353CC}">
              <c16:uniqueId val="{00000003-53F5-4D2F-B955-88C4C34FD94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DQ26C_1!$D$1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DQ26C_1!$B$2:$C$3</c:f>
              <c:multiLvlStrCache>
                <c:ptCount val="2"/>
                <c:lvl>
                  <c:pt idx="0">
                    <c:v>During non-school hours</c:v>
                  </c:pt>
                  <c:pt idx="1">
                    <c:v>During school hours</c:v>
                  </c:pt>
                </c:lvl>
                <c:lvl>
                  <c:pt idx="0">
                    <c:v>b.</c:v>
                  </c:pt>
                  <c:pt idx="1">
                    <c:v>a.</c:v>
                  </c:pt>
                </c:lvl>
              </c:multiLvlStrCache>
            </c:multiLvlStrRef>
          </c:cat>
          <c:val>
            <c:numRef>
              <c:f>DQ26C_1!$D$2:$D$3</c:f>
              <c:numCache>
                <c:formatCode>General</c:formatCode>
                <c:ptCount val="2"/>
                <c:pt idx="0">
                  <c:v>82.8</c:v>
                </c:pt>
                <c:pt idx="1">
                  <c:v>94.6</c:v>
                </c:pt>
              </c:numCache>
            </c:numRef>
          </c:val>
          <c:extLst>
            <c:ext xmlns:c16="http://schemas.microsoft.com/office/drawing/2014/chart" uri="{C3380CC4-5D6E-409C-BE32-E72D297353CC}">
              <c16:uniqueId val="{00000000-76B3-40E2-9C98-93AA12606711}"/>
            </c:ext>
          </c:extLst>
        </c:ser>
        <c:ser>
          <c:idx val="1"/>
          <c:order val="1"/>
          <c:tx>
            <c:strRef>
              <c:f>DQ26C_1!$E$1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DQ26C_1!$B$2:$C$3</c:f>
              <c:multiLvlStrCache>
                <c:ptCount val="2"/>
                <c:lvl>
                  <c:pt idx="0">
                    <c:v>During non-school hours</c:v>
                  </c:pt>
                  <c:pt idx="1">
                    <c:v>During school hours</c:v>
                  </c:pt>
                </c:lvl>
                <c:lvl>
                  <c:pt idx="0">
                    <c:v>b.</c:v>
                  </c:pt>
                  <c:pt idx="1">
                    <c:v>a.</c:v>
                  </c:pt>
                </c:lvl>
              </c:multiLvlStrCache>
            </c:multiLvlStrRef>
          </c:cat>
          <c:val>
            <c:numRef>
              <c:f>DQ26C_1!$E$2:$E$3</c:f>
              <c:numCache>
                <c:formatCode>General</c:formatCode>
                <c:ptCount val="2"/>
                <c:pt idx="0">
                  <c:v>67.900000000000006</c:v>
                </c:pt>
                <c:pt idx="1">
                  <c:v>87.7</c:v>
                </c:pt>
              </c:numCache>
            </c:numRef>
          </c:val>
          <c:extLst>
            <c:ext xmlns:c16="http://schemas.microsoft.com/office/drawing/2014/chart" uri="{C3380CC4-5D6E-409C-BE32-E72D297353CC}">
              <c16:uniqueId val="{00000001-76B3-40E2-9C98-93AA12606711}"/>
            </c:ext>
          </c:extLst>
        </c:ser>
        <c:ser>
          <c:idx val="2"/>
          <c:order val="2"/>
          <c:tx>
            <c:strRef>
              <c:f>DQ26C_1!$F$1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DQ26C_1!$B$2:$C$3</c:f>
              <c:multiLvlStrCache>
                <c:ptCount val="2"/>
                <c:lvl>
                  <c:pt idx="0">
                    <c:v>During non-school hours</c:v>
                  </c:pt>
                  <c:pt idx="1">
                    <c:v>During school hours</c:v>
                  </c:pt>
                </c:lvl>
                <c:lvl>
                  <c:pt idx="0">
                    <c:v>b.</c:v>
                  </c:pt>
                  <c:pt idx="1">
                    <c:v>a.</c:v>
                  </c:pt>
                </c:lvl>
              </c:multiLvlStrCache>
            </c:multiLvlStrRef>
          </c:cat>
          <c:val>
            <c:numRef>
              <c:f>DQ26C_1!$F$2:$F$3</c:f>
              <c:numCache>
                <c:formatCode>General</c:formatCode>
                <c:ptCount val="2"/>
                <c:pt idx="0">
                  <c:v>83.3</c:v>
                </c:pt>
                <c:pt idx="1">
                  <c:v>93.3</c:v>
                </c:pt>
              </c:numCache>
            </c:numRef>
          </c:val>
          <c:extLst>
            <c:ext xmlns:c16="http://schemas.microsoft.com/office/drawing/2014/chart" uri="{C3380CC4-5D6E-409C-BE32-E72D297353CC}">
              <c16:uniqueId val="{00000002-76B3-40E2-9C98-93AA12606711}"/>
            </c:ext>
          </c:extLst>
        </c:ser>
        <c:ser>
          <c:idx val="3"/>
          <c:order val="3"/>
          <c:tx>
            <c:strRef>
              <c:f>DQ26C_1!$G$1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DQ26C_1!$B$2:$C$3</c:f>
              <c:multiLvlStrCache>
                <c:ptCount val="2"/>
                <c:lvl>
                  <c:pt idx="0">
                    <c:v>During non-school hours</c:v>
                  </c:pt>
                  <c:pt idx="1">
                    <c:v>During school hours</c:v>
                  </c:pt>
                </c:lvl>
                <c:lvl>
                  <c:pt idx="0">
                    <c:v>b.</c:v>
                  </c:pt>
                  <c:pt idx="1">
                    <c:v>a.</c:v>
                  </c:pt>
                </c:lvl>
              </c:multiLvlStrCache>
            </c:multiLvlStrRef>
          </c:cat>
          <c:val>
            <c:numRef>
              <c:f>DQ26C_1!$G$2:$G$3</c:f>
              <c:numCache>
                <c:formatCode>General</c:formatCode>
                <c:ptCount val="2"/>
                <c:pt idx="0">
                  <c:v>86.6</c:v>
                </c:pt>
                <c:pt idx="1">
                  <c:v>98.4</c:v>
                </c:pt>
              </c:numCache>
            </c:numRef>
          </c:val>
          <c:extLst>
            <c:ext xmlns:c16="http://schemas.microsoft.com/office/drawing/2014/chart" uri="{C3380CC4-5D6E-409C-BE32-E72D297353CC}">
              <c16:uniqueId val="{00000003-76B3-40E2-9C98-93AA1260671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DQ27A_1!$D$1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DQ27A_1!$D$2:$D$5</c:f>
              <c:numCache>
                <c:formatCode>General</c:formatCode>
                <c:ptCount val="4"/>
                <c:pt idx="0">
                  <c:v>92</c:v>
                </c:pt>
                <c:pt idx="1">
                  <c:v>95.6</c:v>
                </c:pt>
                <c:pt idx="2">
                  <c:v>96.4</c:v>
                </c:pt>
                <c:pt idx="3">
                  <c:v>96.4</c:v>
                </c:pt>
              </c:numCache>
            </c:numRef>
          </c:val>
          <c:extLst>
            <c:ext xmlns:c16="http://schemas.microsoft.com/office/drawing/2014/chart" uri="{C3380CC4-5D6E-409C-BE32-E72D297353CC}">
              <c16:uniqueId val="{00000000-72DA-4B6E-B479-D6A8E7F476D0}"/>
            </c:ext>
          </c:extLst>
        </c:ser>
        <c:ser>
          <c:idx val="1"/>
          <c:order val="1"/>
          <c:tx>
            <c:strRef>
              <c:f>DQ27A_1!$E$1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DQ27A_1!$E$2:$E$5</c:f>
              <c:numCache>
                <c:formatCode>General</c:formatCode>
                <c:ptCount val="4"/>
                <c:pt idx="0">
                  <c:v>80</c:v>
                </c:pt>
                <c:pt idx="1">
                  <c:v>85.4</c:v>
                </c:pt>
                <c:pt idx="2">
                  <c:v>90.1</c:v>
                </c:pt>
                <c:pt idx="3">
                  <c:v>90.1</c:v>
                </c:pt>
              </c:numCache>
            </c:numRef>
          </c:val>
          <c:extLst>
            <c:ext xmlns:c16="http://schemas.microsoft.com/office/drawing/2014/chart" uri="{C3380CC4-5D6E-409C-BE32-E72D297353CC}">
              <c16:uniqueId val="{00000001-72DA-4B6E-B479-D6A8E7F476D0}"/>
            </c:ext>
          </c:extLst>
        </c:ser>
        <c:ser>
          <c:idx val="2"/>
          <c:order val="2"/>
          <c:tx>
            <c:strRef>
              <c:f>DQ27A_1!$F$1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DQ27A_1!$F$2:$F$5</c:f>
              <c:numCache>
                <c:formatCode>General</c:formatCode>
                <c:ptCount val="4"/>
                <c:pt idx="0">
                  <c:v>92.6</c:v>
                </c:pt>
                <c:pt idx="1">
                  <c:v>94.5</c:v>
                </c:pt>
                <c:pt idx="2">
                  <c:v>95.1</c:v>
                </c:pt>
                <c:pt idx="3">
                  <c:v>95.1</c:v>
                </c:pt>
              </c:numCache>
            </c:numRef>
          </c:val>
          <c:extLst>
            <c:ext xmlns:c16="http://schemas.microsoft.com/office/drawing/2014/chart" uri="{C3380CC4-5D6E-409C-BE32-E72D297353CC}">
              <c16:uniqueId val="{00000002-72DA-4B6E-B479-D6A8E7F476D0}"/>
            </c:ext>
          </c:extLst>
        </c:ser>
        <c:ser>
          <c:idx val="3"/>
          <c:order val="3"/>
          <c:tx>
            <c:strRef>
              <c:f>DQ27A_1!$G$1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DQ27A_1!$G$2:$G$5</c:f>
              <c:numCache>
                <c:formatCode>General</c:formatCode>
                <c:ptCount val="4"/>
                <c:pt idx="0">
                  <c:v>94.7</c:v>
                </c:pt>
                <c:pt idx="1">
                  <c:v>100</c:v>
                </c:pt>
                <c:pt idx="2">
                  <c:v>100</c:v>
                </c:pt>
                <c:pt idx="3">
                  <c:v>100</c:v>
                </c:pt>
              </c:numCache>
            </c:numRef>
          </c:val>
          <c:extLst>
            <c:ext xmlns:c16="http://schemas.microsoft.com/office/drawing/2014/chart" uri="{C3380CC4-5D6E-409C-BE32-E72D297353CC}">
              <c16:uniqueId val="{00000003-72DA-4B6E-B479-D6A8E7F476D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DQ27B_1!$D$1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DQ27B_1!$D$2:$D$5</c:f>
              <c:numCache>
                <c:formatCode>General</c:formatCode>
                <c:ptCount val="4"/>
                <c:pt idx="0">
                  <c:v>89.6</c:v>
                </c:pt>
                <c:pt idx="1">
                  <c:v>95.8</c:v>
                </c:pt>
                <c:pt idx="2">
                  <c:v>95.3</c:v>
                </c:pt>
                <c:pt idx="3">
                  <c:v>96.2</c:v>
                </c:pt>
              </c:numCache>
            </c:numRef>
          </c:val>
          <c:extLst>
            <c:ext xmlns:c16="http://schemas.microsoft.com/office/drawing/2014/chart" uri="{C3380CC4-5D6E-409C-BE32-E72D297353CC}">
              <c16:uniqueId val="{00000000-59ED-4CF7-9B49-8C5593852177}"/>
            </c:ext>
          </c:extLst>
        </c:ser>
        <c:ser>
          <c:idx val="1"/>
          <c:order val="1"/>
          <c:tx>
            <c:strRef>
              <c:f>DQ27B_1!$E$1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DQ27B_1!$E$2:$E$5</c:f>
              <c:numCache>
                <c:formatCode>General</c:formatCode>
                <c:ptCount val="4"/>
                <c:pt idx="0">
                  <c:v>79.599999999999994</c:v>
                </c:pt>
                <c:pt idx="1">
                  <c:v>87.4</c:v>
                </c:pt>
                <c:pt idx="2">
                  <c:v>87.4</c:v>
                </c:pt>
                <c:pt idx="3">
                  <c:v>87.4</c:v>
                </c:pt>
              </c:numCache>
            </c:numRef>
          </c:val>
          <c:extLst>
            <c:ext xmlns:c16="http://schemas.microsoft.com/office/drawing/2014/chart" uri="{C3380CC4-5D6E-409C-BE32-E72D297353CC}">
              <c16:uniqueId val="{00000001-59ED-4CF7-9B49-8C5593852177}"/>
            </c:ext>
          </c:extLst>
        </c:ser>
        <c:ser>
          <c:idx val="2"/>
          <c:order val="2"/>
          <c:tx>
            <c:strRef>
              <c:f>DQ27B_1!$F$1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DQ27B_1!$F$2:$F$5</c:f>
              <c:numCache>
                <c:formatCode>General</c:formatCode>
                <c:ptCount val="4"/>
                <c:pt idx="0">
                  <c:v>89.7</c:v>
                </c:pt>
                <c:pt idx="1">
                  <c:v>94.5</c:v>
                </c:pt>
                <c:pt idx="2">
                  <c:v>93.4</c:v>
                </c:pt>
                <c:pt idx="3">
                  <c:v>95.1</c:v>
                </c:pt>
              </c:numCache>
            </c:numRef>
          </c:val>
          <c:extLst>
            <c:ext xmlns:c16="http://schemas.microsoft.com/office/drawing/2014/chart" uri="{C3380CC4-5D6E-409C-BE32-E72D297353CC}">
              <c16:uniqueId val="{00000002-59ED-4CF7-9B49-8C5593852177}"/>
            </c:ext>
          </c:extLst>
        </c:ser>
        <c:ser>
          <c:idx val="3"/>
          <c:order val="3"/>
          <c:tx>
            <c:strRef>
              <c:f>DQ27B_1!$G$1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DQ27B_1!$G$2:$G$5</c:f>
              <c:numCache>
                <c:formatCode>General</c:formatCode>
                <c:ptCount val="4"/>
                <c:pt idx="0">
                  <c:v>92.3</c:v>
                </c:pt>
                <c:pt idx="1">
                  <c:v>100</c:v>
                </c:pt>
                <c:pt idx="2">
                  <c:v>100</c:v>
                </c:pt>
                <c:pt idx="3">
                  <c:v>100</c:v>
                </c:pt>
              </c:numCache>
            </c:numRef>
          </c:val>
          <c:extLst>
            <c:ext xmlns:c16="http://schemas.microsoft.com/office/drawing/2014/chart" uri="{C3380CC4-5D6E-409C-BE32-E72D297353CC}">
              <c16:uniqueId val="{00000003-59ED-4CF7-9B49-8C559385217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DQ27C_1!$D$1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DQ27C_1!$D$2:$D$5</c:f>
              <c:numCache>
                <c:formatCode>General</c:formatCode>
                <c:ptCount val="4"/>
                <c:pt idx="0">
                  <c:v>80.2</c:v>
                </c:pt>
                <c:pt idx="1">
                  <c:v>95.8</c:v>
                </c:pt>
                <c:pt idx="2">
                  <c:v>95</c:v>
                </c:pt>
                <c:pt idx="3">
                  <c:v>96.2</c:v>
                </c:pt>
              </c:numCache>
            </c:numRef>
          </c:val>
          <c:extLst>
            <c:ext xmlns:c16="http://schemas.microsoft.com/office/drawing/2014/chart" uri="{C3380CC4-5D6E-409C-BE32-E72D297353CC}">
              <c16:uniqueId val="{00000000-9870-4FD5-955D-A341A391587D}"/>
            </c:ext>
          </c:extLst>
        </c:ser>
        <c:ser>
          <c:idx val="1"/>
          <c:order val="1"/>
          <c:tx>
            <c:strRef>
              <c:f>DQ27C_1!$E$1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DQ27C_1!$E$2:$E$5</c:f>
              <c:numCache>
                <c:formatCode>General</c:formatCode>
                <c:ptCount val="4"/>
                <c:pt idx="0">
                  <c:v>66.099999999999994</c:v>
                </c:pt>
                <c:pt idx="1">
                  <c:v>87.4</c:v>
                </c:pt>
                <c:pt idx="2">
                  <c:v>87.4</c:v>
                </c:pt>
                <c:pt idx="3">
                  <c:v>87.4</c:v>
                </c:pt>
              </c:numCache>
            </c:numRef>
          </c:val>
          <c:extLst>
            <c:ext xmlns:c16="http://schemas.microsoft.com/office/drawing/2014/chart" uri="{C3380CC4-5D6E-409C-BE32-E72D297353CC}">
              <c16:uniqueId val="{00000001-9870-4FD5-955D-A341A391587D}"/>
            </c:ext>
          </c:extLst>
        </c:ser>
        <c:ser>
          <c:idx val="2"/>
          <c:order val="2"/>
          <c:tx>
            <c:strRef>
              <c:f>DQ27C_1!$F$1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DQ27C_1!$F$2:$F$5</c:f>
              <c:numCache>
                <c:formatCode>General</c:formatCode>
                <c:ptCount val="4"/>
                <c:pt idx="0">
                  <c:v>79.599999999999994</c:v>
                </c:pt>
                <c:pt idx="1">
                  <c:v>94.5</c:v>
                </c:pt>
                <c:pt idx="2">
                  <c:v>92.8</c:v>
                </c:pt>
                <c:pt idx="3">
                  <c:v>95.1</c:v>
                </c:pt>
              </c:numCache>
            </c:numRef>
          </c:val>
          <c:extLst>
            <c:ext xmlns:c16="http://schemas.microsoft.com/office/drawing/2014/chart" uri="{C3380CC4-5D6E-409C-BE32-E72D297353CC}">
              <c16:uniqueId val="{00000002-9870-4FD5-955D-A341A391587D}"/>
            </c:ext>
          </c:extLst>
        </c:ser>
        <c:ser>
          <c:idx val="3"/>
          <c:order val="3"/>
          <c:tx>
            <c:strRef>
              <c:f>DQ27C_1!$G$1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DQ27C_1!$G$2:$G$5</c:f>
              <c:numCache>
                <c:formatCode>General</c:formatCode>
                <c:ptCount val="4"/>
                <c:pt idx="0">
                  <c:v>85.1</c:v>
                </c:pt>
                <c:pt idx="1">
                  <c:v>100</c:v>
                </c:pt>
                <c:pt idx="2">
                  <c:v>100</c:v>
                </c:pt>
                <c:pt idx="3">
                  <c:v>100</c:v>
                </c:pt>
              </c:numCache>
            </c:numRef>
          </c:val>
          <c:extLst>
            <c:ext xmlns:c16="http://schemas.microsoft.com/office/drawing/2014/chart" uri="{C3380CC4-5D6E-409C-BE32-E72D297353CC}">
              <c16:uniqueId val="{00000003-9870-4FD5-955D-A341A391587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DQ27N_1!$D$1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DQ27N_1!$D$2</c:f>
              <c:numCache>
                <c:formatCode>General</c:formatCode>
                <c:ptCount val="1"/>
                <c:pt idx="0">
                  <c:v>65.7</c:v>
                </c:pt>
              </c:numCache>
            </c:numRef>
          </c:val>
          <c:extLst>
            <c:ext xmlns:c16="http://schemas.microsoft.com/office/drawing/2014/chart" uri="{C3380CC4-5D6E-409C-BE32-E72D297353CC}">
              <c16:uniqueId val="{00000000-466E-4AB0-BDB5-8ECBD872D876}"/>
            </c:ext>
          </c:extLst>
        </c:ser>
        <c:ser>
          <c:idx val="1"/>
          <c:order val="1"/>
          <c:tx>
            <c:strRef>
              <c:f>DQ27N_1!$E$1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DQ27N_1!$E$2</c:f>
              <c:numCache>
                <c:formatCode>General</c:formatCode>
                <c:ptCount val="1"/>
                <c:pt idx="0">
                  <c:v>47.5</c:v>
                </c:pt>
              </c:numCache>
            </c:numRef>
          </c:val>
          <c:extLst>
            <c:ext xmlns:c16="http://schemas.microsoft.com/office/drawing/2014/chart" uri="{C3380CC4-5D6E-409C-BE32-E72D297353CC}">
              <c16:uniqueId val="{00000001-466E-4AB0-BDB5-8ECBD872D876}"/>
            </c:ext>
          </c:extLst>
        </c:ser>
        <c:ser>
          <c:idx val="2"/>
          <c:order val="2"/>
          <c:tx>
            <c:strRef>
              <c:f>DQ27N_1!$F$1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DQ27N_1!$F$2</c:f>
              <c:numCache>
                <c:formatCode>General</c:formatCode>
                <c:ptCount val="1"/>
                <c:pt idx="0">
                  <c:v>65.3</c:v>
                </c:pt>
              </c:numCache>
            </c:numRef>
          </c:val>
          <c:extLst>
            <c:ext xmlns:c16="http://schemas.microsoft.com/office/drawing/2014/chart" uri="{C3380CC4-5D6E-409C-BE32-E72D297353CC}">
              <c16:uniqueId val="{00000002-466E-4AB0-BDB5-8ECBD872D876}"/>
            </c:ext>
          </c:extLst>
        </c:ser>
        <c:ser>
          <c:idx val="3"/>
          <c:order val="3"/>
          <c:tx>
            <c:strRef>
              <c:f>DQ27N_1!$G$1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DQ27N_1!$G$2</c:f>
              <c:numCache>
                <c:formatCode>General</c:formatCode>
                <c:ptCount val="1"/>
                <c:pt idx="0">
                  <c:v>71.900000000000006</c:v>
                </c:pt>
              </c:numCache>
            </c:numRef>
          </c:val>
          <c:extLst>
            <c:ext xmlns:c16="http://schemas.microsoft.com/office/drawing/2014/chart" uri="{C3380CC4-5D6E-409C-BE32-E72D297353CC}">
              <c16:uniqueId val="{00000003-466E-4AB0-BDB5-8ECBD872D87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DQ02_2!$D$1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DQ02_2!$B$2:$C$4</c:f>
              <c:multiLvlStrCache>
                <c:ptCount val="3"/>
                <c:lvl>
                  <c:pt idx="0">
                    <c:v>Developed an action plan that describes steps to meet requirements of district’s local wellness policy</c:v>
                  </c:pt>
                  <c:pt idx="1">
                    <c:v>Measured school’s compliance with district’s local wellness policy</c:v>
                  </c:pt>
                  <c:pt idx="2">
                    <c:v>Communicated to students about district’s local wellness policy</c:v>
                  </c:pt>
                </c:lvl>
                <c:lvl>
                  <c:pt idx="0">
                    <c:v>g.</c:v>
                  </c:pt>
                  <c:pt idx="1">
                    <c:v>f.</c:v>
                  </c:pt>
                  <c:pt idx="2">
                    <c:v>e.</c:v>
                  </c:pt>
                </c:lvl>
              </c:multiLvlStrCache>
            </c:multiLvlStrRef>
          </c:cat>
          <c:val>
            <c:numRef>
              <c:f>DQ02_2!$D$2:$D$4</c:f>
              <c:numCache>
                <c:formatCode>General</c:formatCode>
                <c:ptCount val="3"/>
                <c:pt idx="0">
                  <c:v>54.5</c:v>
                </c:pt>
                <c:pt idx="1">
                  <c:v>58.8</c:v>
                </c:pt>
                <c:pt idx="2">
                  <c:v>61.1</c:v>
                </c:pt>
              </c:numCache>
            </c:numRef>
          </c:val>
          <c:extLst>
            <c:ext xmlns:c16="http://schemas.microsoft.com/office/drawing/2014/chart" uri="{C3380CC4-5D6E-409C-BE32-E72D297353CC}">
              <c16:uniqueId val="{00000000-C52B-487C-B4F5-3CD31008C93B}"/>
            </c:ext>
          </c:extLst>
        </c:ser>
        <c:ser>
          <c:idx val="1"/>
          <c:order val="1"/>
          <c:tx>
            <c:strRef>
              <c:f>DQ02_2!$E$1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DQ02_2!$B$2:$C$4</c:f>
              <c:multiLvlStrCache>
                <c:ptCount val="3"/>
                <c:lvl>
                  <c:pt idx="0">
                    <c:v>Developed an action plan that describes steps to meet requirements of district’s local wellness policy</c:v>
                  </c:pt>
                  <c:pt idx="1">
                    <c:v>Measured school’s compliance with district’s local wellness policy</c:v>
                  </c:pt>
                  <c:pt idx="2">
                    <c:v>Communicated to students about district’s local wellness policy</c:v>
                  </c:pt>
                </c:lvl>
                <c:lvl>
                  <c:pt idx="0">
                    <c:v>g.</c:v>
                  </c:pt>
                  <c:pt idx="1">
                    <c:v>f.</c:v>
                  </c:pt>
                  <c:pt idx="2">
                    <c:v>e.</c:v>
                  </c:pt>
                </c:lvl>
              </c:multiLvlStrCache>
            </c:multiLvlStrRef>
          </c:cat>
          <c:val>
            <c:numRef>
              <c:f>DQ02_2!$E$2:$E$4</c:f>
              <c:numCache>
                <c:formatCode>General</c:formatCode>
                <c:ptCount val="3"/>
                <c:pt idx="0">
                  <c:v>68.7</c:v>
                </c:pt>
                <c:pt idx="1">
                  <c:v>70.400000000000006</c:v>
                </c:pt>
                <c:pt idx="2">
                  <c:v>71.3</c:v>
                </c:pt>
              </c:numCache>
            </c:numRef>
          </c:val>
          <c:extLst>
            <c:ext xmlns:c16="http://schemas.microsoft.com/office/drawing/2014/chart" uri="{C3380CC4-5D6E-409C-BE32-E72D297353CC}">
              <c16:uniqueId val="{00000001-C52B-487C-B4F5-3CD31008C93B}"/>
            </c:ext>
          </c:extLst>
        </c:ser>
        <c:ser>
          <c:idx val="2"/>
          <c:order val="2"/>
          <c:tx>
            <c:strRef>
              <c:f>DQ02_2!$F$1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DQ02_2!$B$2:$C$4</c:f>
              <c:multiLvlStrCache>
                <c:ptCount val="3"/>
                <c:lvl>
                  <c:pt idx="0">
                    <c:v>Developed an action plan that describes steps to meet requirements of district’s local wellness policy</c:v>
                  </c:pt>
                  <c:pt idx="1">
                    <c:v>Measured school’s compliance with district’s local wellness policy</c:v>
                  </c:pt>
                  <c:pt idx="2">
                    <c:v>Communicated to students about district’s local wellness policy</c:v>
                  </c:pt>
                </c:lvl>
                <c:lvl>
                  <c:pt idx="0">
                    <c:v>g.</c:v>
                  </c:pt>
                  <c:pt idx="1">
                    <c:v>f.</c:v>
                  </c:pt>
                  <c:pt idx="2">
                    <c:v>e.</c:v>
                  </c:pt>
                </c:lvl>
              </c:multiLvlStrCache>
            </c:multiLvlStrRef>
          </c:cat>
          <c:val>
            <c:numRef>
              <c:f>DQ02_2!$F$2:$F$4</c:f>
              <c:numCache>
                <c:formatCode>General</c:formatCode>
                <c:ptCount val="3"/>
                <c:pt idx="0">
                  <c:v>50.8</c:v>
                </c:pt>
                <c:pt idx="1">
                  <c:v>52.9</c:v>
                </c:pt>
                <c:pt idx="2">
                  <c:v>59.6</c:v>
                </c:pt>
              </c:numCache>
            </c:numRef>
          </c:val>
          <c:extLst>
            <c:ext xmlns:c16="http://schemas.microsoft.com/office/drawing/2014/chart" uri="{C3380CC4-5D6E-409C-BE32-E72D297353CC}">
              <c16:uniqueId val="{00000002-C52B-487C-B4F5-3CD31008C93B}"/>
            </c:ext>
          </c:extLst>
        </c:ser>
        <c:ser>
          <c:idx val="3"/>
          <c:order val="3"/>
          <c:tx>
            <c:strRef>
              <c:f>DQ02_2!$G$1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DQ02_2!$B$2:$C$4</c:f>
              <c:multiLvlStrCache>
                <c:ptCount val="3"/>
                <c:lvl>
                  <c:pt idx="0">
                    <c:v>Developed an action plan that describes steps to meet requirements of district’s local wellness policy</c:v>
                  </c:pt>
                  <c:pt idx="1">
                    <c:v>Measured school’s compliance with district’s local wellness policy</c:v>
                  </c:pt>
                  <c:pt idx="2">
                    <c:v>Communicated to students about district’s local wellness policy</c:v>
                  </c:pt>
                </c:lvl>
                <c:lvl>
                  <c:pt idx="0">
                    <c:v>g.</c:v>
                  </c:pt>
                  <c:pt idx="1">
                    <c:v>f.</c:v>
                  </c:pt>
                  <c:pt idx="2">
                    <c:v>e.</c:v>
                  </c:pt>
                </c:lvl>
              </c:multiLvlStrCache>
            </c:multiLvlStrRef>
          </c:cat>
          <c:val>
            <c:numRef>
              <c:f>DQ02_2!$G$2:$G$4</c:f>
              <c:numCache>
                <c:formatCode>General</c:formatCode>
                <c:ptCount val="3"/>
                <c:pt idx="0">
                  <c:v>55.1</c:v>
                </c:pt>
                <c:pt idx="1">
                  <c:v>62.9</c:v>
                </c:pt>
                <c:pt idx="2">
                  <c:v>59.8</c:v>
                </c:pt>
              </c:numCache>
            </c:numRef>
          </c:val>
          <c:extLst>
            <c:ext xmlns:c16="http://schemas.microsoft.com/office/drawing/2014/chart" uri="{C3380CC4-5D6E-409C-BE32-E72D297353CC}">
              <c16:uniqueId val="{00000003-C52B-487C-B4F5-3CD31008C93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DTOBVAPE_1!$D$1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DTOBVAPE_1!$D$2</c:f>
              <c:numCache>
                <c:formatCode>General</c:formatCode>
                <c:ptCount val="1"/>
                <c:pt idx="0">
                  <c:v>65.7</c:v>
                </c:pt>
              </c:numCache>
            </c:numRef>
          </c:val>
          <c:extLst>
            <c:ext xmlns:c16="http://schemas.microsoft.com/office/drawing/2014/chart" uri="{C3380CC4-5D6E-409C-BE32-E72D297353CC}">
              <c16:uniqueId val="{00000000-3C20-473F-8A97-412D79420217}"/>
            </c:ext>
          </c:extLst>
        </c:ser>
        <c:ser>
          <c:idx val="1"/>
          <c:order val="1"/>
          <c:tx>
            <c:strRef>
              <c:f>DTOBVAPE_1!$E$1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DTOBVAPE_1!$E$2</c:f>
              <c:numCache>
                <c:formatCode>General</c:formatCode>
                <c:ptCount val="1"/>
                <c:pt idx="0">
                  <c:v>47.5</c:v>
                </c:pt>
              </c:numCache>
            </c:numRef>
          </c:val>
          <c:extLst>
            <c:ext xmlns:c16="http://schemas.microsoft.com/office/drawing/2014/chart" uri="{C3380CC4-5D6E-409C-BE32-E72D297353CC}">
              <c16:uniqueId val="{00000001-3C20-473F-8A97-412D79420217}"/>
            </c:ext>
          </c:extLst>
        </c:ser>
        <c:ser>
          <c:idx val="2"/>
          <c:order val="2"/>
          <c:tx>
            <c:strRef>
              <c:f>DTOBVAPE_1!$F$1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DTOBVAPE_1!$F$2</c:f>
              <c:numCache>
                <c:formatCode>General</c:formatCode>
                <c:ptCount val="1"/>
                <c:pt idx="0">
                  <c:v>65.3</c:v>
                </c:pt>
              </c:numCache>
            </c:numRef>
          </c:val>
          <c:extLst>
            <c:ext xmlns:c16="http://schemas.microsoft.com/office/drawing/2014/chart" uri="{C3380CC4-5D6E-409C-BE32-E72D297353CC}">
              <c16:uniqueId val="{00000002-3C20-473F-8A97-412D79420217}"/>
            </c:ext>
          </c:extLst>
        </c:ser>
        <c:ser>
          <c:idx val="3"/>
          <c:order val="3"/>
          <c:tx>
            <c:strRef>
              <c:f>DTOBVAPE_1!$G$1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DTOBVAPE_1!$G$2</c:f>
              <c:numCache>
                <c:formatCode>General</c:formatCode>
                <c:ptCount val="1"/>
                <c:pt idx="0">
                  <c:v>71.900000000000006</c:v>
                </c:pt>
              </c:numCache>
            </c:numRef>
          </c:val>
          <c:extLst>
            <c:ext xmlns:c16="http://schemas.microsoft.com/office/drawing/2014/chart" uri="{C3380CC4-5D6E-409C-BE32-E72D297353CC}">
              <c16:uniqueId val="{00000003-3C20-473F-8A97-412D7942021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DQ28_1_1!$D$1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DQ28_1_1!$D$2:$D$5</c:f>
              <c:numCache>
                <c:formatCode>General</c:formatCode>
                <c:ptCount val="4"/>
                <c:pt idx="0">
                  <c:v>7.2</c:v>
                </c:pt>
                <c:pt idx="1">
                  <c:v>0.4</c:v>
                </c:pt>
                <c:pt idx="2">
                  <c:v>0.4</c:v>
                </c:pt>
                <c:pt idx="3">
                  <c:v>26.7</c:v>
                </c:pt>
              </c:numCache>
            </c:numRef>
          </c:val>
          <c:extLst>
            <c:ext xmlns:c16="http://schemas.microsoft.com/office/drawing/2014/chart" uri="{C3380CC4-5D6E-409C-BE32-E72D297353CC}">
              <c16:uniqueId val="{00000000-549B-4948-8E08-ED9E75F4F099}"/>
            </c:ext>
          </c:extLst>
        </c:ser>
        <c:ser>
          <c:idx val="1"/>
          <c:order val="1"/>
          <c:tx>
            <c:strRef>
              <c:f>DQ28_1_1!$E$1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DQ28_1_1!$E$2:$E$5</c:f>
              <c:numCache>
                <c:formatCode>General</c:formatCode>
                <c:ptCount val="4"/>
                <c:pt idx="0">
                  <c:v>17.5</c:v>
                </c:pt>
                <c:pt idx="1">
                  <c:v>3.3</c:v>
                </c:pt>
                <c:pt idx="2">
                  <c:v>3.3</c:v>
                </c:pt>
                <c:pt idx="3">
                  <c:v>32.9</c:v>
                </c:pt>
              </c:numCache>
            </c:numRef>
          </c:val>
          <c:extLst>
            <c:ext xmlns:c16="http://schemas.microsoft.com/office/drawing/2014/chart" uri="{C3380CC4-5D6E-409C-BE32-E72D297353CC}">
              <c16:uniqueId val="{00000001-549B-4948-8E08-ED9E75F4F099}"/>
            </c:ext>
          </c:extLst>
        </c:ser>
        <c:ser>
          <c:idx val="2"/>
          <c:order val="2"/>
          <c:tx>
            <c:strRef>
              <c:f>DQ28_1_1!$F$1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DQ28_1_1!$F$2:$F$5</c:f>
              <c:numCache>
                <c:formatCode>General</c:formatCode>
                <c:ptCount val="4"/>
                <c:pt idx="0">
                  <c:v>4.4000000000000004</c:v>
                </c:pt>
                <c:pt idx="1">
                  <c:v>8.0000000000000004E-4</c:v>
                </c:pt>
                <c:pt idx="2">
                  <c:v>8.0000000000000004E-4</c:v>
                </c:pt>
                <c:pt idx="3">
                  <c:v>25</c:v>
                </c:pt>
              </c:numCache>
            </c:numRef>
          </c:val>
          <c:extLst>
            <c:ext xmlns:c16="http://schemas.microsoft.com/office/drawing/2014/chart" uri="{C3380CC4-5D6E-409C-BE32-E72D297353CC}">
              <c16:uniqueId val="{00000002-549B-4948-8E08-ED9E75F4F099}"/>
            </c:ext>
          </c:extLst>
        </c:ser>
        <c:ser>
          <c:idx val="3"/>
          <c:order val="3"/>
          <c:tx>
            <c:strRef>
              <c:f>DQ28_1_1!$G$1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DQ28_1_1!$G$2:$G$5</c:f>
              <c:numCache>
                <c:formatCode>General</c:formatCode>
                <c:ptCount val="4"/>
                <c:pt idx="0">
                  <c:v>7.8</c:v>
                </c:pt>
                <c:pt idx="1">
                  <c:v>8.0000000000000004E-4</c:v>
                </c:pt>
                <c:pt idx="2">
                  <c:v>8.0000000000000004E-4</c:v>
                </c:pt>
                <c:pt idx="3">
                  <c:v>27.1</c:v>
                </c:pt>
              </c:numCache>
            </c:numRef>
          </c:val>
          <c:extLst>
            <c:ext xmlns:c16="http://schemas.microsoft.com/office/drawing/2014/chart" uri="{C3380CC4-5D6E-409C-BE32-E72D297353CC}">
              <c16:uniqueId val="{00000003-549B-4948-8E08-ED9E75F4F09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DQ28_1_2!$D$1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DQ28_1_2!$D$2:$D$5</c:f>
              <c:numCache>
                <c:formatCode>General</c:formatCode>
                <c:ptCount val="4"/>
                <c:pt idx="0">
                  <c:v>6.8</c:v>
                </c:pt>
                <c:pt idx="1">
                  <c:v>9.9</c:v>
                </c:pt>
                <c:pt idx="2">
                  <c:v>0.4</c:v>
                </c:pt>
                <c:pt idx="3">
                  <c:v>4</c:v>
                </c:pt>
              </c:numCache>
            </c:numRef>
          </c:val>
          <c:extLst>
            <c:ext xmlns:c16="http://schemas.microsoft.com/office/drawing/2014/chart" uri="{C3380CC4-5D6E-409C-BE32-E72D297353CC}">
              <c16:uniqueId val="{00000000-D9D9-4CA2-90D3-9F5BA0D727DC}"/>
            </c:ext>
          </c:extLst>
        </c:ser>
        <c:ser>
          <c:idx val="1"/>
          <c:order val="1"/>
          <c:tx>
            <c:strRef>
              <c:f>DQ28_1_2!$E$1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DQ28_1_2!$E$2:$E$5</c:f>
              <c:numCache>
                <c:formatCode>General</c:formatCode>
                <c:ptCount val="4"/>
                <c:pt idx="0">
                  <c:v>6.1</c:v>
                </c:pt>
                <c:pt idx="1">
                  <c:v>3.4</c:v>
                </c:pt>
                <c:pt idx="2">
                  <c:v>3.3</c:v>
                </c:pt>
                <c:pt idx="3">
                  <c:v>15.7</c:v>
                </c:pt>
              </c:numCache>
            </c:numRef>
          </c:val>
          <c:extLst>
            <c:ext xmlns:c16="http://schemas.microsoft.com/office/drawing/2014/chart" uri="{C3380CC4-5D6E-409C-BE32-E72D297353CC}">
              <c16:uniqueId val="{00000001-D9D9-4CA2-90D3-9F5BA0D727DC}"/>
            </c:ext>
          </c:extLst>
        </c:ser>
        <c:ser>
          <c:idx val="2"/>
          <c:order val="2"/>
          <c:tx>
            <c:strRef>
              <c:f>DQ28_1_2!$F$1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DQ28_1_2!$F$2:$F$5</c:f>
              <c:numCache>
                <c:formatCode>General</c:formatCode>
                <c:ptCount val="4"/>
                <c:pt idx="0">
                  <c:v>8.3000000000000007</c:v>
                </c:pt>
                <c:pt idx="1">
                  <c:v>9.5</c:v>
                </c:pt>
                <c:pt idx="2">
                  <c:v>8.0000000000000004E-4</c:v>
                </c:pt>
                <c:pt idx="3">
                  <c:v>1.3</c:v>
                </c:pt>
              </c:numCache>
            </c:numRef>
          </c:val>
          <c:extLst>
            <c:ext xmlns:c16="http://schemas.microsoft.com/office/drawing/2014/chart" uri="{C3380CC4-5D6E-409C-BE32-E72D297353CC}">
              <c16:uniqueId val="{00000002-D9D9-4CA2-90D3-9F5BA0D727DC}"/>
            </c:ext>
          </c:extLst>
        </c:ser>
        <c:ser>
          <c:idx val="3"/>
          <c:order val="3"/>
          <c:tx>
            <c:strRef>
              <c:f>DQ28_1_2!$G$1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DQ28_1_2!$G$2:$G$5</c:f>
              <c:numCache>
                <c:formatCode>General</c:formatCode>
                <c:ptCount val="4"/>
                <c:pt idx="0">
                  <c:v>5</c:v>
                </c:pt>
                <c:pt idx="1">
                  <c:v>12.2</c:v>
                </c:pt>
                <c:pt idx="2">
                  <c:v>8.0000000000000004E-4</c:v>
                </c:pt>
                <c:pt idx="3">
                  <c:v>4.3</c:v>
                </c:pt>
              </c:numCache>
            </c:numRef>
          </c:val>
          <c:extLst>
            <c:ext xmlns:c16="http://schemas.microsoft.com/office/drawing/2014/chart" uri="{C3380CC4-5D6E-409C-BE32-E72D297353CC}">
              <c16:uniqueId val="{00000003-D9D9-4CA2-90D3-9F5BA0D727D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DQ28_1_3!$D$1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DQ28_1_3!$D$2:$D$5</c:f>
              <c:numCache>
                <c:formatCode>General</c:formatCode>
                <c:ptCount val="4"/>
                <c:pt idx="0">
                  <c:v>65.3</c:v>
                </c:pt>
                <c:pt idx="1">
                  <c:v>14</c:v>
                </c:pt>
                <c:pt idx="2">
                  <c:v>65.099999999999994</c:v>
                </c:pt>
                <c:pt idx="3">
                  <c:v>14.6</c:v>
                </c:pt>
              </c:numCache>
            </c:numRef>
          </c:val>
          <c:extLst>
            <c:ext xmlns:c16="http://schemas.microsoft.com/office/drawing/2014/chart" uri="{C3380CC4-5D6E-409C-BE32-E72D297353CC}">
              <c16:uniqueId val="{00000000-C3ED-41A0-8A35-1B316858B346}"/>
            </c:ext>
          </c:extLst>
        </c:ser>
        <c:ser>
          <c:idx val="1"/>
          <c:order val="1"/>
          <c:tx>
            <c:strRef>
              <c:f>DQ28_1_3!$E$1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DQ28_1_3!$E$2:$E$5</c:f>
              <c:numCache>
                <c:formatCode>General</c:formatCode>
                <c:ptCount val="4"/>
                <c:pt idx="0">
                  <c:v>60.6</c:v>
                </c:pt>
                <c:pt idx="1">
                  <c:v>6.5</c:v>
                </c:pt>
                <c:pt idx="2">
                  <c:v>66.7</c:v>
                </c:pt>
                <c:pt idx="3">
                  <c:v>17</c:v>
                </c:pt>
              </c:numCache>
            </c:numRef>
          </c:val>
          <c:extLst>
            <c:ext xmlns:c16="http://schemas.microsoft.com/office/drawing/2014/chart" uri="{C3380CC4-5D6E-409C-BE32-E72D297353CC}">
              <c16:uniqueId val="{00000001-C3ED-41A0-8A35-1B316858B346}"/>
            </c:ext>
          </c:extLst>
        </c:ser>
        <c:ser>
          <c:idx val="2"/>
          <c:order val="2"/>
          <c:tx>
            <c:strRef>
              <c:f>DQ28_1_3!$F$1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DQ28_1_3!$F$2:$F$5</c:f>
              <c:numCache>
                <c:formatCode>General</c:formatCode>
                <c:ptCount val="4"/>
                <c:pt idx="0">
                  <c:v>68.400000000000006</c:v>
                </c:pt>
                <c:pt idx="1">
                  <c:v>13.2</c:v>
                </c:pt>
                <c:pt idx="2">
                  <c:v>66</c:v>
                </c:pt>
                <c:pt idx="3">
                  <c:v>14.1</c:v>
                </c:pt>
              </c:numCache>
            </c:numRef>
          </c:val>
          <c:extLst>
            <c:ext xmlns:c16="http://schemas.microsoft.com/office/drawing/2014/chart" uri="{C3380CC4-5D6E-409C-BE32-E72D297353CC}">
              <c16:uniqueId val="{00000002-C3ED-41A0-8A35-1B316858B346}"/>
            </c:ext>
          </c:extLst>
        </c:ser>
        <c:ser>
          <c:idx val="3"/>
          <c:order val="3"/>
          <c:tx>
            <c:strRef>
              <c:f>DQ28_1_3!$G$1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DQ28_1_3!$G$2:$G$5</c:f>
              <c:numCache>
                <c:formatCode>General</c:formatCode>
                <c:ptCount val="4"/>
                <c:pt idx="0">
                  <c:v>62.6</c:v>
                </c:pt>
                <c:pt idx="1">
                  <c:v>16.899999999999999</c:v>
                </c:pt>
                <c:pt idx="2">
                  <c:v>63.7</c:v>
                </c:pt>
                <c:pt idx="3">
                  <c:v>14.6</c:v>
                </c:pt>
              </c:numCache>
            </c:numRef>
          </c:val>
          <c:extLst>
            <c:ext xmlns:c16="http://schemas.microsoft.com/office/drawing/2014/chart" uri="{C3380CC4-5D6E-409C-BE32-E72D297353CC}">
              <c16:uniqueId val="{00000003-C3ED-41A0-8A35-1B316858B34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DQ28_2_1!$D$1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DQ28_2_1!$D$2:$D$5</c:f>
              <c:numCache>
                <c:formatCode>General</c:formatCode>
                <c:ptCount val="4"/>
                <c:pt idx="0">
                  <c:v>18.399999999999999</c:v>
                </c:pt>
                <c:pt idx="1">
                  <c:v>8.0000000000000004E-4</c:v>
                </c:pt>
                <c:pt idx="2">
                  <c:v>8.0000000000000004E-4</c:v>
                </c:pt>
                <c:pt idx="3">
                  <c:v>8.8000000000000007</c:v>
                </c:pt>
              </c:numCache>
            </c:numRef>
          </c:val>
          <c:extLst>
            <c:ext xmlns:c16="http://schemas.microsoft.com/office/drawing/2014/chart" uri="{C3380CC4-5D6E-409C-BE32-E72D297353CC}">
              <c16:uniqueId val="{00000000-DDF3-468A-B2ED-B377DA33345E}"/>
            </c:ext>
          </c:extLst>
        </c:ser>
        <c:ser>
          <c:idx val="1"/>
          <c:order val="1"/>
          <c:tx>
            <c:strRef>
              <c:f>DQ28_2_1!$E$1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DQ28_2_1!$E$2:$E$5</c:f>
              <c:numCache>
                <c:formatCode>General</c:formatCode>
                <c:ptCount val="4"/>
                <c:pt idx="0">
                  <c:v>10.199999999999999</c:v>
                </c:pt>
                <c:pt idx="1">
                  <c:v>8.0000000000000004E-4</c:v>
                </c:pt>
                <c:pt idx="2">
                  <c:v>8.0000000000000004E-4</c:v>
                </c:pt>
                <c:pt idx="3">
                  <c:v>5</c:v>
                </c:pt>
              </c:numCache>
            </c:numRef>
          </c:val>
          <c:extLst>
            <c:ext xmlns:c16="http://schemas.microsoft.com/office/drawing/2014/chart" uri="{C3380CC4-5D6E-409C-BE32-E72D297353CC}">
              <c16:uniqueId val="{00000001-DDF3-468A-B2ED-B377DA33345E}"/>
            </c:ext>
          </c:extLst>
        </c:ser>
        <c:ser>
          <c:idx val="2"/>
          <c:order val="2"/>
          <c:tx>
            <c:strRef>
              <c:f>DQ28_2_1!$F$1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DQ28_2_1!$F$2:$F$5</c:f>
              <c:numCache>
                <c:formatCode>General</c:formatCode>
                <c:ptCount val="4"/>
                <c:pt idx="0">
                  <c:v>17.8</c:v>
                </c:pt>
                <c:pt idx="1">
                  <c:v>8.0000000000000004E-4</c:v>
                </c:pt>
                <c:pt idx="2">
                  <c:v>8.0000000000000004E-4</c:v>
                </c:pt>
                <c:pt idx="3">
                  <c:v>9.8000000000000007</c:v>
                </c:pt>
              </c:numCache>
            </c:numRef>
          </c:val>
          <c:extLst>
            <c:ext xmlns:c16="http://schemas.microsoft.com/office/drawing/2014/chart" uri="{C3380CC4-5D6E-409C-BE32-E72D297353CC}">
              <c16:uniqueId val="{00000002-DDF3-468A-B2ED-B377DA33345E}"/>
            </c:ext>
          </c:extLst>
        </c:ser>
        <c:ser>
          <c:idx val="3"/>
          <c:order val="3"/>
          <c:tx>
            <c:strRef>
              <c:f>DQ28_2_1!$G$1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DQ28_2_1!$G$2:$G$5</c:f>
              <c:numCache>
                <c:formatCode>General</c:formatCode>
                <c:ptCount val="4"/>
                <c:pt idx="0">
                  <c:v>21.5</c:v>
                </c:pt>
                <c:pt idx="1">
                  <c:v>8.0000000000000004E-4</c:v>
                </c:pt>
                <c:pt idx="2">
                  <c:v>8.0000000000000004E-4</c:v>
                </c:pt>
                <c:pt idx="3">
                  <c:v>8.5</c:v>
                </c:pt>
              </c:numCache>
            </c:numRef>
          </c:val>
          <c:extLst>
            <c:ext xmlns:c16="http://schemas.microsoft.com/office/drawing/2014/chart" uri="{C3380CC4-5D6E-409C-BE32-E72D297353CC}">
              <c16:uniqueId val="{00000003-DDF3-468A-B2ED-B377DA33345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DQ28_2_2!$D$1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DQ28_2_2!$D$2:$D$5</c:f>
              <c:numCache>
                <c:formatCode>General</c:formatCode>
                <c:ptCount val="4"/>
                <c:pt idx="0">
                  <c:v>7.9</c:v>
                </c:pt>
                <c:pt idx="1">
                  <c:v>24.4</c:v>
                </c:pt>
                <c:pt idx="2">
                  <c:v>0.7</c:v>
                </c:pt>
                <c:pt idx="3">
                  <c:v>11.9</c:v>
                </c:pt>
              </c:numCache>
            </c:numRef>
          </c:val>
          <c:extLst>
            <c:ext xmlns:c16="http://schemas.microsoft.com/office/drawing/2014/chart" uri="{C3380CC4-5D6E-409C-BE32-E72D297353CC}">
              <c16:uniqueId val="{00000000-9304-4E31-B36C-A3ACEEBF3CB1}"/>
            </c:ext>
          </c:extLst>
        </c:ser>
        <c:ser>
          <c:idx val="1"/>
          <c:order val="1"/>
          <c:tx>
            <c:strRef>
              <c:f>DQ28_2_2!$E$1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DQ28_2_2!$E$2:$E$5</c:f>
              <c:numCache>
                <c:formatCode>General</c:formatCode>
                <c:ptCount val="4"/>
                <c:pt idx="0">
                  <c:v>9.1999999999999993</c:v>
                </c:pt>
                <c:pt idx="1">
                  <c:v>15.3</c:v>
                </c:pt>
                <c:pt idx="2">
                  <c:v>8.0000000000000004E-4</c:v>
                </c:pt>
                <c:pt idx="3">
                  <c:v>12.1</c:v>
                </c:pt>
              </c:numCache>
            </c:numRef>
          </c:val>
          <c:extLst>
            <c:ext xmlns:c16="http://schemas.microsoft.com/office/drawing/2014/chart" uri="{C3380CC4-5D6E-409C-BE32-E72D297353CC}">
              <c16:uniqueId val="{00000001-9304-4E31-B36C-A3ACEEBF3CB1}"/>
            </c:ext>
          </c:extLst>
        </c:ser>
        <c:ser>
          <c:idx val="2"/>
          <c:order val="2"/>
          <c:tx>
            <c:strRef>
              <c:f>DQ28_2_2!$F$1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DQ28_2_2!$F$2:$F$5</c:f>
              <c:numCache>
                <c:formatCode>General</c:formatCode>
                <c:ptCount val="4"/>
                <c:pt idx="0">
                  <c:v>8.4</c:v>
                </c:pt>
                <c:pt idx="1">
                  <c:v>27.6</c:v>
                </c:pt>
                <c:pt idx="2">
                  <c:v>8.0000000000000004E-4</c:v>
                </c:pt>
                <c:pt idx="3">
                  <c:v>9.9</c:v>
                </c:pt>
              </c:numCache>
            </c:numRef>
          </c:val>
          <c:extLst>
            <c:ext xmlns:c16="http://schemas.microsoft.com/office/drawing/2014/chart" uri="{C3380CC4-5D6E-409C-BE32-E72D297353CC}">
              <c16:uniqueId val="{00000002-9304-4E31-B36C-A3ACEEBF3CB1}"/>
            </c:ext>
          </c:extLst>
        </c:ser>
        <c:ser>
          <c:idx val="3"/>
          <c:order val="3"/>
          <c:tx>
            <c:strRef>
              <c:f>DQ28_2_2!$G$1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DQ28_2_2!$G$2:$G$5</c:f>
              <c:numCache>
                <c:formatCode>General</c:formatCode>
                <c:ptCount val="4"/>
                <c:pt idx="0">
                  <c:v>6.8</c:v>
                </c:pt>
                <c:pt idx="1">
                  <c:v>22.8</c:v>
                </c:pt>
                <c:pt idx="2">
                  <c:v>1.8</c:v>
                </c:pt>
                <c:pt idx="3">
                  <c:v>14.3</c:v>
                </c:pt>
              </c:numCache>
            </c:numRef>
          </c:val>
          <c:extLst>
            <c:ext xmlns:c16="http://schemas.microsoft.com/office/drawing/2014/chart" uri="{C3380CC4-5D6E-409C-BE32-E72D297353CC}">
              <c16:uniqueId val="{00000003-9304-4E31-B36C-A3ACEEBF3CB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DQ28_2_3!$D$1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DQ28_2_3!$D$2:$D$5</c:f>
              <c:numCache>
                <c:formatCode>General</c:formatCode>
                <c:ptCount val="4"/>
                <c:pt idx="0">
                  <c:v>25.6</c:v>
                </c:pt>
                <c:pt idx="1">
                  <c:v>19.600000000000001</c:v>
                </c:pt>
                <c:pt idx="2">
                  <c:v>16.8</c:v>
                </c:pt>
                <c:pt idx="3">
                  <c:v>13.8</c:v>
                </c:pt>
              </c:numCache>
            </c:numRef>
          </c:val>
          <c:extLst>
            <c:ext xmlns:c16="http://schemas.microsoft.com/office/drawing/2014/chart" uri="{C3380CC4-5D6E-409C-BE32-E72D297353CC}">
              <c16:uniqueId val="{00000000-82DC-4897-AFB4-EC9052B4C6E2}"/>
            </c:ext>
          </c:extLst>
        </c:ser>
        <c:ser>
          <c:idx val="1"/>
          <c:order val="1"/>
          <c:tx>
            <c:strRef>
              <c:f>DQ28_2_3!$E$1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DQ28_2_3!$E$2:$E$5</c:f>
              <c:numCache>
                <c:formatCode>General</c:formatCode>
                <c:ptCount val="4"/>
                <c:pt idx="0">
                  <c:v>30.4</c:v>
                </c:pt>
                <c:pt idx="1">
                  <c:v>16.7</c:v>
                </c:pt>
                <c:pt idx="2">
                  <c:v>16.100000000000001</c:v>
                </c:pt>
                <c:pt idx="3">
                  <c:v>14</c:v>
                </c:pt>
              </c:numCache>
            </c:numRef>
          </c:val>
          <c:extLst>
            <c:ext xmlns:c16="http://schemas.microsoft.com/office/drawing/2014/chart" uri="{C3380CC4-5D6E-409C-BE32-E72D297353CC}">
              <c16:uniqueId val="{00000001-82DC-4897-AFB4-EC9052B4C6E2}"/>
            </c:ext>
          </c:extLst>
        </c:ser>
        <c:ser>
          <c:idx val="2"/>
          <c:order val="2"/>
          <c:tx>
            <c:strRef>
              <c:f>DQ28_2_3!$F$1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DQ28_2_3!$F$2:$F$5</c:f>
              <c:numCache>
                <c:formatCode>General</c:formatCode>
                <c:ptCount val="4"/>
                <c:pt idx="0">
                  <c:v>23.4</c:v>
                </c:pt>
                <c:pt idx="1">
                  <c:v>19.399999999999999</c:v>
                </c:pt>
                <c:pt idx="2">
                  <c:v>16.600000000000001</c:v>
                </c:pt>
                <c:pt idx="3">
                  <c:v>11.3</c:v>
                </c:pt>
              </c:numCache>
            </c:numRef>
          </c:val>
          <c:extLst>
            <c:ext xmlns:c16="http://schemas.microsoft.com/office/drawing/2014/chart" uri="{C3380CC4-5D6E-409C-BE32-E72D297353CC}">
              <c16:uniqueId val="{00000002-82DC-4897-AFB4-EC9052B4C6E2}"/>
            </c:ext>
          </c:extLst>
        </c:ser>
        <c:ser>
          <c:idx val="3"/>
          <c:order val="3"/>
          <c:tx>
            <c:strRef>
              <c:f>DQ28_2_3!$G$1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DQ28_2_3!$G$2:$G$5</c:f>
              <c:numCache>
                <c:formatCode>General</c:formatCode>
                <c:ptCount val="4"/>
                <c:pt idx="0">
                  <c:v>27.2</c:v>
                </c:pt>
                <c:pt idx="1">
                  <c:v>20.6</c:v>
                </c:pt>
                <c:pt idx="2">
                  <c:v>17.3</c:v>
                </c:pt>
                <c:pt idx="3">
                  <c:v>16.899999999999999</c:v>
                </c:pt>
              </c:numCache>
            </c:numRef>
          </c:val>
          <c:extLst>
            <c:ext xmlns:c16="http://schemas.microsoft.com/office/drawing/2014/chart" uri="{C3380CC4-5D6E-409C-BE32-E72D297353CC}">
              <c16:uniqueId val="{00000003-82DC-4897-AFB4-EC9052B4C6E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DQ28_3_1!$D$1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DQ28_3_1!$D$2:$D$5</c:f>
              <c:numCache>
                <c:formatCode>General</c:formatCode>
                <c:ptCount val="4"/>
                <c:pt idx="0">
                  <c:v>49</c:v>
                </c:pt>
                <c:pt idx="1">
                  <c:v>1.3</c:v>
                </c:pt>
                <c:pt idx="2">
                  <c:v>0.9</c:v>
                </c:pt>
                <c:pt idx="3">
                  <c:v>12.9</c:v>
                </c:pt>
              </c:numCache>
            </c:numRef>
          </c:val>
          <c:extLst>
            <c:ext xmlns:c16="http://schemas.microsoft.com/office/drawing/2014/chart" uri="{C3380CC4-5D6E-409C-BE32-E72D297353CC}">
              <c16:uniqueId val="{00000000-CC47-4AB3-878B-93EAADC1A16D}"/>
            </c:ext>
          </c:extLst>
        </c:ser>
        <c:ser>
          <c:idx val="1"/>
          <c:order val="1"/>
          <c:tx>
            <c:strRef>
              <c:f>DQ28_3_1!$E$1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DQ28_3_1!$E$2:$E$5</c:f>
              <c:numCache>
                <c:formatCode>General</c:formatCode>
                <c:ptCount val="4"/>
                <c:pt idx="0">
                  <c:v>49.4</c:v>
                </c:pt>
                <c:pt idx="1">
                  <c:v>8.0000000000000004E-4</c:v>
                </c:pt>
                <c:pt idx="2">
                  <c:v>8.0000000000000004E-4</c:v>
                </c:pt>
                <c:pt idx="3">
                  <c:v>9</c:v>
                </c:pt>
              </c:numCache>
            </c:numRef>
          </c:val>
          <c:extLst>
            <c:ext xmlns:c16="http://schemas.microsoft.com/office/drawing/2014/chart" uri="{C3380CC4-5D6E-409C-BE32-E72D297353CC}">
              <c16:uniqueId val="{00000001-CC47-4AB3-878B-93EAADC1A16D}"/>
            </c:ext>
          </c:extLst>
        </c:ser>
        <c:ser>
          <c:idx val="2"/>
          <c:order val="2"/>
          <c:tx>
            <c:strRef>
              <c:f>DQ28_3_1!$F$1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DQ28_3_1!$F$2:$F$5</c:f>
              <c:numCache>
                <c:formatCode>General</c:formatCode>
                <c:ptCount val="4"/>
                <c:pt idx="0">
                  <c:v>46.2</c:v>
                </c:pt>
                <c:pt idx="1">
                  <c:v>0.7</c:v>
                </c:pt>
                <c:pt idx="2">
                  <c:v>8.0000000000000004E-4</c:v>
                </c:pt>
                <c:pt idx="3">
                  <c:v>8.9</c:v>
                </c:pt>
              </c:numCache>
            </c:numRef>
          </c:val>
          <c:extLst>
            <c:ext xmlns:c16="http://schemas.microsoft.com/office/drawing/2014/chart" uri="{C3380CC4-5D6E-409C-BE32-E72D297353CC}">
              <c16:uniqueId val="{00000002-CC47-4AB3-878B-93EAADC1A16D}"/>
            </c:ext>
          </c:extLst>
        </c:ser>
        <c:ser>
          <c:idx val="3"/>
          <c:order val="3"/>
          <c:tx>
            <c:strRef>
              <c:f>DQ28_3_1!$G$1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DQ28_3_1!$G$2:$G$5</c:f>
              <c:numCache>
                <c:formatCode>General</c:formatCode>
                <c:ptCount val="4"/>
                <c:pt idx="0">
                  <c:v>52.3</c:v>
                </c:pt>
                <c:pt idx="1">
                  <c:v>2.5</c:v>
                </c:pt>
                <c:pt idx="2">
                  <c:v>2.4</c:v>
                </c:pt>
                <c:pt idx="3">
                  <c:v>19</c:v>
                </c:pt>
              </c:numCache>
            </c:numRef>
          </c:val>
          <c:extLst>
            <c:ext xmlns:c16="http://schemas.microsoft.com/office/drawing/2014/chart" uri="{C3380CC4-5D6E-409C-BE32-E72D297353CC}">
              <c16:uniqueId val="{00000003-CC47-4AB3-878B-93EAADC1A16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DQ28_3_2!$D$1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DQ28_3_2!$D$2:$D$5</c:f>
              <c:numCache>
                <c:formatCode>General</c:formatCode>
                <c:ptCount val="4"/>
                <c:pt idx="0">
                  <c:v>40.299999999999997</c:v>
                </c:pt>
                <c:pt idx="1">
                  <c:v>42.4</c:v>
                </c:pt>
                <c:pt idx="2">
                  <c:v>4.2</c:v>
                </c:pt>
                <c:pt idx="3">
                  <c:v>50</c:v>
                </c:pt>
              </c:numCache>
            </c:numRef>
          </c:val>
          <c:extLst>
            <c:ext xmlns:c16="http://schemas.microsoft.com/office/drawing/2014/chart" uri="{C3380CC4-5D6E-409C-BE32-E72D297353CC}">
              <c16:uniqueId val="{00000000-3D0D-4D48-929F-C612D6432135}"/>
            </c:ext>
          </c:extLst>
        </c:ser>
        <c:ser>
          <c:idx val="1"/>
          <c:order val="1"/>
          <c:tx>
            <c:strRef>
              <c:f>DQ28_3_2!$E$1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DQ28_3_2!$E$2:$E$5</c:f>
              <c:numCache>
                <c:formatCode>General</c:formatCode>
                <c:ptCount val="4"/>
                <c:pt idx="0">
                  <c:v>37</c:v>
                </c:pt>
                <c:pt idx="1">
                  <c:v>52</c:v>
                </c:pt>
                <c:pt idx="2">
                  <c:v>5.3</c:v>
                </c:pt>
                <c:pt idx="3">
                  <c:v>42.9</c:v>
                </c:pt>
              </c:numCache>
            </c:numRef>
          </c:val>
          <c:extLst>
            <c:ext xmlns:c16="http://schemas.microsoft.com/office/drawing/2014/chart" uri="{C3380CC4-5D6E-409C-BE32-E72D297353CC}">
              <c16:uniqueId val="{00000001-3D0D-4D48-929F-C612D6432135}"/>
            </c:ext>
          </c:extLst>
        </c:ser>
        <c:ser>
          <c:idx val="2"/>
          <c:order val="2"/>
          <c:tx>
            <c:strRef>
              <c:f>DQ28_3_2!$F$1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DQ28_3_2!$F$2:$F$5</c:f>
              <c:numCache>
                <c:formatCode>General</c:formatCode>
                <c:ptCount val="4"/>
                <c:pt idx="0">
                  <c:v>37.700000000000003</c:v>
                </c:pt>
                <c:pt idx="1">
                  <c:v>38</c:v>
                </c:pt>
                <c:pt idx="2">
                  <c:v>1.3</c:v>
                </c:pt>
                <c:pt idx="3">
                  <c:v>49.5</c:v>
                </c:pt>
              </c:numCache>
            </c:numRef>
          </c:val>
          <c:extLst>
            <c:ext xmlns:c16="http://schemas.microsoft.com/office/drawing/2014/chart" uri="{C3380CC4-5D6E-409C-BE32-E72D297353CC}">
              <c16:uniqueId val="{00000002-3D0D-4D48-929F-C612D6432135}"/>
            </c:ext>
          </c:extLst>
        </c:ser>
        <c:ser>
          <c:idx val="3"/>
          <c:order val="3"/>
          <c:tx>
            <c:strRef>
              <c:f>DQ28_3_2!$G$1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DQ28_3_2!$G$2:$G$5</c:f>
              <c:numCache>
                <c:formatCode>General</c:formatCode>
                <c:ptCount val="4"/>
                <c:pt idx="0">
                  <c:v>44.4</c:v>
                </c:pt>
                <c:pt idx="1">
                  <c:v>45.5</c:v>
                </c:pt>
                <c:pt idx="2">
                  <c:v>7.6</c:v>
                </c:pt>
                <c:pt idx="3">
                  <c:v>52.6</c:v>
                </c:pt>
              </c:numCache>
            </c:numRef>
          </c:val>
          <c:extLst>
            <c:ext xmlns:c16="http://schemas.microsoft.com/office/drawing/2014/chart" uri="{C3380CC4-5D6E-409C-BE32-E72D297353CC}">
              <c16:uniqueId val="{00000003-3D0D-4D48-929F-C612D643213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DQ28_3_3!$D$1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DQ28_3_3!$D$2:$D$5</c:f>
              <c:numCache>
                <c:formatCode>General</c:formatCode>
                <c:ptCount val="4"/>
                <c:pt idx="0">
                  <c:v>8.5</c:v>
                </c:pt>
                <c:pt idx="1">
                  <c:v>40.5</c:v>
                </c:pt>
                <c:pt idx="2">
                  <c:v>14.5</c:v>
                </c:pt>
                <c:pt idx="3">
                  <c:v>38.200000000000003</c:v>
                </c:pt>
              </c:numCache>
            </c:numRef>
          </c:val>
          <c:extLst>
            <c:ext xmlns:c16="http://schemas.microsoft.com/office/drawing/2014/chart" uri="{C3380CC4-5D6E-409C-BE32-E72D297353CC}">
              <c16:uniqueId val="{00000000-CEE1-4EFF-9CF6-6C5251EBB7E1}"/>
            </c:ext>
          </c:extLst>
        </c:ser>
        <c:ser>
          <c:idx val="1"/>
          <c:order val="1"/>
          <c:tx>
            <c:strRef>
              <c:f>DQ28_3_3!$E$1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DQ28_3_3!$E$2:$E$5</c:f>
              <c:numCache>
                <c:formatCode>General</c:formatCode>
                <c:ptCount val="4"/>
                <c:pt idx="0">
                  <c:v>9</c:v>
                </c:pt>
                <c:pt idx="1">
                  <c:v>50.5</c:v>
                </c:pt>
                <c:pt idx="2">
                  <c:v>11.9</c:v>
                </c:pt>
                <c:pt idx="3">
                  <c:v>39.5</c:v>
                </c:pt>
              </c:numCache>
            </c:numRef>
          </c:val>
          <c:extLst>
            <c:ext xmlns:c16="http://schemas.microsoft.com/office/drawing/2014/chart" uri="{C3380CC4-5D6E-409C-BE32-E72D297353CC}">
              <c16:uniqueId val="{00000001-CEE1-4EFF-9CF6-6C5251EBB7E1}"/>
            </c:ext>
          </c:extLst>
        </c:ser>
        <c:ser>
          <c:idx val="2"/>
          <c:order val="2"/>
          <c:tx>
            <c:strRef>
              <c:f>DQ28_3_3!$F$1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DQ28_3_3!$F$2:$F$5</c:f>
              <c:numCache>
                <c:formatCode>General</c:formatCode>
                <c:ptCount val="4"/>
                <c:pt idx="0">
                  <c:v>7.5</c:v>
                </c:pt>
                <c:pt idx="1">
                  <c:v>41</c:v>
                </c:pt>
                <c:pt idx="2">
                  <c:v>14.8</c:v>
                </c:pt>
                <c:pt idx="3">
                  <c:v>39.299999999999997</c:v>
                </c:pt>
              </c:numCache>
            </c:numRef>
          </c:val>
          <c:extLst>
            <c:ext xmlns:c16="http://schemas.microsoft.com/office/drawing/2014/chart" uri="{C3380CC4-5D6E-409C-BE32-E72D297353CC}">
              <c16:uniqueId val="{00000002-CEE1-4EFF-9CF6-6C5251EBB7E1}"/>
            </c:ext>
          </c:extLst>
        </c:ser>
        <c:ser>
          <c:idx val="3"/>
          <c:order val="3"/>
          <c:tx>
            <c:strRef>
              <c:f>DQ28_3_3!$G$1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DQ28_3_3!$G$2:$G$5</c:f>
              <c:numCache>
                <c:formatCode>General</c:formatCode>
                <c:ptCount val="4"/>
                <c:pt idx="0">
                  <c:v>9.4</c:v>
                </c:pt>
                <c:pt idx="1">
                  <c:v>37.200000000000003</c:v>
                </c:pt>
                <c:pt idx="2">
                  <c:v>14.7</c:v>
                </c:pt>
                <c:pt idx="3">
                  <c:v>36.4</c:v>
                </c:pt>
              </c:numCache>
            </c:numRef>
          </c:val>
          <c:extLst>
            <c:ext xmlns:c16="http://schemas.microsoft.com/office/drawing/2014/chart" uri="{C3380CC4-5D6E-409C-BE32-E72D297353CC}">
              <c16:uniqueId val="{00000003-CEE1-4EFF-9CF6-6C5251EBB7E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DQ03_1!$D$1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DQ03_1!$D$2</c:f>
              <c:numCache>
                <c:formatCode>General</c:formatCode>
                <c:ptCount val="1"/>
                <c:pt idx="0">
                  <c:v>85.5</c:v>
                </c:pt>
              </c:numCache>
            </c:numRef>
          </c:val>
          <c:extLst>
            <c:ext xmlns:c16="http://schemas.microsoft.com/office/drawing/2014/chart" uri="{C3380CC4-5D6E-409C-BE32-E72D297353CC}">
              <c16:uniqueId val="{00000000-1024-49F3-A40C-DCE5B85B6597}"/>
            </c:ext>
          </c:extLst>
        </c:ser>
        <c:ser>
          <c:idx val="1"/>
          <c:order val="1"/>
          <c:tx>
            <c:strRef>
              <c:f>DQ03_1!$E$1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DQ03_1!$E$2</c:f>
              <c:numCache>
                <c:formatCode>General</c:formatCode>
                <c:ptCount val="1"/>
                <c:pt idx="0">
                  <c:v>89</c:v>
                </c:pt>
              </c:numCache>
            </c:numRef>
          </c:val>
          <c:extLst>
            <c:ext xmlns:c16="http://schemas.microsoft.com/office/drawing/2014/chart" uri="{C3380CC4-5D6E-409C-BE32-E72D297353CC}">
              <c16:uniqueId val="{00000001-1024-49F3-A40C-DCE5B85B6597}"/>
            </c:ext>
          </c:extLst>
        </c:ser>
        <c:ser>
          <c:idx val="2"/>
          <c:order val="2"/>
          <c:tx>
            <c:strRef>
              <c:f>DQ03_1!$F$1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DQ03_1!$F$2</c:f>
              <c:numCache>
                <c:formatCode>General</c:formatCode>
                <c:ptCount val="1"/>
                <c:pt idx="0">
                  <c:v>85.3</c:v>
                </c:pt>
              </c:numCache>
            </c:numRef>
          </c:val>
          <c:extLst>
            <c:ext xmlns:c16="http://schemas.microsoft.com/office/drawing/2014/chart" uri="{C3380CC4-5D6E-409C-BE32-E72D297353CC}">
              <c16:uniqueId val="{00000002-1024-49F3-A40C-DCE5B85B6597}"/>
            </c:ext>
          </c:extLst>
        </c:ser>
        <c:ser>
          <c:idx val="3"/>
          <c:order val="3"/>
          <c:tx>
            <c:strRef>
              <c:f>DQ03_1!$G$1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DQ03_1!$G$2</c:f>
              <c:numCache>
                <c:formatCode>General</c:formatCode>
                <c:ptCount val="1"/>
                <c:pt idx="0">
                  <c:v>84.7</c:v>
                </c:pt>
              </c:numCache>
            </c:numRef>
          </c:val>
          <c:extLst>
            <c:ext xmlns:c16="http://schemas.microsoft.com/office/drawing/2014/chart" uri="{C3380CC4-5D6E-409C-BE32-E72D297353CC}">
              <c16:uniqueId val="{00000003-1024-49F3-A40C-DCE5B85B659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DQ28_4_1!$D$1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DQ28_4_1!$D$2:$D$5</c:f>
              <c:numCache>
                <c:formatCode>General</c:formatCode>
                <c:ptCount val="4"/>
                <c:pt idx="0">
                  <c:v>25.4</c:v>
                </c:pt>
                <c:pt idx="1">
                  <c:v>98.3</c:v>
                </c:pt>
                <c:pt idx="2">
                  <c:v>98.7</c:v>
                </c:pt>
                <c:pt idx="3">
                  <c:v>51.7</c:v>
                </c:pt>
              </c:numCache>
            </c:numRef>
          </c:val>
          <c:extLst>
            <c:ext xmlns:c16="http://schemas.microsoft.com/office/drawing/2014/chart" uri="{C3380CC4-5D6E-409C-BE32-E72D297353CC}">
              <c16:uniqueId val="{00000000-E742-4C92-A170-91B955959DCA}"/>
            </c:ext>
          </c:extLst>
        </c:ser>
        <c:ser>
          <c:idx val="1"/>
          <c:order val="1"/>
          <c:tx>
            <c:strRef>
              <c:f>DQ28_4_1!$E$1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DQ28_4_1!$E$2:$E$5</c:f>
              <c:numCache>
                <c:formatCode>General</c:formatCode>
                <c:ptCount val="4"/>
                <c:pt idx="0">
                  <c:v>22.9</c:v>
                </c:pt>
                <c:pt idx="1">
                  <c:v>96.7</c:v>
                </c:pt>
                <c:pt idx="2">
                  <c:v>96.7</c:v>
                </c:pt>
                <c:pt idx="3">
                  <c:v>53.1</c:v>
                </c:pt>
              </c:numCache>
            </c:numRef>
          </c:val>
          <c:extLst>
            <c:ext xmlns:c16="http://schemas.microsoft.com/office/drawing/2014/chart" uri="{C3380CC4-5D6E-409C-BE32-E72D297353CC}">
              <c16:uniqueId val="{00000001-E742-4C92-A170-91B955959DCA}"/>
            </c:ext>
          </c:extLst>
        </c:ser>
        <c:ser>
          <c:idx val="2"/>
          <c:order val="2"/>
          <c:tx>
            <c:strRef>
              <c:f>DQ28_4_1!$F$1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DQ28_4_1!$F$2:$F$5</c:f>
              <c:numCache>
                <c:formatCode>General</c:formatCode>
                <c:ptCount val="4"/>
                <c:pt idx="0">
                  <c:v>31.5</c:v>
                </c:pt>
                <c:pt idx="1">
                  <c:v>99.3</c:v>
                </c:pt>
                <c:pt idx="2">
                  <c:v>100</c:v>
                </c:pt>
                <c:pt idx="3">
                  <c:v>56.3</c:v>
                </c:pt>
              </c:numCache>
            </c:numRef>
          </c:val>
          <c:extLst>
            <c:ext xmlns:c16="http://schemas.microsoft.com/office/drawing/2014/chart" uri="{C3380CC4-5D6E-409C-BE32-E72D297353CC}">
              <c16:uniqueId val="{00000002-E742-4C92-A170-91B955959DCA}"/>
            </c:ext>
          </c:extLst>
        </c:ser>
        <c:ser>
          <c:idx val="3"/>
          <c:order val="3"/>
          <c:tx>
            <c:strRef>
              <c:f>DQ28_4_1!$G$1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DQ28_4_1!$G$2:$G$5</c:f>
              <c:numCache>
                <c:formatCode>General</c:formatCode>
                <c:ptCount val="4"/>
                <c:pt idx="0">
                  <c:v>18.399999999999999</c:v>
                </c:pt>
                <c:pt idx="1">
                  <c:v>97.5</c:v>
                </c:pt>
                <c:pt idx="2">
                  <c:v>97.6</c:v>
                </c:pt>
                <c:pt idx="3">
                  <c:v>45.4</c:v>
                </c:pt>
              </c:numCache>
            </c:numRef>
          </c:val>
          <c:extLst>
            <c:ext xmlns:c16="http://schemas.microsoft.com/office/drawing/2014/chart" uri="{C3380CC4-5D6E-409C-BE32-E72D297353CC}">
              <c16:uniqueId val="{00000003-E742-4C92-A170-91B955959DCA}"/>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DQ28_4_2!$D$1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DQ28_4_2!$D$2:$D$5</c:f>
              <c:numCache>
                <c:formatCode>General</c:formatCode>
                <c:ptCount val="4"/>
                <c:pt idx="0">
                  <c:v>45.1</c:v>
                </c:pt>
                <c:pt idx="1">
                  <c:v>23.3</c:v>
                </c:pt>
                <c:pt idx="2">
                  <c:v>94.7</c:v>
                </c:pt>
                <c:pt idx="3">
                  <c:v>34.1</c:v>
                </c:pt>
              </c:numCache>
            </c:numRef>
          </c:val>
          <c:extLst>
            <c:ext xmlns:c16="http://schemas.microsoft.com/office/drawing/2014/chart" uri="{C3380CC4-5D6E-409C-BE32-E72D297353CC}">
              <c16:uniqueId val="{00000000-5B44-4D52-B8B8-2321E160C076}"/>
            </c:ext>
          </c:extLst>
        </c:ser>
        <c:ser>
          <c:idx val="1"/>
          <c:order val="1"/>
          <c:tx>
            <c:strRef>
              <c:f>DQ28_4_2!$E$1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DQ28_4_2!$E$2:$E$5</c:f>
              <c:numCache>
                <c:formatCode>General</c:formatCode>
                <c:ptCount val="4"/>
                <c:pt idx="0">
                  <c:v>47.7</c:v>
                </c:pt>
                <c:pt idx="1">
                  <c:v>29.2</c:v>
                </c:pt>
                <c:pt idx="2">
                  <c:v>91.4</c:v>
                </c:pt>
                <c:pt idx="3">
                  <c:v>29.3</c:v>
                </c:pt>
              </c:numCache>
            </c:numRef>
          </c:val>
          <c:extLst>
            <c:ext xmlns:c16="http://schemas.microsoft.com/office/drawing/2014/chart" uri="{C3380CC4-5D6E-409C-BE32-E72D297353CC}">
              <c16:uniqueId val="{00000001-5B44-4D52-B8B8-2321E160C076}"/>
            </c:ext>
          </c:extLst>
        </c:ser>
        <c:ser>
          <c:idx val="2"/>
          <c:order val="2"/>
          <c:tx>
            <c:strRef>
              <c:f>DQ28_4_2!$F$1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DQ28_4_2!$F$2:$F$5</c:f>
              <c:numCache>
                <c:formatCode>General</c:formatCode>
                <c:ptCount val="4"/>
                <c:pt idx="0">
                  <c:v>45.6</c:v>
                </c:pt>
                <c:pt idx="1">
                  <c:v>25</c:v>
                </c:pt>
                <c:pt idx="2">
                  <c:v>98.7</c:v>
                </c:pt>
                <c:pt idx="3">
                  <c:v>39.299999999999997</c:v>
                </c:pt>
              </c:numCache>
            </c:numRef>
          </c:val>
          <c:extLst>
            <c:ext xmlns:c16="http://schemas.microsoft.com/office/drawing/2014/chart" uri="{C3380CC4-5D6E-409C-BE32-E72D297353CC}">
              <c16:uniqueId val="{00000002-5B44-4D52-B8B8-2321E160C076}"/>
            </c:ext>
          </c:extLst>
        </c:ser>
        <c:ser>
          <c:idx val="3"/>
          <c:order val="3"/>
          <c:tx>
            <c:strRef>
              <c:f>DQ28_4_2!$G$1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DQ28_4_2!$G$2:$G$5</c:f>
              <c:numCache>
                <c:formatCode>General</c:formatCode>
                <c:ptCount val="4"/>
                <c:pt idx="0">
                  <c:v>43.8</c:v>
                </c:pt>
                <c:pt idx="1">
                  <c:v>19.600000000000001</c:v>
                </c:pt>
                <c:pt idx="2">
                  <c:v>90.6</c:v>
                </c:pt>
                <c:pt idx="3">
                  <c:v>28.8</c:v>
                </c:pt>
              </c:numCache>
            </c:numRef>
          </c:val>
          <c:extLst>
            <c:ext xmlns:c16="http://schemas.microsoft.com/office/drawing/2014/chart" uri="{C3380CC4-5D6E-409C-BE32-E72D297353CC}">
              <c16:uniqueId val="{00000003-5B44-4D52-B8B8-2321E160C07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DQ28_4_3!$D$1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DQ28_4_3!$D$2:$D$5</c:f>
              <c:numCache>
                <c:formatCode>General</c:formatCode>
                <c:ptCount val="4"/>
                <c:pt idx="0">
                  <c:v>0.7</c:v>
                </c:pt>
                <c:pt idx="1">
                  <c:v>25.9</c:v>
                </c:pt>
                <c:pt idx="2">
                  <c:v>3.6</c:v>
                </c:pt>
                <c:pt idx="3">
                  <c:v>33.4</c:v>
                </c:pt>
              </c:numCache>
            </c:numRef>
          </c:val>
          <c:extLst>
            <c:ext xmlns:c16="http://schemas.microsoft.com/office/drawing/2014/chart" uri="{C3380CC4-5D6E-409C-BE32-E72D297353CC}">
              <c16:uniqueId val="{00000000-06AD-4137-BE85-1635D6DC0F45}"/>
            </c:ext>
          </c:extLst>
        </c:ser>
        <c:ser>
          <c:idx val="1"/>
          <c:order val="1"/>
          <c:tx>
            <c:strRef>
              <c:f>DQ28_4_3!$E$1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DQ28_4_3!$E$2:$E$5</c:f>
              <c:numCache>
                <c:formatCode>General</c:formatCode>
                <c:ptCount val="4"/>
                <c:pt idx="0">
                  <c:v>8.0000000000000004E-4</c:v>
                </c:pt>
                <c:pt idx="1">
                  <c:v>26.3</c:v>
                </c:pt>
                <c:pt idx="2">
                  <c:v>5.4</c:v>
                </c:pt>
                <c:pt idx="3">
                  <c:v>29.4</c:v>
                </c:pt>
              </c:numCache>
            </c:numRef>
          </c:val>
          <c:extLst>
            <c:ext xmlns:c16="http://schemas.microsoft.com/office/drawing/2014/chart" uri="{C3380CC4-5D6E-409C-BE32-E72D297353CC}">
              <c16:uniqueId val="{00000001-06AD-4137-BE85-1635D6DC0F45}"/>
            </c:ext>
          </c:extLst>
        </c:ser>
        <c:ser>
          <c:idx val="2"/>
          <c:order val="2"/>
          <c:tx>
            <c:strRef>
              <c:f>DQ28_4_3!$F$1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DQ28_4_3!$F$2:$F$5</c:f>
              <c:numCache>
                <c:formatCode>General</c:formatCode>
                <c:ptCount val="4"/>
                <c:pt idx="0">
                  <c:v>0.7</c:v>
                </c:pt>
                <c:pt idx="1">
                  <c:v>26.3</c:v>
                </c:pt>
                <c:pt idx="2">
                  <c:v>2.6</c:v>
                </c:pt>
                <c:pt idx="3">
                  <c:v>35.200000000000003</c:v>
                </c:pt>
              </c:numCache>
            </c:numRef>
          </c:val>
          <c:extLst>
            <c:ext xmlns:c16="http://schemas.microsoft.com/office/drawing/2014/chart" uri="{C3380CC4-5D6E-409C-BE32-E72D297353CC}">
              <c16:uniqueId val="{00000002-06AD-4137-BE85-1635D6DC0F45}"/>
            </c:ext>
          </c:extLst>
        </c:ser>
        <c:ser>
          <c:idx val="3"/>
          <c:order val="3"/>
          <c:tx>
            <c:strRef>
              <c:f>DQ28_4_3!$G$1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DQ28_4_3!$G$2:$G$5</c:f>
              <c:numCache>
                <c:formatCode>General</c:formatCode>
                <c:ptCount val="4"/>
                <c:pt idx="0">
                  <c:v>0.8</c:v>
                </c:pt>
                <c:pt idx="1">
                  <c:v>25.3</c:v>
                </c:pt>
                <c:pt idx="2">
                  <c:v>4.4000000000000004</c:v>
                </c:pt>
                <c:pt idx="3">
                  <c:v>32.1</c:v>
                </c:pt>
              </c:numCache>
            </c:numRef>
          </c:val>
          <c:extLst>
            <c:ext xmlns:c16="http://schemas.microsoft.com/office/drawing/2014/chart" uri="{C3380CC4-5D6E-409C-BE32-E72D297353CC}">
              <c16:uniqueId val="{00000003-06AD-4137-BE85-1635D6DC0F4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DQ29_1!$D$1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DQ29_1!$B$2:$C$6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DQ29_1!$D$2:$D$6</c:f>
              <c:numCache>
                <c:formatCode>General</c:formatCode>
                <c:ptCount val="5"/>
                <c:pt idx="0">
                  <c:v>25.9</c:v>
                </c:pt>
                <c:pt idx="1">
                  <c:v>54.3</c:v>
                </c:pt>
                <c:pt idx="2">
                  <c:v>14</c:v>
                </c:pt>
                <c:pt idx="3">
                  <c:v>1</c:v>
                </c:pt>
                <c:pt idx="4">
                  <c:v>4.8</c:v>
                </c:pt>
              </c:numCache>
            </c:numRef>
          </c:val>
          <c:extLst>
            <c:ext xmlns:c16="http://schemas.microsoft.com/office/drawing/2014/chart" uri="{C3380CC4-5D6E-409C-BE32-E72D297353CC}">
              <c16:uniqueId val="{00000000-83ED-48F7-B70C-87F4E2A3C7B9}"/>
            </c:ext>
          </c:extLst>
        </c:ser>
        <c:ser>
          <c:idx val="1"/>
          <c:order val="1"/>
          <c:tx>
            <c:strRef>
              <c:f>DQ29_1!$E$1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DQ29_1!$B$2:$C$6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DQ29_1!$E$2:$E$6</c:f>
              <c:numCache>
                <c:formatCode>General</c:formatCode>
                <c:ptCount val="5"/>
                <c:pt idx="0">
                  <c:v>47.2</c:v>
                </c:pt>
                <c:pt idx="1">
                  <c:v>36.700000000000003</c:v>
                </c:pt>
                <c:pt idx="2">
                  <c:v>10.6</c:v>
                </c:pt>
                <c:pt idx="3">
                  <c:v>8.0000000000000004E-4</c:v>
                </c:pt>
                <c:pt idx="4">
                  <c:v>5.5</c:v>
                </c:pt>
              </c:numCache>
            </c:numRef>
          </c:val>
          <c:extLst>
            <c:ext xmlns:c16="http://schemas.microsoft.com/office/drawing/2014/chart" uri="{C3380CC4-5D6E-409C-BE32-E72D297353CC}">
              <c16:uniqueId val="{00000001-83ED-48F7-B70C-87F4E2A3C7B9}"/>
            </c:ext>
          </c:extLst>
        </c:ser>
        <c:ser>
          <c:idx val="2"/>
          <c:order val="2"/>
          <c:tx>
            <c:strRef>
              <c:f>DQ29_1!$F$1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DQ29_1!$B$2:$C$6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DQ29_1!$F$2:$F$6</c:f>
              <c:numCache>
                <c:formatCode>General</c:formatCode>
                <c:ptCount val="5"/>
                <c:pt idx="0">
                  <c:v>22.4</c:v>
                </c:pt>
                <c:pt idx="1">
                  <c:v>59.6</c:v>
                </c:pt>
                <c:pt idx="2">
                  <c:v>14.9</c:v>
                </c:pt>
                <c:pt idx="3">
                  <c:v>8.0000000000000004E-4</c:v>
                </c:pt>
                <c:pt idx="4">
                  <c:v>3.1</c:v>
                </c:pt>
              </c:numCache>
            </c:numRef>
          </c:val>
          <c:extLst>
            <c:ext xmlns:c16="http://schemas.microsoft.com/office/drawing/2014/chart" uri="{C3380CC4-5D6E-409C-BE32-E72D297353CC}">
              <c16:uniqueId val="{00000002-83ED-48F7-B70C-87F4E2A3C7B9}"/>
            </c:ext>
          </c:extLst>
        </c:ser>
        <c:ser>
          <c:idx val="3"/>
          <c:order val="3"/>
          <c:tx>
            <c:strRef>
              <c:f>DQ29_1!$G$1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DQ29_1!$B$2:$C$6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DQ29_1!$G$2:$G$6</c:f>
              <c:numCache>
                <c:formatCode>General</c:formatCode>
                <c:ptCount val="5"/>
                <c:pt idx="0">
                  <c:v>24.2</c:v>
                </c:pt>
                <c:pt idx="1">
                  <c:v>52.6</c:v>
                </c:pt>
                <c:pt idx="2">
                  <c:v>13.8</c:v>
                </c:pt>
                <c:pt idx="3">
                  <c:v>2.5</c:v>
                </c:pt>
                <c:pt idx="4">
                  <c:v>6.8</c:v>
                </c:pt>
              </c:numCache>
            </c:numRef>
          </c:val>
          <c:extLst>
            <c:ext xmlns:c16="http://schemas.microsoft.com/office/drawing/2014/chart" uri="{C3380CC4-5D6E-409C-BE32-E72D297353CC}">
              <c16:uniqueId val="{00000003-83ED-48F7-B70C-87F4E2A3C7B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DQ30_1!$D$1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DQ30_1!$D$2</c:f>
              <c:numCache>
                <c:formatCode>General</c:formatCode>
                <c:ptCount val="1"/>
                <c:pt idx="0">
                  <c:v>56.6</c:v>
                </c:pt>
              </c:numCache>
            </c:numRef>
          </c:val>
          <c:extLst>
            <c:ext xmlns:c16="http://schemas.microsoft.com/office/drawing/2014/chart" uri="{C3380CC4-5D6E-409C-BE32-E72D297353CC}">
              <c16:uniqueId val="{00000000-77BF-4DA7-90C6-E3725F9B7DB5}"/>
            </c:ext>
          </c:extLst>
        </c:ser>
        <c:ser>
          <c:idx val="1"/>
          <c:order val="1"/>
          <c:tx>
            <c:strRef>
              <c:f>DQ30_1!$E$1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DQ30_1!$E$2</c:f>
              <c:numCache>
                <c:formatCode>General</c:formatCode>
                <c:ptCount val="1"/>
                <c:pt idx="0">
                  <c:v>33.200000000000003</c:v>
                </c:pt>
              </c:numCache>
            </c:numRef>
          </c:val>
          <c:extLst>
            <c:ext xmlns:c16="http://schemas.microsoft.com/office/drawing/2014/chart" uri="{C3380CC4-5D6E-409C-BE32-E72D297353CC}">
              <c16:uniqueId val="{00000001-77BF-4DA7-90C6-E3725F9B7DB5}"/>
            </c:ext>
          </c:extLst>
        </c:ser>
        <c:ser>
          <c:idx val="2"/>
          <c:order val="2"/>
          <c:tx>
            <c:strRef>
              <c:f>DQ30_1!$F$1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DQ30_1!$F$2</c:f>
              <c:numCache>
                <c:formatCode>General</c:formatCode>
                <c:ptCount val="1"/>
                <c:pt idx="0">
                  <c:v>48.2</c:v>
                </c:pt>
              </c:numCache>
            </c:numRef>
          </c:val>
          <c:extLst>
            <c:ext xmlns:c16="http://schemas.microsoft.com/office/drawing/2014/chart" uri="{C3380CC4-5D6E-409C-BE32-E72D297353CC}">
              <c16:uniqueId val="{00000002-77BF-4DA7-90C6-E3725F9B7DB5}"/>
            </c:ext>
          </c:extLst>
        </c:ser>
        <c:ser>
          <c:idx val="3"/>
          <c:order val="3"/>
          <c:tx>
            <c:strRef>
              <c:f>DQ30_1!$G$1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DQ30_1!$G$2</c:f>
              <c:numCache>
                <c:formatCode>General</c:formatCode>
                <c:ptCount val="1"/>
                <c:pt idx="0">
                  <c:v>74.599999999999994</c:v>
                </c:pt>
              </c:numCache>
            </c:numRef>
          </c:val>
          <c:extLst>
            <c:ext xmlns:c16="http://schemas.microsoft.com/office/drawing/2014/chart" uri="{C3380CC4-5D6E-409C-BE32-E72D297353CC}">
              <c16:uniqueId val="{00000003-77BF-4DA7-90C6-E3725F9B7DB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DQ31_1!$D$1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DQ31_1!$D$2:$D$6</c:f>
              <c:numCache>
                <c:formatCode>General</c:formatCode>
                <c:ptCount val="5"/>
                <c:pt idx="0">
                  <c:v>22.8</c:v>
                </c:pt>
                <c:pt idx="1">
                  <c:v>38.1</c:v>
                </c:pt>
                <c:pt idx="2">
                  <c:v>21.9</c:v>
                </c:pt>
                <c:pt idx="3">
                  <c:v>14.5</c:v>
                </c:pt>
                <c:pt idx="4">
                  <c:v>11.4</c:v>
                </c:pt>
              </c:numCache>
            </c:numRef>
          </c:val>
          <c:extLst>
            <c:ext xmlns:c16="http://schemas.microsoft.com/office/drawing/2014/chart" uri="{C3380CC4-5D6E-409C-BE32-E72D297353CC}">
              <c16:uniqueId val="{00000000-636C-491E-BDD0-6957A0A87C30}"/>
            </c:ext>
          </c:extLst>
        </c:ser>
        <c:ser>
          <c:idx val="1"/>
          <c:order val="1"/>
          <c:tx>
            <c:strRef>
              <c:f>DQ31_1!$E$1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DQ31_1!$E$2:$E$6</c:f>
              <c:numCache>
                <c:formatCode>General</c:formatCode>
                <c:ptCount val="5"/>
                <c:pt idx="0">
                  <c:v>10.7</c:v>
                </c:pt>
                <c:pt idx="1">
                  <c:v>17.5</c:v>
                </c:pt>
                <c:pt idx="2">
                  <c:v>10.7</c:v>
                </c:pt>
                <c:pt idx="3">
                  <c:v>3.1</c:v>
                </c:pt>
                <c:pt idx="4">
                  <c:v>3.1</c:v>
                </c:pt>
              </c:numCache>
            </c:numRef>
          </c:val>
          <c:extLst>
            <c:ext xmlns:c16="http://schemas.microsoft.com/office/drawing/2014/chart" uri="{C3380CC4-5D6E-409C-BE32-E72D297353CC}">
              <c16:uniqueId val="{00000001-636C-491E-BDD0-6957A0A87C30}"/>
            </c:ext>
          </c:extLst>
        </c:ser>
        <c:ser>
          <c:idx val="2"/>
          <c:order val="2"/>
          <c:tx>
            <c:strRef>
              <c:f>DQ31_1!$F$1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DQ31_1!$F$2:$F$6</c:f>
              <c:numCache>
                <c:formatCode>General</c:formatCode>
                <c:ptCount val="5"/>
                <c:pt idx="0">
                  <c:v>17.399999999999999</c:v>
                </c:pt>
                <c:pt idx="1">
                  <c:v>33</c:v>
                </c:pt>
                <c:pt idx="2">
                  <c:v>17.7</c:v>
                </c:pt>
                <c:pt idx="3">
                  <c:v>8.8000000000000007</c:v>
                </c:pt>
                <c:pt idx="4">
                  <c:v>5.2</c:v>
                </c:pt>
              </c:numCache>
            </c:numRef>
          </c:val>
          <c:extLst>
            <c:ext xmlns:c16="http://schemas.microsoft.com/office/drawing/2014/chart" uri="{C3380CC4-5D6E-409C-BE32-E72D297353CC}">
              <c16:uniqueId val="{00000002-636C-491E-BDD0-6957A0A87C30}"/>
            </c:ext>
          </c:extLst>
        </c:ser>
        <c:ser>
          <c:idx val="3"/>
          <c:order val="3"/>
          <c:tx>
            <c:strRef>
              <c:f>DQ31_1!$G$1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DQ31_1!$G$2:$G$6</c:f>
              <c:numCache>
                <c:formatCode>General</c:formatCode>
                <c:ptCount val="5"/>
                <c:pt idx="0">
                  <c:v>33.4</c:v>
                </c:pt>
                <c:pt idx="1">
                  <c:v>51.1</c:v>
                </c:pt>
                <c:pt idx="2">
                  <c:v>30.6</c:v>
                </c:pt>
                <c:pt idx="3">
                  <c:v>25</c:v>
                </c:pt>
                <c:pt idx="4">
                  <c:v>21.8</c:v>
                </c:pt>
              </c:numCache>
            </c:numRef>
          </c:val>
          <c:extLst>
            <c:ext xmlns:c16="http://schemas.microsoft.com/office/drawing/2014/chart" uri="{C3380CC4-5D6E-409C-BE32-E72D297353CC}">
              <c16:uniqueId val="{00000003-636C-491E-BDD0-6957A0A87C3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DQ31_2!$D$1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DQ31_2!$D$2:$D$6</c:f>
              <c:numCache>
                <c:formatCode>General</c:formatCode>
                <c:ptCount val="5"/>
                <c:pt idx="0">
                  <c:v>19.2</c:v>
                </c:pt>
                <c:pt idx="1">
                  <c:v>11.6</c:v>
                </c:pt>
                <c:pt idx="2">
                  <c:v>29.2</c:v>
                </c:pt>
                <c:pt idx="3">
                  <c:v>21.3</c:v>
                </c:pt>
                <c:pt idx="4">
                  <c:v>12.6</c:v>
                </c:pt>
              </c:numCache>
            </c:numRef>
          </c:val>
          <c:extLst>
            <c:ext xmlns:c16="http://schemas.microsoft.com/office/drawing/2014/chart" uri="{C3380CC4-5D6E-409C-BE32-E72D297353CC}">
              <c16:uniqueId val="{00000000-66D6-4538-A214-DE1F3D975377}"/>
            </c:ext>
          </c:extLst>
        </c:ser>
        <c:ser>
          <c:idx val="1"/>
          <c:order val="1"/>
          <c:tx>
            <c:strRef>
              <c:f>DQ31_2!$E$1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DQ31_2!$E$2:$E$6</c:f>
              <c:numCache>
                <c:formatCode>General</c:formatCode>
                <c:ptCount val="5"/>
                <c:pt idx="0">
                  <c:v>6.1</c:v>
                </c:pt>
                <c:pt idx="1">
                  <c:v>5.5</c:v>
                </c:pt>
                <c:pt idx="2">
                  <c:v>15.1</c:v>
                </c:pt>
                <c:pt idx="3">
                  <c:v>10.3</c:v>
                </c:pt>
                <c:pt idx="4">
                  <c:v>5.5</c:v>
                </c:pt>
              </c:numCache>
            </c:numRef>
          </c:val>
          <c:extLst>
            <c:ext xmlns:c16="http://schemas.microsoft.com/office/drawing/2014/chart" uri="{C3380CC4-5D6E-409C-BE32-E72D297353CC}">
              <c16:uniqueId val="{00000001-66D6-4538-A214-DE1F3D975377}"/>
            </c:ext>
          </c:extLst>
        </c:ser>
        <c:ser>
          <c:idx val="2"/>
          <c:order val="2"/>
          <c:tx>
            <c:strRef>
              <c:f>DQ31_2!$F$1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DQ31_2!$F$2:$F$6</c:f>
              <c:numCache>
                <c:formatCode>General</c:formatCode>
                <c:ptCount val="5"/>
                <c:pt idx="0">
                  <c:v>10.8</c:v>
                </c:pt>
                <c:pt idx="1">
                  <c:v>9.3000000000000007</c:v>
                </c:pt>
                <c:pt idx="2">
                  <c:v>25.3</c:v>
                </c:pt>
                <c:pt idx="3">
                  <c:v>17.100000000000001</c:v>
                </c:pt>
                <c:pt idx="4">
                  <c:v>11.5</c:v>
                </c:pt>
              </c:numCache>
            </c:numRef>
          </c:val>
          <c:extLst>
            <c:ext xmlns:c16="http://schemas.microsoft.com/office/drawing/2014/chart" uri="{C3380CC4-5D6E-409C-BE32-E72D297353CC}">
              <c16:uniqueId val="{00000002-66D6-4538-A214-DE1F3D975377}"/>
            </c:ext>
          </c:extLst>
        </c:ser>
        <c:ser>
          <c:idx val="3"/>
          <c:order val="3"/>
          <c:tx>
            <c:strRef>
              <c:f>DQ31_2!$G$1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DQ31_2!$G$2:$G$6</c:f>
              <c:numCache>
                <c:formatCode>General</c:formatCode>
                <c:ptCount val="5"/>
                <c:pt idx="0">
                  <c:v>33.700000000000003</c:v>
                </c:pt>
                <c:pt idx="1">
                  <c:v>16.2</c:v>
                </c:pt>
                <c:pt idx="2">
                  <c:v>38.4</c:v>
                </c:pt>
                <c:pt idx="3">
                  <c:v>30</c:v>
                </c:pt>
                <c:pt idx="4">
                  <c:v>16.2</c:v>
                </c:pt>
              </c:numCache>
            </c:numRef>
          </c:val>
          <c:extLst>
            <c:ext xmlns:c16="http://schemas.microsoft.com/office/drawing/2014/chart" uri="{C3380CC4-5D6E-409C-BE32-E72D297353CC}">
              <c16:uniqueId val="{00000003-66D6-4538-A214-DE1F3D97537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DQ31_3!$D$1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DQ31_3!$B$2:$C$6</c:f>
              <c:multiLvlStrCache>
                <c:ptCount val="5"/>
                <c:lvl>
                  <c:pt idx="0">
                    <c:v>100% fruit or vegetable juice</c:v>
                  </c:pt>
                  <c:pt idx="1">
                    <c:v>Calorie-free, flavored water, with or without carbonation (e.g., Dasani Flavors, Aquafina FlavorSplash)</c:v>
                  </c:pt>
                  <c:pt idx="2">
                    <c:v>Plain water, with or without carbonation (e.g., Dasani, Aquafina, Smart Water)</c:v>
                  </c:pt>
                  <c:pt idx="3">
                    <c:v>Energy drinks (e.g., Red Bull, Monster)</c:v>
                  </c:pt>
                  <c:pt idx="4">
                    <c:v>Sports drinks (e.g., Gatorade)</c:v>
                  </c:pt>
                </c:lvl>
                <c:lvl>
                  <c:pt idx="0">
                    <c:v>o.</c:v>
                  </c:pt>
                  <c:pt idx="1">
                    <c:v>n.</c:v>
                  </c:pt>
                  <c:pt idx="2">
                    <c:v>m.</c:v>
                  </c:pt>
                  <c:pt idx="3">
                    <c:v>l.</c:v>
                  </c:pt>
                  <c:pt idx="4">
                    <c:v>k.</c:v>
                  </c:pt>
                </c:lvl>
              </c:multiLvlStrCache>
            </c:multiLvlStrRef>
          </c:cat>
          <c:val>
            <c:numRef>
              <c:f>DQ31_3!$D$2:$D$6</c:f>
              <c:numCache>
                <c:formatCode>General</c:formatCode>
                <c:ptCount val="5"/>
                <c:pt idx="0">
                  <c:v>30.9</c:v>
                </c:pt>
                <c:pt idx="1">
                  <c:v>42.7</c:v>
                </c:pt>
                <c:pt idx="2">
                  <c:v>51.8</c:v>
                </c:pt>
                <c:pt idx="3">
                  <c:v>4.7</c:v>
                </c:pt>
                <c:pt idx="4">
                  <c:v>37.200000000000003</c:v>
                </c:pt>
              </c:numCache>
            </c:numRef>
          </c:val>
          <c:extLst>
            <c:ext xmlns:c16="http://schemas.microsoft.com/office/drawing/2014/chart" uri="{C3380CC4-5D6E-409C-BE32-E72D297353CC}">
              <c16:uniqueId val="{00000000-E948-4326-AAC0-87BFA77C3B80}"/>
            </c:ext>
          </c:extLst>
        </c:ser>
        <c:ser>
          <c:idx val="1"/>
          <c:order val="1"/>
          <c:tx>
            <c:strRef>
              <c:f>DQ31_3!$E$1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DQ31_3!$B$2:$C$6</c:f>
              <c:multiLvlStrCache>
                <c:ptCount val="5"/>
                <c:lvl>
                  <c:pt idx="0">
                    <c:v>100% fruit or vegetable juice</c:v>
                  </c:pt>
                  <c:pt idx="1">
                    <c:v>Calorie-free, flavored water, with or without carbonation (e.g., Dasani Flavors, Aquafina FlavorSplash)</c:v>
                  </c:pt>
                  <c:pt idx="2">
                    <c:v>Plain water, with or without carbonation (e.g., Dasani, Aquafina, Smart Water)</c:v>
                  </c:pt>
                  <c:pt idx="3">
                    <c:v>Energy drinks (e.g., Red Bull, Monster)</c:v>
                  </c:pt>
                  <c:pt idx="4">
                    <c:v>Sports drinks (e.g., Gatorade)</c:v>
                  </c:pt>
                </c:lvl>
                <c:lvl>
                  <c:pt idx="0">
                    <c:v>o.</c:v>
                  </c:pt>
                  <c:pt idx="1">
                    <c:v>n.</c:v>
                  </c:pt>
                  <c:pt idx="2">
                    <c:v>m.</c:v>
                  </c:pt>
                  <c:pt idx="3">
                    <c:v>l.</c:v>
                  </c:pt>
                  <c:pt idx="4">
                    <c:v>k.</c:v>
                  </c:pt>
                </c:lvl>
              </c:multiLvlStrCache>
            </c:multiLvlStrRef>
          </c:cat>
          <c:val>
            <c:numRef>
              <c:f>DQ31_3!$E$2:$E$6</c:f>
              <c:numCache>
                <c:formatCode>General</c:formatCode>
                <c:ptCount val="5"/>
                <c:pt idx="0">
                  <c:v>18.399999999999999</c:v>
                </c:pt>
                <c:pt idx="1">
                  <c:v>29.2</c:v>
                </c:pt>
                <c:pt idx="2">
                  <c:v>31.6</c:v>
                </c:pt>
                <c:pt idx="3">
                  <c:v>8.0000000000000004E-4</c:v>
                </c:pt>
                <c:pt idx="4">
                  <c:v>21.5</c:v>
                </c:pt>
              </c:numCache>
            </c:numRef>
          </c:val>
          <c:extLst>
            <c:ext xmlns:c16="http://schemas.microsoft.com/office/drawing/2014/chart" uri="{C3380CC4-5D6E-409C-BE32-E72D297353CC}">
              <c16:uniqueId val="{00000001-E948-4326-AAC0-87BFA77C3B80}"/>
            </c:ext>
          </c:extLst>
        </c:ser>
        <c:ser>
          <c:idx val="2"/>
          <c:order val="2"/>
          <c:tx>
            <c:strRef>
              <c:f>DQ31_3!$F$1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DQ31_3!$B$2:$C$6</c:f>
              <c:multiLvlStrCache>
                <c:ptCount val="5"/>
                <c:lvl>
                  <c:pt idx="0">
                    <c:v>100% fruit or vegetable juice</c:v>
                  </c:pt>
                  <c:pt idx="1">
                    <c:v>Calorie-free, flavored water, with or without carbonation (e.g., Dasani Flavors, Aquafina FlavorSplash)</c:v>
                  </c:pt>
                  <c:pt idx="2">
                    <c:v>Plain water, with or without carbonation (e.g., Dasani, Aquafina, Smart Water)</c:v>
                  </c:pt>
                  <c:pt idx="3">
                    <c:v>Energy drinks (e.g., Red Bull, Monster)</c:v>
                  </c:pt>
                  <c:pt idx="4">
                    <c:v>Sports drinks (e.g., Gatorade)</c:v>
                  </c:pt>
                </c:lvl>
                <c:lvl>
                  <c:pt idx="0">
                    <c:v>o.</c:v>
                  </c:pt>
                  <c:pt idx="1">
                    <c:v>n.</c:v>
                  </c:pt>
                  <c:pt idx="2">
                    <c:v>m.</c:v>
                  </c:pt>
                  <c:pt idx="3">
                    <c:v>l.</c:v>
                  </c:pt>
                  <c:pt idx="4">
                    <c:v>k.</c:v>
                  </c:pt>
                </c:lvl>
              </c:multiLvlStrCache>
            </c:multiLvlStrRef>
          </c:cat>
          <c:val>
            <c:numRef>
              <c:f>DQ31_3!$F$2:$F$6</c:f>
              <c:numCache>
                <c:formatCode>General</c:formatCode>
                <c:ptCount val="5"/>
                <c:pt idx="0">
                  <c:v>24.6</c:v>
                </c:pt>
                <c:pt idx="1">
                  <c:v>32.799999999999997</c:v>
                </c:pt>
                <c:pt idx="2">
                  <c:v>43.3</c:v>
                </c:pt>
                <c:pt idx="3">
                  <c:v>0.7</c:v>
                </c:pt>
                <c:pt idx="4">
                  <c:v>29.1</c:v>
                </c:pt>
              </c:numCache>
            </c:numRef>
          </c:val>
          <c:extLst>
            <c:ext xmlns:c16="http://schemas.microsoft.com/office/drawing/2014/chart" uri="{C3380CC4-5D6E-409C-BE32-E72D297353CC}">
              <c16:uniqueId val="{00000002-E948-4326-AAC0-87BFA77C3B80}"/>
            </c:ext>
          </c:extLst>
        </c:ser>
        <c:ser>
          <c:idx val="3"/>
          <c:order val="3"/>
          <c:tx>
            <c:strRef>
              <c:f>DQ31_3!$G$1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DQ31_3!$B$2:$C$6</c:f>
              <c:multiLvlStrCache>
                <c:ptCount val="5"/>
                <c:lvl>
                  <c:pt idx="0">
                    <c:v>100% fruit or vegetable juice</c:v>
                  </c:pt>
                  <c:pt idx="1">
                    <c:v>Calorie-free, flavored water, with or without carbonation (e.g., Dasani Flavors, Aquafina FlavorSplash)</c:v>
                  </c:pt>
                  <c:pt idx="2">
                    <c:v>Plain water, with or without carbonation (e.g., Dasani, Aquafina, Smart Water)</c:v>
                  </c:pt>
                  <c:pt idx="3">
                    <c:v>Energy drinks (e.g., Red Bull, Monster)</c:v>
                  </c:pt>
                  <c:pt idx="4">
                    <c:v>Sports drinks (e.g., Gatorade)</c:v>
                  </c:pt>
                </c:lvl>
                <c:lvl>
                  <c:pt idx="0">
                    <c:v>o.</c:v>
                  </c:pt>
                  <c:pt idx="1">
                    <c:v>n.</c:v>
                  </c:pt>
                  <c:pt idx="2">
                    <c:v>m.</c:v>
                  </c:pt>
                  <c:pt idx="3">
                    <c:v>l.</c:v>
                  </c:pt>
                  <c:pt idx="4">
                    <c:v>k.</c:v>
                  </c:pt>
                </c:lvl>
              </c:multiLvlStrCache>
            </c:multiLvlStrRef>
          </c:cat>
          <c:val>
            <c:numRef>
              <c:f>DQ31_3!$G$2:$G$6</c:f>
              <c:numCache>
                <c:formatCode>General</c:formatCode>
                <c:ptCount val="5"/>
                <c:pt idx="0">
                  <c:v>42.5</c:v>
                </c:pt>
                <c:pt idx="1">
                  <c:v>59.6</c:v>
                </c:pt>
                <c:pt idx="2">
                  <c:v>68.599999999999994</c:v>
                </c:pt>
                <c:pt idx="3">
                  <c:v>11.3</c:v>
                </c:pt>
                <c:pt idx="4">
                  <c:v>52.1</c:v>
                </c:pt>
              </c:numCache>
            </c:numRef>
          </c:val>
          <c:extLst>
            <c:ext xmlns:c16="http://schemas.microsoft.com/office/drawing/2014/chart" uri="{C3380CC4-5D6E-409C-BE32-E72D297353CC}">
              <c16:uniqueId val="{00000003-E948-4326-AAC0-87BFA77C3B8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DQ31_4!$D$1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DQ31_4!$B$2:$C$4</c:f>
              <c:multiLvlStrCache>
                <c:ptCount val="3"/>
                <c:lvl>
                  <c:pt idx="0">
                    <c:v>Non-fried vegetables (not vegetable juice)</c:v>
                  </c:pt>
                  <c:pt idx="1">
                    <c:v>Fruits (not fruit juice)</c:v>
                  </c:pt>
                  <c:pt idx="2">
                    <c:v>Foods or beverages containing caffeine</c:v>
                  </c:pt>
                </c:lvl>
                <c:lvl>
                  <c:pt idx="0">
                    <c:v>r.</c:v>
                  </c:pt>
                  <c:pt idx="1">
                    <c:v>q.</c:v>
                  </c:pt>
                  <c:pt idx="2">
                    <c:v>p.</c:v>
                  </c:pt>
                </c:lvl>
              </c:multiLvlStrCache>
            </c:multiLvlStrRef>
          </c:cat>
          <c:val>
            <c:numRef>
              <c:f>DQ31_4!$D$2:$D$4</c:f>
              <c:numCache>
                <c:formatCode>General</c:formatCode>
                <c:ptCount val="3"/>
                <c:pt idx="0">
                  <c:v>12.4</c:v>
                </c:pt>
                <c:pt idx="1">
                  <c:v>19.8</c:v>
                </c:pt>
                <c:pt idx="2">
                  <c:v>17.100000000000001</c:v>
                </c:pt>
              </c:numCache>
            </c:numRef>
          </c:val>
          <c:extLst>
            <c:ext xmlns:c16="http://schemas.microsoft.com/office/drawing/2014/chart" uri="{C3380CC4-5D6E-409C-BE32-E72D297353CC}">
              <c16:uniqueId val="{00000000-B2FD-4995-A6E8-C108F4DABB19}"/>
            </c:ext>
          </c:extLst>
        </c:ser>
        <c:ser>
          <c:idx val="1"/>
          <c:order val="1"/>
          <c:tx>
            <c:strRef>
              <c:f>DQ31_4!$E$1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DQ31_4!$B$2:$C$4</c:f>
              <c:multiLvlStrCache>
                <c:ptCount val="3"/>
                <c:lvl>
                  <c:pt idx="0">
                    <c:v>Non-fried vegetables (not vegetable juice)</c:v>
                  </c:pt>
                  <c:pt idx="1">
                    <c:v>Fruits (not fruit juice)</c:v>
                  </c:pt>
                  <c:pt idx="2">
                    <c:v>Foods or beverages containing caffeine</c:v>
                  </c:pt>
                </c:lvl>
                <c:lvl>
                  <c:pt idx="0">
                    <c:v>r.</c:v>
                  </c:pt>
                  <c:pt idx="1">
                    <c:v>q.</c:v>
                  </c:pt>
                  <c:pt idx="2">
                    <c:v>p.</c:v>
                  </c:pt>
                </c:lvl>
              </c:multiLvlStrCache>
            </c:multiLvlStrRef>
          </c:cat>
          <c:val>
            <c:numRef>
              <c:f>DQ31_4!$E$2:$E$4</c:f>
              <c:numCache>
                <c:formatCode>General</c:formatCode>
                <c:ptCount val="3"/>
                <c:pt idx="0">
                  <c:v>5.5</c:v>
                </c:pt>
                <c:pt idx="1">
                  <c:v>12.7</c:v>
                </c:pt>
                <c:pt idx="2">
                  <c:v>10.9</c:v>
                </c:pt>
              </c:numCache>
            </c:numRef>
          </c:val>
          <c:extLst>
            <c:ext xmlns:c16="http://schemas.microsoft.com/office/drawing/2014/chart" uri="{C3380CC4-5D6E-409C-BE32-E72D297353CC}">
              <c16:uniqueId val="{00000001-B2FD-4995-A6E8-C108F4DABB19}"/>
            </c:ext>
          </c:extLst>
        </c:ser>
        <c:ser>
          <c:idx val="2"/>
          <c:order val="2"/>
          <c:tx>
            <c:strRef>
              <c:f>DQ31_4!$F$1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DQ31_4!$B$2:$C$4</c:f>
              <c:multiLvlStrCache>
                <c:ptCount val="3"/>
                <c:lvl>
                  <c:pt idx="0">
                    <c:v>Non-fried vegetables (not vegetable juice)</c:v>
                  </c:pt>
                  <c:pt idx="1">
                    <c:v>Fruits (not fruit juice)</c:v>
                  </c:pt>
                  <c:pt idx="2">
                    <c:v>Foods or beverages containing caffeine</c:v>
                  </c:pt>
                </c:lvl>
                <c:lvl>
                  <c:pt idx="0">
                    <c:v>r.</c:v>
                  </c:pt>
                  <c:pt idx="1">
                    <c:v>q.</c:v>
                  </c:pt>
                  <c:pt idx="2">
                    <c:v>p.</c:v>
                  </c:pt>
                </c:lvl>
              </c:multiLvlStrCache>
            </c:multiLvlStrRef>
          </c:cat>
          <c:val>
            <c:numRef>
              <c:f>DQ31_4!$F$2:$F$4</c:f>
              <c:numCache>
                <c:formatCode>General</c:formatCode>
                <c:ptCount val="3"/>
                <c:pt idx="0">
                  <c:v>8.1</c:v>
                </c:pt>
                <c:pt idx="1">
                  <c:v>17.2</c:v>
                </c:pt>
                <c:pt idx="2">
                  <c:v>7.2</c:v>
                </c:pt>
              </c:numCache>
            </c:numRef>
          </c:val>
          <c:extLst>
            <c:ext xmlns:c16="http://schemas.microsoft.com/office/drawing/2014/chart" uri="{C3380CC4-5D6E-409C-BE32-E72D297353CC}">
              <c16:uniqueId val="{00000002-B2FD-4995-A6E8-C108F4DABB19}"/>
            </c:ext>
          </c:extLst>
        </c:ser>
        <c:ser>
          <c:idx val="3"/>
          <c:order val="3"/>
          <c:tx>
            <c:strRef>
              <c:f>DQ31_4!$G$1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DQ31_4!$B$2:$C$4</c:f>
              <c:multiLvlStrCache>
                <c:ptCount val="3"/>
                <c:lvl>
                  <c:pt idx="0">
                    <c:v>Non-fried vegetables (not vegetable juice)</c:v>
                  </c:pt>
                  <c:pt idx="1">
                    <c:v>Fruits (not fruit juice)</c:v>
                  </c:pt>
                  <c:pt idx="2">
                    <c:v>Foods or beverages containing caffeine</c:v>
                  </c:pt>
                </c:lvl>
                <c:lvl>
                  <c:pt idx="0">
                    <c:v>r.</c:v>
                  </c:pt>
                  <c:pt idx="1">
                    <c:v>q.</c:v>
                  </c:pt>
                  <c:pt idx="2">
                    <c:v>p.</c:v>
                  </c:pt>
                </c:lvl>
              </c:multiLvlStrCache>
            </c:multiLvlStrRef>
          </c:cat>
          <c:val>
            <c:numRef>
              <c:f>DQ31_4!$G$2:$G$4</c:f>
              <c:numCache>
                <c:formatCode>General</c:formatCode>
                <c:ptCount val="3"/>
                <c:pt idx="0">
                  <c:v>20</c:v>
                </c:pt>
                <c:pt idx="1">
                  <c:v>25.1</c:v>
                </c:pt>
                <c:pt idx="2">
                  <c:v>31.7</c:v>
                </c:pt>
              </c:numCache>
            </c:numRef>
          </c:val>
          <c:extLst>
            <c:ext xmlns:c16="http://schemas.microsoft.com/office/drawing/2014/chart" uri="{C3380CC4-5D6E-409C-BE32-E72D297353CC}">
              <c16:uniqueId val="{00000003-B2FD-4995-A6E8-C108F4DABB1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DQ32_1!$D$1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DQ32_1!$B$2:$C$6</c:f>
              <c:multiLvlStrCache>
                <c:ptCount val="5"/>
                <c:lvl>
                  <c:pt idx="0">
                    <c:v>Served locally or regionally grown foods in the cafeteria or classrooms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DQ32_1!$D$2:$D$6</c:f>
              <c:numCache>
                <c:formatCode>General</c:formatCode>
                <c:ptCount val="5"/>
                <c:pt idx="0">
                  <c:v>50.7</c:v>
                </c:pt>
                <c:pt idx="1">
                  <c:v>26.3</c:v>
                </c:pt>
                <c:pt idx="2">
                  <c:v>54.9</c:v>
                </c:pt>
                <c:pt idx="3">
                  <c:v>33.9</c:v>
                </c:pt>
                <c:pt idx="4">
                  <c:v>12.8</c:v>
                </c:pt>
              </c:numCache>
            </c:numRef>
          </c:val>
          <c:extLst>
            <c:ext xmlns:c16="http://schemas.microsoft.com/office/drawing/2014/chart" uri="{C3380CC4-5D6E-409C-BE32-E72D297353CC}">
              <c16:uniqueId val="{00000000-DCAE-4EBF-8D13-544995F8C9ED}"/>
            </c:ext>
          </c:extLst>
        </c:ser>
        <c:ser>
          <c:idx val="1"/>
          <c:order val="1"/>
          <c:tx>
            <c:strRef>
              <c:f>DQ32_1!$E$1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DQ32_1!$B$2:$C$6</c:f>
              <c:multiLvlStrCache>
                <c:ptCount val="5"/>
                <c:lvl>
                  <c:pt idx="0">
                    <c:v>Served locally or regionally grown foods in the cafeteria or classrooms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DQ32_1!$E$2:$E$6</c:f>
              <c:numCache>
                <c:formatCode>General</c:formatCode>
                <c:ptCount val="5"/>
                <c:pt idx="0">
                  <c:v>60</c:v>
                </c:pt>
                <c:pt idx="1">
                  <c:v>41.8</c:v>
                </c:pt>
                <c:pt idx="2">
                  <c:v>57.4</c:v>
                </c:pt>
                <c:pt idx="3">
                  <c:v>48.4</c:v>
                </c:pt>
                <c:pt idx="4">
                  <c:v>21</c:v>
                </c:pt>
              </c:numCache>
            </c:numRef>
          </c:val>
          <c:extLst>
            <c:ext xmlns:c16="http://schemas.microsoft.com/office/drawing/2014/chart" uri="{C3380CC4-5D6E-409C-BE32-E72D297353CC}">
              <c16:uniqueId val="{00000001-DCAE-4EBF-8D13-544995F8C9ED}"/>
            </c:ext>
          </c:extLst>
        </c:ser>
        <c:ser>
          <c:idx val="2"/>
          <c:order val="2"/>
          <c:tx>
            <c:strRef>
              <c:f>DQ32_1!$F$1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DQ32_1!$B$2:$C$6</c:f>
              <c:multiLvlStrCache>
                <c:ptCount val="5"/>
                <c:lvl>
                  <c:pt idx="0">
                    <c:v>Served locally or regionally grown foods in the cafeteria or classrooms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DQ32_1!$F$2:$F$6</c:f>
              <c:numCache>
                <c:formatCode>General</c:formatCode>
                <c:ptCount val="5"/>
                <c:pt idx="0">
                  <c:v>42.5</c:v>
                </c:pt>
                <c:pt idx="1">
                  <c:v>23.2</c:v>
                </c:pt>
                <c:pt idx="2">
                  <c:v>56.1</c:v>
                </c:pt>
                <c:pt idx="3">
                  <c:v>31.9</c:v>
                </c:pt>
                <c:pt idx="4">
                  <c:v>13.2</c:v>
                </c:pt>
              </c:numCache>
            </c:numRef>
          </c:val>
          <c:extLst>
            <c:ext xmlns:c16="http://schemas.microsoft.com/office/drawing/2014/chart" uri="{C3380CC4-5D6E-409C-BE32-E72D297353CC}">
              <c16:uniqueId val="{00000002-DCAE-4EBF-8D13-544995F8C9ED}"/>
            </c:ext>
          </c:extLst>
        </c:ser>
        <c:ser>
          <c:idx val="3"/>
          <c:order val="3"/>
          <c:tx>
            <c:strRef>
              <c:f>DQ32_1!$G$1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DQ32_1!$B$2:$C$6</c:f>
              <c:multiLvlStrCache>
                <c:ptCount val="5"/>
                <c:lvl>
                  <c:pt idx="0">
                    <c:v>Served locally or regionally grown foods in the cafeteria or classrooms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DQ32_1!$G$2:$G$6</c:f>
              <c:numCache>
                <c:formatCode>General</c:formatCode>
                <c:ptCount val="5"/>
                <c:pt idx="0">
                  <c:v>58.7</c:v>
                </c:pt>
                <c:pt idx="1">
                  <c:v>26</c:v>
                </c:pt>
                <c:pt idx="2">
                  <c:v>52.5</c:v>
                </c:pt>
                <c:pt idx="3">
                  <c:v>32.299999999999997</c:v>
                </c:pt>
                <c:pt idx="4">
                  <c:v>9.9</c:v>
                </c:pt>
              </c:numCache>
            </c:numRef>
          </c:val>
          <c:extLst>
            <c:ext xmlns:c16="http://schemas.microsoft.com/office/drawing/2014/chart" uri="{C3380CC4-5D6E-409C-BE32-E72D297353CC}">
              <c16:uniqueId val="{00000003-DCAE-4EBF-8D13-544995F8C9E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DQ04_1!$D$1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DQ04_1!$D$2</c:f>
              <c:numCache>
                <c:formatCode>General</c:formatCode>
                <c:ptCount val="1"/>
                <c:pt idx="0">
                  <c:v>55.4</c:v>
                </c:pt>
              </c:numCache>
            </c:numRef>
          </c:val>
          <c:extLst>
            <c:ext xmlns:c16="http://schemas.microsoft.com/office/drawing/2014/chart" uri="{C3380CC4-5D6E-409C-BE32-E72D297353CC}">
              <c16:uniqueId val="{00000000-05B9-44DB-8297-C1A1B256026F}"/>
            </c:ext>
          </c:extLst>
        </c:ser>
        <c:ser>
          <c:idx val="1"/>
          <c:order val="1"/>
          <c:tx>
            <c:strRef>
              <c:f>DQ04_1!$E$1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DQ04_1!$E$2</c:f>
              <c:numCache>
                <c:formatCode>General</c:formatCode>
                <c:ptCount val="1"/>
                <c:pt idx="0">
                  <c:v>52.2</c:v>
                </c:pt>
              </c:numCache>
            </c:numRef>
          </c:val>
          <c:extLst>
            <c:ext xmlns:c16="http://schemas.microsoft.com/office/drawing/2014/chart" uri="{C3380CC4-5D6E-409C-BE32-E72D297353CC}">
              <c16:uniqueId val="{00000001-05B9-44DB-8297-C1A1B256026F}"/>
            </c:ext>
          </c:extLst>
        </c:ser>
        <c:ser>
          <c:idx val="2"/>
          <c:order val="2"/>
          <c:tx>
            <c:strRef>
              <c:f>DQ04_1!$F$1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DQ04_1!$F$2</c:f>
              <c:numCache>
                <c:formatCode>General</c:formatCode>
                <c:ptCount val="1"/>
                <c:pt idx="0">
                  <c:v>52.9</c:v>
                </c:pt>
              </c:numCache>
            </c:numRef>
          </c:val>
          <c:extLst>
            <c:ext xmlns:c16="http://schemas.microsoft.com/office/drawing/2014/chart" uri="{C3380CC4-5D6E-409C-BE32-E72D297353CC}">
              <c16:uniqueId val="{00000002-05B9-44DB-8297-C1A1B256026F}"/>
            </c:ext>
          </c:extLst>
        </c:ser>
        <c:ser>
          <c:idx val="3"/>
          <c:order val="3"/>
          <c:tx>
            <c:strRef>
              <c:f>DQ04_1!$G$1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DQ04_1!$G$2</c:f>
              <c:numCache>
                <c:formatCode>General</c:formatCode>
                <c:ptCount val="1"/>
                <c:pt idx="0">
                  <c:v>59.7</c:v>
                </c:pt>
              </c:numCache>
            </c:numRef>
          </c:val>
          <c:extLst>
            <c:ext xmlns:c16="http://schemas.microsoft.com/office/drawing/2014/chart" uri="{C3380CC4-5D6E-409C-BE32-E72D297353CC}">
              <c16:uniqueId val="{00000003-05B9-44DB-8297-C1A1B256026F}"/>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DQ32_2!$D$1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DQ32_2!$B$2:$C$6</c:f>
              <c:multiLvlStrCache>
                <c:ptCount val="5"/>
                <c:lvl>
                  <c:pt idx="0">
                    <c:v>Provided students with at least 20 minutes to eat lunch after they receive their meal</c:v>
                  </c:pt>
                  <c:pt idx="1">
                    <c:v>Offered a self-serve salad bar to students</c:v>
                  </c:pt>
                  <c:pt idx="2">
                    <c:v>Used attractive displays for fruits and vegetables in the cafeteria</c:v>
                  </c:pt>
                  <c:pt idx="3">
                    <c:v>Placed fruits and vegetables near the cafeteria cashier, where they are easy to access</c:v>
                  </c:pt>
                  <c:pt idx="4">
                    <c:v>Planted a school food or vegetable garden</c:v>
                  </c:pt>
                </c:lvl>
                <c:lvl>
                  <c:pt idx="0">
                    <c:v>j.</c:v>
                  </c:pt>
                  <c:pt idx="1">
                    <c:v>i.</c:v>
                  </c:pt>
                  <c:pt idx="2">
                    <c:v>h.</c:v>
                  </c:pt>
                  <c:pt idx="3">
                    <c:v>g.</c:v>
                  </c:pt>
                  <c:pt idx="4">
                    <c:v>f.</c:v>
                  </c:pt>
                </c:lvl>
              </c:multiLvlStrCache>
            </c:multiLvlStrRef>
          </c:cat>
          <c:val>
            <c:numRef>
              <c:f>DQ32_2!$D$2:$D$6</c:f>
              <c:numCache>
                <c:formatCode>General</c:formatCode>
                <c:ptCount val="5"/>
                <c:pt idx="0">
                  <c:v>92.3</c:v>
                </c:pt>
                <c:pt idx="1">
                  <c:v>50.7</c:v>
                </c:pt>
                <c:pt idx="2">
                  <c:v>57.3</c:v>
                </c:pt>
                <c:pt idx="3">
                  <c:v>62</c:v>
                </c:pt>
                <c:pt idx="4">
                  <c:v>39.4</c:v>
                </c:pt>
              </c:numCache>
            </c:numRef>
          </c:val>
          <c:extLst>
            <c:ext xmlns:c16="http://schemas.microsoft.com/office/drawing/2014/chart" uri="{C3380CC4-5D6E-409C-BE32-E72D297353CC}">
              <c16:uniqueId val="{00000000-80A6-437A-AEFD-4C276FB099E5}"/>
            </c:ext>
          </c:extLst>
        </c:ser>
        <c:ser>
          <c:idx val="1"/>
          <c:order val="1"/>
          <c:tx>
            <c:strRef>
              <c:f>DQ32_2!$E$1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DQ32_2!$B$2:$C$6</c:f>
              <c:multiLvlStrCache>
                <c:ptCount val="5"/>
                <c:lvl>
                  <c:pt idx="0">
                    <c:v>Provided students with at least 20 minutes to eat lunch after they receive their meal</c:v>
                  </c:pt>
                  <c:pt idx="1">
                    <c:v>Offered a self-serve salad bar to students</c:v>
                  </c:pt>
                  <c:pt idx="2">
                    <c:v>Used attractive displays for fruits and vegetables in the cafeteria</c:v>
                  </c:pt>
                  <c:pt idx="3">
                    <c:v>Placed fruits and vegetables near the cafeteria cashier, where they are easy to access</c:v>
                  </c:pt>
                  <c:pt idx="4">
                    <c:v>Planted a school food or vegetable garden</c:v>
                  </c:pt>
                </c:lvl>
                <c:lvl>
                  <c:pt idx="0">
                    <c:v>j.</c:v>
                  </c:pt>
                  <c:pt idx="1">
                    <c:v>i.</c:v>
                  </c:pt>
                  <c:pt idx="2">
                    <c:v>h.</c:v>
                  </c:pt>
                  <c:pt idx="3">
                    <c:v>g.</c:v>
                  </c:pt>
                  <c:pt idx="4">
                    <c:v>f.</c:v>
                  </c:pt>
                </c:lvl>
              </c:multiLvlStrCache>
            </c:multiLvlStrRef>
          </c:cat>
          <c:val>
            <c:numRef>
              <c:f>DQ32_2!$E$2:$E$6</c:f>
              <c:numCache>
                <c:formatCode>General</c:formatCode>
                <c:ptCount val="5"/>
                <c:pt idx="0">
                  <c:v>92.3</c:v>
                </c:pt>
                <c:pt idx="1">
                  <c:v>57.8</c:v>
                </c:pt>
                <c:pt idx="2">
                  <c:v>52.1</c:v>
                </c:pt>
                <c:pt idx="3">
                  <c:v>68.5</c:v>
                </c:pt>
                <c:pt idx="4">
                  <c:v>38.200000000000003</c:v>
                </c:pt>
              </c:numCache>
            </c:numRef>
          </c:val>
          <c:extLst>
            <c:ext xmlns:c16="http://schemas.microsoft.com/office/drawing/2014/chart" uri="{C3380CC4-5D6E-409C-BE32-E72D297353CC}">
              <c16:uniqueId val="{00000001-80A6-437A-AEFD-4C276FB099E5}"/>
            </c:ext>
          </c:extLst>
        </c:ser>
        <c:ser>
          <c:idx val="2"/>
          <c:order val="2"/>
          <c:tx>
            <c:strRef>
              <c:f>DQ32_2!$F$1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DQ32_2!$B$2:$C$6</c:f>
              <c:multiLvlStrCache>
                <c:ptCount val="5"/>
                <c:lvl>
                  <c:pt idx="0">
                    <c:v>Provided students with at least 20 minutes to eat lunch after they receive their meal</c:v>
                  </c:pt>
                  <c:pt idx="1">
                    <c:v>Offered a self-serve salad bar to students</c:v>
                  </c:pt>
                  <c:pt idx="2">
                    <c:v>Used attractive displays for fruits and vegetables in the cafeteria</c:v>
                  </c:pt>
                  <c:pt idx="3">
                    <c:v>Placed fruits and vegetables near the cafeteria cashier, where they are easy to access</c:v>
                  </c:pt>
                  <c:pt idx="4">
                    <c:v>Planted a school food or vegetable garden</c:v>
                  </c:pt>
                </c:lvl>
                <c:lvl>
                  <c:pt idx="0">
                    <c:v>j.</c:v>
                  </c:pt>
                  <c:pt idx="1">
                    <c:v>i.</c:v>
                  </c:pt>
                  <c:pt idx="2">
                    <c:v>h.</c:v>
                  </c:pt>
                  <c:pt idx="3">
                    <c:v>g.</c:v>
                  </c:pt>
                  <c:pt idx="4">
                    <c:v>f.</c:v>
                  </c:pt>
                </c:lvl>
              </c:multiLvlStrCache>
            </c:multiLvlStrRef>
          </c:cat>
          <c:val>
            <c:numRef>
              <c:f>DQ32_2!$F$2:$F$6</c:f>
              <c:numCache>
                <c:formatCode>General</c:formatCode>
                <c:ptCount val="5"/>
                <c:pt idx="0">
                  <c:v>90.9</c:v>
                </c:pt>
                <c:pt idx="1">
                  <c:v>49.6</c:v>
                </c:pt>
                <c:pt idx="2">
                  <c:v>57.6</c:v>
                </c:pt>
                <c:pt idx="3">
                  <c:v>56.5</c:v>
                </c:pt>
                <c:pt idx="4">
                  <c:v>36.1</c:v>
                </c:pt>
              </c:numCache>
            </c:numRef>
          </c:val>
          <c:extLst>
            <c:ext xmlns:c16="http://schemas.microsoft.com/office/drawing/2014/chart" uri="{C3380CC4-5D6E-409C-BE32-E72D297353CC}">
              <c16:uniqueId val="{00000002-80A6-437A-AEFD-4C276FB099E5}"/>
            </c:ext>
          </c:extLst>
        </c:ser>
        <c:ser>
          <c:idx val="3"/>
          <c:order val="3"/>
          <c:tx>
            <c:strRef>
              <c:f>DQ32_2!$G$1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DQ32_2!$B$2:$C$6</c:f>
              <c:multiLvlStrCache>
                <c:ptCount val="5"/>
                <c:lvl>
                  <c:pt idx="0">
                    <c:v>Provided students with at least 20 minutes to eat lunch after they receive their meal</c:v>
                  </c:pt>
                  <c:pt idx="1">
                    <c:v>Offered a self-serve salad bar to students</c:v>
                  </c:pt>
                  <c:pt idx="2">
                    <c:v>Used attractive displays for fruits and vegetables in the cafeteria</c:v>
                  </c:pt>
                  <c:pt idx="3">
                    <c:v>Placed fruits and vegetables near the cafeteria cashier, where they are easy to access</c:v>
                  </c:pt>
                  <c:pt idx="4">
                    <c:v>Planted a school food or vegetable garden</c:v>
                  </c:pt>
                </c:lvl>
                <c:lvl>
                  <c:pt idx="0">
                    <c:v>j.</c:v>
                  </c:pt>
                  <c:pt idx="1">
                    <c:v>i.</c:v>
                  </c:pt>
                  <c:pt idx="2">
                    <c:v>h.</c:v>
                  </c:pt>
                  <c:pt idx="3">
                    <c:v>g.</c:v>
                  </c:pt>
                  <c:pt idx="4">
                    <c:v>f.</c:v>
                  </c:pt>
                </c:lvl>
              </c:multiLvlStrCache>
            </c:multiLvlStrRef>
          </c:cat>
          <c:val>
            <c:numRef>
              <c:f>DQ32_2!$G$2:$G$6</c:f>
              <c:numCache>
                <c:formatCode>General</c:formatCode>
                <c:ptCount val="5"/>
                <c:pt idx="0">
                  <c:v>94.1</c:v>
                </c:pt>
                <c:pt idx="1">
                  <c:v>50</c:v>
                </c:pt>
                <c:pt idx="2">
                  <c:v>58.5</c:v>
                </c:pt>
                <c:pt idx="3">
                  <c:v>67.2</c:v>
                </c:pt>
                <c:pt idx="4">
                  <c:v>43.9</c:v>
                </c:pt>
              </c:numCache>
            </c:numRef>
          </c:val>
          <c:extLst>
            <c:ext xmlns:c16="http://schemas.microsoft.com/office/drawing/2014/chart" uri="{C3380CC4-5D6E-409C-BE32-E72D297353CC}">
              <c16:uniqueId val="{00000003-80A6-437A-AEFD-4C276FB099E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DQ32_3!$D$1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DQ32_3!$B$2:$C$4</c:f>
              <c:multiLvlStrCache>
                <c:ptCount val="3"/>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lvl>
                <c:lvl>
                  <c:pt idx="0">
                    <c:v>m.</c:v>
                  </c:pt>
                  <c:pt idx="1">
                    <c:v>l.</c:v>
                  </c:pt>
                  <c:pt idx="2">
                    <c:v>k.</c:v>
                  </c:pt>
                </c:lvl>
              </c:multiLvlStrCache>
            </c:multiLvlStrRef>
          </c:cat>
          <c:val>
            <c:numRef>
              <c:f>DQ32_3!$D$2:$D$4</c:f>
              <c:numCache>
                <c:formatCode>General</c:formatCode>
                <c:ptCount val="3"/>
                <c:pt idx="0">
                  <c:v>23</c:v>
                </c:pt>
                <c:pt idx="1">
                  <c:v>20.100000000000001</c:v>
                </c:pt>
                <c:pt idx="2">
                  <c:v>91.1</c:v>
                </c:pt>
              </c:numCache>
            </c:numRef>
          </c:val>
          <c:extLst>
            <c:ext xmlns:c16="http://schemas.microsoft.com/office/drawing/2014/chart" uri="{C3380CC4-5D6E-409C-BE32-E72D297353CC}">
              <c16:uniqueId val="{00000000-E0E2-425B-898E-266BEDA75D75}"/>
            </c:ext>
          </c:extLst>
        </c:ser>
        <c:ser>
          <c:idx val="1"/>
          <c:order val="1"/>
          <c:tx>
            <c:strRef>
              <c:f>DQ32_3!$E$1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DQ32_3!$B$2:$C$4</c:f>
              <c:multiLvlStrCache>
                <c:ptCount val="3"/>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lvl>
                <c:lvl>
                  <c:pt idx="0">
                    <c:v>m.</c:v>
                  </c:pt>
                  <c:pt idx="1">
                    <c:v>l.</c:v>
                  </c:pt>
                  <c:pt idx="2">
                    <c:v>k.</c:v>
                  </c:pt>
                </c:lvl>
              </c:multiLvlStrCache>
            </c:multiLvlStrRef>
          </c:cat>
          <c:val>
            <c:numRef>
              <c:f>DQ32_3!$E$2:$E$4</c:f>
              <c:numCache>
                <c:formatCode>General</c:formatCode>
                <c:ptCount val="3"/>
                <c:pt idx="0">
                  <c:v>32.200000000000003</c:v>
                </c:pt>
                <c:pt idx="1">
                  <c:v>26.2</c:v>
                </c:pt>
                <c:pt idx="2">
                  <c:v>96.8</c:v>
                </c:pt>
              </c:numCache>
            </c:numRef>
          </c:val>
          <c:extLst>
            <c:ext xmlns:c16="http://schemas.microsoft.com/office/drawing/2014/chart" uri="{C3380CC4-5D6E-409C-BE32-E72D297353CC}">
              <c16:uniqueId val="{00000001-E0E2-425B-898E-266BEDA75D75}"/>
            </c:ext>
          </c:extLst>
        </c:ser>
        <c:ser>
          <c:idx val="2"/>
          <c:order val="2"/>
          <c:tx>
            <c:strRef>
              <c:f>DQ32_3!$F$1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DQ32_3!$B$2:$C$4</c:f>
              <c:multiLvlStrCache>
                <c:ptCount val="3"/>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lvl>
                <c:lvl>
                  <c:pt idx="0">
                    <c:v>m.</c:v>
                  </c:pt>
                  <c:pt idx="1">
                    <c:v>l.</c:v>
                  </c:pt>
                  <c:pt idx="2">
                    <c:v>k.</c:v>
                  </c:pt>
                </c:lvl>
              </c:multiLvlStrCache>
            </c:multiLvlStrRef>
          </c:cat>
          <c:val>
            <c:numRef>
              <c:f>DQ32_3!$F$2:$F$4</c:f>
              <c:numCache>
                <c:formatCode>General</c:formatCode>
                <c:ptCount val="3"/>
                <c:pt idx="0">
                  <c:v>22.1</c:v>
                </c:pt>
                <c:pt idx="1">
                  <c:v>20.100000000000001</c:v>
                </c:pt>
                <c:pt idx="2">
                  <c:v>92.6</c:v>
                </c:pt>
              </c:numCache>
            </c:numRef>
          </c:val>
          <c:extLst>
            <c:ext xmlns:c16="http://schemas.microsoft.com/office/drawing/2014/chart" uri="{C3380CC4-5D6E-409C-BE32-E72D297353CC}">
              <c16:uniqueId val="{00000002-E0E2-425B-898E-266BEDA75D75}"/>
            </c:ext>
          </c:extLst>
        </c:ser>
        <c:ser>
          <c:idx val="3"/>
          <c:order val="3"/>
          <c:tx>
            <c:strRef>
              <c:f>DQ32_3!$G$1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DQ32_3!$B$2:$C$4</c:f>
              <c:multiLvlStrCache>
                <c:ptCount val="3"/>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lvl>
                <c:lvl>
                  <c:pt idx="0">
                    <c:v>m.</c:v>
                  </c:pt>
                  <c:pt idx="1">
                    <c:v>l.</c:v>
                  </c:pt>
                  <c:pt idx="2">
                    <c:v>k.</c:v>
                  </c:pt>
                </c:lvl>
              </c:multiLvlStrCache>
            </c:multiLvlStrRef>
          </c:cat>
          <c:val>
            <c:numRef>
              <c:f>DQ32_3!$G$2:$G$4</c:f>
              <c:numCache>
                <c:formatCode>General</c:formatCode>
                <c:ptCount val="3"/>
                <c:pt idx="0">
                  <c:v>21.5</c:v>
                </c:pt>
                <c:pt idx="1">
                  <c:v>18.5</c:v>
                </c:pt>
                <c:pt idx="2">
                  <c:v>87.4</c:v>
                </c:pt>
              </c:numCache>
            </c:numRef>
          </c:val>
          <c:extLst>
            <c:ext xmlns:c16="http://schemas.microsoft.com/office/drawing/2014/chart" uri="{C3380CC4-5D6E-409C-BE32-E72D297353CC}">
              <c16:uniqueId val="{00000003-E0E2-425B-898E-266BEDA75D7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DQ33_1!$D$1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DQ33_1!$B$2:$C$6</c:f>
              <c:multiLvlStrCache>
                <c:ptCount val="5"/>
                <c:lvl>
                  <c:pt idx="0">
                    <c:v>In curricula or other educational materials (including assignment books, school supplies, book covers, and electronic media)</c:v>
                  </c:pt>
                  <c:pt idx="1">
                    <c:v>In school publications (e.g., newsletters, newspapers, web sites, other school publications)</c:v>
                  </c:pt>
                  <c:pt idx="2">
                    <c:v>On school buses or other vehicles used to transport students</c:v>
                  </c:pt>
                  <c:pt idx="3">
                    <c:v>On school grounds including on the outside of the school building, on playing fields, or other areas of the campus</c:v>
                  </c:pt>
                  <c:pt idx="4">
                    <c:v>In school buildings</c:v>
                  </c:pt>
                </c:lvl>
                <c:lvl>
                  <c:pt idx="0">
                    <c:v>e.</c:v>
                  </c:pt>
                  <c:pt idx="1">
                    <c:v>d.</c:v>
                  </c:pt>
                  <c:pt idx="2">
                    <c:v>c.</c:v>
                  </c:pt>
                  <c:pt idx="3">
                    <c:v>b.</c:v>
                  </c:pt>
                  <c:pt idx="4">
                    <c:v>a.</c:v>
                  </c:pt>
                </c:lvl>
              </c:multiLvlStrCache>
            </c:multiLvlStrRef>
          </c:cat>
          <c:val>
            <c:numRef>
              <c:f>DQ33_1!$D$2:$D$6</c:f>
              <c:numCache>
                <c:formatCode>General</c:formatCode>
                <c:ptCount val="5"/>
                <c:pt idx="0">
                  <c:v>53.7</c:v>
                </c:pt>
                <c:pt idx="1">
                  <c:v>57.2</c:v>
                </c:pt>
                <c:pt idx="2">
                  <c:v>61.2</c:v>
                </c:pt>
                <c:pt idx="3">
                  <c:v>54</c:v>
                </c:pt>
                <c:pt idx="4">
                  <c:v>56.8</c:v>
                </c:pt>
              </c:numCache>
            </c:numRef>
          </c:val>
          <c:extLst>
            <c:ext xmlns:c16="http://schemas.microsoft.com/office/drawing/2014/chart" uri="{C3380CC4-5D6E-409C-BE32-E72D297353CC}">
              <c16:uniqueId val="{00000000-F801-4F8A-8663-A48916A7524F}"/>
            </c:ext>
          </c:extLst>
        </c:ser>
        <c:ser>
          <c:idx val="1"/>
          <c:order val="1"/>
          <c:tx>
            <c:strRef>
              <c:f>DQ33_1!$E$1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DQ33_1!$B$2:$C$6</c:f>
              <c:multiLvlStrCache>
                <c:ptCount val="5"/>
                <c:lvl>
                  <c:pt idx="0">
                    <c:v>In curricula or other educational materials (including assignment books, school supplies, book covers, and electronic media)</c:v>
                  </c:pt>
                  <c:pt idx="1">
                    <c:v>In school publications (e.g., newsletters, newspapers, web sites, other school publications)</c:v>
                  </c:pt>
                  <c:pt idx="2">
                    <c:v>On school buses or other vehicles used to transport students</c:v>
                  </c:pt>
                  <c:pt idx="3">
                    <c:v>On school grounds including on the outside of the school building, on playing fields, or other areas of the campus</c:v>
                  </c:pt>
                  <c:pt idx="4">
                    <c:v>In school buildings</c:v>
                  </c:pt>
                </c:lvl>
                <c:lvl>
                  <c:pt idx="0">
                    <c:v>e.</c:v>
                  </c:pt>
                  <c:pt idx="1">
                    <c:v>d.</c:v>
                  </c:pt>
                  <c:pt idx="2">
                    <c:v>c.</c:v>
                  </c:pt>
                  <c:pt idx="3">
                    <c:v>b.</c:v>
                  </c:pt>
                  <c:pt idx="4">
                    <c:v>a.</c:v>
                  </c:pt>
                </c:lvl>
              </c:multiLvlStrCache>
            </c:multiLvlStrRef>
          </c:cat>
          <c:val>
            <c:numRef>
              <c:f>DQ33_1!$E$2:$E$6</c:f>
              <c:numCache>
                <c:formatCode>General</c:formatCode>
                <c:ptCount val="5"/>
                <c:pt idx="0">
                  <c:v>46.8</c:v>
                </c:pt>
                <c:pt idx="1">
                  <c:v>57.3</c:v>
                </c:pt>
                <c:pt idx="2">
                  <c:v>60.4</c:v>
                </c:pt>
                <c:pt idx="3">
                  <c:v>54.4</c:v>
                </c:pt>
                <c:pt idx="4">
                  <c:v>57.3</c:v>
                </c:pt>
              </c:numCache>
            </c:numRef>
          </c:val>
          <c:extLst>
            <c:ext xmlns:c16="http://schemas.microsoft.com/office/drawing/2014/chart" uri="{C3380CC4-5D6E-409C-BE32-E72D297353CC}">
              <c16:uniqueId val="{00000001-F801-4F8A-8663-A48916A7524F}"/>
            </c:ext>
          </c:extLst>
        </c:ser>
        <c:ser>
          <c:idx val="2"/>
          <c:order val="2"/>
          <c:tx>
            <c:strRef>
              <c:f>DQ33_1!$F$1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DQ33_1!$B$2:$C$6</c:f>
              <c:multiLvlStrCache>
                <c:ptCount val="5"/>
                <c:lvl>
                  <c:pt idx="0">
                    <c:v>In curricula or other educational materials (including assignment books, school supplies, book covers, and electronic media)</c:v>
                  </c:pt>
                  <c:pt idx="1">
                    <c:v>In school publications (e.g., newsletters, newspapers, web sites, other school publications)</c:v>
                  </c:pt>
                  <c:pt idx="2">
                    <c:v>On school buses or other vehicles used to transport students</c:v>
                  </c:pt>
                  <c:pt idx="3">
                    <c:v>On school grounds including on the outside of the school building, on playing fields, or other areas of the campus</c:v>
                  </c:pt>
                  <c:pt idx="4">
                    <c:v>In school buildings</c:v>
                  </c:pt>
                </c:lvl>
                <c:lvl>
                  <c:pt idx="0">
                    <c:v>e.</c:v>
                  </c:pt>
                  <c:pt idx="1">
                    <c:v>d.</c:v>
                  </c:pt>
                  <c:pt idx="2">
                    <c:v>c.</c:v>
                  </c:pt>
                  <c:pt idx="3">
                    <c:v>b.</c:v>
                  </c:pt>
                  <c:pt idx="4">
                    <c:v>a.</c:v>
                  </c:pt>
                </c:lvl>
              </c:multiLvlStrCache>
            </c:multiLvlStrRef>
          </c:cat>
          <c:val>
            <c:numRef>
              <c:f>DQ33_1!$F$2:$F$6</c:f>
              <c:numCache>
                <c:formatCode>General</c:formatCode>
                <c:ptCount val="5"/>
                <c:pt idx="0">
                  <c:v>56.9</c:v>
                </c:pt>
                <c:pt idx="1">
                  <c:v>59.9</c:v>
                </c:pt>
                <c:pt idx="2">
                  <c:v>63.2</c:v>
                </c:pt>
                <c:pt idx="3">
                  <c:v>58</c:v>
                </c:pt>
                <c:pt idx="4">
                  <c:v>61.5</c:v>
                </c:pt>
              </c:numCache>
            </c:numRef>
          </c:val>
          <c:extLst>
            <c:ext xmlns:c16="http://schemas.microsoft.com/office/drawing/2014/chart" uri="{C3380CC4-5D6E-409C-BE32-E72D297353CC}">
              <c16:uniqueId val="{00000002-F801-4F8A-8663-A48916A7524F}"/>
            </c:ext>
          </c:extLst>
        </c:ser>
        <c:ser>
          <c:idx val="3"/>
          <c:order val="3"/>
          <c:tx>
            <c:strRef>
              <c:f>DQ33_1!$G$1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DQ33_1!$B$2:$C$6</c:f>
              <c:multiLvlStrCache>
                <c:ptCount val="5"/>
                <c:lvl>
                  <c:pt idx="0">
                    <c:v>In curricula or other educational materials (including assignment books, school supplies, book covers, and electronic media)</c:v>
                  </c:pt>
                  <c:pt idx="1">
                    <c:v>In school publications (e.g., newsletters, newspapers, web sites, other school publications)</c:v>
                  </c:pt>
                  <c:pt idx="2">
                    <c:v>On school buses or other vehicles used to transport students</c:v>
                  </c:pt>
                  <c:pt idx="3">
                    <c:v>On school grounds including on the outside of the school building, on playing fields, or other areas of the campus</c:v>
                  </c:pt>
                  <c:pt idx="4">
                    <c:v>In school buildings</c:v>
                  </c:pt>
                </c:lvl>
                <c:lvl>
                  <c:pt idx="0">
                    <c:v>e.</c:v>
                  </c:pt>
                  <c:pt idx="1">
                    <c:v>d.</c:v>
                  </c:pt>
                  <c:pt idx="2">
                    <c:v>c.</c:v>
                  </c:pt>
                  <c:pt idx="3">
                    <c:v>b.</c:v>
                  </c:pt>
                  <c:pt idx="4">
                    <c:v>a.</c:v>
                  </c:pt>
                </c:lvl>
              </c:multiLvlStrCache>
            </c:multiLvlStrRef>
          </c:cat>
          <c:val>
            <c:numRef>
              <c:f>DQ33_1!$G$2:$G$6</c:f>
              <c:numCache>
                <c:formatCode>General</c:formatCode>
                <c:ptCount val="5"/>
                <c:pt idx="0">
                  <c:v>51.4</c:v>
                </c:pt>
                <c:pt idx="1">
                  <c:v>53.5</c:v>
                </c:pt>
                <c:pt idx="2">
                  <c:v>58.9</c:v>
                </c:pt>
                <c:pt idx="3">
                  <c:v>48.6</c:v>
                </c:pt>
                <c:pt idx="4">
                  <c:v>50.7</c:v>
                </c:pt>
              </c:numCache>
            </c:numRef>
          </c:val>
          <c:extLst>
            <c:ext xmlns:c16="http://schemas.microsoft.com/office/drawing/2014/chart" uri="{C3380CC4-5D6E-409C-BE32-E72D297353CC}">
              <c16:uniqueId val="{00000003-F801-4F8A-8663-A48916A7524F}"/>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DQ34_1!$D$1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DQ34_1!$B$2:$C$4</c:f>
              <c:multiLvlStrCache>
                <c:ptCount val="3"/>
                <c:lvl>
                  <c:pt idx="0">
                    <c:v>No</c:v>
                  </c:pt>
                  <c:pt idx="1">
                    <c:v>Yes, in certain locations</c:v>
                  </c:pt>
                  <c:pt idx="2">
                    <c:v>Yes, in all locations</c:v>
                  </c:pt>
                </c:lvl>
                <c:lvl>
                  <c:pt idx="0">
                    <c:v>c.</c:v>
                  </c:pt>
                  <c:pt idx="1">
                    <c:v>b.</c:v>
                  </c:pt>
                  <c:pt idx="2">
                    <c:v>a.</c:v>
                  </c:pt>
                </c:lvl>
              </c:multiLvlStrCache>
            </c:multiLvlStrRef>
          </c:cat>
          <c:val>
            <c:numRef>
              <c:f>DQ34_1!$D$2:$D$4</c:f>
              <c:numCache>
                <c:formatCode>General</c:formatCode>
                <c:ptCount val="3"/>
                <c:pt idx="0">
                  <c:v>0.9</c:v>
                </c:pt>
                <c:pt idx="1">
                  <c:v>5.4</c:v>
                </c:pt>
                <c:pt idx="2">
                  <c:v>93.7</c:v>
                </c:pt>
              </c:numCache>
            </c:numRef>
          </c:val>
          <c:extLst>
            <c:ext xmlns:c16="http://schemas.microsoft.com/office/drawing/2014/chart" uri="{C3380CC4-5D6E-409C-BE32-E72D297353CC}">
              <c16:uniqueId val="{00000000-6DA4-4D55-8084-1C029595C6EC}"/>
            </c:ext>
          </c:extLst>
        </c:ser>
        <c:ser>
          <c:idx val="1"/>
          <c:order val="1"/>
          <c:tx>
            <c:strRef>
              <c:f>DQ34_1!$E$1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DQ34_1!$B$2:$C$4</c:f>
              <c:multiLvlStrCache>
                <c:ptCount val="3"/>
                <c:lvl>
                  <c:pt idx="0">
                    <c:v>No</c:v>
                  </c:pt>
                  <c:pt idx="1">
                    <c:v>Yes, in certain locations</c:v>
                  </c:pt>
                  <c:pt idx="2">
                    <c:v>Yes, in all locations</c:v>
                  </c:pt>
                </c:lvl>
                <c:lvl>
                  <c:pt idx="0">
                    <c:v>c.</c:v>
                  </c:pt>
                  <c:pt idx="1">
                    <c:v>b.</c:v>
                  </c:pt>
                  <c:pt idx="2">
                    <c:v>a.</c:v>
                  </c:pt>
                </c:lvl>
              </c:multiLvlStrCache>
            </c:multiLvlStrRef>
          </c:cat>
          <c:val>
            <c:numRef>
              <c:f>DQ34_1!$E$2:$E$4</c:f>
              <c:numCache>
                <c:formatCode>General</c:formatCode>
                <c:ptCount val="3"/>
                <c:pt idx="0">
                  <c:v>5.3</c:v>
                </c:pt>
                <c:pt idx="1">
                  <c:v>4.8</c:v>
                </c:pt>
                <c:pt idx="2">
                  <c:v>89.9</c:v>
                </c:pt>
              </c:numCache>
            </c:numRef>
          </c:val>
          <c:extLst>
            <c:ext xmlns:c16="http://schemas.microsoft.com/office/drawing/2014/chart" uri="{C3380CC4-5D6E-409C-BE32-E72D297353CC}">
              <c16:uniqueId val="{00000001-6DA4-4D55-8084-1C029595C6EC}"/>
            </c:ext>
          </c:extLst>
        </c:ser>
        <c:ser>
          <c:idx val="2"/>
          <c:order val="2"/>
          <c:tx>
            <c:strRef>
              <c:f>DQ34_1!$F$1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DQ34_1!$B$2:$C$4</c:f>
              <c:multiLvlStrCache>
                <c:ptCount val="3"/>
                <c:lvl>
                  <c:pt idx="0">
                    <c:v>No</c:v>
                  </c:pt>
                  <c:pt idx="1">
                    <c:v>Yes, in certain locations</c:v>
                  </c:pt>
                  <c:pt idx="2">
                    <c:v>Yes, in all locations</c:v>
                  </c:pt>
                </c:lvl>
                <c:lvl>
                  <c:pt idx="0">
                    <c:v>c.</c:v>
                  </c:pt>
                  <c:pt idx="1">
                    <c:v>b.</c:v>
                  </c:pt>
                  <c:pt idx="2">
                    <c:v>a.</c:v>
                  </c:pt>
                </c:lvl>
              </c:multiLvlStrCache>
            </c:multiLvlStrRef>
          </c:cat>
          <c:val>
            <c:numRef>
              <c:f>DQ34_1!$F$2:$F$4</c:f>
              <c:numCache>
                <c:formatCode>General</c:formatCode>
                <c:ptCount val="3"/>
                <c:pt idx="0">
                  <c:v>0.7</c:v>
                </c:pt>
                <c:pt idx="1">
                  <c:v>3.8</c:v>
                </c:pt>
                <c:pt idx="2">
                  <c:v>95.6</c:v>
                </c:pt>
              </c:numCache>
            </c:numRef>
          </c:val>
          <c:extLst>
            <c:ext xmlns:c16="http://schemas.microsoft.com/office/drawing/2014/chart" uri="{C3380CC4-5D6E-409C-BE32-E72D297353CC}">
              <c16:uniqueId val="{00000002-6DA4-4D55-8084-1C029595C6EC}"/>
            </c:ext>
          </c:extLst>
        </c:ser>
        <c:ser>
          <c:idx val="3"/>
          <c:order val="3"/>
          <c:tx>
            <c:strRef>
              <c:f>DQ34_1!$G$1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DQ34_1!$B$2:$C$4</c:f>
              <c:multiLvlStrCache>
                <c:ptCount val="3"/>
                <c:lvl>
                  <c:pt idx="0">
                    <c:v>No</c:v>
                  </c:pt>
                  <c:pt idx="1">
                    <c:v>Yes, in certain locations</c:v>
                  </c:pt>
                  <c:pt idx="2">
                    <c:v>Yes, in all locations</c:v>
                  </c:pt>
                </c:lvl>
                <c:lvl>
                  <c:pt idx="0">
                    <c:v>c.</c:v>
                  </c:pt>
                  <c:pt idx="1">
                    <c:v>b.</c:v>
                  </c:pt>
                  <c:pt idx="2">
                    <c:v>a.</c:v>
                  </c:pt>
                </c:lvl>
              </c:multiLvlStrCache>
            </c:multiLvlStrRef>
          </c:cat>
          <c:val>
            <c:numRef>
              <c:f>DQ34_1!$G$2:$G$4</c:f>
              <c:numCache>
                <c:formatCode>General</c:formatCode>
                <c:ptCount val="3"/>
                <c:pt idx="0">
                  <c:v>8.0000000000000004E-4</c:v>
                </c:pt>
                <c:pt idx="1">
                  <c:v>7.6</c:v>
                </c:pt>
                <c:pt idx="2">
                  <c:v>92.4</c:v>
                </c:pt>
              </c:numCache>
            </c:numRef>
          </c:val>
          <c:extLst>
            <c:ext xmlns:c16="http://schemas.microsoft.com/office/drawing/2014/chart" uri="{C3380CC4-5D6E-409C-BE32-E72D297353CC}">
              <c16:uniqueId val="{00000003-6DA4-4D55-8084-1C029595C6E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DQ34N_1!$D$1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DQ34N_1!$D$2</c:f>
              <c:numCache>
                <c:formatCode>General</c:formatCode>
                <c:ptCount val="1"/>
                <c:pt idx="0">
                  <c:v>99.1</c:v>
                </c:pt>
              </c:numCache>
            </c:numRef>
          </c:val>
          <c:extLst>
            <c:ext xmlns:c16="http://schemas.microsoft.com/office/drawing/2014/chart" uri="{C3380CC4-5D6E-409C-BE32-E72D297353CC}">
              <c16:uniqueId val="{00000000-62DE-4D7F-9370-0A978EEE6FDC}"/>
            </c:ext>
          </c:extLst>
        </c:ser>
        <c:ser>
          <c:idx val="1"/>
          <c:order val="1"/>
          <c:tx>
            <c:strRef>
              <c:f>DQ34N_1!$E$1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DQ34N_1!$E$2</c:f>
              <c:numCache>
                <c:formatCode>General</c:formatCode>
                <c:ptCount val="1"/>
                <c:pt idx="0">
                  <c:v>94.7</c:v>
                </c:pt>
              </c:numCache>
            </c:numRef>
          </c:val>
          <c:extLst>
            <c:ext xmlns:c16="http://schemas.microsoft.com/office/drawing/2014/chart" uri="{C3380CC4-5D6E-409C-BE32-E72D297353CC}">
              <c16:uniqueId val="{00000001-62DE-4D7F-9370-0A978EEE6FDC}"/>
            </c:ext>
          </c:extLst>
        </c:ser>
        <c:ser>
          <c:idx val="2"/>
          <c:order val="2"/>
          <c:tx>
            <c:strRef>
              <c:f>DQ34N_1!$F$1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DQ34N_1!$F$2</c:f>
              <c:numCache>
                <c:formatCode>General</c:formatCode>
                <c:ptCount val="1"/>
                <c:pt idx="0">
                  <c:v>99.3</c:v>
                </c:pt>
              </c:numCache>
            </c:numRef>
          </c:val>
          <c:extLst>
            <c:ext xmlns:c16="http://schemas.microsoft.com/office/drawing/2014/chart" uri="{C3380CC4-5D6E-409C-BE32-E72D297353CC}">
              <c16:uniqueId val="{00000002-62DE-4D7F-9370-0A978EEE6FDC}"/>
            </c:ext>
          </c:extLst>
        </c:ser>
        <c:ser>
          <c:idx val="3"/>
          <c:order val="3"/>
          <c:tx>
            <c:strRef>
              <c:f>DQ34N_1!$G$1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DQ34N_1!$G$2</c:f>
              <c:numCache>
                <c:formatCode>General</c:formatCode>
                <c:ptCount val="1"/>
                <c:pt idx="0">
                  <c:v>100</c:v>
                </c:pt>
              </c:numCache>
            </c:numRef>
          </c:val>
          <c:extLst>
            <c:ext xmlns:c16="http://schemas.microsoft.com/office/drawing/2014/chart" uri="{C3380CC4-5D6E-409C-BE32-E72D297353CC}">
              <c16:uniqueId val="{00000003-62DE-4D7F-9370-0A978EEE6FD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DQ35_1!$D$1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DQ35_1!$B$2:$C$6</c:f>
              <c:multiLvlStrCache>
                <c:ptCount val="5"/>
                <c:lvl>
                  <c:pt idx="0">
                    <c:v>Hallways throughout the school</c:v>
                  </c:pt>
                  <c:pt idx="1">
                    <c:v>Outdoor physical activity facilities or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DQ35_1!$D$2:$D$6</c:f>
              <c:numCache>
                <c:formatCode>General</c:formatCode>
                <c:ptCount val="5"/>
                <c:pt idx="0">
                  <c:v>99.7</c:v>
                </c:pt>
                <c:pt idx="1">
                  <c:v>68.599999999999994</c:v>
                </c:pt>
                <c:pt idx="2">
                  <c:v>93.7</c:v>
                </c:pt>
                <c:pt idx="3">
                  <c:v>96.6</c:v>
                </c:pt>
                <c:pt idx="4">
                  <c:v>95.9</c:v>
                </c:pt>
              </c:numCache>
            </c:numRef>
          </c:val>
          <c:extLst>
            <c:ext xmlns:c16="http://schemas.microsoft.com/office/drawing/2014/chart" uri="{C3380CC4-5D6E-409C-BE32-E72D297353CC}">
              <c16:uniqueId val="{00000000-CF35-4CD5-8C53-E9291B47D68D}"/>
            </c:ext>
          </c:extLst>
        </c:ser>
        <c:ser>
          <c:idx val="1"/>
          <c:order val="1"/>
          <c:tx>
            <c:strRef>
              <c:f>DQ35_1!$E$1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DQ35_1!$B$2:$C$6</c:f>
              <c:multiLvlStrCache>
                <c:ptCount val="5"/>
                <c:lvl>
                  <c:pt idx="0">
                    <c:v>Hallways throughout the school</c:v>
                  </c:pt>
                  <c:pt idx="1">
                    <c:v>Outdoor physical activity facilities or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DQ35_1!$E$2:$E$6</c:f>
              <c:numCache>
                <c:formatCode>General</c:formatCode>
                <c:ptCount val="5"/>
                <c:pt idx="0">
                  <c:v>97.5</c:v>
                </c:pt>
                <c:pt idx="1">
                  <c:v>71.2</c:v>
                </c:pt>
                <c:pt idx="2">
                  <c:v>97.5</c:v>
                </c:pt>
                <c:pt idx="3">
                  <c:v>94</c:v>
                </c:pt>
                <c:pt idx="4">
                  <c:v>94</c:v>
                </c:pt>
              </c:numCache>
            </c:numRef>
          </c:val>
          <c:extLst>
            <c:ext xmlns:c16="http://schemas.microsoft.com/office/drawing/2014/chart" uri="{C3380CC4-5D6E-409C-BE32-E72D297353CC}">
              <c16:uniqueId val="{00000001-CF35-4CD5-8C53-E9291B47D68D}"/>
            </c:ext>
          </c:extLst>
        </c:ser>
        <c:ser>
          <c:idx val="2"/>
          <c:order val="2"/>
          <c:tx>
            <c:strRef>
              <c:f>DQ35_1!$F$1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DQ35_1!$B$2:$C$6</c:f>
              <c:multiLvlStrCache>
                <c:ptCount val="5"/>
                <c:lvl>
                  <c:pt idx="0">
                    <c:v>Hallways throughout the school</c:v>
                  </c:pt>
                  <c:pt idx="1">
                    <c:v>Outdoor physical activity facilities or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DQ35_1!$F$2:$F$6</c:f>
              <c:numCache>
                <c:formatCode>General</c:formatCode>
                <c:ptCount val="5"/>
                <c:pt idx="0">
                  <c:v>100</c:v>
                </c:pt>
                <c:pt idx="1">
                  <c:v>64.599999999999994</c:v>
                </c:pt>
                <c:pt idx="2">
                  <c:v>94.2</c:v>
                </c:pt>
                <c:pt idx="3">
                  <c:v>96.6</c:v>
                </c:pt>
                <c:pt idx="4">
                  <c:v>95.8</c:v>
                </c:pt>
              </c:numCache>
            </c:numRef>
          </c:val>
          <c:extLst>
            <c:ext xmlns:c16="http://schemas.microsoft.com/office/drawing/2014/chart" uri="{C3380CC4-5D6E-409C-BE32-E72D297353CC}">
              <c16:uniqueId val="{00000002-CF35-4CD5-8C53-E9291B47D68D}"/>
            </c:ext>
          </c:extLst>
        </c:ser>
        <c:ser>
          <c:idx val="3"/>
          <c:order val="3"/>
          <c:tx>
            <c:strRef>
              <c:f>DQ35_1!$G$1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DQ35_1!$B$2:$C$6</c:f>
              <c:multiLvlStrCache>
                <c:ptCount val="5"/>
                <c:lvl>
                  <c:pt idx="0">
                    <c:v>Hallways throughout the school</c:v>
                  </c:pt>
                  <c:pt idx="1">
                    <c:v>Outdoor physical activity facilities or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DQ35_1!$G$2:$G$6</c:f>
              <c:numCache>
                <c:formatCode>General</c:formatCode>
                <c:ptCount val="5"/>
                <c:pt idx="0">
                  <c:v>100</c:v>
                </c:pt>
                <c:pt idx="1">
                  <c:v>73.099999999999994</c:v>
                </c:pt>
                <c:pt idx="2">
                  <c:v>91.9</c:v>
                </c:pt>
                <c:pt idx="3">
                  <c:v>97.4</c:v>
                </c:pt>
                <c:pt idx="4">
                  <c:v>96.5</c:v>
                </c:pt>
              </c:numCache>
            </c:numRef>
          </c:val>
          <c:extLst>
            <c:ext xmlns:c16="http://schemas.microsoft.com/office/drawing/2014/chart" uri="{C3380CC4-5D6E-409C-BE32-E72D297353CC}">
              <c16:uniqueId val="{00000003-CF35-4CD5-8C53-E9291B47D68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DQ36_1!$D$1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DQ36_1!$D$2</c:f>
              <c:numCache>
                <c:formatCode>General</c:formatCode>
                <c:ptCount val="1"/>
                <c:pt idx="0">
                  <c:v>39.200000000000003</c:v>
                </c:pt>
              </c:numCache>
            </c:numRef>
          </c:val>
          <c:extLst>
            <c:ext xmlns:c16="http://schemas.microsoft.com/office/drawing/2014/chart" uri="{C3380CC4-5D6E-409C-BE32-E72D297353CC}">
              <c16:uniqueId val="{00000000-E410-4E48-A477-AEE80B6532DF}"/>
            </c:ext>
          </c:extLst>
        </c:ser>
        <c:ser>
          <c:idx val="1"/>
          <c:order val="1"/>
          <c:tx>
            <c:strRef>
              <c:f>DQ36_1!$E$1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DQ36_1!$E$2</c:f>
              <c:numCache>
                <c:formatCode>General</c:formatCode>
                <c:ptCount val="1"/>
                <c:pt idx="0">
                  <c:v>25.8</c:v>
                </c:pt>
              </c:numCache>
            </c:numRef>
          </c:val>
          <c:extLst>
            <c:ext xmlns:c16="http://schemas.microsoft.com/office/drawing/2014/chart" uri="{C3380CC4-5D6E-409C-BE32-E72D297353CC}">
              <c16:uniqueId val="{00000001-E410-4E48-A477-AEE80B6532DF}"/>
            </c:ext>
          </c:extLst>
        </c:ser>
        <c:ser>
          <c:idx val="2"/>
          <c:order val="2"/>
          <c:tx>
            <c:strRef>
              <c:f>DQ36_1!$F$1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DQ36_1!$F$2</c:f>
              <c:numCache>
                <c:formatCode>General</c:formatCode>
                <c:ptCount val="1"/>
                <c:pt idx="0">
                  <c:v>32.299999999999997</c:v>
                </c:pt>
              </c:numCache>
            </c:numRef>
          </c:val>
          <c:extLst>
            <c:ext xmlns:c16="http://schemas.microsoft.com/office/drawing/2014/chart" uri="{C3380CC4-5D6E-409C-BE32-E72D297353CC}">
              <c16:uniqueId val="{00000002-E410-4E48-A477-AEE80B6532DF}"/>
            </c:ext>
          </c:extLst>
        </c:ser>
        <c:ser>
          <c:idx val="3"/>
          <c:order val="3"/>
          <c:tx>
            <c:strRef>
              <c:f>DQ36_1!$G$1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DQ36_1!$G$2</c:f>
              <c:numCache>
                <c:formatCode>General</c:formatCode>
                <c:ptCount val="1"/>
                <c:pt idx="0">
                  <c:v>52</c:v>
                </c:pt>
              </c:numCache>
            </c:numRef>
          </c:val>
          <c:extLst>
            <c:ext xmlns:c16="http://schemas.microsoft.com/office/drawing/2014/chart" uri="{C3380CC4-5D6E-409C-BE32-E72D297353CC}">
              <c16:uniqueId val="{00000003-E410-4E48-A477-AEE80B6532DF}"/>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DQ37_1!$D$1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DQ37_1!$D$2</c:f>
              <c:numCache>
                <c:formatCode>General</c:formatCode>
                <c:ptCount val="1"/>
                <c:pt idx="0">
                  <c:v>63.5</c:v>
                </c:pt>
              </c:numCache>
            </c:numRef>
          </c:val>
          <c:extLst>
            <c:ext xmlns:c16="http://schemas.microsoft.com/office/drawing/2014/chart" uri="{C3380CC4-5D6E-409C-BE32-E72D297353CC}">
              <c16:uniqueId val="{00000000-3EA3-4CC6-BB4C-169657443C4E}"/>
            </c:ext>
          </c:extLst>
        </c:ser>
        <c:ser>
          <c:idx val="1"/>
          <c:order val="1"/>
          <c:tx>
            <c:strRef>
              <c:f>DQ37_1!$E$1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DQ37_1!$E$2</c:f>
              <c:numCache>
                <c:formatCode>General</c:formatCode>
                <c:ptCount val="1"/>
                <c:pt idx="0">
                  <c:v>67.099999999999994</c:v>
                </c:pt>
              </c:numCache>
            </c:numRef>
          </c:val>
          <c:extLst>
            <c:ext xmlns:c16="http://schemas.microsoft.com/office/drawing/2014/chart" uri="{C3380CC4-5D6E-409C-BE32-E72D297353CC}">
              <c16:uniqueId val="{00000001-3EA3-4CC6-BB4C-169657443C4E}"/>
            </c:ext>
          </c:extLst>
        </c:ser>
        <c:ser>
          <c:idx val="2"/>
          <c:order val="2"/>
          <c:tx>
            <c:strRef>
              <c:f>DQ37_1!$F$1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DQ37_1!$F$2</c:f>
              <c:numCache>
                <c:formatCode>General</c:formatCode>
                <c:ptCount val="1"/>
                <c:pt idx="0">
                  <c:v>71.099999999999994</c:v>
                </c:pt>
              </c:numCache>
            </c:numRef>
          </c:val>
          <c:extLst>
            <c:ext xmlns:c16="http://schemas.microsoft.com/office/drawing/2014/chart" uri="{C3380CC4-5D6E-409C-BE32-E72D297353CC}">
              <c16:uniqueId val="{00000002-3EA3-4CC6-BB4C-169657443C4E}"/>
            </c:ext>
          </c:extLst>
        </c:ser>
        <c:ser>
          <c:idx val="3"/>
          <c:order val="3"/>
          <c:tx>
            <c:strRef>
              <c:f>DQ37_1!$G$1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DQ37_1!$G$2</c:f>
              <c:numCache>
                <c:formatCode>General</c:formatCode>
                <c:ptCount val="1"/>
                <c:pt idx="0">
                  <c:v>52.7</c:v>
                </c:pt>
              </c:numCache>
            </c:numRef>
          </c:val>
          <c:extLst>
            <c:ext xmlns:c16="http://schemas.microsoft.com/office/drawing/2014/chart" uri="{C3380CC4-5D6E-409C-BE32-E72D297353CC}">
              <c16:uniqueId val="{00000003-3EA3-4CC6-BB4C-169657443C4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DQ38_1!$D$1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DQ38_1!$D$2</c:f>
              <c:numCache>
                <c:formatCode>General</c:formatCode>
                <c:ptCount val="1"/>
                <c:pt idx="0">
                  <c:v>12.9</c:v>
                </c:pt>
              </c:numCache>
            </c:numRef>
          </c:val>
          <c:extLst>
            <c:ext xmlns:c16="http://schemas.microsoft.com/office/drawing/2014/chart" uri="{C3380CC4-5D6E-409C-BE32-E72D297353CC}">
              <c16:uniqueId val="{00000000-EE7E-42E4-8DB8-E3693F055C87}"/>
            </c:ext>
          </c:extLst>
        </c:ser>
        <c:ser>
          <c:idx val="1"/>
          <c:order val="1"/>
          <c:tx>
            <c:strRef>
              <c:f>DQ38_1!$E$1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DQ38_1!$E$2</c:f>
              <c:numCache>
                <c:formatCode>General</c:formatCode>
                <c:ptCount val="1"/>
                <c:pt idx="0">
                  <c:v>7.2</c:v>
                </c:pt>
              </c:numCache>
            </c:numRef>
          </c:val>
          <c:extLst>
            <c:ext xmlns:c16="http://schemas.microsoft.com/office/drawing/2014/chart" uri="{C3380CC4-5D6E-409C-BE32-E72D297353CC}">
              <c16:uniqueId val="{00000001-EE7E-42E4-8DB8-E3693F055C87}"/>
            </c:ext>
          </c:extLst>
        </c:ser>
        <c:ser>
          <c:idx val="2"/>
          <c:order val="2"/>
          <c:tx>
            <c:strRef>
              <c:f>DQ38_1!$F$1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DQ38_1!$F$2</c:f>
              <c:numCache>
                <c:formatCode>General</c:formatCode>
                <c:ptCount val="1"/>
                <c:pt idx="0">
                  <c:v>12.6</c:v>
                </c:pt>
              </c:numCache>
            </c:numRef>
          </c:val>
          <c:extLst>
            <c:ext xmlns:c16="http://schemas.microsoft.com/office/drawing/2014/chart" uri="{C3380CC4-5D6E-409C-BE32-E72D297353CC}">
              <c16:uniqueId val="{00000002-EE7E-42E4-8DB8-E3693F055C87}"/>
            </c:ext>
          </c:extLst>
        </c:ser>
        <c:ser>
          <c:idx val="3"/>
          <c:order val="3"/>
          <c:tx>
            <c:strRef>
              <c:f>DQ38_1!$G$1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DQ38_1!$G$2</c:f>
              <c:numCache>
                <c:formatCode>General</c:formatCode>
                <c:ptCount val="1"/>
                <c:pt idx="0">
                  <c:v>15</c:v>
                </c:pt>
              </c:numCache>
            </c:numRef>
          </c:val>
          <c:extLst>
            <c:ext xmlns:c16="http://schemas.microsoft.com/office/drawing/2014/chart" uri="{C3380CC4-5D6E-409C-BE32-E72D297353CC}">
              <c16:uniqueId val="{00000003-EE7E-42E4-8DB8-E3693F055C8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DQ39_1!$D$1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DQ39_1!$D$2:$D$6</c:f>
              <c:numCache>
                <c:formatCode>General</c:formatCode>
                <c:ptCount val="5"/>
                <c:pt idx="0">
                  <c:v>5.3</c:v>
                </c:pt>
                <c:pt idx="1">
                  <c:v>0.7</c:v>
                </c:pt>
                <c:pt idx="2">
                  <c:v>0.7</c:v>
                </c:pt>
                <c:pt idx="3">
                  <c:v>0.7</c:v>
                </c:pt>
                <c:pt idx="4">
                  <c:v>0.4</c:v>
                </c:pt>
              </c:numCache>
            </c:numRef>
          </c:val>
          <c:extLst>
            <c:ext xmlns:c16="http://schemas.microsoft.com/office/drawing/2014/chart" uri="{C3380CC4-5D6E-409C-BE32-E72D297353CC}">
              <c16:uniqueId val="{00000000-43A1-453B-9F84-5C78B4EAE831}"/>
            </c:ext>
          </c:extLst>
        </c:ser>
        <c:ser>
          <c:idx val="1"/>
          <c:order val="1"/>
          <c:tx>
            <c:strRef>
              <c:f>DQ39_1!$E$1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DQ39_1!$E$2:$E$6</c:f>
              <c:numCache>
                <c:formatCode>General</c:formatCode>
                <c:ptCount val="5"/>
                <c:pt idx="0">
                  <c:v>8.6999999999999993</c:v>
                </c:pt>
                <c:pt idx="1">
                  <c:v>8.0000000000000004E-4</c:v>
                </c:pt>
                <c:pt idx="2">
                  <c:v>8.0000000000000004E-4</c:v>
                </c:pt>
                <c:pt idx="3">
                  <c:v>8.0000000000000004E-4</c:v>
                </c:pt>
                <c:pt idx="4">
                  <c:v>8.0000000000000004E-4</c:v>
                </c:pt>
              </c:numCache>
            </c:numRef>
          </c:val>
          <c:extLst>
            <c:ext xmlns:c16="http://schemas.microsoft.com/office/drawing/2014/chart" uri="{C3380CC4-5D6E-409C-BE32-E72D297353CC}">
              <c16:uniqueId val="{00000001-43A1-453B-9F84-5C78B4EAE831}"/>
            </c:ext>
          </c:extLst>
        </c:ser>
        <c:ser>
          <c:idx val="2"/>
          <c:order val="2"/>
          <c:tx>
            <c:strRef>
              <c:f>DQ39_1!$F$1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DQ39_1!$F$2:$F$6</c:f>
              <c:numCache>
                <c:formatCode>General</c:formatCode>
                <c:ptCount val="5"/>
                <c:pt idx="0">
                  <c:v>2.6</c:v>
                </c:pt>
                <c:pt idx="1">
                  <c:v>0.7</c:v>
                </c:pt>
                <c:pt idx="2">
                  <c:v>0.7</c:v>
                </c:pt>
                <c:pt idx="3">
                  <c:v>0.7</c:v>
                </c:pt>
                <c:pt idx="4">
                  <c:v>0.7</c:v>
                </c:pt>
              </c:numCache>
            </c:numRef>
          </c:val>
          <c:extLst>
            <c:ext xmlns:c16="http://schemas.microsoft.com/office/drawing/2014/chart" uri="{C3380CC4-5D6E-409C-BE32-E72D297353CC}">
              <c16:uniqueId val="{00000002-43A1-453B-9F84-5C78B4EAE831}"/>
            </c:ext>
          </c:extLst>
        </c:ser>
        <c:ser>
          <c:idx val="3"/>
          <c:order val="3"/>
          <c:tx>
            <c:strRef>
              <c:f>DQ39_1!$G$1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DQ39_1!$G$2:$G$6</c:f>
              <c:numCache>
                <c:formatCode>General</c:formatCode>
                <c:ptCount val="5"/>
                <c:pt idx="0">
                  <c:v>7.7</c:v>
                </c:pt>
                <c:pt idx="1">
                  <c:v>0.9</c:v>
                </c:pt>
                <c:pt idx="2">
                  <c:v>0.9</c:v>
                </c:pt>
                <c:pt idx="3">
                  <c:v>0.9</c:v>
                </c:pt>
                <c:pt idx="4">
                  <c:v>8.0000000000000004E-4</c:v>
                </c:pt>
              </c:numCache>
            </c:numRef>
          </c:val>
          <c:extLst>
            <c:ext xmlns:c16="http://schemas.microsoft.com/office/drawing/2014/chart" uri="{C3380CC4-5D6E-409C-BE32-E72D297353CC}">
              <c16:uniqueId val="{00000003-43A1-453B-9F84-5C78B4EAE83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DQ05_1!$D$1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DQ05_1!$B$2:$C$6</c:f>
              <c:multiLvlStrCache>
                <c:ptCount val="5"/>
                <c:lvl>
                  <c:pt idx="0">
                    <c:v>Reviewed health-related curricula or instructional materials</c:v>
                  </c:pt>
                  <c:pt idx="1">
                    <c:v>Communicated the importance of health and safety policies and activities to district administrators, school administrators, parent-teacher groups, or community members</c:v>
                  </c:pt>
                  <c:pt idx="2">
                    <c:v>Sought funding or leveraged resources to support health and safety priorities for students and staff</c:v>
                  </c:pt>
                  <c:pt idx="3">
                    <c:v>Recommended new or revised health and safety policies and activities to school administrators or the school improvement team</c:v>
                  </c:pt>
                  <c:pt idx="4">
                    <c:v>Identified student health needs based on a review of relevant data</c:v>
                  </c:pt>
                </c:lvl>
                <c:lvl>
                  <c:pt idx="0">
                    <c:v>e.</c:v>
                  </c:pt>
                  <c:pt idx="1">
                    <c:v>d.</c:v>
                  </c:pt>
                  <c:pt idx="2">
                    <c:v>c.</c:v>
                  </c:pt>
                  <c:pt idx="3">
                    <c:v>b.</c:v>
                  </c:pt>
                  <c:pt idx="4">
                    <c:v>a.</c:v>
                  </c:pt>
                </c:lvl>
              </c:multiLvlStrCache>
            </c:multiLvlStrRef>
          </c:cat>
          <c:val>
            <c:numRef>
              <c:f>DQ05_1!$D$2:$D$6</c:f>
              <c:numCache>
                <c:formatCode>General</c:formatCode>
                <c:ptCount val="5"/>
                <c:pt idx="0">
                  <c:v>83</c:v>
                </c:pt>
                <c:pt idx="1">
                  <c:v>79.2</c:v>
                </c:pt>
                <c:pt idx="2">
                  <c:v>67.8</c:v>
                </c:pt>
                <c:pt idx="3">
                  <c:v>75.7</c:v>
                </c:pt>
                <c:pt idx="4">
                  <c:v>78.400000000000006</c:v>
                </c:pt>
              </c:numCache>
            </c:numRef>
          </c:val>
          <c:extLst>
            <c:ext xmlns:c16="http://schemas.microsoft.com/office/drawing/2014/chart" uri="{C3380CC4-5D6E-409C-BE32-E72D297353CC}">
              <c16:uniqueId val="{00000000-076E-4340-A908-46C4A59CF452}"/>
            </c:ext>
          </c:extLst>
        </c:ser>
        <c:ser>
          <c:idx val="1"/>
          <c:order val="1"/>
          <c:tx>
            <c:strRef>
              <c:f>DQ05_1!$E$1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DQ05_1!$B$2:$C$6</c:f>
              <c:multiLvlStrCache>
                <c:ptCount val="5"/>
                <c:lvl>
                  <c:pt idx="0">
                    <c:v>Reviewed health-related curricula or instructional materials</c:v>
                  </c:pt>
                  <c:pt idx="1">
                    <c:v>Communicated the importance of health and safety policies and activities to district administrators, school administrators, parent-teacher groups, or community members</c:v>
                  </c:pt>
                  <c:pt idx="2">
                    <c:v>Sought funding or leveraged resources to support health and safety priorities for students and staff</c:v>
                  </c:pt>
                  <c:pt idx="3">
                    <c:v>Recommended new or revised health and safety policies and activities to school administrators or the school improvement team</c:v>
                  </c:pt>
                  <c:pt idx="4">
                    <c:v>Identified student health needs based on a review of relevant data</c:v>
                  </c:pt>
                </c:lvl>
                <c:lvl>
                  <c:pt idx="0">
                    <c:v>e.</c:v>
                  </c:pt>
                  <c:pt idx="1">
                    <c:v>d.</c:v>
                  </c:pt>
                  <c:pt idx="2">
                    <c:v>c.</c:v>
                  </c:pt>
                  <c:pt idx="3">
                    <c:v>b.</c:v>
                  </c:pt>
                  <c:pt idx="4">
                    <c:v>a.</c:v>
                  </c:pt>
                </c:lvl>
              </c:multiLvlStrCache>
            </c:multiLvlStrRef>
          </c:cat>
          <c:val>
            <c:numRef>
              <c:f>DQ05_1!$E$2:$E$6</c:f>
              <c:numCache>
                <c:formatCode>General</c:formatCode>
                <c:ptCount val="5"/>
                <c:pt idx="0">
                  <c:v>65.7</c:v>
                </c:pt>
                <c:pt idx="1">
                  <c:v>79.900000000000006</c:v>
                </c:pt>
                <c:pt idx="2">
                  <c:v>70</c:v>
                </c:pt>
                <c:pt idx="3">
                  <c:v>79</c:v>
                </c:pt>
                <c:pt idx="4">
                  <c:v>75.400000000000006</c:v>
                </c:pt>
              </c:numCache>
            </c:numRef>
          </c:val>
          <c:extLst>
            <c:ext xmlns:c16="http://schemas.microsoft.com/office/drawing/2014/chart" uri="{C3380CC4-5D6E-409C-BE32-E72D297353CC}">
              <c16:uniqueId val="{00000001-076E-4340-A908-46C4A59CF452}"/>
            </c:ext>
          </c:extLst>
        </c:ser>
        <c:ser>
          <c:idx val="2"/>
          <c:order val="2"/>
          <c:tx>
            <c:strRef>
              <c:f>DQ05_1!$F$1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DQ05_1!$B$2:$C$6</c:f>
              <c:multiLvlStrCache>
                <c:ptCount val="5"/>
                <c:lvl>
                  <c:pt idx="0">
                    <c:v>Reviewed health-related curricula or instructional materials</c:v>
                  </c:pt>
                  <c:pt idx="1">
                    <c:v>Communicated the importance of health and safety policies and activities to district administrators, school administrators, parent-teacher groups, or community members</c:v>
                  </c:pt>
                  <c:pt idx="2">
                    <c:v>Sought funding or leveraged resources to support health and safety priorities for students and staff</c:v>
                  </c:pt>
                  <c:pt idx="3">
                    <c:v>Recommended new or revised health and safety policies and activities to school administrators or the school improvement team</c:v>
                  </c:pt>
                  <c:pt idx="4">
                    <c:v>Identified student health needs based on a review of relevant data</c:v>
                  </c:pt>
                </c:lvl>
                <c:lvl>
                  <c:pt idx="0">
                    <c:v>e.</c:v>
                  </c:pt>
                  <c:pt idx="1">
                    <c:v>d.</c:v>
                  </c:pt>
                  <c:pt idx="2">
                    <c:v>c.</c:v>
                  </c:pt>
                  <c:pt idx="3">
                    <c:v>b.</c:v>
                  </c:pt>
                  <c:pt idx="4">
                    <c:v>a.</c:v>
                  </c:pt>
                </c:lvl>
              </c:multiLvlStrCache>
            </c:multiLvlStrRef>
          </c:cat>
          <c:val>
            <c:numRef>
              <c:f>DQ05_1!$F$2:$F$6</c:f>
              <c:numCache>
                <c:formatCode>General</c:formatCode>
                <c:ptCount val="5"/>
                <c:pt idx="0">
                  <c:v>82.2</c:v>
                </c:pt>
                <c:pt idx="1">
                  <c:v>78.2</c:v>
                </c:pt>
                <c:pt idx="2">
                  <c:v>63.2</c:v>
                </c:pt>
                <c:pt idx="3">
                  <c:v>72.7</c:v>
                </c:pt>
                <c:pt idx="4">
                  <c:v>76.599999999999994</c:v>
                </c:pt>
              </c:numCache>
            </c:numRef>
          </c:val>
          <c:extLst>
            <c:ext xmlns:c16="http://schemas.microsoft.com/office/drawing/2014/chart" uri="{C3380CC4-5D6E-409C-BE32-E72D297353CC}">
              <c16:uniqueId val="{00000002-076E-4340-A908-46C4A59CF452}"/>
            </c:ext>
          </c:extLst>
        </c:ser>
        <c:ser>
          <c:idx val="3"/>
          <c:order val="3"/>
          <c:tx>
            <c:strRef>
              <c:f>DQ05_1!$G$1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DQ05_1!$B$2:$C$6</c:f>
              <c:multiLvlStrCache>
                <c:ptCount val="5"/>
                <c:lvl>
                  <c:pt idx="0">
                    <c:v>Reviewed health-related curricula or instructional materials</c:v>
                  </c:pt>
                  <c:pt idx="1">
                    <c:v>Communicated the importance of health and safety policies and activities to district administrators, school administrators, parent-teacher groups, or community members</c:v>
                  </c:pt>
                  <c:pt idx="2">
                    <c:v>Sought funding or leveraged resources to support health and safety priorities for students and staff</c:v>
                  </c:pt>
                  <c:pt idx="3">
                    <c:v>Recommended new or revised health and safety policies and activities to school administrators or the school improvement team</c:v>
                  </c:pt>
                  <c:pt idx="4">
                    <c:v>Identified student health needs based on a review of relevant data</c:v>
                  </c:pt>
                </c:lvl>
                <c:lvl>
                  <c:pt idx="0">
                    <c:v>e.</c:v>
                  </c:pt>
                  <c:pt idx="1">
                    <c:v>d.</c:v>
                  </c:pt>
                  <c:pt idx="2">
                    <c:v>c.</c:v>
                  </c:pt>
                  <c:pt idx="3">
                    <c:v>b.</c:v>
                  </c:pt>
                  <c:pt idx="4">
                    <c:v>a.</c:v>
                  </c:pt>
                </c:lvl>
              </c:multiLvlStrCache>
            </c:multiLvlStrRef>
          </c:cat>
          <c:val>
            <c:numRef>
              <c:f>DQ05_1!$G$2:$G$6</c:f>
              <c:numCache>
                <c:formatCode>General</c:formatCode>
                <c:ptCount val="5"/>
                <c:pt idx="0">
                  <c:v>88.7</c:v>
                </c:pt>
                <c:pt idx="1">
                  <c:v>80.2</c:v>
                </c:pt>
                <c:pt idx="2">
                  <c:v>72.599999999999994</c:v>
                </c:pt>
                <c:pt idx="3">
                  <c:v>78.400000000000006</c:v>
                </c:pt>
                <c:pt idx="4">
                  <c:v>81.099999999999994</c:v>
                </c:pt>
              </c:numCache>
            </c:numRef>
          </c:val>
          <c:extLst>
            <c:ext xmlns:c16="http://schemas.microsoft.com/office/drawing/2014/chart" uri="{C3380CC4-5D6E-409C-BE32-E72D297353CC}">
              <c16:uniqueId val="{00000003-076E-4340-A908-46C4A59CF45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DQ39_2!$D$1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DQ39_2!$D$2:$D$6</c:f>
              <c:numCache>
                <c:formatCode>General</c:formatCode>
                <c:ptCount val="5"/>
                <c:pt idx="0">
                  <c:v>0.4</c:v>
                </c:pt>
                <c:pt idx="1">
                  <c:v>2.8</c:v>
                </c:pt>
                <c:pt idx="2">
                  <c:v>0.4</c:v>
                </c:pt>
                <c:pt idx="3">
                  <c:v>4.7</c:v>
                </c:pt>
                <c:pt idx="4">
                  <c:v>7.9</c:v>
                </c:pt>
              </c:numCache>
            </c:numRef>
          </c:val>
          <c:extLst>
            <c:ext xmlns:c16="http://schemas.microsoft.com/office/drawing/2014/chart" uri="{C3380CC4-5D6E-409C-BE32-E72D297353CC}">
              <c16:uniqueId val="{00000000-9510-49EB-8278-1D5239276693}"/>
            </c:ext>
          </c:extLst>
        </c:ser>
        <c:ser>
          <c:idx val="1"/>
          <c:order val="1"/>
          <c:tx>
            <c:strRef>
              <c:f>DQ39_2!$E$1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DQ39_2!$E$2:$E$6</c:f>
              <c:numCache>
                <c:formatCode>General</c:formatCode>
                <c:ptCount val="5"/>
                <c:pt idx="0">
                  <c:v>8.0000000000000004E-4</c:v>
                </c:pt>
                <c:pt idx="1">
                  <c:v>3.2</c:v>
                </c:pt>
                <c:pt idx="2">
                  <c:v>8.0000000000000004E-4</c:v>
                </c:pt>
                <c:pt idx="3">
                  <c:v>8.6999999999999993</c:v>
                </c:pt>
                <c:pt idx="4">
                  <c:v>15.1</c:v>
                </c:pt>
              </c:numCache>
            </c:numRef>
          </c:val>
          <c:extLst>
            <c:ext xmlns:c16="http://schemas.microsoft.com/office/drawing/2014/chart" uri="{C3380CC4-5D6E-409C-BE32-E72D297353CC}">
              <c16:uniqueId val="{00000001-9510-49EB-8278-1D5239276693}"/>
            </c:ext>
          </c:extLst>
        </c:ser>
        <c:ser>
          <c:idx val="2"/>
          <c:order val="2"/>
          <c:tx>
            <c:strRef>
              <c:f>DQ39_2!$F$1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DQ39_2!$F$2:$F$6</c:f>
              <c:numCache>
                <c:formatCode>General</c:formatCode>
                <c:ptCount val="5"/>
                <c:pt idx="0">
                  <c:v>0.7</c:v>
                </c:pt>
                <c:pt idx="1">
                  <c:v>1.4</c:v>
                </c:pt>
                <c:pt idx="2">
                  <c:v>0.7</c:v>
                </c:pt>
                <c:pt idx="3">
                  <c:v>2.6</c:v>
                </c:pt>
                <c:pt idx="4">
                  <c:v>4</c:v>
                </c:pt>
              </c:numCache>
            </c:numRef>
          </c:val>
          <c:extLst>
            <c:ext xmlns:c16="http://schemas.microsoft.com/office/drawing/2014/chart" uri="{C3380CC4-5D6E-409C-BE32-E72D297353CC}">
              <c16:uniqueId val="{00000002-9510-49EB-8278-1D5239276693}"/>
            </c:ext>
          </c:extLst>
        </c:ser>
        <c:ser>
          <c:idx val="3"/>
          <c:order val="3"/>
          <c:tx>
            <c:strRef>
              <c:f>DQ39_2!$G$1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DQ39_2!$G$2:$G$6</c:f>
              <c:numCache>
                <c:formatCode>General</c:formatCode>
                <c:ptCount val="5"/>
                <c:pt idx="0">
                  <c:v>8.0000000000000004E-4</c:v>
                </c:pt>
                <c:pt idx="1">
                  <c:v>4.4000000000000004</c:v>
                </c:pt>
                <c:pt idx="2">
                  <c:v>8.0000000000000004E-4</c:v>
                </c:pt>
                <c:pt idx="3">
                  <c:v>6.2</c:v>
                </c:pt>
                <c:pt idx="4">
                  <c:v>11.1</c:v>
                </c:pt>
              </c:numCache>
            </c:numRef>
          </c:val>
          <c:extLst>
            <c:ext xmlns:c16="http://schemas.microsoft.com/office/drawing/2014/chart" uri="{C3380CC4-5D6E-409C-BE32-E72D297353CC}">
              <c16:uniqueId val="{00000003-9510-49EB-8278-1D523927669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DQ39_3!$D$1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DQ39_3!$B$2:$C$6</c:f>
              <c:multiLvlStrCache>
                <c:ptCount val="5"/>
                <c:lvl>
                  <c:pt idx="0">
                    <c:v>Case management for students with chronic health conditions (e.g., asthma, diabetes)</c:v>
                  </c:pt>
                  <c:pt idx="1">
                    <c:v>Stock rescue or "as needed" medication for any student experiencing a health emergency (e.g., asthma episode, severe allergic reaction)</c:v>
                  </c:pt>
                  <c:pt idx="2">
                    <c:v>Daily medication administration for students with chronic health conditions (e.g., asthma, diabetes)</c:v>
                  </c:pt>
                  <c:pt idx="3">
                    <c:v>Tobacco-use cessation (e.g., individual or group counseling)</c:v>
                  </c:pt>
                  <c:pt idx="4">
                    <c:v>Assessment for alcohol or other drug use, abuse, or dependency</c:v>
                  </c:pt>
                </c:lvl>
                <c:lvl>
                  <c:pt idx="0">
                    <c:v>o.</c:v>
                  </c:pt>
                  <c:pt idx="1">
                    <c:v>n.</c:v>
                  </c:pt>
                  <c:pt idx="2">
                    <c:v>m.</c:v>
                  </c:pt>
                  <c:pt idx="3">
                    <c:v>l.</c:v>
                  </c:pt>
                  <c:pt idx="4">
                    <c:v>k.</c:v>
                  </c:pt>
                </c:lvl>
              </c:multiLvlStrCache>
            </c:multiLvlStrRef>
          </c:cat>
          <c:val>
            <c:numRef>
              <c:f>DQ39_3!$D$2:$D$6</c:f>
              <c:numCache>
                <c:formatCode>General</c:formatCode>
                <c:ptCount val="5"/>
                <c:pt idx="0">
                  <c:v>81.599999999999994</c:v>
                </c:pt>
                <c:pt idx="1">
                  <c:v>78.099999999999994</c:v>
                </c:pt>
                <c:pt idx="2">
                  <c:v>87.9</c:v>
                </c:pt>
                <c:pt idx="3">
                  <c:v>20.2</c:v>
                </c:pt>
                <c:pt idx="4">
                  <c:v>17.100000000000001</c:v>
                </c:pt>
              </c:numCache>
            </c:numRef>
          </c:val>
          <c:extLst>
            <c:ext xmlns:c16="http://schemas.microsoft.com/office/drawing/2014/chart" uri="{C3380CC4-5D6E-409C-BE32-E72D297353CC}">
              <c16:uniqueId val="{00000000-EBC0-4FD4-8519-6C57C0822E86}"/>
            </c:ext>
          </c:extLst>
        </c:ser>
        <c:ser>
          <c:idx val="1"/>
          <c:order val="1"/>
          <c:tx>
            <c:strRef>
              <c:f>DQ39_3!$E$1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DQ39_3!$B$2:$C$6</c:f>
              <c:multiLvlStrCache>
                <c:ptCount val="5"/>
                <c:lvl>
                  <c:pt idx="0">
                    <c:v>Case management for students with chronic health conditions (e.g., asthma, diabetes)</c:v>
                  </c:pt>
                  <c:pt idx="1">
                    <c:v>Stock rescue or "as needed" medication for any student experiencing a health emergency (e.g., asthma episode, severe allergic reaction)</c:v>
                  </c:pt>
                  <c:pt idx="2">
                    <c:v>Daily medication administration for students with chronic health conditions (e.g., asthma, diabetes)</c:v>
                  </c:pt>
                  <c:pt idx="3">
                    <c:v>Tobacco-use cessation (e.g., individual or group counseling)</c:v>
                  </c:pt>
                  <c:pt idx="4">
                    <c:v>Assessment for alcohol or other drug use, abuse, or dependency</c:v>
                  </c:pt>
                </c:lvl>
                <c:lvl>
                  <c:pt idx="0">
                    <c:v>o.</c:v>
                  </c:pt>
                  <c:pt idx="1">
                    <c:v>n.</c:v>
                  </c:pt>
                  <c:pt idx="2">
                    <c:v>m.</c:v>
                  </c:pt>
                  <c:pt idx="3">
                    <c:v>l.</c:v>
                  </c:pt>
                  <c:pt idx="4">
                    <c:v>k.</c:v>
                  </c:pt>
                </c:lvl>
              </c:multiLvlStrCache>
            </c:multiLvlStrRef>
          </c:cat>
          <c:val>
            <c:numRef>
              <c:f>DQ39_3!$E$2:$E$6</c:f>
              <c:numCache>
                <c:formatCode>General</c:formatCode>
                <c:ptCount val="5"/>
                <c:pt idx="0">
                  <c:v>81.8</c:v>
                </c:pt>
                <c:pt idx="1">
                  <c:v>83.1</c:v>
                </c:pt>
                <c:pt idx="2">
                  <c:v>89</c:v>
                </c:pt>
                <c:pt idx="3">
                  <c:v>23</c:v>
                </c:pt>
                <c:pt idx="4">
                  <c:v>20.3</c:v>
                </c:pt>
              </c:numCache>
            </c:numRef>
          </c:val>
          <c:extLst>
            <c:ext xmlns:c16="http://schemas.microsoft.com/office/drawing/2014/chart" uri="{C3380CC4-5D6E-409C-BE32-E72D297353CC}">
              <c16:uniqueId val="{00000001-EBC0-4FD4-8519-6C57C0822E86}"/>
            </c:ext>
          </c:extLst>
        </c:ser>
        <c:ser>
          <c:idx val="2"/>
          <c:order val="2"/>
          <c:tx>
            <c:strRef>
              <c:f>DQ39_3!$F$1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DQ39_3!$B$2:$C$6</c:f>
              <c:multiLvlStrCache>
                <c:ptCount val="5"/>
                <c:lvl>
                  <c:pt idx="0">
                    <c:v>Case management for students with chronic health conditions (e.g., asthma, diabetes)</c:v>
                  </c:pt>
                  <c:pt idx="1">
                    <c:v>Stock rescue or "as needed" medication for any student experiencing a health emergency (e.g., asthma episode, severe allergic reaction)</c:v>
                  </c:pt>
                  <c:pt idx="2">
                    <c:v>Daily medication administration for students with chronic health conditions (e.g., asthma, diabetes)</c:v>
                  </c:pt>
                  <c:pt idx="3">
                    <c:v>Tobacco-use cessation (e.g., individual or group counseling)</c:v>
                  </c:pt>
                  <c:pt idx="4">
                    <c:v>Assessment for alcohol or other drug use, abuse, or dependency</c:v>
                  </c:pt>
                </c:lvl>
                <c:lvl>
                  <c:pt idx="0">
                    <c:v>o.</c:v>
                  </c:pt>
                  <c:pt idx="1">
                    <c:v>n.</c:v>
                  </c:pt>
                  <c:pt idx="2">
                    <c:v>m.</c:v>
                  </c:pt>
                  <c:pt idx="3">
                    <c:v>l.</c:v>
                  </c:pt>
                  <c:pt idx="4">
                    <c:v>k.</c:v>
                  </c:pt>
                </c:lvl>
              </c:multiLvlStrCache>
            </c:multiLvlStrRef>
          </c:cat>
          <c:val>
            <c:numRef>
              <c:f>DQ39_3!$F$2:$F$6</c:f>
              <c:numCache>
                <c:formatCode>General</c:formatCode>
                <c:ptCount val="5"/>
                <c:pt idx="0">
                  <c:v>82.7</c:v>
                </c:pt>
                <c:pt idx="1">
                  <c:v>80</c:v>
                </c:pt>
                <c:pt idx="2">
                  <c:v>90.7</c:v>
                </c:pt>
                <c:pt idx="3">
                  <c:v>19.3</c:v>
                </c:pt>
                <c:pt idx="4">
                  <c:v>13.9</c:v>
                </c:pt>
              </c:numCache>
            </c:numRef>
          </c:val>
          <c:extLst>
            <c:ext xmlns:c16="http://schemas.microsoft.com/office/drawing/2014/chart" uri="{C3380CC4-5D6E-409C-BE32-E72D297353CC}">
              <c16:uniqueId val="{00000002-EBC0-4FD4-8519-6C57C0822E86}"/>
            </c:ext>
          </c:extLst>
        </c:ser>
        <c:ser>
          <c:idx val="3"/>
          <c:order val="3"/>
          <c:tx>
            <c:strRef>
              <c:f>DQ39_3!$G$1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DQ39_3!$B$2:$C$6</c:f>
              <c:multiLvlStrCache>
                <c:ptCount val="5"/>
                <c:lvl>
                  <c:pt idx="0">
                    <c:v>Case management for students with chronic health conditions (e.g., asthma, diabetes)</c:v>
                  </c:pt>
                  <c:pt idx="1">
                    <c:v>Stock rescue or "as needed" medication for any student experiencing a health emergency (e.g., asthma episode, severe allergic reaction)</c:v>
                  </c:pt>
                  <c:pt idx="2">
                    <c:v>Daily medication administration for students with chronic health conditions (e.g., asthma, diabetes)</c:v>
                  </c:pt>
                  <c:pt idx="3">
                    <c:v>Tobacco-use cessation (e.g., individual or group counseling)</c:v>
                  </c:pt>
                  <c:pt idx="4">
                    <c:v>Assessment for alcohol or other drug use, abuse, or dependency</c:v>
                  </c:pt>
                </c:lvl>
                <c:lvl>
                  <c:pt idx="0">
                    <c:v>o.</c:v>
                  </c:pt>
                  <c:pt idx="1">
                    <c:v>n.</c:v>
                  </c:pt>
                  <c:pt idx="2">
                    <c:v>m.</c:v>
                  </c:pt>
                  <c:pt idx="3">
                    <c:v>l.</c:v>
                  </c:pt>
                  <c:pt idx="4">
                    <c:v>k.</c:v>
                  </c:pt>
                </c:lvl>
              </c:multiLvlStrCache>
            </c:multiLvlStrRef>
          </c:cat>
          <c:val>
            <c:numRef>
              <c:f>DQ39_3!$G$2:$G$6</c:f>
              <c:numCache>
                <c:formatCode>General</c:formatCode>
                <c:ptCount val="5"/>
                <c:pt idx="0">
                  <c:v>80.2</c:v>
                </c:pt>
                <c:pt idx="1">
                  <c:v>74.3</c:v>
                </c:pt>
                <c:pt idx="2">
                  <c:v>84</c:v>
                </c:pt>
                <c:pt idx="3">
                  <c:v>20.6</c:v>
                </c:pt>
                <c:pt idx="4">
                  <c:v>20.3</c:v>
                </c:pt>
              </c:numCache>
            </c:numRef>
          </c:val>
          <c:extLst>
            <c:ext xmlns:c16="http://schemas.microsoft.com/office/drawing/2014/chart" uri="{C3380CC4-5D6E-409C-BE32-E72D297353CC}">
              <c16:uniqueId val="{00000003-EBC0-4FD4-8519-6C57C0822E8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DQ40_1!$D$1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DQ40_1!$B$2:$C$6</c:f>
              <c:multiLvlStrCache>
                <c:ptCount val="5"/>
                <c:lvl>
                  <c:pt idx="0">
                    <c:v>STD testing</c:v>
                  </c:pt>
                  <c:pt idx="1">
                    <c:v>PrEP (pre-exposure prophylaxis for HIV—medication taken daily to prevent HIV infection for those at substantial risk for HIV)</c:v>
                  </c:pt>
                  <c:pt idx="2">
                    <c:v>nPEP (non-occupational post-exposure prophylaxis for HIV—a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DQ40_1!$D$2:$D$6</c:f>
              <c:numCache>
                <c:formatCode>General</c:formatCode>
                <c:ptCount val="5"/>
                <c:pt idx="0">
                  <c:v>33.6</c:v>
                </c:pt>
                <c:pt idx="1">
                  <c:v>27.9</c:v>
                </c:pt>
                <c:pt idx="2">
                  <c:v>27.7</c:v>
                </c:pt>
                <c:pt idx="3">
                  <c:v>32.700000000000003</c:v>
                </c:pt>
                <c:pt idx="4">
                  <c:v>33.299999999999997</c:v>
                </c:pt>
              </c:numCache>
            </c:numRef>
          </c:val>
          <c:extLst>
            <c:ext xmlns:c16="http://schemas.microsoft.com/office/drawing/2014/chart" uri="{C3380CC4-5D6E-409C-BE32-E72D297353CC}">
              <c16:uniqueId val="{00000000-FE56-42D8-921A-6D60E2226495}"/>
            </c:ext>
          </c:extLst>
        </c:ser>
        <c:ser>
          <c:idx val="1"/>
          <c:order val="1"/>
          <c:tx>
            <c:strRef>
              <c:f>DQ40_1!$E$1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DQ40_1!$B$2:$C$6</c:f>
              <c:multiLvlStrCache>
                <c:ptCount val="5"/>
                <c:lvl>
                  <c:pt idx="0">
                    <c:v>STD testing</c:v>
                  </c:pt>
                  <c:pt idx="1">
                    <c:v>PrEP (pre-exposure prophylaxis for HIV—medication taken daily to prevent HIV infection for those at substantial risk for HIV)</c:v>
                  </c:pt>
                  <c:pt idx="2">
                    <c:v>nPEP (non-occupational post-exposure prophylaxis for HIV—a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DQ40_1!$E$2:$E$6</c:f>
              <c:numCache>
                <c:formatCode>General</c:formatCode>
                <c:ptCount val="5"/>
                <c:pt idx="0">
                  <c:v>39.200000000000003</c:v>
                </c:pt>
                <c:pt idx="1">
                  <c:v>28.2</c:v>
                </c:pt>
                <c:pt idx="2">
                  <c:v>25.9</c:v>
                </c:pt>
                <c:pt idx="3">
                  <c:v>36.6</c:v>
                </c:pt>
                <c:pt idx="4">
                  <c:v>36.6</c:v>
                </c:pt>
              </c:numCache>
            </c:numRef>
          </c:val>
          <c:extLst>
            <c:ext xmlns:c16="http://schemas.microsoft.com/office/drawing/2014/chart" uri="{C3380CC4-5D6E-409C-BE32-E72D297353CC}">
              <c16:uniqueId val="{00000001-FE56-42D8-921A-6D60E2226495}"/>
            </c:ext>
          </c:extLst>
        </c:ser>
        <c:ser>
          <c:idx val="2"/>
          <c:order val="2"/>
          <c:tx>
            <c:strRef>
              <c:f>DQ40_1!$F$1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DQ40_1!$B$2:$C$6</c:f>
              <c:multiLvlStrCache>
                <c:ptCount val="5"/>
                <c:lvl>
                  <c:pt idx="0">
                    <c:v>STD testing</c:v>
                  </c:pt>
                  <c:pt idx="1">
                    <c:v>PrEP (pre-exposure prophylaxis for HIV—medication taken daily to prevent HIV infection for those at substantial risk for HIV)</c:v>
                  </c:pt>
                  <c:pt idx="2">
                    <c:v>nPEP (non-occupational post-exposure prophylaxis for HIV—a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DQ40_1!$F$2:$F$6</c:f>
              <c:numCache>
                <c:formatCode>General</c:formatCode>
                <c:ptCount val="5"/>
                <c:pt idx="0">
                  <c:v>29.3</c:v>
                </c:pt>
                <c:pt idx="1">
                  <c:v>26.6</c:v>
                </c:pt>
                <c:pt idx="2">
                  <c:v>26.6</c:v>
                </c:pt>
                <c:pt idx="3">
                  <c:v>29.3</c:v>
                </c:pt>
                <c:pt idx="4">
                  <c:v>29.3</c:v>
                </c:pt>
              </c:numCache>
            </c:numRef>
          </c:val>
          <c:extLst>
            <c:ext xmlns:c16="http://schemas.microsoft.com/office/drawing/2014/chart" uri="{C3380CC4-5D6E-409C-BE32-E72D297353CC}">
              <c16:uniqueId val="{00000002-FE56-42D8-921A-6D60E2226495}"/>
            </c:ext>
          </c:extLst>
        </c:ser>
        <c:ser>
          <c:idx val="3"/>
          <c:order val="3"/>
          <c:tx>
            <c:strRef>
              <c:f>DQ40_1!$G$1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DQ40_1!$B$2:$C$6</c:f>
              <c:multiLvlStrCache>
                <c:ptCount val="5"/>
                <c:lvl>
                  <c:pt idx="0">
                    <c:v>STD testing</c:v>
                  </c:pt>
                  <c:pt idx="1">
                    <c:v>PrEP (pre-exposure prophylaxis for HIV—medication taken daily to prevent HIV infection for those at substantial risk for HIV)</c:v>
                  </c:pt>
                  <c:pt idx="2">
                    <c:v>nPEP (non-occupational post-exposure prophylaxis for HIV—a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DQ40_1!$G$2:$G$6</c:f>
              <c:numCache>
                <c:formatCode>General</c:formatCode>
                <c:ptCount val="5"/>
                <c:pt idx="0">
                  <c:v>37.5</c:v>
                </c:pt>
                <c:pt idx="1">
                  <c:v>29.6</c:v>
                </c:pt>
                <c:pt idx="2">
                  <c:v>29.6</c:v>
                </c:pt>
                <c:pt idx="3">
                  <c:v>35.799999999999997</c:v>
                </c:pt>
                <c:pt idx="4">
                  <c:v>37.5</c:v>
                </c:pt>
              </c:numCache>
            </c:numRef>
          </c:val>
          <c:extLst>
            <c:ext xmlns:c16="http://schemas.microsoft.com/office/drawing/2014/chart" uri="{C3380CC4-5D6E-409C-BE32-E72D297353CC}">
              <c16:uniqueId val="{00000003-FE56-42D8-921A-6D60E222649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DQ40_2!$D$1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DQ40_2!$B$2:$C$6</c:f>
              <c:multiLvlStrCache>
                <c:ptCount val="5"/>
                <c:lvl>
                  <c:pt idx="0">
                    <c:v>Provision of contraceptives other than condoms (e.g., birth control pill, birth control shot, intrauterine device [IUD])</c:v>
                  </c:pt>
                  <c:pt idx="1">
                    <c:v>Provision of condom-compatible lubricants (i.e., water- or silicone-based)</c:v>
                  </c:pt>
                  <c:pt idx="2">
                    <c:v>Provision of condoms</c:v>
                  </c:pt>
                  <c:pt idx="3">
                    <c:v>Pregnancy testing</c:v>
                  </c:pt>
                  <c:pt idx="4">
                    <c:v>STD treatment</c:v>
                  </c:pt>
                </c:lvl>
                <c:lvl>
                  <c:pt idx="0">
                    <c:v>j.</c:v>
                  </c:pt>
                  <c:pt idx="1">
                    <c:v>i.</c:v>
                  </c:pt>
                  <c:pt idx="2">
                    <c:v>h.</c:v>
                  </c:pt>
                  <c:pt idx="3">
                    <c:v>g.</c:v>
                  </c:pt>
                  <c:pt idx="4">
                    <c:v>f.</c:v>
                  </c:pt>
                </c:lvl>
              </c:multiLvlStrCache>
            </c:multiLvlStrRef>
          </c:cat>
          <c:val>
            <c:numRef>
              <c:f>DQ40_2!$D$2:$D$6</c:f>
              <c:numCache>
                <c:formatCode>General</c:formatCode>
                <c:ptCount val="5"/>
                <c:pt idx="0">
                  <c:v>32.200000000000003</c:v>
                </c:pt>
                <c:pt idx="1">
                  <c:v>30.9</c:v>
                </c:pt>
                <c:pt idx="2">
                  <c:v>31.9</c:v>
                </c:pt>
                <c:pt idx="3">
                  <c:v>35.9</c:v>
                </c:pt>
                <c:pt idx="4">
                  <c:v>33</c:v>
                </c:pt>
              </c:numCache>
            </c:numRef>
          </c:val>
          <c:extLst>
            <c:ext xmlns:c16="http://schemas.microsoft.com/office/drawing/2014/chart" uri="{C3380CC4-5D6E-409C-BE32-E72D297353CC}">
              <c16:uniqueId val="{00000000-10D6-4BAA-967F-B66E77B3A2EC}"/>
            </c:ext>
          </c:extLst>
        </c:ser>
        <c:ser>
          <c:idx val="1"/>
          <c:order val="1"/>
          <c:tx>
            <c:strRef>
              <c:f>DQ40_2!$E$1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DQ40_2!$B$2:$C$6</c:f>
              <c:multiLvlStrCache>
                <c:ptCount val="5"/>
                <c:lvl>
                  <c:pt idx="0">
                    <c:v>Provision of contraceptives other than condoms (e.g., birth control pill, birth control shot, intrauterine device [IUD])</c:v>
                  </c:pt>
                  <c:pt idx="1">
                    <c:v>Provision of condom-compatible lubricants (i.e., water- or silicone-based)</c:v>
                  </c:pt>
                  <c:pt idx="2">
                    <c:v>Provision of condoms</c:v>
                  </c:pt>
                  <c:pt idx="3">
                    <c:v>Pregnancy testing</c:v>
                  </c:pt>
                  <c:pt idx="4">
                    <c:v>STD treatment</c:v>
                  </c:pt>
                </c:lvl>
                <c:lvl>
                  <c:pt idx="0">
                    <c:v>j.</c:v>
                  </c:pt>
                  <c:pt idx="1">
                    <c:v>i.</c:v>
                  </c:pt>
                  <c:pt idx="2">
                    <c:v>h.</c:v>
                  </c:pt>
                  <c:pt idx="3">
                    <c:v>g.</c:v>
                  </c:pt>
                  <c:pt idx="4">
                    <c:v>f.</c:v>
                  </c:pt>
                </c:lvl>
              </c:multiLvlStrCache>
            </c:multiLvlStrRef>
          </c:cat>
          <c:val>
            <c:numRef>
              <c:f>DQ40_2!$E$2:$E$6</c:f>
              <c:numCache>
                <c:formatCode>General</c:formatCode>
                <c:ptCount val="5"/>
                <c:pt idx="0">
                  <c:v>39.200000000000003</c:v>
                </c:pt>
                <c:pt idx="1">
                  <c:v>36.6</c:v>
                </c:pt>
                <c:pt idx="2">
                  <c:v>36.6</c:v>
                </c:pt>
                <c:pt idx="3">
                  <c:v>39.200000000000003</c:v>
                </c:pt>
                <c:pt idx="4">
                  <c:v>36.6</c:v>
                </c:pt>
              </c:numCache>
            </c:numRef>
          </c:val>
          <c:extLst>
            <c:ext xmlns:c16="http://schemas.microsoft.com/office/drawing/2014/chart" uri="{C3380CC4-5D6E-409C-BE32-E72D297353CC}">
              <c16:uniqueId val="{00000001-10D6-4BAA-967F-B66E77B3A2EC}"/>
            </c:ext>
          </c:extLst>
        </c:ser>
        <c:ser>
          <c:idx val="2"/>
          <c:order val="2"/>
          <c:tx>
            <c:strRef>
              <c:f>DQ40_2!$F$1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DQ40_2!$B$2:$C$6</c:f>
              <c:multiLvlStrCache>
                <c:ptCount val="5"/>
                <c:lvl>
                  <c:pt idx="0">
                    <c:v>Provision of contraceptives other than condoms (e.g., birth control pill, birth control shot, intrauterine device [IUD])</c:v>
                  </c:pt>
                  <c:pt idx="1">
                    <c:v>Provision of condom-compatible lubricants (i.e., water- or silicone-based)</c:v>
                  </c:pt>
                  <c:pt idx="2">
                    <c:v>Provision of condoms</c:v>
                  </c:pt>
                  <c:pt idx="3">
                    <c:v>Pregnancy testing</c:v>
                  </c:pt>
                  <c:pt idx="4">
                    <c:v>STD treatment</c:v>
                  </c:pt>
                </c:lvl>
                <c:lvl>
                  <c:pt idx="0">
                    <c:v>j.</c:v>
                  </c:pt>
                  <c:pt idx="1">
                    <c:v>i.</c:v>
                  </c:pt>
                  <c:pt idx="2">
                    <c:v>h.</c:v>
                  </c:pt>
                  <c:pt idx="3">
                    <c:v>g.</c:v>
                  </c:pt>
                  <c:pt idx="4">
                    <c:v>f.</c:v>
                  </c:pt>
                </c:lvl>
              </c:multiLvlStrCache>
            </c:multiLvlStrRef>
          </c:cat>
          <c:val>
            <c:numRef>
              <c:f>DQ40_2!$F$2:$F$6</c:f>
              <c:numCache>
                <c:formatCode>General</c:formatCode>
                <c:ptCount val="5"/>
                <c:pt idx="0">
                  <c:v>27.5</c:v>
                </c:pt>
                <c:pt idx="1">
                  <c:v>27</c:v>
                </c:pt>
                <c:pt idx="2">
                  <c:v>28.8</c:v>
                </c:pt>
                <c:pt idx="3">
                  <c:v>31.4</c:v>
                </c:pt>
                <c:pt idx="4">
                  <c:v>29.3</c:v>
                </c:pt>
              </c:numCache>
            </c:numRef>
          </c:val>
          <c:extLst>
            <c:ext xmlns:c16="http://schemas.microsoft.com/office/drawing/2014/chart" uri="{C3380CC4-5D6E-409C-BE32-E72D297353CC}">
              <c16:uniqueId val="{00000002-10D6-4BAA-967F-B66E77B3A2EC}"/>
            </c:ext>
          </c:extLst>
        </c:ser>
        <c:ser>
          <c:idx val="3"/>
          <c:order val="3"/>
          <c:tx>
            <c:strRef>
              <c:f>DQ40_2!$G$1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DQ40_2!$B$2:$C$6</c:f>
              <c:multiLvlStrCache>
                <c:ptCount val="5"/>
                <c:lvl>
                  <c:pt idx="0">
                    <c:v>Provision of contraceptives other than condoms (e.g., birth control pill, birth control shot, intrauterine device [IUD])</c:v>
                  </c:pt>
                  <c:pt idx="1">
                    <c:v>Provision of condom-compatible lubricants (i.e., water- or silicone-based)</c:v>
                  </c:pt>
                  <c:pt idx="2">
                    <c:v>Provision of condoms</c:v>
                  </c:pt>
                  <c:pt idx="3">
                    <c:v>Pregnancy testing</c:v>
                  </c:pt>
                  <c:pt idx="4">
                    <c:v>STD treatment</c:v>
                  </c:pt>
                </c:lvl>
                <c:lvl>
                  <c:pt idx="0">
                    <c:v>j.</c:v>
                  </c:pt>
                  <c:pt idx="1">
                    <c:v>i.</c:v>
                  </c:pt>
                  <c:pt idx="2">
                    <c:v>h.</c:v>
                  </c:pt>
                  <c:pt idx="3">
                    <c:v>g.</c:v>
                  </c:pt>
                  <c:pt idx="4">
                    <c:v>f.</c:v>
                  </c:pt>
                </c:lvl>
              </c:multiLvlStrCache>
            </c:multiLvlStrRef>
          </c:cat>
          <c:val>
            <c:numRef>
              <c:f>DQ40_2!$G$2:$G$6</c:f>
              <c:numCache>
                <c:formatCode>General</c:formatCode>
                <c:ptCount val="5"/>
                <c:pt idx="0">
                  <c:v>36.1</c:v>
                </c:pt>
                <c:pt idx="1">
                  <c:v>34.299999999999997</c:v>
                </c:pt>
                <c:pt idx="2">
                  <c:v>34.6</c:v>
                </c:pt>
                <c:pt idx="3">
                  <c:v>40.9</c:v>
                </c:pt>
                <c:pt idx="4">
                  <c:v>36.700000000000003</c:v>
                </c:pt>
              </c:numCache>
            </c:numRef>
          </c:val>
          <c:extLst>
            <c:ext xmlns:c16="http://schemas.microsoft.com/office/drawing/2014/chart" uri="{C3380CC4-5D6E-409C-BE32-E72D297353CC}">
              <c16:uniqueId val="{00000003-10D6-4BAA-967F-B66E77B3A2E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DQ40_3!$D$1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DQ40_3!$B$2:$C$5</c:f>
              <c:multiLvlStrCache>
                <c:ptCount val="4"/>
                <c:lvl>
                  <c:pt idx="0">
                    <c:v>Tobacco-use cessation (e.g., individual or group counseling)</c:v>
                  </c:pt>
                  <c:pt idx="1">
                    <c:v>Alcohol or other drug abuse treatment</c:v>
                  </c:pt>
                  <c:pt idx="2">
                    <c:v>Human papillomavirus (HPV) vaccine administration</c:v>
                  </c:pt>
                  <c:pt idx="3">
                    <c:v>Prenatal care</c:v>
                  </c:pt>
                </c:lvl>
                <c:lvl>
                  <c:pt idx="0">
                    <c:v>n.</c:v>
                  </c:pt>
                  <c:pt idx="1">
                    <c:v>m.</c:v>
                  </c:pt>
                  <c:pt idx="2">
                    <c:v>l.</c:v>
                  </c:pt>
                  <c:pt idx="3">
                    <c:v>k.</c:v>
                  </c:pt>
                </c:lvl>
              </c:multiLvlStrCache>
            </c:multiLvlStrRef>
          </c:cat>
          <c:val>
            <c:numRef>
              <c:f>DQ40_3!$D$2:$D$5</c:f>
              <c:numCache>
                <c:formatCode>General</c:formatCode>
                <c:ptCount val="4"/>
                <c:pt idx="0">
                  <c:v>54.4</c:v>
                </c:pt>
                <c:pt idx="1">
                  <c:v>55.1</c:v>
                </c:pt>
                <c:pt idx="2">
                  <c:v>32.799999999999997</c:v>
                </c:pt>
                <c:pt idx="3">
                  <c:v>35.6</c:v>
                </c:pt>
              </c:numCache>
            </c:numRef>
          </c:val>
          <c:extLst>
            <c:ext xmlns:c16="http://schemas.microsoft.com/office/drawing/2014/chart" uri="{C3380CC4-5D6E-409C-BE32-E72D297353CC}">
              <c16:uniqueId val="{00000000-F3B0-43BB-8CC6-4C52FDCAB144}"/>
            </c:ext>
          </c:extLst>
        </c:ser>
        <c:ser>
          <c:idx val="1"/>
          <c:order val="1"/>
          <c:tx>
            <c:strRef>
              <c:f>DQ40_3!$E$1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DQ40_3!$B$2:$C$5</c:f>
              <c:multiLvlStrCache>
                <c:ptCount val="4"/>
                <c:lvl>
                  <c:pt idx="0">
                    <c:v>Tobacco-use cessation (e.g., individual or group counseling)</c:v>
                  </c:pt>
                  <c:pt idx="1">
                    <c:v>Alcohol or other drug abuse treatment</c:v>
                  </c:pt>
                  <c:pt idx="2">
                    <c:v>Human papillomavirus (HPV) vaccine administration</c:v>
                  </c:pt>
                  <c:pt idx="3">
                    <c:v>Prenatal care</c:v>
                  </c:pt>
                </c:lvl>
                <c:lvl>
                  <c:pt idx="0">
                    <c:v>n.</c:v>
                  </c:pt>
                  <c:pt idx="1">
                    <c:v>m.</c:v>
                  </c:pt>
                  <c:pt idx="2">
                    <c:v>l.</c:v>
                  </c:pt>
                  <c:pt idx="3">
                    <c:v>k.</c:v>
                  </c:pt>
                </c:lvl>
              </c:multiLvlStrCache>
            </c:multiLvlStrRef>
          </c:cat>
          <c:val>
            <c:numRef>
              <c:f>DQ40_3!$E$2:$E$5</c:f>
              <c:numCache>
                <c:formatCode>General</c:formatCode>
                <c:ptCount val="4"/>
                <c:pt idx="0">
                  <c:v>54.4</c:v>
                </c:pt>
                <c:pt idx="1">
                  <c:v>59.5</c:v>
                </c:pt>
                <c:pt idx="2">
                  <c:v>36.6</c:v>
                </c:pt>
                <c:pt idx="3">
                  <c:v>42.4</c:v>
                </c:pt>
              </c:numCache>
            </c:numRef>
          </c:val>
          <c:extLst>
            <c:ext xmlns:c16="http://schemas.microsoft.com/office/drawing/2014/chart" uri="{C3380CC4-5D6E-409C-BE32-E72D297353CC}">
              <c16:uniqueId val="{00000001-F3B0-43BB-8CC6-4C52FDCAB144}"/>
            </c:ext>
          </c:extLst>
        </c:ser>
        <c:ser>
          <c:idx val="2"/>
          <c:order val="2"/>
          <c:tx>
            <c:strRef>
              <c:f>DQ40_3!$F$1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DQ40_3!$B$2:$C$5</c:f>
              <c:multiLvlStrCache>
                <c:ptCount val="4"/>
                <c:lvl>
                  <c:pt idx="0">
                    <c:v>Tobacco-use cessation (e.g., individual or group counseling)</c:v>
                  </c:pt>
                  <c:pt idx="1">
                    <c:v>Alcohol or other drug abuse treatment</c:v>
                  </c:pt>
                  <c:pt idx="2">
                    <c:v>Human papillomavirus (HPV) vaccine administration</c:v>
                  </c:pt>
                  <c:pt idx="3">
                    <c:v>Prenatal care</c:v>
                  </c:pt>
                </c:lvl>
                <c:lvl>
                  <c:pt idx="0">
                    <c:v>n.</c:v>
                  </c:pt>
                  <c:pt idx="1">
                    <c:v>m.</c:v>
                  </c:pt>
                  <c:pt idx="2">
                    <c:v>l.</c:v>
                  </c:pt>
                  <c:pt idx="3">
                    <c:v>k.</c:v>
                  </c:pt>
                </c:lvl>
              </c:multiLvlStrCache>
            </c:multiLvlStrRef>
          </c:cat>
          <c:val>
            <c:numRef>
              <c:f>DQ40_3!$F$2:$F$5</c:f>
              <c:numCache>
                <c:formatCode>General</c:formatCode>
                <c:ptCount val="4"/>
                <c:pt idx="0">
                  <c:v>48.5</c:v>
                </c:pt>
                <c:pt idx="1">
                  <c:v>47.6</c:v>
                </c:pt>
                <c:pt idx="2">
                  <c:v>28.7</c:v>
                </c:pt>
                <c:pt idx="3">
                  <c:v>31.3</c:v>
                </c:pt>
              </c:numCache>
            </c:numRef>
          </c:val>
          <c:extLst>
            <c:ext xmlns:c16="http://schemas.microsoft.com/office/drawing/2014/chart" uri="{C3380CC4-5D6E-409C-BE32-E72D297353CC}">
              <c16:uniqueId val="{00000002-F3B0-43BB-8CC6-4C52FDCAB144}"/>
            </c:ext>
          </c:extLst>
        </c:ser>
        <c:ser>
          <c:idx val="3"/>
          <c:order val="3"/>
          <c:tx>
            <c:strRef>
              <c:f>DQ40_3!$G$1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DQ40_3!$B$2:$C$5</c:f>
              <c:multiLvlStrCache>
                <c:ptCount val="4"/>
                <c:lvl>
                  <c:pt idx="0">
                    <c:v>Tobacco-use cessation (e.g., individual or group counseling)</c:v>
                  </c:pt>
                  <c:pt idx="1">
                    <c:v>Alcohol or other drug abuse treatment</c:v>
                  </c:pt>
                  <c:pt idx="2">
                    <c:v>Human papillomavirus (HPV) vaccine administration</c:v>
                  </c:pt>
                  <c:pt idx="3">
                    <c:v>Prenatal care</c:v>
                  </c:pt>
                </c:lvl>
                <c:lvl>
                  <c:pt idx="0">
                    <c:v>n.</c:v>
                  </c:pt>
                  <c:pt idx="1">
                    <c:v>m.</c:v>
                  </c:pt>
                  <c:pt idx="2">
                    <c:v>l.</c:v>
                  </c:pt>
                  <c:pt idx="3">
                    <c:v>k.</c:v>
                  </c:pt>
                </c:lvl>
              </c:multiLvlStrCache>
            </c:multiLvlStrRef>
          </c:cat>
          <c:val>
            <c:numRef>
              <c:f>DQ40_3!$G$2:$G$5</c:f>
              <c:numCache>
                <c:formatCode>General</c:formatCode>
                <c:ptCount val="4"/>
                <c:pt idx="0">
                  <c:v>61.8</c:v>
                </c:pt>
                <c:pt idx="1">
                  <c:v>63.5</c:v>
                </c:pt>
                <c:pt idx="2">
                  <c:v>37</c:v>
                </c:pt>
                <c:pt idx="3">
                  <c:v>39.200000000000003</c:v>
                </c:pt>
              </c:numCache>
            </c:numRef>
          </c:val>
          <c:extLst>
            <c:ext xmlns:c16="http://schemas.microsoft.com/office/drawing/2014/chart" uri="{C3380CC4-5D6E-409C-BE32-E72D297353CC}">
              <c16:uniqueId val="{00000003-F3B0-43BB-8CC6-4C52FDCAB14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DQ41_1!$D$1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DQ41_1!$D$2</c:f>
              <c:numCache>
                <c:formatCode>General</c:formatCode>
                <c:ptCount val="1"/>
                <c:pt idx="0">
                  <c:v>61.1</c:v>
                </c:pt>
              </c:numCache>
            </c:numRef>
          </c:val>
          <c:extLst>
            <c:ext xmlns:c16="http://schemas.microsoft.com/office/drawing/2014/chart" uri="{C3380CC4-5D6E-409C-BE32-E72D297353CC}">
              <c16:uniqueId val="{00000000-CE7F-44FA-B29C-899954A9FB24}"/>
            </c:ext>
          </c:extLst>
        </c:ser>
        <c:ser>
          <c:idx val="1"/>
          <c:order val="1"/>
          <c:tx>
            <c:strRef>
              <c:f>DQ41_1!$E$1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DQ41_1!$E$2</c:f>
              <c:numCache>
                <c:formatCode>General</c:formatCode>
                <c:ptCount val="1"/>
                <c:pt idx="0">
                  <c:v>57.6</c:v>
                </c:pt>
              </c:numCache>
            </c:numRef>
          </c:val>
          <c:extLst>
            <c:ext xmlns:c16="http://schemas.microsoft.com/office/drawing/2014/chart" uri="{C3380CC4-5D6E-409C-BE32-E72D297353CC}">
              <c16:uniqueId val="{00000001-CE7F-44FA-B29C-899954A9FB24}"/>
            </c:ext>
          </c:extLst>
        </c:ser>
        <c:ser>
          <c:idx val="2"/>
          <c:order val="2"/>
          <c:tx>
            <c:strRef>
              <c:f>DQ41_1!$F$1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DQ41_1!$F$2</c:f>
              <c:numCache>
                <c:formatCode>General</c:formatCode>
                <c:ptCount val="1"/>
                <c:pt idx="0">
                  <c:v>58.1</c:v>
                </c:pt>
              </c:numCache>
            </c:numRef>
          </c:val>
          <c:extLst>
            <c:ext xmlns:c16="http://schemas.microsoft.com/office/drawing/2014/chart" uri="{C3380CC4-5D6E-409C-BE32-E72D297353CC}">
              <c16:uniqueId val="{00000002-CE7F-44FA-B29C-899954A9FB24}"/>
            </c:ext>
          </c:extLst>
        </c:ser>
        <c:ser>
          <c:idx val="3"/>
          <c:order val="3"/>
          <c:tx>
            <c:strRef>
              <c:f>DQ41_1!$G$1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DQ41_1!$G$2</c:f>
              <c:numCache>
                <c:formatCode>General</c:formatCode>
                <c:ptCount val="1"/>
                <c:pt idx="0">
                  <c:v>66</c:v>
                </c:pt>
              </c:numCache>
            </c:numRef>
          </c:val>
          <c:extLst>
            <c:ext xmlns:c16="http://schemas.microsoft.com/office/drawing/2014/chart" uri="{C3380CC4-5D6E-409C-BE32-E72D297353CC}">
              <c16:uniqueId val="{00000003-CE7F-44FA-B29C-899954A9FB2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DQ42_1!$D$1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DQ42_1!$B$2:$C$5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DQ42_1!$D$2:$D$5</c:f>
              <c:numCache>
                <c:formatCode>General</c:formatCode>
                <c:ptCount val="4"/>
                <c:pt idx="0">
                  <c:v>99.3</c:v>
                </c:pt>
                <c:pt idx="1">
                  <c:v>99</c:v>
                </c:pt>
                <c:pt idx="2">
                  <c:v>99.3</c:v>
                </c:pt>
                <c:pt idx="3">
                  <c:v>99.3</c:v>
                </c:pt>
              </c:numCache>
            </c:numRef>
          </c:val>
          <c:extLst>
            <c:ext xmlns:c16="http://schemas.microsoft.com/office/drawing/2014/chart" uri="{C3380CC4-5D6E-409C-BE32-E72D297353CC}">
              <c16:uniqueId val="{00000000-B4D6-4AEF-9824-D7CE58C9E80B}"/>
            </c:ext>
          </c:extLst>
        </c:ser>
        <c:ser>
          <c:idx val="1"/>
          <c:order val="1"/>
          <c:tx>
            <c:strRef>
              <c:f>DQ42_1!$E$1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DQ42_1!$B$2:$C$5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DQ42_1!$E$2:$E$5</c:f>
              <c:numCache>
                <c:formatCode>General</c:formatCode>
                <c:ptCount val="4"/>
                <c:pt idx="0">
                  <c:v>100</c:v>
                </c:pt>
                <c:pt idx="1">
                  <c:v>100</c:v>
                </c:pt>
                <c:pt idx="2">
                  <c:v>100</c:v>
                </c:pt>
                <c:pt idx="3">
                  <c:v>100</c:v>
                </c:pt>
              </c:numCache>
            </c:numRef>
          </c:val>
          <c:extLst>
            <c:ext xmlns:c16="http://schemas.microsoft.com/office/drawing/2014/chart" uri="{C3380CC4-5D6E-409C-BE32-E72D297353CC}">
              <c16:uniqueId val="{00000001-B4D6-4AEF-9824-D7CE58C9E80B}"/>
            </c:ext>
          </c:extLst>
        </c:ser>
        <c:ser>
          <c:idx val="2"/>
          <c:order val="2"/>
          <c:tx>
            <c:strRef>
              <c:f>DQ42_1!$F$1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DQ42_1!$B$2:$C$5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DQ42_1!$F$2:$F$5</c:f>
              <c:numCache>
                <c:formatCode>General</c:formatCode>
                <c:ptCount val="4"/>
                <c:pt idx="0">
                  <c:v>98.6</c:v>
                </c:pt>
                <c:pt idx="1">
                  <c:v>99.3</c:v>
                </c:pt>
                <c:pt idx="2">
                  <c:v>99.3</c:v>
                </c:pt>
                <c:pt idx="3">
                  <c:v>98.6</c:v>
                </c:pt>
              </c:numCache>
            </c:numRef>
          </c:val>
          <c:extLst>
            <c:ext xmlns:c16="http://schemas.microsoft.com/office/drawing/2014/chart" uri="{C3380CC4-5D6E-409C-BE32-E72D297353CC}">
              <c16:uniqueId val="{00000002-B4D6-4AEF-9824-D7CE58C9E80B}"/>
            </c:ext>
          </c:extLst>
        </c:ser>
        <c:ser>
          <c:idx val="3"/>
          <c:order val="3"/>
          <c:tx>
            <c:strRef>
              <c:f>DQ42_1!$G$1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DQ42_1!$B$2:$C$5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DQ42_1!$G$2:$G$5</c:f>
              <c:numCache>
                <c:formatCode>General</c:formatCode>
                <c:ptCount val="4"/>
                <c:pt idx="0">
                  <c:v>100</c:v>
                </c:pt>
                <c:pt idx="1">
                  <c:v>98.3</c:v>
                </c:pt>
                <c:pt idx="2">
                  <c:v>99.2</c:v>
                </c:pt>
                <c:pt idx="3">
                  <c:v>100</c:v>
                </c:pt>
              </c:numCache>
            </c:numRef>
          </c:val>
          <c:extLst>
            <c:ext xmlns:c16="http://schemas.microsoft.com/office/drawing/2014/chart" uri="{C3380CC4-5D6E-409C-BE32-E72D297353CC}">
              <c16:uniqueId val="{00000003-B4D6-4AEF-9824-D7CE58C9E80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DQ42_2!$D$1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DQ42_2!$B$2:$C$4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DQ42_2!$D$2:$D$4</c:f>
              <c:numCache>
                <c:formatCode>General</c:formatCode>
                <c:ptCount val="3"/>
                <c:pt idx="0">
                  <c:v>48.8</c:v>
                </c:pt>
                <c:pt idx="1">
                  <c:v>60.4</c:v>
                </c:pt>
                <c:pt idx="2">
                  <c:v>31.2</c:v>
                </c:pt>
              </c:numCache>
            </c:numRef>
          </c:val>
          <c:extLst>
            <c:ext xmlns:c16="http://schemas.microsoft.com/office/drawing/2014/chart" uri="{C3380CC4-5D6E-409C-BE32-E72D297353CC}">
              <c16:uniqueId val="{00000000-CC63-4F72-A9F0-7199D8D5D85C}"/>
            </c:ext>
          </c:extLst>
        </c:ser>
        <c:ser>
          <c:idx val="1"/>
          <c:order val="1"/>
          <c:tx>
            <c:strRef>
              <c:f>DQ42_2!$E$1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DQ42_2!$B$2:$C$4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DQ42_2!$E$2:$E$4</c:f>
              <c:numCache>
                <c:formatCode>General</c:formatCode>
                <c:ptCount val="3"/>
                <c:pt idx="0">
                  <c:v>41.8</c:v>
                </c:pt>
                <c:pt idx="1">
                  <c:v>58.1</c:v>
                </c:pt>
                <c:pt idx="2">
                  <c:v>30.5</c:v>
                </c:pt>
              </c:numCache>
            </c:numRef>
          </c:val>
          <c:extLst>
            <c:ext xmlns:c16="http://schemas.microsoft.com/office/drawing/2014/chart" uri="{C3380CC4-5D6E-409C-BE32-E72D297353CC}">
              <c16:uniqueId val="{00000001-CC63-4F72-A9F0-7199D8D5D85C}"/>
            </c:ext>
          </c:extLst>
        </c:ser>
        <c:ser>
          <c:idx val="2"/>
          <c:order val="2"/>
          <c:tx>
            <c:strRef>
              <c:f>DQ42_2!$F$1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DQ42_2!$B$2:$C$4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DQ42_2!$F$2:$F$4</c:f>
              <c:numCache>
                <c:formatCode>General</c:formatCode>
                <c:ptCount val="3"/>
                <c:pt idx="0">
                  <c:v>52.4</c:v>
                </c:pt>
                <c:pt idx="1">
                  <c:v>59.3</c:v>
                </c:pt>
                <c:pt idx="2">
                  <c:v>30.9</c:v>
                </c:pt>
              </c:numCache>
            </c:numRef>
          </c:val>
          <c:extLst>
            <c:ext xmlns:c16="http://schemas.microsoft.com/office/drawing/2014/chart" uri="{C3380CC4-5D6E-409C-BE32-E72D297353CC}">
              <c16:uniqueId val="{00000002-CC63-4F72-A9F0-7199D8D5D85C}"/>
            </c:ext>
          </c:extLst>
        </c:ser>
        <c:ser>
          <c:idx val="3"/>
          <c:order val="3"/>
          <c:tx>
            <c:strRef>
              <c:f>DQ42_2!$G$1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DQ42_2!$B$2:$C$4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DQ42_2!$G$2:$G$4</c:f>
              <c:numCache>
                <c:formatCode>General</c:formatCode>
                <c:ptCount val="3"/>
                <c:pt idx="0">
                  <c:v>46</c:v>
                </c:pt>
                <c:pt idx="1">
                  <c:v>62.7</c:v>
                </c:pt>
                <c:pt idx="2">
                  <c:v>31.8</c:v>
                </c:pt>
              </c:numCache>
            </c:numRef>
          </c:val>
          <c:extLst>
            <c:ext xmlns:c16="http://schemas.microsoft.com/office/drawing/2014/chart" uri="{C3380CC4-5D6E-409C-BE32-E72D297353CC}">
              <c16:uniqueId val="{00000003-CC63-4F72-A9F0-7199D8D5D85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DQ43_1!$D$1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DQ43_1!$B$2:$C$5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DQ43_1!$D$2:$D$5</c:f>
              <c:numCache>
                <c:formatCode>General</c:formatCode>
                <c:ptCount val="4"/>
                <c:pt idx="0">
                  <c:v>44.3</c:v>
                </c:pt>
                <c:pt idx="1">
                  <c:v>44.8</c:v>
                </c:pt>
                <c:pt idx="2">
                  <c:v>44</c:v>
                </c:pt>
                <c:pt idx="3">
                  <c:v>45.4</c:v>
                </c:pt>
              </c:numCache>
            </c:numRef>
          </c:val>
          <c:extLst>
            <c:ext xmlns:c16="http://schemas.microsoft.com/office/drawing/2014/chart" uri="{C3380CC4-5D6E-409C-BE32-E72D297353CC}">
              <c16:uniqueId val="{00000000-5158-4ED2-9D57-FE10A2D8F70D}"/>
            </c:ext>
          </c:extLst>
        </c:ser>
        <c:ser>
          <c:idx val="1"/>
          <c:order val="1"/>
          <c:tx>
            <c:strRef>
              <c:f>DQ43_1!$E$1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DQ43_1!$B$2:$C$5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DQ43_1!$E$2:$E$5</c:f>
              <c:numCache>
                <c:formatCode>General</c:formatCode>
                <c:ptCount val="4"/>
                <c:pt idx="0">
                  <c:v>33.6</c:v>
                </c:pt>
                <c:pt idx="1">
                  <c:v>33.6</c:v>
                </c:pt>
                <c:pt idx="2">
                  <c:v>33.6</c:v>
                </c:pt>
                <c:pt idx="3">
                  <c:v>33.6</c:v>
                </c:pt>
              </c:numCache>
            </c:numRef>
          </c:val>
          <c:extLst>
            <c:ext xmlns:c16="http://schemas.microsoft.com/office/drawing/2014/chart" uri="{C3380CC4-5D6E-409C-BE32-E72D297353CC}">
              <c16:uniqueId val="{00000001-5158-4ED2-9D57-FE10A2D8F70D}"/>
            </c:ext>
          </c:extLst>
        </c:ser>
        <c:ser>
          <c:idx val="2"/>
          <c:order val="2"/>
          <c:tx>
            <c:strRef>
              <c:f>DQ43_1!$F$1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DQ43_1!$B$2:$C$5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DQ43_1!$F$2:$F$5</c:f>
              <c:numCache>
                <c:formatCode>General</c:formatCode>
                <c:ptCount val="4"/>
                <c:pt idx="0">
                  <c:v>40.9</c:v>
                </c:pt>
                <c:pt idx="1">
                  <c:v>41.5</c:v>
                </c:pt>
                <c:pt idx="2">
                  <c:v>40.9</c:v>
                </c:pt>
                <c:pt idx="3">
                  <c:v>42.3</c:v>
                </c:pt>
              </c:numCache>
            </c:numRef>
          </c:val>
          <c:extLst>
            <c:ext xmlns:c16="http://schemas.microsoft.com/office/drawing/2014/chart" uri="{C3380CC4-5D6E-409C-BE32-E72D297353CC}">
              <c16:uniqueId val="{00000002-5158-4ED2-9D57-FE10A2D8F70D}"/>
            </c:ext>
          </c:extLst>
        </c:ser>
        <c:ser>
          <c:idx val="3"/>
          <c:order val="3"/>
          <c:tx>
            <c:strRef>
              <c:f>DQ43_1!$G$1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DQ43_1!$B$2:$C$5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DQ43_1!$G$2:$G$5</c:f>
              <c:numCache>
                <c:formatCode>General</c:formatCode>
                <c:ptCount val="4"/>
                <c:pt idx="0">
                  <c:v>51.6</c:v>
                </c:pt>
                <c:pt idx="1">
                  <c:v>52.1</c:v>
                </c:pt>
                <c:pt idx="2">
                  <c:v>50.8</c:v>
                </c:pt>
                <c:pt idx="3">
                  <c:v>52.5</c:v>
                </c:pt>
              </c:numCache>
            </c:numRef>
          </c:val>
          <c:extLst>
            <c:ext xmlns:c16="http://schemas.microsoft.com/office/drawing/2014/chart" uri="{C3380CC4-5D6E-409C-BE32-E72D297353CC}">
              <c16:uniqueId val="{00000003-5158-4ED2-9D57-FE10A2D8F70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DQ43_2!$D$1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DQ43_2!$B$2:$C$4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DQ43_2!$D$2:$D$4</c:f>
              <c:numCache>
                <c:formatCode>General</c:formatCode>
                <c:ptCount val="3"/>
                <c:pt idx="0">
                  <c:v>49.6</c:v>
                </c:pt>
                <c:pt idx="1">
                  <c:v>38.299999999999997</c:v>
                </c:pt>
                <c:pt idx="2">
                  <c:v>31.9</c:v>
                </c:pt>
              </c:numCache>
            </c:numRef>
          </c:val>
          <c:extLst>
            <c:ext xmlns:c16="http://schemas.microsoft.com/office/drawing/2014/chart" uri="{C3380CC4-5D6E-409C-BE32-E72D297353CC}">
              <c16:uniqueId val="{00000000-56EF-4FD4-99B0-B466A28627B3}"/>
            </c:ext>
          </c:extLst>
        </c:ser>
        <c:ser>
          <c:idx val="1"/>
          <c:order val="1"/>
          <c:tx>
            <c:strRef>
              <c:f>DQ43_2!$E$1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DQ43_2!$B$2:$C$4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DQ43_2!$E$2:$E$4</c:f>
              <c:numCache>
                <c:formatCode>General</c:formatCode>
                <c:ptCount val="3"/>
                <c:pt idx="0">
                  <c:v>45.5</c:v>
                </c:pt>
                <c:pt idx="1">
                  <c:v>31</c:v>
                </c:pt>
                <c:pt idx="2">
                  <c:v>27.9</c:v>
                </c:pt>
              </c:numCache>
            </c:numRef>
          </c:val>
          <c:extLst>
            <c:ext xmlns:c16="http://schemas.microsoft.com/office/drawing/2014/chart" uri="{C3380CC4-5D6E-409C-BE32-E72D297353CC}">
              <c16:uniqueId val="{00000001-56EF-4FD4-99B0-B466A28627B3}"/>
            </c:ext>
          </c:extLst>
        </c:ser>
        <c:ser>
          <c:idx val="2"/>
          <c:order val="2"/>
          <c:tx>
            <c:strRef>
              <c:f>DQ43_2!$F$1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DQ43_2!$B$2:$C$4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DQ43_2!$F$2:$F$4</c:f>
              <c:numCache>
                <c:formatCode>General</c:formatCode>
                <c:ptCount val="3"/>
                <c:pt idx="0">
                  <c:v>48.7</c:v>
                </c:pt>
                <c:pt idx="1">
                  <c:v>33.799999999999997</c:v>
                </c:pt>
                <c:pt idx="2">
                  <c:v>29</c:v>
                </c:pt>
              </c:numCache>
            </c:numRef>
          </c:val>
          <c:extLst>
            <c:ext xmlns:c16="http://schemas.microsoft.com/office/drawing/2014/chart" uri="{C3380CC4-5D6E-409C-BE32-E72D297353CC}">
              <c16:uniqueId val="{00000002-56EF-4FD4-99B0-B466A28627B3}"/>
            </c:ext>
          </c:extLst>
        </c:ser>
        <c:ser>
          <c:idx val="3"/>
          <c:order val="3"/>
          <c:tx>
            <c:strRef>
              <c:f>DQ43_2!$G$1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DQ43_2!$B$2:$C$4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DQ43_2!$G$2:$G$4</c:f>
              <c:numCache>
                <c:formatCode>General</c:formatCode>
                <c:ptCount val="3"/>
                <c:pt idx="0">
                  <c:v>51.8</c:v>
                </c:pt>
                <c:pt idx="1">
                  <c:v>46</c:v>
                </c:pt>
                <c:pt idx="2">
                  <c:v>36.700000000000003</c:v>
                </c:pt>
              </c:numCache>
            </c:numRef>
          </c:val>
          <c:extLst>
            <c:ext xmlns:c16="http://schemas.microsoft.com/office/drawing/2014/chart" uri="{C3380CC4-5D6E-409C-BE32-E72D297353CC}">
              <c16:uniqueId val="{00000003-56EF-4FD4-99B0-B466A28627B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DQ06_1!$D$1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DQ06_1!$B$2:$C$4</c:f>
              <c:multiLvlStrCache>
                <c:ptCount val="3"/>
                <c:lvl>
                  <c:pt idx="0">
                    <c:v>Police officers other than SROs (i.e., county or local law enforcement)</c:v>
                  </c:pt>
                  <c:pt idx="1">
                    <c:v>School resource officers (SROs)</c:v>
                  </c:pt>
                  <c:pt idx="2">
                    <c:v>Security guards (private or school employees/contractors)</c:v>
                  </c:pt>
                </c:lvl>
                <c:lvl>
                  <c:pt idx="0">
                    <c:v>c.</c:v>
                  </c:pt>
                  <c:pt idx="1">
                    <c:v>b.</c:v>
                  </c:pt>
                  <c:pt idx="2">
                    <c:v>a.</c:v>
                  </c:pt>
                </c:lvl>
              </c:multiLvlStrCache>
            </c:multiLvlStrRef>
          </c:cat>
          <c:val>
            <c:numRef>
              <c:f>DQ06_1!$D$2:$D$4</c:f>
              <c:numCache>
                <c:formatCode>General</c:formatCode>
                <c:ptCount val="3"/>
                <c:pt idx="0">
                  <c:v>25.8</c:v>
                </c:pt>
                <c:pt idx="1">
                  <c:v>52.6</c:v>
                </c:pt>
                <c:pt idx="2">
                  <c:v>15.8</c:v>
                </c:pt>
              </c:numCache>
            </c:numRef>
          </c:val>
          <c:extLst>
            <c:ext xmlns:c16="http://schemas.microsoft.com/office/drawing/2014/chart" uri="{C3380CC4-5D6E-409C-BE32-E72D297353CC}">
              <c16:uniqueId val="{00000000-FADC-48B8-9E70-668C6BBB5D3D}"/>
            </c:ext>
          </c:extLst>
        </c:ser>
        <c:ser>
          <c:idx val="1"/>
          <c:order val="1"/>
          <c:tx>
            <c:strRef>
              <c:f>DQ06_1!$E$1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DQ06_1!$B$2:$C$4</c:f>
              <c:multiLvlStrCache>
                <c:ptCount val="3"/>
                <c:lvl>
                  <c:pt idx="0">
                    <c:v>Police officers other than SROs (i.e., county or local law enforcement)</c:v>
                  </c:pt>
                  <c:pt idx="1">
                    <c:v>School resource officers (SROs)</c:v>
                  </c:pt>
                  <c:pt idx="2">
                    <c:v>Security guards (private or school employees/contractors)</c:v>
                  </c:pt>
                </c:lvl>
                <c:lvl>
                  <c:pt idx="0">
                    <c:v>c.</c:v>
                  </c:pt>
                  <c:pt idx="1">
                    <c:v>b.</c:v>
                  </c:pt>
                  <c:pt idx="2">
                    <c:v>a.</c:v>
                  </c:pt>
                </c:lvl>
              </c:multiLvlStrCache>
            </c:multiLvlStrRef>
          </c:cat>
          <c:val>
            <c:numRef>
              <c:f>DQ06_1!$E$2:$E$4</c:f>
              <c:numCache>
                <c:formatCode>General</c:formatCode>
                <c:ptCount val="3"/>
                <c:pt idx="0">
                  <c:v>24.1</c:v>
                </c:pt>
                <c:pt idx="1">
                  <c:v>50.9</c:v>
                </c:pt>
                <c:pt idx="2">
                  <c:v>20.5</c:v>
                </c:pt>
              </c:numCache>
            </c:numRef>
          </c:val>
          <c:extLst>
            <c:ext xmlns:c16="http://schemas.microsoft.com/office/drawing/2014/chart" uri="{C3380CC4-5D6E-409C-BE32-E72D297353CC}">
              <c16:uniqueId val="{00000001-FADC-48B8-9E70-668C6BBB5D3D}"/>
            </c:ext>
          </c:extLst>
        </c:ser>
        <c:ser>
          <c:idx val="2"/>
          <c:order val="2"/>
          <c:tx>
            <c:strRef>
              <c:f>DQ06_1!$F$1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DQ06_1!$B$2:$C$4</c:f>
              <c:multiLvlStrCache>
                <c:ptCount val="3"/>
                <c:lvl>
                  <c:pt idx="0">
                    <c:v>Police officers other than SROs (i.e., county or local law enforcement)</c:v>
                  </c:pt>
                  <c:pt idx="1">
                    <c:v>School resource officers (SROs)</c:v>
                  </c:pt>
                  <c:pt idx="2">
                    <c:v>Security guards (private or school employees/contractors)</c:v>
                  </c:pt>
                </c:lvl>
                <c:lvl>
                  <c:pt idx="0">
                    <c:v>c.</c:v>
                  </c:pt>
                  <c:pt idx="1">
                    <c:v>b.</c:v>
                  </c:pt>
                  <c:pt idx="2">
                    <c:v>a.</c:v>
                  </c:pt>
                </c:lvl>
              </c:multiLvlStrCache>
            </c:multiLvlStrRef>
          </c:cat>
          <c:val>
            <c:numRef>
              <c:f>DQ06_1!$F$2:$F$4</c:f>
              <c:numCache>
                <c:formatCode>General</c:formatCode>
                <c:ptCount val="3"/>
                <c:pt idx="0">
                  <c:v>23</c:v>
                </c:pt>
                <c:pt idx="1">
                  <c:v>49.8</c:v>
                </c:pt>
                <c:pt idx="2">
                  <c:v>10.8</c:v>
                </c:pt>
              </c:numCache>
            </c:numRef>
          </c:val>
          <c:extLst>
            <c:ext xmlns:c16="http://schemas.microsoft.com/office/drawing/2014/chart" uri="{C3380CC4-5D6E-409C-BE32-E72D297353CC}">
              <c16:uniqueId val="{00000002-FADC-48B8-9E70-668C6BBB5D3D}"/>
            </c:ext>
          </c:extLst>
        </c:ser>
        <c:ser>
          <c:idx val="3"/>
          <c:order val="3"/>
          <c:tx>
            <c:strRef>
              <c:f>DQ06_1!$G$1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DQ06_1!$B$2:$C$4</c:f>
              <c:multiLvlStrCache>
                <c:ptCount val="3"/>
                <c:lvl>
                  <c:pt idx="0">
                    <c:v>Police officers other than SROs (i.e., county or local law enforcement)</c:v>
                  </c:pt>
                  <c:pt idx="1">
                    <c:v>School resource officers (SROs)</c:v>
                  </c:pt>
                  <c:pt idx="2">
                    <c:v>Security guards (private or school employees/contractors)</c:v>
                  </c:pt>
                </c:lvl>
                <c:lvl>
                  <c:pt idx="0">
                    <c:v>c.</c:v>
                  </c:pt>
                  <c:pt idx="1">
                    <c:v>b.</c:v>
                  </c:pt>
                  <c:pt idx="2">
                    <c:v>a.</c:v>
                  </c:pt>
                </c:lvl>
              </c:multiLvlStrCache>
            </c:multiLvlStrRef>
          </c:cat>
          <c:val>
            <c:numRef>
              <c:f>DQ06_1!$G$2:$G$4</c:f>
              <c:numCache>
                <c:formatCode>General</c:formatCode>
                <c:ptCount val="3"/>
                <c:pt idx="0">
                  <c:v>29.8</c:v>
                </c:pt>
                <c:pt idx="1">
                  <c:v>56.9</c:v>
                </c:pt>
                <c:pt idx="2">
                  <c:v>21.1</c:v>
                </c:pt>
              </c:numCache>
            </c:numRef>
          </c:val>
          <c:extLst>
            <c:ext xmlns:c16="http://schemas.microsoft.com/office/drawing/2014/chart" uri="{C3380CC4-5D6E-409C-BE32-E72D297353CC}">
              <c16:uniqueId val="{00000003-FADC-48B8-9E70-668C6BBB5D3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DQ44_1!$D$1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DQ44_1!$B$2:$C$5</c:f>
              <c:multiLvlStrCache>
                <c:ptCount val="4"/>
                <c:lvl>
                  <c:pt idx="0">
                    <c:v>Importance of maintaining student confidentiality for sexual health services</c:v>
                  </c:pt>
                  <c:pt idx="1">
                    <c:v>Laws and policies related to adolescent sexual health services, such as minor consent for sexual health services</c:v>
                  </c:pt>
                  <c:pt idx="2">
                    <c:v>Sexual health services that adolescents should receive</c:v>
                  </c:pt>
                  <c:pt idx="3">
                    <c:v>Basic sexual health overview including community-specific information about STD, HIV, and unplanned pregnancy rates and prevention strategies</c:v>
                  </c:pt>
                </c:lvl>
                <c:lvl>
                  <c:pt idx="0">
                    <c:v>d.</c:v>
                  </c:pt>
                  <c:pt idx="1">
                    <c:v>c.</c:v>
                  </c:pt>
                  <c:pt idx="2">
                    <c:v>b.</c:v>
                  </c:pt>
                  <c:pt idx="3">
                    <c:v>a.</c:v>
                  </c:pt>
                </c:lvl>
              </c:multiLvlStrCache>
            </c:multiLvlStrRef>
          </c:cat>
          <c:val>
            <c:numRef>
              <c:f>DQ44_1!$D$2:$D$5</c:f>
              <c:numCache>
                <c:formatCode>General</c:formatCode>
                <c:ptCount val="4"/>
                <c:pt idx="0">
                  <c:v>48.6</c:v>
                </c:pt>
                <c:pt idx="1">
                  <c:v>37.5</c:v>
                </c:pt>
                <c:pt idx="2">
                  <c:v>27.6</c:v>
                </c:pt>
                <c:pt idx="3">
                  <c:v>29.1</c:v>
                </c:pt>
              </c:numCache>
            </c:numRef>
          </c:val>
          <c:extLst>
            <c:ext xmlns:c16="http://schemas.microsoft.com/office/drawing/2014/chart" uri="{C3380CC4-5D6E-409C-BE32-E72D297353CC}">
              <c16:uniqueId val="{00000000-6F9A-483A-ABBB-42A7C7C0C847}"/>
            </c:ext>
          </c:extLst>
        </c:ser>
        <c:ser>
          <c:idx val="1"/>
          <c:order val="1"/>
          <c:tx>
            <c:strRef>
              <c:f>DQ44_1!$E$1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DQ44_1!$B$2:$C$5</c:f>
              <c:multiLvlStrCache>
                <c:ptCount val="4"/>
                <c:lvl>
                  <c:pt idx="0">
                    <c:v>Importance of maintaining student confidentiality for sexual health services</c:v>
                  </c:pt>
                  <c:pt idx="1">
                    <c:v>Laws and policies related to adolescent sexual health services, such as minor consent for sexual health services</c:v>
                  </c:pt>
                  <c:pt idx="2">
                    <c:v>Sexual health services that adolescents should receive</c:v>
                  </c:pt>
                  <c:pt idx="3">
                    <c:v>Basic sexual health overview including community-specific information about STD, HIV, and unplanned pregnancy rates and prevention strategies</c:v>
                  </c:pt>
                </c:lvl>
                <c:lvl>
                  <c:pt idx="0">
                    <c:v>d.</c:v>
                  </c:pt>
                  <c:pt idx="1">
                    <c:v>c.</c:v>
                  </c:pt>
                  <c:pt idx="2">
                    <c:v>b.</c:v>
                  </c:pt>
                  <c:pt idx="3">
                    <c:v>a.</c:v>
                  </c:pt>
                </c:lvl>
              </c:multiLvlStrCache>
            </c:multiLvlStrRef>
          </c:cat>
          <c:val>
            <c:numRef>
              <c:f>DQ44_1!$E$2:$E$5</c:f>
              <c:numCache>
                <c:formatCode>General</c:formatCode>
                <c:ptCount val="4"/>
                <c:pt idx="0">
                  <c:v>61</c:v>
                </c:pt>
                <c:pt idx="1">
                  <c:v>57.4</c:v>
                </c:pt>
                <c:pt idx="2">
                  <c:v>39.299999999999997</c:v>
                </c:pt>
                <c:pt idx="3">
                  <c:v>36.200000000000003</c:v>
                </c:pt>
              </c:numCache>
            </c:numRef>
          </c:val>
          <c:extLst>
            <c:ext xmlns:c16="http://schemas.microsoft.com/office/drawing/2014/chart" uri="{C3380CC4-5D6E-409C-BE32-E72D297353CC}">
              <c16:uniqueId val="{00000001-6F9A-483A-ABBB-42A7C7C0C847}"/>
            </c:ext>
          </c:extLst>
        </c:ser>
        <c:ser>
          <c:idx val="2"/>
          <c:order val="2"/>
          <c:tx>
            <c:strRef>
              <c:f>DQ44_1!$F$1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DQ44_1!$B$2:$C$5</c:f>
              <c:multiLvlStrCache>
                <c:ptCount val="4"/>
                <c:lvl>
                  <c:pt idx="0">
                    <c:v>Importance of maintaining student confidentiality for sexual health services</c:v>
                  </c:pt>
                  <c:pt idx="1">
                    <c:v>Laws and policies related to adolescent sexual health services, such as minor consent for sexual health services</c:v>
                  </c:pt>
                  <c:pt idx="2">
                    <c:v>Sexual health services that adolescents should receive</c:v>
                  </c:pt>
                  <c:pt idx="3">
                    <c:v>Basic sexual health overview including community-specific information about STD, HIV, and unplanned pregnancy rates and prevention strategies</c:v>
                  </c:pt>
                </c:lvl>
                <c:lvl>
                  <c:pt idx="0">
                    <c:v>d.</c:v>
                  </c:pt>
                  <c:pt idx="1">
                    <c:v>c.</c:v>
                  </c:pt>
                  <c:pt idx="2">
                    <c:v>b.</c:v>
                  </c:pt>
                  <c:pt idx="3">
                    <c:v>a.</c:v>
                  </c:pt>
                </c:lvl>
              </c:multiLvlStrCache>
            </c:multiLvlStrRef>
          </c:cat>
          <c:val>
            <c:numRef>
              <c:f>DQ44_1!$F$2:$F$5</c:f>
              <c:numCache>
                <c:formatCode>General</c:formatCode>
                <c:ptCount val="4"/>
                <c:pt idx="0">
                  <c:v>42</c:v>
                </c:pt>
                <c:pt idx="1">
                  <c:v>30.8</c:v>
                </c:pt>
                <c:pt idx="2">
                  <c:v>24.1</c:v>
                </c:pt>
                <c:pt idx="3">
                  <c:v>25</c:v>
                </c:pt>
              </c:numCache>
            </c:numRef>
          </c:val>
          <c:extLst>
            <c:ext xmlns:c16="http://schemas.microsoft.com/office/drawing/2014/chart" uri="{C3380CC4-5D6E-409C-BE32-E72D297353CC}">
              <c16:uniqueId val="{00000002-6F9A-483A-ABBB-42A7C7C0C847}"/>
            </c:ext>
          </c:extLst>
        </c:ser>
        <c:ser>
          <c:idx val="3"/>
          <c:order val="3"/>
          <c:tx>
            <c:strRef>
              <c:f>DQ44_1!$G$1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DQ44_1!$B$2:$C$5</c:f>
              <c:multiLvlStrCache>
                <c:ptCount val="4"/>
                <c:lvl>
                  <c:pt idx="0">
                    <c:v>Importance of maintaining student confidentiality for sexual health services</c:v>
                  </c:pt>
                  <c:pt idx="1">
                    <c:v>Laws and policies related to adolescent sexual health services, such as minor consent for sexual health services</c:v>
                  </c:pt>
                  <c:pt idx="2">
                    <c:v>Sexual health services that adolescents should receive</c:v>
                  </c:pt>
                  <c:pt idx="3">
                    <c:v>Basic sexual health overview including community-specific information about STD, HIV, and unplanned pregnancy rates and prevention strategies</c:v>
                  </c:pt>
                </c:lvl>
                <c:lvl>
                  <c:pt idx="0">
                    <c:v>d.</c:v>
                  </c:pt>
                  <c:pt idx="1">
                    <c:v>c.</c:v>
                  </c:pt>
                  <c:pt idx="2">
                    <c:v>b.</c:v>
                  </c:pt>
                  <c:pt idx="3">
                    <c:v>a.</c:v>
                  </c:pt>
                </c:lvl>
              </c:multiLvlStrCache>
            </c:multiLvlStrRef>
          </c:cat>
          <c:val>
            <c:numRef>
              <c:f>DQ44_1!$G$2:$G$5</c:f>
              <c:numCache>
                <c:formatCode>General</c:formatCode>
                <c:ptCount val="4"/>
                <c:pt idx="0">
                  <c:v>53.7</c:v>
                </c:pt>
                <c:pt idx="1">
                  <c:v>40.6</c:v>
                </c:pt>
                <c:pt idx="2">
                  <c:v>28.9</c:v>
                </c:pt>
                <c:pt idx="3">
                  <c:v>32.299999999999997</c:v>
                </c:pt>
              </c:numCache>
            </c:numRef>
          </c:val>
          <c:extLst>
            <c:ext xmlns:c16="http://schemas.microsoft.com/office/drawing/2014/chart" uri="{C3380CC4-5D6E-409C-BE32-E72D297353CC}">
              <c16:uniqueId val="{00000003-6F9A-483A-ABBB-42A7C7C0C84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DQ44_2!$D$1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DQ44_2!$B$2:$C$5</c:f>
              <c:multiLvlStrCache>
                <c:ptCount val="4"/>
                <c:lvl>
                  <c:pt idx="0">
                    <c:v>Ensuring sexual health services are inclusive of lesbian, gay, bisexual, and transgender students</c:v>
                  </c:pt>
                  <c:pt idx="1">
                    <c:v>Best practices for adolescent sexual health services provision, such as making services youth-friendly</c:v>
                  </c:pt>
                  <c:pt idx="2">
                    <c:v>How to make successful referrals of students to sexual health services</c:v>
                  </c:pt>
                  <c:pt idx="3">
                    <c:v>How to create or use a student referral guide for sexual health services</c:v>
                  </c:pt>
                </c:lvl>
                <c:lvl>
                  <c:pt idx="0">
                    <c:v>h.</c:v>
                  </c:pt>
                  <c:pt idx="1">
                    <c:v>g.</c:v>
                  </c:pt>
                  <c:pt idx="2">
                    <c:v>f.</c:v>
                  </c:pt>
                  <c:pt idx="3">
                    <c:v>e.</c:v>
                  </c:pt>
                </c:lvl>
              </c:multiLvlStrCache>
            </c:multiLvlStrRef>
          </c:cat>
          <c:val>
            <c:numRef>
              <c:f>DQ44_2!$D$2:$D$5</c:f>
              <c:numCache>
                <c:formatCode>General</c:formatCode>
                <c:ptCount val="4"/>
                <c:pt idx="0">
                  <c:v>30.3</c:v>
                </c:pt>
                <c:pt idx="1">
                  <c:v>21</c:v>
                </c:pt>
                <c:pt idx="2">
                  <c:v>22.2</c:v>
                </c:pt>
                <c:pt idx="3">
                  <c:v>17.8</c:v>
                </c:pt>
              </c:numCache>
            </c:numRef>
          </c:val>
          <c:extLst>
            <c:ext xmlns:c16="http://schemas.microsoft.com/office/drawing/2014/chart" uri="{C3380CC4-5D6E-409C-BE32-E72D297353CC}">
              <c16:uniqueId val="{00000000-96F4-49F6-B317-DDFB7CBC1296}"/>
            </c:ext>
          </c:extLst>
        </c:ser>
        <c:ser>
          <c:idx val="1"/>
          <c:order val="1"/>
          <c:tx>
            <c:strRef>
              <c:f>DQ44_2!$E$1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DQ44_2!$B$2:$C$5</c:f>
              <c:multiLvlStrCache>
                <c:ptCount val="4"/>
                <c:lvl>
                  <c:pt idx="0">
                    <c:v>Ensuring sexual health services are inclusive of lesbian, gay, bisexual, and transgender students</c:v>
                  </c:pt>
                  <c:pt idx="1">
                    <c:v>Best practices for adolescent sexual health services provision, such as making services youth-friendly</c:v>
                  </c:pt>
                  <c:pt idx="2">
                    <c:v>How to make successful referrals of students to sexual health services</c:v>
                  </c:pt>
                  <c:pt idx="3">
                    <c:v>How to create or use a student referral guide for sexual health services</c:v>
                  </c:pt>
                </c:lvl>
                <c:lvl>
                  <c:pt idx="0">
                    <c:v>h.</c:v>
                  </c:pt>
                  <c:pt idx="1">
                    <c:v>g.</c:v>
                  </c:pt>
                  <c:pt idx="2">
                    <c:v>f.</c:v>
                  </c:pt>
                  <c:pt idx="3">
                    <c:v>e.</c:v>
                  </c:pt>
                </c:lvl>
              </c:multiLvlStrCache>
            </c:multiLvlStrRef>
          </c:cat>
          <c:val>
            <c:numRef>
              <c:f>DQ44_2!$E$2:$E$5</c:f>
              <c:numCache>
                <c:formatCode>General</c:formatCode>
                <c:ptCount val="4"/>
                <c:pt idx="0">
                  <c:v>32.799999999999997</c:v>
                </c:pt>
                <c:pt idx="1">
                  <c:v>21.3</c:v>
                </c:pt>
                <c:pt idx="2">
                  <c:v>18.2</c:v>
                </c:pt>
                <c:pt idx="3">
                  <c:v>18.2</c:v>
                </c:pt>
              </c:numCache>
            </c:numRef>
          </c:val>
          <c:extLst>
            <c:ext xmlns:c16="http://schemas.microsoft.com/office/drawing/2014/chart" uri="{C3380CC4-5D6E-409C-BE32-E72D297353CC}">
              <c16:uniqueId val="{00000001-96F4-49F6-B317-DDFB7CBC1296}"/>
            </c:ext>
          </c:extLst>
        </c:ser>
        <c:ser>
          <c:idx val="2"/>
          <c:order val="2"/>
          <c:tx>
            <c:strRef>
              <c:f>DQ44_2!$F$1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DQ44_2!$B$2:$C$5</c:f>
              <c:multiLvlStrCache>
                <c:ptCount val="4"/>
                <c:lvl>
                  <c:pt idx="0">
                    <c:v>Ensuring sexual health services are inclusive of lesbian, gay, bisexual, and transgender students</c:v>
                  </c:pt>
                  <c:pt idx="1">
                    <c:v>Best practices for adolescent sexual health services provision, such as making services youth-friendly</c:v>
                  </c:pt>
                  <c:pt idx="2">
                    <c:v>How to make successful referrals of students to sexual health services</c:v>
                  </c:pt>
                  <c:pt idx="3">
                    <c:v>How to create or use a student referral guide for sexual health services</c:v>
                  </c:pt>
                </c:lvl>
                <c:lvl>
                  <c:pt idx="0">
                    <c:v>h.</c:v>
                  </c:pt>
                  <c:pt idx="1">
                    <c:v>g.</c:v>
                  </c:pt>
                  <c:pt idx="2">
                    <c:v>f.</c:v>
                  </c:pt>
                  <c:pt idx="3">
                    <c:v>e.</c:v>
                  </c:pt>
                </c:lvl>
              </c:multiLvlStrCache>
            </c:multiLvlStrRef>
          </c:cat>
          <c:val>
            <c:numRef>
              <c:f>DQ44_2!$F$2:$F$5</c:f>
              <c:numCache>
                <c:formatCode>General</c:formatCode>
                <c:ptCount val="4"/>
                <c:pt idx="0">
                  <c:v>25.2</c:v>
                </c:pt>
                <c:pt idx="1">
                  <c:v>21</c:v>
                </c:pt>
                <c:pt idx="2">
                  <c:v>21.2</c:v>
                </c:pt>
                <c:pt idx="3">
                  <c:v>19.399999999999999</c:v>
                </c:pt>
              </c:numCache>
            </c:numRef>
          </c:val>
          <c:extLst>
            <c:ext xmlns:c16="http://schemas.microsoft.com/office/drawing/2014/chart" uri="{C3380CC4-5D6E-409C-BE32-E72D297353CC}">
              <c16:uniqueId val="{00000002-96F4-49F6-B317-DDFB7CBC1296}"/>
            </c:ext>
          </c:extLst>
        </c:ser>
        <c:ser>
          <c:idx val="3"/>
          <c:order val="3"/>
          <c:tx>
            <c:strRef>
              <c:f>DQ44_2!$G$1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DQ44_2!$B$2:$C$5</c:f>
              <c:multiLvlStrCache>
                <c:ptCount val="4"/>
                <c:lvl>
                  <c:pt idx="0">
                    <c:v>Ensuring sexual health services are inclusive of lesbian, gay, bisexual, and transgender students</c:v>
                  </c:pt>
                  <c:pt idx="1">
                    <c:v>Best practices for adolescent sexual health services provision, such as making services youth-friendly</c:v>
                  </c:pt>
                  <c:pt idx="2">
                    <c:v>How to make successful referrals of students to sexual health services</c:v>
                  </c:pt>
                  <c:pt idx="3">
                    <c:v>How to create or use a student referral guide for sexual health services</c:v>
                  </c:pt>
                </c:lvl>
                <c:lvl>
                  <c:pt idx="0">
                    <c:v>h.</c:v>
                  </c:pt>
                  <c:pt idx="1">
                    <c:v>g.</c:v>
                  </c:pt>
                  <c:pt idx="2">
                    <c:v>f.</c:v>
                  </c:pt>
                  <c:pt idx="3">
                    <c:v>e.</c:v>
                  </c:pt>
                </c:lvl>
              </c:multiLvlStrCache>
            </c:multiLvlStrRef>
          </c:cat>
          <c:val>
            <c:numRef>
              <c:f>DQ44_2!$G$2:$G$5</c:f>
              <c:numCache>
                <c:formatCode>General</c:formatCode>
                <c:ptCount val="4"/>
                <c:pt idx="0">
                  <c:v>36.200000000000003</c:v>
                </c:pt>
                <c:pt idx="1">
                  <c:v>20.8</c:v>
                </c:pt>
                <c:pt idx="2">
                  <c:v>24.4</c:v>
                </c:pt>
                <c:pt idx="3">
                  <c:v>15.6</c:v>
                </c:pt>
              </c:numCache>
            </c:numRef>
          </c:val>
          <c:extLst>
            <c:ext xmlns:c16="http://schemas.microsoft.com/office/drawing/2014/chart" uri="{C3380CC4-5D6E-409C-BE32-E72D297353CC}">
              <c16:uniqueId val="{00000003-96F4-49F6-B317-DDFB7CBC129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DQ45_1!$D$1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DQ45_1!$B$2:$C$4</c:f>
              <c:multiLvlStrCache>
                <c:ptCount val="3"/>
                <c:lvl>
                  <c:pt idx="0">
                    <c:v>School-wide trauma-informed practices (i.e., efforts to ensure that all students, including those affected by trauma, are experiencing social, emotional, and educational success)</c:v>
                  </c:pt>
                  <c:pt idx="1">
                    <c:v>Confidential mental health screening to identify students in need of services (e.g., students at risk of mental health disorders, students experiencing trauma)</c:v>
                  </c:pt>
                  <c:pt idx="2">
                    <c:v>Universal mental health promotion programs (e.g., Positive Behavioral Interventions and Supports, Social-Emotional Learning programs or supports)</c:v>
                  </c:pt>
                </c:lvl>
                <c:lvl>
                  <c:pt idx="0">
                    <c:v>c.</c:v>
                  </c:pt>
                  <c:pt idx="1">
                    <c:v>b.</c:v>
                  </c:pt>
                  <c:pt idx="2">
                    <c:v>a.</c:v>
                  </c:pt>
                </c:lvl>
              </c:multiLvlStrCache>
            </c:multiLvlStrRef>
          </c:cat>
          <c:val>
            <c:numRef>
              <c:f>DQ45_1!$D$2:$D$4</c:f>
              <c:numCache>
                <c:formatCode>General</c:formatCode>
                <c:ptCount val="3"/>
                <c:pt idx="0">
                  <c:v>89.4</c:v>
                </c:pt>
                <c:pt idx="1">
                  <c:v>78.8</c:v>
                </c:pt>
                <c:pt idx="2">
                  <c:v>92.9</c:v>
                </c:pt>
              </c:numCache>
            </c:numRef>
          </c:val>
          <c:extLst>
            <c:ext xmlns:c16="http://schemas.microsoft.com/office/drawing/2014/chart" uri="{C3380CC4-5D6E-409C-BE32-E72D297353CC}">
              <c16:uniqueId val="{00000000-48AB-4F4F-B80B-2F4046A080C3}"/>
            </c:ext>
          </c:extLst>
        </c:ser>
        <c:ser>
          <c:idx val="1"/>
          <c:order val="1"/>
          <c:tx>
            <c:strRef>
              <c:f>DQ45_1!$E$1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DQ45_1!$B$2:$C$4</c:f>
              <c:multiLvlStrCache>
                <c:ptCount val="3"/>
                <c:lvl>
                  <c:pt idx="0">
                    <c:v>School-wide trauma-informed practices (i.e., efforts to ensure that all students, including those affected by trauma, are experiencing social, emotional, and educational success)</c:v>
                  </c:pt>
                  <c:pt idx="1">
                    <c:v>Confidential mental health screening to identify students in need of services (e.g., students at risk of mental health disorders, students experiencing trauma)</c:v>
                  </c:pt>
                  <c:pt idx="2">
                    <c:v>Universal mental health promotion programs (e.g., Positive Behavioral Interventions and Supports, Social-Emotional Learning programs or supports)</c:v>
                  </c:pt>
                </c:lvl>
                <c:lvl>
                  <c:pt idx="0">
                    <c:v>c.</c:v>
                  </c:pt>
                  <c:pt idx="1">
                    <c:v>b.</c:v>
                  </c:pt>
                  <c:pt idx="2">
                    <c:v>a.</c:v>
                  </c:pt>
                </c:lvl>
              </c:multiLvlStrCache>
            </c:multiLvlStrRef>
          </c:cat>
          <c:val>
            <c:numRef>
              <c:f>DQ45_1!$E$2:$E$4</c:f>
              <c:numCache>
                <c:formatCode>General</c:formatCode>
                <c:ptCount val="3"/>
                <c:pt idx="0">
                  <c:v>88.2</c:v>
                </c:pt>
                <c:pt idx="1">
                  <c:v>65.3</c:v>
                </c:pt>
                <c:pt idx="2">
                  <c:v>91.3</c:v>
                </c:pt>
              </c:numCache>
            </c:numRef>
          </c:val>
          <c:extLst>
            <c:ext xmlns:c16="http://schemas.microsoft.com/office/drawing/2014/chart" uri="{C3380CC4-5D6E-409C-BE32-E72D297353CC}">
              <c16:uniqueId val="{00000001-48AB-4F4F-B80B-2F4046A080C3}"/>
            </c:ext>
          </c:extLst>
        </c:ser>
        <c:ser>
          <c:idx val="2"/>
          <c:order val="2"/>
          <c:tx>
            <c:strRef>
              <c:f>DQ45_1!$F$1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DQ45_1!$B$2:$C$4</c:f>
              <c:multiLvlStrCache>
                <c:ptCount val="3"/>
                <c:lvl>
                  <c:pt idx="0">
                    <c:v>School-wide trauma-informed practices (i.e., efforts to ensure that all students, including those affected by trauma, are experiencing social, emotional, and educational success)</c:v>
                  </c:pt>
                  <c:pt idx="1">
                    <c:v>Confidential mental health screening to identify students in need of services (e.g., students at risk of mental health disorders, students experiencing trauma)</c:v>
                  </c:pt>
                  <c:pt idx="2">
                    <c:v>Universal mental health promotion programs (e.g., Positive Behavioral Interventions and Supports, Social-Emotional Learning programs or supports)</c:v>
                  </c:pt>
                </c:lvl>
                <c:lvl>
                  <c:pt idx="0">
                    <c:v>c.</c:v>
                  </c:pt>
                  <c:pt idx="1">
                    <c:v>b.</c:v>
                  </c:pt>
                  <c:pt idx="2">
                    <c:v>a.</c:v>
                  </c:pt>
                </c:lvl>
              </c:multiLvlStrCache>
            </c:multiLvlStrRef>
          </c:cat>
          <c:val>
            <c:numRef>
              <c:f>DQ45_1!$F$2:$F$4</c:f>
              <c:numCache>
                <c:formatCode>General</c:formatCode>
                <c:ptCount val="3"/>
                <c:pt idx="0">
                  <c:v>90.4</c:v>
                </c:pt>
                <c:pt idx="1">
                  <c:v>85.2</c:v>
                </c:pt>
                <c:pt idx="2">
                  <c:v>95.6</c:v>
                </c:pt>
              </c:numCache>
            </c:numRef>
          </c:val>
          <c:extLst>
            <c:ext xmlns:c16="http://schemas.microsoft.com/office/drawing/2014/chart" uri="{C3380CC4-5D6E-409C-BE32-E72D297353CC}">
              <c16:uniqueId val="{00000002-48AB-4F4F-B80B-2F4046A080C3}"/>
            </c:ext>
          </c:extLst>
        </c:ser>
        <c:ser>
          <c:idx val="3"/>
          <c:order val="3"/>
          <c:tx>
            <c:strRef>
              <c:f>DQ45_1!$G$1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DQ45_1!$B$2:$C$4</c:f>
              <c:multiLvlStrCache>
                <c:ptCount val="3"/>
                <c:lvl>
                  <c:pt idx="0">
                    <c:v>School-wide trauma-informed practices (i.e., efforts to ensure that all students, including those affected by trauma, are experiencing social, emotional, and educational success)</c:v>
                  </c:pt>
                  <c:pt idx="1">
                    <c:v>Confidential mental health screening to identify students in need of services (e.g., students at risk of mental health disorders, students experiencing trauma)</c:v>
                  </c:pt>
                  <c:pt idx="2">
                    <c:v>Universal mental health promotion programs (e.g., Positive Behavioral Interventions and Supports, Social-Emotional Learning programs or supports)</c:v>
                  </c:pt>
                </c:lvl>
                <c:lvl>
                  <c:pt idx="0">
                    <c:v>c.</c:v>
                  </c:pt>
                  <c:pt idx="1">
                    <c:v>b.</c:v>
                  </c:pt>
                  <c:pt idx="2">
                    <c:v>a.</c:v>
                  </c:pt>
                </c:lvl>
              </c:multiLvlStrCache>
            </c:multiLvlStrRef>
          </c:cat>
          <c:val>
            <c:numRef>
              <c:f>DQ45_1!$G$2:$G$4</c:f>
              <c:numCache>
                <c:formatCode>General</c:formatCode>
                <c:ptCount val="3"/>
                <c:pt idx="0">
                  <c:v>88.5</c:v>
                </c:pt>
                <c:pt idx="1">
                  <c:v>74.400000000000006</c:v>
                </c:pt>
                <c:pt idx="2">
                  <c:v>89.9</c:v>
                </c:pt>
              </c:numCache>
            </c:numRef>
          </c:val>
          <c:extLst>
            <c:ext xmlns:c16="http://schemas.microsoft.com/office/drawing/2014/chart" uri="{C3380CC4-5D6E-409C-BE32-E72D297353CC}">
              <c16:uniqueId val="{00000003-48AB-4F4F-B80B-2F4046A080C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DQ45_2!$D$1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DQ45_2!$B$2:$C$4</c:f>
              <c:multiLvlStrCache>
                <c:ptCount val="3"/>
                <c:lvl>
                  <c:pt idx="0">
                    <c:v>Small groups for specific issues (e.g., depression, parental divorce)</c:v>
                  </c:pt>
                  <c:pt idx="1">
                    <c:v>Pro-social skills training (e.g., school counseling groups)</c:v>
                  </c:pt>
                  <c:pt idx="2">
                    <c:v>Cognitive behavioral therapy groups (e.g., for students with depression, anxiety, or other mental health disorders)</c:v>
                  </c:pt>
                </c:lvl>
                <c:lvl>
                  <c:pt idx="0">
                    <c:v>f.</c:v>
                  </c:pt>
                  <c:pt idx="1">
                    <c:v>e.</c:v>
                  </c:pt>
                  <c:pt idx="2">
                    <c:v>d.</c:v>
                  </c:pt>
                </c:lvl>
              </c:multiLvlStrCache>
            </c:multiLvlStrRef>
          </c:cat>
          <c:val>
            <c:numRef>
              <c:f>DQ45_2!$D$2:$D$4</c:f>
              <c:numCache>
                <c:formatCode>General</c:formatCode>
                <c:ptCount val="3"/>
                <c:pt idx="0">
                  <c:v>74.2</c:v>
                </c:pt>
                <c:pt idx="1">
                  <c:v>84</c:v>
                </c:pt>
                <c:pt idx="2">
                  <c:v>52.9</c:v>
                </c:pt>
              </c:numCache>
            </c:numRef>
          </c:val>
          <c:extLst>
            <c:ext xmlns:c16="http://schemas.microsoft.com/office/drawing/2014/chart" uri="{C3380CC4-5D6E-409C-BE32-E72D297353CC}">
              <c16:uniqueId val="{00000000-E282-4A46-942A-A5C84E2598B4}"/>
            </c:ext>
          </c:extLst>
        </c:ser>
        <c:ser>
          <c:idx val="1"/>
          <c:order val="1"/>
          <c:tx>
            <c:strRef>
              <c:f>DQ45_2!$E$1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DQ45_2!$B$2:$C$4</c:f>
              <c:multiLvlStrCache>
                <c:ptCount val="3"/>
                <c:lvl>
                  <c:pt idx="0">
                    <c:v>Small groups for specific issues (e.g., depression, parental divorce)</c:v>
                  </c:pt>
                  <c:pt idx="1">
                    <c:v>Pro-social skills training (e.g., school counseling groups)</c:v>
                  </c:pt>
                  <c:pt idx="2">
                    <c:v>Cognitive behavioral therapy groups (e.g., for students with depression, anxiety, or other mental health disorders)</c:v>
                  </c:pt>
                </c:lvl>
                <c:lvl>
                  <c:pt idx="0">
                    <c:v>f.</c:v>
                  </c:pt>
                  <c:pt idx="1">
                    <c:v>e.</c:v>
                  </c:pt>
                  <c:pt idx="2">
                    <c:v>d.</c:v>
                  </c:pt>
                </c:lvl>
              </c:multiLvlStrCache>
            </c:multiLvlStrRef>
          </c:cat>
          <c:val>
            <c:numRef>
              <c:f>DQ45_2!$E$2:$E$4</c:f>
              <c:numCache>
                <c:formatCode>General</c:formatCode>
                <c:ptCount val="3"/>
                <c:pt idx="0">
                  <c:v>56.7</c:v>
                </c:pt>
                <c:pt idx="1">
                  <c:v>77.599999999999994</c:v>
                </c:pt>
                <c:pt idx="2">
                  <c:v>40.1</c:v>
                </c:pt>
              </c:numCache>
            </c:numRef>
          </c:val>
          <c:extLst>
            <c:ext xmlns:c16="http://schemas.microsoft.com/office/drawing/2014/chart" uri="{C3380CC4-5D6E-409C-BE32-E72D297353CC}">
              <c16:uniqueId val="{00000001-E282-4A46-942A-A5C84E2598B4}"/>
            </c:ext>
          </c:extLst>
        </c:ser>
        <c:ser>
          <c:idx val="2"/>
          <c:order val="2"/>
          <c:tx>
            <c:strRef>
              <c:f>DQ45_2!$F$1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DQ45_2!$B$2:$C$4</c:f>
              <c:multiLvlStrCache>
                <c:ptCount val="3"/>
                <c:lvl>
                  <c:pt idx="0">
                    <c:v>Small groups for specific issues (e.g., depression, parental divorce)</c:v>
                  </c:pt>
                  <c:pt idx="1">
                    <c:v>Pro-social skills training (e.g., school counseling groups)</c:v>
                  </c:pt>
                  <c:pt idx="2">
                    <c:v>Cognitive behavioral therapy groups (e.g., for students with depression, anxiety, or other mental health disorders)</c:v>
                  </c:pt>
                </c:lvl>
                <c:lvl>
                  <c:pt idx="0">
                    <c:v>f.</c:v>
                  </c:pt>
                  <c:pt idx="1">
                    <c:v>e.</c:v>
                  </c:pt>
                  <c:pt idx="2">
                    <c:v>d.</c:v>
                  </c:pt>
                </c:lvl>
              </c:multiLvlStrCache>
            </c:multiLvlStrRef>
          </c:cat>
          <c:val>
            <c:numRef>
              <c:f>DQ45_2!$F$2:$F$4</c:f>
              <c:numCache>
                <c:formatCode>General</c:formatCode>
                <c:ptCount val="3"/>
                <c:pt idx="0">
                  <c:v>82.7</c:v>
                </c:pt>
                <c:pt idx="1">
                  <c:v>92.3</c:v>
                </c:pt>
                <c:pt idx="2">
                  <c:v>55.5</c:v>
                </c:pt>
              </c:numCache>
            </c:numRef>
          </c:val>
          <c:extLst>
            <c:ext xmlns:c16="http://schemas.microsoft.com/office/drawing/2014/chart" uri="{C3380CC4-5D6E-409C-BE32-E72D297353CC}">
              <c16:uniqueId val="{00000002-E282-4A46-942A-A5C84E2598B4}"/>
            </c:ext>
          </c:extLst>
        </c:ser>
        <c:ser>
          <c:idx val="3"/>
          <c:order val="3"/>
          <c:tx>
            <c:strRef>
              <c:f>DQ45_2!$G$1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DQ45_2!$B$2:$C$4</c:f>
              <c:multiLvlStrCache>
                <c:ptCount val="3"/>
                <c:lvl>
                  <c:pt idx="0">
                    <c:v>Small groups for specific issues (e.g., depression, parental divorce)</c:v>
                  </c:pt>
                  <c:pt idx="1">
                    <c:v>Pro-social skills training (e.g., school counseling groups)</c:v>
                  </c:pt>
                  <c:pt idx="2">
                    <c:v>Cognitive behavioral therapy groups (e.g., for students with depression, anxiety, or other mental health disorders)</c:v>
                  </c:pt>
                </c:lvl>
                <c:lvl>
                  <c:pt idx="0">
                    <c:v>f.</c:v>
                  </c:pt>
                  <c:pt idx="1">
                    <c:v>e.</c:v>
                  </c:pt>
                  <c:pt idx="2">
                    <c:v>d.</c:v>
                  </c:pt>
                </c:lvl>
              </c:multiLvlStrCache>
            </c:multiLvlStrRef>
          </c:cat>
          <c:val>
            <c:numRef>
              <c:f>DQ45_2!$G$2:$G$4</c:f>
              <c:numCache>
                <c:formatCode>General</c:formatCode>
                <c:ptCount val="3"/>
                <c:pt idx="0">
                  <c:v>68.3</c:v>
                </c:pt>
                <c:pt idx="1">
                  <c:v>75.099999999999994</c:v>
                </c:pt>
                <c:pt idx="2">
                  <c:v>53.4</c:v>
                </c:pt>
              </c:numCache>
            </c:numRef>
          </c:val>
          <c:extLst>
            <c:ext xmlns:c16="http://schemas.microsoft.com/office/drawing/2014/chart" uri="{C3380CC4-5D6E-409C-BE32-E72D297353CC}">
              <c16:uniqueId val="{00000003-E282-4A46-942A-A5C84E2598B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DQ46_1!$D$1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DQ46_1!$B$2:$C$6</c:f>
              <c:multiLvlStrCache>
                <c:ptCount val="5"/>
                <c:lvl>
                  <c:pt idx="0">
                    <c:v>Provided parents with information about physical education and physical activity programs</c:v>
                  </c:pt>
                  <c:pt idx="1">
                    <c:v>Provided parents with information to support one-on-one time between adolescents and their health care providers</c:v>
                  </c:pt>
                  <c:pt idx="2">
                    <c:v>Provided parents with information about how to monitor their teen (e.g., setting parental expectations, keeping track of their teen, responding when their teen breaks the rules)</c:v>
                  </c:pt>
                  <c:pt idx="3">
                    <c:v>Provided parents with information to support parent-adolescent communication about topics other than sex</c:v>
                  </c:pt>
                  <c:pt idx="4">
                    <c:v>Provided parents with information to support parent-adolescent communication about sex</c:v>
                  </c:pt>
                </c:lvl>
                <c:lvl>
                  <c:pt idx="0">
                    <c:v>e.</c:v>
                  </c:pt>
                  <c:pt idx="1">
                    <c:v>d.</c:v>
                  </c:pt>
                  <c:pt idx="2">
                    <c:v>c.</c:v>
                  </c:pt>
                  <c:pt idx="3">
                    <c:v>b.</c:v>
                  </c:pt>
                  <c:pt idx="4">
                    <c:v>a.</c:v>
                  </c:pt>
                </c:lvl>
              </c:multiLvlStrCache>
            </c:multiLvlStrRef>
          </c:cat>
          <c:val>
            <c:numRef>
              <c:f>DQ46_1!$D$2:$D$6</c:f>
              <c:numCache>
                <c:formatCode>General</c:formatCode>
                <c:ptCount val="5"/>
                <c:pt idx="0">
                  <c:v>65.7</c:v>
                </c:pt>
                <c:pt idx="1">
                  <c:v>21.1</c:v>
                </c:pt>
                <c:pt idx="2">
                  <c:v>39.299999999999997</c:v>
                </c:pt>
                <c:pt idx="3">
                  <c:v>37.5</c:v>
                </c:pt>
                <c:pt idx="4">
                  <c:v>20</c:v>
                </c:pt>
              </c:numCache>
            </c:numRef>
          </c:val>
          <c:extLst>
            <c:ext xmlns:c16="http://schemas.microsoft.com/office/drawing/2014/chart" uri="{C3380CC4-5D6E-409C-BE32-E72D297353CC}">
              <c16:uniqueId val="{00000000-B531-424C-9209-0CA65C590419}"/>
            </c:ext>
          </c:extLst>
        </c:ser>
        <c:ser>
          <c:idx val="1"/>
          <c:order val="1"/>
          <c:tx>
            <c:strRef>
              <c:f>DQ46_1!$E$1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DQ46_1!$B$2:$C$6</c:f>
              <c:multiLvlStrCache>
                <c:ptCount val="5"/>
                <c:lvl>
                  <c:pt idx="0">
                    <c:v>Provided parents with information about physical education and physical activity programs</c:v>
                  </c:pt>
                  <c:pt idx="1">
                    <c:v>Provided parents with information to support one-on-one time between adolescents and their health care providers</c:v>
                  </c:pt>
                  <c:pt idx="2">
                    <c:v>Provided parents with information about how to monitor their teen (e.g., setting parental expectations, keeping track of their teen, responding when their teen breaks the rules)</c:v>
                  </c:pt>
                  <c:pt idx="3">
                    <c:v>Provided parents with information to support parent-adolescent communication about topics other than sex</c:v>
                  </c:pt>
                  <c:pt idx="4">
                    <c:v>Provided parents with information to support parent-adolescent communication about sex</c:v>
                  </c:pt>
                </c:lvl>
                <c:lvl>
                  <c:pt idx="0">
                    <c:v>e.</c:v>
                  </c:pt>
                  <c:pt idx="1">
                    <c:v>d.</c:v>
                  </c:pt>
                  <c:pt idx="2">
                    <c:v>c.</c:v>
                  </c:pt>
                  <c:pt idx="3">
                    <c:v>b.</c:v>
                  </c:pt>
                  <c:pt idx="4">
                    <c:v>a.</c:v>
                  </c:pt>
                </c:lvl>
              </c:multiLvlStrCache>
            </c:multiLvlStrRef>
          </c:cat>
          <c:val>
            <c:numRef>
              <c:f>DQ46_1!$E$2:$E$6</c:f>
              <c:numCache>
                <c:formatCode>General</c:formatCode>
                <c:ptCount val="5"/>
                <c:pt idx="0">
                  <c:v>70.3</c:v>
                </c:pt>
                <c:pt idx="1">
                  <c:v>27.2</c:v>
                </c:pt>
                <c:pt idx="2">
                  <c:v>50.2</c:v>
                </c:pt>
                <c:pt idx="3">
                  <c:v>38.200000000000003</c:v>
                </c:pt>
                <c:pt idx="4">
                  <c:v>24.1</c:v>
                </c:pt>
              </c:numCache>
            </c:numRef>
          </c:val>
          <c:extLst>
            <c:ext xmlns:c16="http://schemas.microsoft.com/office/drawing/2014/chart" uri="{C3380CC4-5D6E-409C-BE32-E72D297353CC}">
              <c16:uniqueId val="{00000001-B531-424C-9209-0CA65C590419}"/>
            </c:ext>
          </c:extLst>
        </c:ser>
        <c:ser>
          <c:idx val="2"/>
          <c:order val="2"/>
          <c:tx>
            <c:strRef>
              <c:f>DQ46_1!$F$1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DQ46_1!$B$2:$C$6</c:f>
              <c:multiLvlStrCache>
                <c:ptCount val="5"/>
                <c:lvl>
                  <c:pt idx="0">
                    <c:v>Provided parents with information about physical education and physical activity programs</c:v>
                  </c:pt>
                  <c:pt idx="1">
                    <c:v>Provided parents with information to support one-on-one time between adolescents and their health care providers</c:v>
                  </c:pt>
                  <c:pt idx="2">
                    <c:v>Provided parents with information about how to monitor their teen (e.g., setting parental expectations, keeping track of their teen, responding when their teen breaks the rules)</c:v>
                  </c:pt>
                  <c:pt idx="3">
                    <c:v>Provided parents with information to support parent-adolescent communication about topics other than sex</c:v>
                  </c:pt>
                  <c:pt idx="4">
                    <c:v>Provided parents with information to support parent-adolescent communication about sex</c:v>
                  </c:pt>
                </c:lvl>
                <c:lvl>
                  <c:pt idx="0">
                    <c:v>e.</c:v>
                  </c:pt>
                  <c:pt idx="1">
                    <c:v>d.</c:v>
                  </c:pt>
                  <c:pt idx="2">
                    <c:v>c.</c:v>
                  </c:pt>
                  <c:pt idx="3">
                    <c:v>b.</c:v>
                  </c:pt>
                  <c:pt idx="4">
                    <c:v>a.</c:v>
                  </c:pt>
                </c:lvl>
              </c:multiLvlStrCache>
            </c:multiLvlStrRef>
          </c:cat>
          <c:val>
            <c:numRef>
              <c:f>DQ46_1!$F$2:$F$6</c:f>
              <c:numCache>
                <c:formatCode>General</c:formatCode>
                <c:ptCount val="5"/>
                <c:pt idx="0">
                  <c:v>68.2</c:v>
                </c:pt>
                <c:pt idx="1">
                  <c:v>18.100000000000001</c:v>
                </c:pt>
                <c:pt idx="2">
                  <c:v>39</c:v>
                </c:pt>
                <c:pt idx="3">
                  <c:v>35.4</c:v>
                </c:pt>
                <c:pt idx="4">
                  <c:v>17.899999999999999</c:v>
                </c:pt>
              </c:numCache>
            </c:numRef>
          </c:val>
          <c:extLst>
            <c:ext xmlns:c16="http://schemas.microsoft.com/office/drawing/2014/chart" uri="{C3380CC4-5D6E-409C-BE32-E72D297353CC}">
              <c16:uniqueId val="{00000002-B531-424C-9209-0CA65C590419}"/>
            </c:ext>
          </c:extLst>
        </c:ser>
        <c:ser>
          <c:idx val="3"/>
          <c:order val="3"/>
          <c:tx>
            <c:strRef>
              <c:f>DQ46_1!$G$1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DQ46_1!$B$2:$C$6</c:f>
              <c:multiLvlStrCache>
                <c:ptCount val="5"/>
                <c:lvl>
                  <c:pt idx="0">
                    <c:v>Provided parents with information about physical education and physical activity programs</c:v>
                  </c:pt>
                  <c:pt idx="1">
                    <c:v>Provided parents with information to support one-on-one time between adolescents and their health care providers</c:v>
                  </c:pt>
                  <c:pt idx="2">
                    <c:v>Provided parents with information about how to monitor their teen (e.g., setting parental expectations, keeping track of their teen, responding when their teen breaks the rules)</c:v>
                  </c:pt>
                  <c:pt idx="3">
                    <c:v>Provided parents with information to support parent-adolescent communication about topics other than sex</c:v>
                  </c:pt>
                  <c:pt idx="4">
                    <c:v>Provided parents with information to support parent-adolescent communication about sex</c:v>
                  </c:pt>
                </c:lvl>
                <c:lvl>
                  <c:pt idx="0">
                    <c:v>e.</c:v>
                  </c:pt>
                  <c:pt idx="1">
                    <c:v>d.</c:v>
                  </c:pt>
                  <c:pt idx="2">
                    <c:v>c.</c:v>
                  </c:pt>
                  <c:pt idx="3">
                    <c:v>b.</c:v>
                  </c:pt>
                  <c:pt idx="4">
                    <c:v>a.</c:v>
                  </c:pt>
                </c:lvl>
              </c:multiLvlStrCache>
            </c:multiLvlStrRef>
          </c:cat>
          <c:val>
            <c:numRef>
              <c:f>DQ46_1!$G$2:$G$6</c:f>
              <c:numCache>
                <c:formatCode>General</c:formatCode>
                <c:ptCount val="5"/>
                <c:pt idx="0">
                  <c:v>61.3</c:v>
                </c:pt>
                <c:pt idx="1">
                  <c:v>23.1</c:v>
                </c:pt>
                <c:pt idx="2">
                  <c:v>36.700000000000003</c:v>
                </c:pt>
                <c:pt idx="3">
                  <c:v>40</c:v>
                </c:pt>
                <c:pt idx="4">
                  <c:v>21.4</c:v>
                </c:pt>
              </c:numCache>
            </c:numRef>
          </c:val>
          <c:extLst>
            <c:ext xmlns:c16="http://schemas.microsoft.com/office/drawing/2014/chart" uri="{C3380CC4-5D6E-409C-BE32-E72D297353CC}">
              <c16:uniqueId val="{00000003-B531-424C-9209-0CA65C59041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DQ46_2!$D$1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DQ46_2!$B$2:$C$6</c:f>
              <c:multiLvlStrCache>
                <c:ptCount val="5"/>
                <c:lvl>
                  <c:pt idx="0">
                    <c:v>Provided parents with information about before- or after-school programs available in the community</c:v>
                  </c:pt>
                  <c:pt idx="1">
                    <c:v>Provided disease-specific education for parents and families of students with chronic health conditions (e.g., asthma, diabetes)</c:v>
                  </c:pt>
                  <c:pt idx="2">
                    <c:v>Linked parents and families to health services and programs in the community</c:v>
                  </c:pt>
                  <c:pt idx="3">
                    <c:v>Involved parents as school volunteers in physical education or physical activity programs</c:v>
                  </c:pt>
                  <c:pt idx="4">
                    <c:v>Involved parents as school volunteers in the delivery of health education activities and services</c:v>
                  </c:pt>
                </c:lvl>
                <c:lvl>
                  <c:pt idx="0">
                    <c:v>j.</c:v>
                  </c:pt>
                  <c:pt idx="1">
                    <c:v>i.</c:v>
                  </c:pt>
                  <c:pt idx="2">
                    <c:v>h.</c:v>
                  </c:pt>
                  <c:pt idx="3">
                    <c:v>g.</c:v>
                  </c:pt>
                  <c:pt idx="4">
                    <c:v>f.</c:v>
                  </c:pt>
                </c:lvl>
              </c:multiLvlStrCache>
            </c:multiLvlStrRef>
          </c:cat>
          <c:val>
            <c:numRef>
              <c:f>DQ46_2!$D$2:$D$6</c:f>
              <c:numCache>
                <c:formatCode>General</c:formatCode>
                <c:ptCount val="5"/>
                <c:pt idx="0">
                  <c:v>72.900000000000006</c:v>
                </c:pt>
                <c:pt idx="1">
                  <c:v>38.299999999999997</c:v>
                </c:pt>
                <c:pt idx="2">
                  <c:v>71.599999999999994</c:v>
                </c:pt>
                <c:pt idx="3">
                  <c:v>23.4</c:v>
                </c:pt>
                <c:pt idx="4">
                  <c:v>17.899999999999999</c:v>
                </c:pt>
              </c:numCache>
            </c:numRef>
          </c:val>
          <c:extLst>
            <c:ext xmlns:c16="http://schemas.microsoft.com/office/drawing/2014/chart" uri="{C3380CC4-5D6E-409C-BE32-E72D297353CC}">
              <c16:uniqueId val="{00000000-8CC3-4DF4-B1D0-22934A8DA08C}"/>
            </c:ext>
          </c:extLst>
        </c:ser>
        <c:ser>
          <c:idx val="1"/>
          <c:order val="1"/>
          <c:tx>
            <c:strRef>
              <c:f>DQ46_2!$E$1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DQ46_2!$B$2:$C$6</c:f>
              <c:multiLvlStrCache>
                <c:ptCount val="5"/>
                <c:lvl>
                  <c:pt idx="0">
                    <c:v>Provided parents with information about before- or after-school programs available in the community</c:v>
                  </c:pt>
                  <c:pt idx="1">
                    <c:v>Provided disease-specific education for parents and families of students with chronic health conditions (e.g., asthma, diabetes)</c:v>
                  </c:pt>
                  <c:pt idx="2">
                    <c:v>Linked parents and families to health services and programs in the community</c:v>
                  </c:pt>
                  <c:pt idx="3">
                    <c:v>Involved parents as school volunteers in physical education or physical activity programs</c:v>
                  </c:pt>
                  <c:pt idx="4">
                    <c:v>Involved parents as school volunteers in the delivery of health education activities and services</c:v>
                  </c:pt>
                </c:lvl>
                <c:lvl>
                  <c:pt idx="0">
                    <c:v>j.</c:v>
                  </c:pt>
                  <c:pt idx="1">
                    <c:v>i.</c:v>
                  </c:pt>
                  <c:pt idx="2">
                    <c:v>h.</c:v>
                  </c:pt>
                  <c:pt idx="3">
                    <c:v>g.</c:v>
                  </c:pt>
                  <c:pt idx="4">
                    <c:v>f.</c:v>
                  </c:pt>
                </c:lvl>
              </c:multiLvlStrCache>
            </c:multiLvlStrRef>
          </c:cat>
          <c:val>
            <c:numRef>
              <c:f>DQ46_2!$E$2:$E$6</c:f>
              <c:numCache>
                <c:formatCode>General</c:formatCode>
                <c:ptCount val="5"/>
                <c:pt idx="0">
                  <c:v>80.7</c:v>
                </c:pt>
                <c:pt idx="1">
                  <c:v>37.6</c:v>
                </c:pt>
                <c:pt idx="2">
                  <c:v>71.099999999999994</c:v>
                </c:pt>
                <c:pt idx="3">
                  <c:v>35.9</c:v>
                </c:pt>
                <c:pt idx="4">
                  <c:v>27.9</c:v>
                </c:pt>
              </c:numCache>
            </c:numRef>
          </c:val>
          <c:extLst>
            <c:ext xmlns:c16="http://schemas.microsoft.com/office/drawing/2014/chart" uri="{C3380CC4-5D6E-409C-BE32-E72D297353CC}">
              <c16:uniqueId val="{00000001-8CC3-4DF4-B1D0-22934A8DA08C}"/>
            </c:ext>
          </c:extLst>
        </c:ser>
        <c:ser>
          <c:idx val="2"/>
          <c:order val="2"/>
          <c:tx>
            <c:strRef>
              <c:f>DQ46_2!$F$1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DQ46_2!$B$2:$C$6</c:f>
              <c:multiLvlStrCache>
                <c:ptCount val="5"/>
                <c:lvl>
                  <c:pt idx="0">
                    <c:v>Provided parents with information about before- or after-school programs available in the community</c:v>
                  </c:pt>
                  <c:pt idx="1">
                    <c:v>Provided disease-specific education for parents and families of students with chronic health conditions (e.g., asthma, diabetes)</c:v>
                  </c:pt>
                  <c:pt idx="2">
                    <c:v>Linked parents and families to health services and programs in the community</c:v>
                  </c:pt>
                  <c:pt idx="3">
                    <c:v>Involved parents as school volunteers in physical education or physical activity programs</c:v>
                  </c:pt>
                  <c:pt idx="4">
                    <c:v>Involved parents as school volunteers in the delivery of health education activities and services</c:v>
                  </c:pt>
                </c:lvl>
                <c:lvl>
                  <c:pt idx="0">
                    <c:v>j.</c:v>
                  </c:pt>
                  <c:pt idx="1">
                    <c:v>i.</c:v>
                  </c:pt>
                  <c:pt idx="2">
                    <c:v>h.</c:v>
                  </c:pt>
                  <c:pt idx="3">
                    <c:v>g.</c:v>
                  </c:pt>
                  <c:pt idx="4">
                    <c:v>f.</c:v>
                  </c:pt>
                </c:lvl>
              </c:multiLvlStrCache>
            </c:multiLvlStrRef>
          </c:cat>
          <c:val>
            <c:numRef>
              <c:f>DQ46_2!$F$2:$F$6</c:f>
              <c:numCache>
                <c:formatCode>General</c:formatCode>
                <c:ptCount val="5"/>
                <c:pt idx="0">
                  <c:v>76</c:v>
                </c:pt>
                <c:pt idx="1">
                  <c:v>36.9</c:v>
                </c:pt>
                <c:pt idx="2">
                  <c:v>73.599999999999994</c:v>
                </c:pt>
                <c:pt idx="3">
                  <c:v>22.8</c:v>
                </c:pt>
                <c:pt idx="4">
                  <c:v>16.2</c:v>
                </c:pt>
              </c:numCache>
            </c:numRef>
          </c:val>
          <c:extLst>
            <c:ext xmlns:c16="http://schemas.microsoft.com/office/drawing/2014/chart" uri="{C3380CC4-5D6E-409C-BE32-E72D297353CC}">
              <c16:uniqueId val="{00000002-8CC3-4DF4-B1D0-22934A8DA08C}"/>
            </c:ext>
          </c:extLst>
        </c:ser>
        <c:ser>
          <c:idx val="3"/>
          <c:order val="3"/>
          <c:tx>
            <c:strRef>
              <c:f>DQ46_2!$G$1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DQ46_2!$B$2:$C$6</c:f>
              <c:multiLvlStrCache>
                <c:ptCount val="5"/>
                <c:lvl>
                  <c:pt idx="0">
                    <c:v>Provided parents with information about before- or after-school programs available in the community</c:v>
                  </c:pt>
                  <c:pt idx="1">
                    <c:v>Provided disease-specific education for parents and families of students with chronic health conditions (e.g., asthma, diabetes)</c:v>
                  </c:pt>
                  <c:pt idx="2">
                    <c:v>Linked parents and families to health services and programs in the community</c:v>
                  </c:pt>
                  <c:pt idx="3">
                    <c:v>Involved parents as school volunteers in physical education or physical activity programs</c:v>
                  </c:pt>
                  <c:pt idx="4">
                    <c:v>Involved parents as school volunteers in the delivery of health education activities and services</c:v>
                  </c:pt>
                </c:lvl>
                <c:lvl>
                  <c:pt idx="0">
                    <c:v>j.</c:v>
                  </c:pt>
                  <c:pt idx="1">
                    <c:v>i.</c:v>
                  </c:pt>
                  <c:pt idx="2">
                    <c:v>h.</c:v>
                  </c:pt>
                  <c:pt idx="3">
                    <c:v>g.</c:v>
                  </c:pt>
                  <c:pt idx="4">
                    <c:v>f.</c:v>
                  </c:pt>
                </c:lvl>
              </c:multiLvlStrCache>
            </c:multiLvlStrRef>
          </c:cat>
          <c:val>
            <c:numRef>
              <c:f>DQ46_2!$G$2:$G$6</c:f>
              <c:numCache>
                <c:formatCode>General</c:formatCode>
                <c:ptCount val="5"/>
                <c:pt idx="0">
                  <c:v>66.599999999999994</c:v>
                </c:pt>
                <c:pt idx="1">
                  <c:v>40.299999999999997</c:v>
                </c:pt>
                <c:pt idx="2">
                  <c:v>69.099999999999994</c:v>
                </c:pt>
                <c:pt idx="3">
                  <c:v>20.6</c:v>
                </c:pt>
                <c:pt idx="4">
                  <c:v>17.399999999999999</c:v>
                </c:pt>
              </c:numCache>
            </c:numRef>
          </c:val>
          <c:extLst>
            <c:ext xmlns:c16="http://schemas.microsoft.com/office/drawing/2014/chart" uri="{C3380CC4-5D6E-409C-BE32-E72D297353CC}">
              <c16:uniqueId val="{00000003-8CC3-4DF4-B1D0-22934A8DA08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DQ47_1!$D$1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DQ47_1!$B$2:$C$3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DQ47_1!$D$2:$D$3</c:f>
              <c:numCache>
                <c:formatCode>General</c:formatCode>
                <c:ptCount val="2"/>
                <c:pt idx="0">
                  <c:v>48.4</c:v>
                </c:pt>
                <c:pt idx="1">
                  <c:v>50.6</c:v>
                </c:pt>
              </c:numCache>
            </c:numRef>
          </c:val>
          <c:extLst>
            <c:ext xmlns:c16="http://schemas.microsoft.com/office/drawing/2014/chart" uri="{C3380CC4-5D6E-409C-BE32-E72D297353CC}">
              <c16:uniqueId val="{00000000-E6D1-4CF1-854E-6094A324788F}"/>
            </c:ext>
          </c:extLst>
        </c:ser>
        <c:ser>
          <c:idx val="1"/>
          <c:order val="1"/>
          <c:tx>
            <c:strRef>
              <c:f>DQ47_1!$E$1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DQ47_1!$B$2:$C$3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DQ47_1!$E$2:$E$3</c:f>
              <c:numCache>
                <c:formatCode>General</c:formatCode>
                <c:ptCount val="2"/>
                <c:pt idx="0">
                  <c:v>59.5</c:v>
                </c:pt>
                <c:pt idx="1">
                  <c:v>59</c:v>
                </c:pt>
              </c:numCache>
            </c:numRef>
          </c:val>
          <c:extLst>
            <c:ext xmlns:c16="http://schemas.microsoft.com/office/drawing/2014/chart" uri="{C3380CC4-5D6E-409C-BE32-E72D297353CC}">
              <c16:uniqueId val="{00000001-E6D1-4CF1-854E-6094A324788F}"/>
            </c:ext>
          </c:extLst>
        </c:ser>
        <c:ser>
          <c:idx val="2"/>
          <c:order val="2"/>
          <c:tx>
            <c:strRef>
              <c:f>DQ47_1!$F$1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DQ47_1!$B$2:$C$3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DQ47_1!$F$2:$F$3</c:f>
              <c:numCache>
                <c:formatCode>General</c:formatCode>
                <c:ptCount val="2"/>
                <c:pt idx="0">
                  <c:v>39.799999999999997</c:v>
                </c:pt>
                <c:pt idx="1">
                  <c:v>39.299999999999997</c:v>
                </c:pt>
              </c:numCache>
            </c:numRef>
          </c:val>
          <c:extLst>
            <c:ext xmlns:c16="http://schemas.microsoft.com/office/drawing/2014/chart" uri="{C3380CC4-5D6E-409C-BE32-E72D297353CC}">
              <c16:uniqueId val="{00000002-E6D1-4CF1-854E-6094A324788F}"/>
            </c:ext>
          </c:extLst>
        </c:ser>
        <c:ser>
          <c:idx val="3"/>
          <c:order val="3"/>
          <c:tx>
            <c:strRef>
              <c:f>DQ47_1!$G$1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DQ47_1!$B$2:$C$3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DQ47_1!$G$2:$G$3</c:f>
              <c:numCache>
                <c:formatCode>General</c:formatCode>
                <c:ptCount val="2"/>
                <c:pt idx="0">
                  <c:v>56.5</c:v>
                </c:pt>
                <c:pt idx="1">
                  <c:v>63.2</c:v>
                </c:pt>
              </c:numCache>
            </c:numRef>
          </c:val>
          <c:extLst>
            <c:ext xmlns:c16="http://schemas.microsoft.com/office/drawing/2014/chart" uri="{C3380CC4-5D6E-409C-BE32-E72D297353CC}">
              <c16:uniqueId val="{00000003-E6D1-4CF1-854E-6094A324788F}"/>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DQ48_1!$D$1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DQ48_1!$B$2:$C$3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DQ48_1!$D$2:$D$3</c:f>
              <c:numCache>
                <c:formatCode>General</c:formatCode>
                <c:ptCount val="2"/>
                <c:pt idx="0">
                  <c:v>50.1</c:v>
                </c:pt>
                <c:pt idx="1">
                  <c:v>46.3</c:v>
                </c:pt>
              </c:numCache>
            </c:numRef>
          </c:val>
          <c:extLst>
            <c:ext xmlns:c16="http://schemas.microsoft.com/office/drawing/2014/chart" uri="{C3380CC4-5D6E-409C-BE32-E72D297353CC}">
              <c16:uniqueId val="{00000000-32B1-4A1F-BBCC-15D4DFD6A2DB}"/>
            </c:ext>
          </c:extLst>
        </c:ser>
        <c:ser>
          <c:idx val="1"/>
          <c:order val="1"/>
          <c:tx>
            <c:strRef>
              <c:f>DQ48_1!$E$1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DQ48_1!$B$2:$C$3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DQ48_1!$E$2:$E$3</c:f>
              <c:numCache>
                <c:formatCode>General</c:formatCode>
                <c:ptCount val="2"/>
                <c:pt idx="0">
                  <c:v>52.2</c:v>
                </c:pt>
                <c:pt idx="1">
                  <c:v>55.1</c:v>
                </c:pt>
              </c:numCache>
            </c:numRef>
          </c:val>
          <c:extLst>
            <c:ext xmlns:c16="http://schemas.microsoft.com/office/drawing/2014/chart" uri="{C3380CC4-5D6E-409C-BE32-E72D297353CC}">
              <c16:uniqueId val="{00000001-32B1-4A1F-BBCC-15D4DFD6A2DB}"/>
            </c:ext>
          </c:extLst>
        </c:ser>
        <c:ser>
          <c:idx val="2"/>
          <c:order val="2"/>
          <c:tx>
            <c:strRef>
              <c:f>DQ48_1!$F$1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DQ48_1!$B$2:$C$3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DQ48_1!$F$2:$F$3</c:f>
              <c:numCache>
                <c:formatCode>General</c:formatCode>
                <c:ptCount val="2"/>
                <c:pt idx="0">
                  <c:v>44.9</c:v>
                </c:pt>
                <c:pt idx="1">
                  <c:v>35.700000000000003</c:v>
                </c:pt>
              </c:numCache>
            </c:numRef>
          </c:val>
          <c:extLst>
            <c:ext xmlns:c16="http://schemas.microsoft.com/office/drawing/2014/chart" uri="{C3380CC4-5D6E-409C-BE32-E72D297353CC}">
              <c16:uniqueId val="{00000002-32B1-4A1F-BBCC-15D4DFD6A2DB}"/>
            </c:ext>
          </c:extLst>
        </c:ser>
        <c:ser>
          <c:idx val="3"/>
          <c:order val="3"/>
          <c:tx>
            <c:strRef>
              <c:f>DQ48_1!$G$1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DQ48_1!$B$2:$C$3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DQ48_1!$G$2:$G$3</c:f>
              <c:numCache>
                <c:formatCode>General</c:formatCode>
                <c:ptCount val="2"/>
                <c:pt idx="0">
                  <c:v>56.3</c:v>
                </c:pt>
                <c:pt idx="1">
                  <c:v>58</c:v>
                </c:pt>
              </c:numCache>
            </c:numRef>
          </c:val>
          <c:extLst>
            <c:ext xmlns:c16="http://schemas.microsoft.com/office/drawing/2014/chart" uri="{C3380CC4-5D6E-409C-BE32-E72D297353CC}">
              <c16:uniqueId val="{00000003-32B1-4A1F-BBCC-15D4DFD6A2D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32257458323447"/>
          <c:y val="0.14909629212212186"/>
          <c:w val="0.65806450275713479"/>
          <c:h val="0.70518516544246834"/>
        </c:manualLayout>
      </c:layout>
      <c:barChart>
        <c:barDir val="bar"/>
        <c:grouping val="clustered"/>
        <c:varyColors val="0"/>
        <c:ser>
          <c:idx val="0"/>
          <c:order val="0"/>
          <c:tx>
            <c:strRef>
              <c:f>DQ49_1!$D$1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DQ49_1!$D$2</c:f>
              <c:numCache>
                <c:formatCode>General</c:formatCode>
                <c:ptCount val="1"/>
                <c:pt idx="0">
                  <c:v>35</c:v>
                </c:pt>
              </c:numCache>
            </c:numRef>
          </c:val>
          <c:extLst>
            <c:ext xmlns:c16="http://schemas.microsoft.com/office/drawing/2014/chart" uri="{C3380CC4-5D6E-409C-BE32-E72D297353CC}">
              <c16:uniqueId val="{00000000-B2F8-4F9D-B603-479CB8288804}"/>
            </c:ext>
          </c:extLst>
        </c:ser>
        <c:ser>
          <c:idx val="1"/>
          <c:order val="1"/>
          <c:tx>
            <c:strRef>
              <c:f>DQ49_1!$E$1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DQ49_1!$E$2</c:f>
              <c:numCache>
                <c:formatCode>General</c:formatCode>
                <c:ptCount val="1"/>
                <c:pt idx="0">
                  <c:v>27.1</c:v>
                </c:pt>
              </c:numCache>
            </c:numRef>
          </c:val>
          <c:extLst>
            <c:ext xmlns:c16="http://schemas.microsoft.com/office/drawing/2014/chart" uri="{C3380CC4-5D6E-409C-BE32-E72D297353CC}">
              <c16:uniqueId val="{00000001-B2F8-4F9D-B603-479CB8288804}"/>
            </c:ext>
          </c:extLst>
        </c:ser>
        <c:ser>
          <c:idx val="2"/>
          <c:order val="2"/>
          <c:tx>
            <c:strRef>
              <c:f>DQ49_1!$F$1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DQ49_1!$F$2</c:f>
              <c:numCache>
                <c:formatCode>General</c:formatCode>
                <c:ptCount val="1"/>
                <c:pt idx="0">
                  <c:v>34.5</c:v>
                </c:pt>
              </c:numCache>
            </c:numRef>
          </c:val>
          <c:extLst>
            <c:ext xmlns:c16="http://schemas.microsoft.com/office/drawing/2014/chart" uri="{C3380CC4-5D6E-409C-BE32-E72D297353CC}">
              <c16:uniqueId val="{00000002-B2F8-4F9D-B603-479CB8288804}"/>
            </c:ext>
          </c:extLst>
        </c:ser>
        <c:ser>
          <c:idx val="3"/>
          <c:order val="3"/>
          <c:tx>
            <c:strRef>
              <c:f>DQ49_1!$G$1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DQ49_1!$G$2</c:f>
              <c:numCache>
                <c:formatCode>General</c:formatCode>
                <c:ptCount val="1"/>
                <c:pt idx="0">
                  <c:v>38</c:v>
                </c:pt>
              </c:numCache>
            </c:numRef>
          </c:val>
          <c:extLst>
            <c:ext xmlns:c16="http://schemas.microsoft.com/office/drawing/2014/chart" uri="{C3380CC4-5D6E-409C-BE32-E72D297353CC}">
              <c16:uniqueId val="{00000003-B2F8-4F9D-B603-479CB828880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784945671967914E-2"/>
          <c:y val="0.86435553135662557"/>
          <c:w val="0.92860213166840133"/>
          <c:h val="4.634073944336220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DQ07_1!$D$1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DQ07_1!$B$2:$C$4</c:f>
              <c:multiLvlStrCache>
                <c:ptCount val="3"/>
                <c:lvl>
                  <c:pt idx="0">
                    <c:v>Partnered with community-based organizations (e.g., Boys &amp; Girls Clubs, YMCA, 4H Clubs) to provide students with before- or after-school programming</c:v>
                  </c:pt>
                  <c:pt idx="1">
                    <c:v>Encouraged before- or after-school program staff or leaders to participate in school health council, committee, or team meetings</c:v>
                  </c:pt>
                  <c:pt idx="2">
                    <c:v>Included before- or after-school settings as part of the School Improvement Plan</c:v>
                  </c:pt>
                </c:lvl>
                <c:lvl>
                  <c:pt idx="0">
                    <c:v>c.</c:v>
                  </c:pt>
                  <c:pt idx="1">
                    <c:v>b.</c:v>
                  </c:pt>
                  <c:pt idx="2">
                    <c:v>a.</c:v>
                  </c:pt>
                </c:lvl>
              </c:multiLvlStrCache>
            </c:multiLvlStrRef>
          </c:cat>
          <c:val>
            <c:numRef>
              <c:f>DQ07_1!$D$2:$D$4</c:f>
              <c:numCache>
                <c:formatCode>General</c:formatCode>
                <c:ptCount val="3"/>
                <c:pt idx="0">
                  <c:v>34.700000000000003</c:v>
                </c:pt>
                <c:pt idx="1">
                  <c:v>34.9</c:v>
                </c:pt>
                <c:pt idx="2">
                  <c:v>40.5</c:v>
                </c:pt>
              </c:numCache>
            </c:numRef>
          </c:val>
          <c:extLst>
            <c:ext xmlns:c16="http://schemas.microsoft.com/office/drawing/2014/chart" uri="{C3380CC4-5D6E-409C-BE32-E72D297353CC}">
              <c16:uniqueId val="{00000000-2B95-458E-A583-49B45F726FD0}"/>
            </c:ext>
          </c:extLst>
        </c:ser>
        <c:ser>
          <c:idx val="1"/>
          <c:order val="1"/>
          <c:tx>
            <c:strRef>
              <c:f>DQ07_1!$E$1</c:f>
              <c:strCache>
                <c:ptCount val="1"/>
                <c:pt idx="0">
                  <c:v>Junior/Senior High Schools</c:v>
                </c:pt>
              </c:strCache>
            </c:strRef>
          </c:tx>
          <c:spPr>
            <a:solidFill>
              <a:srgbClr val="376092"/>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DQ07_1!$B$2:$C$4</c:f>
              <c:multiLvlStrCache>
                <c:ptCount val="3"/>
                <c:lvl>
                  <c:pt idx="0">
                    <c:v>Partnered with community-based organizations (e.g., Boys &amp; Girls Clubs, YMCA, 4H Clubs) to provide students with before- or after-school programming</c:v>
                  </c:pt>
                  <c:pt idx="1">
                    <c:v>Encouraged before- or after-school program staff or leaders to participate in school health council, committee, or team meetings</c:v>
                  </c:pt>
                  <c:pt idx="2">
                    <c:v>Included before- or after-school settings as part of the School Improvement Plan</c:v>
                  </c:pt>
                </c:lvl>
                <c:lvl>
                  <c:pt idx="0">
                    <c:v>c.</c:v>
                  </c:pt>
                  <c:pt idx="1">
                    <c:v>b.</c:v>
                  </c:pt>
                  <c:pt idx="2">
                    <c:v>a.</c:v>
                  </c:pt>
                </c:lvl>
              </c:multiLvlStrCache>
            </c:multiLvlStrRef>
          </c:cat>
          <c:val>
            <c:numRef>
              <c:f>DQ07_1!$E$2:$E$4</c:f>
              <c:numCache>
                <c:formatCode>General</c:formatCode>
                <c:ptCount val="3"/>
                <c:pt idx="0">
                  <c:v>39.9</c:v>
                </c:pt>
                <c:pt idx="1">
                  <c:v>36</c:v>
                </c:pt>
                <c:pt idx="2">
                  <c:v>43.1</c:v>
                </c:pt>
              </c:numCache>
            </c:numRef>
          </c:val>
          <c:extLst>
            <c:ext xmlns:c16="http://schemas.microsoft.com/office/drawing/2014/chart" uri="{C3380CC4-5D6E-409C-BE32-E72D297353CC}">
              <c16:uniqueId val="{00000001-2B95-458E-A583-49B45F726FD0}"/>
            </c:ext>
          </c:extLst>
        </c:ser>
        <c:ser>
          <c:idx val="2"/>
          <c:order val="2"/>
          <c:tx>
            <c:strRef>
              <c:f>DQ07_1!$F$1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DQ07_1!$B$2:$C$4</c:f>
              <c:multiLvlStrCache>
                <c:ptCount val="3"/>
                <c:lvl>
                  <c:pt idx="0">
                    <c:v>Partnered with community-based organizations (e.g., Boys &amp; Girls Clubs, YMCA, 4H Clubs) to provide students with before- or after-school programming</c:v>
                  </c:pt>
                  <c:pt idx="1">
                    <c:v>Encouraged before- or after-school program staff or leaders to participate in school health council, committee, or team meetings</c:v>
                  </c:pt>
                  <c:pt idx="2">
                    <c:v>Included before- or after-school settings as part of the School Improvement Plan</c:v>
                  </c:pt>
                </c:lvl>
                <c:lvl>
                  <c:pt idx="0">
                    <c:v>c.</c:v>
                  </c:pt>
                  <c:pt idx="1">
                    <c:v>b.</c:v>
                  </c:pt>
                  <c:pt idx="2">
                    <c:v>a.</c:v>
                  </c:pt>
                </c:lvl>
              </c:multiLvlStrCache>
            </c:multiLvlStrRef>
          </c:cat>
          <c:val>
            <c:numRef>
              <c:f>DQ07_1!$F$2:$F$4</c:f>
              <c:numCache>
                <c:formatCode>General</c:formatCode>
                <c:ptCount val="3"/>
                <c:pt idx="0">
                  <c:v>33.299999999999997</c:v>
                </c:pt>
                <c:pt idx="1">
                  <c:v>28.4</c:v>
                </c:pt>
                <c:pt idx="2">
                  <c:v>41.6</c:v>
                </c:pt>
              </c:numCache>
            </c:numRef>
          </c:val>
          <c:extLst>
            <c:ext xmlns:c16="http://schemas.microsoft.com/office/drawing/2014/chart" uri="{C3380CC4-5D6E-409C-BE32-E72D297353CC}">
              <c16:uniqueId val="{00000002-2B95-458E-A583-49B45F726FD0}"/>
            </c:ext>
          </c:extLst>
        </c:ser>
        <c:ser>
          <c:idx val="3"/>
          <c:order val="3"/>
          <c:tx>
            <c:strRef>
              <c:f>DQ07_1!$G$1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DQ07_1!$B$2:$C$4</c:f>
              <c:multiLvlStrCache>
                <c:ptCount val="3"/>
                <c:lvl>
                  <c:pt idx="0">
                    <c:v>Partnered with community-based organizations (e.g., Boys &amp; Girls Clubs, YMCA, 4H Clubs) to provide students with before- or after-school programming</c:v>
                  </c:pt>
                  <c:pt idx="1">
                    <c:v>Encouraged before- or after-school program staff or leaders to participate in school health council, committee, or team meetings</c:v>
                  </c:pt>
                  <c:pt idx="2">
                    <c:v>Included before- or after-school settings as part of the School Improvement Plan</c:v>
                  </c:pt>
                </c:lvl>
                <c:lvl>
                  <c:pt idx="0">
                    <c:v>c.</c:v>
                  </c:pt>
                  <c:pt idx="1">
                    <c:v>b.</c:v>
                  </c:pt>
                  <c:pt idx="2">
                    <c:v>a.</c:v>
                  </c:pt>
                </c:lvl>
              </c:multiLvlStrCache>
            </c:multiLvlStrRef>
          </c:cat>
          <c:val>
            <c:numRef>
              <c:f>DQ07_1!$G$2:$G$4</c:f>
              <c:numCache>
                <c:formatCode>General</c:formatCode>
                <c:ptCount val="3"/>
                <c:pt idx="0">
                  <c:v>34.9</c:v>
                </c:pt>
                <c:pt idx="1">
                  <c:v>42.8</c:v>
                </c:pt>
                <c:pt idx="2">
                  <c:v>38.4</c:v>
                </c:pt>
              </c:numCache>
            </c:numRef>
          </c:val>
          <c:extLst>
            <c:ext xmlns:c16="http://schemas.microsoft.com/office/drawing/2014/chart" uri="{C3380CC4-5D6E-409C-BE32-E72D297353CC}">
              <c16:uniqueId val="{00000003-2B95-458E-A583-49B45F726FD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Physical education and physical activity</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Nutrition</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Tobacco-use prevention</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Alcohol- and other drug-use prevention</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ever used the School Health Index or other self-assessment tool to assess school policies, activities, and programs in the following areas.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 of 88</a:t>
          </a:r>
        </a:p>
      </cdr:txBody>
    </cdr:sp>
  </cdr:relSizeAnchor>
</c:userShapes>
</file>

<file path=ppt/drawings/drawing10.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8.</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student-led club that aims to create a safe, welcoming, and accepting school environment for all youth, regardless of sexual orientation or gender identity.</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10 of 88</a:t>
          </a:r>
        </a:p>
      </cdr:txBody>
    </cdr:sp>
  </cdr:relSizeAnchor>
</c:userShapes>
</file>

<file path=ppt/drawings/drawing11.xml><?xml version="1.0" encoding="utf-8"?>
<c:userShapes xmlns:c="http://schemas.openxmlformats.org/drawingml/2006/chart">
  <cdr:relSizeAnchor xmlns:cdr="http://schemas.openxmlformats.org/drawingml/2006/chartDrawing">
    <cdr:from>
      <cdr:x>0.05376</cdr:x>
      <cdr:y>0.16724</cdr:y>
    </cdr:from>
    <cdr:to>
      <cdr:x>0.08154</cdr:x>
      <cdr:y>0.30613</cdr:y>
    </cdr:to>
    <cdr:sp macro="" textlink="">
      <cdr:nvSpPr>
        <cdr:cNvPr id="2" name="y1"/>
        <cdr:cNvSpPr txBox="1"/>
      </cdr:nvSpPr>
      <cdr:spPr>
        <a:xfrm xmlns:a="http://schemas.openxmlformats.org/drawingml/2006/main">
          <a:off x="465449" y="1051072"/>
          <a:ext cx="240507" cy="87289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0.08154</cdr:x>
      <cdr:y>0.16724</cdr:y>
    </cdr:from>
    <cdr:to>
      <cdr:x>0.30376</cdr:x>
      <cdr:y>0.31865</cdr:y>
    </cdr:to>
    <cdr:sp macro="" textlink="">
      <cdr:nvSpPr>
        <cdr:cNvPr id="3" name="yt1"/>
        <cdr:cNvSpPr txBox="1"/>
      </cdr:nvSpPr>
      <cdr:spPr>
        <a:xfrm xmlns:a="http://schemas.openxmlformats.org/drawingml/2006/main">
          <a:off x="705956" y="1051072"/>
          <a:ext cx="1923879" cy="951581"/>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Identify "safe spaces" (e.g., a counselor’s office, designated classroom, or student organization) where LGBTQ youth can receive support from administrators, teachers, or other school staff</a:t>
          </a:r>
        </a:p>
      </cdr:txBody>
    </cdr:sp>
  </cdr:relSizeAnchor>
  <cdr:relSizeAnchor xmlns:cdr="http://schemas.openxmlformats.org/drawingml/2006/chartDrawing">
    <cdr:from>
      <cdr:x>0.05278</cdr:x>
      <cdr:y>0.31097</cdr:y>
    </cdr:from>
    <cdr:to>
      <cdr:x>0.08056</cdr:x>
      <cdr:y>0.41272</cdr:y>
    </cdr:to>
    <cdr:sp macro="" textlink="">
      <cdr:nvSpPr>
        <cdr:cNvPr id="4" name="y2"/>
        <cdr:cNvSpPr txBox="1"/>
      </cdr:nvSpPr>
      <cdr:spPr>
        <a:xfrm xmlns:a="http://schemas.openxmlformats.org/drawingml/2006/main">
          <a:off x="456945" y="1954401"/>
          <a:ext cx="240507" cy="639461"/>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0.31097</cdr:y>
    </cdr:from>
    <cdr:to>
      <cdr:x>0.30278</cdr:x>
      <cdr:y>0.41396</cdr:y>
    </cdr:to>
    <cdr:sp macro="" textlink="">
      <cdr:nvSpPr>
        <cdr:cNvPr id="5" name="yt2"/>
        <cdr:cNvSpPr txBox="1"/>
      </cdr:nvSpPr>
      <cdr:spPr>
        <a:xfrm xmlns:a="http://schemas.openxmlformats.org/drawingml/2006/main">
          <a:off x="697452" y="1954402"/>
          <a:ext cx="1923879" cy="647252"/>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Prohibit harassment based on a student’s perceived or actual sexual orientation or gender identity</a:t>
          </a:r>
        </a:p>
      </cdr:txBody>
    </cdr:sp>
  </cdr:relSizeAnchor>
  <cdr:relSizeAnchor xmlns:cdr="http://schemas.openxmlformats.org/drawingml/2006/chartDrawing">
    <cdr:from>
      <cdr:x>0.05278</cdr:x>
      <cdr:y>0.42585</cdr:y>
    </cdr:from>
    <cdr:to>
      <cdr:x>0.08056</cdr:x>
      <cdr:y>0.56474</cdr:y>
    </cdr:to>
    <cdr:sp macro="" textlink="">
      <cdr:nvSpPr>
        <cdr:cNvPr id="6" name="y3"/>
        <cdr:cNvSpPr txBox="1"/>
      </cdr:nvSpPr>
      <cdr:spPr>
        <a:xfrm xmlns:a="http://schemas.openxmlformats.org/drawingml/2006/main">
          <a:off x="457307" y="2679226"/>
          <a:ext cx="240698" cy="87382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0.42585</cdr:y>
    </cdr:from>
    <cdr:to>
      <cdr:x>0.30278</cdr:x>
      <cdr:y>0.57636</cdr:y>
    </cdr:to>
    <cdr:sp macro="" textlink="">
      <cdr:nvSpPr>
        <cdr:cNvPr id="7" name="yt3"/>
        <cdr:cNvSpPr txBox="1"/>
      </cdr:nvSpPr>
      <cdr:spPr>
        <a:xfrm xmlns:a="http://schemas.openxmlformats.org/drawingml/2006/main">
          <a:off x="698005" y="2679226"/>
          <a:ext cx="1925404" cy="94695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Encourage staff to attend professional development on safe and supportive school environments for all students, regardless of sexual orientation or gender identity</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Facilitate access to providers not on school property who have experience in providing health services, including HIV/STD testing and counseling, to LGBTQ youth</a:t>
          </a:r>
        </a:p>
      </cdr:txBody>
    </cdr:sp>
  </cdr:relSizeAnchor>
  <cdr:relSizeAnchor xmlns:cdr="http://schemas.openxmlformats.org/drawingml/2006/chartDrawing">
    <cdr:from>
      <cdr:x>0.0518</cdr:x>
      <cdr:y>0.72243</cdr:y>
    </cdr:from>
    <cdr:to>
      <cdr:x>0.07958</cdr:x>
      <cdr:y>0.84168</cdr:y>
    </cdr:to>
    <cdr:sp macro="" textlink="">
      <cdr:nvSpPr>
        <cdr:cNvPr id="10" name="y5"/>
        <cdr:cNvSpPr txBox="1"/>
      </cdr:nvSpPr>
      <cdr:spPr>
        <a:xfrm xmlns:a="http://schemas.openxmlformats.org/drawingml/2006/main">
          <a:off x="448441" y="4540341"/>
          <a:ext cx="240507" cy="74943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0.07958</cdr:x>
      <cdr:y>0.72243</cdr:y>
    </cdr:from>
    <cdr:to>
      <cdr:x>0.3018</cdr:x>
      <cdr:y>0.84168</cdr:y>
    </cdr:to>
    <cdr:sp macro="" textlink="">
      <cdr:nvSpPr>
        <cdr:cNvPr id="11" name="yt5"/>
        <cdr:cNvSpPr txBox="1"/>
      </cdr:nvSpPr>
      <cdr:spPr>
        <a:xfrm xmlns:a="http://schemas.openxmlformats.org/drawingml/2006/main">
          <a:off x="688948" y="4540341"/>
          <a:ext cx="1923879" cy="74943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Facilitate access to providers not on school property who have experience in providing social and psychological services to LGBTQ youth</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9.</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engage in the following practices related to lesbian, gay, bisexual, transgender, or questioning (LGBTQ) youth.</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11 of 88</a:t>
          </a:r>
        </a:p>
      </cdr:txBody>
    </cdr:sp>
  </cdr:relSizeAnchor>
</c:userShapes>
</file>

<file path=ppt/drawings/drawing12.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10.</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all staff received professional development on preventing, identifying, and responding to student bullying and sexual harassment, including electronic aggression, during the past year.</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12 of 88</a:t>
          </a:r>
        </a:p>
      </cdr:txBody>
    </cdr:sp>
  </cdr:relSizeAnchor>
</c:userShapes>
</file>

<file path=ppt/drawings/drawing13.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11.</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designated staff member to whom students can confidentially report student bullying and sexual harassment, including electronic aggression.</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13 of 88</a:t>
          </a:r>
        </a:p>
      </cdr:txBody>
    </cdr:sp>
  </cdr:relSizeAnchor>
</c:userShapes>
</file>

<file path=ppt/drawings/drawing14.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12.</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use electronic, paper, or oral communication to publicize and disseminate policies, rules, or regulations on bullying and sexual harassment, including electronic aggression.</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14 of 88</a:t>
          </a:r>
        </a:p>
      </cdr:txBody>
    </cdr:sp>
  </cdr:relSizeAnchor>
</c:userShapes>
</file>

<file path=ppt/drawings/drawing15.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Assessing student suicide risk</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Notifying parents when a student is at risk for suicide</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Referring students at risk for suicide to mental health services</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13.</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written protocols for the following suicide prevention practices.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15 of 88</a:t>
          </a:r>
        </a:p>
      </cdr:txBody>
    </cdr:sp>
  </cdr:relSizeAnchor>
</c:userShapes>
</file>

<file path=ppt/drawings/drawing16.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Responding to a suicide attempt at school</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Supporting students returning to school after a suicide attempt</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Responding to the death of a student or staff member from suicide</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13.</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written protocols for the following suicide prevention practices.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16 of 88</a:t>
          </a:r>
        </a:p>
      </cdr:txBody>
    </cdr:sp>
  </cdr:relSizeAnchor>
</c:userShapes>
</file>

<file path=ppt/drawings/drawing17.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Grade 6</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Grade 7</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Grade 8</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14.</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taught a required physical education course in each of the following grades.*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with students in that grade.</a:t>
          </a: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17 of 88</a:t>
          </a:r>
        </a:p>
      </cdr:txBody>
    </cdr:sp>
  </cdr:relSizeAnchor>
  <cdr:relSizeAnchor xmlns:cdr="http://schemas.openxmlformats.org/drawingml/2006/chartDrawing">
    <cdr:from>
      <cdr:x>0.02051</cdr:x>
      <cdr:y>0.9597</cdr:y>
    </cdr:from>
    <cdr:to>
      <cdr:x>0.97992</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8.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Grade 9</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Grade 10</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Grade 11</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Grade 12</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14.</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taught a required physical education course in each of the following grades.*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with students in that grade.</a:t>
          </a: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18 of 88</a:t>
          </a:r>
        </a:p>
      </cdr:txBody>
    </cdr:sp>
  </cdr:relSizeAnchor>
  <cdr:relSizeAnchor xmlns:cdr="http://schemas.openxmlformats.org/drawingml/2006/chartDrawing">
    <cdr:from>
      <cdr:x>0.02051</cdr:x>
      <cdr:y>0.9597</cdr:y>
    </cdr:from>
    <cdr:to>
      <cdr:x>0.97992</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9.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15.</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any physical education teachers or specialists received professional development on physical education or physical activity during the past year.</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19 of 88</a:t>
          </a:r>
        </a:p>
      </cdr:txBody>
    </cdr:sp>
  </cdr:relSizeAnchor>
</c:userShapes>
</file>

<file path=ppt/drawings/drawing2.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Chronic health conditions (e.g., asthma, food allergies)</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Unintentional injury and violence prevention (safety)</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Sexual health, including HIV, other STD, and pregnancy prevention</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ever used the School Health Index or other self-assessment tool to assess school policies, activities, and programs in the following areas.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 of 88</a:t>
          </a:r>
        </a:p>
      </cdr:txBody>
    </cdr:sp>
  </cdr:relSizeAnchor>
</c:userShapes>
</file>

<file path=ppt/drawings/drawing20.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 physical education teachers with a written physical education curriculum that aligns with national standards for physical education</a:t>
          </a:r>
        </a:p>
      </cdr:txBody>
    </cdr:sp>
  </cdr:relSizeAnchor>
  <cdr:relSizeAnchor xmlns:cdr="http://schemas.openxmlformats.org/drawingml/2006/chartDrawing">
    <cdr:from>
      <cdr:x>0.0518</cdr:x>
      <cdr:y>0.31639</cdr:y>
    </cdr:from>
    <cdr:to>
      <cdr:x>0.07958</cdr:x>
      <cdr:y>0.45527</cdr:y>
    </cdr:to>
    <cdr:sp macro="" textlink="">
      <cdr:nvSpPr>
        <cdr:cNvPr id="4" name="y2"/>
        <cdr:cNvSpPr txBox="1"/>
      </cdr:nvSpPr>
      <cdr:spPr>
        <a:xfrm xmlns:a="http://schemas.openxmlformats.org/drawingml/2006/main">
          <a:off x="448441" y="1988419"/>
          <a:ext cx="240507" cy="872833"/>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0.07958</cdr:x>
      <cdr:y>0.31639</cdr:y>
    </cdr:from>
    <cdr:to>
      <cdr:x>0.3018</cdr:x>
      <cdr:y>0.45527</cdr:y>
    </cdr:to>
    <cdr:sp macro="" textlink="">
      <cdr:nvSpPr>
        <cdr:cNvPr id="5" name="yt2"/>
        <cdr:cNvSpPr txBox="1"/>
      </cdr:nvSpPr>
      <cdr:spPr>
        <a:xfrm xmlns:a="http://schemas.openxmlformats.org/drawingml/2006/main">
          <a:off x="688948" y="1988419"/>
          <a:ext cx="1923879" cy="872833"/>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Require physical education teachers to follow a written physical education curriculum</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697452" y="2793216"/>
          <a:ext cx="1923879" cy="87289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Allow the use of waivers, exemptions, or substitutions for physical education requirements for one grading period or longer</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Allow teachers to exclude students from physical education to punish them for inappropriate behavior or failure to complete class work in another class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Require physical education teachers to be certified, licensed, or endorsed by the state in physical education</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16.</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engage in the following physical education practices.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20 of 88</a:t>
          </a:r>
        </a:p>
      </cdr:txBody>
    </cdr:sp>
  </cdr:relSizeAnchor>
</c:userShapes>
</file>

<file path=ppt/drawings/drawing21.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Limit physical education class sizes so that they are the same size as other subject areas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Have a dedicated budget for physical education materials and equipment</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 adapted physical education (i.e., special courses separate from regular PE courses) for students with disabilities as appropriate</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Include students with disabilities in regular physical education courses as appropriate</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16.</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engage in the following physical education practices.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21 of 88</a:t>
          </a:r>
        </a:p>
      </cdr:txBody>
    </cdr:sp>
  </cdr:relSizeAnchor>
</c:userShapes>
</file>

<file path=ppt/drawings/drawing22.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17.</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participate in physical activity in classrooms during the school day outside of physical education.</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22 of 88</a:t>
          </a:r>
        </a:p>
      </cdr:txBody>
    </cdr:sp>
  </cdr:relSizeAnchor>
</c:userShapes>
</file>

<file path=ppt/drawings/drawing23.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18.</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opportunities for all students to be physically active during the school day, such as recess, lunchtime intramural activities, or physical activity clubs.*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*Not including physical education and classroom physical activity.</a:t>
          </a: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23 of 88</a:t>
          </a:r>
        </a:p>
      </cdr:txBody>
    </cdr:sp>
  </cdr:relSizeAnchor>
</c:userShapes>
</file>

<file path=ppt/drawings/drawing24.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19.</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interscholastic sports to students.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24 of 88</a:t>
          </a:r>
        </a:p>
      </cdr:txBody>
    </cdr:sp>
  </cdr:relSizeAnchor>
</c:userShapes>
</file>

<file path=ppt/drawings/drawing25.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Before the school day</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After the school day</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20.</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opportunities for students to participate in physical activity through organized physical activities or access to facilities or equipment for physical activity during the following times.</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25 of 88</a:t>
          </a:r>
        </a:p>
      </cdr:txBody>
    </cdr:sp>
  </cdr:relSizeAnchor>
</c:userShapes>
</file>

<file path=ppt/drawings/drawing26.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Physical activity or sports facilities</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Kitchen facilities and equipment</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Gardens (e.g., herb or vegetable plots)</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21.</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joint use agreement for shared use of the following school or community facilities.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26 of 88</a:t>
          </a:r>
        </a:p>
      </cdr:txBody>
    </cdr:sp>
  </cdr:relSizeAnchor>
</c:userShapes>
</file>

<file path=ppt/drawings/drawing27.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22.</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written plan for providing opportunities for students to be physically active before, during, and after school.</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27 of 88</a:t>
          </a:r>
        </a:p>
      </cdr:txBody>
    </cdr:sp>
  </cdr:relSizeAnchor>
</c:userShapes>
</file>

<file path=ppt/drawings/drawing28.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23.</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assessed opportunities available to students to be physically active before, during, or after school.</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28 of 88</a:t>
          </a:r>
        </a:p>
      </cdr:txBody>
    </cdr:sp>
  </cdr:relSizeAnchor>
</c:userShapes>
</file>

<file path=ppt/drawings/drawing29.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24.</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adopted a policy prohibiting tobacco use.</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29 of 88</a:t>
          </a:r>
        </a:p>
      </cdr:txBody>
    </cdr:sp>
  </cdr:relSizeAnchor>
</c:userShapes>
</file>

<file path=ppt/drawings/drawing3.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Reviewed district’s local wellness policy</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Helped revise district’s local wellness policy</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Communicated to school staff about district’s local wellness policy</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Communicated to parents and families about district’s local wellness policy</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did the following activities during the past year.</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 of 88</a:t>
          </a:r>
        </a:p>
      </cdr:txBody>
    </cdr:sp>
  </cdr:relSizeAnchor>
</c:userShapes>
</file>

<file path=ppt/drawings/drawing30.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Cigarettes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Smokeless tobacco (e.g., chewing tobacco, snuff, dip, snus, dissolvable tobacco)</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Pipes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Electronic vapor products (e.g., e-cigarettes, vapes, vape pens, e-hookahs, mods, or brands such as JUUL)</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25A.</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(Students) Percentage of schools that have a tobacco-use prevention policy that specifically prohibits the use of each type of tobacco for students during any school-related activity.</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30 of 88</a:t>
          </a:r>
        </a:p>
      </cdr:txBody>
    </cdr:sp>
  </cdr:relSizeAnchor>
</c:userShapes>
</file>

<file path=ppt/drawings/drawing31.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Cigarettes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Smokeless tobacco (e.g., chewing tobacco, snuff, dip, snus, dissolvable tobacco)</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Pipes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Electronic vapor products (e.g., e-cigarettes, vapes, vape pens, e-hookahs, mods, or brands such as JUUL)</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25B.</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(Faculty/Staff) Percentage of schools that have a tobacco-use prevention policy that specifically prohibits the use of each type of tobacco for faculty/staff during any school-related activity.</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31 of 88</a:t>
          </a:r>
        </a:p>
      </cdr:txBody>
    </cdr:sp>
  </cdr:relSizeAnchor>
</c:userShapes>
</file>

<file path=ppt/drawings/drawing32.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Cigarettes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Smokeless tobacco (e.g., chewing tobacco, snuff, dip, snus, dissolvable tobacco)</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Pipes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Electronic vapor products (e.g., e-cigarettes, vapes, vape pens, e-hookahs, mods, or brands such as JUUL)</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25C.</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(Visitors) Percentage of schools that have a tobacco-use prevention policy that specifically prohibits the use of each type of tobacco for visitors during any school-related activity.</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32 of 88</a:t>
          </a:r>
        </a:p>
      </cdr:txBody>
    </cdr:sp>
  </cdr:relSizeAnchor>
</c:userShapes>
</file>

<file path=ppt/drawings/drawing33.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non-school hours</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26A.</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(Students) Percentage of schools that have a tobacco-use prevention policy that specifically prohibits tobacco use during each of the following times for students.</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33 of 88</a:t>
          </a:r>
        </a:p>
      </cdr:txBody>
    </cdr:sp>
  </cdr:relSizeAnchor>
</c:userShapes>
</file>

<file path=ppt/drawings/drawing34.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non-school hours</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26B.</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(Faculty/Staff) Percentage of schools that have a tobacco-use prevention policy that specifically prohibits tobacco use during each of the following times for faculty/staff.</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34 of 88</a:t>
          </a:r>
        </a:p>
      </cdr:txBody>
    </cdr:sp>
  </cdr:relSizeAnchor>
</c:userShapes>
</file>

<file path=ppt/drawings/drawing35.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non-school hours</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26C.</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(Visitors) Percentage of schools that have a tobacco-use prevention policy that specifically prohibits tobacco use during each of the following times for visitors.</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35 of 88</a:t>
          </a:r>
        </a:p>
      </cdr:txBody>
    </cdr:sp>
  </cdr:relSizeAnchor>
</c:userShapes>
</file>

<file path=ppt/drawings/drawing36.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school buildings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Outside on school grounds, including parking lots and playing fields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On school buses or other vehicles used to transport students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At off-campus, school-sponsored events</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27A.</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(Students) Percentage of schools that have a tobacco-use prevention policy that specifically prohibits tobacco use in each of the following locations for students.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36 of 88</a:t>
          </a:r>
        </a:p>
      </cdr:txBody>
    </cdr:sp>
  </cdr:relSizeAnchor>
</c:userShapes>
</file>

<file path=ppt/drawings/drawing37.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school buildings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Outside on school grounds, including parking lots and playing fields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On school buses or other vehicles used to transport students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At off-campus, school-sponsored events</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27B.</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(Faculty/Staff) Percentage of schools that have a tobacco-use prevention policy that specifically prohibits tobacco use in each of the following locations for faculty/staff.</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37 of 88</a:t>
          </a:r>
        </a:p>
      </cdr:txBody>
    </cdr:sp>
  </cdr:relSizeAnchor>
</c:userShapes>
</file>

<file path=ppt/drawings/drawing38.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school buildings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Outside on school grounds, including parking lots and playing fields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On school buses or other vehicles used to transport students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At off-campus, school-sponsored events</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27C.</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(Visitors) Percentage of schools that have a tobacco-use prevention policy that specifically prohibits tobacco use in each of the following locations for visitors.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38 of 88</a:t>
          </a:r>
        </a:p>
      </cdr:txBody>
    </cdr:sp>
  </cdr:relSizeAnchor>
</c:userShapes>
</file>

<file path=ppt/drawings/drawing39.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27N.</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follow a policy that mandates a "tobacco-free environment." A "tobacco-free environment" is one that prohibits tobacco use by students, staff, and visitors in school buildings, at school functions, in school vehicles, on school grounds, and at off-site school events, applicable 24 hours a day and seven days a week.</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39 of 88</a:t>
          </a:r>
        </a:p>
      </cdr:txBody>
    </cdr:sp>
  </cdr:relSizeAnchor>
</c:userShapes>
</file>

<file path=ppt/drawings/drawing4.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Communicated to students about district’s local wellness policy</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Measured school’s compliance with district’s local wellness policy</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Developed an action plan that describes steps to meet requirements of district’s local wellness policy</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did the following activities during the past year.</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 of 88</a:t>
          </a:r>
        </a:p>
      </cdr:txBody>
    </cdr:sp>
  </cdr:relSizeAnchor>
</c:userShapes>
</file>

<file path=ppt/drawings/drawing40.xml><?xml version="1.0" encoding="utf-8"?>
<c:userShapes xmlns:c="http://schemas.openxmlformats.org/drawingml/2006/chart">
  <cdr:relSizeAnchor xmlns:cdr="http://schemas.openxmlformats.org/drawingml/2006/chartDrawing">
    <cdr:from>
      <cdr:x>0.00386</cdr:x>
      <cdr:y>0.02826</cdr:y>
    </cdr:from>
    <cdr:to>
      <cdr:x>0.07182</cdr:x>
      <cdr:y>0.12919</cdr:y>
    </cdr:to>
    <cdr:sp macro="" textlink="">
      <cdr:nvSpPr>
        <cdr:cNvPr id="2" name="PageQ"/>
        <cdr:cNvSpPr txBox="1"/>
      </cdr:nvSpPr>
      <cdr:spPr>
        <a:xfrm xmlns:a="http://schemas.openxmlformats.org/drawingml/2006/main">
          <a:off x="33421" y="177798"/>
          <a:ext cx="588857" cy="635003"/>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TOBVAP.</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follow a policy that mandates a "tobacco-free environment" including prohibiting electronic vapor products (EVPs). A "tobacco-free environment" is one that prohibits tobacco and EVP use by students, staff, and visitors in school buildings, at school functions, in school vehicles, on school grounds, and at off-site school events, applicable 24 hours a day and seven days a week.</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40 of 88</a:t>
          </a:r>
        </a:p>
      </cdr:txBody>
    </cdr:sp>
  </cdr:relSizeAnchor>
</c:userShapes>
</file>

<file path=ppt/drawings/drawing41.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 warning to the student</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Confiscate product</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Notify parents or guardians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Develop a behavior contract with the student</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28_1.</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(Never) Percentage of schools that never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41 of 88</a:t>
          </a:r>
        </a:p>
      </cdr:txBody>
    </cdr:sp>
  </cdr:relSizeAnchor>
</c:userShapes>
</file>

<file path=ppt/drawings/drawing42.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 school counselor</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 school administrator</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an assistance, education, or cessation program</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legal authorities (e.g., school resource officer)</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28_1.</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(Never) Percentage of schools that never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42 of 88</a:t>
          </a:r>
        </a:p>
      </cdr:txBody>
    </cdr:sp>
  </cdr:relSizeAnchor>
</c:userShapes>
</file>

<file path=ppt/drawings/drawing43.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in-school suspension (half day or full day)</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after-school or weekend detention</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out-of-school suspension</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Expel from school</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28_1.</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(Never) Percentage of schools that never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43 of 88</a:t>
          </a:r>
        </a:p>
      </cdr:txBody>
    </cdr:sp>
  </cdr:relSizeAnchor>
</c:userShapes>
</file>

<file path=ppt/drawings/drawing44.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 warning to the student</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Confiscate product</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Notify parents or guardians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Develop a behavior contract with the student</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28_2.</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(Rarely) Percentage of schools that rarely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44 of 88</a:t>
          </a:r>
        </a:p>
      </cdr:txBody>
    </cdr:sp>
  </cdr:relSizeAnchor>
</c:userShapes>
</file>

<file path=ppt/drawings/drawing45.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 school counselor</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 school administrator</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an assistance, education, or cessation program</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legal authorities (e.g., school resource officer)</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28_2.</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(Rarely) Percentage of schools that rarely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45 of 88</a:t>
          </a:r>
        </a:p>
      </cdr:txBody>
    </cdr:sp>
  </cdr:relSizeAnchor>
</c:userShapes>
</file>

<file path=ppt/drawings/drawing46.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in-school suspension (half day or full day)</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after-school or weekend detention</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out-of-school suspension</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Expel from school</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28_2.</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(Rarely) Percentage of schools that rarely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46 of 88</a:t>
          </a:r>
        </a:p>
      </cdr:txBody>
    </cdr:sp>
  </cdr:relSizeAnchor>
</c:userShapes>
</file>

<file path=ppt/drawings/drawing47.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 warning to the student</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Confiscate product</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Notify parents or guardians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Develop a behavior contract with the student</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28_3.</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(Sometimes) Percentage of schools that sometimes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47 of 88</a:t>
          </a:r>
        </a:p>
      </cdr:txBody>
    </cdr:sp>
  </cdr:relSizeAnchor>
</c:userShapes>
</file>

<file path=ppt/drawings/drawing48.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 school counselor</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 school administrator</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an assistance, education, or cessation program</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legal authorities (e.g., school resource officer)</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28_3.</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(Sometimes) Percentage of schools that sometimes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48 of 88</a:t>
          </a:r>
        </a:p>
      </cdr:txBody>
    </cdr:sp>
  </cdr:relSizeAnchor>
</c:userShapes>
</file>

<file path=ppt/drawings/drawing49.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in-school suspension (half day or full day)</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after-school or weekend detention</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out-of-school suspension</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Expel from school</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28_3.</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(Sometimes) Percentage of schools that sometimes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49 of 88</a:t>
          </a:r>
        </a:p>
      </cdr:txBody>
    </cdr:sp>
  </cdr:relSizeAnchor>
</c:userShapes>
</file>

<file path=ppt/drawings/drawing5.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currently have someone who oversees or coordinates school health and safety programs and activities.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 of 88</a:t>
          </a:r>
        </a:p>
      </cdr:txBody>
    </cdr:sp>
  </cdr:relSizeAnchor>
</c:userShapes>
</file>

<file path=ppt/drawings/drawing50.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 warning to the student</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Confiscate product</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Notify parents or guardians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Develop a behavior contract with the student</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28_4.</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(Always or almost always) Percentage of schools that always or almost always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50 of 88</a:t>
          </a:r>
        </a:p>
      </cdr:txBody>
    </cdr:sp>
  </cdr:relSizeAnchor>
</c:userShapes>
</file>

<file path=ppt/drawings/drawing51.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 school counselor</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 school administrator</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an assistance, education, or cessation program</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legal authorities (e.g., school resource officer)</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28_4.</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(Always or almost always) Percentage of schools that always or almost always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51 of 88</a:t>
          </a:r>
        </a:p>
      </cdr:txBody>
    </cdr:sp>
  </cdr:relSizeAnchor>
</c:userShapes>
</file>

<file path=ppt/drawings/drawing52.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in-school suspension (half day or full day)</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after-school or weekend detention</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out-of-school suspension</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Expel from school</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28_4.</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(Always or almost always) Percentage of schools that always or almost always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52 of 88</a:t>
          </a:r>
        </a:p>
      </cdr:txBody>
    </cdr:sp>
  </cdr:relSizeAnchor>
</c:userShapes>
</file>

<file path=ppt/drawings/drawing53.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Foods or beverages are not offered at school celebrations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Never</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Rarely</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Sometimes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Always or almost always</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29.</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never, rarely, sometimes, or always or almost always offer fruits or non-fried vegetables at school celebrations when foods or beverages are offered.</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53 of 88</a:t>
          </a:r>
        </a:p>
      </cdr:txBody>
    </cdr:sp>
  </cdr:relSizeAnchor>
</c:userShapes>
</file>

<file path=ppt/drawings/drawing54.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30.</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snack foods or beverages from one or more vending machines at the school or at a school store, canteen, or snack bar.</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54 of 88</a:t>
          </a:r>
        </a:p>
      </cdr:txBody>
    </cdr:sp>
  </cdr:relSizeAnchor>
</c:userShapes>
</file>

<file path=ppt/drawings/drawing55.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Chocolate candy</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Other kinds of candy</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Salty snacks that are not low in fat (e.g., regular potato chips)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Low sodium or "no added salt" pretzels, crackers, or chips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Cookies, crackers, cakes, pastries, or other baked goods that are not low in fat</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31.</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55 of 88</a:t>
          </a:r>
        </a:p>
      </cdr:txBody>
    </cdr:sp>
  </cdr:relSizeAnchor>
</c:userShapes>
</file>

<file path=ppt/drawings/drawing56.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Ice cream or frozen yogurt that is not low in fat</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2% or whole milk (plain or flavored)</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Nonfat or 1% (low-fat) milk (plain)</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Water ices or frozen slushes that do not contain juice</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Soda pop or fruit drinks that are not 100% juice</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31.</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56 of 88</a:t>
          </a:r>
        </a:p>
      </cdr:txBody>
    </cdr:sp>
  </cdr:relSizeAnchor>
</c:userShapes>
</file>

<file path=ppt/drawings/drawing57.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Sports drinks (e.g., Gatorade)</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Energy drinks (e.g., Red Bull, Monster)</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Plain water, with or without carbonation (e.g., Dasani, Aquafina, Smart Water)</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Calorie-free, flavored water, with or without carbonation (e.g., Dasani Flavors, Aquafina FlavorSplash)</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100% fruit or vegetable juice</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31.</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57 of 88</a:t>
          </a:r>
        </a:p>
      </cdr:txBody>
    </cdr:sp>
  </cdr:relSizeAnchor>
</c:userShapes>
</file>

<file path=ppt/drawings/drawing58.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Foods or beverages containing caffeine</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q.</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Fruits (not fruit juice)</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Non-fried vegetables (not vegetable juice)</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31.</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58 of 88</a:t>
          </a:r>
        </a:p>
      </cdr:txBody>
    </cdr:sp>
  </cdr:relSizeAnchor>
</c:userShapes>
</file>

<file path=ppt/drawings/drawing59.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Priced nutritious foods and beverages at a lower cost while increasing the price of less nutritious foods and beverages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Collected suggestions from students, families, and school staff on nutritious food preferences and strategies to promote healthy eating</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information to students or families on the nutrition and caloric content of foods available</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Conducted taste tests to determine food preferences for nutritious items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Served locally or regionally grown foods in the cafeteria or classrooms</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32.</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59 of 88</a:t>
          </a:r>
        </a:p>
      </cdr:txBody>
    </cdr:sp>
  </cdr:relSizeAnchor>
</c:userShapes>
</file>

<file path=ppt/drawings/drawing6.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one or more than one group (e.g., school health council, committee, team) that offers guidance on the development of policies or coordinates activities on health topics.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 of 88</a:t>
          </a:r>
        </a:p>
      </cdr:txBody>
    </cdr:sp>
  </cdr:relSizeAnchor>
</c:userShapes>
</file>

<file path=ppt/drawings/drawing60.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Planted a school food or vegetable garden</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Placed fruits and vegetables near the cafeteria cashier, where they are easy to access</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Used attractive displays for fruits and vegetables in the cafeteria</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Offered a self-serve salad bar to students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students with at least 20 minutes to eat lunch after they receive their meal</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32.</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60 of 88</a:t>
          </a:r>
        </a:p>
      </cdr:txBody>
    </cdr:sp>
  </cdr:relSizeAnchor>
</c:userShapes>
</file>

<file path=ppt/drawings/drawing61.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Encouraged students to drink plain water</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Prohibited school staff from giving students food or food coupons as a reward for good behavior or good academic performance</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Prohibited less nutritious foods and beverages (e.g., candy, baked goods) from being sold for fundraising purposes</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32.</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61 of 88</a:t>
          </a:r>
        </a:p>
      </cdr:txBody>
    </cdr:sp>
  </cdr:relSizeAnchor>
</c:userShapes>
</file>

<file path=ppt/drawings/drawing62.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school buildings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On school grounds including on the outside of the school building, on playing fields, or other areas of the campus</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On school buses or other vehicles used to transport students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school publications (e.g., newsletters, newspapers, web sites, other school publications)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curricula or other educational materials (including assignment books, school supplies, book covers, and electronic media)</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33.</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prohibit advertisements for candy, fast food restaurants, or soft drinks in the following locations.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62 of 88</a:t>
          </a:r>
        </a:p>
      </cdr:txBody>
    </cdr:sp>
  </cdr:relSizeAnchor>
</c:userShapes>
</file>

<file path=ppt/drawings/drawing63.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Yes, in all locations</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Yes, in certain locations</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34.</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permit students to have a drinking water bottle with them during the school day.</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63 of 88</a:t>
          </a:r>
        </a:p>
      </cdr:txBody>
    </cdr:sp>
  </cdr:relSizeAnchor>
</c:userShapes>
</file>

<file path=ppt/drawings/drawing64.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34N.</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permit students to have a drinking water bottle with them in either all locations or certain locations during the school day.</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64 of 88</a:t>
          </a:r>
        </a:p>
      </cdr:txBody>
    </cdr:sp>
  </cdr:relSizeAnchor>
</c:userShapes>
</file>

<file path=ppt/drawings/drawing65.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Cafeteria during breakfast</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Cafeteria during lunch</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Gymnasium or other indoor physical activity facilities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Outdoor physical activity facilities or sports fields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Hallways throughout the school</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35.</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a free source of drinking water in the following locations.*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with that location.</a:t>
          </a: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65 of 88</a:t>
          </a:r>
        </a:p>
      </cdr:txBody>
    </cdr:sp>
  </cdr:relSizeAnchor>
</c:userShapes>
</file>

<file path=ppt/drawings/drawing66.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36.</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full-time registered nurse who provides health services to students.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66 of 88</a:t>
          </a:r>
        </a:p>
      </cdr:txBody>
    </cdr:sp>
  </cdr:relSizeAnchor>
</c:userShapes>
</file>

<file path=ppt/drawings/drawing67.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37.</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part-time registered nurse who provides health services to students.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67 of 88</a:t>
          </a:r>
        </a:p>
      </cdr:txBody>
    </cdr:sp>
  </cdr:relSizeAnchor>
</c:userShapes>
</file>

<file path=ppt/drawings/drawing68.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38.</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school-based health center that offers health services to students.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68 of 88</a:t>
          </a:r>
        </a:p>
      </cdr:txBody>
    </cdr:sp>
  </cdr:relSizeAnchor>
</c:userShapes>
</file>

<file path=ppt/drawings/drawing69.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HIV testing</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HIV treatment (ongoing medical care for persons living with HIV)</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STD testing</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STD treatment</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Pregnancy testing</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39.</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the following services to students.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69 of 88</a:t>
          </a:r>
        </a:p>
      </cdr:txBody>
    </cdr:sp>
  </cdr:relSizeAnchor>
</c:userShapes>
</file>

<file path=ppt/drawings/drawing7.xml><?xml version="1.0" encoding="utf-8"?>
<c:userShapes xmlns:c="http://schemas.openxmlformats.org/drawingml/2006/chart">
  <cdr:relSizeAnchor xmlns:cdr="http://schemas.openxmlformats.org/drawingml/2006/chartDrawing">
    <cdr:from>
      <cdr:x>0.05278</cdr:x>
      <cdr:y>0.17591</cdr:y>
    </cdr:from>
    <cdr:to>
      <cdr:x>0.08056</cdr:x>
      <cdr:y>0.28552</cdr:y>
    </cdr:to>
    <cdr:sp macro="" textlink="">
      <cdr:nvSpPr>
        <cdr:cNvPr id="2" name="y1"/>
        <cdr:cNvSpPr txBox="1"/>
      </cdr:nvSpPr>
      <cdr:spPr>
        <a:xfrm xmlns:a="http://schemas.openxmlformats.org/drawingml/2006/main">
          <a:off x="456945" y="1105580"/>
          <a:ext cx="240507" cy="688862"/>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0.17807</cdr:y>
    </cdr:from>
    <cdr:to>
      <cdr:x>0.30278</cdr:x>
      <cdr:y>0.28146</cdr:y>
    </cdr:to>
    <cdr:sp macro="" textlink="">
      <cdr:nvSpPr>
        <cdr:cNvPr id="3" name="yt1"/>
        <cdr:cNvSpPr txBox="1"/>
      </cdr:nvSpPr>
      <cdr:spPr>
        <a:xfrm xmlns:a="http://schemas.openxmlformats.org/drawingml/2006/main">
          <a:off x="697452" y="1119108"/>
          <a:ext cx="1923879" cy="64982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Identified student health needs based on a review of relevant data</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Recommended new or revised health and safety policies and activities to school administrators or the school improvement team</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Sought funding or leveraged resources to support health and safety priorities for students and staff</a:t>
          </a:r>
        </a:p>
      </cdr:txBody>
    </cdr:sp>
  </cdr:relSizeAnchor>
  <cdr:relSizeAnchor xmlns:cdr="http://schemas.openxmlformats.org/drawingml/2006/chartDrawing">
    <cdr:from>
      <cdr:x>0.05278</cdr:x>
      <cdr:y>0.57001</cdr:y>
    </cdr:from>
    <cdr:to>
      <cdr:x>0.08056</cdr:x>
      <cdr:y>0.7089</cdr:y>
    </cdr:to>
    <cdr:sp macro="" textlink="">
      <cdr:nvSpPr>
        <cdr:cNvPr id="8" name="y4"/>
        <cdr:cNvSpPr txBox="1"/>
      </cdr:nvSpPr>
      <cdr:spPr>
        <a:xfrm xmlns:a="http://schemas.openxmlformats.org/drawingml/2006/main">
          <a:off x="456945" y="3582402"/>
          <a:ext cx="240507" cy="87289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0.57001</cdr:y>
    </cdr:from>
    <cdr:to>
      <cdr:x>0.30278</cdr:x>
      <cdr:y>0.7089</cdr:y>
    </cdr:to>
    <cdr:sp macro="" textlink="">
      <cdr:nvSpPr>
        <cdr:cNvPr id="9" name="yt4"/>
        <cdr:cNvSpPr txBox="1"/>
      </cdr:nvSpPr>
      <cdr:spPr>
        <a:xfrm xmlns:a="http://schemas.openxmlformats.org/drawingml/2006/main">
          <a:off x="697452" y="3582402"/>
          <a:ext cx="1923879" cy="87289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Communicated the importance of health and safety policies and activities to district administrators, school administrators, parent-teacher groups, or community members</a:t>
          </a:r>
        </a:p>
      </cdr:txBody>
    </cdr:sp>
  </cdr:relSizeAnchor>
  <cdr:relSizeAnchor xmlns:cdr="http://schemas.openxmlformats.org/drawingml/2006/chartDrawing">
    <cdr:from>
      <cdr:x>0.05278</cdr:x>
      <cdr:y>0.71973</cdr:y>
    </cdr:from>
    <cdr:to>
      <cdr:x>0.08056</cdr:x>
      <cdr:y>0.82679</cdr:y>
    </cdr:to>
    <cdr:sp macro="" textlink="">
      <cdr:nvSpPr>
        <cdr:cNvPr id="10" name="y5"/>
        <cdr:cNvSpPr txBox="1"/>
      </cdr:nvSpPr>
      <cdr:spPr>
        <a:xfrm xmlns:a="http://schemas.openxmlformats.org/drawingml/2006/main">
          <a:off x="456945" y="4523333"/>
          <a:ext cx="240507" cy="67289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0.07958</cdr:x>
      <cdr:y>0.72379</cdr:y>
    </cdr:from>
    <cdr:to>
      <cdr:x>0.3018</cdr:x>
      <cdr:y>0.83085</cdr:y>
    </cdr:to>
    <cdr:sp macro="" textlink="">
      <cdr:nvSpPr>
        <cdr:cNvPr id="11" name="yt5"/>
        <cdr:cNvSpPr txBox="1"/>
      </cdr:nvSpPr>
      <cdr:spPr>
        <a:xfrm xmlns:a="http://schemas.openxmlformats.org/drawingml/2006/main">
          <a:off x="688947" y="4548846"/>
          <a:ext cx="1923879" cy="67289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Reviewed health-related curricula or instructional materials</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5.</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school health council, committee, or team that did the following activities during the past year.*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 of 88</a:t>
          </a:r>
        </a:p>
      </cdr:txBody>
    </cdr:sp>
  </cdr:relSizeAnchor>
</c:userShapes>
</file>

<file path=ppt/drawings/drawing70.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condoms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condom-compatible lubricants (i.e., water- or silicone-based)</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contraceptives other than condoms (e.g., birth control pill, birth control shot, intrauterine device [IUD])</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Prenatal care</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Human papillomavirus (HPV) vaccine administration</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39.</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the following services to students.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70 of 88</a:t>
          </a:r>
        </a:p>
      </cdr:txBody>
    </cdr:sp>
  </cdr:relSizeAnchor>
</c:userShapes>
</file>

<file path=ppt/drawings/drawing71.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Assessment for alcohol or other drug use, abuse, or dependency</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Tobacco-use cessation (e.g., individual or group counseling)</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Daily medication administration for students with chronic health conditions (e.g., asthma, diabetes)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Stock rescue or "as needed" medication for any student experiencing a health emergency (e.g., asthma episode, severe allergic reaction)</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Case management for students with chronic health conditions (e.g., asthma, diabetes)</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39.</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the following services to students.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71 of 88</a:t>
          </a:r>
        </a:p>
      </cdr:txBody>
    </cdr:sp>
  </cdr:relSizeAnchor>
</c:userShapes>
</file>

<file path=ppt/drawings/drawing72.xml><?xml version="1.0" encoding="utf-8"?>
<c:userShapes xmlns:c="http://schemas.openxmlformats.org/drawingml/2006/chart">
  <cdr:relSizeAnchor xmlns:cdr="http://schemas.openxmlformats.org/drawingml/2006/chartDrawing">
    <cdr:from>
      <cdr:x>0.05278</cdr:x>
      <cdr:y>0.17456</cdr:y>
    </cdr:from>
    <cdr:to>
      <cdr:x>0.08056</cdr:x>
      <cdr:y>0.31019</cdr:y>
    </cdr:to>
    <cdr:sp macro="" textlink="">
      <cdr:nvSpPr>
        <cdr:cNvPr id="2" name="y1"/>
        <cdr:cNvSpPr txBox="1"/>
      </cdr:nvSpPr>
      <cdr:spPr>
        <a:xfrm xmlns:a="http://schemas.openxmlformats.org/drawingml/2006/main">
          <a:off x="456945" y="1097076"/>
          <a:ext cx="240507" cy="85240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0.17591</cdr:y>
    </cdr:from>
    <cdr:to>
      <cdr:x>0.30278</cdr:x>
      <cdr:y>0.31019</cdr:y>
    </cdr:to>
    <cdr:sp macro="" textlink="">
      <cdr:nvSpPr>
        <cdr:cNvPr id="3" name="yt1"/>
        <cdr:cNvSpPr txBox="1"/>
      </cdr:nvSpPr>
      <cdr:spPr>
        <a:xfrm xmlns:a="http://schemas.openxmlformats.org/drawingml/2006/main">
          <a:off x="697452" y="1105580"/>
          <a:ext cx="1923879" cy="843902"/>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HIV testing</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HIV treatment (ongoing medical care for persons living with HIV)</a:t>
          </a:r>
        </a:p>
      </cdr:txBody>
    </cdr:sp>
  </cdr:relSizeAnchor>
  <cdr:relSizeAnchor xmlns:cdr="http://schemas.openxmlformats.org/drawingml/2006/chartDrawing">
    <cdr:from>
      <cdr:x>0.05278</cdr:x>
      <cdr:y>0.43166</cdr:y>
    </cdr:from>
    <cdr:to>
      <cdr:x>0.08056</cdr:x>
      <cdr:y>0.58333</cdr:y>
    </cdr:to>
    <cdr:sp macro="" textlink="">
      <cdr:nvSpPr>
        <cdr:cNvPr id="6" name="y3"/>
        <cdr:cNvSpPr txBox="1"/>
      </cdr:nvSpPr>
      <cdr:spPr>
        <a:xfrm xmlns:a="http://schemas.openxmlformats.org/drawingml/2006/main">
          <a:off x="456945" y="2712924"/>
          <a:ext cx="240507" cy="95318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0.43031</cdr:y>
    </cdr:from>
    <cdr:to>
      <cdr:x>0.30278</cdr:x>
      <cdr:y>0.58333</cdr:y>
    </cdr:to>
    <cdr:sp macro="" textlink="">
      <cdr:nvSpPr>
        <cdr:cNvPr id="7" name="yt3"/>
        <cdr:cNvSpPr txBox="1"/>
      </cdr:nvSpPr>
      <cdr:spPr>
        <a:xfrm xmlns:a="http://schemas.openxmlformats.org/drawingml/2006/main">
          <a:off x="697452" y="2704420"/>
          <a:ext cx="1923879" cy="961692"/>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nPEP (non-occupational post-exposure prophylaxis for HIV—a short course of medication given within 72 hours of exposure to infectious bodily fluids from a person known to be HIV positive)</a:t>
          </a:r>
        </a:p>
      </cdr:txBody>
    </cdr:sp>
  </cdr:relSizeAnchor>
  <cdr:relSizeAnchor xmlns:cdr="http://schemas.openxmlformats.org/drawingml/2006/chartDrawing">
    <cdr:from>
      <cdr:x>0.05278</cdr:x>
      <cdr:y>0.58728</cdr:y>
    </cdr:from>
    <cdr:to>
      <cdr:x>0.08056</cdr:x>
      <cdr:y>0.71296</cdr:y>
    </cdr:to>
    <cdr:sp macro="" textlink="">
      <cdr:nvSpPr>
        <cdr:cNvPr id="8" name="y4"/>
        <cdr:cNvSpPr txBox="1"/>
      </cdr:nvSpPr>
      <cdr:spPr>
        <a:xfrm xmlns:a="http://schemas.openxmlformats.org/drawingml/2006/main">
          <a:off x="456945" y="3690937"/>
          <a:ext cx="240507" cy="789873"/>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0.58457</cdr:y>
    </cdr:from>
    <cdr:to>
      <cdr:x>0.30278</cdr:x>
      <cdr:y>0.69147</cdr:y>
    </cdr:to>
    <cdr:sp macro="" textlink="">
      <cdr:nvSpPr>
        <cdr:cNvPr id="9" name="yt4"/>
        <cdr:cNvSpPr txBox="1"/>
      </cdr:nvSpPr>
      <cdr:spPr>
        <a:xfrm xmlns:a="http://schemas.openxmlformats.org/drawingml/2006/main">
          <a:off x="697452" y="3673928"/>
          <a:ext cx="1923879" cy="671853"/>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PrEP (pre-exposure prophylaxis for HIV—medication taken daily to prevent HIV infection for those at substantial risk for HIV)</a:t>
          </a:r>
        </a:p>
      </cdr:txBody>
    </cdr:sp>
  </cdr:relSizeAnchor>
  <cdr:relSizeAnchor xmlns:cdr="http://schemas.openxmlformats.org/drawingml/2006/chartDrawing">
    <cdr:from>
      <cdr:x>0.05278</cdr:x>
      <cdr:y>0.71719</cdr:y>
    </cdr:from>
    <cdr:to>
      <cdr:x>0.08056</cdr:x>
      <cdr:y>0.82409</cdr:y>
    </cdr:to>
    <cdr:sp macro="" textlink="">
      <cdr:nvSpPr>
        <cdr:cNvPr id="10" name="y5"/>
        <cdr:cNvSpPr txBox="1"/>
      </cdr:nvSpPr>
      <cdr:spPr>
        <a:xfrm xmlns:a="http://schemas.openxmlformats.org/drawingml/2006/main">
          <a:off x="456945" y="4507366"/>
          <a:ext cx="240507" cy="671853"/>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0.71854</cdr:y>
    </cdr:from>
    <cdr:to>
      <cdr:x>0.30278</cdr:x>
      <cdr:y>0.82409</cdr:y>
    </cdr:to>
    <cdr:sp macro="" textlink="">
      <cdr:nvSpPr>
        <cdr:cNvPr id="11" name="yt5"/>
        <cdr:cNvSpPr txBox="1"/>
      </cdr:nvSpPr>
      <cdr:spPr>
        <a:xfrm xmlns:a="http://schemas.openxmlformats.org/drawingml/2006/main">
          <a:off x="697452" y="4515871"/>
          <a:ext cx="1923879" cy="66334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STD testing</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40.</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72 of 88</a:t>
          </a:r>
        </a:p>
      </cdr:txBody>
    </cdr:sp>
  </cdr:relSizeAnchor>
</c:userShapes>
</file>

<file path=ppt/drawings/drawing73.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STD treatment</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Pregnancy testing</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condoms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condom-compatible lubricants (i.e., water- or silicone-based)</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contraceptives other than condoms (e.g., birth control pill, birth control shot, intrauterine device [IUD])</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40.</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73 of 88</a:t>
          </a:r>
        </a:p>
      </cdr:txBody>
    </cdr:sp>
  </cdr:relSizeAnchor>
</c:userShapes>
</file>

<file path=ppt/drawings/drawing74.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Prenatal care</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Human papillomavirus (HPV) vaccine administration</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Alcohol or other drug abuse treatment</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Tobacco-use cessation (e.g., individual or group counseling)</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40.</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74 of 88</a:t>
          </a:r>
        </a:p>
      </cdr:txBody>
    </cdr:sp>
  </cdr:relSizeAnchor>
</c:userShapes>
</file>

<file path=ppt/drawings/drawing75.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41.</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protocol that ensures students with a chronic condition that may require daily or emergency management (e.g., asthma, diabetes, food allergies) are enrolled in private, state, or federally funded insurance programs if eligible.</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75 of 88</a:t>
          </a:r>
        </a:p>
      </cdr:txBody>
    </cdr:sp>
  </cdr:relSizeAnchor>
</c:userShapes>
</file>

<file path=ppt/drawings/drawing76.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Asthma</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Food allergies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Diabetes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Epilepsy or seizure disorder</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42.</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routinely use school records to identify and track students with a current diagnosis of the following chronic conditions.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76 of 88</a:t>
          </a:r>
        </a:p>
      </cdr:txBody>
    </cdr:sp>
  </cdr:relSizeAnchor>
</c:userShapes>
</file>

<file path=ppt/drawings/drawing77.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Obesity</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Hypertension/high blood pressure</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Oral health condition (e.g., abscess, tooth decay)</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42.</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routinely use school records to identify and track students with a current diagnosis of the following chronic conditions.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77 of 88</a:t>
          </a:r>
        </a:p>
      </cdr:txBody>
    </cdr:sp>
  </cdr:relSizeAnchor>
</c:userShapes>
</file>

<file path=ppt/drawings/drawing78.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Asthma</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Food allergies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Diabetes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Epilepsy or seizure disorder</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43.</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referrals to any organizations or health care professionals not on school property for students diagnosed with or suspected to have the following chronic conditions.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78 of 88</a:t>
          </a:r>
        </a:p>
      </cdr:txBody>
    </cdr:sp>
  </cdr:relSizeAnchor>
</c:userShapes>
</file>

<file path=ppt/drawings/drawing79.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Obesity</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Hypertension/high blood pressure</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Oral health condition (e.g., abscess, tooth decay)</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43.</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referrals to any organizations or health care professionals not on school property for students diagnosed with or suspected to have the following chronic conditions.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79 of 88</a:t>
          </a:r>
        </a:p>
      </cdr:txBody>
    </cdr:sp>
  </cdr:relSizeAnchor>
</c:userShapes>
</file>

<file path=ppt/drawings/drawing8.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Security guards (private or school employees/contractors)</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School resource officers (SROs)</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Police officers other than SROs (i.e., county or local law enforcement)</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6.</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use the following types of security staff during the regular school day.</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 of 88</a:t>
          </a:r>
        </a:p>
      </cdr:txBody>
    </cdr:sp>
  </cdr:relSizeAnchor>
</c:userShapes>
</file>

<file path=ppt/drawings/drawing80.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Basic sexual health overview including community-specific information about STD, HIV, and unplanned pregnancy rates and prevention strategies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Sexual health services that adolescents should receive</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Laws and policies related to adolescent sexual health services, such as minor consent for sexual health services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Importance of maintaining student confidentiality for sexual health services</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44.</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any staff received professional development on each of the following topics during the past two years.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80 of 88</a:t>
          </a:r>
        </a:p>
      </cdr:txBody>
    </cdr:sp>
  </cdr:relSizeAnchor>
</c:userShapes>
</file>

<file path=ppt/drawings/drawing81.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How to create or use a student referral guide for sexual health services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How to make successful referrals of students to sexual health services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Best practices for adolescent sexual health services provision, such as making services youth-friendly</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Ensuring sexual health services are inclusive of lesbian, gay, bisexual, and transgender students</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44.</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any staff received professional development on each of the following topics during the past two years.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81 of 88</a:t>
          </a:r>
        </a:p>
      </cdr:txBody>
    </cdr:sp>
  </cdr:relSizeAnchor>
</c:userShapes>
</file>

<file path=ppt/drawings/drawing82.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Universal mental health promotion programs (e.g., Positive Behavioral Interventions and Supports, Social-Emotional Learning programs or supports)</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Confidential mental health screening to identify students in need of services (e.g., students at risk of mental health disorders, students experiencing trauma)</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School-wide trauma-informed practices (i.e., efforts to ensure that all students, including those affected by trauma, are experiencing social, emotional, and educational success)</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45.</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the following mental health programs or services to students.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82 of 88</a:t>
          </a:r>
        </a:p>
      </cdr:txBody>
    </cdr:sp>
  </cdr:relSizeAnchor>
</c:userShapes>
</file>

<file path=ppt/drawings/drawing83.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Cognitive behavioral therapy groups (e.g., for students with depression, anxiety, or other mental health disorders)</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Pro-social skills training (e.g., school counseling groups)</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Small groups for specific issues (e.g., depression, parental divorce)</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45.</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the following mental health programs or services to students.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83 of 88</a:t>
          </a:r>
        </a:p>
      </cdr:txBody>
    </cdr:sp>
  </cdr:relSizeAnchor>
</c:userShapes>
</file>

<file path=ppt/drawings/drawing84.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to support parent-adolescent communication about sex</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to support parent-adolescent communication about topics other than sex</a:t>
          </a:r>
        </a:p>
      </cdr:txBody>
    </cdr:sp>
  </cdr:relSizeAnchor>
  <cdr:relSizeAnchor xmlns:cdr="http://schemas.openxmlformats.org/drawingml/2006/chartDrawing">
    <cdr:from>
      <cdr:x>0.05278</cdr:x>
      <cdr:y>0.43116</cdr:y>
    </cdr:from>
    <cdr:to>
      <cdr:x>0.08056</cdr:x>
      <cdr:y>0.57005</cdr:y>
    </cdr:to>
    <cdr:sp macro="" textlink="">
      <cdr:nvSpPr>
        <cdr:cNvPr id="6" name="y3"/>
        <cdr:cNvSpPr txBox="1"/>
      </cdr:nvSpPr>
      <cdr:spPr>
        <a:xfrm xmlns:a="http://schemas.openxmlformats.org/drawingml/2006/main">
          <a:off x="457307" y="2712647"/>
          <a:ext cx="240698" cy="87382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0.43116</cdr:y>
    </cdr:from>
    <cdr:to>
      <cdr:x>0.30278</cdr:x>
      <cdr:y>0.57005</cdr:y>
    </cdr:to>
    <cdr:sp macro="" textlink="">
      <cdr:nvSpPr>
        <cdr:cNvPr id="7" name="yt3"/>
        <cdr:cNvSpPr txBox="1"/>
      </cdr:nvSpPr>
      <cdr:spPr>
        <a:xfrm xmlns:a="http://schemas.openxmlformats.org/drawingml/2006/main">
          <a:off x="698005" y="2712647"/>
          <a:ext cx="1925404" cy="87382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about how to monitor their teen (e.g., setting parental expectations, keeping track of their teen, responding when their teen breaks the rules)</a:t>
          </a:r>
        </a:p>
      </cdr:txBody>
    </cdr:sp>
  </cdr:relSizeAnchor>
  <cdr:relSizeAnchor xmlns:cdr="http://schemas.openxmlformats.org/drawingml/2006/chartDrawing">
    <cdr:from>
      <cdr:x>0.05278</cdr:x>
      <cdr:y>0.58863</cdr:y>
    </cdr:from>
    <cdr:to>
      <cdr:x>0.08056</cdr:x>
      <cdr:y>0.69824</cdr:y>
    </cdr:to>
    <cdr:sp macro="" textlink="">
      <cdr:nvSpPr>
        <cdr:cNvPr id="8" name="y4"/>
        <cdr:cNvSpPr txBox="1"/>
      </cdr:nvSpPr>
      <cdr:spPr>
        <a:xfrm xmlns:a="http://schemas.openxmlformats.org/drawingml/2006/main">
          <a:off x="456945" y="3699442"/>
          <a:ext cx="240507" cy="688862"/>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0.58728</cdr:y>
    </cdr:from>
    <cdr:to>
      <cdr:x>0.30278</cdr:x>
      <cdr:y>0.69553</cdr:y>
    </cdr:to>
    <cdr:sp macro="" textlink="">
      <cdr:nvSpPr>
        <cdr:cNvPr id="9" name="yt4"/>
        <cdr:cNvSpPr txBox="1"/>
      </cdr:nvSpPr>
      <cdr:spPr>
        <a:xfrm xmlns:a="http://schemas.openxmlformats.org/drawingml/2006/main">
          <a:off x="697452" y="3690936"/>
          <a:ext cx="1923879" cy="680359"/>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to support one-on-one time between adolescents and their health care providers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about physical education and physical activity programs</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46.</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84 of 88</a:t>
          </a:r>
        </a:p>
      </cdr:txBody>
    </cdr:sp>
  </cdr:relSizeAnchor>
</c:userShapes>
</file>

<file path=ppt/drawings/drawing85.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Involved parents as school volunteers in the delivery of health education activities and services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Involved parents as school volunteers in physical education or physical activity programs</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Linked parents and families to health services and programs in the community</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disease-specific education for parents and families of students with chronic health conditions (e.g., asthma, diabetes)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about before- or after-school programs available in the community</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46.</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85 of 88</a:t>
          </a:r>
        </a:p>
      </cdr:txBody>
    </cdr:sp>
  </cdr:relSizeAnchor>
</c:userShapes>
</file>

<file path=ppt/drawings/drawing86.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Service-learning programs, that is, community service designed to meet specific learning objectives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Mentoring programs, that is, programs in which family or community members serve as role models to students or mentor students</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47.</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currently implement any of the following school-based positive youth development programs.</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86 of 88</a:t>
          </a:r>
        </a:p>
      </cdr:txBody>
    </cdr:sp>
  </cdr:relSizeAnchor>
</c:userShapes>
</file>

<file path=ppt/drawings/drawing87.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Service-learning programs, that is, community service designed to meet specific learning objectives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Mentoring programs, that is, programs in which family or community members serve as role models to students or mentor students</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48.</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currently connect students to any of the following community-based positive youth development programs.</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87 of 88</a:t>
          </a:r>
        </a:p>
      </cdr:txBody>
    </cdr:sp>
  </cdr:relSizeAnchor>
</c:userShapes>
</file>

<file path=ppt/drawings/drawing88.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49.</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families helped develop or implement policies and programs related to school health during the past two years.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88 of 88</a:t>
          </a:r>
        </a:p>
      </cdr:txBody>
    </cdr:sp>
  </cdr:relSizeAnchor>
</c:userShapes>
</file>

<file path=ppt/drawings/drawing9.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Included before- or after-school settings as part of the School Improvement Plan</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Encouraged before- or after-school program staff or leaders to participate in school health council, committee, or team meetings</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Partnered with community-based organizations (e.g., Boys &amp; Girls Clubs, YMCA, 4H Clubs) to provide students with before- or after-school programming</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7.</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taken any of the following actions related to before- or after-school programs.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9 of 88</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8DDC6A-4C30-4B83-BAD9-3FD221869A28}"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3954D-A381-4CE1-BAFE-75D27DCB40C4}" type="slidenum">
              <a:rPr lang="en-US" smtClean="0"/>
              <a:t>‹#›</a:t>
            </a:fld>
            <a:endParaRPr lang="en-US"/>
          </a:p>
        </p:txBody>
      </p:sp>
    </p:spTree>
    <p:extLst>
      <p:ext uri="{BB962C8B-B14F-4D97-AF65-F5344CB8AC3E}">
        <p14:creationId xmlns:p14="http://schemas.microsoft.com/office/powerpoint/2010/main" val="157260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8DDC6A-4C30-4B83-BAD9-3FD221869A28}"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3954D-A381-4CE1-BAFE-75D27DCB40C4}" type="slidenum">
              <a:rPr lang="en-US" smtClean="0"/>
              <a:t>‹#›</a:t>
            </a:fld>
            <a:endParaRPr lang="en-US"/>
          </a:p>
        </p:txBody>
      </p:sp>
    </p:spTree>
    <p:extLst>
      <p:ext uri="{BB962C8B-B14F-4D97-AF65-F5344CB8AC3E}">
        <p14:creationId xmlns:p14="http://schemas.microsoft.com/office/powerpoint/2010/main" val="3114137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8DDC6A-4C30-4B83-BAD9-3FD221869A28}"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3954D-A381-4CE1-BAFE-75D27DCB40C4}" type="slidenum">
              <a:rPr lang="en-US" smtClean="0"/>
              <a:t>‹#›</a:t>
            </a:fld>
            <a:endParaRPr lang="en-US"/>
          </a:p>
        </p:txBody>
      </p:sp>
    </p:spTree>
    <p:extLst>
      <p:ext uri="{BB962C8B-B14F-4D97-AF65-F5344CB8AC3E}">
        <p14:creationId xmlns:p14="http://schemas.microsoft.com/office/powerpoint/2010/main" val="151403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8DDC6A-4C30-4B83-BAD9-3FD221869A28}"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3954D-A381-4CE1-BAFE-75D27DCB40C4}" type="slidenum">
              <a:rPr lang="en-US" smtClean="0"/>
              <a:t>‹#›</a:t>
            </a:fld>
            <a:endParaRPr lang="en-US"/>
          </a:p>
        </p:txBody>
      </p:sp>
    </p:spTree>
    <p:extLst>
      <p:ext uri="{BB962C8B-B14F-4D97-AF65-F5344CB8AC3E}">
        <p14:creationId xmlns:p14="http://schemas.microsoft.com/office/powerpoint/2010/main" val="2866329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8DDC6A-4C30-4B83-BAD9-3FD221869A28}"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3954D-A381-4CE1-BAFE-75D27DCB40C4}" type="slidenum">
              <a:rPr lang="en-US" smtClean="0"/>
              <a:t>‹#›</a:t>
            </a:fld>
            <a:endParaRPr lang="en-US"/>
          </a:p>
        </p:txBody>
      </p:sp>
    </p:spTree>
    <p:extLst>
      <p:ext uri="{BB962C8B-B14F-4D97-AF65-F5344CB8AC3E}">
        <p14:creationId xmlns:p14="http://schemas.microsoft.com/office/powerpoint/2010/main" val="4167308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8DDC6A-4C30-4B83-BAD9-3FD221869A28}" type="datetimeFigureOut">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3954D-A381-4CE1-BAFE-75D27DCB40C4}" type="slidenum">
              <a:rPr lang="en-US" smtClean="0"/>
              <a:t>‹#›</a:t>
            </a:fld>
            <a:endParaRPr lang="en-US"/>
          </a:p>
        </p:txBody>
      </p:sp>
    </p:spTree>
    <p:extLst>
      <p:ext uri="{BB962C8B-B14F-4D97-AF65-F5344CB8AC3E}">
        <p14:creationId xmlns:p14="http://schemas.microsoft.com/office/powerpoint/2010/main" val="1882830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8DDC6A-4C30-4B83-BAD9-3FD221869A28}" type="datetimeFigureOut">
              <a:rPr lang="en-US" smtClean="0"/>
              <a:t>3/20/2023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93954D-A381-4CE1-BAFE-75D27DCB40C4}" type="slidenum">
              <a:rPr lang="en-US" smtClean="0"/>
              <a:t>‹#›</a:t>
            </a:fld>
            <a:endParaRPr lang="en-US"/>
          </a:p>
        </p:txBody>
      </p:sp>
    </p:spTree>
    <p:extLst>
      <p:ext uri="{BB962C8B-B14F-4D97-AF65-F5344CB8AC3E}">
        <p14:creationId xmlns:p14="http://schemas.microsoft.com/office/powerpoint/2010/main" val="48045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8DDC6A-4C30-4B83-BAD9-3FD221869A28}" type="datetimeFigureOut">
              <a:rPr lang="en-US" smtClean="0"/>
              <a:t>3/20/2023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93954D-A381-4CE1-BAFE-75D27DCB40C4}" type="slidenum">
              <a:rPr lang="en-US" smtClean="0"/>
              <a:t>‹#›</a:t>
            </a:fld>
            <a:endParaRPr lang="en-US"/>
          </a:p>
        </p:txBody>
      </p:sp>
    </p:spTree>
    <p:extLst>
      <p:ext uri="{BB962C8B-B14F-4D97-AF65-F5344CB8AC3E}">
        <p14:creationId xmlns:p14="http://schemas.microsoft.com/office/powerpoint/2010/main" val="3858096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DDC6A-4C30-4B83-BAD9-3FD221869A28}" type="datetimeFigureOut">
              <a:rPr lang="en-US" smtClean="0"/>
              <a:t>3/20/2023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93954D-A381-4CE1-BAFE-75D27DCB40C4}" type="slidenum">
              <a:rPr lang="en-US" smtClean="0"/>
              <a:t>‹#›</a:t>
            </a:fld>
            <a:endParaRPr lang="en-US"/>
          </a:p>
        </p:txBody>
      </p:sp>
    </p:spTree>
    <p:extLst>
      <p:ext uri="{BB962C8B-B14F-4D97-AF65-F5344CB8AC3E}">
        <p14:creationId xmlns:p14="http://schemas.microsoft.com/office/powerpoint/2010/main" val="3771190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5D8DDC6A-4C30-4B83-BAD9-3FD221869A28}" type="datetimeFigureOut">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3954D-A381-4CE1-BAFE-75D27DCB40C4}" type="slidenum">
              <a:rPr lang="en-US" smtClean="0"/>
              <a:t>‹#›</a:t>
            </a:fld>
            <a:endParaRPr lang="en-US"/>
          </a:p>
        </p:txBody>
      </p:sp>
    </p:spTree>
    <p:extLst>
      <p:ext uri="{BB962C8B-B14F-4D97-AF65-F5344CB8AC3E}">
        <p14:creationId xmlns:p14="http://schemas.microsoft.com/office/powerpoint/2010/main" val="36598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5D8DDC6A-4C30-4B83-BAD9-3FD221869A28}" type="datetimeFigureOut">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3954D-A381-4CE1-BAFE-75D27DCB40C4}" type="slidenum">
              <a:rPr lang="en-US" smtClean="0"/>
              <a:t>‹#›</a:t>
            </a:fld>
            <a:endParaRPr lang="en-US"/>
          </a:p>
        </p:txBody>
      </p:sp>
    </p:spTree>
    <p:extLst>
      <p:ext uri="{BB962C8B-B14F-4D97-AF65-F5344CB8AC3E}">
        <p14:creationId xmlns:p14="http://schemas.microsoft.com/office/powerpoint/2010/main" val="1992333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D8DDC6A-4C30-4B83-BAD9-3FD221869A28}" type="datetimeFigureOut">
              <a:rPr lang="en-US" smtClean="0"/>
              <a:t>3/20/2023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93954D-A381-4CE1-BAFE-75D27DCB40C4}" type="slidenum">
              <a:rPr lang="en-US" smtClean="0"/>
              <a:t>‹#›</a:t>
            </a:fld>
            <a:endParaRPr lang="en-US"/>
          </a:p>
        </p:txBody>
      </p:sp>
    </p:spTree>
    <p:extLst>
      <p:ext uri="{BB962C8B-B14F-4D97-AF65-F5344CB8AC3E}">
        <p14:creationId xmlns:p14="http://schemas.microsoft.com/office/powerpoint/2010/main" val="3756785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chart" Target="../charts/chart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chart" Target="../charts/chart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chart" Target="../charts/chart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chart" Target="../charts/chart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chart" Target="../charts/chart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chart" Target="../charts/chart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chart" Target="../charts/chart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chart" Target="../charts/chart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chart" Target="../charts/chart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chart" Target="../charts/chart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chart" Target="../charts/chart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chart" Target="../charts/chart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chart" Target="../charts/chart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chart" Target="../charts/chart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chart" Target="../charts/chart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chart" Target="../charts/chart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chart" Target="../charts/chart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chart" Target="../charts/chart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chart" Target="../charts/chart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chart" Target="../charts/chart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chart" Target="../charts/chart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chart" Target="../charts/chart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chart" Target="../charts/chart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chart" Target="../charts/chart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chart" Target="../charts/chart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chart" Target="../charts/chart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chart" Target="../charts/chart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chart" Target="../charts/chart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chart" Target="../charts/chart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chart" Target="../charts/chart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chart" Target="../charts/chart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chart" Target="../charts/chart8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chart" Target="../charts/chart8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chart" Target="../charts/chart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chart" Target="../charts/chart85.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chart" Target="../charts/chart8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chart" Target="../charts/chart87.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chart" Target="../charts/chart8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68994796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2260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1166964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299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01260729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046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20716455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0140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2893521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978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02930713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100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81917563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9680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03934081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8179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89610657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701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97123121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4837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73659321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4012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00619321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9984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9316879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701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71110265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7984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66546438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2311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50423629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4954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0701652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233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71482627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1356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15118755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2774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1458787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4311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5408551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973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128126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7292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1763786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58243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2015952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076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1079608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9979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83058902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9987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00812592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99165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86816474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68848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77776611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3116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3528235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95437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547053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46333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0505983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49817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26796622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2955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005898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58640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6577330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52095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65088900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01531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0020913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74318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7184980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76314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164166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9629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37672953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14252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85766920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24656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45932564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53587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59411704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8185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49106626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6039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7283957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93203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72552431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64443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4754109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7176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64543597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05809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81586530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62078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1280731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4007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80692941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7744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432127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53864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07554718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4454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10932934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81708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55864650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2508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83769297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335099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65695777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40562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6380281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26600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63996306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08105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16804886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06651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8613031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31127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69455813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47101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1588501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57553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08371927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4001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65043045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3526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57461767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0747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11864834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624996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4653709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15697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7748469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69583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77262569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1086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4045644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11027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0578170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055571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7955518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16663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61931206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98822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89827081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52619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23462427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36791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02985913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6609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53999312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04647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91873980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380830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95493077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90493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85886929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47218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2429933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6969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752933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512250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0943292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202014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82052083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195817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20732111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814503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7188164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9380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19595492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WISCONSIN</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31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TotalTime>
  <Words>6465</Words>
  <Application>Microsoft Office PowerPoint</Application>
  <PresentationFormat>Overhead</PresentationFormat>
  <Paragraphs>1059</Paragraphs>
  <Slides>88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88</vt:i4>
      </vt:variant>
    </vt:vector>
  </HeadingPairs>
  <TitlesOfParts>
    <vt:vector size="9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Chung</dc:creator>
  <cp:lastModifiedBy>Jo Chung</cp:lastModifiedBy>
  <cp:revision>1</cp:revision>
  <dcterms:created xsi:type="dcterms:W3CDTF">2023-03-20T18:32:11Z</dcterms:created>
  <dcterms:modified xsi:type="dcterms:W3CDTF">2023-03-20T18:33:41Z</dcterms:modified>
</cp:coreProperties>
</file>