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48"/>
  </p:notesMasterIdLst>
  <p:sldIdLst>
    <p:sldId id="266" r:id="rId2"/>
    <p:sldId id="403" r:id="rId3"/>
    <p:sldId id="405" r:id="rId4"/>
    <p:sldId id="407" r:id="rId5"/>
    <p:sldId id="409" r:id="rId6"/>
    <p:sldId id="408" r:id="rId7"/>
    <p:sldId id="410" r:id="rId8"/>
    <p:sldId id="352" r:id="rId9"/>
    <p:sldId id="354" r:id="rId10"/>
    <p:sldId id="355" r:id="rId11"/>
    <p:sldId id="357" r:id="rId12"/>
    <p:sldId id="356" r:id="rId13"/>
    <p:sldId id="404" r:id="rId14"/>
    <p:sldId id="350" r:id="rId15"/>
    <p:sldId id="411" r:id="rId16"/>
    <p:sldId id="337" r:id="rId17"/>
    <p:sldId id="346" r:id="rId18"/>
    <p:sldId id="359" r:id="rId19"/>
    <p:sldId id="282" r:id="rId20"/>
    <p:sldId id="361" r:id="rId21"/>
    <p:sldId id="406" r:id="rId22"/>
    <p:sldId id="396" r:id="rId23"/>
    <p:sldId id="363" r:id="rId24"/>
    <p:sldId id="364" r:id="rId25"/>
    <p:sldId id="362" r:id="rId26"/>
    <p:sldId id="412" r:id="rId27"/>
    <p:sldId id="341" r:id="rId28"/>
    <p:sldId id="365" r:id="rId29"/>
    <p:sldId id="367" r:id="rId30"/>
    <p:sldId id="366" r:id="rId31"/>
    <p:sldId id="368" r:id="rId32"/>
    <p:sldId id="369" r:id="rId33"/>
    <p:sldId id="370" r:id="rId34"/>
    <p:sldId id="397" r:id="rId35"/>
    <p:sldId id="371" r:id="rId36"/>
    <p:sldId id="372" r:id="rId37"/>
    <p:sldId id="300" r:id="rId38"/>
    <p:sldId id="384" r:id="rId39"/>
    <p:sldId id="375" r:id="rId40"/>
    <p:sldId id="378" r:id="rId41"/>
    <p:sldId id="307" r:id="rId42"/>
    <p:sldId id="308" r:id="rId43"/>
    <p:sldId id="312" r:id="rId44"/>
    <p:sldId id="336" r:id="rId45"/>
    <p:sldId id="335" r:id="rId46"/>
    <p:sldId id="413" r:id="rId47"/>
  </p:sldIdLst>
  <p:sldSz cx="9144000" cy="5143500" type="screen16x9"/>
  <p:notesSz cx="6858000" cy="9144000"/>
  <p:defaultTextStyle>
    <a:defPPr>
      <a:defRPr lang="en-US"/>
    </a:defPPr>
    <a:lvl1pPr marL="0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1pPr>
    <a:lvl2pPr marL="40817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2pPr>
    <a:lvl3pPr marL="816350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3pPr>
    <a:lvl4pPr marL="122452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4pPr>
    <a:lvl5pPr marL="1632699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5pPr>
    <a:lvl6pPr marL="204087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6pPr>
    <a:lvl7pPr marL="2449049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7pPr>
    <a:lvl8pPr marL="285722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8pPr>
    <a:lvl9pPr marL="3265399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358" userDrawn="1">
          <p15:clr>
            <a:srgbClr val="A4A3A4"/>
          </p15:clr>
        </p15:guide>
        <p15:guide id="4" orient="horz" pos="2868">
          <p15:clr>
            <a:srgbClr val="A4A3A4"/>
          </p15:clr>
        </p15:guide>
        <p15:guide id="5" pos="2863">
          <p15:clr>
            <a:srgbClr val="A4A3A4"/>
          </p15:clr>
        </p15:guide>
        <p15:guide id="6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2F8EC"/>
    <a:srgbClr val="DBECCC"/>
    <a:srgbClr val="262087"/>
    <a:srgbClr val="0066CC"/>
    <a:srgbClr val="0099CC"/>
    <a:srgbClr val="009999"/>
    <a:srgbClr val="33A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767" autoAdjust="0"/>
    <p:restoredTop sz="86413"/>
  </p:normalViewPr>
  <p:slideViewPr>
    <p:cSldViewPr snapToGrid="0">
      <p:cViewPr varScale="1">
        <p:scale>
          <a:sx n="123" d="100"/>
          <a:sy n="123" d="100"/>
        </p:scale>
        <p:origin x="126" y="96"/>
      </p:cViewPr>
      <p:guideLst>
        <p:guide pos="2880"/>
        <p:guide orient="horz" pos="2358"/>
        <p:guide orient="horz" pos="2868"/>
        <p:guide pos="2863"/>
        <p:guide pos="2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38D1D-A55A-8146-B0CD-71EC475803D7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8BE71-7C99-F442-BF14-4D98A0E3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72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Introductions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Survey group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35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year’s count</a:t>
            </a:r>
            <a:r>
              <a:rPr lang="en-US" baseline="0" dirty="0"/>
              <a:t> affects </a:t>
            </a:r>
            <a:r>
              <a:rPr lang="en-US" u="sng" baseline="0" dirty="0"/>
              <a:t>four years</a:t>
            </a:r>
            <a:r>
              <a:rPr lang="en-US" u="none" baseline="0" dirty="0"/>
              <a:t> of school funding for your district.</a:t>
            </a:r>
          </a:p>
          <a:p>
            <a:r>
              <a:rPr lang="en-US" u="none" baseline="0" dirty="0"/>
              <a:t>Most significant impact will actually be next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80779-D02A-4A5F-A8D8-7F5F6831EA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1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FD3-F2F7-4077-A133-6AA11984C00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992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43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Steps in</a:t>
            </a:r>
            <a:r>
              <a:rPr lang="en-US" baseline="0" dirty="0"/>
              <a:t> </a:t>
            </a:r>
            <a:r>
              <a:rPr lang="en-US" dirty="0"/>
              <a:t>process – labeling</a:t>
            </a:r>
          </a:p>
          <a:p>
            <a:r>
              <a:rPr lang="en-US" dirty="0"/>
              <a:t>Common</a:t>
            </a:r>
            <a:r>
              <a:rPr lang="en-US" baseline="0" dirty="0"/>
              <a:t> School District</a:t>
            </a:r>
          </a:p>
          <a:p>
            <a:r>
              <a:rPr lang="en-US" baseline="0" dirty="0"/>
              <a:t>Unified districts do not have an annual meeting, only a hearing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97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80779-D02A-4A5F-A8D8-7F5F6831EAB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45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FD3-F2F7-4077-A133-6AA11984C00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15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WiSFiP =</a:t>
            </a:r>
            <a:r>
              <a:rPr lang="en-US" baseline="0" dirty="0"/>
              <a:t> Wisconsin School Finance Portal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80779-D02A-4A5F-A8D8-7F5F6831EAB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80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Lato Black" panose="020F0A02020204030203" pitchFamily="34" charset="0"/>
              </a:rPr>
              <a:t>Annual Meeting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Budget Hearing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Budget Adoption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Tax Levy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Summer and interim session pupil count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September</a:t>
            </a:r>
            <a:r>
              <a:rPr lang="en-US" baseline="0" dirty="0">
                <a:latin typeface="Lato Black" panose="020F0A02020204030203" pitchFamily="34" charset="0"/>
              </a:rPr>
              <a:t> Pupil Count</a:t>
            </a: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47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Steps in</a:t>
            </a:r>
            <a:r>
              <a:rPr lang="en-US" baseline="0" dirty="0"/>
              <a:t> </a:t>
            </a:r>
            <a:r>
              <a:rPr lang="en-US" dirty="0"/>
              <a:t>process – labeling</a:t>
            </a:r>
          </a:p>
          <a:p>
            <a:r>
              <a:rPr lang="en-US" dirty="0"/>
              <a:t>Common</a:t>
            </a:r>
            <a:r>
              <a:rPr lang="en-US" baseline="0" dirty="0"/>
              <a:t> School District</a:t>
            </a:r>
          </a:p>
          <a:p>
            <a:r>
              <a:rPr lang="en-US" baseline="0" dirty="0"/>
              <a:t>Unified districts do not have an annual meeting, only a hearing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478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District can </a:t>
            </a:r>
            <a:r>
              <a:rPr lang="en-US" baseline="0" dirty="0"/>
              <a:t>accept &amp; spend money before the budget is finalized.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13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59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Lato Black" panose="020F0A02020204030203" pitchFamily="34" charset="0"/>
              </a:rPr>
              <a:t>Depending upon the time of year you are working on up to three “budgets”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Annual Report and audited financial statements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Budget Report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Planning for the</a:t>
            </a:r>
            <a:r>
              <a:rPr lang="en-US" baseline="0" dirty="0">
                <a:latin typeface="Lato Black" panose="020F0A02020204030203" pitchFamily="34" charset="0"/>
              </a:rPr>
              <a:t> future, enrollment projections</a:t>
            </a: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FD3-F2F7-4077-A133-6AA11984C00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44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Lato Black" panose="020F0A02020204030203" pitchFamily="34" charset="0"/>
              </a:rPr>
              <a:t>Fiscal Year at a Glance -</a:t>
            </a:r>
            <a:r>
              <a:rPr lang="en-US" baseline="0" dirty="0">
                <a:latin typeface="Lato Black" panose="020F0A02020204030203" pitchFamily="34" charset="0"/>
              </a:rPr>
              <a:t> </a:t>
            </a:r>
            <a:r>
              <a:rPr lang="en-US" dirty="0">
                <a:latin typeface="Lato Black" panose="020F0A02020204030203" pitchFamily="34" charset="0"/>
              </a:rPr>
              <a:t>One two-sided document listing</a:t>
            </a:r>
            <a:r>
              <a:rPr lang="en-US" baseline="0" dirty="0">
                <a:latin typeface="Lato Black" panose="020F0A02020204030203" pitchFamily="34" charset="0"/>
              </a:rPr>
              <a:t> most of the finance teams reports</a:t>
            </a:r>
          </a:p>
          <a:p>
            <a:r>
              <a:rPr lang="en-US" baseline="0" dirty="0">
                <a:latin typeface="Lato Black" panose="020F0A02020204030203" pitchFamily="34" charset="0"/>
              </a:rPr>
              <a:t>Multi-tasker provides information for the three fiscal years on a bi-monthly basis</a:t>
            </a: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332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Lato Black" panose="020F0A02020204030203" pitchFamily="34" charset="0"/>
              </a:rPr>
              <a:t>DPI reports and due dates both required and optional</a:t>
            </a:r>
          </a:p>
          <a:p>
            <a:endParaRPr lang="en-US" dirty="0">
              <a:latin typeface="Lato Black" panose="020F0A02020204030203" pitchFamily="34" charset="0"/>
            </a:endParaRP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>
                <a:latin typeface="Lato Black" panose="020F0A02020204030203" pitchFamily="34" charset="0"/>
              </a:rPr>
              <a:t>PI Number for most reports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>
                <a:latin typeface="Lato Black" panose="020F0A02020204030203" pitchFamily="34" charset="0"/>
              </a:rPr>
              <a:t>Purpose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>
                <a:latin typeface="Lato Black" panose="020F0A02020204030203" pitchFamily="34" charset="0"/>
              </a:rPr>
              <a:t>Data Year – reporting on prior year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>
                <a:latin typeface="Lato Black" panose="020F0A02020204030203" pitchFamily="34" charset="0"/>
              </a:rPr>
              <a:t>What is affected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>
                <a:latin typeface="Lato Black" panose="020F0A02020204030203" pitchFamily="34" charset="0"/>
              </a:rPr>
              <a:t>Impact</a:t>
            </a:r>
            <a:endParaRPr lang="en-US" dirty="0">
              <a:latin typeface="Lato Black" panose="020F0A02020204030203" pitchFamily="34" charset="0"/>
            </a:endParaRPr>
          </a:p>
          <a:p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044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641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Lato Black" panose="020F0A02020204030203" pitchFamily="34" charset="0"/>
              </a:rPr>
              <a:t>Three years of activities in two month increments grouped</a:t>
            </a:r>
            <a:r>
              <a:rPr lang="en-US" baseline="0" dirty="0">
                <a:latin typeface="Lato Black" panose="020F0A02020204030203" pitchFamily="34" charset="0"/>
              </a:rPr>
              <a:t> by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>
                <a:latin typeface="Lato Black" panose="020F0A02020204030203" pitchFamily="34" charset="0"/>
              </a:rPr>
              <a:t>DPI related reports and notifications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>
                <a:latin typeface="Lato Black" panose="020F0A02020204030203" pitchFamily="34" charset="0"/>
              </a:rPr>
              <a:t>District Activities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>
                <a:latin typeface="Lato Black" panose="020F0A02020204030203" pitchFamily="34" charset="0"/>
              </a:rPr>
              <a:t>District Policies and Procedures – questions the Team gets are often addressed in BOE policy</a:t>
            </a: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490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Fall Pupil Count PI-1563</a:t>
            </a:r>
            <a:r>
              <a:rPr lang="en-US" baseline="0" dirty="0">
                <a:latin typeface="Lato" panose="020F0502020204030203" pitchFamily="34" charset="0"/>
              </a:rPr>
              <a:t> – Third Friday in September- Do not confuse with WISE SIS data – this is membership FTE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>
                <a:latin typeface="Lato" panose="020F0502020204030203" pitchFamily="34" charset="0"/>
              </a:rPr>
              <a:t>Challenge Academy PI-1563CA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>
                <a:latin typeface="Lato" panose="020F0502020204030203" pitchFamily="34" charset="0"/>
              </a:rPr>
              <a:t>Critical data for revenue limit calculation-changes in membership will change calculation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>
                <a:latin typeface="Lato" panose="020F0502020204030203" pitchFamily="34" charset="0"/>
              </a:rPr>
              <a:t>Complicated as students may attend other districts, challenge academy and part-time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Data from the report is converted to FTE and used in the calculation of a district’s current year Revenue Limit and following year’s Equalization/General Aid</a:t>
            </a:r>
          </a:p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78BA-76AC-47CC-8912-CE62C1FC89D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82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important distinction!</a:t>
            </a:r>
          </a:p>
          <a:p>
            <a:r>
              <a:rPr lang="en-US" dirty="0"/>
              <a:t>Membership:</a:t>
            </a:r>
            <a:r>
              <a:rPr lang="en-US" baseline="0" dirty="0"/>
              <a:t> Resident students whose education your district is financially responsible for – includes residents attending other schools under Open Enrollment, Independent Charter, or Choice (“Voucher”) programs</a:t>
            </a:r>
          </a:p>
          <a:p>
            <a:r>
              <a:rPr lang="en-US" baseline="0" dirty="0"/>
              <a:t>Enrollment: Students actually being educated in your district’s schools – includes nonresidents attending under Open Enrollment, may also include cooperative programs (usually in special 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80779-D02A-4A5F-A8D8-7F5F6831EA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93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416575" y="1293834"/>
            <a:ext cx="6311370" cy="1262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3820"/>
              </a:lnSpc>
              <a:buNone/>
              <a:defRPr sz="3600" baseline="0">
                <a:solidFill>
                  <a:srgbClr val="333399"/>
                </a:solidFill>
                <a:latin typeface="Lato Black" panose="020F0A02020204030203" pitchFamily="34" charset="0"/>
              </a:defRPr>
            </a:lvl1pPr>
            <a:lvl2pPr>
              <a:defRPr sz="2637">
                <a:solidFill>
                  <a:srgbClr val="333399"/>
                </a:solidFill>
                <a:latin typeface="+mj-lt"/>
              </a:defRPr>
            </a:lvl2pPr>
            <a:lvl3pPr>
              <a:defRPr sz="2637">
                <a:solidFill>
                  <a:srgbClr val="333399"/>
                </a:solidFill>
                <a:latin typeface="+mj-lt"/>
              </a:defRPr>
            </a:lvl3pPr>
            <a:lvl4pPr>
              <a:defRPr sz="2637">
                <a:solidFill>
                  <a:srgbClr val="333399"/>
                </a:solidFill>
                <a:latin typeface="+mj-lt"/>
              </a:defRPr>
            </a:lvl4pPr>
            <a:lvl5pPr>
              <a:defRPr sz="2637">
                <a:solidFill>
                  <a:srgbClr val="3333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Slide Master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458013" y="3035370"/>
            <a:ext cx="2228771" cy="11238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789" indent="0">
              <a:lnSpc>
                <a:spcPct val="100000"/>
              </a:lnSpc>
              <a:buNone/>
              <a:defRPr sz="1465"/>
            </a:lvl2pPr>
            <a:lvl3pPr marL="685578" indent="0">
              <a:lnSpc>
                <a:spcPct val="100000"/>
              </a:lnSpc>
              <a:buNone/>
              <a:defRPr sz="1465"/>
            </a:lvl3pPr>
            <a:lvl4pPr marL="1028367" indent="0">
              <a:lnSpc>
                <a:spcPct val="100000"/>
              </a:lnSpc>
              <a:buNone/>
              <a:defRPr sz="1465"/>
            </a:lvl4pPr>
            <a:lvl5pPr marL="1371156" indent="0">
              <a:lnSpc>
                <a:spcPct val="100000"/>
              </a:lnSpc>
              <a:buNone/>
              <a:defRPr sz="1465"/>
            </a:lvl5pPr>
          </a:lstStyle>
          <a:p>
            <a:pPr lvl="0"/>
            <a:r>
              <a:rPr lang="en-US" dirty="0"/>
              <a:t>Name of Presenter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6019A1-1E44-B943-8EFE-C3056F529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" b="9440"/>
          <a:stretch/>
        </p:blipFill>
        <p:spPr>
          <a:xfrm>
            <a:off x="0" y="3392384"/>
            <a:ext cx="9141824" cy="175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3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 userDrawn="1"/>
        </p:nvSpPr>
        <p:spPr bwMode="auto">
          <a:xfrm>
            <a:off x="-6304" y="0"/>
            <a:ext cx="9150304" cy="92165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66968" tIns="33484" rIns="66968" bIns="3348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344" dirty="0">
              <a:latin typeface="Lato Black" panose="020F0A0202020403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9216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Sample Text Slide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052028" y="1197429"/>
            <a:ext cx="5046877" cy="2512779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Aft>
                <a:spcPts val="439"/>
              </a:spcAft>
              <a:buFont typeface="Arial"/>
              <a:buChar char="•"/>
              <a:defRPr sz="2400" b="1"/>
            </a:lvl1pPr>
            <a:lvl2pPr marL="342789" indent="0">
              <a:buNone/>
              <a:defRPr sz="1758"/>
            </a:lvl2pPr>
            <a:lvl3pPr marL="685578" indent="0">
              <a:buNone/>
              <a:defRPr sz="1758"/>
            </a:lvl3pPr>
            <a:lvl4pPr marL="1028368" indent="0">
              <a:buNone/>
              <a:defRPr sz="1758"/>
            </a:lvl4pPr>
            <a:lvl5pPr marL="1371157" indent="0">
              <a:buNone/>
              <a:defRPr sz="1758"/>
            </a:lvl5pPr>
          </a:lstStyle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453D93-4F80-B84A-8B5D-CAB306469B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7103" b="33564"/>
          <a:stretch/>
        </p:blipFill>
        <p:spPr>
          <a:xfrm>
            <a:off x="-8814" y="3710690"/>
            <a:ext cx="9152873" cy="143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3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 userDrawn="1"/>
        </p:nvSpPr>
        <p:spPr bwMode="auto">
          <a:xfrm>
            <a:off x="-6304" y="0"/>
            <a:ext cx="9150304" cy="92165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66968" tIns="33484" rIns="66968" bIns="3348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344" dirty="0">
              <a:latin typeface="Lato Black" panose="020F0A0202020403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9216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Sample Video Slide</a:t>
            </a:r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5"/>
          </p:nvPr>
        </p:nvSpPr>
        <p:spPr>
          <a:xfrm>
            <a:off x="2042012" y="1304873"/>
            <a:ext cx="5045075" cy="2530475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9B8848-485C-D94B-BC69-3D0064ECC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7103" b="33564"/>
          <a:stretch/>
        </p:blipFill>
        <p:spPr>
          <a:xfrm>
            <a:off x="-8814" y="3710690"/>
            <a:ext cx="9152873" cy="143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9216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Sample with XL chart or image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3BCA43-DB9D-EE41-AC02-21BBE9FFA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7103" b="33564"/>
          <a:stretch/>
        </p:blipFill>
        <p:spPr>
          <a:xfrm>
            <a:off x="-8873" y="4598378"/>
            <a:ext cx="9152873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32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86B3-EA47-4B68-B7B2-4C5831914864}" type="datetime1">
              <a:rPr lang="en-US" smtClean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F3A2-5DEE-4E2D-ACFE-D2250D8C2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56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c9742ebcc7376123">
  <p:cSld name="BLANK_c9742ebcc7376123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04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4116" y="1364104"/>
            <a:ext cx="4762552" cy="2478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 txBox="1">
            <a:spLocks/>
          </p:cNvSpPr>
          <p:nvPr userDrawn="1"/>
        </p:nvSpPr>
        <p:spPr bwMode="auto">
          <a:xfrm>
            <a:off x="-6304" y="0"/>
            <a:ext cx="9150304" cy="92165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66968" tIns="33484" rIns="66968" bIns="3348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344" dirty="0">
              <a:latin typeface="Lato Black" panose="020F0A0202020403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6258" y="0"/>
            <a:ext cx="7886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Text Slide Master</a:t>
            </a:r>
          </a:p>
        </p:txBody>
      </p:sp>
    </p:spTree>
    <p:extLst>
      <p:ext uri="{BB962C8B-B14F-4D97-AF65-F5344CB8AC3E}">
        <p14:creationId xmlns:p14="http://schemas.microsoft.com/office/powerpoint/2010/main" val="196382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7" r:id="rId3"/>
    <p:sldLayoutId id="2147483698" r:id="rId4"/>
    <p:sldLayoutId id="2147483699" r:id="rId5"/>
    <p:sldLayoutId id="2147483700" r:id="rId6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Lato Black" panose="020F0A02020204030203" pitchFamily="34" charset="0"/>
          <a:ea typeface="+mj-ea"/>
          <a:cs typeface="+mj-cs"/>
        </a:defRPr>
      </a:lvl1pPr>
    </p:titleStyle>
    <p:bodyStyle>
      <a:lvl1pPr marL="164592" indent="-164592" algn="l" defTabSz="685800" rtl="0" eaLnBrk="1" latinLnBrk="0" hangingPunct="1">
        <a:lnSpc>
          <a:spcPct val="100000"/>
        </a:lnSpc>
        <a:spcBef>
          <a:spcPts val="0"/>
        </a:spcBef>
        <a:spcAft>
          <a:spcPts val="3000"/>
        </a:spcAft>
        <a:buFont typeface="Arial"/>
        <a:buChar char="•"/>
        <a:defRPr sz="2400" b="1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 typeface="Lato" panose="020F0502020204030203" pitchFamily="34" charset="0"/>
        <a:buNone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pi.wi.gov/sites/default/files/imce/sfs/xls/longitudinal_eq_1011_2223July1.xls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dpi.wi.gov/sfs" TargetMode="External"/><Relationship Id="rId2" Type="http://schemas.openxmlformats.org/officeDocument/2006/relationships/hyperlink" Target="mailto:dpifin@dpi.wi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pi.wi.gov/sfs/communications/staff-directory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mark.elworthy@dpi.wi.gov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pi.wi.gov/sfs/communications/calendars/overvie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53896" y="1493758"/>
            <a:ext cx="6235227" cy="12893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500" dirty="0"/>
              <a:t>Fall at a Glance</a:t>
            </a:r>
            <a:br>
              <a:rPr lang="en-US" sz="4500" dirty="0"/>
            </a:br>
            <a:r>
              <a:rPr lang="en-US" sz="3000" b="0" dirty="0">
                <a:latin typeface="Lato" panose="020F0502020204030203" pitchFamily="34" charset="0"/>
              </a:rPr>
              <a:t>WASBO New Admin/Support Staff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822442" y="3274617"/>
            <a:ext cx="3382739" cy="132944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1500" dirty="0">
                <a:latin typeface="Lato Black" panose="020F0A02020204030203"/>
              </a:rPr>
              <a:t>Mark Elworthy, Director</a:t>
            </a:r>
          </a:p>
          <a:p>
            <a:pPr>
              <a:spcAft>
                <a:spcPts val="0"/>
              </a:spcAft>
            </a:pPr>
            <a:r>
              <a:rPr lang="en-US" sz="1500" dirty="0">
                <a:latin typeface="Lato Black" panose="020F0A02020204030203"/>
              </a:rPr>
              <a:t>School Financial Services Team</a:t>
            </a:r>
          </a:p>
          <a:p>
            <a:pPr>
              <a:spcAft>
                <a:spcPts val="0"/>
              </a:spcAft>
            </a:pPr>
            <a:endParaRPr lang="en-US" sz="1500" dirty="0">
              <a:latin typeface="Lato Black" panose="020F0A02020204030203"/>
            </a:endParaRPr>
          </a:p>
          <a:p>
            <a:pPr>
              <a:spcAft>
                <a:spcPts val="0"/>
              </a:spcAft>
            </a:pPr>
            <a:r>
              <a:rPr lang="en-US" sz="1500" dirty="0">
                <a:latin typeface="Lato Black" panose="020F0A02020204030203"/>
              </a:rPr>
              <a:t>September 6,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CEA24D-13CB-6211-EA93-9C05A460D436}"/>
              </a:ext>
            </a:extLst>
          </p:cNvPr>
          <p:cNvSpPr txBox="1"/>
          <p:nvPr/>
        </p:nvSpPr>
        <p:spPr>
          <a:xfrm>
            <a:off x="2294389" y="2401403"/>
            <a:ext cx="4605556" cy="339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E151CB-7474-0B64-1E24-A6F4FD7B4D99}"/>
              </a:ext>
            </a:extLst>
          </p:cNvPr>
          <p:cNvSpPr txBox="1"/>
          <p:nvPr/>
        </p:nvSpPr>
        <p:spPr>
          <a:xfrm>
            <a:off x="2294389" y="2401403"/>
            <a:ext cx="4605556" cy="339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75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8E8F9D-7192-42F1-8A13-362F515FE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328" y="1020396"/>
            <a:ext cx="4591305" cy="221456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Fiscal Year at a Glance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00744" y="1153401"/>
            <a:ext cx="2114550" cy="468966"/>
            <a:chOff x="0" y="1786554"/>
            <a:chExt cx="2688590" cy="612648"/>
          </a:xfrm>
        </p:grpSpPr>
        <p:sp>
          <p:nvSpPr>
            <p:cNvPr id="7" name="Flowchart: Off-page Connector 6"/>
            <p:cNvSpPr/>
            <p:nvPr/>
          </p:nvSpPr>
          <p:spPr>
            <a:xfrm rot="16200000">
              <a:off x="1037971" y="748583"/>
              <a:ext cx="612648" cy="2688590"/>
            </a:xfrm>
            <a:prstGeom prst="flowChartOffpage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7552" y="1923054"/>
              <a:ext cx="2054878" cy="36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REQUIRED FOR ALL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00744" y="3986091"/>
            <a:ext cx="2114551" cy="525780"/>
            <a:chOff x="0" y="1786554"/>
            <a:chExt cx="2688590" cy="612648"/>
          </a:xfrm>
        </p:grpSpPr>
        <p:sp>
          <p:nvSpPr>
            <p:cNvPr id="10" name="Flowchart: Off-page Connector 9"/>
            <p:cNvSpPr/>
            <p:nvPr/>
          </p:nvSpPr>
          <p:spPr>
            <a:xfrm rot="16200000">
              <a:off x="1037971" y="748583"/>
              <a:ext cx="612648" cy="2688590"/>
            </a:xfrm>
            <a:prstGeom prst="flowChartOffpage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2722" y="1925486"/>
              <a:ext cx="2000879" cy="322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AS APPLICABLE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99C2E83-12F6-4D22-B729-1A1D43D8A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328" y="3234963"/>
            <a:ext cx="4591305" cy="131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7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A" altLang="en-US" dirty="0"/>
              <a:t>Fiscal </a:t>
            </a:r>
            <a:r>
              <a:rPr lang="fr-CA" altLang="en-US" dirty="0" err="1"/>
              <a:t>Year</a:t>
            </a:r>
            <a:r>
              <a:rPr lang="fr-CA" altLang="en-US" dirty="0"/>
              <a:t> at a </a:t>
            </a:r>
            <a:r>
              <a:rPr lang="fr-CA" altLang="en-US" dirty="0" err="1"/>
              <a:t>Glance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CBCABD-9B09-4F90-8AF1-A6444B465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11" y="1010983"/>
            <a:ext cx="8682375" cy="352925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651656" y="1430594"/>
            <a:ext cx="1057760" cy="3325762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5">
              <a:noFill/>
            </a:endParaRPr>
          </a:p>
        </p:txBody>
      </p:sp>
      <p:sp>
        <p:nvSpPr>
          <p:cNvPr id="7" name="Oval 6"/>
          <p:cNvSpPr/>
          <p:nvPr/>
        </p:nvSpPr>
        <p:spPr>
          <a:xfrm>
            <a:off x="4954384" y="1430595"/>
            <a:ext cx="1057760" cy="3325762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5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54737255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Multi-Tasker Calendar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CEFD9D-C36C-4461-B62D-209ED3844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28" y="1013107"/>
            <a:ext cx="7293343" cy="402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797EAC-23A3-13DF-35DC-4F880B8956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Table Exercise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76EA2-1FB5-99AD-A3C9-7D557548E5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72389" y="1530370"/>
            <a:ext cx="3422451" cy="25163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do you organize your days, weeks, months, years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4456D66-EE18-01A4-E6D1-B05891A3D2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86" y="1178351"/>
            <a:ext cx="2526753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91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Reports due in September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052028" y="1197429"/>
            <a:ext cx="5046877" cy="3499262"/>
          </a:xfrm>
        </p:spPr>
        <p:txBody>
          <a:bodyPr>
            <a:normAutofit/>
          </a:bodyPr>
          <a:lstStyle/>
          <a:p>
            <a:r>
              <a:rPr lang="en-US" dirty="0"/>
              <a:t>Annual Report</a:t>
            </a:r>
          </a:p>
          <a:p>
            <a:r>
              <a:rPr lang="en-US" dirty="0"/>
              <a:t>Transfer of Service</a:t>
            </a:r>
          </a:p>
          <a:p>
            <a:r>
              <a:rPr lang="en-US" dirty="0"/>
              <a:t>Third Friday Pupil Count</a:t>
            </a:r>
          </a:p>
          <a:p>
            <a:r>
              <a:rPr lang="en-US" dirty="0"/>
              <a:t>Final 2022-23 Grant Claims</a:t>
            </a:r>
          </a:p>
        </p:txBody>
      </p:sp>
    </p:spTree>
    <p:extLst>
      <p:ext uri="{BB962C8B-B14F-4D97-AF65-F5344CB8AC3E}">
        <p14:creationId xmlns:p14="http://schemas.microsoft.com/office/powerpoint/2010/main" val="819831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3C90D7-1697-94B8-E6AC-735D8E3D4F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Where are you at with these reports?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E009E-ACE4-6591-E629-E1C880347A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D3D32A68-3A5E-6282-516A-EDD00BD4B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50" y="1091132"/>
            <a:ext cx="3470358" cy="284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95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Third Friday of September Count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980" y="1263213"/>
            <a:ext cx="2600040" cy="22147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3877" b="820"/>
          <a:stretch/>
        </p:blipFill>
        <p:spPr>
          <a:xfrm>
            <a:off x="6725264" y="2907827"/>
            <a:ext cx="1865979" cy="1831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94" y="2104755"/>
            <a:ext cx="2652132" cy="176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68254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122" y="1978429"/>
            <a:ext cx="1938379" cy="165111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Membership vs. Enrollment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42178" y="1317112"/>
            <a:ext cx="3890963" cy="771525"/>
          </a:xfrm>
        </p:spPr>
        <p:txBody>
          <a:bodyPr/>
          <a:lstStyle/>
          <a:p>
            <a:pPr marL="0" indent="0" algn="ctr">
              <a:buNone/>
            </a:pPr>
            <a:r>
              <a:rPr lang="en-US" b="0" dirty="0">
                <a:latin typeface="Lato Black" panose="020F0A02020204030203" pitchFamily="34" charset="0"/>
              </a:rPr>
              <a:t>MEMBERSHIP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26" y="1978429"/>
            <a:ext cx="1745731" cy="1651112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465514" y="3643748"/>
            <a:ext cx="3890356" cy="1185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685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39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789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1758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68557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6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15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Where students live</a:t>
            </a:r>
          </a:p>
          <a:p>
            <a:pPr>
              <a:lnSpc>
                <a:spcPct val="100000"/>
              </a:lnSpc>
            </a:pPr>
            <a:r>
              <a:rPr lang="en-US" dirty="0"/>
              <a:t>Drives district revenues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921135" y="1205742"/>
            <a:ext cx="3890356" cy="772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685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39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789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1758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68557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6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15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0" dirty="0">
                <a:latin typeface="Lato Black" panose="020F0A02020204030203" pitchFamily="34" charset="0"/>
              </a:rPr>
              <a:t>ENROLLMENT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921135" y="3643748"/>
            <a:ext cx="3890356" cy="1185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685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39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789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1758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68557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6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15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Where students learn</a:t>
            </a:r>
          </a:p>
          <a:p>
            <a:pPr>
              <a:lnSpc>
                <a:spcPct val="100000"/>
              </a:lnSpc>
            </a:pPr>
            <a:r>
              <a:rPr lang="en-US" dirty="0"/>
              <a:t>Drives district expenses</a:t>
            </a:r>
          </a:p>
        </p:txBody>
      </p:sp>
    </p:spTree>
    <p:extLst>
      <p:ext uri="{BB962C8B-B14F-4D97-AF65-F5344CB8AC3E}">
        <p14:creationId xmlns:p14="http://schemas.microsoft.com/office/powerpoint/2010/main" val="2558310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Year Affects the Future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435756"/>
              </p:ext>
            </p:extLst>
          </p:nvPr>
        </p:nvGraphicFramePr>
        <p:xfrm>
          <a:off x="392083" y="1088965"/>
          <a:ext cx="8359834" cy="3870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0295">
                  <a:extLst>
                    <a:ext uri="{9D8B030D-6E8A-4147-A177-3AD203B41FA5}">
                      <a16:colId xmlns:a16="http://schemas.microsoft.com/office/drawing/2014/main" val="660084874"/>
                    </a:ext>
                  </a:extLst>
                </a:gridCol>
                <a:gridCol w="6349539">
                  <a:extLst>
                    <a:ext uri="{9D8B030D-6E8A-4147-A177-3AD203B41FA5}">
                      <a16:colId xmlns:a16="http://schemas.microsoft.com/office/drawing/2014/main" val="2600046156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Lato Black" panose="020F0A02020204030203" pitchFamily="34" charset="0"/>
                        </a:rPr>
                        <a:t>School 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Lato Black" panose="020F0A02020204030203" pitchFamily="34" charset="0"/>
                        </a:rPr>
                        <a:t>Funding Impacts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2758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Lato" panose="020F0502020204030203" pitchFamily="34" charset="0"/>
                        </a:rPr>
                        <a:t>2021-22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Lato" panose="020F0502020204030203" pitchFamily="34" charset="0"/>
                        </a:rPr>
                        <a:t>Revenue Limit (1/3 of 3-year average membership)</a:t>
                      </a:r>
                      <a:br>
                        <a:rPr lang="en-US" sz="1800" dirty="0">
                          <a:latin typeface="Lato" panose="020F0502020204030203" pitchFamily="34" charset="0"/>
                        </a:rPr>
                      </a:br>
                      <a:r>
                        <a:rPr lang="en-US" sz="1800" dirty="0">
                          <a:latin typeface="Lato" panose="020F0502020204030203" pitchFamily="34" charset="0"/>
                        </a:rPr>
                        <a:t>…and Tax Levy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Lato" panose="020F0502020204030203" pitchFamily="34" charset="0"/>
                        </a:rPr>
                        <a:t>Per Pupil Aid (</a:t>
                      </a:r>
                      <a:r>
                        <a:rPr lang="en-US" sz="1800" baseline="0" dirty="0">
                          <a:latin typeface="Lato" panose="020F0502020204030203" pitchFamily="34" charset="0"/>
                        </a:rPr>
                        <a:t>also uses 3-year average)</a:t>
                      </a:r>
                      <a:endParaRPr lang="en-US" sz="1800" dirty="0">
                        <a:latin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990217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Lato" panose="020F0502020204030203" pitchFamily="34" charset="0"/>
                        </a:rPr>
                        <a:t>2022-23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aseline="0" dirty="0">
                          <a:latin typeface="Lato" panose="020F0502020204030203" pitchFamily="34" charset="0"/>
                        </a:rPr>
                        <a:t>General State Aids (last year’s membership) and Revenue Limit (3-year average)…and Tax Levy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aseline="0" dirty="0">
                          <a:latin typeface="Lato" panose="020F0502020204030203" pitchFamily="34" charset="0"/>
                        </a:rPr>
                        <a:t>Per Pupil and Other Categorical State Aids</a:t>
                      </a:r>
                      <a:endParaRPr lang="en-US" sz="1800" dirty="0">
                        <a:latin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440282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Lato" panose="020F0502020204030203" pitchFamily="34" charset="0"/>
                        </a:rPr>
                        <a:t>2023-24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Lato" panose="020F0502020204030203" pitchFamily="34" charset="0"/>
                        </a:rPr>
                        <a:t>Revenue Limit and Per Pupil Aid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82599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Lato" panose="020F0502020204030203" pitchFamily="34" charset="0"/>
                        </a:rPr>
                        <a:t>2024-25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Lato" panose="020F0502020204030203" pitchFamily="34" charset="0"/>
                        </a:rPr>
                        <a:t>Revenue Limit (starts with comparison to</a:t>
                      </a:r>
                      <a:br>
                        <a:rPr lang="en-US" sz="1800" dirty="0">
                          <a:latin typeface="Lato" panose="020F0502020204030203" pitchFamily="34" charset="0"/>
                        </a:rPr>
                      </a:br>
                      <a:r>
                        <a:rPr lang="en-US" sz="1800" dirty="0">
                          <a:latin typeface="Lato" panose="020F0502020204030203" pitchFamily="34" charset="0"/>
                        </a:rPr>
                        <a:t>the previous</a:t>
                      </a:r>
                      <a:r>
                        <a:rPr lang="en-US" sz="1800" baseline="0" dirty="0">
                          <a:latin typeface="Lato" panose="020F0502020204030203" pitchFamily="34" charset="0"/>
                        </a:rPr>
                        <a:t> year’s 3-year average)</a:t>
                      </a:r>
                      <a:endParaRPr lang="en-US" sz="1800" dirty="0">
                        <a:latin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9962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50778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re 1"/>
          <p:cNvSpPr>
            <a:spLocks noGrp="1"/>
          </p:cNvSpPr>
          <p:nvPr>
            <p:ph type="title"/>
          </p:nvPr>
        </p:nvSpPr>
        <p:spPr>
          <a:xfrm>
            <a:off x="1680" y="-1"/>
            <a:ext cx="9140642" cy="94207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CA" altLang="en-US" b="1" dirty="0"/>
              <a:t>Revenue </a:t>
            </a:r>
            <a:r>
              <a:rPr lang="en-US" altLang="en-US" b="1" dirty="0"/>
              <a:t>Limits</a:t>
            </a:r>
          </a:p>
        </p:txBody>
      </p:sp>
      <p:sp>
        <p:nvSpPr>
          <p:cNvPr id="71683" name="Content Placeholder 5"/>
          <p:cNvSpPr>
            <a:spLocks noGrp="1"/>
          </p:cNvSpPr>
          <p:nvPr>
            <p:ph idx="1"/>
          </p:nvPr>
        </p:nvSpPr>
        <p:spPr>
          <a:xfrm>
            <a:off x="1511534" y="1056700"/>
            <a:ext cx="6120934" cy="3889916"/>
          </a:xfrm>
        </p:spPr>
        <p:txBody>
          <a:bodyPr>
            <a:normAutofit/>
          </a:bodyPr>
          <a:lstStyle/>
          <a:p>
            <a:pPr indent="0">
              <a:spcAft>
                <a:spcPts val="1800"/>
              </a:spcAft>
              <a:buNone/>
              <a:defRPr/>
            </a:pPr>
            <a:r>
              <a:rPr lang="en-US" sz="2198" dirty="0">
                <a:latin typeface="Lato Black" panose="020F0A02020204030203"/>
              </a:rPr>
              <a:t>A revenue limit restricts (controls) the amount of money a district can receive from:</a:t>
            </a:r>
          </a:p>
          <a:p>
            <a:pPr marL="685792" lvl="1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198" b="1" dirty="0">
                <a:latin typeface="Lato Black" panose="020F0A02020204030203"/>
              </a:rPr>
              <a:t>General State Aids (mostly Equalization Aid)</a:t>
            </a:r>
          </a:p>
          <a:p>
            <a:pPr marL="685792" lvl="1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198" b="1" strike="sngStrike" dirty="0">
                <a:latin typeface="Lato Black" panose="020F0A02020204030203"/>
              </a:rPr>
              <a:t>High </a:t>
            </a:r>
            <a:r>
              <a:rPr lang="en-US" sz="2198" b="1" strike="sngStrike">
                <a:latin typeface="Lato Black" panose="020F0A02020204030203"/>
              </a:rPr>
              <a:t>Poverty Aid </a:t>
            </a:r>
            <a:r>
              <a:rPr lang="en-US" sz="2198" b="1">
                <a:latin typeface="Lato Black" panose="020F0A02020204030203"/>
              </a:rPr>
              <a:t>(no longer July 2023)</a:t>
            </a:r>
            <a:endParaRPr lang="en-US" sz="2198" b="1" strike="sngStrike" dirty="0">
              <a:latin typeface="Lato Black" panose="020F0A02020204030203"/>
            </a:endParaRPr>
          </a:p>
          <a:p>
            <a:pPr marL="685792" lvl="1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198" b="1" dirty="0">
                <a:latin typeface="Lato Black" panose="020F0A02020204030203"/>
              </a:rPr>
              <a:t>Local Property Taxes</a:t>
            </a:r>
          </a:p>
          <a:p>
            <a:pPr marL="685792" lvl="1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198" b="1" dirty="0">
                <a:latin typeface="Lato Black" panose="020F0A02020204030203"/>
              </a:rPr>
              <a:t>Department of Revenue Exempt Computer and Personal Property Aids</a:t>
            </a:r>
          </a:p>
        </p:txBody>
      </p:sp>
    </p:spTree>
    <p:extLst>
      <p:ext uri="{BB962C8B-B14F-4D97-AF65-F5344CB8AC3E}">
        <p14:creationId xmlns:p14="http://schemas.microsoft.com/office/powerpoint/2010/main" val="58871144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Reasons for Fall at a Glance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052028" y="1197429"/>
            <a:ext cx="5046877" cy="3499262"/>
          </a:xfrm>
        </p:spPr>
        <p:txBody>
          <a:bodyPr>
            <a:normAutofit/>
          </a:bodyPr>
          <a:lstStyle/>
          <a:p>
            <a:r>
              <a:rPr lang="en-US" dirty="0"/>
              <a:t>Connections</a:t>
            </a:r>
          </a:p>
          <a:p>
            <a:r>
              <a:rPr lang="en-US" dirty="0"/>
              <a:t>Resources</a:t>
            </a:r>
          </a:p>
          <a:p>
            <a:r>
              <a:rPr lang="en-US" dirty="0"/>
              <a:t>Priorities</a:t>
            </a:r>
          </a:p>
          <a:p>
            <a:r>
              <a:rPr lang="en-US" dirty="0"/>
              <a:t>Developing your plan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33A16F9-7F30-C057-8F1C-BCA3BB615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910" y="1381125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41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General State Aids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General State Aids are state funds within the revenue limit that partly offset your local tax levy.</a:t>
            </a:r>
          </a:p>
          <a:p>
            <a:pPr marL="0" indent="0">
              <a:buNone/>
            </a:pPr>
            <a:r>
              <a:rPr lang="en-US" dirty="0"/>
              <a:t>Aid formula is a comparison of your district to the 420 others in Wisconsin.</a:t>
            </a:r>
          </a:p>
        </p:txBody>
      </p:sp>
    </p:spTree>
    <p:extLst>
      <p:ext uri="{BB962C8B-B14F-4D97-AF65-F5344CB8AC3E}">
        <p14:creationId xmlns:p14="http://schemas.microsoft.com/office/powerpoint/2010/main" val="83141712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4CBB7-4179-995C-9BF7-D36554E33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0DE8B-853B-81E5-FCAE-7DD4C2F15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160" y="1332268"/>
            <a:ext cx="4762552" cy="2478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How do you explain funding to:</a:t>
            </a:r>
          </a:p>
          <a:p>
            <a:pPr marL="685800" lvl="1" indent="-342900">
              <a:buFont typeface="Wingdings" panose="05000000000000000000" pitchFamily="2" charset="2"/>
              <a:buChar char="§"/>
            </a:pPr>
            <a:r>
              <a:rPr lang="en-US" dirty="0"/>
              <a:t>Staff</a:t>
            </a:r>
          </a:p>
          <a:p>
            <a:pPr marL="685800" lvl="1" indent="-342900">
              <a:buFont typeface="Wingdings" panose="05000000000000000000" pitchFamily="2" charset="2"/>
              <a:buChar char="§"/>
            </a:pPr>
            <a:r>
              <a:rPr lang="en-US" dirty="0"/>
              <a:t>Parents</a:t>
            </a:r>
          </a:p>
          <a:p>
            <a:pPr marL="685800" lvl="1" indent="-342900">
              <a:buFont typeface="Wingdings" panose="05000000000000000000" pitchFamily="2" charset="2"/>
              <a:buChar char="§"/>
            </a:pPr>
            <a:r>
              <a:rPr lang="en-US" dirty="0"/>
              <a:t>Community member</a:t>
            </a:r>
          </a:p>
        </p:txBody>
      </p:sp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97D0464A-F491-FD36-C97A-57BB3EBC9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71" y="1873404"/>
            <a:ext cx="3621089" cy="272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54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Remember!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Lato Black" panose="020F0A02020204030203" pitchFamily="34" charset="0"/>
              </a:rPr>
              <a:t>Revenue Limit membership:</a:t>
            </a:r>
            <a:br>
              <a:rPr lang="en-US" dirty="0"/>
            </a:br>
            <a:r>
              <a:rPr lang="en-US" dirty="0"/>
              <a:t>3-year rolling average</a:t>
            </a:r>
          </a:p>
          <a:p>
            <a:r>
              <a:rPr lang="en-US" dirty="0">
                <a:latin typeface="Lato Black" panose="020F0A02020204030203" pitchFamily="34" charset="0"/>
              </a:rPr>
              <a:t>Aid membership:</a:t>
            </a:r>
            <a:br>
              <a:rPr lang="en-US" dirty="0"/>
            </a:br>
            <a:r>
              <a:rPr lang="en-US" dirty="0"/>
              <a:t>Last year’s membership for this year’s general school aids</a:t>
            </a:r>
          </a:p>
        </p:txBody>
      </p:sp>
    </p:spTree>
    <p:extLst>
      <p:ext uri="{BB962C8B-B14F-4D97-AF65-F5344CB8AC3E}">
        <p14:creationId xmlns:p14="http://schemas.microsoft.com/office/powerpoint/2010/main" val="1552125841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723157" y="2205378"/>
            <a:ext cx="7200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o Black" panose="020F0A02020204030203" pitchFamily="34" charset="0"/>
              </a:rPr>
              <a:t>–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ato Black" panose="020F0A02020204030203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Bottom Line - District Planning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81954" y="2053242"/>
            <a:ext cx="1975104" cy="16542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Lato Black" panose="020F0A02020204030203" pitchFamily="34" charset="0"/>
              </a:rPr>
              <a:t>GENERAL</a:t>
            </a:r>
            <a:br>
              <a:rPr lang="en-US" sz="2400" dirty="0">
                <a:latin typeface="Lato Black" panose="020F0A02020204030203" pitchFamily="34" charset="0"/>
              </a:rPr>
            </a:br>
            <a:r>
              <a:rPr lang="en-US" sz="2400" dirty="0">
                <a:latin typeface="Lato Black" panose="020F0A02020204030203" pitchFamily="34" charset="0"/>
              </a:rPr>
              <a:t>STATE</a:t>
            </a:r>
            <a:br>
              <a:rPr lang="en-US" sz="2400" dirty="0">
                <a:latin typeface="Lato Black" panose="020F0A02020204030203" pitchFamily="34" charset="0"/>
              </a:rPr>
            </a:br>
            <a:r>
              <a:rPr lang="en-US" sz="2400" dirty="0">
                <a:latin typeface="Lato Black" panose="020F0A02020204030203" pitchFamily="34" charset="0"/>
              </a:rPr>
              <a:t>AIDS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723158" y="2238631"/>
            <a:ext cx="7200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o Black" panose="020F0A02020204030203" pitchFamily="34" charset="0"/>
              </a:rPr>
              <a:t>+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4315" y="2053242"/>
            <a:ext cx="1970116" cy="16542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Lato Black" panose="020F0A02020204030203" pitchFamily="34" charset="0"/>
              </a:rPr>
              <a:t>LOCAL</a:t>
            </a:r>
            <a:br>
              <a:rPr lang="en-US" sz="2400" dirty="0">
                <a:latin typeface="Lato Black" panose="020F0A02020204030203" pitchFamily="34" charset="0"/>
              </a:rPr>
            </a:br>
            <a:r>
              <a:rPr lang="en-US" sz="2400" dirty="0">
                <a:latin typeface="Lato Black" panose="020F0A02020204030203" pitchFamily="34" charset="0"/>
              </a:rPr>
              <a:t>PROPERTY</a:t>
            </a:r>
            <a:br>
              <a:rPr lang="en-US" sz="2400" dirty="0">
                <a:latin typeface="Lato Black" panose="020F0A02020204030203" pitchFamily="34" charset="0"/>
              </a:rPr>
            </a:br>
            <a:r>
              <a:rPr lang="en-US" sz="2400" dirty="0">
                <a:latin typeface="Lato Black" panose="020F0A02020204030203" pitchFamily="34" charset="0"/>
              </a:rPr>
              <a:t>TAXES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695785" y="2238631"/>
            <a:ext cx="7200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54581" y="2053242"/>
            <a:ext cx="1975104" cy="165423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Lato Black" panose="020F0A02020204030203" pitchFamily="34" charset="0"/>
              </a:rPr>
              <a:t>REVENUE</a:t>
            </a:r>
            <a:br>
              <a:rPr lang="en-US" sz="2400" dirty="0">
                <a:latin typeface="Lato Black" panose="020F0A02020204030203" pitchFamily="34" charset="0"/>
              </a:rPr>
            </a:br>
            <a:r>
              <a:rPr lang="en-US" sz="2400" dirty="0">
                <a:latin typeface="Lato Black" panose="020F0A02020204030203" pitchFamily="34" charset="0"/>
              </a:rPr>
              <a:t>LIMIT</a:t>
            </a:r>
          </a:p>
        </p:txBody>
      </p:sp>
    </p:spTree>
    <p:extLst>
      <p:ext uri="{BB962C8B-B14F-4D97-AF65-F5344CB8AC3E}">
        <p14:creationId xmlns:p14="http://schemas.microsoft.com/office/powerpoint/2010/main" val="201185075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45679E-6 L -0.65035 -0.00062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17" y="-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45679E-6 L 0.65 7.40741E-7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83" y="-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Bottom Line – Community Impact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81954" y="2053242"/>
            <a:ext cx="1975104" cy="16542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Lato Black" panose="020F0A02020204030203" pitchFamily="34" charset="0"/>
              </a:rPr>
              <a:t>GENERAL</a:t>
            </a:r>
            <a:br>
              <a:rPr lang="en-US" sz="2400" dirty="0">
                <a:latin typeface="Lato Black" panose="020F0A02020204030203" pitchFamily="34" charset="0"/>
              </a:rPr>
            </a:br>
            <a:r>
              <a:rPr lang="en-US" sz="2400" dirty="0">
                <a:latin typeface="Lato Black" panose="020F0A02020204030203" pitchFamily="34" charset="0"/>
              </a:rPr>
              <a:t>STATE</a:t>
            </a:r>
            <a:br>
              <a:rPr lang="en-US" sz="2400" dirty="0">
                <a:latin typeface="Lato Black" panose="020F0A02020204030203" pitchFamily="34" charset="0"/>
              </a:rPr>
            </a:br>
            <a:r>
              <a:rPr lang="en-US" sz="2400" dirty="0">
                <a:latin typeface="Lato Black" panose="020F0A02020204030203" pitchFamily="34" charset="0"/>
              </a:rPr>
              <a:t>AIDS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723157" y="2213692"/>
            <a:ext cx="7200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o Black" panose="020F0A02020204030203" pitchFamily="34" charset="0"/>
              </a:rPr>
              <a:t>–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ato Black" panose="020F0A02020204030203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4315" y="2053242"/>
            <a:ext cx="1970116" cy="165423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Lato Black" panose="020F0A02020204030203" pitchFamily="34" charset="0"/>
              </a:rPr>
              <a:t>REVENUE LIMIT</a:t>
            </a:r>
          </a:p>
        </p:txBody>
      </p:sp>
      <p:sp>
        <p:nvSpPr>
          <p:cNvPr id="7" name="Rectangle 6"/>
          <p:cNvSpPr/>
          <p:nvPr/>
        </p:nvSpPr>
        <p:spPr>
          <a:xfrm>
            <a:off x="5695785" y="2238631"/>
            <a:ext cx="7200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54581" y="2053242"/>
            <a:ext cx="1975104" cy="16542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Lato Black" panose="020F0A02020204030203" pitchFamily="34" charset="0"/>
              </a:rPr>
              <a:t>LOCAL PROPERTY TAXES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7809" y="3867957"/>
            <a:ext cx="4903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Lato" panose="020F0502020204030203" pitchFamily="34" charset="0"/>
              </a:rPr>
              <a:t>General State Aids function as</a:t>
            </a:r>
            <a:br>
              <a:rPr lang="en-US" sz="2400" b="1" dirty="0">
                <a:latin typeface="Lato" panose="020F0502020204030203" pitchFamily="34" charset="0"/>
              </a:rPr>
            </a:br>
            <a:r>
              <a:rPr lang="en-US" sz="2400" b="1" dirty="0">
                <a:latin typeface="Lato" panose="020F0502020204030203" pitchFamily="34" charset="0"/>
              </a:rPr>
              <a:t>tax relief under the Revenue Limit.</a:t>
            </a:r>
          </a:p>
        </p:txBody>
      </p:sp>
    </p:spTree>
    <p:extLst>
      <p:ext uri="{BB962C8B-B14F-4D97-AF65-F5344CB8AC3E}">
        <p14:creationId xmlns:p14="http://schemas.microsoft.com/office/powerpoint/2010/main" val="271322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More about Aid &amp; Revenue Limits…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is your district aided?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DPI Resource – Longitudinal Aid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D2D86"/>
                </a:solidFill>
                <a:latin typeface="Source Sans Pro" panose="020B0503030403020204" pitchFamily="34" charset="0"/>
                <a:hlinkClick r:id="rId3"/>
              </a:rPr>
              <a:t>Multi-Year Aid: 2010-11 to current.</a:t>
            </a:r>
            <a:endParaRPr lang="en-US" b="0" i="0" dirty="0">
              <a:solidFill>
                <a:srgbClr val="292F33"/>
              </a:solidFill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08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23813"/>
            <a:ext cx="9144000" cy="922337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Lato Black" panose="020F0A02020204030203" pitchFamily="34" charset="0"/>
              </a:rPr>
              <a:t>Required Reports to generate October 15 General Aids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988809" y="4347804"/>
            <a:ext cx="7955280" cy="442674"/>
          </a:xfrm>
          <a:prstGeom prst="roundRect">
            <a:avLst/>
          </a:prstGeom>
          <a:solidFill>
            <a:srgbClr val="006EC0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</a:rPr>
              <a:t>Due September 1:  District Aid Certification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1628889" y="3592513"/>
            <a:ext cx="7315200" cy="442674"/>
          </a:xfrm>
          <a:prstGeom prst="roundRect">
            <a:avLst/>
          </a:prstGeom>
          <a:solidFill>
            <a:srgbClr val="009999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</a:rPr>
              <a:t>Due September 15: Auditor Aid Certification and Fund Balance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2268969" y="2835527"/>
            <a:ext cx="6675120" cy="442674"/>
          </a:xfrm>
          <a:prstGeom prst="roundRect">
            <a:avLst/>
          </a:prstGeom>
          <a:solidFill>
            <a:srgbClr val="0099CC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</a:rPr>
              <a:t>Due September 22 - Annual Report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2909049" y="2074455"/>
            <a:ext cx="6035040" cy="442674"/>
          </a:xfrm>
          <a:prstGeom prst="roundRect">
            <a:avLst/>
          </a:prstGeom>
          <a:solidFill>
            <a:srgbClr val="33A056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</a:rPr>
              <a:t>Due October 27 – School-Level Annual Report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3549129" y="1214680"/>
            <a:ext cx="5394960" cy="640080"/>
          </a:xfrm>
          <a:prstGeom prst="roundRect">
            <a:avLst/>
          </a:prstGeom>
          <a:solidFill>
            <a:srgbClr val="333399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</a:rPr>
              <a:t>October 15 General Aid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0182" y="4384475"/>
            <a:ext cx="998991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800" dirty="0">
                <a:latin typeface="Lato" panose="020F0502020204030203" pitchFamily="34" charset="0"/>
              </a:rPr>
              <a:t>Step #1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50138" y="1350054"/>
            <a:ext cx="998991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800" dirty="0">
                <a:latin typeface="Lato" panose="020F0502020204030203" pitchFamily="34" charset="0"/>
              </a:rPr>
              <a:t>Step #5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25073" y="2116703"/>
            <a:ext cx="99418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800" dirty="0">
                <a:latin typeface="Lato" panose="020F0502020204030203" pitchFamily="34" charset="0"/>
              </a:rPr>
              <a:t>Step #4</a:t>
            </a:r>
            <a:r>
              <a:rPr lang="en-US" dirty="0">
                <a:latin typeface="Lato" panose="020F0502020204030203" pitchFamily="34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69978" y="2872125"/>
            <a:ext cx="998991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800" dirty="0">
                <a:latin typeface="Lato" panose="020F0502020204030203" pitchFamily="34" charset="0"/>
              </a:rPr>
              <a:t>Step #3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9898" y="3629184"/>
            <a:ext cx="998991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800" dirty="0">
                <a:latin typeface="Lato" panose="020F0502020204030203" pitchFamily="34" charset="0"/>
              </a:rPr>
              <a:t>Step #2 </a:t>
            </a:r>
          </a:p>
        </p:txBody>
      </p:sp>
    </p:spTree>
    <p:extLst>
      <p:ext uri="{BB962C8B-B14F-4D97-AF65-F5344CB8AC3E}">
        <p14:creationId xmlns:p14="http://schemas.microsoft.com/office/powerpoint/2010/main" val="2410302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District Aid Certification (Formerly the PI-1505-AC Aid Certification)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57477" y="1210870"/>
            <a:ext cx="3325813" cy="344963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Lato Black" panose="020F0A02020204030203" pitchFamily="34" charset="0"/>
              </a:rPr>
              <a:t>Was due </a:t>
            </a:r>
            <a:r>
              <a:rPr lang="en-US" u="sng" dirty="0">
                <a:latin typeface="Lato Black" panose="020F0A02020204030203" pitchFamily="34" charset="0"/>
              </a:rPr>
              <a:t>September 1</a:t>
            </a:r>
          </a:p>
          <a:p>
            <a:r>
              <a:rPr lang="en-US" dirty="0"/>
              <a:t>“Baby Annual Report” with data for Oct. 15</a:t>
            </a:r>
            <a:br>
              <a:rPr lang="en-US" dirty="0"/>
            </a:br>
            <a:r>
              <a:rPr lang="en-US" dirty="0"/>
              <a:t>aid certification</a:t>
            </a:r>
          </a:p>
          <a:p>
            <a:r>
              <a:rPr lang="en-US" dirty="0"/>
              <a:t>Auditor submits &amp; compares the same for Auditor Aid              Certification (formerly their PI-1506 reports)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1538E9-8835-4A0B-6425-12C37312C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290" y="1428078"/>
            <a:ext cx="5460235" cy="250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60702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Auditor Aid Certification and Fund Balance  (PI-1506-AC/FB Auditors’ Reports)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18195" y="1121162"/>
            <a:ext cx="8350618" cy="3442817"/>
          </a:xfrm>
        </p:spPr>
        <p:txBody>
          <a:bodyPr>
            <a:normAutofit/>
          </a:bodyPr>
          <a:lstStyle/>
          <a:p>
            <a:r>
              <a:rPr lang="en-US" dirty="0"/>
              <a:t>You won’t see these</a:t>
            </a:r>
          </a:p>
          <a:p>
            <a:r>
              <a:rPr lang="en-US" dirty="0">
                <a:latin typeface="Lato Black" panose="020F0A02020204030203" pitchFamily="34" charset="0"/>
              </a:rPr>
              <a:t>Due </a:t>
            </a:r>
            <a:r>
              <a:rPr lang="en-US" u="sng" dirty="0">
                <a:latin typeface="Lato Black" panose="020F0A02020204030203" pitchFamily="34" charset="0"/>
              </a:rPr>
              <a:t>Sept. 15</a:t>
            </a:r>
          </a:p>
          <a:p>
            <a:r>
              <a:rPr lang="en-US" dirty="0"/>
              <a:t>Confirm/update your District Aid Certification</a:t>
            </a:r>
          </a:p>
          <a:p>
            <a:r>
              <a:rPr lang="en-US" dirty="0"/>
              <a:t>Report ending fund balances &amp; variance from audit statements</a:t>
            </a:r>
          </a:p>
        </p:txBody>
      </p:sp>
    </p:spTree>
    <p:extLst>
      <p:ext uri="{BB962C8B-B14F-4D97-AF65-F5344CB8AC3E}">
        <p14:creationId xmlns:p14="http://schemas.microsoft.com/office/powerpoint/2010/main" val="1929636702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Tying It Together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05886" y="1338345"/>
            <a:ext cx="3752150" cy="3366655"/>
            <a:chOff x="522511" y="1338347"/>
            <a:chExt cx="3752150" cy="33666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511" y="1338347"/>
              <a:ext cx="3752150" cy="336665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906451" y="1774900"/>
              <a:ext cx="2984269" cy="156966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2400" dirty="0">
                  <a:latin typeface="Lato" panose="020F0502020204030203" pitchFamily="34" charset="0"/>
                </a:rPr>
                <a:t>Your District Aid Certification must be reviewed and approved…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41976" y="1338345"/>
            <a:ext cx="3752150" cy="3366655"/>
            <a:chOff x="522511" y="1338347"/>
            <a:chExt cx="3752150" cy="336665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511" y="1338347"/>
              <a:ext cx="3752150" cy="336665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06451" y="1774900"/>
              <a:ext cx="2984269" cy="156966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2400" dirty="0">
                  <a:latin typeface="Lato" panose="020F0502020204030203" pitchFamily="34" charset="0"/>
                </a:rPr>
                <a:t>…before the auditor can start their Aid and Fund Balance Certification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1392810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CF8117-C34C-D98D-6651-073BDE9C39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Connections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952BC-0C8B-1495-C7AD-FBC31A335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Introduction SFS Team members</a:t>
            </a:r>
          </a:p>
          <a:p>
            <a:r>
              <a:rPr lang="en-US" dirty="0"/>
              <a:t>Relationships matter</a:t>
            </a:r>
          </a:p>
          <a:p>
            <a:endParaRPr lang="en-US" dirty="0"/>
          </a:p>
        </p:txBody>
      </p:sp>
      <p:pic>
        <p:nvPicPr>
          <p:cNvPr id="5" name="Picture 4" descr="Icon&#10;&#10;Description automatically generated with low confidence">
            <a:extLst>
              <a:ext uri="{FF2B5EF4-FFF2-40B4-BE49-F238E27FC236}">
                <a16:creationId xmlns:a16="http://schemas.microsoft.com/office/drawing/2014/main" id="{D371A64E-55F9-62A8-809C-683A82BD04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757" y="2453818"/>
            <a:ext cx="2882590" cy="220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51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Annual Report (PI-1505 Annual Report)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49455" y="1196975"/>
            <a:ext cx="3325813" cy="3449638"/>
          </a:xfrm>
        </p:spPr>
        <p:txBody>
          <a:bodyPr>
            <a:normAutofit/>
          </a:bodyPr>
          <a:lstStyle/>
          <a:p>
            <a:r>
              <a:rPr lang="en-US" dirty="0">
                <a:latin typeface="Lato Black" panose="020F0A02020204030203" pitchFamily="34" charset="0"/>
              </a:rPr>
              <a:t>Due on </a:t>
            </a:r>
            <a:r>
              <a:rPr lang="en-US" u="sng" dirty="0">
                <a:latin typeface="Lato Black" panose="020F0A02020204030203" pitchFamily="34" charset="0"/>
              </a:rPr>
              <a:t>Sept. 15</a:t>
            </a:r>
          </a:p>
          <a:p>
            <a:r>
              <a:rPr lang="en-US" dirty="0"/>
              <a:t>“Full Annual” with complete data for</a:t>
            </a:r>
            <a:br>
              <a:rPr lang="en-US" dirty="0"/>
            </a:br>
            <a:r>
              <a:rPr lang="en-US" dirty="0"/>
              <a:t>all funds</a:t>
            </a:r>
          </a:p>
          <a:p>
            <a:r>
              <a:rPr lang="en-US" dirty="0"/>
              <a:t>Majority of your fall reporting 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D1EF9-E91B-3F45-5187-6541906BF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598" y="1081075"/>
            <a:ext cx="5683659" cy="272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09533"/>
      </p:ext>
    </p:extLst>
  </p:cSld>
  <p:clrMapOvr>
    <a:masterClrMapping/>
  </p:clrMapOvr>
  <p:transition spd="med">
    <p:pull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Tying It Together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05886" y="1338345"/>
            <a:ext cx="3752150" cy="3366655"/>
            <a:chOff x="522511" y="1338347"/>
            <a:chExt cx="3752150" cy="33666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511" y="1338347"/>
              <a:ext cx="3752150" cy="336665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906451" y="1590234"/>
              <a:ext cx="2984269" cy="193899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2400" dirty="0">
                  <a:latin typeface="Lato" panose="020F0502020204030203" pitchFamily="34" charset="0"/>
                </a:rPr>
                <a:t>The auditor’s Aid Certification and Fund Balance reports must be approved…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41976" y="1338345"/>
            <a:ext cx="3752150" cy="3366655"/>
            <a:chOff x="522511" y="1338347"/>
            <a:chExt cx="3752150" cy="336665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511" y="1338347"/>
              <a:ext cx="3752150" cy="336665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06451" y="1959565"/>
              <a:ext cx="2984269" cy="120032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2400" dirty="0">
                  <a:latin typeface="Lato" panose="020F0502020204030203" pitchFamily="34" charset="0"/>
                </a:rPr>
                <a:t>…before you can submit your  Annual Report.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2465034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PI-1505-SE Special Ed Annual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57448" y="1197429"/>
            <a:ext cx="3325843" cy="2877266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Lato Black" panose="020F0A02020204030203" pitchFamily="34" charset="0"/>
              </a:rPr>
              <a:t>Also due </a:t>
            </a:r>
            <a:r>
              <a:rPr lang="en-US" u="sng" dirty="0">
                <a:latin typeface="Lato Black" panose="020F0A02020204030203" pitchFamily="34" charset="0"/>
              </a:rPr>
              <a:t>Oct. 17</a:t>
            </a:r>
          </a:p>
          <a:p>
            <a:r>
              <a:rPr lang="en-US" dirty="0"/>
              <a:t>Detail report for special education (Fund 27) expenses</a:t>
            </a:r>
          </a:p>
          <a:p>
            <a:r>
              <a:rPr lang="en-US" dirty="0"/>
              <a:t>Used for state special education aid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289" y="1295732"/>
            <a:ext cx="5206046" cy="297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66233"/>
      </p:ext>
    </p:extLst>
  </p:cSld>
  <p:clrMapOvr>
    <a:masterClrMapping/>
  </p:clrMapOvr>
  <p:transition spd="med">
    <p:pull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Tying It Together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05886" y="1338345"/>
            <a:ext cx="3752150" cy="3366655"/>
            <a:chOff x="522511" y="1338347"/>
            <a:chExt cx="3752150" cy="33666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511" y="1338347"/>
              <a:ext cx="3752150" cy="336665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906451" y="1820035"/>
              <a:ext cx="2984269" cy="83099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2400" dirty="0">
                  <a:latin typeface="Lato" panose="020F0502020204030203" pitchFamily="34" charset="0"/>
                </a:rPr>
                <a:t>IDEA grant costs must match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41976" y="1338345"/>
            <a:ext cx="3752150" cy="3366655"/>
            <a:chOff x="522511" y="1338347"/>
            <a:chExt cx="3752150" cy="336665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511" y="1338347"/>
              <a:ext cx="3752150" cy="336665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06451" y="1959565"/>
              <a:ext cx="2984269" cy="120032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2400" dirty="0">
                  <a:latin typeface="Lato" panose="020F0502020204030203" pitchFamily="34" charset="0"/>
                </a:rPr>
                <a:t>PI-1505-SE detail must match the full PI-1505 Annual</a:t>
              </a:r>
            </a:p>
          </p:txBody>
        </p:sp>
      </p:grpSp>
      <p:pic>
        <p:nvPicPr>
          <p:cNvPr id="10" name="Picture 2" descr="Click to login to WISEgra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809" y="2617778"/>
            <a:ext cx="2211224" cy="71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027568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More about Annual Reports coming up…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05343" y="1197429"/>
            <a:ext cx="6912529" cy="2778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Q: Why did we cover these slides?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A: All of these reports build to the calculation   </a:t>
            </a:r>
          </a:p>
          <a:p>
            <a:pPr marL="0" indent="0">
              <a:buNone/>
            </a:pPr>
            <a:r>
              <a:rPr lang="en-US" dirty="0"/>
              <a:t>       of the October 15 General Aids</a:t>
            </a:r>
          </a:p>
        </p:txBody>
      </p:sp>
    </p:spTree>
    <p:extLst>
      <p:ext uri="{BB962C8B-B14F-4D97-AF65-F5344CB8AC3E}">
        <p14:creationId xmlns:p14="http://schemas.microsoft.com/office/powerpoint/2010/main" val="3113767658"/>
      </p:ext>
    </p:extLst>
  </p:cSld>
  <p:clrMapOvr>
    <a:masterClrMapping/>
  </p:clrMapOvr>
  <p:transition spd="med">
    <p:pull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School Level Annual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97831" y="1124122"/>
            <a:ext cx="3325813" cy="3449638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>
                <a:latin typeface="Lato Black" panose="020F0A02020204030203" pitchFamily="34" charset="0"/>
              </a:rPr>
              <a:t>Due on </a:t>
            </a:r>
            <a:r>
              <a:rPr lang="en-US" sz="1800" u="sng" dirty="0">
                <a:latin typeface="Lato Black" panose="020F0A02020204030203" pitchFamily="34" charset="0"/>
              </a:rPr>
              <a:t>Oct. 1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Expenditures only broken down by</a:t>
            </a:r>
          </a:p>
          <a:p>
            <a:pPr lvl="1"/>
            <a:r>
              <a:rPr lang="en-US" sz="1800" dirty="0"/>
              <a:t>School or District</a:t>
            </a:r>
          </a:p>
          <a:p>
            <a:pPr lvl="1"/>
            <a:r>
              <a:rPr lang="en-US" sz="1800" dirty="0"/>
              <a:t>Federal or State/Local Funded</a:t>
            </a:r>
          </a:p>
          <a:p>
            <a:pPr lvl="1">
              <a:spcAft>
                <a:spcPts val="3000"/>
              </a:spcAft>
            </a:pPr>
            <a:r>
              <a:rPr lang="en-US" sz="1800" dirty="0"/>
              <a:t>“Exclusions”</a:t>
            </a:r>
          </a:p>
          <a:p>
            <a:r>
              <a:rPr lang="en-US" sz="1800" dirty="0"/>
              <a:t>Used for federal ESSA per pupil reporting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289" y="1124122"/>
            <a:ext cx="5206046" cy="359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35670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Tying It Together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05886" y="1338345"/>
            <a:ext cx="3752150" cy="3366655"/>
            <a:chOff x="522511" y="1338347"/>
            <a:chExt cx="3752150" cy="33666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511" y="1338347"/>
              <a:ext cx="3752150" cy="336665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906451" y="1959565"/>
              <a:ext cx="2984269" cy="120032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2400" dirty="0">
                  <a:latin typeface="Lato" panose="020F0502020204030203" pitchFamily="34" charset="0"/>
                </a:rPr>
                <a:t>School Level Report total, exclusions &amp; federal costs…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41976" y="1338345"/>
            <a:ext cx="3752150" cy="3366655"/>
            <a:chOff x="522511" y="1338347"/>
            <a:chExt cx="3752150" cy="336665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511" y="1338347"/>
              <a:ext cx="3752150" cy="336665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06451" y="1959565"/>
              <a:ext cx="2984269" cy="120032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2400" dirty="0">
                  <a:latin typeface="Lato" panose="020F0502020204030203" pitchFamily="34" charset="0"/>
                </a:rPr>
                <a:t>…are reconciled to the full Annual Report.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2243871"/>
      </p:ext>
    </p:extLst>
  </p:cSld>
  <p:clrMapOvr>
    <a:masterClrMapping/>
  </p:clrMapOvr>
  <p:transition spd="slow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re 1"/>
          <p:cNvSpPr>
            <a:spLocks noGrp="1"/>
          </p:cNvSpPr>
          <p:nvPr>
            <p:ph type="title"/>
          </p:nvPr>
        </p:nvSpPr>
        <p:spPr>
          <a:xfrm>
            <a:off x="1680" y="-1"/>
            <a:ext cx="9140642" cy="92503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CA" altLang="en-US" b="1" dirty="0" err="1"/>
              <a:t>Annual</a:t>
            </a:r>
            <a:r>
              <a:rPr lang="fr-CA" altLang="en-US" b="1" dirty="0"/>
              <a:t> Report </a:t>
            </a:r>
            <a:r>
              <a:rPr lang="fr-CA" altLang="en-US" b="1" dirty="0" err="1"/>
              <a:t>Reviews</a:t>
            </a:r>
            <a:endParaRPr lang="fr-CA" altLang="en-US" b="1" dirty="0"/>
          </a:p>
        </p:txBody>
      </p:sp>
      <p:sp>
        <p:nvSpPr>
          <p:cNvPr id="31747" name="Content Placeholder 5"/>
          <p:cNvSpPr>
            <a:spLocks noGrp="1"/>
          </p:cNvSpPr>
          <p:nvPr>
            <p:ph idx="1"/>
          </p:nvPr>
        </p:nvSpPr>
        <p:spPr>
          <a:xfrm>
            <a:off x="877187" y="1051408"/>
            <a:ext cx="7958469" cy="4028297"/>
          </a:xfrm>
        </p:spPr>
        <p:txBody>
          <a:bodyPr>
            <a:no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Lato Black" panose="020F0A02020204030203" pitchFamily="34" charset="0"/>
              </a:rPr>
              <a:t>DPI review including reconciling data 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Lato Black" panose="020F0A02020204030203" pitchFamily="34" charset="0"/>
              </a:rPr>
              <a:t>DPI may identify errors in your SE data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Lato Black" panose="020F0A02020204030203" pitchFamily="34" charset="0"/>
              </a:rPr>
              <a:t>DPI may request additional information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Lato Black" panose="020F0A02020204030203" pitchFamily="34" charset="0"/>
              </a:rPr>
              <a:t>Changes in one district may impact another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Lato Black" panose="020F0A02020204030203" pitchFamily="34" charset="0"/>
              </a:rPr>
              <a:t>All changes must be made by February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Lato Black" panose="020F0A02020204030203" pitchFamily="34" charset="0"/>
              </a:rPr>
              <a:t>Timely responses are important for all to meet the deadline</a:t>
            </a:r>
          </a:p>
          <a:p>
            <a:pPr marL="0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rgbClr val="002060"/>
              </a:solidFill>
              <a:latin typeface="Lato Black" panose="020F0A02020204030203" pitchFamily="34" charset="0"/>
            </a:endParaRPr>
          </a:p>
          <a:p>
            <a:pPr marL="0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rgbClr val="002060"/>
              </a:solidFill>
              <a:latin typeface="Lato Black" panose="020F0A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909393"/>
      </p:ext>
    </p:extLst>
  </p:cSld>
  <p:clrMapOvr>
    <a:masterClrMapping/>
  </p:clrMapOvr>
  <p:transition spd="med">
    <p:pull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Financial Reports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57448" y="1197429"/>
            <a:ext cx="3325843" cy="3449386"/>
          </a:xfrm>
        </p:spPr>
        <p:txBody>
          <a:bodyPr/>
          <a:lstStyle/>
          <a:p>
            <a:r>
              <a:rPr lang="en-US" dirty="0"/>
              <a:t>September Pupil Count (PI- 1563 in SAFR)</a:t>
            </a:r>
          </a:p>
          <a:p>
            <a:r>
              <a:rPr lang="en-US" dirty="0"/>
              <a:t>Tax Levy (</a:t>
            </a:r>
            <a:r>
              <a:rPr lang="en-US" dirty="0" err="1"/>
              <a:t>WiSFiP</a:t>
            </a:r>
            <a:r>
              <a:rPr lang="en-US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C22682-7D9D-1616-2636-D2207C1B6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656" y="1197429"/>
            <a:ext cx="5608976" cy="276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27406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89" y="1882567"/>
            <a:ext cx="2881397" cy="1651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9512" y="1882567"/>
            <a:ext cx="2853602" cy="165111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Future is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64907" y="1280241"/>
            <a:ext cx="3890963" cy="771525"/>
          </a:xfrm>
        </p:spPr>
        <p:txBody>
          <a:bodyPr/>
          <a:lstStyle/>
          <a:p>
            <a:pPr marL="0" indent="0" algn="ctr">
              <a:buNone/>
            </a:pPr>
            <a:r>
              <a:rPr lang="en-US" b="0" dirty="0">
                <a:latin typeface="Lato Black" panose="020F0A02020204030203" pitchFamily="34" charset="0"/>
              </a:rPr>
              <a:t>WISEdata Finance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5514" y="3594242"/>
            <a:ext cx="3890356" cy="11859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685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39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789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1758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68557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6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15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dirty="0"/>
              <a:t>Finance data reported just like student data, directly from your data system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921135" y="1205742"/>
            <a:ext cx="3890356" cy="772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685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39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789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1758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68557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6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15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0" dirty="0">
                <a:latin typeface="Lato Black" panose="020F0A02020204030203" pitchFamily="34" charset="0"/>
              </a:rPr>
              <a:t>WiSFiP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921135" y="3617530"/>
            <a:ext cx="3890356" cy="1185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 defTabSz="685800">
              <a:lnSpc>
                <a:spcPct val="100000"/>
              </a:lnSpc>
              <a:spcBef>
                <a:spcPts val="0"/>
              </a:spcBef>
              <a:spcAft>
                <a:spcPts val="439"/>
              </a:spcAft>
              <a:buFont typeface="Arial"/>
              <a:buNone/>
              <a:defRPr sz="2400" b="1">
                <a:latin typeface="Lato" panose="020F0502020204030203" pitchFamily="34" charset="0"/>
              </a:defRPr>
            </a:lvl1pPr>
            <a:lvl2pPr marL="342789" indent="0" defTabSz="685800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1758">
                <a:latin typeface="Lato" panose="020F0502020204030203" pitchFamily="34" charset="0"/>
              </a:defRPr>
            </a:lvl2pPr>
            <a:lvl3pPr marL="685578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/>
            </a:lvl3pPr>
            <a:lvl4pPr marL="1028368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/>
            </a:lvl4pPr>
            <a:lvl5pPr marL="1371157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algn="ctr"/>
            <a:r>
              <a:rPr lang="en-US" sz="2200" dirty="0"/>
              <a:t>Reports compiled from WISE-data Finance and additional information you provide </a:t>
            </a:r>
          </a:p>
        </p:txBody>
      </p:sp>
    </p:spTree>
    <p:extLst>
      <p:ext uri="{BB962C8B-B14F-4D97-AF65-F5344CB8AC3E}">
        <p14:creationId xmlns:p14="http://schemas.microsoft.com/office/powerpoint/2010/main" val="3387162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9D91F8-3AD2-AFFC-2196-2456CCBC4D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RESOURCES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9D897-8AFC-3283-7544-15395A4519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18098" y="1197429"/>
            <a:ext cx="5046877" cy="251277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Get to know your team</a:t>
            </a:r>
          </a:p>
          <a:p>
            <a:r>
              <a:rPr lang="en-US" dirty="0"/>
              <a:t>Review prior budgets, audits and school board meetings</a:t>
            </a:r>
          </a:p>
          <a:p>
            <a:r>
              <a:rPr lang="en-US" dirty="0"/>
              <a:t>Learn how is the board updated monthly on the budget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67E2A2E-08CC-623E-9C01-117082F2C9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57" y="1384184"/>
            <a:ext cx="2134474" cy="2134474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88C3082-2482-094E-4E55-4152AAC8D8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703" y="3518658"/>
            <a:ext cx="894972" cy="126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711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What’s Next? Membership!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01630" y="1197428"/>
            <a:ext cx="6411448" cy="3116663"/>
          </a:xfrm>
        </p:spPr>
        <p:txBody>
          <a:bodyPr>
            <a:normAutofit/>
          </a:bodyPr>
          <a:lstStyle/>
          <a:p>
            <a:r>
              <a:rPr lang="en-US" dirty="0"/>
              <a:t>Federal SLDS Grant is funding development of membership reporting &amp; parental choice tools with WISEdata (Student)</a:t>
            </a:r>
          </a:p>
          <a:p>
            <a:r>
              <a:rPr lang="en-US" dirty="0"/>
              <a:t>Pupil Count Pilot in 2023-2024 (30 districts)</a:t>
            </a:r>
          </a:p>
        </p:txBody>
      </p:sp>
    </p:spTree>
    <p:extLst>
      <p:ext uri="{BB962C8B-B14F-4D97-AF65-F5344CB8AC3E}">
        <p14:creationId xmlns:p14="http://schemas.microsoft.com/office/powerpoint/2010/main" val="377868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" y="1622828"/>
            <a:ext cx="9144000" cy="2084200"/>
          </a:xfrm>
        </p:spPr>
        <p:txBody>
          <a:bodyPr/>
          <a:lstStyle/>
          <a:p>
            <a:r>
              <a:rPr lang="en-US" dirty="0"/>
              <a:t>Budget to Tax Levy…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141050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57204" y="24170"/>
            <a:ext cx="9144000" cy="921657"/>
          </a:xfrm>
        </p:spPr>
        <p:txBody>
          <a:bodyPr>
            <a:normAutofit/>
          </a:bodyPr>
          <a:lstStyle/>
          <a:p>
            <a:r>
              <a:rPr lang="en-US" dirty="0"/>
              <a:t>Overview: Budget Adoption and Tax Levy</a:t>
            </a:r>
          </a:p>
        </p:txBody>
      </p:sp>
      <p:sp>
        <p:nvSpPr>
          <p:cNvPr id="5" name="Rectangle 4"/>
          <p:cNvSpPr/>
          <p:nvPr/>
        </p:nvSpPr>
        <p:spPr>
          <a:xfrm>
            <a:off x="832748" y="3966171"/>
            <a:ext cx="8151375" cy="707886"/>
          </a:xfrm>
          <a:prstGeom prst="rect">
            <a:avLst/>
          </a:prstGeom>
          <a:solidFill>
            <a:srgbClr val="006EC0"/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</a:rPr>
              <a:t>Create a proposed budget that identifies expected revenues, expenditures and fund balances for the upcoming/current year</a:t>
            </a:r>
            <a:endParaRPr lang="en-US" sz="2000" dirty="0">
              <a:latin typeface="Lato" panose="020F050202020403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2360" y="3324214"/>
            <a:ext cx="7294089" cy="647421"/>
          </a:xfrm>
          <a:prstGeom prst="rect">
            <a:avLst/>
          </a:prstGeom>
          <a:solidFill>
            <a:srgbClr val="009999"/>
          </a:solidFill>
          <a:ln w="12700">
            <a:solidFill>
              <a:schemeClr val="bg1"/>
            </a:solidFill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</a:rPr>
              <a:t>Publish a class 1 notice in the newspaper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43667" y="2698600"/>
            <a:ext cx="6540456" cy="646331"/>
          </a:xfrm>
          <a:prstGeom prst="rect">
            <a:avLst/>
          </a:prstGeom>
          <a:solidFill>
            <a:srgbClr val="0099CC"/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800" dirty="0">
                <a:solidFill>
                  <a:schemeClr val="bg1"/>
                </a:solidFill>
                <a:latin typeface="Lato" panose="020F0502020204030203" pitchFamily="34" charset="0"/>
              </a:rPr>
              <a:t>The public hearing is held, at which time residents of the district have an opportunity to comment on the proposed budget</a:t>
            </a:r>
            <a:endParaRPr lang="en-US" sz="1800" dirty="0">
              <a:latin typeface="Lato" panose="020F050202020403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93280" y="1971671"/>
            <a:ext cx="5693066" cy="707886"/>
          </a:xfrm>
          <a:prstGeom prst="rect">
            <a:avLst/>
          </a:prstGeom>
          <a:solidFill>
            <a:srgbClr val="33A056"/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</a:rPr>
              <a:t>The electors at the annual meeting vote a tax (Common School Districts only)</a:t>
            </a:r>
            <a:endParaRPr lang="en-US" sz="800" dirty="0">
              <a:latin typeface="Lato" panose="020F050202020403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58240" y="1327016"/>
            <a:ext cx="4825883" cy="646331"/>
          </a:xfrm>
          <a:prstGeom prst="rect">
            <a:avLst/>
          </a:prstGeom>
          <a:solidFill>
            <a:srgbClr val="333399"/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Lato" panose="020F0502020204030203" pitchFamily="34" charset="0"/>
              </a:rPr>
              <a:t>Adopt a budget at a school board meeting and set the tax levy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468" y="3966172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#1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93279" y="1462477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#5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43667" y="2137383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#4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84159" y="2790991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#3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5073" y="3276702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Step #2 </a:t>
            </a:r>
          </a:p>
        </p:txBody>
      </p:sp>
    </p:spTree>
    <p:extLst>
      <p:ext uri="{BB962C8B-B14F-4D97-AF65-F5344CB8AC3E}">
        <p14:creationId xmlns:p14="http://schemas.microsoft.com/office/powerpoint/2010/main" val="4188739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Budget Adoption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The school board shall adopt a budget at a school board meeting after the public hearing and no later than the meeting in which the tax levy is set.  This is sometimes referred to as the “original” budget.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51724" y="4682583"/>
            <a:ext cx="857286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Step #5 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9933" y="3784622"/>
            <a:ext cx="48254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40" lvl="1">
              <a:defRPr/>
            </a:pPr>
            <a:r>
              <a:rPr lang="en-US" sz="3200" b="1" dirty="0">
                <a:solidFill>
                  <a:srgbClr val="262087"/>
                </a:solidFill>
                <a:latin typeface="Lato Black" panose="020F0A02020204030203"/>
              </a:rPr>
              <a:t>Deadline</a:t>
            </a:r>
            <a:r>
              <a:rPr lang="en-US" sz="3200" b="1" dirty="0">
                <a:solidFill>
                  <a:srgbClr val="002060"/>
                </a:solidFill>
                <a:latin typeface="Lato Black" panose="020F0A02020204030203"/>
              </a:rPr>
              <a:t> </a:t>
            </a:r>
            <a:r>
              <a:rPr lang="en-US" sz="3125" b="1" dirty="0">
                <a:solidFill>
                  <a:srgbClr val="33A056"/>
                </a:solidFill>
              </a:rPr>
              <a:t>November 1</a:t>
            </a:r>
            <a:r>
              <a:rPr lang="en-US" sz="3125" b="1" baseline="30000" dirty="0">
                <a:solidFill>
                  <a:srgbClr val="33A056"/>
                </a:solidFill>
              </a:rPr>
              <a:t>st</a:t>
            </a:r>
            <a:endParaRPr lang="en-US" sz="2800" b="1" dirty="0">
              <a:solidFill>
                <a:srgbClr val="33A056"/>
              </a:solidFill>
              <a:latin typeface="Lato Black" panose="020F0A02020204030203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5258" y="4682583"/>
            <a:ext cx="5788742" cy="338554"/>
          </a:xfrm>
          <a:prstGeom prst="rect">
            <a:avLst/>
          </a:prstGeom>
          <a:solidFill>
            <a:srgbClr val="333399"/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</a:rPr>
              <a:t>Adopt a budget at a school board meeting and set the tax levy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23526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Contacting the SFS 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dpifin@dpi.wi.gov</a:t>
            </a:r>
            <a:endParaRPr lang="en-US" dirty="0"/>
          </a:p>
          <a:p>
            <a:r>
              <a:rPr lang="en-US" dirty="0"/>
              <a:t>Phone: (608) 267-9114</a:t>
            </a:r>
          </a:p>
          <a:p>
            <a:r>
              <a:rPr lang="en-US" dirty="0"/>
              <a:t>Web: </a:t>
            </a:r>
            <a:r>
              <a:rPr lang="en-US" dirty="0">
                <a:hlinkClick r:id="rId3"/>
              </a:rPr>
              <a:t>dpi.wi.gov/</a:t>
            </a:r>
            <a:r>
              <a:rPr lang="en-US" dirty="0" err="1">
                <a:hlinkClick r:id="rId3"/>
              </a:rPr>
              <a:t>sfs</a:t>
            </a:r>
            <a:endParaRPr lang="en-US" dirty="0"/>
          </a:p>
          <a:p>
            <a:pPr lvl="1"/>
            <a:r>
              <a:rPr lang="en-US" dirty="0"/>
              <a:t>Team Directory: </a:t>
            </a:r>
            <a:r>
              <a:rPr lang="en-US" dirty="0">
                <a:hlinkClick r:id="rId4"/>
              </a:rPr>
              <a:t>dpi.wi.gov/</a:t>
            </a:r>
            <a:r>
              <a:rPr lang="en-US" dirty="0" err="1">
                <a:hlinkClick r:id="rId4"/>
              </a:rPr>
              <a:t>sfs</a:t>
            </a:r>
            <a:r>
              <a:rPr lang="en-US" dirty="0">
                <a:hlinkClick r:id="rId4"/>
              </a:rPr>
              <a:t>/communications/staff-directory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892618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My Contact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70278" y="1199693"/>
            <a:ext cx="5640020" cy="3021177"/>
          </a:xfrm>
        </p:spPr>
        <p:txBody>
          <a:bodyPr>
            <a:normAutofit/>
          </a:bodyPr>
          <a:lstStyle/>
          <a:p>
            <a:r>
              <a:rPr lang="en-US" dirty="0">
                <a:latin typeface="Lato Black" panose="020F0A02020204030203" pitchFamily="34" charset="0"/>
              </a:rPr>
              <a:t>Mark Elworthy</a:t>
            </a:r>
            <a:br>
              <a:rPr lang="en-US" dirty="0"/>
            </a:br>
            <a:r>
              <a:rPr lang="en-US" dirty="0"/>
              <a:t>Director</a:t>
            </a:r>
            <a:br>
              <a:rPr lang="en-US" dirty="0"/>
            </a:br>
            <a:r>
              <a:rPr lang="en-US" dirty="0"/>
              <a:t>DPI School Financial Services Team</a:t>
            </a:r>
            <a:br>
              <a:rPr lang="en-US" dirty="0"/>
            </a:br>
            <a:r>
              <a:rPr lang="en-US" dirty="0">
                <a:hlinkClick r:id="rId2"/>
              </a:rPr>
              <a:t>mark.elworthy@dpi.wi.gov</a:t>
            </a:r>
            <a:br>
              <a:rPr lang="en-US" dirty="0"/>
            </a:br>
            <a:r>
              <a:rPr lang="en-US" dirty="0"/>
              <a:t>(608) 266-9534</a:t>
            </a:r>
          </a:p>
        </p:txBody>
      </p:sp>
    </p:spTree>
    <p:extLst>
      <p:ext uri="{BB962C8B-B14F-4D97-AF65-F5344CB8AC3E}">
        <p14:creationId xmlns:p14="http://schemas.microsoft.com/office/powerpoint/2010/main" val="3960882090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66360F-7E31-BCF2-FDE5-E69DBB37A4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Recommended DPI Bookmarks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7C505-4128-93F9-DFD9-F71E6EF542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52028" y="1197429"/>
            <a:ext cx="5046877" cy="293834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SFS Team Page and Assignments</a:t>
            </a:r>
          </a:p>
          <a:p>
            <a:r>
              <a:rPr lang="en-US" dirty="0"/>
              <a:t>Sign-up for the Newsletter</a:t>
            </a:r>
          </a:p>
          <a:p>
            <a:r>
              <a:rPr lang="en-US" dirty="0"/>
              <a:t>Year at a Glance and Planning Doc</a:t>
            </a:r>
          </a:p>
          <a:p>
            <a:r>
              <a:rPr lang="en-US" dirty="0"/>
              <a:t>SAFR Portal</a:t>
            </a:r>
          </a:p>
          <a:p>
            <a:r>
              <a:rPr lang="en-US" dirty="0"/>
              <a:t>Comparative Costs per member</a:t>
            </a:r>
          </a:p>
          <a:p>
            <a:r>
              <a:rPr lang="en-US" dirty="0"/>
              <a:t>PI 1500 Contacts</a:t>
            </a:r>
          </a:p>
        </p:txBody>
      </p:sp>
    </p:spTree>
    <p:extLst>
      <p:ext uri="{BB962C8B-B14F-4D97-AF65-F5344CB8AC3E}">
        <p14:creationId xmlns:p14="http://schemas.microsoft.com/office/powerpoint/2010/main" val="890918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74E9AF-985D-738D-CCFA-5F37FF231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Table Exercise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224AA-5267-4B89-B5F3-B7F4277B7A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0" y="1197429"/>
            <a:ext cx="3775045" cy="3005455"/>
          </a:xfrm>
        </p:spPr>
        <p:txBody>
          <a:bodyPr/>
          <a:lstStyle/>
          <a:p>
            <a:r>
              <a:rPr lang="en-US" dirty="0"/>
              <a:t>First three community members you met</a:t>
            </a:r>
          </a:p>
          <a:p>
            <a:r>
              <a:rPr lang="en-US" dirty="0"/>
              <a:t>First projects completed</a:t>
            </a:r>
          </a:p>
          <a:p>
            <a:r>
              <a:rPr lang="en-US" dirty="0"/>
              <a:t>Next </a:t>
            </a:r>
            <a:r>
              <a:rPr lang="en-US"/>
              <a:t>three projects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E2FFFC2-CF44-69BB-D370-8662238BC0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1" y="1197429"/>
            <a:ext cx="2807161" cy="251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43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195686-880A-7BCD-9870-7F73CF5C54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Priorities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F2EBA-7852-7AA1-70DC-F3A136A1AD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52028" y="1197429"/>
            <a:ext cx="5639690" cy="312099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Know what is expected of you in the first 100 days</a:t>
            </a:r>
          </a:p>
          <a:p>
            <a:r>
              <a:rPr lang="en-US" dirty="0"/>
              <a:t>Complete budget reports so October 15 General Aid can be calculated</a:t>
            </a:r>
          </a:p>
          <a:p>
            <a:r>
              <a:rPr lang="en-US" dirty="0"/>
              <a:t>Develop/finalize budget for the current year</a:t>
            </a:r>
          </a:p>
          <a:p>
            <a:pPr lvl="1"/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9BCD2CC-D32B-6D59-6963-13DC2BDD1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5" y="1475335"/>
            <a:ext cx="1441827" cy="243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3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463DE9-3663-CAF1-7D13-095AABD006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Developing your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5799C-A2FB-1F5F-9398-AB1B721688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75334" y="1197429"/>
            <a:ext cx="6101123" cy="251277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Elevator speech about the district and budget</a:t>
            </a:r>
          </a:p>
          <a:p>
            <a:r>
              <a:rPr lang="en-US" dirty="0"/>
              <a:t>Quick wins</a:t>
            </a:r>
          </a:p>
          <a:p>
            <a:r>
              <a:rPr lang="en-US" dirty="0"/>
              <a:t>Long-term goals and developing a plan to support the educational goals</a:t>
            </a:r>
          </a:p>
          <a:p>
            <a:r>
              <a:rPr lang="en-US" dirty="0"/>
              <a:t>Challenge – Using someone’s budget format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C619B3C-3624-753A-862F-5A5F5D59D8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27" y="2799650"/>
            <a:ext cx="1805813" cy="182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88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Juggling Three Years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260039"/>
              </p:ext>
            </p:extLst>
          </p:nvPr>
        </p:nvGraphicFramePr>
        <p:xfrm>
          <a:off x="936566" y="1229704"/>
          <a:ext cx="7270868" cy="358040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191792">
                  <a:extLst>
                    <a:ext uri="{9D8B030D-6E8A-4147-A177-3AD203B41FA5}">
                      <a16:colId xmlns:a16="http://schemas.microsoft.com/office/drawing/2014/main" val="651815040"/>
                    </a:ext>
                  </a:extLst>
                </a:gridCol>
                <a:gridCol w="5079076">
                  <a:extLst>
                    <a:ext uri="{9D8B030D-6E8A-4147-A177-3AD203B41FA5}">
                      <a16:colId xmlns:a16="http://schemas.microsoft.com/office/drawing/2014/main" val="841562011"/>
                    </a:ext>
                  </a:extLst>
                </a:gridCol>
              </a:tblGrid>
              <a:tr h="11806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ato Black" panose="020F0A02020204030203" pitchFamily="34" charset="0"/>
                        </a:rPr>
                        <a:t>Prior</a:t>
                      </a:r>
                      <a:r>
                        <a:rPr lang="en-US" sz="2000" baseline="0" dirty="0">
                          <a:latin typeface="Lato Black" panose="020F0A02020204030203" pitchFamily="34" charset="0"/>
                        </a:rPr>
                        <a:t> Year</a:t>
                      </a:r>
                      <a:br>
                        <a:rPr lang="en-US" sz="2000" baseline="0" dirty="0">
                          <a:latin typeface="Lato Black" panose="020F0A02020204030203" pitchFamily="34" charset="0"/>
                        </a:rPr>
                      </a:br>
                      <a:r>
                        <a:rPr lang="en-US" sz="2000" dirty="0">
                          <a:latin typeface="Lato Black" panose="020F0A02020204030203" pitchFamily="34" charset="0"/>
                        </a:rPr>
                        <a:t>2022-23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Lato" panose="020F0502020204030203" pitchFamily="34" charset="0"/>
                        </a:rPr>
                        <a:t>Most of your DPI reporting involves submitting prior year data in the fall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Lato" panose="020F0502020204030203" pitchFamily="34" charset="0"/>
                        </a:rPr>
                        <a:t>Affects</a:t>
                      </a:r>
                      <a:r>
                        <a:rPr lang="en-US" sz="1800" baseline="0" dirty="0">
                          <a:latin typeface="Lato" panose="020F0502020204030203" pitchFamily="34" charset="0"/>
                        </a:rPr>
                        <a:t> most current year state aids</a:t>
                      </a:r>
                      <a:endParaRPr lang="en-US" sz="1800" dirty="0">
                        <a:latin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0973206"/>
                  </a:ext>
                </a:extLst>
              </a:tr>
              <a:tr h="11806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ato Black" panose="020F0A02020204030203" pitchFamily="34" charset="0"/>
                        </a:rPr>
                        <a:t>Current Year</a:t>
                      </a:r>
                      <a:br>
                        <a:rPr lang="en-US" sz="2000" dirty="0">
                          <a:latin typeface="Lato Black" panose="020F0A02020204030203" pitchFamily="34" charset="0"/>
                        </a:rPr>
                      </a:br>
                      <a:r>
                        <a:rPr lang="en-US" sz="2000" dirty="0">
                          <a:latin typeface="Lato Black" panose="020F0A02020204030203" pitchFamily="34" charset="0"/>
                        </a:rPr>
                        <a:t>2023-24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Lato" panose="020F0502020204030203" pitchFamily="34" charset="0"/>
                        </a:rPr>
                        <a:t>Active budget you are working under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Lato" panose="020F0502020204030203" pitchFamily="34" charset="0"/>
                        </a:rPr>
                        <a:t>Pupil counts are </a:t>
                      </a:r>
                      <a:r>
                        <a:rPr lang="en-US" sz="1800" b="1" u="sng" dirty="0">
                          <a:latin typeface="Lato" panose="020F0502020204030203" pitchFamily="34" charset="0"/>
                        </a:rPr>
                        <a:t>very</a:t>
                      </a:r>
                      <a:r>
                        <a:rPr lang="en-US" sz="1800" dirty="0">
                          <a:latin typeface="Lato" panose="020F0502020204030203" pitchFamily="34" charset="0"/>
                        </a:rPr>
                        <a:t> important!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Lato" panose="020F0502020204030203" pitchFamily="34" charset="0"/>
                        </a:rPr>
                        <a:t>October</a:t>
                      </a:r>
                      <a:r>
                        <a:rPr lang="en-US" sz="1800" baseline="0" dirty="0">
                          <a:latin typeface="Lato" panose="020F0502020204030203" pitchFamily="34" charset="0"/>
                        </a:rPr>
                        <a:t> is about Revenue Limit and Tax Levy</a:t>
                      </a:r>
                      <a:endParaRPr lang="en-US" sz="1800" dirty="0">
                        <a:latin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4318041"/>
                  </a:ext>
                </a:extLst>
              </a:tr>
              <a:tr h="11806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Lato Black" panose="020F0A02020204030203" pitchFamily="34" charset="0"/>
                        </a:rPr>
                        <a:t>Next Year</a:t>
                      </a:r>
                      <a:br>
                        <a:rPr lang="en-US" sz="2000" dirty="0">
                          <a:latin typeface="Lato Black" panose="020F0A02020204030203" pitchFamily="34" charset="0"/>
                        </a:rPr>
                      </a:br>
                      <a:r>
                        <a:rPr lang="en-US" sz="2000" dirty="0">
                          <a:latin typeface="Lato Black" panose="020F0A02020204030203" pitchFamily="34" charset="0"/>
                        </a:rPr>
                        <a:t>2024-25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800" dirty="0">
                          <a:latin typeface="Lato" panose="020F0502020204030203" pitchFamily="34" charset="0"/>
                        </a:rPr>
                        <a:t>Budget-building process starts</a:t>
                      </a:r>
                      <a:r>
                        <a:rPr lang="en-US" sz="1800" baseline="0" dirty="0">
                          <a:latin typeface="Lato" panose="020F0502020204030203" pitchFamily="34" charset="0"/>
                        </a:rPr>
                        <a:t> over the winter and goes into the spring and summer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2664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07478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>
          <a:xfrm>
            <a:off x="1681" y="0"/>
            <a:ext cx="9140642" cy="875886"/>
          </a:xfrm>
        </p:spPr>
        <p:txBody>
          <a:bodyPr/>
          <a:lstStyle/>
          <a:p>
            <a:r>
              <a:rPr lang="en-US" dirty="0"/>
              <a:t>How will I keep track of all this?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idx="1"/>
          </p:nvPr>
        </p:nvSpPr>
        <p:spPr>
          <a:xfrm>
            <a:off x="1236600" y="951310"/>
            <a:ext cx="6588919" cy="4192190"/>
          </a:xfrm>
        </p:spPr>
        <p:txBody>
          <a:bodyPr>
            <a:normAutofit/>
          </a:bodyPr>
          <a:lstStyle/>
          <a:p>
            <a:pPr marL="342904" lvl="1">
              <a:lnSpc>
                <a:spcPct val="100000"/>
              </a:lnSpc>
              <a:spcBef>
                <a:spcPts val="439"/>
              </a:spcBef>
              <a:buClr>
                <a:srgbClr val="FF0000"/>
              </a:buClr>
              <a:defRPr/>
            </a:pPr>
            <a:endParaRPr lang="en-US" sz="1800" dirty="0"/>
          </a:p>
          <a:p>
            <a:pPr>
              <a:spcBef>
                <a:spcPts val="439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Lato Black" panose="020F0A02020204030203"/>
              </a:rPr>
              <a:t>Fiscal Year at a Glance – Due dates for reports by name &amp; purpose</a:t>
            </a:r>
          </a:p>
          <a:p>
            <a:pPr>
              <a:spcBef>
                <a:spcPts val="439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Lato Black" panose="020F0A02020204030203"/>
              </a:rPr>
              <a:t>Fiscal Year "Multi-tasker" Planning Calendar - What to do related to prior year, current year and next year</a:t>
            </a:r>
          </a:p>
          <a:p>
            <a:pPr marL="0" lvl="1">
              <a:lnSpc>
                <a:spcPct val="100000"/>
              </a:lnSpc>
              <a:spcBef>
                <a:spcPts val="439"/>
              </a:spcBef>
              <a:defRPr/>
            </a:pPr>
            <a:r>
              <a:rPr lang="en-US" dirty="0">
                <a:latin typeface="Lato Black" panose="020F0A02020204030203" pitchFamily="34" charset="0"/>
                <a:hlinkClick r:id="rId3"/>
              </a:rPr>
              <a:t>dpi.wi.gov/</a:t>
            </a:r>
            <a:r>
              <a:rPr lang="en-US" dirty="0" err="1">
                <a:latin typeface="Lato Black" panose="020F0A02020204030203" pitchFamily="34" charset="0"/>
                <a:hlinkClick r:id="rId3"/>
              </a:rPr>
              <a:t>sfs</a:t>
            </a:r>
            <a:r>
              <a:rPr lang="en-US" dirty="0">
                <a:latin typeface="Lato Black" panose="020F0A02020204030203" pitchFamily="34" charset="0"/>
                <a:hlinkClick r:id="rId3"/>
              </a:rPr>
              <a:t>/communications/calendars/</a:t>
            </a:r>
            <a:br>
              <a:rPr lang="en-US" dirty="0">
                <a:latin typeface="Lato Black" panose="020F0A02020204030203" pitchFamily="34" charset="0"/>
                <a:hlinkClick r:id="rId3"/>
              </a:rPr>
            </a:br>
            <a:r>
              <a:rPr lang="en-US" dirty="0">
                <a:latin typeface="Lato Black" panose="020F0A02020204030203" pitchFamily="34" charset="0"/>
                <a:hlinkClick r:id="rId3"/>
              </a:rPr>
              <a:t>overview</a:t>
            </a:r>
            <a:r>
              <a:rPr lang="en-US" dirty="0">
                <a:latin typeface="Lato Black" panose="020F0A02020204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81269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9252</TotalTime>
  <Words>1735</Words>
  <Application>Microsoft Office PowerPoint</Application>
  <PresentationFormat>On-screen Show (16:9)</PresentationFormat>
  <Paragraphs>279</Paragraphs>
  <Slides>46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Lato</vt:lpstr>
      <vt:lpstr>Lato Black</vt:lpstr>
      <vt:lpstr>Source Sans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will I keep track of all this?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Revenue Limits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Annual Report Reviews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Public Instruction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at a Glance: WASBO New Admin/Support Staff 2023</dc:title>
  <dc:creator>dpifin@dpi.wi.gov</dc:creator>
  <cp:keywords>wasbo, nsa, 2023, fall, glance, admin, support, wisconsin, school, financial, service</cp:keywords>
  <cp:lastModifiedBy>Huelsman, Scott M.   DPI</cp:lastModifiedBy>
  <cp:revision>158</cp:revision>
  <dcterms:created xsi:type="dcterms:W3CDTF">2016-02-23T19:34:17Z</dcterms:created>
  <dcterms:modified xsi:type="dcterms:W3CDTF">2023-10-19T16:39:09Z</dcterms:modified>
</cp:coreProperties>
</file>