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705" r:id="rId2"/>
  </p:sldMasterIdLst>
  <p:notesMasterIdLst>
    <p:notesMasterId r:id="rId39"/>
  </p:notesMasterIdLst>
  <p:handoutMasterIdLst>
    <p:handoutMasterId r:id="rId40"/>
  </p:handoutMasterIdLst>
  <p:sldIdLst>
    <p:sldId id="257" r:id="rId3"/>
    <p:sldId id="292" r:id="rId4"/>
    <p:sldId id="286" r:id="rId5"/>
    <p:sldId id="289" r:id="rId6"/>
    <p:sldId id="291" r:id="rId7"/>
    <p:sldId id="293" r:id="rId8"/>
    <p:sldId id="294" r:id="rId9"/>
    <p:sldId id="295" r:id="rId10"/>
    <p:sldId id="296" r:id="rId11"/>
    <p:sldId id="297" r:id="rId12"/>
    <p:sldId id="298" r:id="rId13"/>
    <p:sldId id="299" r:id="rId14"/>
    <p:sldId id="304" r:id="rId15"/>
    <p:sldId id="305" r:id="rId16"/>
    <p:sldId id="270" r:id="rId17"/>
    <p:sldId id="283" r:id="rId18"/>
    <p:sldId id="306" r:id="rId19"/>
    <p:sldId id="284" r:id="rId20"/>
    <p:sldId id="307" r:id="rId21"/>
    <p:sldId id="308" r:id="rId22"/>
    <p:sldId id="277" r:id="rId23"/>
    <p:sldId id="278" r:id="rId24"/>
    <p:sldId id="279" r:id="rId25"/>
    <p:sldId id="280" r:id="rId26"/>
    <p:sldId id="271" r:id="rId27"/>
    <p:sldId id="281" r:id="rId28"/>
    <p:sldId id="309" r:id="rId29"/>
    <p:sldId id="310" r:id="rId30"/>
    <p:sldId id="311" r:id="rId31"/>
    <p:sldId id="312" r:id="rId32"/>
    <p:sldId id="313" r:id="rId33"/>
    <p:sldId id="282" r:id="rId34"/>
    <p:sldId id="314" r:id="rId35"/>
    <p:sldId id="315" r:id="rId36"/>
    <p:sldId id="316" r:id="rId37"/>
    <p:sldId id="364" r:id="rId38"/>
  </p:sldIdLst>
  <p:sldSz cx="9144000" cy="5143500" type="screen16x9"/>
  <p:notesSz cx="6858000" cy="9144000"/>
  <p:custDataLst>
    <p:tags r:id="rId41"/>
  </p:custDataLst>
  <p:defaultTextStyle>
    <a:defPPr>
      <a:defRPr lang="en-US"/>
    </a:defPPr>
    <a:lvl1pPr marL="0" algn="l" defTabSz="816350" rtl="0" eaLnBrk="1" latinLnBrk="0" hangingPunct="1">
      <a:defRPr sz="1607" kern="1200">
        <a:solidFill>
          <a:schemeClr val="tx1"/>
        </a:solidFill>
        <a:latin typeface="+mn-lt"/>
        <a:ea typeface="+mn-ea"/>
        <a:cs typeface="+mn-cs"/>
      </a:defRPr>
    </a:lvl1pPr>
    <a:lvl2pPr marL="408175" algn="l" defTabSz="816350" rtl="0" eaLnBrk="1" latinLnBrk="0" hangingPunct="1">
      <a:defRPr sz="1607" kern="1200">
        <a:solidFill>
          <a:schemeClr val="tx1"/>
        </a:solidFill>
        <a:latin typeface="+mn-lt"/>
        <a:ea typeface="+mn-ea"/>
        <a:cs typeface="+mn-cs"/>
      </a:defRPr>
    </a:lvl2pPr>
    <a:lvl3pPr marL="816350" algn="l" defTabSz="816350" rtl="0" eaLnBrk="1" latinLnBrk="0" hangingPunct="1">
      <a:defRPr sz="1607" kern="1200">
        <a:solidFill>
          <a:schemeClr val="tx1"/>
        </a:solidFill>
        <a:latin typeface="+mn-lt"/>
        <a:ea typeface="+mn-ea"/>
        <a:cs typeface="+mn-cs"/>
      </a:defRPr>
    </a:lvl3pPr>
    <a:lvl4pPr marL="1224525" algn="l" defTabSz="816350" rtl="0" eaLnBrk="1" latinLnBrk="0" hangingPunct="1">
      <a:defRPr sz="1607" kern="1200">
        <a:solidFill>
          <a:schemeClr val="tx1"/>
        </a:solidFill>
        <a:latin typeface="+mn-lt"/>
        <a:ea typeface="+mn-ea"/>
        <a:cs typeface="+mn-cs"/>
      </a:defRPr>
    </a:lvl4pPr>
    <a:lvl5pPr marL="1632699" algn="l" defTabSz="816350" rtl="0" eaLnBrk="1" latinLnBrk="0" hangingPunct="1">
      <a:defRPr sz="1607" kern="1200">
        <a:solidFill>
          <a:schemeClr val="tx1"/>
        </a:solidFill>
        <a:latin typeface="+mn-lt"/>
        <a:ea typeface="+mn-ea"/>
        <a:cs typeface="+mn-cs"/>
      </a:defRPr>
    </a:lvl5pPr>
    <a:lvl6pPr marL="2040875" algn="l" defTabSz="816350" rtl="0" eaLnBrk="1" latinLnBrk="0" hangingPunct="1">
      <a:defRPr sz="1607" kern="1200">
        <a:solidFill>
          <a:schemeClr val="tx1"/>
        </a:solidFill>
        <a:latin typeface="+mn-lt"/>
        <a:ea typeface="+mn-ea"/>
        <a:cs typeface="+mn-cs"/>
      </a:defRPr>
    </a:lvl6pPr>
    <a:lvl7pPr marL="2449049" algn="l" defTabSz="816350" rtl="0" eaLnBrk="1" latinLnBrk="0" hangingPunct="1">
      <a:defRPr sz="1607" kern="1200">
        <a:solidFill>
          <a:schemeClr val="tx1"/>
        </a:solidFill>
        <a:latin typeface="+mn-lt"/>
        <a:ea typeface="+mn-ea"/>
        <a:cs typeface="+mn-cs"/>
      </a:defRPr>
    </a:lvl7pPr>
    <a:lvl8pPr marL="2857225" algn="l" defTabSz="816350" rtl="0" eaLnBrk="1" latinLnBrk="0" hangingPunct="1">
      <a:defRPr sz="1607" kern="1200">
        <a:solidFill>
          <a:schemeClr val="tx1"/>
        </a:solidFill>
        <a:latin typeface="+mn-lt"/>
        <a:ea typeface="+mn-ea"/>
        <a:cs typeface="+mn-cs"/>
      </a:defRPr>
    </a:lvl8pPr>
    <a:lvl9pPr marL="3265399" algn="l" defTabSz="816350" rtl="0" eaLnBrk="1" latinLnBrk="0" hangingPunct="1">
      <a:defRPr sz="1607"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358" userDrawn="1">
          <p15:clr>
            <a:srgbClr val="A4A3A4"/>
          </p15:clr>
        </p15:guide>
        <p15:guide id="4" orient="horz" pos="2868">
          <p15:clr>
            <a:srgbClr val="A4A3A4"/>
          </p15:clr>
        </p15:guide>
        <p15:guide id="5" pos="2863">
          <p15:clr>
            <a:srgbClr val="A4A3A4"/>
          </p15:clr>
        </p15:guide>
        <p15:guide id="6" orient="horz" pos="3239">
          <p15:clr>
            <a:srgbClr val="A4A3A4"/>
          </p15:clr>
        </p15:guide>
        <p15:guide id="7" pos="28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Dill, Alicia E.  DPI" initials="DAED" lastIdx="8" clrIdx="0">
    <p:extLst>
      <p:ext uri="{19B8F6BF-5375-455C-9EA6-DF929625EA0E}">
        <p15:presenceInfo xmlns:p15="http://schemas.microsoft.com/office/powerpoint/2012/main" userId="S-1-5-21-1801521381-3634682121-3741049240-48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262087"/>
    <a:srgbClr val="0066CC"/>
    <a:srgbClr val="E9EBF5"/>
    <a:srgbClr val="F2F8EC"/>
    <a:srgbClr val="DBECCC"/>
    <a:srgbClr val="0099CC"/>
    <a:srgbClr val="009999"/>
    <a:srgbClr val="33A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D91B1-8B85-49F8-9BB9-3B2C72602C6D}" v="3087" dt="2022-04-07T16:45:05.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81" autoAdjust="0"/>
    <p:restoredTop sz="80837" autoAdjust="0"/>
  </p:normalViewPr>
  <p:slideViewPr>
    <p:cSldViewPr snapToGrid="0">
      <p:cViewPr varScale="1">
        <p:scale>
          <a:sx n="41" d="100"/>
          <a:sy n="41" d="100"/>
        </p:scale>
        <p:origin x="54" y="738"/>
      </p:cViewPr>
      <p:guideLst>
        <p:guide pos="2880"/>
        <p:guide orient="horz" pos="2358"/>
        <p:guide orient="horz" pos="2868"/>
        <p:guide pos="2863"/>
        <p:guide orient="horz" pos="3239"/>
        <p:guide pos="2889"/>
      </p:guideLst>
    </p:cSldViewPr>
  </p:slideViewPr>
  <p:outlineViewPr>
    <p:cViewPr>
      <p:scale>
        <a:sx n="33" d="100"/>
        <a:sy n="33" d="100"/>
      </p:scale>
      <p:origin x="0" y="-4160"/>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0.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C390B7-1F70-4C42-97DE-BCA2F3ADF55D}" type="datetimeFigureOut">
              <a:rPr lang="en-US" smtClean="0"/>
              <a:t>7/25/2022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7DAF63-A305-4FAA-9CF5-74D29E356666}" type="slidenum">
              <a:rPr lang="en-US" smtClean="0"/>
              <a:t>‹#›</a:t>
            </a:fld>
            <a:endParaRPr lang="en-US"/>
          </a:p>
        </p:txBody>
      </p:sp>
    </p:spTree>
    <p:custDataLst>
      <p:tags r:id="rId2"/>
    </p:custDataLst>
    <p:extLst>
      <p:ext uri="{BB962C8B-B14F-4D97-AF65-F5344CB8AC3E}">
        <p14:creationId xmlns:p14="http://schemas.microsoft.com/office/powerpoint/2010/main" val="3964798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A6DA2-DBBE-4770-B306-E508828D6748}"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5DF56-57B0-4853-AED0-8A067C4B3741}" type="slidenum">
              <a:rPr lang="en-US" smtClean="0"/>
              <a:t>‹#›</a:t>
            </a:fld>
            <a:endParaRPr lang="en-US"/>
          </a:p>
        </p:txBody>
      </p:sp>
    </p:spTree>
    <p:extLst>
      <p:ext uri="{BB962C8B-B14F-4D97-AF65-F5344CB8AC3E}">
        <p14:creationId xmlns:p14="http://schemas.microsoft.com/office/powerpoint/2010/main" val="348759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5DF56-57B0-4853-AED0-8A067C4B3741}" type="slidenum">
              <a:rPr lang="en-US" smtClean="0"/>
              <a:t>1</a:t>
            </a:fld>
            <a:endParaRPr lang="en-US"/>
          </a:p>
        </p:txBody>
      </p:sp>
    </p:spTree>
    <p:extLst>
      <p:ext uri="{BB962C8B-B14F-4D97-AF65-F5344CB8AC3E}">
        <p14:creationId xmlns:p14="http://schemas.microsoft.com/office/powerpoint/2010/main" val="2660330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t>
            </a:r>
            <a:r>
              <a:rPr lang="en-US" baseline="0" dirty="0"/>
              <a:t>visual of breakfast – what must be offered and what must be selected.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the left is what the menu planner must offer, daily. This includes the components: fruit, grain, and milk and at least four food items from these three food components must be offered.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the right is what a student must at least select to make a reimbursable meal. They must select at least three food items, one of which is ½ cup fruit and/or vegetable to make a reimbursable meal.</a:t>
            </a:r>
            <a:endParaRPr lang="en-US" dirty="0"/>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10</a:t>
            </a:fld>
            <a:endParaRPr lang="en-US"/>
          </a:p>
        </p:txBody>
      </p:sp>
    </p:spTree>
    <p:extLst>
      <p:ext uri="{BB962C8B-B14F-4D97-AF65-F5344CB8AC3E}">
        <p14:creationId xmlns:p14="http://schemas.microsoft.com/office/powerpoint/2010/main" val="45450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a visual of lunch – what must be offered and what must be selected. On the left is what the menu planner must offer. This includes all five food components: fruit, grain, vegetable, meat/meat alternate and milk. Amounts to offer of each will depend on the grade group served. On the right is what a student must at least select to make a reimbursable meal. They must select at least three full, different, food components, one of which is ½ cup fruit and/or vegetable to make a reimbursable meal.</a:t>
            </a:r>
            <a:endParaRPr lang="en-US" dirty="0"/>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11</a:t>
            </a:fld>
            <a:endParaRPr lang="en-US"/>
          </a:p>
        </p:txBody>
      </p:sp>
    </p:spTree>
    <p:extLst>
      <p:ext uri="{BB962C8B-B14F-4D97-AF65-F5344CB8AC3E}">
        <p14:creationId xmlns:p14="http://schemas.microsoft.com/office/powerpoint/2010/main" val="76133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start with breakfast examples. </a:t>
            </a:r>
          </a:p>
          <a:p>
            <a:endParaRPr lang="en-US" dirty="0"/>
          </a:p>
          <a:p>
            <a:r>
              <a:rPr lang="en-US" dirty="0"/>
              <a:t>Here is the</a:t>
            </a:r>
            <a:r>
              <a:rPr lang="en-US" baseline="0" dirty="0"/>
              <a:t> planned breakfast menu for the day for a K-12 menu. Remember, four food items from the three required food components must be offered daily at breakfast.</a:t>
            </a:r>
          </a:p>
          <a:p>
            <a:endParaRPr lang="en-US" baseline="0" dirty="0"/>
          </a:p>
          <a:p>
            <a:r>
              <a:rPr lang="en-US" b="1" baseline="0" dirty="0"/>
              <a:t>Ask group: </a:t>
            </a:r>
            <a:r>
              <a:rPr lang="en-US" b="0" baseline="0" dirty="0"/>
              <a:t>What are the three required food components? </a:t>
            </a:r>
          </a:p>
          <a:p>
            <a:r>
              <a:rPr lang="en-US" b="0" baseline="0" dirty="0"/>
              <a:t>Answer – grain, fruit, and milk.</a:t>
            </a:r>
          </a:p>
          <a:p>
            <a:endParaRPr lang="en-US" b="0" baseline="0" dirty="0"/>
          </a:p>
          <a:p>
            <a:r>
              <a:rPr lang="en-US" b="1" baseline="0" dirty="0"/>
              <a:t>Ask group</a:t>
            </a:r>
            <a:r>
              <a:rPr lang="en-US" b="0" baseline="0" dirty="0"/>
              <a:t>: If serving a K-12 menu at breakfast, what is the daily minimum that must be offered of each of the three food components?</a:t>
            </a:r>
          </a:p>
          <a:p>
            <a:r>
              <a:rPr lang="en-US" b="0" baseline="0" dirty="0"/>
              <a:t>Answer – 1 cup milk, 1 cup fruit, and 1 </a:t>
            </a:r>
            <a:r>
              <a:rPr lang="en-US" b="0" baseline="0" dirty="0" err="1"/>
              <a:t>oz</a:t>
            </a:r>
            <a:r>
              <a:rPr lang="en-US" b="0" baseline="0" dirty="0"/>
              <a:t> </a:t>
            </a:r>
            <a:r>
              <a:rPr lang="en-US" b="0" baseline="0" dirty="0" err="1"/>
              <a:t>eq</a:t>
            </a:r>
            <a:r>
              <a:rPr lang="en-US" b="0" baseline="0" dirty="0"/>
              <a:t> grain.</a:t>
            </a:r>
          </a:p>
          <a:p>
            <a:endParaRPr lang="en-US" b="0" baseline="0" dirty="0"/>
          </a:p>
          <a:p>
            <a:r>
              <a:rPr lang="en-US" b="0" baseline="0" dirty="0"/>
              <a:t>This menu for the day includes a breakfast sandwich of 1 </a:t>
            </a:r>
            <a:r>
              <a:rPr lang="en-US" b="0" baseline="0" dirty="0" err="1"/>
              <a:t>oz</a:t>
            </a:r>
            <a:r>
              <a:rPr lang="en-US" b="0" baseline="0" dirty="0"/>
              <a:t> </a:t>
            </a:r>
            <a:r>
              <a:rPr lang="en-US" b="0" baseline="0" dirty="0" err="1"/>
              <a:t>eq</a:t>
            </a:r>
            <a:r>
              <a:rPr lang="en-US" b="0" baseline="0" dirty="0"/>
              <a:t> grain bagel and 1 </a:t>
            </a:r>
            <a:r>
              <a:rPr lang="en-US" b="0" baseline="0" dirty="0" err="1"/>
              <a:t>oz</a:t>
            </a:r>
            <a:r>
              <a:rPr lang="en-US" b="0" baseline="0" dirty="0"/>
              <a:t> </a:t>
            </a:r>
            <a:r>
              <a:rPr lang="en-US" b="0" baseline="0" dirty="0" err="1"/>
              <a:t>eq</a:t>
            </a:r>
            <a:r>
              <a:rPr lang="en-US" b="0" baseline="0" dirty="0"/>
              <a:t> egg n’ ham patty, ½ cup strawberries, ½ cup orange slices, and 1 cup milk. </a:t>
            </a:r>
          </a:p>
          <a:p>
            <a:endParaRPr lang="en-US" b="0" baseline="0" dirty="0"/>
          </a:p>
          <a:p>
            <a:r>
              <a:rPr lang="en-US" b="1" baseline="0" dirty="0"/>
              <a:t>Ask group</a:t>
            </a:r>
            <a:r>
              <a:rPr lang="en-US" b="0" baseline="0" dirty="0"/>
              <a:t>: Did the menu planner meet the meal pattern for the day?</a:t>
            </a:r>
          </a:p>
          <a:p>
            <a:r>
              <a:rPr lang="en-US" b="0" baseline="0" dirty="0"/>
              <a:t>Answer – yes!</a:t>
            </a:r>
            <a:endParaRPr lang="en-US" b="1"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13</a:t>
            </a:fld>
            <a:endParaRPr lang="en-US"/>
          </a:p>
        </p:txBody>
      </p:sp>
    </p:spTree>
    <p:extLst>
      <p:ext uri="{BB962C8B-B14F-4D97-AF65-F5344CB8AC3E}">
        <p14:creationId xmlns:p14="http://schemas.microsoft.com/office/powerpoint/2010/main" val="3944308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student selected a milk and a breakfast sandwich, which the menu planner planned as 1 food item.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Point to make: </a:t>
            </a:r>
            <a:r>
              <a:rPr lang="en-US" b="0" baseline="0" dirty="0"/>
              <a:t>the menu planner determines how many food items to count something as prior to service. It is not up to the POS to determine how much a food item counts as at the time of determining a reimbursable meal. This must be communicated beforehand. </a:t>
            </a:r>
            <a:endParaRPr lang="en-US" b="1" dirty="0"/>
          </a:p>
          <a:p>
            <a:endParaRPr lang="en-US" baseline="0" dirty="0"/>
          </a:p>
          <a:p>
            <a:r>
              <a:rPr lang="en-US" baseline="0" dirty="0"/>
              <a:t>Is this a reimbursable meal? </a:t>
            </a:r>
          </a:p>
          <a:p>
            <a:r>
              <a:rPr lang="en-US" baseline="0" dirty="0"/>
              <a:t>Answer – No! Only two food items are on the tray.</a:t>
            </a:r>
          </a:p>
          <a:p>
            <a:endParaRPr lang="en-US" b="1" baseline="0" dirty="0"/>
          </a:p>
          <a:p>
            <a:r>
              <a:rPr lang="en-US" b="1" baseline="0" dirty="0"/>
              <a:t>*click again* </a:t>
            </a:r>
            <a:r>
              <a:rPr lang="en-US" b="0" baseline="0" dirty="0"/>
              <a:t>The student added ½ cup strawberries. </a:t>
            </a:r>
            <a:r>
              <a:rPr lang="en-US" baseline="0" dirty="0"/>
              <a:t>Is this a reimbursable meal?</a:t>
            </a:r>
          </a:p>
          <a:p>
            <a:r>
              <a:rPr lang="en-US" baseline="0" dirty="0"/>
              <a:t>Answer – Yes! Now there are three food items on the student’s tray, one of which is ½ cup fruit and/or vegetable.</a:t>
            </a:r>
          </a:p>
          <a:p>
            <a:endParaRPr lang="en-US" baseline="0" dirty="0"/>
          </a:p>
        </p:txBody>
      </p:sp>
      <p:sp>
        <p:nvSpPr>
          <p:cNvPr id="4" name="Slide Number Placeholder 3"/>
          <p:cNvSpPr>
            <a:spLocks noGrp="1"/>
          </p:cNvSpPr>
          <p:nvPr>
            <p:ph type="sldNum" sz="quarter" idx="10"/>
          </p:nvPr>
        </p:nvSpPr>
        <p:spPr/>
        <p:txBody>
          <a:bodyPr/>
          <a:lstStyle/>
          <a:p>
            <a:fld id="{B5259CEA-C71D-41BF-8A2E-09D6333EDD9D}" type="slidenum">
              <a:rPr lang="en-US" smtClean="0"/>
              <a:t>14</a:t>
            </a:fld>
            <a:endParaRPr lang="en-US"/>
          </a:p>
        </p:txBody>
      </p:sp>
    </p:spTree>
    <p:extLst>
      <p:ext uri="{BB962C8B-B14F-4D97-AF65-F5344CB8AC3E}">
        <p14:creationId xmlns:p14="http://schemas.microsoft.com/office/powerpoint/2010/main" val="411087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once*</a:t>
            </a:r>
          </a:p>
          <a:p>
            <a:endParaRPr lang="en-US" baseline="0" dirty="0"/>
          </a:p>
          <a:p>
            <a:r>
              <a:rPr lang="en-US" baseline="0" dirty="0"/>
              <a:t>Now let’s say the menu planner plans to count the sandwich as two food items. Remember that they can do this because the sandwich contains 1 </a:t>
            </a:r>
            <a:r>
              <a:rPr lang="en-US" baseline="0" dirty="0" err="1"/>
              <a:t>oz</a:t>
            </a:r>
            <a:r>
              <a:rPr lang="en-US" baseline="0" dirty="0"/>
              <a:t> </a:t>
            </a:r>
            <a:r>
              <a:rPr lang="en-US" baseline="0" dirty="0" err="1"/>
              <a:t>eq</a:t>
            </a:r>
            <a:r>
              <a:rPr lang="en-US" baseline="0" dirty="0"/>
              <a:t> grain and 1 </a:t>
            </a:r>
            <a:r>
              <a:rPr lang="en-US" baseline="0" dirty="0" err="1"/>
              <a:t>oz</a:t>
            </a:r>
            <a:r>
              <a:rPr lang="en-US" baseline="0" dirty="0"/>
              <a:t> </a:t>
            </a:r>
            <a:r>
              <a:rPr lang="en-US" baseline="0" dirty="0" err="1"/>
              <a:t>eq</a:t>
            </a:r>
            <a:r>
              <a:rPr lang="en-US" baseline="0" dirty="0"/>
              <a:t> meat/meat alternate. The student selected the sandwich and the strawberries.</a:t>
            </a:r>
          </a:p>
          <a:p>
            <a:endParaRPr lang="en-US" b="1" baseline="0" dirty="0"/>
          </a:p>
          <a:p>
            <a:r>
              <a:rPr lang="en-US" baseline="0" dirty="0"/>
              <a:t>Is this a reimbursable meal?</a:t>
            </a:r>
          </a:p>
          <a:p>
            <a:r>
              <a:rPr lang="en-US" baseline="0" dirty="0"/>
              <a:t>Answer – Yes. There are three food items on the tray, one of which is ½ cup fruit and/or vegetable.</a:t>
            </a:r>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15</a:t>
            </a:fld>
            <a:endParaRPr lang="en-US"/>
          </a:p>
        </p:txBody>
      </p:sp>
    </p:spTree>
    <p:extLst>
      <p:ext uri="{BB962C8B-B14F-4D97-AF65-F5344CB8AC3E}">
        <p14:creationId xmlns:p14="http://schemas.microsoft.com/office/powerpoint/2010/main" val="59679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once*</a:t>
            </a:r>
          </a:p>
          <a:p>
            <a:endParaRPr lang="en-US" baseline="0" dirty="0"/>
          </a:p>
          <a:p>
            <a:r>
              <a:rPr lang="en-US" baseline="0" dirty="0"/>
              <a:t>Again, the menu planner plans to count the sandwich as two food items. The student selected the sandwich and a milk.</a:t>
            </a:r>
          </a:p>
          <a:p>
            <a:endParaRPr lang="en-US" b="1" baseline="0" dirty="0"/>
          </a:p>
          <a:p>
            <a:r>
              <a:rPr lang="en-US" baseline="0" dirty="0"/>
              <a:t>Is this a reimbursable meal?</a:t>
            </a:r>
          </a:p>
          <a:p>
            <a:r>
              <a:rPr lang="en-US" baseline="0" dirty="0"/>
              <a:t>Answer – No! There are three food items on the student’s tray, but none of which are ½ cup fruit and/or vegetable.</a:t>
            </a:r>
          </a:p>
          <a:p>
            <a:endParaRPr lang="en-US" baseline="0" dirty="0"/>
          </a:p>
          <a:p>
            <a:r>
              <a:rPr lang="en-US" b="1" baseline="0" dirty="0"/>
              <a:t>*click again* </a:t>
            </a:r>
            <a:r>
              <a:rPr lang="en-US" b="0" baseline="0" dirty="0"/>
              <a:t>The student added the orange slices. </a:t>
            </a:r>
            <a:r>
              <a:rPr lang="en-US" baseline="0" dirty="0"/>
              <a:t>Is this a reimbursable meal?</a:t>
            </a:r>
          </a:p>
          <a:p>
            <a:r>
              <a:rPr lang="en-US" baseline="0" dirty="0"/>
              <a:t>Answer – Yes. There are now actually four food items on the tray, which is allowable. The student chose four food items, one of which is ½ cup fruit and/or vegetable.</a:t>
            </a:r>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16</a:t>
            </a:fld>
            <a:endParaRPr lang="en-US"/>
          </a:p>
        </p:txBody>
      </p:sp>
    </p:spTree>
    <p:extLst>
      <p:ext uri="{BB962C8B-B14F-4D97-AF65-F5344CB8AC3E}">
        <p14:creationId xmlns:p14="http://schemas.microsoft.com/office/powerpoint/2010/main" val="124663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a:t>
            </a:r>
            <a:r>
              <a:rPr lang="en-US" baseline="0" dirty="0"/>
              <a:t> planned breakfast menu for the day. It</a:t>
            </a:r>
            <a:r>
              <a:rPr lang="en-US" b="0" baseline="0" dirty="0"/>
              <a:t> includes ½ a hard boiled egg (which credits 1 </a:t>
            </a:r>
            <a:r>
              <a:rPr lang="en-US" b="0" baseline="0" dirty="0" err="1"/>
              <a:t>oz</a:t>
            </a:r>
            <a:r>
              <a:rPr lang="en-US" b="0" baseline="0" dirty="0"/>
              <a:t> </a:t>
            </a:r>
            <a:r>
              <a:rPr lang="en-US" b="0" baseline="0" dirty="0" err="1"/>
              <a:t>eq</a:t>
            </a:r>
            <a:r>
              <a:rPr lang="en-US" b="0" baseline="0" dirty="0"/>
              <a:t> meat/meat alternate, which is being counted as a grain), a slice of whole wheat toast (which credits 1 </a:t>
            </a:r>
            <a:r>
              <a:rPr lang="en-US" b="0" baseline="0" dirty="0" err="1"/>
              <a:t>oz</a:t>
            </a:r>
            <a:r>
              <a:rPr lang="en-US" b="0" baseline="0" dirty="0"/>
              <a:t> </a:t>
            </a:r>
            <a:r>
              <a:rPr lang="en-US" b="0" baseline="0" dirty="0" err="1"/>
              <a:t>eq</a:t>
            </a:r>
            <a:r>
              <a:rPr lang="en-US" b="0" baseline="0" dirty="0"/>
              <a:t> grain), ½ cup blueberries, ½ cup hash browns, and 1 cup milk. </a:t>
            </a:r>
          </a:p>
          <a:p>
            <a:endParaRPr lang="en-US" b="1" baseline="0" dirty="0"/>
          </a:p>
          <a:p>
            <a:r>
              <a:rPr lang="en-US" b="1" baseline="0" dirty="0"/>
              <a:t>Ask group</a:t>
            </a:r>
            <a:r>
              <a:rPr lang="en-US" b="0" baseline="0" dirty="0"/>
              <a:t>: Why can the menu planner count the egg as a grain?</a:t>
            </a:r>
          </a:p>
          <a:p>
            <a:r>
              <a:rPr lang="en-US" b="0" baseline="0" dirty="0"/>
              <a:t>Answer – Because they also offered a 1 </a:t>
            </a:r>
            <a:r>
              <a:rPr lang="en-US" b="0" baseline="0" dirty="0" err="1"/>
              <a:t>oz</a:t>
            </a:r>
            <a:r>
              <a:rPr lang="en-US" b="0" baseline="0" dirty="0"/>
              <a:t> </a:t>
            </a:r>
            <a:r>
              <a:rPr lang="en-US" b="0" baseline="0" dirty="0" err="1"/>
              <a:t>eq</a:t>
            </a:r>
            <a:r>
              <a:rPr lang="en-US" b="0" baseline="0" dirty="0"/>
              <a:t> true grain!</a:t>
            </a:r>
          </a:p>
          <a:p>
            <a:endParaRPr lang="en-US" b="0" baseline="0" dirty="0"/>
          </a:p>
          <a:p>
            <a:r>
              <a:rPr lang="en-US" b="1" baseline="0" dirty="0"/>
              <a:t>Ask group</a:t>
            </a:r>
            <a:r>
              <a:rPr lang="en-US" b="0" baseline="0" dirty="0"/>
              <a:t>: Does anyone know the new rule with crediting </a:t>
            </a:r>
            <a:r>
              <a:rPr lang="en-US" b="0" baseline="0" dirty="0" err="1"/>
              <a:t>hashbrowns</a:t>
            </a:r>
            <a:r>
              <a:rPr lang="en-US" b="0" baseline="0" dirty="0"/>
              <a:t>, or starchy vegetables at breakfast?</a:t>
            </a:r>
          </a:p>
          <a:p>
            <a:r>
              <a:rPr lang="en-US" b="0" baseline="0" dirty="0"/>
              <a:t>Answer – you no longer need </a:t>
            </a:r>
            <a:r>
              <a:rPr lang="en-US" altLang="en-US" dirty="0">
                <a:cs typeface="Arial" panose="020B0604020202020204" pitchFamily="34" charset="0"/>
              </a:rPr>
              <a:t>to also offer at least 2 cups of non-starchy vegetables from dark-green, red/orange, beans/peas or the other vegetable subgroup during the week before the starchy vegetable can be counted towards the meal pattern. You can freely offer starchy vegetables at breakfast!</a:t>
            </a:r>
          </a:p>
          <a:p>
            <a:endParaRPr lang="en-US" b="0" baseline="0" dirty="0"/>
          </a:p>
          <a:p>
            <a:r>
              <a:rPr lang="en-US" b="1" baseline="0" dirty="0"/>
              <a:t>Ask group</a:t>
            </a:r>
            <a:r>
              <a:rPr lang="en-US" b="0" baseline="0" dirty="0"/>
              <a:t>: Did the menu planner meet the meal pattern for the day?</a:t>
            </a:r>
          </a:p>
          <a:p>
            <a:r>
              <a:rPr lang="en-US" b="0" baseline="0" dirty="0"/>
              <a:t>Answer – yes! They offered at least four food items from at least 1 </a:t>
            </a:r>
            <a:r>
              <a:rPr lang="en-US" b="0" baseline="0" dirty="0" err="1"/>
              <a:t>oz</a:t>
            </a:r>
            <a:r>
              <a:rPr lang="en-US" b="0" baseline="0" dirty="0"/>
              <a:t> </a:t>
            </a:r>
            <a:r>
              <a:rPr lang="en-US" b="0" baseline="0" dirty="0" err="1"/>
              <a:t>eq</a:t>
            </a:r>
            <a:r>
              <a:rPr lang="en-US" b="0" baseline="0" dirty="0"/>
              <a:t> grain, 1 cup fruit, and 1 cup of milk.</a:t>
            </a:r>
            <a:endParaRPr lang="en-US" b="1" baseline="0" dirty="0"/>
          </a:p>
          <a:p>
            <a:endParaRPr lang="en-US" b="1"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B5259CEA-C71D-41BF-8A2E-09D6333ED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66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 a</a:t>
            </a:r>
            <a:r>
              <a:rPr lang="en-US" baseline="0" dirty="0"/>
              <a:t> ½ hard boiled egg and ½ cup of hash browns.</a:t>
            </a:r>
          </a:p>
          <a:p>
            <a:endParaRPr lang="en-US" baseline="0" dirty="0"/>
          </a:p>
          <a:p>
            <a:r>
              <a:rPr lang="en-US" b="0" baseline="0" dirty="0"/>
              <a:t>Is this a reimbursable meal?</a:t>
            </a:r>
          </a:p>
          <a:p>
            <a:r>
              <a:rPr lang="en-US" b="0" baseline="0" dirty="0"/>
              <a:t>Answer – No! The student only selected two food items. </a:t>
            </a:r>
          </a:p>
          <a:p>
            <a:endParaRPr lang="en-US" b="0" baseline="0" dirty="0"/>
          </a:p>
          <a:p>
            <a:r>
              <a:rPr lang="en-US" b="1" baseline="0" dirty="0"/>
              <a:t>*click again* </a:t>
            </a:r>
            <a:r>
              <a:rPr lang="en-US" b="0" baseline="0" dirty="0"/>
              <a:t>The student added ½ cup of blueberries. Is this a reimbursable meal?</a:t>
            </a:r>
          </a:p>
          <a:p>
            <a:r>
              <a:rPr lang="en-US" b="0" baseline="0" dirty="0"/>
              <a:t>Answer – Yes! The student now selected three food items and at least one of them is ½ cup fruit or vegetable. In this case they have a fruit </a:t>
            </a:r>
            <a:r>
              <a:rPr lang="en-US" b="1" baseline="0" dirty="0"/>
              <a:t>and</a:t>
            </a:r>
            <a:r>
              <a:rPr lang="en-US" b="0" baseline="0" dirty="0"/>
              <a:t> a vegetable!</a:t>
            </a:r>
          </a:p>
          <a:p>
            <a:endParaRPr lang="en-US" b="0" baseline="0" dirty="0"/>
          </a:p>
          <a:p>
            <a:r>
              <a:rPr lang="en-US" b="1" baseline="0" dirty="0"/>
              <a:t>Point to make</a:t>
            </a:r>
            <a:r>
              <a:rPr lang="en-US" b="0" baseline="0" dirty="0"/>
              <a:t>: Although the menu planner has to offer a grain in order to count the meat/meat alternate towards the grain component, the student does not have to select it.</a:t>
            </a:r>
            <a:endParaRPr lang="en-US" b="1" dirty="0"/>
          </a:p>
        </p:txBody>
      </p:sp>
      <p:sp>
        <p:nvSpPr>
          <p:cNvPr id="4" name="Slide Number Placeholder 3"/>
          <p:cNvSpPr>
            <a:spLocks noGrp="1"/>
          </p:cNvSpPr>
          <p:nvPr>
            <p:ph type="sldNum" sz="quarter" idx="10"/>
          </p:nvPr>
        </p:nvSpPr>
        <p:spPr/>
        <p:txBody>
          <a:bodyPr/>
          <a:lstStyle/>
          <a:p>
            <a:fld id="{B5259CEA-C71D-41BF-8A2E-09D6333EDD9D}" type="slidenum">
              <a:rPr lang="en-US" smtClean="0"/>
              <a:t>18</a:t>
            </a:fld>
            <a:endParaRPr lang="en-US"/>
          </a:p>
        </p:txBody>
      </p:sp>
    </p:spTree>
    <p:extLst>
      <p:ext uri="{BB962C8B-B14F-4D97-AF65-F5344CB8AC3E}">
        <p14:creationId xmlns:p14="http://schemas.microsoft.com/office/powerpoint/2010/main" val="243060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 toast and </a:t>
            </a:r>
            <a:r>
              <a:rPr lang="en-US" baseline="0" dirty="0"/>
              <a:t>milk. Is this a reimbursable meal?</a:t>
            </a:r>
          </a:p>
          <a:p>
            <a:r>
              <a:rPr lang="en-US" b="0" baseline="0" dirty="0"/>
              <a:t>Answer – No! The student only selected two food items. </a:t>
            </a:r>
          </a:p>
          <a:p>
            <a:endParaRPr lang="en-US" b="0" baseline="0" dirty="0"/>
          </a:p>
          <a:p>
            <a:r>
              <a:rPr lang="en-US" b="1" baseline="0" dirty="0"/>
              <a:t>*click again* </a:t>
            </a:r>
            <a:r>
              <a:rPr lang="en-US" b="0" baseline="0" dirty="0"/>
              <a:t>The student added the hard-boiled egg. Is this a reimbursable meal?</a:t>
            </a:r>
          </a:p>
          <a:p>
            <a:r>
              <a:rPr lang="en-US" b="0" baseline="0" dirty="0"/>
              <a:t>Answer – No! The student has not selected ½ cup fruit or vegetable.</a:t>
            </a:r>
            <a:endParaRPr lang="en-US" b="1" baseline="0" dirty="0"/>
          </a:p>
          <a:p>
            <a:endParaRPr lang="en-US" dirty="0"/>
          </a:p>
          <a:p>
            <a:r>
              <a:rPr lang="en-US" b="1" dirty="0"/>
              <a:t>*click again* </a:t>
            </a:r>
            <a:r>
              <a:rPr lang="en-US" b="0" dirty="0"/>
              <a:t>The student added the blueberries. Is this a reimbursable</a:t>
            </a:r>
            <a:r>
              <a:rPr lang="en-US" b="0" baseline="0" dirty="0"/>
              <a:t> meal?</a:t>
            </a:r>
          </a:p>
          <a:p>
            <a:r>
              <a:rPr lang="en-US" b="0" baseline="0" dirty="0"/>
              <a:t>Answer – Yes! The student now has at least three food items, one of which is ½ cup fruit.</a:t>
            </a:r>
            <a:endParaRPr lang="en-US" b="1" dirty="0"/>
          </a:p>
        </p:txBody>
      </p:sp>
      <p:sp>
        <p:nvSpPr>
          <p:cNvPr id="4" name="Slide Number Placeholder 3"/>
          <p:cNvSpPr>
            <a:spLocks noGrp="1"/>
          </p:cNvSpPr>
          <p:nvPr>
            <p:ph type="sldNum" sz="quarter" idx="10"/>
          </p:nvPr>
        </p:nvSpPr>
        <p:spPr/>
        <p:txBody>
          <a:bodyPr/>
          <a:lstStyle/>
          <a:p>
            <a:fld id="{B5259CEA-C71D-41BF-8A2E-09D6333EDD9D}" type="slidenum">
              <a:rPr lang="en-US" smtClean="0"/>
              <a:t>19</a:t>
            </a:fld>
            <a:endParaRPr lang="en-US"/>
          </a:p>
        </p:txBody>
      </p:sp>
    </p:spTree>
    <p:extLst>
      <p:ext uri="{BB962C8B-B14F-4D97-AF65-F5344CB8AC3E}">
        <p14:creationId xmlns:p14="http://schemas.microsoft.com/office/powerpoint/2010/main" val="320707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1" baseline="0" dirty="0"/>
              <a:t> once*</a:t>
            </a:r>
            <a:endParaRPr lang="en-US" b="1" dirty="0"/>
          </a:p>
          <a:p>
            <a:endParaRPr lang="en-US" dirty="0"/>
          </a:p>
          <a:p>
            <a:r>
              <a:rPr lang="en-US" dirty="0"/>
              <a:t>The student selected</a:t>
            </a:r>
            <a:r>
              <a:rPr lang="en-US" baseline="0" dirty="0"/>
              <a:t> </a:t>
            </a:r>
            <a:r>
              <a:rPr lang="en-US" baseline="0" dirty="0" err="1"/>
              <a:t>hashbrowns</a:t>
            </a:r>
            <a:r>
              <a:rPr lang="en-US" baseline="0" dirty="0"/>
              <a:t>, blueberries, and a milk. </a:t>
            </a:r>
            <a:r>
              <a:rPr lang="en-US" b="0" baseline="0" dirty="0"/>
              <a:t>Is this a reimbursable meal?</a:t>
            </a:r>
          </a:p>
          <a:p>
            <a:r>
              <a:rPr lang="en-US" b="0" baseline="0" dirty="0"/>
              <a:t>Answer – Yes! Even though this student only chose fruit, vegetable, and a milk and no “entrée,” it is still a reimbursable meal because they selected three food items, one of which is ½ cup fruit.</a:t>
            </a:r>
            <a:endParaRPr lang="en-US" b="1" dirty="0"/>
          </a:p>
        </p:txBody>
      </p:sp>
      <p:sp>
        <p:nvSpPr>
          <p:cNvPr id="4" name="Slide Number Placeholder 3"/>
          <p:cNvSpPr>
            <a:spLocks noGrp="1"/>
          </p:cNvSpPr>
          <p:nvPr>
            <p:ph type="sldNum" sz="quarter" idx="10"/>
          </p:nvPr>
        </p:nvSpPr>
        <p:spPr/>
        <p:txBody>
          <a:bodyPr/>
          <a:lstStyle/>
          <a:p>
            <a:fld id="{B5259CEA-C71D-41BF-8A2E-09D6333EDD9D}" type="slidenum">
              <a:rPr lang="en-US" smtClean="0"/>
              <a:t>20</a:t>
            </a:fld>
            <a:endParaRPr lang="en-US"/>
          </a:p>
        </p:txBody>
      </p:sp>
    </p:spTree>
    <p:extLst>
      <p:ext uri="{BB962C8B-B14F-4D97-AF65-F5344CB8AC3E}">
        <p14:creationId xmlns:p14="http://schemas.microsoft.com/office/powerpoint/2010/main" val="300645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started, let’s review the definition of Offer versus Serve (OVS). OVS refers to the option children may be given to refuse items </a:t>
            </a:r>
            <a:r>
              <a:rPr kumimoji="0" lang="en-US"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offered</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 part of a federally-subsidized school meal without the meal service operation losing the federal reimbursement for the meal.</a:t>
            </a:r>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2</a:t>
            </a:fld>
            <a:endParaRPr lang="en-US"/>
          </a:p>
        </p:txBody>
      </p:sp>
    </p:spTree>
    <p:extLst>
      <p:ext uri="{BB962C8B-B14F-4D97-AF65-F5344CB8AC3E}">
        <p14:creationId xmlns:p14="http://schemas.microsoft.com/office/powerpoint/2010/main" val="31327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a:t>
            </a:r>
            <a:r>
              <a:rPr lang="en-US" baseline="0" dirty="0"/>
              <a:t> planned breakfast menu for the day. It</a:t>
            </a:r>
            <a:r>
              <a:rPr lang="en-US" b="0" baseline="0" dirty="0"/>
              <a:t> includes ½ cup 100% juice, 1 cup milk, ½ cup peaches, and a 4 oz. yogurt (which credits 1 </a:t>
            </a:r>
            <a:r>
              <a:rPr lang="en-US" b="0" baseline="0" dirty="0" err="1"/>
              <a:t>oz</a:t>
            </a:r>
            <a:r>
              <a:rPr lang="en-US" b="0" baseline="0" dirty="0"/>
              <a:t> </a:t>
            </a:r>
            <a:r>
              <a:rPr lang="en-US" b="0" baseline="0" dirty="0" err="1"/>
              <a:t>eq</a:t>
            </a:r>
            <a:r>
              <a:rPr lang="en-US" b="0" baseline="0" dirty="0"/>
              <a:t> meat/meat alternate, which is being counted as a grain). </a:t>
            </a:r>
          </a:p>
          <a:p>
            <a:endParaRPr lang="en-US" b="1" baseline="0" dirty="0"/>
          </a:p>
          <a:p>
            <a:r>
              <a:rPr lang="en-US" b="1" baseline="0" dirty="0"/>
              <a:t>Ask group</a:t>
            </a:r>
            <a:r>
              <a:rPr lang="en-US" b="0" baseline="0" dirty="0"/>
              <a:t>: Did the menu planner meet the meal pattern for the day?</a:t>
            </a:r>
          </a:p>
          <a:p>
            <a:r>
              <a:rPr lang="en-US" b="0" baseline="0" dirty="0"/>
              <a:t>Answer – No!</a:t>
            </a:r>
          </a:p>
          <a:p>
            <a:endParaRPr lang="en-US" b="0" baseline="0" dirty="0"/>
          </a:p>
          <a:p>
            <a:r>
              <a:rPr lang="en-US" b="1" baseline="0" dirty="0"/>
              <a:t>Ask group</a:t>
            </a:r>
            <a:r>
              <a:rPr lang="en-US" b="0" baseline="0" dirty="0"/>
              <a:t>: What do they need to add and why?</a:t>
            </a:r>
          </a:p>
          <a:p>
            <a:r>
              <a:rPr lang="en-US" b="0" baseline="0" dirty="0"/>
              <a:t>Answer – a grain. In order for the yogurt to count as a grain, a true grain must also be offered. </a:t>
            </a:r>
            <a:r>
              <a:rPr lang="en-US" b="1" baseline="0" dirty="0"/>
              <a:t>*click* </a:t>
            </a:r>
            <a:r>
              <a:rPr lang="en-US" b="0" baseline="0" dirty="0"/>
              <a:t>a muffin appears, which credits 2 </a:t>
            </a:r>
            <a:r>
              <a:rPr lang="en-US" b="0" baseline="0" dirty="0" err="1"/>
              <a:t>oz</a:t>
            </a:r>
            <a:r>
              <a:rPr lang="en-US" b="0" baseline="0" dirty="0"/>
              <a:t> </a:t>
            </a:r>
            <a:r>
              <a:rPr lang="en-US" b="0" baseline="0" dirty="0" err="1"/>
              <a:t>eq</a:t>
            </a:r>
            <a:r>
              <a:rPr lang="en-US" b="0" baseline="0" dirty="0"/>
              <a:t> grain.</a:t>
            </a:r>
            <a:endParaRPr lang="en-US" b="1" baseline="0"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21</a:t>
            </a:fld>
            <a:endParaRPr lang="en-US"/>
          </a:p>
        </p:txBody>
      </p:sp>
    </p:spTree>
    <p:extLst>
      <p:ext uri="{BB962C8B-B14F-4D97-AF65-F5344CB8AC3E}">
        <p14:creationId xmlns:p14="http://schemas.microsoft.com/office/powerpoint/2010/main" val="76036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muffin, which counts as 1 food item, and a juice. </a:t>
            </a:r>
            <a:r>
              <a:rPr lang="en-US" b="0" baseline="0" dirty="0"/>
              <a:t>Is this a reimbursable meal?</a:t>
            </a:r>
          </a:p>
          <a:p>
            <a:r>
              <a:rPr lang="en-US" b="0" baseline="0" dirty="0"/>
              <a:t>Answer – No! The student satisfied the ½ cup fruit requirement, but there are only two food items on the tray.</a:t>
            </a:r>
          </a:p>
          <a:p>
            <a:endParaRPr lang="en-US" b="0" baseline="0" dirty="0"/>
          </a:p>
          <a:p>
            <a:r>
              <a:rPr lang="en-US" b="1" baseline="0" dirty="0"/>
              <a:t>*click again*</a:t>
            </a:r>
            <a:r>
              <a:rPr lang="en-US" b="0" baseline="0" dirty="0"/>
              <a:t> The student added a yogurt. Is this a reimbursable meal?</a:t>
            </a:r>
          </a:p>
          <a:p>
            <a:r>
              <a:rPr lang="en-US" b="0" baseline="0" dirty="0"/>
              <a:t>Answer – Yes! The student now has at least three food items, one of which is ½ cup fruit.</a:t>
            </a:r>
            <a:endParaRPr lang="en-US" b="1" dirty="0"/>
          </a:p>
        </p:txBody>
      </p:sp>
      <p:sp>
        <p:nvSpPr>
          <p:cNvPr id="4" name="Slide Number Placeholder 3"/>
          <p:cNvSpPr>
            <a:spLocks noGrp="1"/>
          </p:cNvSpPr>
          <p:nvPr>
            <p:ph type="sldNum" sz="quarter" idx="10"/>
          </p:nvPr>
        </p:nvSpPr>
        <p:spPr/>
        <p:txBody>
          <a:bodyPr/>
          <a:lstStyle/>
          <a:p>
            <a:fld id="{B5259CEA-C71D-41BF-8A2E-09D6333EDD9D}" type="slidenum">
              <a:rPr lang="en-US" smtClean="0"/>
              <a:t>22</a:t>
            </a:fld>
            <a:endParaRPr lang="en-US"/>
          </a:p>
        </p:txBody>
      </p:sp>
    </p:spTree>
    <p:extLst>
      <p:ext uri="{BB962C8B-B14F-4D97-AF65-F5344CB8AC3E}">
        <p14:creationId xmlns:p14="http://schemas.microsoft.com/office/powerpoint/2010/main" val="2528814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muffin, which the menu planner planned as 2 food items, a yogurt, and a milk. </a:t>
            </a:r>
            <a:r>
              <a:rPr lang="en-US" b="0" baseline="0" dirty="0"/>
              <a:t>Is this a reimbursable meal?</a:t>
            </a:r>
          </a:p>
          <a:p>
            <a:r>
              <a:rPr lang="en-US" b="0" baseline="0" dirty="0"/>
              <a:t>Answer – No! The student has four food items, none of which are ½ cup fruit.</a:t>
            </a:r>
          </a:p>
          <a:p>
            <a:endParaRPr lang="en-US" b="0" baseline="0" dirty="0"/>
          </a:p>
          <a:p>
            <a:r>
              <a:rPr lang="en-US" b="1" baseline="0" dirty="0"/>
              <a:t>*click again*</a:t>
            </a:r>
            <a:r>
              <a:rPr lang="en-US" b="0" baseline="0" dirty="0"/>
              <a:t> The student added peaches. Is this a reimbursable meal?</a:t>
            </a:r>
          </a:p>
          <a:p>
            <a:r>
              <a:rPr lang="en-US" b="0" baseline="0" dirty="0"/>
              <a:t>Answer – Yes! The student now has five food items, one of which is ½ cup fruit.</a:t>
            </a:r>
            <a:endParaRPr lang="en-US" b="1"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23</a:t>
            </a:fld>
            <a:endParaRPr lang="en-US"/>
          </a:p>
        </p:txBody>
      </p:sp>
    </p:spTree>
    <p:extLst>
      <p:ext uri="{BB962C8B-B14F-4D97-AF65-F5344CB8AC3E}">
        <p14:creationId xmlns:p14="http://schemas.microsoft.com/office/powerpoint/2010/main" val="3271876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muffin, which the menu planner planned as 2 food items, a yogurt, a milk, a juice, and peaches. </a:t>
            </a:r>
            <a:r>
              <a:rPr lang="en-US" b="0" baseline="0" dirty="0"/>
              <a:t>Is this a reimbursable meal?</a:t>
            </a:r>
          </a:p>
          <a:p>
            <a:r>
              <a:rPr lang="en-US" b="0" baseline="0" dirty="0"/>
              <a:t>Answer – Yes! The student selected one of everything offered, which is allowable. They have at least three food items, and at least one of those food items is ½ cup fruit.</a:t>
            </a:r>
          </a:p>
          <a:p>
            <a:endParaRPr lang="en-US" dirty="0"/>
          </a:p>
          <a:p>
            <a:r>
              <a:rPr lang="en-US" b="1" dirty="0"/>
              <a:t>Ask group</a:t>
            </a:r>
            <a:r>
              <a:rPr lang="en-US" b="0" dirty="0"/>
              <a:t>: Are you allowed to charge students more for selecting one of everything offered with a reimbursable meal?</a:t>
            </a:r>
          </a:p>
          <a:p>
            <a:r>
              <a:rPr lang="en-US" b="0" dirty="0"/>
              <a:t>Answer</a:t>
            </a:r>
            <a:r>
              <a:rPr lang="en-US" b="0" baseline="0" dirty="0"/>
              <a:t> – No! </a:t>
            </a:r>
            <a:r>
              <a:rPr lang="en-US" altLang="en-US" dirty="0"/>
              <a:t>Reimbursable meals must be priced as a unit. This means that prices cannot vary depending on how much a student accepts or declines under OVS, as long as they select enough to make a reimbursable meal.</a:t>
            </a:r>
            <a:endParaRPr lang="en-US" b="1" dirty="0"/>
          </a:p>
        </p:txBody>
      </p:sp>
      <p:sp>
        <p:nvSpPr>
          <p:cNvPr id="4" name="Slide Number Placeholder 3"/>
          <p:cNvSpPr>
            <a:spLocks noGrp="1"/>
          </p:cNvSpPr>
          <p:nvPr>
            <p:ph type="sldNum" sz="quarter" idx="10"/>
          </p:nvPr>
        </p:nvSpPr>
        <p:spPr/>
        <p:txBody>
          <a:bodyPr/>
          <a:lstStyle/>
          <a:p>
            <a:fld id="{B5259CEA-C71D-41BF-8A2E-09D6333EDD9D}" type="slidenum">
              <a:rPr lang="en-US" smtClean="0"/>
              <a:t>24</a:t>
            </a:fld>
            <a:endParaRPr lang="en-US"/>
          </a:p>
        </p:txBody>
      </p:sp>
    </p:spTree>
    <p:extLst>
      <p:ext uri="{BB962C8B-B14F-4D97-AF65-F5344CB8AC3E}">
        <p14:creationId xmlns:p14="http://schemas.microsoft.com/office/powerpoint/2010/main" val="3563154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move on to lunch examples. </a:t>
            </a:r>
          </a:p>
          <a:p>
            <a:endParaRPr lang="en-US" dirty="0"/>
          </a:p>
          <a:p>
            <a:r>
              <a:rPr lang="en-US" dirty="0"/>
              <a:t>Here is the</a:t>
            </a:r>
            <a:r>
              <a:rPr lang="en-US" baseline="0" dirty="0"/>
              <a:t> planned lunch menu for the day for a 1</a:t>
            </a:r>
            <a:r>
              <a:rPr lang="en-US" baseline="30000" dirty="0"/>
              <a:t>st</a:t>
            </a:r>
            <a:r>
              <a:rPr lang="en-US" baseline="0" dirty="0"/>
              <a:t> grade student. Remember, all five food components must be offered daily at lunch. The amounts of each depend on the grade level served.</a:t>
            </a:r>
          </a:p>
          <a:p>
            <a:endParaRPr lang="en-US" baseline="0" dirty="0"/>
          </a:p>
          <a:p>
            <a:r>
              <a:rPr lang="en-US" b="1" baseline="0" dirty="0"/>
              <a:t>Ask group: </a:t>
            </a:r>
            <a:r>
              <a:rPr lang="en-US" b="0" baseline="0" dirty="0"/>
              <a:t>What are the five required components to be offered at lunch? </a:t>
            </a:r>
          </a:p>
          <a:p>
            <a:r>
              <a:rPr lang="en-US" b="0" baseline="0" dirty="0"/>
              <a:t>Answer – grain, meat/meat alternate, fruit, vegetable, and fluid milk.</a:t>
            </a:r>
          </a:p>
          <a:p>
            <a:endParaRPr lang="en-US" b="0" baseline="0" dirty="0"/>
          </a:p>
          <a:p>
            <a:r>
              <a:rPr lang="en-US" b="1" baseline="0" dirty="0"/>
              <a:t>Ask group</a:t>
            </a:r>
            <a:r>
              <a:rPr lang="en-US" b="0" baseline="0" dirty="0"/>
              <a:t>: If serving a K-8 menu at lunch, what is the daily minimum that must be offered of each of the five components?</a:t>
            </a:r>
          </a:p>
          <a:p>
            <a:r>
              <a:rPr lang="en-US" b="0" baseline="0" dirty="0"/>
              <a:t>Answer – 1 cup milk, ½ cup fruit, ¾ cup vegetable, 1 </a:t>
            </a:r>
            <a:r>
              <a:rPr lang="en-US" b="0" baseline="0" dirty="0" err="1"/>
              <a:t>oz</a:t>
            </a:r>
            <a:r>
              <a:rPr lang="en-US" b="0" baseline="0" dirty="0"/>
              <a:t> </a:t>
            </a:r>
            <a:r>
              <a:rPr lang="en-US" b="0" baseline="0" dirty="0" err="1"/>
              <a:t>eq</a:t>
            </a:r>
            <a:r>
              <a:rPr lang="en-US" b="0" baseline="0" dirty="0"/>
              <a:t> grain, and 1 </a:t>
            </a:r>
            <a:r>
              <a:rPr lang="en-US" b="0" baseline="0" dirty="0" err="1"/>
              <a:t>oz</a:t>
            </a:r>
            <a:r>
              <a:rPr lang="en-US" b="0" baseline="0" dirty="0"/>
              <a:t> </a:t>
            </a:r>
            <a:r>
              <a:rPr lang="en-US" b="0" baseline="0" dirty="0" err="1"/>
              <a:t>eq</a:t>
            </a:r>
            <a:r>
              <a:rPr lang="en-US" b="0" baseline="0" dirty="0"/>
              <a:t> meat/meat alternate.</a:t>
            </a:r>
          </a:p>
          <a:p>
            <a:endParaRPr lang="en-US" b="0" baseline="0" dirty="0"/>
          </a:p>
          <a:p>
            <a:r>
              <a:rPr lang="en-US" b="0" baseline="0" dirty="0"/>
              <a:t>This menu for the day for a 1</a:t>
            </a:r>
            <a:r>
              <a:rPr lang="en-US" b="0" baseline="30000" dirty="0"/>
              <a:t>st</a:t>
            </a:r>
            <a:r>
              <a:rPr lang="en-US" b="0" baseline="0" dirty="0"/>
              <a:t> grade student includes a piece of lasagna which credits 1 </a:t>
            </a:r>
            <a:r>
              <a:rPr lang="en-US" b="0" baseline="0" dirty="0" err="1"/>
              <a:t>oz</a:t>
            </a:r>
            <a:r>
              <a:rPr lang="en-US" b="0" baseline="0" dirty="0"/>
              <a:t> </a:t>
            </a:r>
            <a:r>
              <a:rPr lang="en-US" b="0" baseline="0" dirty="0" err="1"/>
              <a:t>eq</a:t>
            </a:r>
            <a:r>
              <a:rPr lang="en-US" b="0" baseline="0" dirty="0"/>
              <a:t> grain and 1 </a:t>
            </a:r>
            <a:r>
              <a:rPr lang="en-US" b="0" baseline="0" dirty="0" err="1"/>
              <a:t>oz</a:t>
            </a:r>
            <a:r>
              <a:rPr lang="en-US" b="0" baseline="0" dirty="0"/>
              <a:t> </a:t>
            </a:r>
            <a:r>
              <a:rPr lang="en-US" b="0" baseline="0" dirty="0" err="1"/>
              <a:t>eq</a:t>
            </a:r>
            <a:r>
              <a:rPr lang="en-US" b="0" baseline="0" dirty="0"/>
              <a:t> meat/meat alternate, ¾ cup broccoli, ½ cup nectarines, and 1 cup milk. Note that for this example, the menu planner is not crediting the tomato sauce in the lasagna.</a:t>
            </a:r>
          </a:p>
          <a:p>
            <a:endParaRPr lang="en-US" b="0" baseline="0" dirty="0"/>
          </a:p>
          <a:p>
            <a:r>
              <a:rPr lang="en-US" b="1" baseline="0" dirty="0"/>
              <a:t>Ask group</a:t>
            </a:r>
            <a:r>
              <a:rPr lang="en-US" b="0" baseline="0" dirty="0"/>
              <a:t>: Did the menu planner meet the meal pattern for the day?</a:t>
            </a:r>
          </a:p>
          <a:p>
            <a:r>
              <a:rPr lang="en-US" b="0" baseline="0" dirty="0"/>
              <a:t>Answer – Yes! All five food components are offered in their minimums for the K-8 meal pattern.</a:t>
            </a:r>
            <a:endParaRPr lang="en-US" b="1" baseline="0"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25</a:t>
            </a:fld>
            <a:endParaRPr lang="en-US"/>
          </a:p>
        </p:txBody>
      </p:sp>
    </p:spTree>
    <p:extLst>
      <p:ext uri="{BB962C8B-B14F-4D97-AF65-F5344CB8AC3E}">
        <p14:creationId xmlns:p14="http://schemas.microsoft.com/office/powerpoint/2010/main" val="3316619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lasagna and a milk. </a:t>
            </a:r>
            <a:r>
              <a:rPr lang="en-US" b="0" baseline="0" dirty="0"/>
              <a:t>Is this a reimbursable meal?</a:t>
            </a:r>
          </a:p>
          <a:p>
            <a:r>
              <a:rPr lang="en-US" b="0" baseline="0" dirty="0"/>
              <a:t>Answer – No! The student selected three full, different components, but none of which are fruit and/or vegetable.</a:t>
            </a:r>
          </a:p>
          <a:p>
            <a:endParaRPr lang="en-US" b="0" baseline="0" dirty="0"/>
          </a:p>
          <a:p>
            <a:r>
              <a:rPr lang="en-US" b="1" baseline="0" dirty="0"/>
              <a:t>*click again* </a:t>
            </a:r>
            <a:r>
              <a:rPr lang="en-US" b="0" baseline="0" dirty="0"/>
              <a:t>The student added ¾ cup broccoli. Is this a reimbursable meal?</a:t>
            </a:r>
          </a:p>
          <a:p>
            <a:r>
              <a:rPr lang="en-US" b="0" baseline="0" dirty="0"/>
              <a:t>Answer – Yes! The student now satisfies the ½ cup fruit and/or vegetable requirement.</a:t>
            </a:r>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26</a:t>
            </a:fld>
            <a:endParaRPr lang="en-US"/>
          </a:p>
        </p:txBody>
      </p:sp>
    </p:spTree>
    <p:extLst>
      <p:ext uri="{BB962C8B-B14F-4D97-AF65-F5344CB8AC3E}">
        <p14:creationId xmlns:p14="http://schemas.microsoft.com/office/powerpoint/2010/main" val="955813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a milk, broccoli, and nectarines. </a:t>
            </a:r>
            <a:r>
              <a:rPr lang="en-US" b="0" baseline="0" dirty="0"/>
              <a:t>Is this a reimbursable meal?</a:t>
            </a:r>
          </a:p>
          <a:p>
            <a:r>
              <a:rPr lang="en-US" b="0" baseline="0" dirty="0"/>
              <a:t>Answer – Yes! The student selected three full, different components, one of which is ½ cup fruit and/or vegetable. </a:t>
            </a:r>
          </a:p>
          <a:p>
            <a:endParaRPr lang="en-US" b="0" baseline="0" dirty="0"/>
          </a:p>
          <a:p>
            <a:r>
              <a:rPr lang="en-US" b="1" baseline="0" dirty="0"/>
              <a:t>Point to make: </a:t>
            </a:r>
            <a:r>
              <a:rPr lang="en-US" b="0" baseline="0" dirty="0"/>
              <a:t>The student does not </a:t>
            </a:r>
            <a:r>
              <a:rPr lang="en-US" b="1" baseline="0" dirty="0"/>
              <a:t>have</a:t>
            </a:r>
            <a:r>
              <a:rPr lang="en-US" b="0" baseline="0" dirty="0"/>
              <a:t> to select the entrée to make a reimbursable meal.</a:t>
            </a:r>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27</a:t>
            </a:fld>
            <a:endParaRPr lang="en-US"/>
          </a:p>
        </p:txBody>
      </p:sp>
    </p:spTree>
    <p:extLst>
      <p:ext uri="{BB962C8B-B14F-4D97-AF65-F5344CB8AC3E}">
        <p14:creationId xmlns:p14="http://schemas.microsoft.com/office/powerpoint/2010/main" val="1326840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lasagna. </a:t>
            </a:r>
            <a:r>
              <a:rPr lang="en-US" b="0" baseline="0" dirty="0"/>
              <a:t>Is this a reimbursable meal?</a:t>
            </a:r>
          </a:p>
          <a:p>
            <a:r>
              <a:rPr lang="en-US" b="0" baseline="0" dirty="0"/>
              <a:t>Answer – No! The student must select at least three full, different components, one of which is ½ cup fruit and/or vegetable.</a:t>
            </a:r>
          </a:p>
          <a:p>
            <a:endParaRPr lang="en-US" b="0" baseline="0" dirty="0"/>
          </a:p>
          <a:p>
            <a:r>
              <a:rPr lang="en-US" b="1" baseline="0" dirty="0"/>
              <a:t>*click again* </a:t>
            </a:r>
            <a:r>
              <a:rPr lang="en-US" b="0" baseline="0" dirty="0"/>
              <a:t>The student added nectarines. Is this a reimbursable meal?</a:t>
            </a:r>
          </a:p>
          <a:p>
            <a:r>
              <a:rPr lang="en-US" b="0" baseline="0" dirty="0"/>
              <a:t>Answer – Yes! The student now satisfies the ½ cup fruit and/or vegetable requirement.</a:t>
            </a:r>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28</a:t>
            </a:fld>
            <a:endParaRPr lang="en-US"/>
          </a:p>
        </p:txBody>
      </p:sp>
    </p:spTree>
    <p:extLst>
      <p:ext uri="{BB962C8B-B14F-4D97-AF65-F5344CB8AC3E}">
        <p14:creationId xmlns:p14="http://schemas.microsoft.com/office/powerpoint/2010/main" val="268086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a:t>
            </a:r>
            <a:r>
              <a:rPr lang="en-US" baseline="0" dirty="0"/>
              <a:t> planned lunch menu for the day for a 10</a:t>
            </a:r>
            <a:r>
              <a:rPr lang="en-US" baseline="30000" dirty="0"/>
              <a:t>th</a:t>
            </a:r>
            <a:r>
              <a:rPr lang="en-US" baseline="0" dirty="0"/>
              <a:t> grade student. Remember, all five food components must be offered daily at lunch. The amounts of each depend on the grade level served.</a:t>
            </a:r>
          </a:p>
          <a:p>
            <a:endParaRPr lang="en-US" baseline="0" dirty="0"/>
          </a:p>
          <a:p>
            <a:r>
              <a:rPr lang="en-US" b="1" baseline="0" dirty="0"/>
              <a:t>Ask group: </a:t>
            </a:r>
            <a:r>
              <a:rPr lang="en-US" b="0" baseline="0" dirty="0"/>
              <a:t>What meal pattern will we follow for a 10</a:t>
            </a:r>
            <a:r>
              <a:rPr lang="en-US" b="0" baseline="30000" dirty="0"/>
              <a:t>th</a:t>
            </a:r>
            <a:r>
              <a:rPr lang="en-US" b="0" baseline="0" dirty="0"/>
              <a:t> grade student? </a:t>
            </a:r>
          </a:p>
          <a:p>
            <a:r>
              <a:rPr lang="en-US" b="0" baseline="0" dirty="0"/>
              <a:t>Answer – 9-12 meal pattern.</a:t>
            </a:r>
          </a:p>
          <a:p>
            <a:endParaRPr lang="en-US" b="0" baseline="0" dirty="0"/>
          </a:p>
          <a:p>
            <a:r>
              <a:rPr lang="en-US" b="1" baseline="0" dirty="0"/>
              <a:t>Ask group</a:t>
            </a:r>
            <a:r>
              <a:rPr lang="en-US" b="0" baseline="0" dirty="0"/>
              <a:t>: If serving grades 6-12 in one building, can we follow the 9-12 menu for all at lunch? </a:t>
            </a:r>
          </a:p>
          <a:p>
            <a:r>
              <a:rPr lang="en-US" b="0" baseline="0" dirty="0"/>
              <a:t>Answer – No! The 6-8 must follow the K-8 or 6-8 meal pattern and 9-12 must follow the 9-12 meal pattern. The menu planner cannot apply the 9-12 meal pattern to all grades 6-12.</a:t>
            </a:r>
          </a:p>
          <a:p>
            <a:endParaRPr lang="en-US" b="0" baseline="0" dirty="0"/>
          </a:p>
          <a:p>
            <a:r>
              <a:rPr lang="en-US" b="0" baseline="0" dirty="0"/>
              <a:t>This menu for the day for a 10</a:t>
            </a:r>
            <a:r>
              <a:rPr lang="en-US" b="0" baseline="30000" dirty="0"/>
              <a:t>th</a:t>
            </a:r>
            <a:r>
              <a:rPr lang="en-US" b="0" baseline="0" dirty="0"/>
              <a:t> grade student includes ½ cup Brussels sprouts, ½ cup asparagus, 1 cup plums, 1 cup brown rice (which credits 2 </a:t>
            </a:r>
            <a:r>
              <a:rPr lang="en-US" b="0" baseline="0" dirty="0" err="1"/>
              <a:t>oz</a:t>
            </a:r>
            <a:r>
              <a:rPr lang="en-US" b="0" baseline="0" dirty="0"/>
              <a:t> </a:t>
            </a:r>
            <a:r>
              <a:rPr lang="en-US" b="0" baseline="0" dirty="0" err="1"/>
              <a:t>eq</a:t>
            </a:r>
            <a:r>
              <a:rPr lang="en-US" b="0" baseline="0" dirty="0"/>
              <a:t> grain), and 2 </a:t>
            </a:r>
            <a:r>
              <a:rPr lang="en-US" b="0" baseline="0" dirty="0" err="1"/>
              <a:t>oz</a:t>
            </a:r>
            <a:r>
              <a:rPr lang="en-US" b="0" baseline="0" dirty="0"/>
              <a:t> tilapia (which credits 2 </a:t>
            </a:r>
            <a:r>
              <a:rPr lang="en-US" b="0" baseline="0" dirty="0" err="1"/>
              <a:t>oz</a:t>
            </a:r>
            <a:r>
              <a:rPr lang="en-US" b="0" baseline="0" dirty="0"/>
              <a:t> </a:t>
            </a:r>
            <a:r>
              <a:rPr lang="en-US" b="0" baseline="0" dirty="0" err="1"/>
              <a:t>eq</a:t>
            </a:r>
            <a:r>
              <a:rPr lang="en-US" b="0" baseline="0" dirty="0"/>
              <a:t> meat/meat alternate). </a:t>
            </a:r>
          </a:p>
          <a:p>
            <a:endParaRPr lang="en-US" b="0" baseline="0" dirty="0"/>
          </a:p>
          <a:p>
            <a:r>
              <a:rPr lang="en-US" b="1" baseline="0" dirty="0"/>
              <a:t>Ask group</a:t>
            </a:r>
            <a:r>
              <a:rPr lang="en-US" b="0" baseline="0" dirty="0"/>
              <a:t>: Did the menu planner meet the meal pattern for the day?</a:t>
            </a:r>
          </a:p>
          <a:p>
            <a:r>
              <a:rPr lang="en-US" b="0" baseline="0" dirty="0"/>
              <a:t>Answer – No! </a:t>
            </a:r>
          </a:p>
          <a:p>
            <a:endParaRPr lang="en-US" b="0" baseline="0" dirty="0"/>
          </a:p>
          <a:p>
            <a:r>
              <a:rPr lang="en-US" b="1" baseline="0" dirty="0"/>
              <a:t>Ask group</a:t>
            </a:r>
            <a:r>
              <a:rPr lang="en-US" b="0" baseline="0" dirty="0"/>
              <a:t>: What did the menu planner forget?</a:t>
            </a:r>
          </a:p>
          <a:p>
            <a:r>
              <a:rPr lang="en-US" b="0" baseline="0" dirty="0"/>
              <a:t>Answer - The menu planner did not include milk. </a:t>
            </a:r>
            <a:r>
              <a:rPr lang="en-US" b="1" baseline="0" dirty="0"/>
              <a:t>*click*</a:t>
            </a:r>
            <a:r>
              <a:rPr lang="en-US" b="0" baseline="0" dirty="0"/>
              <a:t> milk appears. </a:t>
            </a:r>
            <a:endParaRPr lang="en-US" b="1"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29</a:t>
            </a:fld>
            <a:endParaRPr lang="en-US"/>
          </a:p>
        </p:txBody>
      </p:sp>
    </p:spTree>
    <p:extLst>
      <p:ext uri="{BB962C8B-B14F-4D97-AF65-F5344CB8AC3E}">
        <p14:creationId xmlns:p14="http://schemas.microsoft.com/office/powerpoint/2010/main" val="4062318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plums, brown rice, and a milk. </a:t>
            </a:r>
            <a:r>
              <a:rPr lang="en-US" b="0" baseline="0" dirty="0"/>
              <a:t>Is this a reimbursable meal?</a:t>
            </a:r>
          </a:p>
          <a:p>
            <a:r>
              <a:rPr lang="en-US" b="0" baseline="0" dirty="0"/>
              <a:t>Answer – Yes! The student selected three full, different components, one of which is ½ cup fruit and/or vegetable.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30</a:t>
            </a:fld>
            <a:endParaRPr lang="en-US"/>
          </a:p>
        </p:txBody>
      </p:sp>
    </p:spTree>
    <p:extLst>
      <p:ext uri="{BB962C8B-B14F-4D97-AF65-F5344CB8AC3E}">
        <p14:creationId xmlns:p14="http://schemas.microsoft.com/office/powerpoint/2010/main" val="295526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1200" dirty="0"/>
              <a:t>What are</a:t>
            </a:r>
            <a:r>
              <a:rPr lang="en-US" altLang="en-US" sz="1200" baseline="0" dirty="0"/>
              <a:t> some of the pros and cons of OVS?</a:t>
            </a:r>
            <a:endParaRPr lang="en-US" altLang="en-US" sz="1200" dirty="0"/>
          </a:p>
          <a:p>
            <a:pPr eaLnBrk="1" hangingPunct="1">
              <a:spcBef>
                <a:spcPct val="0"/>
              </a:spcBef>
            </a:pPr>
            <a:endParaRPr lang="en-US" altLang="en-US" sz="1200" dirty="0"/>
          </a:p>
          <a:p>
            <a:pPr eaLnBrk="1" hangingPunct="1">
              <a:spcBef>
                <a:spcPct val="0"/>
              </a:spcBef>
            </a:pPr>
            <a:r>
              <a:rPr lang="en-US" altLang="en-US" sz="1200" b="1" dirty="0"/>
              <a:t>Pros</a:t>
            </a:r>
            <a:r>
              <a:rPr lang="en-US" altLang="en-US" sz="1200" dirty="0"/>
              <a:t>: </a:t>
            </a:r>
          </a:p>
          <a:p>
            <a:pPr eaLnBrk="1" hangingPunct="1">
              <a:spcBef>
                <a:spcPct val="0"/>
              </a:spcBef>
              <a:buFontTx/>
              <a:buChar char="•"/>
            </a:pPr>
            <a:r>
              <a:rPr lang="en-US" altLang="en-US" sz="1200" dirty="0"/>
              <a:t> Students get to select what they enjoy.</a:t>
            </a:r>
          </a:p>
          <a:p>
            <a:pPr eaLnBrk="1" hangingPunct="1">
              <a:spcBef>
                <a:spcPct val="0"/>
              </a:spcBef>
              <a:buFontTx/>
              <a:buChar char="•"/>
            </a:pPr>
            <a:r>
              <a:rPr lang="en-US" altLang="en-US" sz="1200" dirty="0"/>
              <a:t> There is a potential for higher breakfast and lunch counts - students love selection!</a:t>
            </a:r>
          </a:p>
          <a:p>
            <a:pPr eaLnBrk="1" hangingPunct="1">
              <a:spcBef>
                <a:spcPct val="0"/>
              </a:spcBef>
              <a:buFontTx/>
              <a:buChar char="•"/>
            </a:pPr>
            <a:r>
              <a:rPr lang="en-US" altLang="en-US" sz="1200" dirty="0"/>
              <a:t> There is a potential for less food waste - after the Point of Service (POS) since students select what THEY like to eat. </a:t>
            </a:r>
          </a:p>
          <a:p>
            <a:pPr eaLnBrk="1" hangingPunct="1">
              <a:spcBef>
                <a:spcPct val="0"/>
              </a:spcBef>
              <a:buFontTx/>
              <a:buChar char="•"/>
            </a:pPr>
            <a:r>
              <a:rPr lang="en-US" altLang="en-US" sz="1200" dirty="0"/>
              <a:t> There is a potential for lower food costs – staff</a:t>
            </a:r>
            <a:r>
              <a:rPr lang="en-US" altLang="en-US" sz="1200" baseline="0" dirty="0"/>
              <a:t> will p</a:t>
            </a:r>
            <a:r>
              <a:rPr lang="en-US" altLang="en-US" sz="1200" dirty="0"/>
              <a:t>repare less food</a:t>
            </a:r>
            <a:r>
              <a:rPr lang="en-US" altLang="en-US" sz="1200" baseline="0" dirty="0"/>
              <a:t> because they </a:t>
            </a:r>
            <a:r>
              <a:rPr lang="en-US" altLang="en-US" sz="1200" dirty="0"/>
              <a:t>only need to make the forecasted amount. For example, instead of opening 5 - #10 cans of diced pears; maybe you only open 2 based on historical data from past production records. </a:t>
            </a:r>
          </a:p>
          <a:p>
            <a:pPr marL="571500" indent="-571500" eaLnBrk="1" hangingPunct="1">
              <a:spcBef>
                <a:spcPct val="0"/>
              </a:spcBef>
              <a:buFont typeface="Arial" panose="020B0604020202020204" pitchFamily="34" charset="0"/>
              <a:buChar char="•"/>
            </a:pPr>
            <a:endParaRPr lang="en-US" altLang="en-US" sz="1200" dirty="0"/>
          </a:p>
          <a:p>
            <a:pPr eaLnBrk="1" hangingPunct="1">
              <a:spcBef>
                <a:spcPct val="0"/>
              </a:spcBef>
            </a:pPr>
            <a:r>
              <a:rPr lang="en-US" altLang="en-US" sz="1200" b="1" dirty="0"/>
              <a:t>Cons</a:t>
            </a:r>
            <a:r>
              <a:rPr lang="en-US" altLang="en-US" sz="1200" dirty="0"/>
              <a:t>:</a:t>
            </a:r>
          </a:p>
          <a:p>
            <a:pPr eaLnBrk="1" hangingPunct="1">
              <a:spcBef>
                <a:spcPct val="0"/>
              </a:spcBef>
              <a:buFontTx/>
              <a:buChar char="•"/>
            </a:pPr>
            <a:r>
              <a:rPr lang="en-US" altLang="en-US" sz="1200" dirty="0"/>
              <a:t> More training is needed for students and POS</a:t>
            </a:r>
            <a:r>
              <a:rPr lang="en-US" altLang="en-US" sz="1200" baseline="0" dirty="0"/>
              <a:t> </a:t>
            </a:r>
            <a:r>
              <a:rPr lang="en-US" altLang="en-US" sz="1200" dirty="0"/>
              <a:t>staff to identify a reimbursable meal</a:t>
            </a:r>
            <a:r>
              <a:rPr lang="en-US" altLang="en-US" sz="1200" baseline="0" dirty="0"/>
              <a:t> – Training i</a:t>
            </a:r>
            <a:r>
              <a:rPr lang="en-US" altLang="en-US" sz="1200" dirty="0"/>
              <a:t>s required to ensure everyone knows how to identify a reimbursable breakfast and/or lunch.</a:t>
            </a:r>
          </a:p>
          <a:p>
            <a:pPr eaLnBrk="1" hangingPunct="1">
              <a:spcBef>
                <a:spcPct val="0"/>
              </a:spcBef>
              <a:buFontTx/>
              <a:buChar char="•"/>
            </a:pPr>
            <a:r>
              <a:rPr lang="en-US" altLang="en-US" sz="1200" dirty="0"/>
              <a:t> There is a potential for more food waste if the forecasting</a:t>
            </a:r>
            <a:r>
              <a:rPr lang="en-US" altLang="en-US" sz="1200" baseline="0" dirty="0"/>
              <a:t> is not done properly</a:t>
            </a:r>
            <a:r>
              <a:rPr lang="en-US" altLang="en-US" sz="1200" dirty="0"/>
              <a:t> – preparing more choices COULD leave you with more food waste. For example, prepping various types of breakfast sandwiches in advance, but only one popular sandwich is chosen by the students. The other choices were not salvageable by the end of service (e.g. too dried out) and are tossed for the day. </a:t>
            </a:r>
          </a:p>
          <a:p>
            <a:pPr eaLnBrk="1" hangingPunct="1">
              <a:spcBef>
                <a:spcPct val="0"/>
              </a:spcBef>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90B5DF56-57B0-4853-AED0-8A067C4B3741}" type="slidenum">
              <a:rPr lang="en-US" smtClean="0"/>
              <a:t>3</a:t>
            </a:fld>
            <a:endParaRPr lang="en-US"/>
          </a:p>
        </p:txBody>
      </p:sp>
    </p:spTree>
    <p:extLst>
      <p:ext uri="{BB962C8B-B14F-4D97-AF65-F5344CB8AC3E}">
        <p14:creationId xmlns:p14="http://schemas.microsoft.com/office/powerpoint/2010/main" val="1459668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Brussels sprouts, asparagus, and a milk. </a:t>
            </a:r>
            <a:r>
              <a:rPr lang="en-US" b="0" baseline="0" dirty="0"/>
              <a:t>Is this a reimbursable meal?</a:t>
            </a:r>
          </a:p>
          <a:p>
            <a:r>
              <a:rPr lang="en-US" b="0" baseline="0" dirty="0"/>
              <a:t>Answer – No! The student must select at least three full </a:t>
            </a:r>
            <a:r>
              <a:rPr lang="en-US" b="1" baseline="0" dirty="0"/>
              <a:t>and different</a:t>
            </a:r>
            <a:r>
              <a:rPr lang="en-US" b="0" baseline="0" dirty="0"/>
              <a:t> components, one of which is ½ cup fruit and/or vegetable. Here, even though the student has three different menu items, they only have two full components (the vegetable and milk).</a:t>
            </a:r>
          </a:p>
          <a:p>
            <a:endParaRPr lang="en-US" b="0" baseline="0" dirty="0"/>
          </a:p>
          <a:p>
            <a:r>
              <a:rPr lang="en-US" b="1" baseline="0" dirty="0"/>
              <a:t>*click again* </a:t>
            </a:r>
            <a:r>
              <a:rPr lang="en-US" b="0" baseline="0" dirty="0"/>
              <a:t>The student added plums. Is this a reimbursable meal?</a:t>
            </a:r>
          </a:p>
          <a:p>
            <a:r>
              <a:rPr lang="en-US" b="0" baseline="0" dirty="0"/>
              <a:t>Answer – Yes! The student has at least three full </a:t>
            </a:r>
            <a:r>
              <a:rPr lang="en-US" b="1" baseline="0" dirty="0"/>
              <a:t>and different</a:t>
            </a:r>
            <a:r>
              <a:rPr lang="en-US" b="0" baseline="0" dirty="0"/>
              <a:t> components, one of which is ½ cup fruit and/or vegetable.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31</a:t>
            </a:fld>
            <a:endParaRPr lang="en-US"/>
          </a:p>
        </p:txBody>
      </p:sp>
    </p:spTree>
    <p:extLst>
      <p:ext uri="{BB962C8B-B14F-4D97-AF65-F5344CB8AC3E}">
        <p14:creationId xmlns:p14="http://schemas.microsoft.com/office/powerpoint/2010/main" val="3920673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brown rice and tilapia. </a:t>
            </a:r>
            <a:r>
              <a:rPr lang="en-US" b="0" baseline="0" dirty="0"/>
              <a:t>Is this a reimbursable meal?</a:t>
            </a:r>
          </a:p>
          <a:p>
            <a:r>
              <a:rPr lang="en-US" b="0" baseline="0" dirty="0"/>
              <a:t>Answer – No! The student must select at least three full, different components, one of which is ½ cup fruit and/or vegetable. They only have two full components (grain and meat/meat alternate).</a:t>
            </a:r>
          </a:p>
          <a:p>
            <a:endParaRPr lang="en-US" b="0" baseline="0" dirty="0"/>
          </a:p>
          <a:p>
            <a:r>
              <a:rPr lang="en-US" b="1" baseline="0" dirty="0"/>
              <a:t>*click again* </a:t>
            </a:r>
            <a:r>
              <a:rPr lang="en-US" b="0" baseline="0" dirty="0"/>
              <a:t>The student added milk. Is this a reimbursable meal?</a:t>
            </a:r>
          </a:p>
          <a:p>
            <a:r>
              <a:rPr lang="en-US" b="0" baseline="0" dirty="0"/>
              <a:t>Answer – No! The student has at least three full, different components, but none of which are ½ cup fruit and/or vegetable.</a:t>
            </a:r>
          </a:p>
          <a:p>
            <a:endParaRPr lang="en-US" b="0" baseline="0" dirty="0"/>
          </a:p>
          <a:p>
            <a:r>
              <a:rPr lang="en-US" b="1" baseline="0" dirty="0"/>
              <a:t>*click again* </a:t>
            </a:r>
            <a:r>
              <a:rPr lang="en-US" b="0" baseline="0" dirty="0"/>
              <a:t>The student added asparagus. Is this a reimbursable meal?</a:t>
            </a:r>
          </a:p>
          <a:p>
            <a:r>
              <a:rPr lang="en-US" b="0" baseline="0" dirty="0"/>
              <a:t>Answer – Yes! The student has at least three full, different components, one of which is ½ cup fruit and/or vegetable.</a:t>
            </a:r>
            <a:endParaRPr lang="en-US" b="1" baseline="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32</a:t>
            </a:fld>
            <a:endParaRPr lang="en-US"/>
          </a:p>
        </p:txBody>
      </p:sp>
    </p:spTree>
    <p:extLst>
      <p:ext uri="{BB962C8B-B14F-4D97-AF65-F5344CB8AC3E}">
        <p14:creationId xmlns:p14="http://schemas.microsoft.com/office/powerpoint/2010/main" val="1670511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a:t>
            </a:r>
            <a:r>
              <a:rPr lang="en-US" baseline="0" dirty="0"/>
              <a:t> planned lunch menu for the day for a 10</a:t>
            </a:r>
            <a:r>
              <a:rPr lang="en-US" baseline="30000" dirty="0"/>
              <a:t>th</a:t>
            </a:r>
            <a:r>
              <a:rPr lang="en-US" baseline="0" dirty="0"/>
              <a:t> grade student. </a:t>
            </a:r>
            <a:r>
              <a:rPr lang="en-US" b="0" baseline="0" dirty="0"/>
              <a:t>This menu includes a Cobb salad, which contains 2 </a:t>
            </a:r>
            <a:r>
              <a:rPr lang="en-US" b="0" baseline="0" dirty="0" err="1"/>
              <a:t>oz</a:t>
            </a:r>
            <a:r>
              <a:rPr lang="en-US" b="0" baseline="0" dirty="0"/>
              <a:t> </a:t>
            </a:r>
            <a:r>
              <a:rPr lang="en-US" b="0" baseline="0" dirty="0" err="1"/>
              <a:t>eq</a:t>
            </a:r>
            <a:r>
              <a:rPr lang="en-US" b="0" baseline="0" dirty="0"/>
              <a:t> meat/meat alternate, a 2 </a:t>
            </a:r>
            <a:r>
              <a:rPr lang="en-US" b="0" baseline="0" dirty="0" err="1"/>
              <a:t>oz</a:t>
            </a:r>
            <a:r>
              <a:rPr lang="en-US" b="0" baseline="0" dirty="0"/>
              <a:t> </a:t>
            </a:r>
            <a:r>
              <a:rPr lang="en-US" b="0" baseline="0" dirty="0" err="1"/>
              <a:t>eq</a:t>
            </a:r>
            <a:r>
              <a:rPr lang="en-US" b="0" baseline="0" dirty="0"/>
              <a:t> whole grain-rich dinner roll and 1 cup vegetable, as well as 1 cup fruit, and 1 cup milk. </a:t>
            </a:r>
          </a:p>
          <a:p>
            <a:endParaRPr lang="en-US" b="0" baseline="0" dirty="0"/>
          </a:p>
          <a:p>
            <a:r>
              <a:rPr lang="en-US" b="1" baseline="0" dirty="0"/>
              <a:t>Ask group</a:t>
            </a:r>
            <a:r>
              <a:rPr lang="en-US" b="0" baseline="0" dirty="0"/>
              <a:t>: Did the menu planner meet the meal pattern for the day?</a:t>
            </a:r>
          </a:p>
          <a:p>
            <a:r>
              <a:rPr lang="en-US" b="0" baseline="0" dirty="0"/>
              <a:t>Answer – Yes! The menu planner met the daily minimums for the 10</a:t>
            </a:r>
            <a:r>
              <a:rPr lang="en-US" b="0" baseline="30000" dirty="0"/>
              <a:t>th</a:t>
            </a:r>
            <a:r>
              <a:rPr lang="en-US" b="0" baseline="0" dirty="0"/>
              <a:t> grade student using the 9-12 meal pattern.</a:t>
            </a:r>
            <a:endParaRPr lang="en-US" b="1" baseline="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33</a:t>
            </a:fld>
            <a:endParaRPr lang="en-US"/>
          </a:p>
        </p:txBody>
      </p:sp>
    </p:spTree>
    <p:extLst>
      <p:ext uri="{BB962C8B-B14F-4D97-AF65-F5344CB8AC3E}">
        <p14:creationId xmlns:p14="http://schemas.microsoft.com/office/powerpoint/2010/main" val="764113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cobb salad. </a:t>
            </a:r>
            <a:r>
              <a:rPr lang="en-US" b="0" baseline="0" dirty="0"/>
              <a:t>Is this a reimbursable meal?</a:t>
            </a:r>
          </a:p>
          <a:p>
            <a:r>
              <a:rPr lang="en-US" b="0" baseline="0" dirty="0"/>
              <a:t>Answer – Yes! Although one menu item, the student selected at least three full </a:t>
            </a:r>
            <a:r>
              <a:rPr lang="en-US" b="1" baseline="0" dirty="0"/>
              <a:t>and different</a:t>
            </a:r>
            <a:r>
              <a:rPr lang="en-US" b="0" baseline="0" dirty="0"/>
              <a:t> components, one of which is ½ cup fruit and/or vegetable (salad contains: grain, meat/meat alternate, and vegetable).</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34</a:t>
            </a:fld>
            <a:endParaRPr lang="en-US"/>
          </a:p>
        </p:txBody>
      </p:sp>
    </p:spTree>
    <p:extLst>
      <p:ext uri="{BB962C8B-B14F-4D97-AF65-F5344CB8AC3E}">
        <p14:creationId xmlns:p14="http://schemas.microsoft.com/office/powerpoint/2010/main" val="2554146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once*</a:t>
            </a:r>
          </a:p>
          <a:p>
            <a:endParaRPr lang="en-US" dirty="0"/>
          </a:p>
          <a:p>
            <a:r>
              <a:rPr lang="en-US" dirty="0"/>
              <a:t>The student selected</a:t>
            </a:r>
            <a:r>
              <a:rPr lang="en-US" baseline="0" dirty="0"/>
              <a:t> the pear and a milk. </a:t>
            </a:r>
            <a:r>
              <a:rPr lang="en-US" b="0" baseline="0" dirty="0"/>
              <a:t>Is this a reimbursable meal?</a:t>
            </a:r>
          </a:p>
          <a:p>
            <a:r>
              <a:rPr lang="en-US" b="0" baseline="0" dirty="0"/>
              <a:t>Answer – No! The student must select at least three full components, one of which is ½ cup fruit and/or vegetable. Although there is a fruit, they only have two full components (fruit and milk).</a:t>
            </a:r>
          </a:p>
          <a:p>
            <a:endParaRPr lang="en-US" b="0" baseline="0" dirty="0"/>
          </a:p>
          <a:p>
            <a:r>
              <a:rPr lang="en-US" b="1" baseline="0" dirty="0"/>
              <a:t>*click again* </a:t>
            </a:r>
            <a:r>
              <a:rPr lang="en-US" b="0" baseline="0" dirty="0"/>
              <a:t>The student added the Cobb salad. Is this a reimbursable meal?</a:t>
            </a:r>
          </a:p>
          <a:p>
            <a:r>
              <a:rPr lang="en-US" b="0" baseline="0" dirty="0"/>
              <a:t>Answer – Yes! The only other menu item to choose from is the Cobb salad, which comes grouped together. Therefore, in this case the student must select the Cobb salad to make a reimbursable meal.</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5259CEA-C71D-41BF-8A2E-09D6333EDD9D}" type="slidenum">
              <a:rPr lang="en-US" smtClean="0"/>
              <a:t>35</a:t>
            </a:fld>
            <a:endParaRPr lang="en-US"/>
          </a:p>
        </p:txBody>
      </p:sp>
    </p:spTree>
    <p:extLst>
      <p:ext uri="{BB962C8B-B14F-4D97-AF65-F5344CB8AC3E}">
        <p14:creationId xmlns:p14="http://schemas.microsoft.com/office/powerpoint/2010/main" val="663246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USDA non-discrimination statement</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7CDF0914-3C35-4B87-972B-AB4DCC662205}" type="slidenum">
              <a:rPr kumimoji="0" lang="en-US" sz="1200" b="0" i="0" u="none" strike="noStrike" kern="1200" cap="none" spc="0" normalizeH="0" baseline="0" noProof="0" smtClean="0">
                <a:ln>
                  <a:noFill/>
                </a:ln>
                <a:solidFill>
                  <a:prstClr val="black"/>
                </a:solidFill>
                <a:effectLst/>
                <a:uLnTx/>
                <a:uFillTx/>
                <a:latin typeface="Lato"/>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Lato"/>
              <a:ea typeface="+mn-ea"/>
              <a:cs typeface="+mn-cs"/>
            </a:endParaRPr>
          </a:p>
        </p:txBody>
      </p:sp>
    </p:spTree>
    <p:extLst>
      <p:ext uri="{BB962C8B-B14F-4D97-AF65-F5344CB8AC3E}">
        <p14:creationId xmlns:p14="http://schemas.microsoft.com/office/powerpoint/2010/main" val="253578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Offer vs. Serve is required for senior high school students at lunch. It is optional, but encouraged, for elementary and middle school students at lunch and for all grade levels at breakfast.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OVS</a:t>
            </a:r>
            <a:r>
              <a:rPr lang="en-US" altLang="en-US" baseline="0" dirty="0"/>
              <a:t> applies to all students in all situations. This includes students with special needs or students on field trips and those in detention.</a:t>
            </a:r>
            <a:endParaRPr lang="en-US" altLang="en-US" dirty="0"/>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4</a:t>
            </a:fld>
            <a:endParaRPr lang="en-US"/>
          </a:p>
        </p:txBody>
      </p:sp>
    </p:spTree>
    <p:extLst>
      <p:ext uri="{BB962C8B-B14F-4D97-AF65-F5344CB8AC3E}">
        <p14:creationId xmlns:p14="http://schemas.microsoft.com/office/powerpoint/2010/main" val="15008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Let’s go over some</a:t>
            </a:r>
            <a:r>
              <a:rPr lang="en-US" altLang="en-US" baseline="0" dirty="0"/>
              <a:t> terms used in OVS. W</a:t>
            </a:r>
            <a:r>
              <a:rPr lang="en-US" altLang="en-US" dirty="0"/>
              <a:t>hat exactly is a food “component”?</a:t>
            </a:r>
          </a:p>
          <a:p>
            <a:pPr eaLnBrk="1" hangingPunct="1">
              <a:spcBef>
                <a:spcPct val="0"/>
              </a:spcBef>
            </a:pPr>
            <a:endParaRPr lang="en-US" altLang="en-US" dirty="0"/>
          </a:p>
          <a:p>
            <a:pPr eaLnBrk="1" hangingPunct="1">
              <a:spcBef>
                <a:spcPct val="0"/>
              </a:spcBef>
            </a:pPr>
            <a:r>
              <a:rPr lang="en-US" altLang="en-US" dirty="0"/>
              <a:t>At lunch, OVS is implemented using the five food components required under the meal pattern. These are meat/meat alternate, grain, fruit, vegetable, and fluid milk.</a:t>
            </a:r>
          </a:p>
          <a:p>
            <a:endParaRPr lang="en-US" dirty="0"/>
          </a:p>
          <a:p>
            <a:r>
              <a:rPr lang="en-US" b="1" dirty="0"/>
              <a:t>Point to make: </a:t>
            </a:r>
            <a:r>
              <a:rPr lang="en-US" b="0" dirty="0"/>
              <a:t>a milk variety is required at</a:t>
            </a:r>
            <a:r>
              <a:rPr lang="en-US" b="0" baseline="0" dirty="0"/>
              <a:t> breakfast and at lunch.</a:t>
            </a:r>
            <a:endParaRPr lang="en-US" b="1" dirty="0"/>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5</a:t>
            </a:fld>
            <a:endParaRPr lang="en-US"/>
          </a:p>
        </p:txBody>
      </p:sp>
    </p:spTree>
    <p:extLst>
      <p:ext uri="{BB962C8B-B14F-4D97-AF65-F5344CB8AC3E}">
        <p14:creationId xmlns:p14="http://schemas.microsoft.com/office/powerpoint/2010/main" val="462511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term</a:t>
            </a:r>
            <a:r>
              <a:rPr lang="en-US" baseline="0" dirty="0"/>
              <a:t> used in OVS is a menu item. A menu item is a food offered of one of the five food components and may contain multiple components within. For example, a salad, which might have multiple food components within it (e.g. vegetable, meat/meat alternate, and fruit), is one menu item offered.</a:t>
            </a:r>
            <a:endParaRPr lang="en-US" dirty="0"/>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6</a:t>
            </a:fld>
            <a:endParaRPr lang="en-US"/>
          </a:p>
        </p:txBody>
      </p:sp>
    </p:spTree>
    <p:extLst>
      <p:ext uri="{BB962C8B-B14F-4D97-AF65-F5344CB8AC3E}">
        <p14:creationId xmlns:p14="http://schemas.microsoft.com/office/powerpoint/2010/main" val="282203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breakfast we talk about food items. A breakfast food item is defined as ½ cup of fruit (or vegetable, if substituting for fruit), 1 ounce equivalent (oz eq) grain (or meat/meat alternate if counting toward a grain), and 1 cup of milk.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will talk about a meat/meat alternate counting toward a grain on the next slide.</a:t>
            </a:r>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7</a:t>
            </a:fld>
            <a:endParaRPr lang="en-US"/>
          </a:p>
        </p:txBody>
      </p:sp>
    </p:spTree>
    <p:extLst>
      <p:ext uri="{BB962C8B-B14F-4D97-AF65-F5344CB8AC3E}">
        <p14:creationId xmlns:p14="http://schemas.microsoft.com/office/powerpoint/2010/main" val="1467063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 meat/meat alternate is not required at breakfast, however it can be offered and counted towards the grain component. This is specific to breakfast only. To count a meat/meat alternate at breakfast as a grain, at least 1 oz eq of a true grain must also be offered.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the meat/meat alternate is offered in place of a grain as part of the reimbursable meal, the menu planner counts it toward both the weekly grain requirement and the dietary specifications. It then counts as a “food item” under OVS.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Keep in mind that although the menu planner has to offer a grain in order to count the meat/meat alternate towards the grain component, the student does not have to select it.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srgbClr val="333399"/>
                </a:solidFill>
                <a:effectLst/>
                <a:uLnTx/>
                <a:uFillTx/>
                <a:latin typeface="Lato" panose="020F0502020204030203" pitchFamily="34" charset="0"/>
                <a:ea typeface="+mn-ea"/>
                <a:cs typeface="Arial" panose="020B0604020202020204" pitchFamily="34" charset="0"/>
                <a:sym typeface="Lato" panose="020F0502020204030203" pitchFamily="34" charset="0"/>
              </a:rPr>
              <a:t>If a meat/meat alternate is offered but no grain is offered, the meat/meat alternate cannot count toward the grain component, and the grain component is considered missing.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the meat/meat alternate is not counted as a grain, it would be considered an extra and will not count as an item under OVS.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8</a:t>
            </a:fld>
            <a:endParaRPr lang="en-US"/>
          </a:p>
        </p:txBody>
      </p:sp>
    </p:spTree>
    <p:extLst>
      <p:ext uri="{BB962C8B-B14F-4D97-AF65-F5344CB8AC3E}">
        <p14:creationId xmlns:p14="http://schemas.microsoft.com/office/powerpoint/2010/main" val="358174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breakfast, the menu planner must offer four</a:t>
            </a:r>
            <a:r>
              <a:rPr lang="en-US" baseline="0" dirty="0"/>
              <a:t> food items. Students must select at least three food items, one of which is ½ cup fruit and/or vegetable for a reimbursable meal.</a:t>
            </a:r>
          </a:p>
          <a:p>
            <a:endParaRPr lang="en-US" baseline="0" dirty="0"/>
          </a:p>
          <a:p>
            <a:r>
              <a:rPr lang="en-US" baseline="0" dirty="0"/>
              <a:t>For lunch, the menu planner must offer five food components. Students must select at least three full, different food components, one of which is ½ cup fruit and/or vegetable for a reimbursable meal. </a:t>
            </a:r>
            <a:endParaRPr lang="en-US" dirty="0"/>
          </a:p>
          <a:p>
            <a:endParaRPr lang="en-US" dirty="0"/>
          </a:p>
        </p:txBody>
      </p:sp>
      <p:sp>
        <p:nvSpPr>
          <p:cNvPr id="4" name="Slide Number Placeholder 3"/>
          <p:cNvSpPr>
            <a:spLocks noGrp="1"/>
          </p:cNvSpPr>
          <p:nvPr>
            <p:ph type="sldNum" sz="quarter" idx="5"/>
          </p:nvPr>
        </p:nvSpPr>
        <p:spPr/>
        <p:txBody>
          <a:bodyPr/>
          <a:lstStyle/>
          <a:p>
            <a:fld id="{90B5DF56-57B0-4853-AED0-8A067C4B3741}" type="slidenum">
              <a:rPr lang="en-US" smtClean="0"/>
              <a:t>9</a:t>
            </a:fld>
            <a:endParaRPr lang="en-US"/>
          </a:p>
        </p:txBody>
      </p:sp>
    </p:spTree>
    <p:extLst>
      <p:ext uri="{BB962C8B-B14F-4D97-AF65-F5344CB8AC3E}">
        <p14:creationId xmlns:p14="http://schemas.microsoft.com/office/powerpoint/2010/main" val="3869919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14"/>
          <p:cNvSpPr>
            <a:spLocks noGrp="1"/>
          </p:cNvSpPr>
          <p:nvPr>
            <p:ph type="body" sz="quarter" idx="10" hasCustomPrompt="1"/>
          </p:nvPr>
        </p:nvSpPr>
        <p:spPr>
          <a:xfrm>
            <a:off x="0" y="1293834"/>
            <a:ext cx="9144000" cy="1262666"/>
          </a:xfrm>
          <a:prstGeom prst="rect">
            <a:avLst/>
          </a:prstGeom>
        </p:spPr>
        <p:txBody>
          <a:bodyPr>
            <a:noAutofit/>
          </a:bodyPr>
          <a:lstStyle>
            <a:lvl1pPr marL="0" indent="0" algn="ctr">
              <a:lnSpc>
                <a:spcPts val="3820"/>
              </a:lnSpc>
              <a:buNone/>
              <a:defRPr sz="3600" baseline="0">
                <a:solidFill>
                  <a:srgbClr val="333399"/>
                </a:solidFill>
                <a:latin typeface="Lato Black" panose="020F0A02020204030203" pitchFamily="34" charset="0"/>
              </a:defRPr>
            </a:lvl1pPr>
            <a:lvl2pPr>
              <a:defRPr sz="2637">
                <a:solidFill>
                  <a:srgbClr val="333399"/>
                </a:solidFill>
                <a:latin typeface="+mj-lt"/>
              </a:defRPr>
            </a:lvl2pPr>
            <a:lvl3pPr>
              <a:defRPr sz="2637">
                <a:solidFill>
                  <a:srgbClr val="333399"/>
                </a:solidFill>
                <a:latin typeface="+mj-lt"/>
              </a:defRPr>
            </a:lvl3pPr>
            <a:lvl4pPr>
              <a:defRPr sz="2637">
                <a:solidFill>
                  <a:srgbClr val="333399"/>
                </a:solidFill>
                <a:latin typeface="+mj-lt"/>
              </a:defRPr>
            </a:lvl4pPr>
            <a:lvl5pPr>
              <a:defRPr sz="2637">
                <a:solidFill>
                  <a:srgbClr val="333399"/>
                </a:solidFill>
                <a:latin typeface="+mj-lt"/>
              </a:defRPr>
            </a:lvl5pPr>
          </a:lstStyle>
          <a:p>
            <a:pPr lvl="0"/>
            <a:r>
              <a:rPr lang="en-US" dirty="0"/>
              <a:t>Presentation Title</a:t>
            </a:r>
            <a:br>
              <a:rPr lang="en-US" dirty="0"/>
            </a:br>
            <a:r>
              <a:rPr lang="en-US" dirty="0"/>
              <a:t>Slide Master</a:t>
            </a:r>
          </a:p>
        </p:txBody>
      </p:sp>
      <p:sp>
        <p:nvSpPr>
          <p:cNvPr id="12" name="Text Placeholder 16"/>
          <p:cNvSpPr>
            <a:spLocks noGrp="1"/>
          </p:cNvSpPr>
          <p:nvPr>
            <p:ph type="body" sz="quarter" idx="11" hasCustomPrompt="1"/>
          </p:nvPr>
        </p:nvSpPr>
        <p:spPr>
          <a:xfrm>
            <a:off x="5458013" y="3035370"/>
            <a:ext cx="2228771" cy="1123872"/>
          </a:xfrm>
          <a:prstGeom prst="rect">
            <a:avLst/>
          </a:prstGeom>
        </p:spPr>
        <p:txBody>
          <a:bodyPr>
            <a:normAutofit/>
          </a:bodyPr>
          <a:lstStyle>
            <a:lvl1pPr marL="0" indent="0" algn="l">
              <a:lnSpc>
                <a:spcPct val="100000"/>
              </a:lnSpc>
              <a:buNone/>
              <a:defRPr sz="1800"/>
            </a:lvl1pPr>
            <a:lvl2pPr marL="342789" indent="0">
              <a:lnSpc>
                <a:spcPct val="100000"/>
              </a:lnSpc>
              <a:buNone/>
              <a:defRPr sz="1465"/>
            </a:lvl2pPr>
            <a:lvl3pPr marL="685578" indent="0">
              <a:lnSpc>
                <a:spcPct val="100000"/>
              </a:lnSpc>
              <a:buNone/>
              <a:defRPr sz="1465"/>
            </a:lvl3pPr>
            <a:lvl4pPr marL="1028367" indent="0">
              <a:lnSpc>
                <a:spcPct val="100000"/>
              </a:lnSpc>
              <a:buNone/>
              <a:defRPr sz="1465"/>
            </a:lvl4pPr>
            <a:lvl5pPr marL="1371156" indent="0">
              <a:lnSpc>
                <a:spcPct val="100000"/>
              </a:lnSpc>
              <a:buNone/>
              <a:defRPr sz="1465"/>
            </a:lvl5pPr>
          </a:lstStyle>
          <a:p>
            <a:pPr lvl="0"/>
            <a:r>
              <a:rPr lang="en-US" dirty="0"/>
              <a:t>Name of Presenter</a:t>
            </a:r>
            <a:br>
              <a:rPr lang="en-US" dirty="0"/>
            </a:br>
            <a:r>
              <a:rPr lang="en-US" dirty="0"/>
              <a:t>Title</a:t>
            </a:r>
            <a:br>
              <a:rPr lang="en-US" dirty="0"/>
            </a:br>
            <a:r>
              <a:rPr lang="en-US" dirty="0"/>
              <a:t>Date</a:t>
            </a:r>
          </a:p>
        </p:txBody>
      </p:sp>
      <p:pic>
        <p:nvPicPr>
          <p:cNvPr id="6" name="Picture 5">
            <a:extLst>
              <a:ext uri="{FF2B5EF4-FFF2-40B4-BE49-F238E27FC236}">
                <a16:creationId xmlns:a16="http://schemas.microsoft.com/office/drawing/2014/main" id="{9670B752-ABAD-45F9-8812-0F82EC596EF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3725" b="3725"/>
          <a:stretch/>
        </p:blipFill>
        <p:spPr>
          <a:xfrm>
            <a:off x="0" y="3277144"/>
            <a:ext cx="9141824" cy="1866356"/>
          </a:xfrm>
          <a:prstGeom prst="rect">
            <a:avLst/>
          </a:prstGeom>
        </p:spPr>
      </p:pic>
    </p:spTree>
    <p:custDataLst>
      <p:tags r:id="rId1"/>
    </p:custDataLst>
    <p:extLst>
      <p:ext uri="{BB962C8B-B14F-4D97-AF65-F5344CB8AC3E}">
        <p14:creationId xmlns:p14="http://schemas.microsoft.com/office/powerpoint/2010/main" val="175443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childTnLst>
                </p:cTn>
              </p:par>
            </p:tnLst>
          </p:tmpl>
        </p:tmplLst>
      </p:bldP>
    </p:bldLst>
  </p:timing>
  <p:extLst>
    <p:ext uri="{DCECCB84-F9BA-43D5-87BE-67443E8EF086}">
      <p15:sldGuideLst xmlns:p15="http://schemas.microsoft.com/office/powerpoint/2012/main">
        <p15:guide id="1" orient="horz" pos="1620">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solidFill>
                  <a:schemeClr val="tx1"/>
                </a:solidFill>
              </a:defRPr>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dirty="0"/>
          </a:p>
        </p:txBody>
      </p:sp>
    </p:spTree>
    <p:custDataLst>
      <p:tags r:id="rId1"/>
    </p:custDataLst>
    <p:extLst>
      <p:ext uri="{BB962C8B-B14F-4D97-AF65-F5344CB8AC3E}">
        <p14:creationId xmlns:p14="http://schemas.microsoft.com/office/powerpoint/2010/main" val="118503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2" y="1304873"/>
            <a:ext cx="5045075" cy="2530475"/>
          </a:xfrm>
        </p:spPr>
        <p:txBody>
          <a:bodyPr/>
          <a:lstStyle/>
          <a:p>
            <a:endParaRPr lang="en-US"/>
          </a:p>
        </p:txBody>
      </p:sp>
    </p:spTree>
    <p:custDataLst>
      <p:tags r:id="rId1"/>
    </p:custDataLst>
    <p:extLst>
      <p:ext uri="{BB962C8B-B14F-4D97-AF65-F5344CB8AC3E}">
        <p14:creationId xmlns:p14="http://schemas.microsoft.com/office/powerpoint/2010/main" val="40858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lvl2pPr marL="685800" indent="-342900">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lvl2pPr marL="685800" indent="-342900">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2CFAF7-33E5-4333-B820-D93FB5DB2358}"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88C064-EA59-4D70-8379-EF65933E58F4}" type="slidenum">
              <a:rPr lang="en-US" smtClean="0"/>
              <a:t>‹#›</a:t>
            </a:fld>
            <a:endParaRPr lang="en-US"/>
          </a:p>
        </p:txBody>
      </p:sp>
    </p:spTree>
    <p:custDataLst>
      <p:tags r:id="rId1"/>
    </p:custDataLst>
    <p:extLst>
      <p:ext uri="{BB962C8B-B14F-4D97-AF65-F5344CB8AC3E}">
        <p14:creationId xmlns:p14="http://schemas.microsoft.com/office/powerpoint/2010/main" val="1230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4025"/>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878806"/>
            <a:ext cx="3868340" cy="2763441"/>
          </a:xfrm>
        </p:spPr>
        <p:txBody>
          <a:bodyPr/>
          <a:lstStyle>
            <a:lvl1pPr>
              <a:defRPr sz="1800"/>
            </a:lvl1pPr>
            <a:lvl2pPr>
              <a:defRPr sz="1800"/>
            </a:lvl2pPr>
            <a:lvl3pPr>
              <a:defRPr sz="12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60872"/>
            <a:ext cx="3887391" cy="617934"/>
          </a:xfrm>
        </p:spPr>
        <p:txBody>
          <a:bodyPr anchor="b">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1" y="1878806"/>
            <a:ext cx="3887391" cy="2763441"/>
          </a:xfrm>
        </p:spPr>
        <p:txBody>
          <a:bodyPr/>
          <a:lstStyle>
            <a:lvl1pPr>
              <a:defRPr sz="1800"/>
            </a:lvl1pPr>
            <a:lvl2pPr>
              <a:defRPr sz="1800"/>
            </a:lvl2pPr>
            <a:lvl3pPr>
              <a:defRPr sz="12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52CFAF7-33E5-4333-B820-D93FB5DB2358}"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88C064-EA59-4D70-8379-EF65933E58F4}" type="slidenum">
              <a:rPr lang="en-US" smtClean="0"/>
              <a:t>‹#›</a:t>
            </a:fld>
            <a:endParaRPr lang="en-US"/>
          </a:p>
        </p:txBody>
      </p:sp>
    </p:spTree>
    <p:custDataLst>
      <p:tags r:id="rId1"/>
    </p:custDataLst>
    <p:extLst>
      <p:ext uri="{BB962C8B-B14F-4D97-AF65-F5344CB8AC3E}">
        <p14:creationId xmlns:p14="http://schemas.microsoft.com/office/powerpoint/2010/main" val="1667787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ECF9-8CE8-43F8-B90E-AC7CFC30DC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A003D-6381-4DEC-8B51-292FA390DE85}"/>
              </a:ext>
            </a:extLst>
          </p:cNvPr>
          <p:cNvSpPr>
            <a:spLocks noGrp="1"/>
          </p:cNvSpPr>
          <p:nvPr>
            <p:ph sz="half" idx="1"/>
          </p:nvPr>
        </p:nvSpPr>
        <p:spPr>
          <a:xfrm>
            <a:off x="628650" y="1369219"/>
            <a:ext cx="7874308" cy="3263504"/>
          </a:xfrm>
        </p:spPr>
        <p:txBody>
          <a:bodyPr/>
          <a:lstStyle>
            <a:lvl2pPr marL="685800" indent="-342900">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3057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10"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Slide with Image</a:t>
            </a:r>
          </a:p>
        </p:txBody>
      </p:sp>
      <p:sp>
        <p:nvSpPr>
          <p:cNvPr id="6" name="Text Placeholder 5"/>
          <p:cNvSpPr>
            <a:spLocks noGrp="1"/>
          </p:cNvSpPr>
          <p:nvPr>
            <p:ph type="body" sz="quarter" idx="14"/>
          </p:nvPr>
        </p:nvSpPr>
        <p:spPr>
          <a:xfrm>
            <a:off x="942823" y="1277258"/>
            <a:ext cx="3411464" cy="3360056"/>
          </a:xfrm>
        </p:spPr>
        <p:txBody>
          <a:bodyPr>
            <a:normAutofit/>
          </a:bodyPr>
          <a:lstStyle>
            <a:lvl1pPr marL="342900" indent="-342900">
              <a:lnSpc>
                <a:spcPct val="150000"/>
              </a:lnSpc>
              <a:spcAft>
                <a:spcPts val="439"/>
              </a:spcAft>
              <a:buFont typeface="Arial"/>
              <a:buChar char="•"/>
              <a:defRPr sz="2400" b="1"/>
            </a:lvl1pPr>
            <a:lvl2pPr marL="342789" indent="0">
              <a:lnSpc>
                <a:spcPct val="150000"/>
              </a:lnSpc>
              <a:buNone/>
              <a:defRPr/>
            </a:lvl2pPr>
            <a:lvl3pPr marL="685578" indent="0">
              <a:lnSpc>
                <a:spcPct val="150000"/>
              </a:lnSpc>
              <a:buNone/>
              <a:defRPr/>
            </a:lvl3pPr>
            <a:lvl4pPr marL="1028368" indent="0">
              <a:lnSpc>
                <a:spcPct val="150000"/>
              </a:lnSpc>
              <a:buNone/>
              <a:defRPr/>
            </a:lvl4pPr>
            <a:lvl5pPr marL="1371157" indent="0">
              <a:lnSpc>
                <a:spcPct val="150000"/>
              </a:lnSpc>
              <a:buNone/>
              <a:defRPr/>
            </a:lvl5pPr>
          </a:lstStyle>
          <a:p>
            <a:pPr lvl="0"/>
            <a:endParaRPr lang="en-US" dirty="0"/>
          </a:p>
        </p:txBody>
      </p:sp>
      <p:sp>
        <p:nvSpPr>
          <p:cNvPr id="5" name="Text Placeholder 5"/>
          <p:cNvSpPr>
            <a:spLocks noGrp="1"/>
          </p:cNvSpPr>
          <p:nvPr>
            <p:ph type="body" sz="quarter" idx="15"/>
          </p:nvPr>
        </p:nvSpPr>
        <p:spPr>
          <a:xfrm>
            <a:off x="4818137" y="1277258"/>
            <a:ext cx="3411464" cy="3360056"/>
          </a:xfrm>
        </p:spPr>
        <p:txBody>
          <a:bodyPr>
            <a:normAutofit/>
          </a:bodyPr>
          <a:lstStyle>
            <a:lvl1pPr marL="342900" indent="-342900">
              <a:lnSpc>
                <a:spcPct val="150000"/>
              </a:lnSpc>
              <a:spcAft>
                <a:spcPts val="439"/>
              </a:spcAft>
              <a:buFont typeface="Arial"/>
              <a:buChar char="•"/>
              <a:defRPr sz="2400" b="1"/>
            </a:lvl1pPr>
            <a:lvl2pPr marL="342789" indent="0">
              <a:lnSpc>
                <a:spcPct val="150000"/>
              </a:lnSpc>
              <a:buNone/>
              <a:defRPr/>
            </a:lvl2pPr>
            <a:lvl3pPr marL="685578" indent="0">
              <a:lnSpc>
                <a:spcPct val="150000"/>
              </a:lnSpc>
              <a:buNone/>
              <a:defRPr/>
            </a:lvl3pPr>
            <a:lvl4pPr marL="1028368" indent="0">
              <a:lnSpc>
                <a:spcPct val="150000"/>
              </a:lnSpc>
              <a:buNone/>
              <a:defRPr/>
            </a:lvl4pPr>
            <a:lvl5pPr marL="1371157" indent="0">
              <a:lnSpc>
                <a:spcPct val="150000"/>
              </a:lnSpc>
              <a:buNone/>
              <a:defRPr/>
            </a:lvl5pPr>
          </a:lstStyle>
          <a:p>
            <a:pPr lvl="0"/>
            <a:endParaRPr lang="en-US" dirty="0"/>
          </a:p>
        </p:txBody>
      </p:sp>
    </p:spTree>
    <p:custDataLst>
      <p:tags r:id="rId1"/>
    </p:custDataLst>
    <p:extLst>
      <p:ext uri="{BB962C8B-B14F-4D97-AF65-F5344CB8AC3E}">
        <p14:creationId xmlns:p14="http://schemas.microsoft.com/office/powerpoint/2010/main" val="678837730"/>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a:p>
        </p:txBody>
      </p:sp>
    </p:spTree>
    <p:extLst>
      <p:ext uri="{BB962C8B-B14F-4D97-AF65-F5344CB8AC3E}">
        <p14:creationId xmlns:p14="http://schemas.microsoft.com/office/powerpoint/2010/main" val="322980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alphaModFix amt="73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Tree>
    <p:custDataLst>
      <p:tags r:id="rId9"/>
    </p:custDataLst>
    <p:extLst>
      <p:ext uri="{BB962C8B-B14F-4D97-AF65-F5344CB8AC3E}">
        <p14:creationId xmlns:p14="http://schemas.microsoft.com/office/powerpoint/2010/main" val="196382101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7" r:id="rId3"/>
    <p:sldLayoutId id="2147483699" r:id="rId4"/>
    <p:sldLayoutId id="2147483701" r:id="rId5"/>
    <p:sldLayoutId id="2147483702" r:id="rId6"/>
    <p:sldLayoutId id="2147483698" r:id="rId7"/>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73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a:t>Click to edit Master text styles</a:t>
            </a:r>
          </a:p>
        </p:txBody>
      </p:sp>
      <p:sp>
        <p:nvSpPr>
          <p:cNvPr id="5"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a:t>Text Slide Master</a:t>
            </a:r>
          </a:p>
        </p:txBody>
      </p:sp>
    </p:spTree>
    <p:extLst>
      <p:ext uri="{BB962C8B-B14F-4D97-AF65-F5344CB8AC3E}">
        <p14:creationId xmlns:p14="http://schemas.microsoft.com/office/powerpoint/2010/main" val="4072463790"/>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3.png"/><Relationship Id="rId10"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3.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3.png"/><Relationship Id="rId4" Type="http://schemas.microsoft.com/office/2007/relationships/hdphoto" Target="../media/hdphoto7.wdp"/><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11.wdp"/><Relationship Id="rId4" Type="http://schemas.microsoft.com/office/2007/relationships/hdphoto" Target="../media/hdphoto3.wdp"/><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microsoft.com/office/2007/relationships/hdphoto" Target="../media/hdphoto1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7.wdp"/><Relationship Id="rId9"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4.wdp"/><Relationship Id="rId11" Type="http://schemas.microsoft.com/office/2007/relationships/hdphoto" Target="../media/hdphoto13.wdp"/><Relationship Id="rId5" Type="http://schemas.openxmlformats.org/officeDocument/2006/relationships/image" Target="../media/image22.png"/><Relationship Id="rId10" Type="http://schemas.openxmlformats.org/officeDocument/2006/relationships/image" Target="../media/image21.png"/><Relationship Id="rId4" Type="http://schemas.microsoft.com/office/2007/relationships/hdphoto" Target="../media/hdphoto7.wdp"/><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7.png"/><Relationship Id="rId12" Type="http://schemas.microsoft.com/office/2007/relationships/hdphoto" Target="../media/hdphoto18.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17.wdp"/><Relationship Id="rId4" Type="http://schemas.microsoft.com/office/2007/relationships/hdphoto" Target="../media/hdphoto15.wdp"/><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4.png"/><Relationship Id="rId10" Type="http://schemas.microsoft.com/office/2007/relationships/hdphoto" Target="../media/hdphoto15.wdp"/><Relationship Id="rId4" Type="http://schemas.microsoft.com/office/2007/relationships/hdphoto" Target="../media/hdphoto7.wdp"/><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2.png"/><Relationship Id="rId7" Type="http://schemas.openxmlformats.org/officeDocument/2006/relationships/image" Target="../media/image23.png"/><Relationship Id="rId12" Type="http://schemas.microsoft.com/office/2007/relationships/hdphoto" Target="../media/hdphoto18.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12" Type="http://schemas.microsoft.com/office/2007/relationships/hdphoto" Target="../media/hdphoto15.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23.png"/><Relationship Id="rId5" Type="http://schemas.openxmlformats.org/officeDocument/2006/relationships/image" Target="../media/image24.png"/><Relationship Id="rId10"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7.png"/><Relationship Id="rId14" Type="http://schemas.microsoft.com/office/2007/relationships/hdphoto" Target="../media/hdphoto19.wdp"/></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29.png"/><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29.png"/><Relationship Id="rId10" Type="http://schemas.microsoft.com/office/2007/relationships/hdphoto" Target="../media/hdphoto20.wdp"/><Relationship Id="rId4" Type="http://schemas.microsoft.com/office/2007/relationships/hdphoto" Target="../media/hdphoto7.wdp"/><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8.png"/><Relationship Id="rId10" Type="http://schemas.microsoft.com/office/2007/relationships/hdphoto" Target="../media/hdphoto22.wdp"/><Relationship Id="rId4" Type="http://schemas.microsoft.com/office/2007/relationships/hdphoto" Target="../media/hdphoto7.wdp"/><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29.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4.wdp"/><Relationship Id="rId11" Type="http://schemas.openxmlformats.org/officeDocument/2006/relationships/image" Target="../media/image7.png"/><Relationship Id="rId5" Type="http://schemas.openxmlformats.org/officeDocument/2006/relationships/image" Target="../media/image32.png"/><Relationship Id="rId10" Type="http://schemas.microsoft.com/office/2007/relationships/hdphoto" Target="../media/hdphoto26.wdp"/><Relationship Id="rId4" Type="http://schemas.microsoft.com/office/2007/relationships/hdphoto" Target="../media/hdphoto23.wdp"/><Relationship Id="rId9" Type="http://schemas.openxmlformats.org/officeDocument/2006/relationships/image" Target="../media/image34.png"/><Relationship Id="rId14" Type="http://schemas.microsoft.com/office/2007/relationships/hdphoto" Target="../media/hdphoto27.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32.png"/><Relationship Id="rId10"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12.png"/><Relationship Id="rId7" Type="http://schemas.openxmlformats.org/officeDocument/2006/relationships/image" Target="../media/image31.png"/><Relationship Id="rId12" Type="http://schemas.microsoft.com/office/2007/relationships/hdphoto" Target="../media/hdphoto24.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29.wdp"/><Relationship Id="rId11" Type="http://schemas.openxmlformats.org/officeDocument/2006/relationships/image" Target="../media/image32.png"/><Relationship Id="rId5" Type="http://schemas.openxmlformats.org/officeDocument/2006/relationships/image" Target="../media/image37.png"/><Relationship Id="rId10"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2.png"/><Relationship Id="rId7" Type="http://schemas.openxmlformats.org/officeDocument/2006/relationships/image" Target="../media/image34.png"/><Relationship Id="rId12" Type="http://schemas.microsoft.com/office/2007/relationships/hdphoto" Target="../media/hdphoto23.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31.png"/><Relationship Id="rId5" Type="http://schemas.openxmlformats.org/officeDocument/2006/relationships/image" Target="../media/image38.png"/><Relationship Id="rId10" Type="http://schemas.microsoft.com/office/2007/relationships/hdphoto" Target="../media/hdphoto3.wdp"/><Relationship Id="rId4" Type="http://schemas.microsoft.com/office/2007/relationships/hdphoto" Target="../media/hdphoto7.wdp"/><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10" Type="http://schemas.microsoft.com/office/2007/relationships/hdphoto" Target="../media/hdphoto33.wdp"/><Relationship Id="rId4" Type="http://schemas.microsoft.com/office/2007/relationships/hdphoto" Target="../media/hdphoto31.wdp"/><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34.wdp"/><Relationship Id="rId5" Type="http://schemas.openxmlformats.org/officeDocument/2006/relationships/image" Target="../media/image42.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7.png"/><Relationship Id="rId12" Type="http://schemas.microsoft.com/office/2007/relationships/hdphoto" Target="../media/hdphoto37.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31.wdp"/><Relationship Id="rId11" Type="http://schemas.openxmlformats.org/officeDocument/2006/relationships/image" Target="../media/image45.png"/><Relationship Id="rId5" Type="http://schemas.openxmlformats.org/officeDocument/2006/relationships/image" Target="../media/image39.png"/><Relationship Id="rId10" Type="http://schemas.microsoft.com/office/2007/relationships/hdphoto" Target="../media/hdphoto36.wdp"/><Relationship Id="rId4" Type="http://schemas.microsoft.com/office/2007/relationships/hdphoto" Target="../media/hdphoto7.wdp"/><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15.xml"/><Relationship Id="rId5" Type="http://schemas.openxmlformats.org/officeDocument/2006/relationships/hyperlink" Target="http://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52450" y="1524000"/>
            <a:ext cx="8121958" cy="914400"/>
          </a:xfrm>
        </p:spPr>
        <p:txBody>
          <a:bodyPr>
            <a:normAutofit fontScale="90000"/>
          </a:bodyPr>
          <a:lstStyle/>
          <a:p>
            <a:pPr algn="ctr"/>
            <a:r>
              <a:rPr lang="en-US" sz="3600" b="1" dirty="0">
                <a:solidFill>
                  <a:schemeClr val="tx2"/>
                </a:solidFill>
                <a:latin typeface="Lato" panose="020F0502020204030203" pitchFamily="34" charset="0"/>
              </a:rPr>
              <a:t>Meal or No Meal</a:t>
            </a:r>
            <a:br>
              <a:rPr lang="en-US" sz="3600" b="1" dirty="0">
                <a:solidFill>
                  <a:schemeClr val="tx2"/>
                </a:solidFill>
                <a:latin typeface="Lato" panose="020F0502020204030203" pitchFamily="34" charset="0"/>
              </a:rPr>
            </a:br>
            <a:r>
              <a:rPr lang="en-US" sz="3600" b="1" dirty="0">
                <a:solidFill>
                  <a:schemeClr val="tx2"/>
                </a:solidFill>
                <a:latin typeface="Lato" panose="020F0502020204030203" pitchFamily="34" charset="0"/>
              </a:rPr>
              <a:t>An Offer Versus Serve Lesson &amp; Game</a:t>
            </a:r>
            <a:endParaRPr lang="en-US" dirty="0">
              <a:solidFill>
                <a:schemeClr val="tx2"/>
              </a:solidFill>
            </a:endParaRPr>
          </a:p>
        </p:txBody>
      </p:sp>
      <p:sp>
        <p:nvSpPr>
          <p:cNvPr id="3" name="Text Placeholder 2"/>
          <p:cNvSpPr>
            <a:spLocks noGrp="1"/>
          </p:cNvSpPr>
          <p:nvPr>
            <p:ph type="body" sz="quarter" idx="11"/>
          </p:nvPr>
        </p:nvSpPr>
        <p:spPr>
          <a:xfrm>
            <a:off x="1737994" y="2826952"/>
            <a:ext cx="5750869" cy="800100"/>
          </a:xfrm>
        </p:spPr>
        <p:txBody>
          <a:bodyPr anchor="ctr">
            <a:noAutofit/>
          </a:bodyPr>
          <a:lstStyle/>
          <a:p>
            <a:pPr algn="ctr">
              <a:lnSpc>
                <a:spcPts val="1182"/>
              </a:lnSpc>
              <a:spcAft>
                <a:spcPts val="1200"/>
              </a:spcAft>
            </a:pPr>
            <a:r>
              <a:rPr lang="en-US" sz="1600" dirty="0">
                <a:solidFill>
                  <a:srgbClr val="333399"/>
                </a:solidFill>
              </a:rPr>
              <a:t>DPI School Nutrition Team</a:t>
            </a:r>
          </a:p>
          <a:p>
            <a:pPr algn="ctr">
              <a:lnSpc>
                <a:spcPts val="1182"/>
              </a:lnSpc>
              <a:spcAft>
                <a:spcPts val="1200"/>
              </a:spcAft>
            </a:pPr>
            <a:r>
              <a:rPr lang="en-US" sz="1600" dirty="0">
                <a:solidFill>
                  <a:srgbClr val="333399"/>
                </a:solidFill>
              </a:rPr>
              <a:t>2022</a:t>
            </a:r>
          </a:p>
        </p:txBody>
      </p:sp>
    </p:spTree>
    <p:custDataLst>
      <p:tags r:id="rId1"/>
    </p:custDataLst>
    <p:extLst>
      <p:ext uri="{BB962C8B-B14F-4D97-AF65-F5344CB8AC3E}">
        <p14:creationId xmlns:p14="http://schemas.microsoft.com/office/powerpoint/2010/main" val="418532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DC971A-9A3D-4D86-8345-88D59870CABD}"/>
              </a:ext>
            </a:extLst>
          </p:cNvPr>
          <p:cNvSpPr>
            <a:spLocks noGrp="1"/>
          </p:cNvSpPr>
          <p:nvPr>
            <p:ph type="title" idx="4294967295"/>
          </p:nvPr>
        </p:nvSpPr>
        <p:spPr>
          <a:xfrm>
            <a:off x="628650" y="0"/>
            <a:ext cx="7886700" cy="914400"/>
          </a:xfrm>
        </p:spPr>
        <p:txBody>
          <a:bodyPr/>
          <a:lstStyle/>
          <a:p>
            <a:pPr rtl="0" eaLnBrk="1" latinLnBrk="0" hangingPunct="1"/>
            <a:r>
              <a:rPr lang="en-US" sz="3600" b="1" kern="1200" dirty="0">
                <a:solidFill>
                  <a:srgbClr val="FFFFFF"/>
                </a:solidFill>
                <a:effectLst/>
                <a:latin typeface="Lato Black" panose="020F0A02020204030203" pitchFamily="34" charset="0"/>
                <a:ea typeface="+mn-ea"/>
                <a:cs typeface="+mn-cs"/>
              </a:rPr>
              <a:t>Sample Breakfast, OVS</a:t>
            </a:r>
            <a:endParaRPr lang="en-US" dirty="0">
              <a:effectLst/>
            </a:endParaRPr>
          </a:p>
        </p:txBody>
      </p:sp>
      <p:graphicFrame>
        <p:nvGraphicFramePr>
          <p:cNvPr id="9" name="Table 9">
            <a:extLst>
              <a:ext uri="{FF2B5EF4-FFF2-40B4-BE49-F238E27FC236}">
                <a16:creationId xmlns:a16="http://schemas.microsoft.com/office/drawing/2014/main" id="{F2D7A6E2-CAD1-4724-84C4-EA52D4D2356E}"/>
              </a:ext>
            </a:extLst>
          </p:cNvPr>
          <p:cNvGraphicFramePr>
            <a:graphicFrameLocks noGrp="1"/>
          </p:cNvGraphicFramePr>
          <p:nvPr>
            <p:extLst>
              <p:ext uri="{D42A27DB-BD31-4B8C-83A1-F6EECF244321}">
                <p14:modId xmlns:p14="http://schemas.microsoft.com/office/powerpoint/2010/main" val="927620008"/>
              </p:ext>
            </p:extLst>
          </p:nvPr>
        </p:nvGraphicFramePr>
        <p:xfrm>
          <a:off x="184673" y="1238999"/>
          <a:ext cx="4301266" cy="3578944"/>
        </p:xfrm>
        <a:graphic>
          <a:graphicData uri="http://schemas.openxmlformats.org/drawingml/2006/table">
            <a:tbl>
              <a:tblPr firstRow="1" bandRow="1">
                <a:tableStyleId>{5C22544A-7EE6-4342-B048-85BDC9FD1C3A}</a:tableStyleId>
              </a:tblPr>
              <a:tblGrid>
                <a:gridCol w="4301266">
                  <a:extLst>
                    <a:ext uri="{9D8B030D-6E8A-4147-A177-3AD203B41FA5}">
                      <a16:colId xmlns:a16="http://schemas.microsoft.com/office/drawing/2014/main" val="3372186107"/>
                    </a:ext>
                  </a:extLst>
                </a:gridCol>
              </a:tblGrid>
              <a:tr h="774784">
                <a:tc>
                  <a:txBody>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Lato" panose="020F0502020204030203" pitchFamily="34" charset="0"/>
                          <a:ea typeface="+mn-ea"/>
                          <a:cs typeface="+mn-cs"/>
                        </a:rPr>
                        <a:t>The menu planner must</a:t>
                      </a:r>
                      <a:r>
                        <a:rPr kumimoji="0" lang="en-US" sz="1800" b="1" i="0" u="none" strike="noStrike" kern="1200" cap="none" spc="0" normalizeH="0" baseline="0" noProof="0" dirty="0">
                          <a:ln>
                            <a:noFill/>
                          </a:ln>
                          <a:solidFill>
                            <a:schemeClr val="bg1"/>
                          </a:solidFill>
                          <a:effectLst/>
                          <a:uLnTx/>
                          <a:uFillTx/>
                          <a:latin typeface="Lato" panose="020F0502020204030203" pitchFamily="34" charset="0"/>
                          <a:ea typeface="+mn-ea"/>
                          <a:cs typeface="+mn-cs"/>
                        </a:rPr>
                        <a:t> offer </a:t>
                      </a:r>
                      <a:r>
                        <a:rPr kumimoji="0" lang="en-US" sz="1800" b="0" i="0" u="none" strike="noStrike" kern="1200" cap="none" spc="0" normalizeH="0" baseline="0" noProof="0" dirty="0">
                          <a:ln>
                            <a:noFill/>
                          </a:ln>
                          <a:solidFill>
                            <a:schemeClr val="bg1"/>
                          </a:solidFill>
                          <a:effectLst/>
                          <a:uLnTx/>
                          <a:uFillTx/>
                          <a:latin typeface="Lato" panose="020F0502020204030203" pitchFamily="34" charset="0"/>
                          <a:ea typeface="+mn-ea"/>
                          <a:cs typeface="+mn-cs"/>
                        </a:rPr>
                        <a:t>(at least) these four food items</a:t>
                      </a:r>
                    </a:p>
                  </a:txBody>
                  <a:tcPr anchor="ctr"/>
                </a:tc>
                <a:extLst>
                  <a:ext uri="{0D108BD9-81ED-4DB2-BD59-A6C34878D82A}">
                    <a16:rowId xmlns:a16="http://schemas.microsoft.com/office/drawing/2014/main" val="1686428104"/>
                  </a:ext>
                </a:extLst>
              </a:tr>
              <a:tr h="690653">
                <a:tc>
                  <a:txBody>
                    <a:bodyPr/>
                    <a:lstStyle/>
                    <a:p>
                      <a:pPr algn="ctr"/>
                      <a:r>
                        <a:rPr lang="en-US" sz="2000" dirty="0">
                          <a:latin typeface="Lato" panose="020F0502020204030203" pitchFamily="34" charset="0"/>
                        </a:rPr>
                        <a:t>½ cup fruit</a:t>
                      </a:r>
                    </a:p>
                    <a:p>
                      <a:pPr algn="ctr"/>
                      <a:r>
                        <a:rPr lang="en-US" sz="2000" dirty="0">
                          <a:latin typeface="Lato" panose="020F0502020204030203" pitchFamily="34" charset="0"/>
                        </a:rPr>
                        <a:t>(1 food item)</a:t>
                      </a:r>
                    </a:p>
                  </a:txBody>
                  <a:tcPr anchor="ctr"/>
                </a:tc>
                <a:extLst>
                  <a:ext uri="{0D108BD9-81ED-4DB2-BD59-A6C34878D82A}">
                    <a16:rowId xmlns:a16="http://schemas.microsoft.com/office/drawing/2014/main" val="4221768654"/>
                  </a:ext>
                </a:extLst>
              </a:tr>
              <a:tr h="690653">
                <a:tc>
                  <a:txBody>
                    <a:bodyPr/>
                    <a:lstStyle/>
                    <a:p>
                      <a:pPr algn="ctr"/>
                      <a:r>
                        <a:rPr lang="en-US" sz="2000" dirty="0">
                          <a:latin typeface="Lato" panose="020F0502020204030203" pitchFamily="34" charset="0"/>
                        </a:rPr>
                        <a:t>½ cup fruit</a:t>
                      </a:r>
                    </a:p>
                    <a:p>
                      <a:pPr algn="ctr"/>
                      <a:r>
                        <a:rPr lang="en-US" sz="2000" dirty="0">
                          <a:latin typeface="Lato" panose="020F0502020204030203" pitchFamily="34" charset="0"/>
                        </a:rPr>
                        <a:t>(1 food item)</a:t>
                      </a:r>
                    </a:p>
                  </a:txBody>
                  <a:tcPr anchor="ctr"/>
                </a:tc>
                <a:extLst>
                  <a:ext uri="{0D108BD9-81ED-4DB2-BD59-A6C34878D82A}">
                    <a16:rowId xmlns:a16="http://schemas.microsoft.com/office/drawing/2014/main" val="57217420"/>
                  </a:ext>
                </a:extLst>
              </a:tr>
              <a:tr h="690653">
                <a:tc>
                  <a:txBody>
                    <a:bodyPr/>
                    <a:lstStyle/>
                    <a:p>
                      <a:pPr algn="ctr"/>
                      <a:r>
                        <a:rPr lang="en-US" sz="2000" dirty="0">
                          <a:latin typeface="Lato" panose="020F0502020204030203" pitchFamily="34" charset="0"/>
                        </a:rPr>
                        <a:t>1 cup milk</a:t>
                      </a:r>
                    </a:p>
                    <a:p>
                      <a:pPr algn="ctr"/>
                      <a:r>
                        <a:rPr lang="en-US" sz="2000" dirty="0">
                          <a:latin typeface="Lato" panose="020F0502020204030203" pitchFamily="34" charset="0"/>
                        </a:rPr>
                        <a:t>(1 food item)</a:t>
                      </a:r>
                    </a:p>
                  </a:txBody>
                  <a:tcPr anchor="ctr"/>
                </a:tc>
                <a:extLst>
                  <a:ext uri="{0D108BD9-81ED-4DB2-BD59-A6C34878D82A}">
                    <a16:rowId xmlns:a16="http://schemas.microsoft.com/office/drawing/2014/main" val="2170007735"/>
                  </a:ext>
                </a:extLst>
              </a:tr>
              <a:tr h="690653">
                <a:tc>
                  <a:txBody>
                    <a:bodyPr/>
                    <a:lstStyle/>
                    <a:p>
                      <a:pPr algn="ctr"/>
                      <a:r>
                        <a:rPr lang="en-US" sz="2000" dirty="0">
                          <a:latin typeface="Lato" panose="020F0502020204030203" pitchFamily="34" charset="0"/>
                        </a:rPr>
                        <a:t>1 oz equivalent grain</a:t>
                      </a:r>
                    </a:p>
                    <a:p>
                      <a:pPr algn="ctr"/>
                      <a:r>
                        <a:rPr lang="en-US" sz="2000" dirty="0">
                          <a:latin typeface="Lato" panose="020F0502020204030203" pitchFamily="34" charset="0"/>
                        </a:rPr>
                        <a:t>(1 food item)</a:t>
                      </a:r>
                    </a:p>
                  </a:txBody>
                  <a:tcPr anchor="ctr"/>
                </a:tc>
                <a:extLst>
                  <a:ext uri="{0D108BD9-81ED-4DB2-BD59-A6C34878D82A}">
                    <a16:rowId xmlns:a16="http://schemas.microsoft.com/office/drawing/2014/main" val="2709386050"/>
                  </a:ext>
                </a:extLst>
              </a:tr>
            </a:tbl>
          </a:graphicData>
        </a:graphic>
      </p:graphicFrame>
      <p:graphicFrame>
        <p:nvGraphicFramePr>
          <p:cNvPr id="10" name="Table 9">
            <a:extLst>
              <a:ext uri="{FF2B5EF4-FFF2-40B4-BE49-F238E27FC236}">
                <a16:creationId xmlns:a16="http://schemas.microsoft.com/office/drawing/2014/main" id="{EAA32A32-8018-44D5-89EF-D5B6DB4E3951}"/>
              </a:ext>
            </a:extLst>
          </p:cNvPr>
          <p:cNvGraphicFramePr>
            <a:graphicFrameLocks noGrp="1"/>
          </p:cNvGraphicFramePr>
          <p:nvPr>
            <p:extLst>
              <p:ext uri="{D42A27DB-BD31-4B8C-83A1-F6EECF244321}">
                <p14:modId xmlns:p14="http://schemas.microsoft.com/office/powerpoint/2010/main" val="3382666858"/>
              </p:ext>
            </p:extLst>
          </p:nvPr>
        </p:nvGraphicFramePr>
        <p:xfrm>
          <a:off x="4808668" y="1238997"/>
          <a:ext cx="4150659" cy="3578944"/>
        </p:xfrm>
        <a:graphic>
          <a:graphicData uri="http://schemas.openxmlformats.org/drawingml/2006/table">
            <a:tbl>
              <a:tblPr firstRow="1" bandRow="1">
                <a:tableStyleId>{5C22544A-7EE6-4342-B048-85BDC9FD1C3A}</a:tableStyleId>
              </a:tblPr>
              <a:tblGrid>
                <a:gridCol w="4150659">
                  <a:extLst>
                    <a:ext uri="{9D8B030D-6E8A-4147-A177-3AD203B41FA5}">
                      <a16:colId xmlns:a16="http://schemas.microsoft.com/office/drawing/2014/main" val="3372186107"/>
                    </a:ext>
                  </a:extLst>
                </a:gridCol>
              </a:tblGrid>
              <a:tr h="805406">
                <a:tc>
                  <a:txBody>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Lato" panose="020F0502020204030203" pitchFamily="34" charset="0"/>
                          <a:ea typeface="+mn-ea"/>
                          <a:cs typeface="+mn-cs"/>
                        </a:rPr>
                        <a:t>The student must</a:t>
                      </a:r>
                      <a:r>
                        <a:rPr kumimoji="0" lang="en-US" sz="1800" b="1" i="0" u="none" strike="noStrike" kern="1200" cap="none" spc="0" normalizeH="0" baseline="0" noProof="0" dirty="0">
                          <a:ln>
                            <a:noFill/>
                          </a:ln>
                          <a:solidFill>
                            <a:schemeClr val="bg1"/>
                          </a:solidFill>
                          <a:effectLst/>
                          <a:uLnTx/>
                          <a:uFillTx/>
                          <a:latin typeface="Lato" panose="020F0502020204030203" pitchFamily="34" charset="0"/>
                          <a:ea typeface="+mn-ea"/>
                          <a:cs typeface="+mn-cs"/>
                        </a:rPr>
                        <a:t> select </a:t>
                      </a:r>
                      <a:r>
                        <a:rPr kumimoji="0" lang="en-US" sz="1800" b="0" i="0" u="none" strike="noStrike" kern="1200" cap="none" spc="0" normalizeH="0" baseline="0" noProof="0" dirty="0">
                          <a:ln>
                            <a:noFill/>
                          </a:ln>
                          <a:solidFill>
                            <a:schemeClr val="bg1"/>
                          </a:solidFill>
                          <a:effectLst/>
                          <a:uLnTx/>
                          <a:uFillTx/>
                          <a:latin typeface="Lato" panose="020F0502020204030203" pitchFamily="34" charset="0"/>
                          <a:ea typeface="+mn-ea"/>
                          <a:cs typeface="+mn-cs"/>
                        </a:rPr>
                        <a:t>(at least) three food items</a:t>
                      </a:r>
                    </a:p>
                  </a:txBody>
                  <a:tcPr anchor="ctr"/>
                </a:tc>
                <a:extLst>
                  <a:ext uri="{0D108BD9-81ED-4DB2-BD59-A6C34878D82A}">
                    <a16:rowId xmlns:a16="http://schemas.microsoft.com/office/drawing/2014/main" val="1686428104"/>
                  </a:ext>
                </a:extLst>
              </a:tr>
              <a:tr h="933736">
                <a:tc>
                  <a:txBody>
                    <a:bodyPr/>
                    <a:lstStyle/>
                    <a:p>
                      <a:pPr algn="ctr"/>
                      <a:r>
                        <a:rPr lang="en-US" sz="2000" dirty="0">
                          <a:latin typeface="Lato" panose="020F0502020204030203" pitchFamily="34" charset="0"/>
                        </a:rPr>
                        <a:t>Food item 1</a:t>
                      </a:r>
                    </a:p>
                    <a:p>
                      <a:pPr algn="ctr"/>
                      <a:r>
                        <a:rPr lang="en-US" sz="2000" dirty="0">
                          <a:latin typeface="Lato" panose="020F0502020204030203" pitchFamily="34" charset="0"/>
                        </a:rPr>
                        <a:t>( ½ cup fruit)</a:t>
                      </a:r>
                    </a:p>
                  </a:txBody>
                  <a:tcPr anchor="ctr"/>
                </a:tc>
                <a:extLst>
                  <a:ext uri="{0D108BD9-81ED-4DB2-BD59-A6C34878D82A}">
                    <a16:rowId xmlns:a16="http://schemas.microsoft.com/office/drawing/2014/main" val="4221768654"/>
                  </a:ext>
                </a:extLst>
              </a:tr>
              <a:tr h="919901">
                <a:tc>
                  <a:txBody>
                    <a:bodyPr/>
                    <a:lstStyle/>
                    <a:p>
                      <a:pPr algn="ctr"/>
                      <a:r>
                        <a:rPr lang="en-US" sz="2000" dirty="0">
                          <a:latin typeface="Lato" panose="020F0502020204030203" pitchFamily="34" charset="0"/>
                        </a:rPr>
                        <a:t>Food item 2</a:t>
                      </a:r>
                    </a:p>
                  </a:txBody>
                  <a:tcPr anchor="ctr"/>
                </a:tc>
                <a:extLst>
                  <a:ext uri="{0D108BD9-81ED-4DB2-BD59-A6C34878D82A}">
                    <a16:rowId xmlns:a16="http://schemas.microsoft.com/office/drawing/2014/main" val="57217420"/>
                  </a:ext>
                </a:extLst>
              </a:tr>
              <a:tr h="919901">
                <a:tc>
                  <a:txBody>
                    <a:bodyPr/>
                    <a:lstStyle/>
                    <a:p>
                      <a:pPr algn="ctr"/>
                      <a:r>
                        <a:rPr lang="en-US" sz="2000" dirty="0">
                          <a:latin typeface="Lato" panose="020F0502020204030203" pitchFamily="34" charset="0"/>
                        </a:rPr>
                        <a:t>Food item 3</a:t>
                      </a:r>
                    </a:p>
                  </a:txBody>
                  <a:tcPr anchor="ctr"/>
                </a:tc>
                <a:extLst>
                  <a:ext uri="{0D108BD9-81ED-4DB2-BD59-A6C34878D82A}">
                    <a16:rowId xmlns:a16="http://schemas.microsoft.com/office/drawing/2014/main" val="2170007735"/>
                  </a:ext>
                </a:extLst>
              </a:tr>
            </a:tbl>
          </a:graphicData>
        </a:graphic>
      </p:graphicFrame>
    </p:spTree>
    <p:extLst>
      <p:ext uri="{BB962C8B-B14F-4D97-AF65-F5344CB8AC3E}">
        <p14:creationId xmlns:p14="http://schemas.microsoft.com/office/powerpoint/2010/main" val="3496791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2DFFD6-F2FD-470F-AB5E-FB8C7BDBD67F}"/>
              </a:ext>
            </a:extLst>
          </p:cNvPr>
          <p:cNvSpPr>
            <a:spLocks noGrp="1"/>
          </p:cNvSpPr>
          <p:nvPr>
            <p:ph type="title" idx="4294967295"/>
          </p:nvPr>
        </p:nvSpPr>
        <p:spPr>
          <a:xfrm>
            <a:off x="628650" y="0"/>
            <a:ext cx="7886700" cy="914400"/>
          </a:xfrm>
        </p:spPr>
        <p:txBody>
          <a:bodyPr/>
          <a:lstStyle/>
          <a:p>
            <a:pPr rtl="0" eaLnBrk="1" latinLnBrk="0" hangingPunct="1"/>
            <a:r>
              <a:rPr lang="en-US" sz="3600" b="1" kern="1200" dirty="0">
                <a:solidFill>
                  <a:srgbClr val="FFFFFF"/>
                </a:solidFill>
                <a:effectLst/>
                <a:latin typeface="Lato Black" panose="020F0A02020204030203" pitchFamily="34" charset="0"/>
                <a:ea typeface="+mn-ea"/>
                <a:cs typeface="+mn-cs"/>
              </a:rPr>
              <a:t>Sample Lunch, OVS</a:t>
            </a:r>
            <a:endParaRPr lang="en-US" dirty="0">
              <a:effectLst/>
            </a:endParaRPr>
          </a:p>
        </p:txBody>
      </p:sp>
      <p:graphicFrame>
        <p:nvGraphicFramePr>
          <p:cNvPr id="8" name="Table 9">
            <a:extLst>
              <a:ext uri="{FF2B5EF4-FFF2-40B4-BE49-F238E27FC236}">
                <a16:creationId xmlns:a16="http://schemas.microsoft.com/office/drawing/2014/main" id="{C9702C67-DE8A-4E2C-BBAD-74D747CD7DF5}"/>
              </a:ext>
            </a:extLst>
          </p:cNvPr>
          <p:cNvGraphicFramePr>
            <a:graphicFrameLocks noGrp="1"/>
          </p:cNvGraphicFramePr>
          <p:nvPr>
            <p:extLst>
              <p:ext uri="{D42A27DB-BD31-4B8C-83A1-F6EECF244321}">
                <p14:modId xmlns:p14="http://schemas.microsoft.com/office/powerpoint/2010/main" val="1560985255"/>
              </p:ext>
            </p:extLst>
          </p:nvPr>
        </p:nvGraphicFramePr>
        <p:xfrm>
          <a:off x="173917" y="1053329"/>
          <a:ext cx="4301266" cy="3981251"/>
        </p:xfrm>
        <a:graphic>
          <a:graphicData uri="http://schemas.openxmlformats.org/drawingml/2006/table">
            <a:tbl>
              <a:tblPr firstRow="1" bandRow="1">
                <a:tableStyleId>{5C22544A-7EE6-4342-B048-85BDC9FD1C3A}</a:tableStyleId>
              </a:tblPr>
              <a:tblGrid>
                <a:gridCol w="4301266">
                  <a:extLst>
                    <a:ext uri="{9D8B030D-6E8A-4147-A177-3AD203B41FA5}">
                      <a16:colId xmlns:a16="http://schemas.microsoft.com/office/drawing/2014/main" val="3372186107"/>
                    </a:ext>
                  </a:extLst>
                </a:gridCol>
              </a:tblGrid>
              <a:tr h="1167366">
                <a:tc>
                  <a:txBody>
                    <a:bodyPr/>
                    <a:lstStyle/>
                    <a:p>
                      <a:r>
                        <a:rPr lang="en-US" sz="1800" b="0" dirty="0">
                          <a:latin typeface="Lato" panose="020F0502020204030203" pitchFamily="34" charset="0"/>
                        </a:rPr>
                        <a:t>The menu planner must offer (at least) these five food components.</a:t>
                      </a:r>
                      <a:r>
                        <a:rPr lang="en-US" sz="1800" b="0" baseline="0" dirty="0">
                          <a:latin typeface="Lato" panose="020F0502020204030203" pitchFamily="34" charset="0"/>
                        </a:rPr>
                        <a:t> </a:t>
                      </a:r>
                      <a:r>
                        <a:rPr lang="en-US" sz="1800" b="0" dirty="0">
                          <a:latin typeface="Lato" panose="020F0502020204030203" pitchFamily="34" charset="0"/>
                        </a:rPr>
                        <a:t>Component amounts depend on grade group. </a:t>
                      </a:r>
                    </a:p>
                  </a:txBody>
                  <a:tcPr anchor="ctr"/>
                </a:tc>
                <a:extLst>
                  <a:ext uri="{0D108BD9-81ED-4DB2-BD59-A6C34878D82A}">
                    <a16:rowId xmlns:a16="http://schemas.microsoft.com/office/drawing/2014/main" val="1686428104"/>
                  </a:ext>
                </a:extLst>
              </a:tr>
              <a:tr h="562777">
                <a:tc>
                  <a:txBody>
                    <a:bodyPr/>
                    <a:lstStyle/>
                    <a:p>
                      <a:pPr algn="ctr"/>
                      <a:r>
                        <a:rPr lang="en-US" sz="2000" dirty="0">
                          <a:latin typeface="Lato" panose="020F0502020204030203" pitchFamily="34" charset="0"/>
                        </a:rPr>
                        <a:t>Fruit</a:t>
                      </a:r>
                    </a:p>
                  </a:txBody>
                  <a:tcPr anchor="ctr"/>
                </a:tc>
                <a:extLst>
                  <a:ext uri="{0D108BD9-81ED-4DB2-BD59-A6C34878D82A}">
                    <a16:rowId xmlns:a16="http://schemas.microsoft.com/office/drawing/2014/main" val="4221768654"/>
                  </a:ext>
                </a:extLst>
              </a:tr>
              <a:tr h="562777">
                <a:tc>
                  <a:txBody>
                    <a:bodyPr/>
                    <a:lstStyle/>
                    <a:p>
                      <a:pPr algn="ctr"/>
                      <a:r>
                        <a:rPr lang="en-US" sz="2000" dirty="0">
                          <a:latin typeface="Lato" panose="020F0502020204030203" pitchFamily="34" charset="0"/>
                        </a:rPr>
                        <a:t>Vegetable</a:t>
                      </a:r>
                    </a:p>
                  </a:txBody>
                  <a:tcPr anchor="ctr"/>
                </a:tc>
                <a:extLst>
                  <a:ext uri="{0D108BD9-81ED-4DB2-BD59-A6C34878D82A}">
                    <a16:rowId xmlns:a16="http://schemas.microsoft.com/office/drawing/2014/main" val="57217420"/>
                  </a:ext>
                </a:extLst>
              </a:tr>
              <a:tr h="562777">
                <a:tc>
                  <a:txBody>
                    <a:bodyPr/>
                    <a:lstStyle/>
                    <a:p>
                      <a:pPr algn="ctr"/>
                      <a:r>
                        <a:rPr lang="en-US" sz="2000" dirty="0">
                          <a:latin typeface="Lato" panose="020F0502020204030203" pitchFamily="34" charset="0"/>
                        </a:rPr>
                        <a:t>Milk</a:t>
                      </a:r>
                    </a:p>
                  </a:txBody>
                  <a:tcPr anchor="ctr"/>
                </a:tc>
                <a:extLst>
                  <a:ext uri="{0D108BD9-81ED-4DB2-BD59-A6C34878D82A}">
                    <a16:rowId xmlns:a16="http://schemas.microsoft.com/office/drawing/2014/main" val="2170007735"/>
                  </a:ext>
                </a:extLst>
              </a:tr>
              <a:tr h="562777">
                <a:tc>
                  <a:txBody>
                    <a:bodyPr/>
                    <a:lstStyle/>
                    <a:p>
                      <a:pPr algn="ctr"/>
                      <a:r>
                        <a:rPr lang="en-US" sz="2000" dirty="0">
                          <a:latin typeface="Lato" panose="020F0502020204030203" pitchFamily="34" charset="0"/>
                        </a:rPr>
                        <a:t>Meat/Meat Alternative</a:t>
                      </a:r>
                    </a:p>
                  </a:txBody>
                  <a:tcPr anchor="ctr"/>
                </a:tc>
                <a:extLst>
                  <a:ext uri="{0D108BD9-81ED-4DB2-BD59-A6C34878D82A}">
                    <a16:rowId xmlns:a16="http://schemas.microsoft.com/office/drawing/2014/main" val="2709386050"/>
                  </a:ext>
                </a:extLst>
              </a:tr>
              <a:tr h="562777">
                <a:tc>
                  <a:txBody>
                    <a:bodyPr/>
                    <a:lstStyle/>
                    <a:p>
                      <a:pPr algn="ctr"/>
                      <a:r>
                        <a:rPr lang="en-US" sz="2000" dirty="0">
                          <a:latin typeface="Lato" panose="020F0502020204030203" pitchFamily="34" charset="0"/>
                        </a:rPr>
                        <a:t>Grain</a:t>
                      </a:r>
                    </a:p>
                  </a:txBody>
                  <a:tcPr anchor="ctr"/>
                </a:tc>
                <a:extLst>
                  <a:ext uri="{0D108BD9-81ED-4DB2-BD59-A6C34878D82A}">
                    <a16:rowId xmlns:a16="http://schemas.microsoft.com/office/drawing/2014/main" val="4167182790"/>
                  </a:ext>
                </a:extLst>
              </a:tr>
            </a:tbl>
          </a:graphicData>
        </a:graphic>
      </p:graphicFrame>
      <p:graphicFrame>
        <p:nvGraphicFramePr>
          <p:cNvPr id="9" name="Table 9">
            <a:extLst>
              <a:ext uri="{FF2B5EF4-FFF2-40B4-BE49-F238E27FC236}">
                <a16:creationId xmlns:a16="http://schemas.microsoft.com/office/drawing/2014/main" id="{65803FA6-36E5-4327-A700-4DD4CD5B0CFA}"/>
              </a:ext>
            </a:extLst>
          </p:cNvPr>
          <p:cNvGraphicFramePr>
            <a:graphicFrameLocks noGrp="1"/>
          </p:cNvGraphicFramePr>
          <p:nvPr>
            <p:extLst>
              <p:ext uri="{D42A27DB-BD31-4B8C-83A1-F6EECF244321}">
                <p14:modId xmlns:p14="http://schemas.microsoft.com/office/powerpoint/2010/main" val="111878401"/>
              </p:ext>
            </p:extLst>
          </p:nvPr>
        </p:nvGraphicFramePr>
        <p:xfrm>
          <a:off x="4668817" y="1052005"/>
          <a:ext cx="4301266" cy="3981252"/>
        </p:xfrm>
        <a:graphic>
          <a:graphicData uri="http://schemas.openxmlformats.org/drawingml/2006/table">
            <a:tbl>
              <a:tblPr firstRow="1" bandRow="1">
                <a:tableStyleId>{5C22544A-7EE6-4342-B048-85BDC9FD1C3A}</a:tableStyleId>
              </a:tblPr>
              <a:tblGrid>
                <a:gridCol w="4301266">
                  <a:extLst>
                    <a:ext uri="{9D8B030D-6E8A-4147-A177-3AD203B41FA5}">
                      <a16:colId xmlns:a16="http://schemas.microsoft.com/office/drawing/2014/main" val="3372186107"/>
                    </a:ext>
                  </a:extLst>
                </a:gridCol>
              </a:tblGrid>
              <a:tr h="1208408">
                <a:tc>
                  <a:txBody>
                    <a:bodyPr/>
                    <a:lstStyle/>
                    <a:p>
                      <a:r>
                        <a:rPr lang="en-US" sz="1800" b="0" dirty="0">
                          <a:latin typeface="Lato" panose="020F0502020204030203" pitchFamily="34" charset="0"/>
                        </a:rPr>
                        <a:t>The students must select (at least) three</a:t>
                      </a:r>
                      <a:r>
                        <a:rPr lang="en-US" sz="1800" b="0" baseline="0" dirty="0">
                          <a:latin typeface="Lato" panose="020F0502020204030203" pitchFamily="34" charset="0"/>
                        </a:rPr>
                        <a:t> full components. One being a fruit and/or vegetable. </a:t>
                      </a:r>
                      <a:endParaRPr lang="en-US" sz="1800" b="0" dirty="0">
                        <a:latin typeface="Lato" panose="020F0502020204030203" pitchFamily="34" charset="0"/>
                      </a:endParaRPr>
                    </a:p>
                  </a:txBody>
                  <a:tcPr anchor="ctr"/>
                </a:tc>
                <a:extLst>
                  <a:ext uri="{0D108BD9-81ED-4DB2-BD59-A6C34878D82A}">
                    <a16:rowId xmlns:a16="http://schemas.microsoft.com/office/drawing/2014/main" val="1686428104"/>
                  </a:ext>
                </a:extLst>
              </a:tr>
              <a:tr h="971180">
                <a:tc>
                  <a:txBody>
                    <a:bodyPr/>
                    <a:lstStyle/>
                    <a:p>
                      <a:pPr algn="ctr"/>
                      <a:r>
                        <a:rPr lang="en-US" sz="2000" dirty="0">
                          <a:latin typeface="Lato" panose="020F0502020204030203" pitchFamily="34" charset="0"/>
                        </a:rPr>
                        <a:t>Full component</a:t>
                      </a:r>
                      <a:r>
                        <a:rPr lang="en-US" sz="2000" baseline="0" dirty="0">
                          <a:latin typeface="Lato" panose="020F0502020204030203" pitchFamily="34" charset="0"/>
                        </a:rPr>
                        <a:t> </a:t>
                      </a:r>
                      <a:r>
                        <a:rPr lang="en-US" sz="2000" dirty="0">
                          <a:latin typeface="Lato" panose="020F0502020204030203" pitchFamily="34" charset="0"/>
                        </a:rPr>
                        <a:t>#1</a:t>
                      </a:r>
                    </a:p>
                  </a:txBody>
                  <a:tcPr anchor="ctr"/>
                </a:tc>
                <a:extLst>
                  <a:ext uri="{0D108BD9-81ED-4DB2-BD59-A6C34878D82A}">
                    <a16:rowId xmlns:a16="http://schemas.microsoft.com/office/drawing/2014/main" val="4221768654"/>
                  </a:ext>
                </a:extLst>
              </a:tr>
              <a:tr h="737849">
                <a:tc>
                  <a:txBody>
                    <a:bodyPr/>
                    <a:lstStyle/>
                    <a:p>
                      <a:pPr algn="ctr"/>
                      <a:r>
                        <a:rPr lang="en-US" sz="2000" dirty="0">
                          <a:latin typeface="Lato" panose="020F0502020204030203" pitchFamily="34" charset="0"/>
                        </a:rPr>
                        <a:t>Full component #2</a:t>
                      </a:r>
                    </a:p>
                  </a:txBody>
                  <a:tcPr anchor="ctr"/>
                </a:tc>
                <a:extLst>
                  <a:ext uri="{0D108BD9-81ED-4DB2-BD59-A6C34878D82A}">
                    <a16:rowId xmlns:a16="http://schemas.microsoft.com/office/drawing/2014/main" val="57217420"/>
                  </a:ext>
                </a:extLst>
              </a:tr>
              <a:tr h="1063815">
                <a:tc>
                  <a:txBody>
                    <a:bodyPr/>
                    <a:lstStyle/>
                    <a:p>
                      <a:pPr algn="ctr"/>
                      <a:r>
                        <a:rPr lang="en-US" sz="2000" dirty="0">
                          <a:latin typeface="Lato" panose="020F0502020204030203" pitchFamily="34" charset="0"/>
                        </a:rPr>
                        <a:t>Full component #3</a:t>
                      </a:r>
                    </a:p>
                    <a:p>
                      <a:pPr algn="ctr"/>
                      <a:r>
                        <a:rPr lang="en-US" sz="2000" dirty="0">
                          <a:latin typeface="Lato" panose="020F0502020204030203" pitchFamily="34" charset="0"/>
                        </a:rPr>
                        <a:t>(½ cup fruit and/or vegetable)</a:t>
                      </a:r>
                    </a:p>
                  </a:txBody>
                  <a:tcPr anchor="ctr"/>
                </a:tc>
                <a:extLst>
                  <a:ext uri="{0D108BD9-81ED-4DB2-BD59-A6C34878D82A}">
                    <a16:rowId xmlns:a16="http://schemas.microsoft.com/office/drawing/2014/main" val="2170007735"/>
                  </a:ext>
                </a:extLst>
              </a:tr>
            </a:tbl>
          </a:graphicData>
        </a:graphic>
      </p:graphicFrame>
    </p:spTree>
    <p:extLst>
      <p:ext uri="{BB962C8B-B14F-4D97-AF65-F5344CB8AC3E}">
        <p14:creationId xmlns:p14="http://schemas.microsoft.com/office/powerpoint/2010/main" val="2165917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567FEE-11E3-4D76-99E8-79F1E1C0AC19}"/>
              </a:ext>
            </a:extLst>
          </p:cNvPr>
          <p:cNvSpPr>
            <a:spLocks noGrp="1"/>
          </p:cNvSpPr>
          <p:nvPr>
            <p:ph type="title" idx="4294967295"/>
          </p:nvPr>
        </p:nvSpPr>
        <p:spPr>
          <a:xfrm>
            <a:off x="682979" y="0"/>
            <a:ext cx="7886700" cy="914400"/>
          </a:xfrm>
        </p:spPr>
        <p:txBody>
          <a:bodyPr/>
          <a:lstStyle/>
          <a:p>
            <a:pPr rtl="0" eaLnBrk="1" latinLnBrk="0" hangingPunct="1"/>
            <a:r>
              <a:rPr lang="en-US" sz="3600" b="1" kern="1200" dirty="0">
                <a:solidFill>
                  <a:srgbClr val="FFFFFF"/>
                </a:solidFill>
                <a:effectLst/>
                <a:latin typeface="Lato Black" panose="020F0A02020204030203" pitchFamily="34" charset="0"/>
                <a:ea typeface="+mn-ea"/>
                <a:cs typeface="+mn-cs"/>
              </a:rPr>
              <a:t>Let’s play Meal or No Meal!</a:t>
            </a:r>
            <a:endParaRPr lang="en-US" dirty="0">
              <a:effectLst/>
            </a:endParaRPr>
          </a:p>
        </p:txBody>
      </p:sp>
      <p:sp>
        <p:nvSpPr>
          <p:cNvPr id="6" name="TextBox 5">
            <a:extLst>
              <a:ext uri="{FF2B5EF4-FFF2-40B4-BE49-F238E27FC236}">
                <a16:creationId xmlns:a16="http://schemas.microsoft.com/office/drawing/2014/main" id="{D11456F7-0E88-4B18-8584-568331592894}"/>
              </a:ext>
            </a:extLst>
          </p:cNvPr>
          <p:cNvSpPr txBox="1"/>
          <p:nvPr/>
        </p:nvSpPr>
        <p:spPr>
          <a:xfrm>
            <a:off x="4626329" y="1344085"/>
            <a:ext cx="4299551" cy="3046988"/>
          </a:xfrm>
          <a:prstGeom prst="rect">
            <a:avLst/>
          </a:prstGeom>
          <a:noFill/>
        </p:spPr>
        <p:txBody>
          <a:bodyPr wrap="square" rtlCol="0">
            <a:spAutoFit/>
          </a:bodyPr>
          <a:lstStyle/>
          <a:p>
            <a:r>
              <a:rPr lang="en-US" sz="2400" dirty="0">
                <a:latin typeface="Lato" panose="020F0502020204030203" pitchFamily="34" charset="0"/>
              </a:rPr>
              <a:t>We will show the planned menu, and then, show what the student has selected. </a:t>
            </a:r>
          </a:p>
          <a:p>
            <a:endParaRPr lang="en-US" sz="2400" dirty="0">
              <a:latin typeface="Lato" panose="020F0502020204030203" pitchFamily="34" charset="0"/>
            </a:endParaRPr>
          </a:p>
          <a:p>
            <a:r>
              <a:rPr lang="en-US" sz="2400" dirty="0">
                <a:latin typeface="Lato" panose="020F0502020204030203" pitchFamily="34" charset="0"/>
              </a:rPr>
              <a:t>Based on the student’s selection, respond ‘yes’ or ‘no’ if the meal is reimbursable under Offer Versus Serve</a:t>
            </a:r>
            <a:r>
              <a:rPr lang="en-US" sz="2400" dirty="0"/>
              <a:t>. </a:t>
            </a:r>
          </a:p>
        </p:txBody>
      </p:sp>
      <p:pic>
        <p:nvPicPr>
          <p:cNvPr id="4" name="Picture 3">
            <a:extLst>
              <a:ext uri="{FF2B5EF4-FFF2-40B4-BE49-F238E27FC236}">
                <a16:creationId xmlns:a16="http://schemas.microsoft.com/office/drawing/2014/main" id="{ABCE6692-045A-4BA4-B217-39AF0FD384A0}"/>
              </a:ext>
              <a:ext uri="{C183D7F6-B498-43B3-948B-1728B52AA6E4}">
                <adec:decorative xmlns:adec="http://schemas.microsoft.com/office/drawing/2017/decorative" val="1"/>
              </a:ext>
            </a:extLst>
          </p:cNvPr>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1325469"/>
            <a:ext cx="4626329" cy="3084220"/>
          </a:xfrm>
          <a:prstGeom prst="rect">
            <a:avLst/>
          </a:prstGeom>
        </p:spPr>
      </p:pic>
    </p:spTree>
    <p:extLst>
      <p:ext uri="{BB962C8B-B14F-4D97-AF65-F5344CB8AC3E}">
        <p14:creationId xmlns:p14="http://schemas.microsoft.com/office/powerpoint/2010/main" val="2259277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ED1EE4C-94F9-49D9-90F2-2B459665FD12}"/>
              </a:ext>
            </a:extLst>
          </p:cNvPr>
          <p:cNvSpPr>
            <a:spLocks noGrp="1"/>
          </p:cNvSpPr>
          <p:nvPr>
            <p:ph type="title" idx="4294967295"/>
          </p:nvPr>
        </p:nvSpPr>
        <p:spPr>
          <a:xfrm>
            <a:off x="544367" y="2669"/>
            <a:ext cx="7886700" cy="914400"/>
          </a:xfrm>
        </p:spPr>
        <p:txBody>
          <a:bodyPr/>
          <a:lstStyle/>
          <a:p>
            <a:r>
              <a:rPr lang="en-US" dirty="0"/>
              <a:t>Breakfast Menu 1</a:t>
            </a:r>
          </a:p>
        </p:txBody>
      </p:sp>
      <p:sp>
        <p:nvSpPr>
          <p:cNvPr id="11" name="TextBox 1"/>
          <p:cNvSpPr>
            <a:spLocks noChangeArrowheads="1"/>
          </p:cNvSpPr>
          <p:nvPr/>
        </p:nvSpPr>
        <p:spPr bwMode="auto">
          <a:xfrm>
            <a:off x="7304415" y="183225"/>
            <a:ext cx="1631171" cy="1081980"/>
          </a:xfrm>
          <a:prstGeom prst="ellipse">
            <a:avLst/>
          </a:prstGeom>
          <a:solidFill>
            <a:srgbClr val="0099CC"/>
          </a:solidFill>
          <a:ln>
            <a:solidFill>
              <a:srgbClr val="0099CC"/>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K-12 student</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544367" y="1729737"/>
            <a:ext cx="2040566" cy="1418926"/>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7781" y="1752959"/>
            <a:ext cx="1903705" cy="1511882"/>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3057476" y="1887600"/>
            <a:ext cx="1884609" cy="1242600"/>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6933082" y="724215"/>
            <a:ext cx="2210918" cy="2998209"/>
          </a:xfrm>
          <a:prstGeom prst="rect">
            <a:avLst/>
          </a:prstGeom>
        </p:spPr>
      </p:pic>
      <p:sp>
        <p:nvSpPr>
          <p:cNvPr id="5" name="TextBox 4"/>
          <p:cNvSpPr txBox="1"/>
          <p:nvPr/>
        </p:nvSpPr>
        <p:spPr>
          <a:xfrm>
            <a:off x="286837" y="3264841"/>
            <a:ext cx="2770639" cy="1631216"/>
          </a:xfrm>
          <a:prstGeom prst="rect">
            <a:avLst/>
          </a:prstGeom>
          <a:noFill/>
        </p:spPr>
        <p:txBody>
          <a:bodyPr wrap="square" rtlCol="0">
            <a:spAutoFit/>
          </a:bodyPr>
          <a:lstStyle/>
          <a:p>
            <a:pPr algn="ctr"/>
            <a:r>
              <a:rPr lang="en-US" sz="2000" dirty="0">
                <a:solidFill>
                  <a:srgbClr val="333399"/>
                </a:solidFill>
                <a:latin typeface="Lato" panose="020F0502020204030203" pitchFamily="34" charset="0"/>
              </a:rPr>
              <a:t>Breakfast sandwich </a:t>
            </a:r>
          </a:p>
          <a:p>
            <a:pPr algn="ctr"/>
            <a:r>
              <a:rPr lang="en-US" sz="2000" dirty="0">
                <a:solidFill>
                  <a:srgbClr val="333399"/>
                </a:solidFill>
                <a:latin typeface="Lato" panose="020F0502020204030203" pitchFamily="34" charset="0"/>
              </a:rPr>
              <a:t>(1 oz eq whole grain rich bagel; 1 oz. equivalent egg and ham patty)</a:t>
            </a:r>
          </a:p>
        </p:txBody>
      </p:sp>
      <p:sp>
        <p:nvSpPr>
          <p:cNvPr id="6" name="TextBox 5"/>
          <p:cNvSpPr txBox="1"/>
          <p:nvPr/>
        </p:nvSpPr>
        <p:spPr>
          <a:xfrm>
            <a:off x="3069772" y="3569668"/>
            <a:ext cx="1919641"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½ cup strawberries</a:t>
            </a:r>
          </a:p>
        </p:txBody>
      </p:sp>
      <p:sp>
        <p:nvSpPr>
          <p:cNvPr id="7" name="TextBox 6"/>
          <p:cNvSpPr txBox="1"/>
          <p:nvPr/>
        </p:nvSpPr>
        <p:spPr>
          <a:xfrm>
            <a:off x="5449114" y="3385001"/>
            <a:ext cx="1395600" cy="1200329"/>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½ cup orange slices</a:t>
            </a:r>
          </a:p>
        </p:txBody>
      </p:sp>
      <p:sp>
        <p:nvSpPr>
          <p:cNvPr id="8" name="TextBox 7"/>
          <p:cNvSpPr txBox="1"/>
          <p:nvPr/>
        </p:nvSpPr>
        <p:spPr>
          <a:xfrm>
            <a:off x="7304415" y="3588288"/>
            <a:ext cx="1441477"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milk</a:t>
            </a:r>
          </a:p>
        </p:txBody>
      </p:sp>
    </p:spTree>
    <p:extLst>
      <p:ext uri="{BB962C8B-B14F-4D97-AF65-F5344CB8AC3E}">
        <p14:creationId xmlns:p14="http://schemas.microsoft.com/office/powerpoint/2010/main" val="303170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8" name="Title 7" hidden="1">
            <a:extLst>
              <a:ext uri="{FF2B5EF4-FFF2-40B4-BE49-F238E27FC236}">
                <a16:creationId xmlns:a16="http://schemas.microsoft.com/office/drawing/2014/main" id="{3036DFC5-58E0-4EE1-A44D-1BE4A4304DE9}"/>
              </a:ext>
              <a:ext uri="{C183D7F6-B498-43B3-948B-1728B52AA6E4}">
                <adec:decorative xmlns:adec="http://schemas.microsoft.com/office/drawing/2017/decorative" val="0"/>
              </a:ext>
            </a:extLst>
          </p:cNvPr>
          <p:cNvSpPr>
            <a:spLocks noGrp="1"/>
          </p:cNvSpPr>
          <p:nvPr>
            <p:ph type="title" idx="4294967295"/>
          </p:nvPr>
        </p:nvSpPr>
        <p:spPr/>
        <p:txBody>
          <a:bodyPr/>
          <a:lstStyle/>
          <a:p>
            <a:r>
              <a:rPr lang="en-US" dirty="0"/>
              <a:t>Breakfast</a:t>
            </a:r>
            <a:r>
              <a:rPr lang="en-US" baseline="0" dirty="0"/>
              <a:t> menu 1 example 1</a:t>
            </a:r>
            <a:endParaRPr lang="en-US" dirty="0"/>
          </a:p>
        </p:txBody>
      </p:sp>
      <p:sp>
        <p:nvSpPr>
          <p:cNvPr id="14" name="TextBox 13"/>
          <p:cNvSpPr txBox="1"/>
          <p:nvPr/>
        </p:nvSpPr>
        <p:spPr>
          <a:xfrm>
            <a:off x="6591472"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3" name="Picture 2" descr="bagel sandwich with eggs and meat"/>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2584992" y="2607385"/>
            <a:ext cx="3068213" cy="2133510"/>
          </a:xfrm>
          <a:prstGeom prst="rect">
            <a:avLst/>
          </a:prstGeom>
        </p:spPr>
      </p:pic>
      <p:sp>
        <p:nvSpPr>
          <p:cNvPr id="5" name="TextBox 4"/>
          <p:cNvSpPr txBox="1"/>
          <p:nvPr/>
        </p:nvSpPr>
        <p:spPr>
          <a:xfrm>
            <a:off x="5974369" y="3285105"/>
            <a:ext cx="2536825"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1 food item</a:t>
            </a:r>
          </a:p>
        </p:txBody>
      </p:sp>
      <p:pic>
        <p:nvPicPr>
          <p:cNvPr id="6" name="Picture 5" descr="fresh strawberries"/>
          <p:cNvPicPr>
            <a:picLocks noChangeAspect="1"/>
          </p:cNvPicPr>
          <p:nvPr/>
        </p:nvPicPr>
        <p:blipFill>
          <a:blip r:embed="rId7" cstate="print">
            <a:extLst>
              <a:ext uri="{BEBA8EAE-BF5A-486C-A8C5-ECC9F3942E4B}">
                <a14:imgProps xmlns:a14="http://schemas.microsoft.com/office/drawing/2010/main">
                  <a14:imgLayer r:embed="rId8">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323804" y="2835620"/>
            <a:ext cx="2261188" cy="1490893"/>
          </a:xfrm>
          <a:prstGeom prst="rect">
            <a:avLst/>
          </a:prstGeom>
        </p:spPr>
      </p:pic>
      <p:pic>
        <p:nvPicPr>
          <p:cNvPr id="10" name="Picture 9" descr="glass of milk"/>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98163" y="-441959"/>
            <a:ext cx="2300600" cy="3119826"/>
          </a:xfrm>
          <a:prstGeom prst="rect">
            <a:avLst/>
          </a:prstGeom>
        </p:spPr>
      </p:pic>
      <p:sp>
        <p:nvSpPr>
          <p:cNvPr id="11" name="TextBox 10"/>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14952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4" name="Title 3" hidden="1">
            <a:extLst>
              <a:ext uri="{FF2B5EF4-FFF2-40B4-BE49-F238E27FC236}">
                <a16:creationId xmlns:a16="http://schemas.microsoft.com/office/drawing/2014/main" id="{EDDBD6E8-1B34-4C1B-BD29-8AC9190E853C}"/>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Breakfast</a:t>
            </a:r>
            <a:r>
              <a:rPr lang="en-US" sz="3600" kern="1200" baseline="0" dirty="0">
                <a:solidFill>
                  <a:schemeClr val="bg1"/>
                </a:solidFill>
                <a:effectLst/>
                <a:latin typeface="Lato Black" panose="020F0A02020204030203" pitchFamily="34" charset="0"/>
                <a:ea typeface="+mj-ea"/>
                <a:cs typeface="+mj-cs"/>
              </a:rPr>
              <a:t> menu 1 example 2</a:t>
            </a:r>
            <a:endParaRPr lang="en-US" dirty="0"/>
          </a:p>
        </p:txBody>
      </p:sp>
      <p:sp>
        <p:nvSpPr>
          <p:cNvPr id="6" name="TextBox 5"/>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7" name="Picture 6" descr="bagel sandwich with eggs and meat"/>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2575541" y="2552110"/>
            <a:ext cx="3068213" cy="2133510"/>
          </a:xfrm>
          <a:prstGeom prst="rect">
            <a:avLst/>
          </a:prstGeom>
        </p:spPr>
      </p:pic>
      <p:sp>
        <p:nvSpPr>
          <p:cNvPr id="9" name="TextBox 8"/>
          <p:cNvSpPr txBox="1"/>
          <p:nvPr/>
        </p:nvSpPr>
        <p:spPr>
          <a:xfrm>
            <a:off x="5970045" y="3203775"/>
            <a:ext cx="2718649"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food items</a:t>
            </a:r>
          </a:p>
        </p:txBody>
      </p:sp>
      <p:pic>
        <p:nvPicPr>
          <p:cNvPr id="10" name="Picture 9" descr="fresh strawberries"/>
          <p:cNvPicPr>
            <a:picLocks noChangeAspect="1"/>
          </p:cNvPicPr>
          <p:nvPr/>
        </p:nvPicPr>
        <p:blipFill>
          <a:blip r:embed="rId7" cstate="print">
            <a:extLst>
              <a:ext uri="{BEBA8EAE-BF5A-486C-A8C5-ECC9F3942E4B}">
                <a14:imgProps xmlns:a14="http://schemas.microsoft.com/office/drawing/2010/main">
                  <a14:imgLayer r:embed="rId8">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137580" y="2858592"/>
            <a:ext cx="2437961" cy="1607447"/>
          </a:xfrm>
          <a:prstGeom prst="rect">
            <a:avLst/>
          </a:prstGeom>
        </p:spPr>
      </p:pic>
      <p:sp>
        <p:nvSpPr>
          <p:cNvPr id="5" name="TextBox 4"/>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69841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4" name="Title 3" hidden="1">
            <a:extLst>
              <a:ext uri="{FF2B5EF4-FFF2-40B4-BE49-F238E27FC236}">
                <a16:creationId xmlns:a16="http://schemas.microsoft.com/office/drawing/2014/main" id="{ECDC7EE0-FCF1-4A87-AF81-1100EB07DCAF}"/>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Breakfast</a:t>
            </a:r>
            <a:r>
              <a:rPr lang="en-US" sz="3600" kern="1200" baseline="0" dirty="0">
                <a:solidFill>
                  <a:schemeClr val="bg1"/>
                </a:solidFill>
                <a:effectLst/>
                <a:latin typeface="Lato Black" panose="020F0A02020204030203" pitchFamily="34" charset="0"/>
                <a:ea typeface="+mj-ea"/>
                <a:cs typeface="+mj-cs"/>
              </a:rPr>
              <a:t> menu 1 example 3</a:t>
            </a:r>
            <a:endParaRPr lang="en-US" dirty="0"/>
          </a:p>
        </p:txBody>
      </p:sp>
      <p:sp>
        <p:nvSpPr>
          <p:cNvPr id="6" name="TextBox 5"/>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7" name="Picture 6" descr="bagel sandwich with eggs and meat"/>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9072" r="93966"/>
                    </a14:imgEffect>
                  </a14:imgLayer>
                </a14:imgProps>
              </a:ext>
              <a:ext uri="{28A0092B-C50C-407E-A947-70E740481C1C}">
                <a14:useLocalDpi xmlns:a14="http://schemas.microsoft.com/office/drawing/2010/main" val="0"/>
              </a:ext>
            </a:extLst>
          </a:blip>
          <a:stretch>
            <a:fillRect/>
          </a:stretch>
        </p:blipFill>
        <p:spPr>
          <a:xfrm>
            <a:off x="2490480" y="2552110"/>
            <a:ext cx="3068213" cy="2133510"/>
          </a:xfrm>
          <a:prstGeom prst="rect">
            <a:avLst/>
          </a:prstGeom>
        </p:spPr>
      </p:pic>
      <p:sp>
        <p:nvSpPr>
          <p:cNvPr id="9" name="TextBox 8"/>
          <p:cNvSpPr txBox="1"/>
          <p:nvPr/>
        </p:nvSpPr>
        <p:spPr>
          <a:xfrm>
            <a:off x="5775683" y="3195566"/>
            <a:ext cx="2810225"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food items</a:t>
            </a:r>
          </a:p>
        </p:txBody>
      </p:sp>
      <p:pic>
        <p:nvPicPr>
          <p:cNvPr id="10" name="Picture 9" descr="fresh orang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092" y="2888993"/>
            <a:ext cx="1926803" cy="1530226"/>
          </a:xfrm>
          <a:prstGeom prst="rect">
            <a:avLst/>
          </a:prstGeom>
        </p:spPr>
      </p:pic>
      <p:pic>
        <p:nvPicPr>
          <p:cNvPr id="14" name="Picture 13" descr="glass of milk"/>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75231" y="-202374"/>
            <a:ext cx="2300600" cy="3119826"/>
          </a:xfrm>
          <a:prstGeom prst="rect">
            <a:avLst/>
          </a:prstGeom>
        </p:spPr>
      </p:pic>
      <p:sp>
        <p:nvSpPr>
          <p:cNvPr id="5" name="TextBox 4"/>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377416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C97F-0029-4F28-9321-FC6F3ED2C8E6}"/>
              </a:ext>
            </a:extLst>
          </p:cNvPr>
          <p:cNvSpPr>
            <a:spLocks noGrp="1"/>
          </p:cNvSpPr>
          <p:nvPr>
            <p:ph type="title" idx="4294967295"/>
          </p:nvPr>
        </p:nvSpPr>
        <p:spPr/>
        <p:txBody>
          <a:bodyPr/>
          <a:lstStyle/>
          <a:p>
            <a:r>
              <a:rPr lang="en-US" dirty="0"/>
              <a:t>Breakfast</a:t>
            </a:r>
            <a:r>
              <a:rPr lang="en-US" baseline="0" dirty="0"/>
              <a:t> Menu 2</a:t>
            </a:r>
            <a:endParaRPr lang="en-US" dirty="0"/>
          </a:p>
        </p:txBody>
      </p:sp>
      <p:sp>
        <p:nvSpPr>
          <p:cNvPr id="6" name="TextBox 5"/>
          <p:cNvSpPr txBox="1"/>
          <p:nvPr/>
        </p:nvSpPr>
        <p:spPr>
          <a:xfrm>
            <a:off x="2990580" y="1176710"/>
            <a:ext cx="1919641" cy="830997"/>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99"/>
                </a:solidFill>
                <a:effectLst/>
                <a:uLnTx/>
                <a:uFillTx/>
                <a:latin typeface="Lato" panose="020F0502020204030203" pitchFamily="34" charset="0"/>
                <a:ea typeface="+mn-ea"/>
                <a:cs typeface="+mn-cs"/>
              </a:rPr>
              <a:t>½ cup blueberries</a:t>
            </a:r>
          </a:p>
        </p:txBody>
      </p:sp>
      <p:sp>
        <p:nvSpPr>
          <p:cNvPr id="15" name="TextBox 14"/>
          <p:cNvSpPr txBox="1"/>
          <p:nvPr/>
        </p:nvSpPr>
        <p:spPr>
          <a:xfrm>
            <a:off x="93871" y="3575936"/>
            <a:ext cx="2329744" cy="1323439"/>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99"/>
                </a:solidFill>
                <a:effectLst/>
                <a:uLnTx/>
                <a:uFillTx/>
                <a:latin typeface="Lato" panose="020F0502020204030203" pitchFamily="34" charset="0"/>
                <a:ea typeface="+mn-ea"/>
                <a:cs typeface="+mn-cs"/>
              </a:rPr>
              <a:t>½ hard-boiled egg</a:t>
            </a:r>
          </a:p>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99"/>
                </a:solidFill>
                <a:effectLst/>
                <a:uLnTx/>
                <a:uFillTx/>
                <a:latin typeface="Lato" panose="020F0502020204030203" pitchFamily="34" charset="0"/>
                <a:ea typeface="+mn-ea"/>
                <a:cs typeface="+mn-cs"/>
              </a:rPr>
              <a:t>(1 oz. equivalent M/MA (grain))</a:t>
            </a:r>
          </a:p>
        </p:txBody>
      </p:sp>
      <p:sp>
        <p:nvSpPr>
          <p:cNvPr id="5" name="TextBox 4"/>
          <p:cNvSpPr txBox="1"/>
          <p:nvPr/>
        </p:nvSpPr>
        <p:spPr>
          <a:xfrm>
            <a:off x="2480126" y="4068378"/>
            <a:ext cx="2906945" cy="707886"/>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99"/>
                </a:solidFill>
                <a:effectLst/>
                <a:uLnTx/>
                <a:uFillTx/>
                <a:latin typeface="Lato" panose="020F0502020204030203" pitchFamily="34" charset="0"/>
                <a:ea typeface="+mn-ea"/>
                <a:cs typeface="+mn-cs"/>
              </a:rPr>
              <a:t>Whole wheat toast</a:t>
            </a:r>
          </a:p>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99"/>
                </a:solidFill>
                <a:effectLst/>
                <a:uLnTx/>
                <a:uFillTx/>
                <a:latin typeface="Lato" panose="020F0502020204030203" pitchFamily="34" charset="0"/>
                <a:ea typeface="+mn-ea"/>
                <a:cs typeface="+mn-cs"/>
              </a:rPr>
              <a:t>(1 oz equivalent grain)</a:t>
            </a:r>
          </a:p>
        </p:txBody>
      </p:sp>
      <p:sp>
        <p:nvSpPr>
          <p:cNvPr id="7" name="TextBox 6"/>
          <p:cNvSpPr txBox="1"/>
          <p:nvPr/>
        </p:nvSpPr>
        <p:spPr>
          <a:xfrm>
            <a:off x="5464593" y="4112234"/>
            <a:ext cx="1885853" cy="830997"/>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99"/>
                </a:solidFill>
                <a:effectLst/>
                <a:uLnTx/>
                <a:uFillTx/>
                <a:latin typeface="Lato" panose="020F0502020204030203" pitchFamily="34" charset="0"/>
                <a:ea typeface="+mn-ea"/>
                <a:cs typeface="+mn-cs"/>
              </a:rPr>
              <a:t>½ cup hash browns</a:t>
            </a:r>
          </a:p>
        </p:txBody>
      </p:sp>
      <p:sp>
        <p:nvSpPr>
          <p:cNvPr id="8" name="TextBox 7"/>
          <p:cNvSpPr txBox="1"/>
          <p:nvPr/>
        </p:nvSpPr>
        <p:spPr>
          <a:xfrm>
            <a:off x="7511171" y="4068378"/>
            <a:ext cx="1441477" cy="830997"/>
          </a:xfrm>
          <a:prstGeom prst="rect">
            <a:avLst/>
          </a:prstGeom>
          <a:noFill/>
        </p:spPr>
        <p:txBody>
          <a:bodyPr wrap="square" rtlCol="0">
            <a:spAutoFit/>
          </a:bodyPr>
          <a:lstStyle/>
          <a:p>
            <a:pPr marL="0" marR="0" lvl="0" indent="0" algn="ctr" defTabSz="816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99"/>
                </a:solidFill>
                <a:effectLst/>
                <a:uLnTx/>
                <a:uFillTx/>
                <a:latin typeface="Lato" panose="020F0502020204030203" pitchFamily="34" charset="0"/>
                <a:ea typeface="+mn-ea"/>
                <a:cs typeface="+mn-cs"/>
              </a:rPr>
              <a:t>1 cup milk</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7199581" y="1863861"/>
            <a:ext cx="1885853" cy="2557391"/>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a:off x="4965724" y="974744"/>
            <a:ext cx="2011926" cy="1349291"/>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847" b="89992" l="3265" r="94438"/>
                    </a14:imgEffect>
                  </a14:imgLayer>
                </a14:imgProps>
              </a:ext>
              <a:ext uri="{28A0092B-C50C-407E-A947-70E740481C1C}">
                <a14:useLocalDpi xmlns:a14="http://schemas.microsoft.com/office/drawing/2010/main" val="0"/>
              </a:ext>
            </a:extLst>
          </a:blip>
          <a:stretch>
            <a:fillRect/>
          </a:stretch>
        </p:blipFill>
        <p:spPr>
          <a:xfrm>
            <a:off x="5769988" y="2263691"/>
            <a:ext cx="1327982" cy="199014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455" b="96968" l="9910" r="89940"/>
                    </a14:imgEffect>
                  </a14:imgLayer>
                </a14:imgProps>
              </a:ext>
              <a:ext uri="{28A0092B-C50C-407E-A947-70E740481C1C}">
                <a14:useLocalDpi xmlns:a14="http://schemas.microsoft.com/office/drawing/2010/main" val="0"/>
              </a:ext>
            </a:extLst>
          </a:blip>
          <a:stretch>
            <a:fillRect/>
          </a:stretch>
        </p:blipFill>
        <p:spPr>
          <a:xfrm>
            <a:off x="3031065" y="2424416"/>
            <a:ext cx="1879343" cy="1543581"/>
          </a:xfrm>
          <a:prstGeom prst="rect">
            <a:avLst/>
          </a:prstGeom>
        </p:spPr>
      </p:pic>
      <p:pic>
        <p:nvPicPr>
          <p:cNvPr id="14" name="Picture 1">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2768" y="2084436"/>
            <a:ext cx="1228713" cy="165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343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93AFE81-FE89-40AF-AAEA-F49488607408}"/>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Breakfast</a:t>
            </a:r>
            <a:r>
              <a:rPr lang="en-US" sz="3600" kern="1200" baseline="0" dirty="0">
                <a:solidFill>
                  <a:schemeClr val="bg1"/>
                </a:solidFill>
                <a:effectLst/>
                <a:latin typeface="Lato Black" panose="020F0A02020204030203" pitchFamily="34" charset="0"/>
                <a:ea typeface="+mj-ea"/>
                <a:cs typeface="+mj-cs"/>
              </a:rPr>
              <a:t> menu 2 example 1</a:t>
            </a:r>
            <a:endParaRPr lang="en-US" dirty="0"/>
          </a:p>
        </p:txBody>
      </p:sp>
      <p:sp>
        <p:nvSpPr>
          <p:cNvPr id="6" name="TextBox 5"/>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530848"/>
            <a:ext cx="6918978" cy="4612652"/>
          </a:xfrm>
          <a:prstGeom prst="rect">
            <a:avLst/>
          </a:prstGeom>
        </p:spPr>
      </p:pic>
      <p:pic>
        <p:nvPicPr>
          <p:cNvPr id="7" name="Picture 1" descr="1/2 hard boiled eg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5743" y="2837174"/>
            <a:ext cx="140176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ash browns"/>
          <p:cNvPicPr>
            <a:picLocks noChangeAspect="1"/>
          </p:cNvPicPr>
          <p:nvPr/>
        </p:nvPicPr>
        <p:blipFill>
          <a:blip r:embed="rId6" cstate="print">
            <a:extLst>
              <a:ext uri="{BEBA8EAE-BF5A-486C-A8C5-ECC9F3942E4B}">
                <a14:imgProps xmlns:a14="http://schemas.microsoft.com/office/drawing/2010/main">
                  <a14:imgLayer r:embed="rId7">
                    <a14:imgEffect>
                      <a14:backgroundRemoval t="9847" b="89992" l="3265" r="94438"/>
                    </a14:imgEffect>
                  </a14:imgLayer>
                </a14:imgProps>
              </a:ext>
              <a:ext uri="{28A0092B-C50C-407E-A947-70E740481C1C}">
                <a14:useLocalDpi xmlns:a14="http://schemas.microsoft.com/office/drawing/2010/main" val="0"/>
              </a:ext>
            </a:extLst>
          </a:blip>
          <a:stretch>
            <a:fillRect/>
          </a:stretch>
        </p:blipFill>
        <p:spPr>
          <a:xfrm rot="4440420">
            <a:off x="3256080" y="2571750"/>
            <a:ext cx="1623083" cy="2432384"/>
          </a:xfrm>
          <a:prstGeom prst="rect">
            <a:avLst/>
          </a:prstGeom>
        </p:spPr>
      </p:pic>
      <p:pic>
        <p:nvPicPr>
          <p:cNvPr id="11" name="Picture 10" descr="fresh blueberries"/>
          <p:cNvPicPr>
            <a:picLocks noChangeAspect="1"/>
          </p:cNvPicPr>
          <p:nvPr/>
        </p:nvPicPr>
        <p:blipFill>
          <a:blip r:embed="rId8" cstate="print">
            <a:extLst>
              <a:ext uri="{BEBA8EAE-BF5A-486C-A8C5-ECC9F3942E4B}">
                <a14:imgProps xmlns:a14="http://schemas.microsoft.com/office/drawing/2010/main">
                  <a14:imgLayer r:embed="rId9">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rot="1075210">
            <a:off x="1947218" y="1099190"/>
            <a:ext cx="2219664" cy="1488610"/>
          </a:xfrm>
          <a:prstGeom prst="rect">
            <a:avLst/>
          </a:prstGeom>
        </p:spPr>
      </p:pic>
      <p:sp>
        <p:nvSpPr>
          <p:cNvPr id="5" name="TextBox 4"/>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229629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AB3F5484-B846-4AD7-A425-55A6207B0E3B}"/>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Breakfast</a:t>
            </a:r>
            <a:r>
              <a:rPr lang="en-US" sz="3600" kern="1200" baseline="0" dirty="0">
                <a:solidFill>
                  <a:schemeClr val="bg1"/>
                </a:solidFill>
                <a:effectLst/>
                <a:latin typeface="Lato Black" panose="020F0A02020204030203" pitchFamily="34" charset="0"/>
                <a:ea typeface="+mj-ea"/>
                <a:cs typeface="+mj-cs"/>
              </a:rPr>
              <a:t> menu 2 example 2</a:t>
            </a:r>
            <a:endParaRPr lang="en-US" dirty="0"/>
          </a:p>
        </p:txBody>
      </p:sp>
      <p:sp>
        <p:nvSpPr>
          <p:cNvPr id="6" name="TextBox 5"/>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7" name="Picture 6" descr="slice of whole grain toast"/>
          <p:cNvPicPr>
            <a:picLocks noChangeAspect="1"/>
          </p:cNvPicPr>
          <p:nvPr/>
        </p:nvPicPr>
        <p:blipFill>
          <a:blip r:embed="rId5" cstate="print">
            <a:extLst>
              <a:ext uri="{BEBA8EAE-BF5A-486C-A8C5-ECC9F3942E4B}">
                <a14:imgProps xmlns:a14="http://schemas.microsoft.com/office/drawing/2010/main">
                  <a14:imgLayer r:embed="rId6">
                    <a14:imgEffect>
                      <a14:backgroundRemoval t="1455" b="96968" l="9910" r="89940"/>
                    </a14:imgEffect>
                  </a14:imgLayer>
                </a14:imgProps>
              </a:ext>
              <a:ext uri="{28A0092B-C50C-407E-A947-70E740481C1C}">
                <a14:useLocalDpi xmlns:a14="http://schemas.microsoft.com/office/drawing/2010/main" val="0"/>
              </a:ext>
            </a:extLst>
          </a:blip>
          <a:stretch>
            <a:fillRect/>
          </a:stretch>
        </p:blipFill>
        <p:spPr>
          <a:xfrm>
            <a:off x="3124982" y="2628560"/>
            <a:ext cx="2171902" cy="1783872"/>
          </a:xfrm>
          <a:prstGeom prst="rect">
            <a:avLst/>
          </a:prstGeom>
        </p:spPr>
      </p:pic>
      <p:pic>
        <p:nvPicPr>
          <p:cNvPr id="8" name="Picture 7" descr="glass of milk"/>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37339" y="-113192"/>
            <a:ext cx="2210918" cy="2998209"/>
          </a:xfrm>
          <a:prstGeom prst="rect">
            <a:avLst/>
          </a:prstGeom>
        </p:spPr>
      </p:pic>
      <p:pic>
        <p:nvPicPr>
          <p:cNvPr id="9" name="Picture 1" descr="1/2 hard boiled eg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1610" y="2529657"/>
            <a:ext cx="140176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resh blueberries"/>
          <p:cNvPicPr>
            <a:picLocks noChangeAspect="1"/>
          </p:cNvPicPr>
          <p:nvPr/>
        </p:nvPicPr>
        <p:blipFill>
          <a:blip r:embed="rId10" cstate="print">
            <a:extLst>
              <a:ext uri="{BEBA8EAE-BF5A-486C-A8C5-ECC9F3942E4B}">
                <a14:imgProps xmlns:a14="http://schemas.microsoft.com/office/drawing/2010/main">
                  <a14:imgLayer r:embed="rId11">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a:off x="361284" y="814691"/>
            <a:ext cx="2219664" cy="1488610"/>
          </a:xfrm>
          <a:prstGeom prst="rect">
            <a:avLst/>
          </a:prstGeom>
        </p:spPr>
      </p:pic>
      <p:sp>
        <p:nvSpPr>
          <p:cNvPr id="5" name="TextBox 4"/>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396153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9E8C-19FA-405B-B4D1-EB6FF258D8A2}"/>
              </a:ext>
            </a:extLst>
          </p:cNvPr>
          <p:cNvSpPr>
            <a:spLocks noGrp="1"/>
          </p:cNvSpPr>
          <p:nvPr>
            <p:ph type="title"/>
          </p:nvPr>
        </p:nvSpPr>
        <p:spPr/>
        <p:txBody>
          <a:bodyPr>
            <a:normAutofit/>
          </a:bodyPr>
          <a:lstStyle/>
          <a:p>
            <a:r>
              <a:rPr lang="en-US" sz="3600" b="1" dirty="0">
                <a:latin typeface="Lato" panose="020F0502020204030203" pitchFamily="34" charset="0"/>
              </a:rPr>
              <a:t>What is Offer versus Serve (OVS)?</a:t>
            </a:r>
            <a:endParaRPr lang="en-US" dirty="0"/>
          </a:p>
        </p:txBody>
      </p:sp>
      <p:sp>
        <p:nvSpPr>
          <p:cNvPr id="3" name="Content Placeholder 2">
            <a:extLst>
              <a:ext uri="{FF2B5EF4-FFF2-40B4-BE49-F238E27FC236}">
                <a16:creationId xmlns:a16="http://schemas.microsoft.com/office/drawing/2014/main" id="{492A32F9-34C9-49C1-A008-8AA3E66D6A2B}"/>
              </a:ext>
            </a:extLst>
          </p:cNvPr>
          <p:cNvSpPr>
            <a:spLocks noGrp="1"/>
          </p:cNvSpPr>
          <p:nvPr>
            <p:ph sz="half" idx="1"/>
          </p:nvPr>
        </p:nvSpPr>
        <p:spPr>
          <a:xfrm>
            <a:off x="977141" y="1885761"/>
            <a:ext cx="7164934" cy="1960923"/>
          </a:xfrm>
        </p:spPr>
        <p:txBody>
          <a:bodyPr>
            <a:normAutofit fontScale="92500" lnSpcReduction="10000"/>
          </a:bodyPr>
          <a:lstStyle/>
          <a:p>
            <a:pPr marL="0" indent="0" algn="ctr">
              <a:lnSpc>
                <a:spcPct val="110000"/>
              </a:lnSpc>
              <a:buNone/>
            </a:pPr>
            <a:r>
              <a:rPr lang="en-US" sz="3500" b="0" dirty="0"/>
              <a:t>The service model a</a:t>
            </a:r>
            <a:r>
              <a:rPr lang="en-US" sz="3500" b="0" dirty="0">
                <a:latin typeface="Lato" panose="020F0502020204030203" pitchFamily="34" charset="0"/>
              </a:rPr>
              <a:t>llows students to decline food items or components offered during mealtimes. </a:t>
            </a:r>
          </a:p>
          <a:p>
            <a:pPr marL="0" indent="0">
              <a:buNone/>
            </a:pPr>
            <a:endParaRPr lang="en-US" dirty="0"/>
          </a:p>
        </p:txBody>
      </p:sp>
    </p:spTree>
    <p:extLst>
      <p:ext uri="{BB962C8B-B14F-4D97-AF65-F5344CB8AC3E}">
        <p14:creationId xmlns:p14="http://schemas.microsoft.com/office/powerpoint/2010/main" val="1534247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3" name="Title 2" hidden="1">
            <a:extLst>
              <a:ext uri="{FF2B5EF4-FFF2-40B4-BE49-F238E27FC236}">
                <a16:creationId xmlns:a16="http://schemas.microsoft.com/office/drawing/2014/main" id="{DBBF94F1-637F-4CB5-80D3-3BAE48160855}"/>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Breakfast</a:t>
            </a:r>
            <a:r>
              <a:rPr lang="en-US" sz="3600" kern="1200" baseline="0" dirty="0">
                <a:solidFill>
                  <a:schemeClr val="bg1"/>
                </a:solidFill>
                <a:effectLst/>
                <a:latin typeface="Lato Black" panose="020F0A02020204030203" pitchFamily="34" charset="0"/>
                <a:ea typeface="+mj-ea"/>
                <a:cs typeface="+mj-cs"/>
              </a:rPr>
              <a:t> menu 2 example 3</a:t>
            </a:r>
            <a:endParaRPr lang="en-US" dirty="0"/>
          </a:p>
        </p:txBody>
      </p:sp>
      <p:sp>
        <p:nvSpPr>
          <p:cNvPr id="6" name="TextBox 5"/>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7" name="Picture 6" descr="glass of millk"/>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37923" y="-270434"/>
            <a:ext cx="2210918" cy="2998209"/>
          </a:xfrm>
          <a:prstGeom prst="rect">
            <a:avLst/>
          </a:prstGeom>
        </p:spPr>
      </p:pic>
      <p:pic>
        <p:nvPicPr>
          <p:cNvPr id="8" name="Picture 7" descr="fresh blueberries"/>
          <p:cNvPicPr>
            <a:picLocks noChangeAspect="1"/>
          </p:cNvPicPr>
          <p:nvPr/>
        </p:nvPicPr>
        <p:blipFill>
          <a:blip r:embed="rId7" cstate="print">
            <a:extLst>
              <a:ext uri="{BEBA8EAE-BF5A-486C-A8C5-ECC9F3942E4B}">
                <a14:imgProps xmlns:a14="http://schemas.microsoft.com/office/drawing/2010/main">
                  <a14:imgLayer r:embed="rId8">
                    <a14:imgEffect>
                      <a14:backgroundRemoval t="6857" b="89988" l="7326" r="93162"/>
                    </a14:imgEffect>
                  </a14:imgLayer>
                </a14:imgProps>
              </a:ext>
              <a:ext uri="{28A0092B-C50C-407E-A947-70E740481C1C}">
                <a14:useLocalDpi xmlns:a14="http://schemas.microsoft.com/office/drawing/2010/main" val="0"/>
              </a:ext>
            </a:extLst>
          </a:blip>
          <a:stretch>
            <a:fillRect/>
          </a:stretch>
        </p:blipFill>
        <p:spPr>
          <a:xfrm>
            <a:off x="2996152" y="2808969"/>
            <a:ext cx="2219664" cy="1488610"/>
          </a:xfrm>
          <a:prstGeom prst="rect">
            <a:avLst/>
          </a:prstGeom>
        </p:spPr>
      </p:pic>
      <p:pic>
        <p:nvPicPr>
          <p:cNvPr id="9" name="Picture 8" descr="hash browns"/>
          <p:cNvPicPr>
            <a:picLocks noChangeAspect="1"/>
          </p:cNvPicPr>
          <p:nvPr/>
        </p:nvPicPr>
        <p:blipFill>
          <a:blip r:embed="rId9" cstate="print">
            <a:extLst>
              <a:ext uri="{BEBA8EAE-BF5A-486C-A8C5-ECC9F3942E4B}">
                <a14:imgProps xmlns:a14="http://schemas.microsoft.com/office/drawing/2010/main">
                  <a14:imgLayer r:embed="rId10">
                    <a14:imgEffect>
                      <a14:backgroundRemoval t="9847" b="89992" l="3265" r="94438"/>
                    </a14:imgEffect>
                  </a14:imgLayer>
                </a14:imgProps>
              </a:ext>
              <a:ext uri="{28A0092B-C50C-407E-A947-70E740481C1C}">
                <a14:useLocalDpi xmlns:a14="http://schemas.microsoft.com/office/drawing/2010/main" val="0"/>
              </a:ext>
            </a:extLst>
          </a:blip>
          <a:stretch>
            <a:fillRect/>
          </a:stretch>
        </p:blipFill>
        <p:spPr>
          <a:xfrm>
            <a:off x="750946" y="2296696"/>
            <a:ext cx="1623083" cy="2432384"/>
          </a:xfrm>
          <a:prstGeom prst="rect">
            <a:avLst/>
          </a:prstGeom>
        </p:spPr>
      </p:pic>
      <p:sp>
        <p:nvSpPr>
          <p:cNvPr id="5" name="TextBox 4"/>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39466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36849-7CB5-4F23-B7C1-ED871AB04A99}"/>
              </a:ext>
            </a:extLst>
          </p:cNvPr>
          <p:cNvSpPr>
            <a:spLocks noGrp="1"/>
          </p:cNvSpPr>
          <p:nvPr>
            <p:ph type="title" idx="4294967295"/>
          </p:nvPr>
        </p:nvSpPr>
        <p:spPr/>
        <p:txBody>
          <a:bodyPr/>
          <a:lstStyle/>
          <a:p>
            <a:r>
              <a:rPr lang="en-US" dirty="0"/>
              <a:t>Breakfast Menu 3</a:t>
            </a:r>
          </a:p>
        </p:txBody>
      </p:sp>
      <p:sp>
        <p:nvSpPr>
          <p:cNvPr id="7" name="TextBox 6"/>
          <p:cNvSpPr txBox="1"/>
          <p:nvPr/>
        </p:nvSpPr>
        <p:spPr>
          <a:xfrm>
            <a:off x="42641" y="3773477"/>
            <a:ext cx="2566813" cy="1107996"/>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Whole grain-rich muffin</a:t>
            </a:r>
          </a:p>
          <a:p>
            <a:pPr algn="ctr"/>
            <a:r>
              <a:rPr lang="en-US" sz="1800" dirty="0">
                <a:solidFill>
                  <a:srgbClr val="333399"/>
                </a:solidFill>
                <a:latin typeface="Lato" panose="020F0502020204030203" pitchFamily="34" charset="0"/>
              </a:rPr>
              <a:t>(2 oz. equivalent grain)</a:t>
            </a:r>
          </a:p>
        </p:txBody>
      </p:sp>
      <p:sp>
        <p:nvSpPr>
          <p:cNvPr id="11" name="TextBox 10"/>
          <p:cNvSpPr txBox="1"/>
          <p:nvPr/>
        </p:nvSpPr>
        <p:spPr>
          <a:xfrm>
            <a:off x="2807327" y="3811196"/>
            <a:ext cx="1919641"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½ cup 100% juice</a:t>
            </a:r>
          </a:p>
        </p:txBody>
      </p:sp>
      <p:sp>
        <p:nvSpPr>
          <p:cNvPr id="8" name="TextBox 7"/>
          <p:cNvSpPr txBox="1"/>
          <p:nvPr/>
        </p:nvSpPr>
        <p:spPr>
          <a:xfrm>
            <a:off x="4669152" y="2456245"/>
            <a:ext cx="1441477"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milk</a:t>
            </a:r>
          </a:p>
        </p:txBody>
      </p:sp>
      <p:sp>
        <p:nvSpPr>
          <p:cNvPr id="13" name="TextBox 12"/>
          <p:cNvSpPr txBox="1"/>
          <p:nvPr/>
        </p:nvSpPr>
        <p:spPr>
          <a:xfrm>
            <a:off x="5825613" y="1008340"/>
            <a:ext cx="1919641"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½ cup peaches</a:t>
            </a:r>
          </a:p>
        </p:txBody>
      </p:sp>
      <p:sp>
        <p:nvSpPr>
          <p:cNvPr id="5" name="TextBox 4"/>
          <p:cNvSpPr txBox="1"/>
          <p:nvPr/>
        </p:nvSpPr>
        <p:spPr>
          <a:xfrm>
            <a:off x="5437785" y="4031725"/>
            <a:ext cx="3484630" cy="738664"/>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4 oz. yogurt</a:t>
            </a:r>
          </a:p>
          <a:p>
            <a:pPr algn="ctr"/>
            <a:r>
              <a:rPr lang="en-US" sz="1800" dirty="0">
                <a:solidFill>
                  <a:srgbClr val="333399"/>
                </a:solidFill>
                <a:latin typeface="Lato" panose="020F0502020204030203" pitchFamily="34" charset="0"/>
              </a:rPr>
              <a:t>(1 oz. equivalent M/MA (grain))</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6355245" y="1938487"/>
            <a:ext cx="1649710" cy="2250022"/>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157798" y="1836904"/>
            <a:ext cx="2068635" cy="2068635"/>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4667200" y="675895"/>
            <a:ext cx="1540221" cy="2088682"/>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9" cstate="print">
            <a:clrChange>
              <a:clrFrom>
                <a:srgbClr val="FBF9F8"/>
              </a:clrFrom>
              <a:clrTo>
                <a:srgbClr val="FBF9F8">
                  <a:alpha val="0"/>
                </a:srgbClr>
              </a:clrTo>
            </a:clrChange>
            <a:extLst>
              <a:ext uri="{BEBA8EAE-BF5A-486C-A8C5-ECC9F3942E4B}">
                <a14:imgProps xmlns:a14="http://schemas.microsoft.com/office/drawing/2010/main">
                  <a14:imgLayer r:embed="rId10">
                    <a14:imgEffect>
                      <a14:backgroundRemoval t="10000" b="96167" l="10000" r="90000"/>
                    </a14:imgEffect>
                  </a14:imgLayer>
                </a14:imgProps>
              </a:ext>
              <a:ext uri="{28A0092B-C50C-407E-A947-70E740481C1C}">
                <a14:useLocalDpi xmlns:a14="http://schemas.microsoft.com/office/drawing/2010/main" val="0"/>
              </a:ext>
            </a:extLst>
          </a:blip>
          <a:stretch>
            <a:fillRect/>
          </a:stretch>
        </p:blipFill>
        <p:spPr>
          <a:xfrm>
            <a:off x="2679560" y="1272000"/>
            <a:ext cx="1839816" cy="2759725"/>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935" b="89984" l="4362" r="89954"/>
                    </a14:imgEffect>
                  </a14:imgLayer>
                </a14:imgProps>
              </a:ext>
              <a:ext uri="{28A0092B-C50C-407E-A947-70E740481C1C}">
                <a14:useLocalDpi xmlns:a14="http://schemas.microsoft.com/office/drawing/2010/main" val="0"/>
              </a:ext>
            </a:extLst>
          </a:blip>
          <a:stretch>
            <a:fillRect/>
          </a:stretch>
        </p:blipFill>
        <p:spPr>
          <a:xfrm>
            <a:off x="6920027" y="0"/>
            <a:ext cx="2169856" cy="1775337"/>
          </a:xfrm>
          <a:prstGeom prst="rect">
            <a:avLst/>
          </a:prstGeom>
        </p:spPr>
      </p:pic>
    </p:spTree>
    <p:extLst>
      <p:ext uri="{BB962C8B-B14F-4D97-AF65-F5344CB8AC3E}">
        <p14:creationId xmlns:p14="http://schemas.microsoft.com/office/powerpoint/2010/main" val="195875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11" name="Title 10" hidden="1">
            <a:extLst>
              <a:ext uri="{FF2B5EF4-FFF2-40B4-BE49-F238E27FC236}">
                <a16:creationId xmlns:a16="http://schemas.microsoft.com/office/drawing/2014/main" id="{602BFFFA-921C-4547-BBCF-854D0980490E}"/>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Breakfast</a:t>
            </a:r>
            <a:r>
              <a:rPr lang="en-US" sz="3600" kern="1200" baseline="0" dirty="0">
                <a:solidFill>
                  <a:schemeClr val="bg1"/>
                </a:solidFill>
                <a:effectLst/>
                <a:latin typeface="Lato Black" panose="020F0A02020204030203" pitchFamily="34" charset="0"/>
                <a:ea typeface="+mj-ea"/>
                <a:cs typeface="+mj-cs"/>
              </a:rPr>
              <a:t> menu 3 example 1</a:t>
            </a:r>
            <a:endParaRPr lang="en-US" dirty="0"/>
          </a:p>
        </p:txBody>
      </p:sp>
      <p:sp>
        <p:nvSpPr>
          <p:cNvPr id="5" name="TextBox 4"/>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6" name="Picture 5" descr="muffin"/>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3028817" y="2560326"/>
            <a:ext cx="2068635" cy="2068635"/>
          </a:xfrm>
          <a:prstGeom prst="rect">
            <a:avLst/>
          </a:prstGeom>
        </p:spPr>
      </p:pic>
      <p:sp>
        <p:nvSpPr>
          <p:cNvPr id="7" name="TextBox 6"/>
          <p:cNvSpPr txBox="1"/>
          <p:nvPr/>
        </p:nvSpPr>
        <p:spPr>
          <a:xfrm>
            <a:off x="5943600" y="3250841"/>
            <a:ext cx="2599162"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1 food item</a:t>
            </a:r>
          </a:p>
        </p:txBody>
      </p:sp>
      <p:pic>
        <p:nvPicPr>
          <p:cNvPr id="8" name="Picture 7" descr=" juice box"/>
          <p:cNvPicPr>
            <a:picLocks noChangeAspect="1"/>
          </p:cNvPicPr>
          <p:nvPr/>
        </p:nvPicPr>
        <p:blipFill>
          <a:blip r:embed="rId7" cstate="print">
            <a:clrChange>
              <a:clrFrom>
                <a:srgbClr val="FBF9F8"/>
              </a:clrFrom>
              <a:clrTo>
                <a:srgbClr val="FBF9F8">
                  <a:alpha val="0"/>
                </a:srgbClr>
              </a:clrTo>
            </a:clrChange>
            <a:extLst>
              <a:ext uri="{BEBA8EAE-BF5A-486C-A8C5-ECC9F3942E4B}">
                <a14:imgProps xmlns:a14="http://schemas.microsoft.com/office/drawing/2010/main">
                  <a14:imgLayer r:embed="rId8">
                    <a14:imgEffect>
                      <a14:backgroundRemoval t="10000" b="96167" l="10000" r="90000"/>
                    </a14:imgEffect>
                  </a14:imgLayer>
                </a14:imgProps>
              </a:ext>
              <a:ext uri="{28A0092B-C50C-407E-A947-70E740481C1C}">
                <a14:useLocalDpi xmlns:a14="http://schemas.microsoft.com/office/drawing/2010/main" val="0"/>
              </a:ext>
            </a:extLst>
          </a:blip>
          <a:stretch>
            <a:fillRect/>
          </a:stretch>
        </p:blipFill>
        <p:spPr>
          <a:xfrm>
            <a:off x="528160" y="-207615"/>
            <a:ext cx="1839816" cy="2759725"/>
          </a:xfrm>
          <a:prstGeom prst="rect">
            <a:avLst/>
          </a:prstGeom>
        </p:spPr>
      </p:pic>
      <p:pic>
        <p:nvPicPr>
          <p:cNvPr id="9" name="Picture 8" descr="yogurt"/>
          <p:cNvPicPr>
            <a:picLocks noChangeAspect="1"/>
          </p:cNvPicPr>
          <p:nvPr/>
        </p:nvPicPr>
        <p:blipFill>
          <a:blip r:embed="rId9" cstate="print">
            <a:extLst>
              <a:ext uri="{BEBA8EAE-BF5A-486C-A8C5-ECC9F3942E4B}">
                <a14:imgProps xmlns:a14="http://schemas.microsoft.com/office/drawing/2010/main">
                  <a14:imgLayer r:embed="rId10">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3884805" y="254000"/>
            <a:ext cx="1649710" cy="2250022"/>
          </a:xfrm>
          <a:prstGeom prst="rect">
            <a:avLst/>
          </a:prstGeom>
        </p:spPr>
      </p:pic>
      <p:sp>
        <p:nvSpPr>
          <p:cNvPr id="4" name="TextBox 3"/>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290195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12" name="Title 11" hidden="1">
            <a:extLst>
              <a:ext uri="{FF2B5EF4-FFF2-40B4-BE49-F238E27FC236}">
                <a16:creationId xmlns:a16="http://schemas.microsoft.com/office/drawing/2014/main" id="{3AC629D5-510B-4F58-821F-2714995FAB45}"/>
              </a:ext>
            </a:extLst>
          </p:cNvPr>
          <p:cNvSpPr>
            <a:spLocks noGrp="1"/>
          </p:cNvSpPr>
          <p:nvPr>
            <p:ph type="title" idx="4294967295"/>
          </p:nvPr>
        </p:nvSpPr>
        <p:spPr/>
        <p:txBody>
          <a:bodyPr/>
          <a:lstStyle/>
          <a:p>
            <a:r>
              <a:rPr lang="en-US" dirty="0"/>
              <a:t>Breakfast menu 3 example 2</a:t>
            </a:r>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7" name="Picture 6" descr="muffin"/>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3028817" y="2560326"/>
            <a:ext cx="2068635" cy="2068635"/>
          </a:xfrm>
          <a:prstGeom prst="rect">
            <a:avLst/>
          </a:prstGeom>
        </p:spPr>
      </p:pic>
      <p:sp>
        <p:nvSpPr>
          <p:cNvPr id="6" name="TextBox 5"/>
          <p:cNvSpPr txBox="1"/>
          <p:nvPr/>
        </p:nvSpPr>
        <p:spPr>
          <a:xfrm>
            <a:off x="5976421" y="3250841"/>
            <a:ext cx="2425709"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food items</a:t>
            </a:r>
          </a:p>
        </p:txBody>
      </p:sp>
      <p:pic>
        <p:nvPicPr>
          <p:cNvPr id="8" name="Picture 7" descr="yogurt"/>
          <p:cNvPicPr>
            <a:picLocks noChangeAspect="1"/>
          </p:cNvPicPr>
          <p:nvPr/>
        </p:nvPicPr>
        <p:blipFill>
          <a:blip r:embed="rId7" cstate="print">
            <a:extLst>
              <a:ext uri="{BEBA8EAE-BF5A-486C-A8C5-ECC9F3942E4B}">
                <a14:imgProps xmlns:a14="http://schemas.microsoft.com/office/drawing/2010/main">
                  <a14:imgLayer r:embed="rId8">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2224876" y="282152"/>
            <a:ext cx="1649710" cy="2250022"/>
          </a:xfrm>
          <a:prstGeom prst="rect">
            <a:avLst/>
          </a:prstGeom>
        </p:spPr>
      </p:pic>
      <p:pic>
        <p:nvPicPr>
          <p:cNvPr id="9" name="Picture 8" descr="glass of milk"/>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98713" y="-203667"/>
            <a:ext cx="2210918" cy="2998209"/>
          </a:xfrm>
          <a:prstGeom prst="rect">
            <a:avLst/>
          </a:prstGeom>
        </p:spPr>
      </p:pic>
      <p:pic>
        <p:nvPicPr>
          <p:cNvPr id="10" name="Picture 9" descr="fresh peaches"/>
          <p:cNvPicPr>
            <a:picLocks noChangeAspect="1"/>
          </p:cNvPicPr>
          <p:nvPr/>
        </p:nvPicPr>
        <p:blipFill>
          <a:blip r:embed="rId11" cstate="print">
            <a:extLst>
              <a:ext uri="{BEBA8EAE-BF5A-486C-A8C5-ECC9F3942E4B}">
                <a14:imgProps xmlns:a14="http://schemas.microsoft.com/office/drawing/2010/main">
                  <a14:imgLayer r:embed="rId12">
                    <a14:imgEffect>
                      <a14:backgroundRemoval t="9935" b="89984" l="4362" r="89954"/>
                    </a14:imgEffect>
                  </a14:imgLayer>
                </a14:imgProps>
              </a:ext>
              <a:ext uri="{28A0092B-C50C-407E-A947-70E740481C1C}">
                <a14:useLocalDpi xmlns:a14="http://schemas.microsoft.com/office/drawing/2010/main" val="0"/>
              </a:ext>
            </a:extLst>
          </a:blip>
          <a:stretch>
            <a:fillRect/>
          </a:stretch>
        </p:blipFill>
        <p:spPr>
          <a:xfrm>
            <a:off x="519510" y="2613368"/>
            <a:ext cx="2169856" cy="1775337"/>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14982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13" name="Title 12" hidden="1">
            <a:extLst>
              <a:ext uri="{FF2B5EF4-FFF2-40B4-BE49-F238E27FC236}">
                <a16:creationId xmlns:a16="http://schemas.microsoft.com/office/drawing/2014/main" id="{084AAF2F-1319-4373-8879-2A4AE2B84CB9}"/>
              </a:ext>
            </a:extLst>
          </p:cNvPr>
          <p:cNvSpPr>
            <a:spLocks noGrp="1"/>
          </p:cNvSpPr>
          <p:nvPr>
            <p:ph type="title" idx="4294967295"/>
          </p:nvPr>
        </p:nvSpPr>
        <p:spPr/>
        <p:txBody>
          <a:bodyPr/>
          <a:lstStyle/>
          <a:p>
            <a:r>
              <a:rPr lang="en-US" dirty="0"/>
              <a:t>Breakfast menu</a:t>
            </a:r>
            <a:r>
              <a:rPr lang="en-US" baseline="0" dirty="0"/>
              <a:t> 3 example 3</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Breakfast</a:t>
            </a:r>
          </a:p>
        </p:txBody>
      </p:sp>
      <p:pic>
        <p:nvPicPr>
          <p:cNvPr id="6" name="Picture 5" descr="muffin"/>
          <p:cNvPicPr>
            <a:picLocks noChangeAspect="1"/>
          </p:cNvPicPr>
          <p:nvPr/>
        </p:nvPicPr>
        <p:blipFill>
          <a:blip r:embed="rId5" cstate="print">
            <a:extLst>
              <a:ext uri="{BEBA8EAE-BF5A-486C-A8C5-ECC9F3942E4B}">
                <a14:imgProps xmlns:a14="http://schemas.microsoft.com/office/drawing/2010/main">
                  <a14:imgLayer r:embed="rId6">
                    <a14:imgEffect>
                      <a14:backgroundRemoval t="9943" b="89976" l="9943" r="98141"/>
                    </a14:imgEffect>
                  </a14:imgLayer>
                </a14:imgProps>
              </a:ext>
              <a:ext uri="{28A0092B-C50C-407E-A947-70E740481C1C}">
                <a14:useLocalDpi xmlns:a14="http://schemas.microsoft.com/office/drawing/2010/main" val="0"/>
              </a:ext>
            </a:extLst>
          </a:blip>
          <a:stretch>
            <a:fillRect/>
          </a:stretch>
        </p:blipFill>
        <p:spPr>
          <a:xfrm>
            <a:off x="3023951" y="2654765"/>
            <a:ext cx="2068635" cy="2068635"/>
          </a:xfrm>
          <a:prstGeom prst="rect">
            <a:avLst/>
          </a:prstGeom>
        </p:spPr>
      </p:pic>
      <p:sp>
        <p:nvSpPr>
          <p:cNvPr id="11" name="TextBox 10"/>
          <p:cNvSpPr txBox="1"/>
          <p:nvPr/>
        </p:nvSpPr>
        <p:spPr>
          <a:xfrm>
            <a:off x="5641367" y="3250841"/>
            <a:ext cx="3010247" cy="917079"/>
          </a:xfrm>
          <a:prstGeom prst="leftArrow">
            <a:avLst/>
          </a:prstGeom>
          <a:solidFill>
            <a:srgbClr val="333399"/>
          </a:solidFill>
        </p:spPr>
        <p:txBody>
          <a:bodyPr wrap="square" rtlCol="0">
            <a:spAutoFit/>
          </a:bodyPr>
          <a:lstStyle/>
          <a:p>
            <a:r>
              <a:rPr lang="en-US" sz="2400" b="1" dirty="0">
                <a:solidFill>
                  <a:schemeClr val="bg1"/>
                </a:solidFill>
                <a:latin typeface="Lato" panose="020F0502020204030203" pitchFamily="34" charset="0"/>
              </a:rPr>
              <a:t>2 food items</a:t>
            </a:r>
          </a:p>
        </p:txBody>
      </p:sp>
      <p:pic>
        <p:nvPicPr>
          <p:cNvPr id="9" name="Picture 8" descr="fresh peaches"/>
          <p:cNvPicPr>
            <a:picLocks noChangeAspect="1"/>
          </p:cNvPicPr>
          <p:nvPr/>
        </p:nvPicPr>
        <p:blipFill>
          <a:blip r:embed="rId7" cstate="print">
            <a:extLst>
              <a:ext uri="{BEBA8EAE-BF5A-486C-A8C5-ECC9F3942E4B}">
                <a14:imgProps xmlns:a14="http://schemas.microsoft.com/office/drawing/2010/main">
                  <a14:imgLayer r:embed="rId8">
                    <a14:imgEffect>
                      <a14:backgroundRemoval t="9935" b="89984" l="4362" r="89954"/>
                    </a14:imgEffect>
                  </a14:imgLayer>
                </a14:imgProps>
              </a:ext>
              <a:ext uri="{28A0092B-C50C-407E-A947-70E740481C1C}">
                <a14:useLocalDpi xmlns:a14="http://schemas.microsoft.com/office/drawing/2010/main" val="0"/>
              </a:ext>
            </a:extLst>
          </a:blip>
          <a:stretch>
            <a:fillRect/>
          </a:stretch>
        </p:blipFill>
        <p:spPr>
          <a:xfrm>
            <a:off x="447560" y="2654765"/>
            <a:ext cx="2169856" cy="1775337"/>
          </a:xfrm>
          <a:prstGeom prst="rect">
            <a:avLst/>
          </a:prstGeom>
        </p:spPr>
      </p:pic>
      <p:pic>
        <p:nvPicPr>
          <p:cNvPr id="7" name="Picture 6" descr="glass of milk"/>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62738" y="-151192"/>
            <a:ext cx="2210918" cy="2998209"/>
          </a:xfrm>
          <a:prstGeom prst="rect">
            <a:avLst/>
          </a:prstGeom>
        </p:spPr>
      </p:pic>
      <p:pic>
        <p:nvPicPr>
          <p:cNvPr id="5" name="Picture 4" descr="yogurt"/>
          <p:cNvPicPr>
            <a:picLocks noChangeAspect="1"/>
          </p:cNvPicPr>
          <p:nvPr/>
        </p:nvPicPr>
        <p:blipFill>
          <a:blip r:embed="rId11" cstate="print">
            <a:extLst>
              <a:ext uri="{BEBA8EAE-BF5A-486C-A8C5-ECC9F3942E4B}">
                <a14:imgProps xmlns:a14="http://schemas.microsoft.com/office/drawing/2010/main">
                  <a14:imgLayer r:embed="rId12">
                    <a14:imgEffect>
                      <a14:backgroundRemoval t="4689" b="96120" l="9923" r="99118">
                        <a14:foregroundMark x1="54576" y1="36459" x2="54576" y2="36459"/>
                        <a14:foregroundMark x1="48512" y1="21584" x2="48512" y2="21584"/>
                        <a14:foregroundMark x1="36163" y1="23848" x2="36163" y2="23848"/>
                        <a14:foregroundMark x1="36163" y1="23848" x2="36163" y2="23848"/>
                        <a14:foregroundMark x1="34399" y1="28375" x2="34399" y2="28375"/>
                        <a14:foregroundMark x1="24476" y1="27648" x2="24476" y2="27648"/>
                        <a14:foregroundMark x1="35832" y1="20049" x2="35832" y2="20049"/>
                        <a14:foregroundMark x1="43550" y1="18027" x2="43550" y2="18027"/>
                        <a14:foregroundMark x1="44763" y1="14632" x2="44763" y2="14632"/>
                        <a14:foregroundMark x1="44212" y1="11722" x2="44212" y2="11722"/>
                        <a14:foregroundMark x1="50055" y1="15764" x2="50055" y2="15764"/>
                        <a14:foregroundMark x1="60419" y1="28618" x2="60419" y2="28618"/>
                        <a14:foregroundMark x1="49394" y1="10833" x2="49394" y2="10833"/>
                        <a14:foregroundMark x1="44763" y1="10105" x2="44763" y2="10105"/>
                        <a14:foregroundMark x1="38920" y1="12854" x2="38920" y2="12854"/>
                        <a14:foregroundMark x1="49063" y1="14147" x2="49063" y2="14147"/>
                        <a14:foregroundMark x1="37707" y1="15521" x2="37707" y2="15521"/>
                        <a14:foregroundMark x1="53032" y1="35570" x2="53032" y2="35570"/>
                        <a14:foregroundMark x1="70562" y1="40986" x2="70562" y2="40986"/>
                        <a14:foregroundMark x1="87762" y1="39127" x2="87762" y2="39127"/>
                        <a14:foregroundMark x1="80375" y1="40016" x2="80375" y2="40016"/>
                        <a14:foregroundMark x1="36825" y1="43654" x2="36825" y2="43654"/>
                        <a14:foregroundMark x1="33076" y1="42118" x2="33076" y2="42118"/>
                        <a14:foregroundMark x1="19625" y1="35327" x2="19625" y2="35327"/>
                        <a14:foregroundMark x1="17420" y1="35327" x2="17420" y2="35327"/>
                        <a14:foregroundMark x1="25799" y1="39854" x2="25799" y2="39854"/>
                        <a14:foregroundMark x1="29768" y1="40986" x2="29768" y2="40986"/>
                        <a14:foregroundMark x1="30650" y1="35974" x2="30650" y2="35974"/>
                        <a14:foregroundMark x1="40132" y1="37106" x2="40132" y2="37106"/>
                        <a14:foregroundMark x1="44212" y1="38965" x2="44212" y2="38965"/>
                        <a14:foregroundMark x1="51819" y1="37995" x2="51819" y2="37995"/>
                        <a14:foregroundMark x1="63506" y1="37995" x2="63506" y2="37995"/>
                        <a14:foregroundMark x1="62293" y1="41876" x2="62293" y2="41876"/>
                        <a14:foregroundMark x1="45424" y1="42765" x2="45424" y2="42765"/>
                        <a14:foregroundMark x1="24256" y1="38238" x2="24256" y2="38238"/>
                        <a14:foregroundMark x1="20507" y1="33791" x2="20507" y2="33791"/>
                        <a14:foregroundMark x1="15656" y1="34196" x2="15656" y2="34196"/>
                        <a14:foregroundMark x1="18743" y1="32821" x2="18743" y2="32821"/>
                        <a14:foregroundMark x1="24256" y1="33064" x2="24256" y2="33064"/>
                        <a14:foregroundMark x1="26020" y1="35085" x2="26020" y2="35085"/>
                        <a14:foregroundMark x1="36825" y1="35085" x2="36825" y2="35085"/>
                        <a14:foregroundMark x1="40463" y1="33953" x2="40463" y2="33953"/>
                        <a14:foregroundMark x1="49394" y1="33953" x2="49394" y2="33953"/>
                        <a14:foregroundMark x1="63837" y1="36217" x2="63837" y2="36217"/>
                        <a14:foregroundMark x1="66593" y1="32175" x2="66593" y2="32175"/>
                        <a14:foregroundMark x1="90849" y1="39612" x2="90849" y2="39612"/>
                        <a14:foregroundMark x1="85888" y1="38480" x2="85888" y2="38480"/>
                        <a14:foregroundMark x1="75524" y1="32821" x2="75524" y2="32821"/>
                        <a14:foregroundMark x1="23043" y1="35327" x2="23043" y2="35327"/>
                        <a14:foregroundMark x1="66924" y1="22474" x2="66924" y2="22474"/>
                        <a14:foregroundMark x1="28776" y1="33791" x2="28776" y2="33791"/>
                        <a14:foregroundMark x1="41676" y1="12854" x2="41676" y2="12854"/>
                        <a14:foregroundMark x1="37155" y1="13743" x2="37155" y2="13743"/>
                        <a14:foregroundMark x1="54576" y1="13258" x2="54576" y2="13258"/>
                        <a14:foregroundMark x1="62624" y1="19159" x2="62624" y2="19159"/>
                        <a14:foregroundMark x1="55788" y1="14632" x2="55788" y2="14632"/>
                      </a14:backgroundRemoval>
                    </a14:imgEffect>
                  </a14:imgLayer>
                </a14:imgProps>
              </a:ext>
              <a:ext uri="{28A0092B-C50C-407E-A947-70E740481C1C}">
                <a14:useLocalDpi xmlns:a14="http://schemas.microsoft.com/office/drawing/2010/main" val="0"/>
              </a:ext>
            </a:extLst>
          </a:blip>
          <a:stretch>
            <a:fillRect/>
          </a:stretch>
        </p:blipFill>
        <p:spPr>
          <a:xfrm>
            <a:off x="2337884" y="261491"/>
            <a:ext cx="1649710" cy="2250022"/>
          </a:xfrm>
          <a:prstGeom prst="rect">
            <a:avLst/>
          </a:prstGeom>
        </p:spPr>
      </p:pic>
      <p:pic>
        <p:nvPicPr>
          <p:cNvPr id="8" name="Picture 7" descr="juice box"/>
          <p:cNvPicPr>
            <a:picLocks noChangeAspect="1"/>
          </p:cNvPicPr>
          <p:nvPr/>
        </p:nvPicPr>
        <p:blipFill>
          <a:blip r:embed="rId13" cstate="print">
            <a:clrChange>
              <a:clrFrom>
                <a:srgbClr val="FBF9F8"/>
              </a:clrFrom>
              <a:clrTo>
                <a:srgbClr val="FBF9F8">
                  <a:alpha val="0"/>
                </a:srgbClr>
              </a:clrTo>
            </a:clrChange>
            <a:extLst>
              <a:ext uri="{BEBA8EAE-BF5A-486C-A8C5-ECC9F3942E4B}">
                <a14:imgProps xmlns:a14="http://schemas.microsoft.com/office/drawing/2010/main">
                  <a14:imgLayer r:embed="rId14">
                    <a14:imgEffect>
                      <a14:backgroundRemoval t="10000" b="96167" l="10000" r="90000"/>
                    </a14:imgEffect>
                  </a14:imgLayer>
                </a14:imgProps>
              </a:ext>
              <a:ext uri="{28A0092B-C50C-407E-A947-70E740481C1C}">
                <a14:useLocalDpi xmlns:a14="http://schemas.microsoft.com/office/drawing/2010/main" val="0"/>
              </a:ext>
            </a:extLst>
          </a:blip>
          <a:stretch>
            <a:fillRect/>
          </a:stretch>
        </p:blipFill>
        <p:spPr>
          <a:xfrm>
            <a:off x="377795" y="-151192"/>
            <a:ext cx="1839816" cy="2759725"/>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4177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5B00A14-ECF6-4CF7-8364-21D49194C681}"/>
              </a:ext>
            </a:extLst>
          </p:cNvPr>
          <p:cNvSpPr>
            <a:spLocks noGrp="1"/>
          </p:cNvSpPr>
          <p:nvPr>
            <p:ph type="title" idx="4294967295"/>
          </p:nvPr>
        </p:nvSpPr>
        <p:spPr/>
        <p:txBody>
          <a:bodyPr/>
          <a:lstStyle/>
          <a:p>
            <a:r>
              <a:rPr lang="en-US" dirty="0"/>
              <a:t>Lunch</a:t>
            </a:r>
            <a:r>
              <a:rPr lang="en-US" baseline="0" dirty="0"/>
              <a:t> Menu 1</a:t>
            </a:r>
            <a:endParaRPr lang="en-US" dirty="0"/>
          </a:p>
        </p:txBody>
      </p:sp>
      <p:sp>
        <p:nvSpPr>
          <p:cNvPr id="3" name="TextBox 1"/>
          <p:cNvSpPr>
            <a:spLocks noChangeArrowheads="1"/>
          </p:cNvSpPr>
          <p:nvPr/>
        </p:nvSpPr>
        <p:spPr bwMode="auto">
          <a:xfrm>
            <a:off x="6890083" y="411995"/>
            <a:ext cx="1820863" cy="1557338"/>
          </a:xfrm>
          <a:prstGeom prst="ellipse">
            <a:avLst/>
          </a:prstGeom>
          <a:solidFill>
            <a:srgbClr val="262087"/>
          </a:solidFill>
          <a:ln>
            <a:solidFill>
              <a:srgbClr val="262087"/>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a:t>
            </a:r>
            <a:r>
              <a:rPr lang="en-US" altLang="en-US" sz="2200" b="1" baseline="30000" dirty="0">
                <a:solidFill>
                  <a:schemeClr val="bg1"/>
                </a:solidFill>
                <a:latin typeface="Lato" panose="020F0502020204030203" pitchFamily="34" charset="0"/>
              </a:rPr>
              <a:t>st</a:t>
            </a:r>
            <a:r>
              <a:rPr lang="en-US" altLang="en-US" sz="2200" b="1" dirty="0">
                <a:solidFill>
                  <a:schemeClr val="bg1"/>
                </a:solidFill>
                <a:latin typeface="Lato" panose="020F0502020204030203" pitchFamily="34" charset="0"/>
              </a:rPr>
              <a:t> Grade Student</a:t>
            </a:r>
          </a:p>
        </p:txBody>
      </p:sp>
      <p:sp>
        <p:nvSpPr>
          <p:cNvPr id="5" name="TextBox 4"/>
          <p:cNvSpPr txBox="1"/>
          <p:nvPr/>
        </p:nvSpPr>
        <p:spPr>
          <a:xfrm>
            <a:off x="318125" y="1572467"/>
            <a:ext cx="3064083" cy="1200329"/>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Lasagna </a:t>
            </a:r>
          </a:p>
          <a:p>
            <a:pPr algn="ctr"/>
            <a:r>
              <a:rPr lang="en-US" sz="2400" dirty="0">
                <a:solidFill>
                  <a:srgbClr val="333399"/>
                </a:solidFill>
                <a:latin typeface="Lato" panose="020F0502020204030203" pitchFamily="34" charset="0"/>
              </a:rPr>
              <a:t>(1 </a:t>
            </a:r>
            <a:r>
              <a:rPr lang="en-US" sz="2400" dirty="0" err="1">
                <a:solidFill>
                  <a:srgbClr val="333399"/>
                </a:solidFill>
                <a:latin typeface="Lato" panose="020F0502020204030203" pitchFamily="34" charset="0"/>
              </a:rPr>
              <a:t>oz</a:t>
            </a:r>
            <a:r>
              <a:rPr lang="en-US" sz="2400" dirty="0">
                <a:solidFill>
                  <a:srgbClr val="333399"/>
                </a:solidFill>
                <a:latin typeface="Lato" panose="020F0502020204030203" pitchFamily="34" charset="0"/>
              </a:rPr>
              <a:t> </a:t>
            </a:r>
            <a:r>
              <a:rPr lang="en-US" sz="2400" dirty="0" err="1">
                <a:solidFill>
                  <a:srgbClr val="333399"/>
                </a:solidFill>
                <a:latin typeface="Lato" panose="020F0502020204030203" pitchFamily="34" charset="0"/>
              </a:rPr>
              <a:t>eq</a:t>
            </a:r>
            <a:r>
              <a:rPr lang="en-US" sz="2400" dirty="0">
                <a:solidFill>
                  <a:srgbClr val="333399"/>
                </a:solidFill>
                <a:latin typeface="Lato" panose="020F0502020204030203" pitchFamily="34" charset="0"/>
              </a:rPr>
              <a:t> grain, 1 </a:t>
            </a:r>
            <a:r>
              <a:rPr lang="en-US" sz="2400" dirty="0" err="1">
                <a:solidFill>
                  <a:srgbClr val="333399"/>
                </a:solidFill>
                <a:latin typeface="Lato" panose="020F0502020204030203" pitchFamily="34" charset="0"/>
              </a:rPr>
              <a:t>oz</a:t>
            </a:r>
            <a:r>
              <a:rPr lang="en-US" sz="2400" dirty="0">
                <a:solidFill>
                  <a:srgbClr val="333399"/>
                </a:solidFill>
                <a:latin typeface="Lato" panose="020F0502020204030203" pitchFamily="34" charset="0"/>
              </a:rPr>
              <a:t> </a:t>
            </a:r>
            <a:r>
              <a:rPr lang="en-US" sz="2400" dirty="0" err="1">
                <a:solidFill>
                  <a:srgbClr val="333399"/>
                </a:solidFill>
                <a:latin typeface="Lato" panose="020F0502020204030203" pitchFamily="34" charset="0"/>
              </a:rPr>
              <a:t>eq</a:t>
            </a:r>
            <a:r>
              <a:rPr lang="en-US" sz="2400" dirty="0">
                <a:solidFill>
                  <a:srgbClr val="333399"/>
                </a:solidFill>
                <a:latin typeface="Lato" panose="020F0502020204030203" pitchFamily="34" charset="0"/>
              </a:rPr>
              <a:t> M/MA)</a:t>
            </a:r>
          </a:p>
        </p:txBody>
      </p:sp>
      <p:sp>
        <p:nvSpPr>
          <p:cNvPr id="9" name="TextBox 8"/>
          <p:cNvSpPr txBox="1"/>
          <p:nvPr/>
        </p:nvSpPr>
        <p:spPr>
          <a:xfrm>
            <a:off x="4717084" y="2055306"/>
            <a:ext cx="1441477"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¾ cup broccoli</a:t>
            </a:r>
          </a:p>
        </p:txBody>
      </p:sp>
      <p:sp>
        <p:nvSpPr>
          <p:cNvPr id="7" name="TextBox 6"/>
          <p:cNvSpPr txBox="1"/>
          <p:nvPr/>
        </p:nvSpPr>
        <p:spPr>
          <a:xfrm>
            <a:off x="7051717" y="4376853"/>
            <a:ext cx="1652881" cy="461665"/>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milk</a:t>
            </a:r>
          </a:p>
        </p:txBody>
      </p:sp>
      <p:sp>
        <p:nvSpPr>
          <p:cNvPr id="11" name="TextBox 10"/>
          <p:cNvSpPr txBox="1"/>
          <p:nvPr/>
        </p:nvSpPr>
        <p:spPr>
          <a:xfrm>
            <a:off x="4926827" y="3726971"/>
            <a:ext cx="1742729"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½ cup nectarines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19445" y="715878"/>
            <a:ext cx="2389563" cy="1671791"/>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473" l="6843" r="93481">
                        <a14:backgroundMark x1="14009" y1="31851" x2="14009" y2="31851"/>
                        <a14:backgroundMark x1="19450" y1="33953" x2="19450" y2="33953"/>
                        <a14:backgroundMark x1="32866" y1="30881" x2="32866" y2="30881"/>
                        <a14:backgroundMark x1="11476" y1="27405" x2="11476" y2="27405"/>
                        <a14:backgroundMark x1="11961" y1="41633" x2="11961" y2="41633"/>
                        <a14:backgroundMark x1="16972" y1="39531" x2="16972" y2="39531"/>
                        <a14:backgroundMark x1="10237" y1="49555" x2="10237" y2="49555"/>
                        <a14:backgroundMark x1="9483" y1="41876" x2="9483" y2="41876"/>
                        <a14:backgroundMark x1="10560" y1="37672" x2="10560" y2="37672"/>
                        <a14:backgroundMark x1="22414" y1="27809" x2="22414" y2="27809"/>
                        <a14:backgroundMark x1="9321" y1="22231" x2="9321" y2="22231"/>
                        <a14:backgroundMark x1="22091" y1="36702" x2="22091" y2="36702"/>
                        <a14:backgroundMark x1="17888" y1="36702" x2="17888" y2="36702"/>
                        <a14:backgroundMark x1="15086" y1="32498" x2="15086" y2="32498"/>
                        <a14:backgroundMark x1="8082" y1="30881" x2="8082" y2="30881"/>
                        <a14:backgroundMark x1="22091" y1="32498" x2="22091" y2="32498"/>
                      </a14:backgroundRemoval>
                    </a14:imgEffect>
                  </a14:imgLayer>
                </a14:imgProps>
              </a:ext>
              <a:ext uri="{28A0092B-C50C-407E-A947-70E740481C1C}">
                <a14:useLocalDpi xmlns:a14="http://schemas.microsoft.com/office/drawing/2010/main" val="0"/>
              </a:ext>
            </a:extLst>
          </a:blip>
          <a:stretch>
            <a:fillRect/>
          </a:stretch>
        </p:blipFill>
        <p:spPr>
          <a:xfrm>
            <a:off x="397712" y="2439658"/>
            <a:ext cx="2464374" cy="1642311"/>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6695055" y="1840309"/>
            <a:ext cx="2210918" cy="2998209"/>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821" b="89976" l="4367" r="95526">
                        <a14:backgroundMark x1="43935" y1="79790" x2="43935" y2="79790"/>
                        <a14:backgroundMark x1="75580" y1="67340" x2="75580" y2="67340"/>
                      </a14:backgroundRemoval>
                    </a14:imgEffect>
                  </a14:imgLayer>
                </a14:imgProps>
              </a:ext>
              <a:ext uri="{28A0092B-C50C-407E-A947-70E740481C1C}">
                <a14:useLocalDpi xmlns:a14="http://schemas.microsoft.com/office/drawing/2010/main" val="0"/>
              </a:ext>
            </a:extLst>
          </a:blip>
          <a:stretch>
            <a:fillRect/>
          </a:stretch>
        </p:blipFill>
        <p:spPr>
          <a:xfrm>
            <a:off x="2974356" y="3056302"/>
            <a:ext cx="2463467" cy="1642311"/>
          </a:xfrm>
          <a:prstGeom prst="rect">
            <a:avLst/>
          </a:prstGeom>
        </p:spPr>
      </p:pic>
    </p:spTree>
    <p:extLst>
      <p:ext uri="{BB962C8B-B14F-4D97-AF65-F5344CB8AC3E}">
        <p14:creationId xmlns:p14="http://schemas.microsoft.com/office/powerpoint/2010/main" val="190225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9" name="Title 8" hidden="1">
            <a:extLst>
              <a:ext uri="{FF2B5EF4-FFF2-40B4-BE49-F238E27FC236}">
                <a16:creationId xmlns:a16="http://schemas.microsoft.com/office/drawing/2014/main" id="{624D5AA9-08A4-4981-98DE-DE9E26CECEA4}"/>
              </a:ext>
            </a:extLst>
          </p:cNvPr>
          <p:cNvSpPr>
            <a:spLocks noGrp="1"/>
          </p:cNvSpPr>
          <p:nvPr>
            <p:ph type="title" idx="4294967295"/>
          </p:nvPr>
        </p:nvSpPr>
        <p:spPr/>
        <p:txBody>
          <a:bodyPr/>
          <a:lstStyle/>
          <a:p>
            <a:r>
              <a:rPr lang="en-US" dirty="0"/>
              <a:t>Lunch menu 1 example 1</a:t>
            </a:r>
          </a:p>
        </p:txBody>
      </p:sp>
      <p:sp>
        <p:nvSpPr>
          <p:cNvPr id="7" name="TextBox 1"/>
          <p:cNvSpPr>
            <a:spLocks noChangeArrowheads="1"/>
          </p:cNvSpPr>
          <p:nvPr/>
        </p:nvSpPr>
        <p:spPr bwMode="auto">
          <a:xfrm>
            <a:off x="7113205" y="3407858"/>
            <a:ext cx="1820863" cy="1557338"/>
          </a:xfrm>
          <a:prstGeom prst="ellipse">
            <a:avLst/>
          </a:prstGeom>
          <a:solidFill>
            <a:srgbClr val="262087"/>
          </a:solidFill>
          <a:ln>
            <a:solidFill>
              <a:srgbClr val="262087"/>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a:t>
            </a:r>
            <a:r>
              <a:rPr lang="en-US" altLang="en-US" sz="2200" b="1" baseline="30000" dirty="0">
                <a:solidFill>
                  <a:schemeClr val="bg1"/>
                </a:solidFill>
                <a:latin typeface="Lato" panose="020F0502020204030203" pitchFamily="34" charset="0"/>
              </a:rPr>
              <a:t>st</a:t>
            </a:r>
            <a:r>
              <a:rPr lang="en-US" altLang="en-US" sz="2200" b="1" dirty="0">
                <a:solidFill>
                  <a:schemeClr val="bg1"/>
                </a:solidFill>
                <a:latin typeface="Lato" panose="020F0502020204030203" pitchFamily="34" charset="0"/>
              </a:rPr>
              <a:t> Grade Student</a:t>
            </a:r>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pic>
        <p:nvPicPr>
          <p:cNvPr id="5" name="Picture 4" descr="lasagna"/>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473" l="6843" r="93481">
                        <a14:backgroundMark x1="14009" y1="31851" x2="14009" y2="31851"/>
                        <a14:backgroundMark x1="19450" y1="33953" x2="19450" y2="33953"/>
                        <a14:backgroundMark x1="32866" y1="30881" x2="32866" y2="30881"/>
                        <a14:backgroundMark x1="11476" y1="27405" x2="11476" y2="27405"/>
                        <a14:backgroundMark x1="11961" y1="41633" x2="11961" y2="41633"/>
                        <a14:backgroundMark x1="16972" y1="39531" x2="16972" y2="39531"/>
                        <a14:backgroundMark x1="10237" y1="49555" x2="10237" y2="49555"/>
                        <a14:backgroundMark x1="9483" y1="41876" x2="9483" y2="41876"/>
                        <a14:backgroundMark x1="10560" y1="37672" x2="10560" y2="37672"/>
                        <a14:backgroundMark x1="22414" y1="27809" x2="22414" y2="27809"/>
                        <a14:backgroundMark x1="9321" y1="22231" x2="9321" y2="22231"/>
                        <a14:backgroundMark x1="22091" y1="36702" x2="22091" y2="36702"/>
                        <a14:backgroundMark x1="17888" y1="36702" x2="17888" y2="36702"/>
                        <a14:backgroundMark x1="15086" y1="32498" x2="15086" y2="32498"/>
                        <a14:backgroundMark x1="8082" y1="30881" x2="8082" y2="30881"/>
                        <a14:backgroundMark x1="22091" y1="32498" x2="22091" y2="32498"/>
                      </a14:backgroundRemoval>
                    </a14:imgEffect>
                  </a14:imgLayer>
                </a14:imgProps>
              </a:ext>
              <a:ext uri="{28A0092B-C50C-407E-A947-70E740481C1C}">
                <a14:useLocalDpi xmlns:a14="http://schemas.microsoft.com/office/drawing/2010/main" val="0"/>
              </a:ext>
            </a:extLst>
          </a:blip>
          <a:stretch>
            <a:fillRect/>
          </a:stretch>
        </p:blipFill>
        <p:spPr>
          <a:xfrm>
            <a:off x="2804028" y="2680290"/>
            <a:ext cx="2464374" cy="1642311"/>
          </a:xfrm>
          <a:prstGeom prst="rect">
            <a:avLst/>
          </a:prstGeom>
        </p:spPr>
      </p:pic>
      <p:pic>
        <p:nvPicPr>
          <p:cNvPr id="6" name="Picture 5" descr="glass of milk"/>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710345" y="-270434"/>
            <a:ext cx="2210918" cy="2998209"/>
          </a:xfrm>
          <a:prstGeom prst="rect">
            <a:avLst/>
          </a:prstGeom>
        </p:spPr>
      </p:pic>
      <p:pic>
        <p:nvPicPr>
          <p:cNvPr id="8" name="Picture 7" descr="fresh broccoli"/>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4465" y="2630991"/>
            <a:ext cx="2389563" cy="1671791"/>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398687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9" name="Title 8" hidden="1">
            <a:extLst>
              <a:ext uri="{FF2B5EF4-FFF2-40B4-BE49-F238E27FC236}">
                <a16:creationId xmlns:a16="http://schemas.microsoft.com/office/drawing/2014/main" id="{D2CBCB80-A03E-432A-991C-9316FE34E2DC}"/>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Lunch menu 1 example 2</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sp>
        <p:nvSpPr>
          <p:cNvPr id="5" name="TextBox 1"/>
          <p:cNvSpPr>
            <a:spLocks noChangeArrowheads="1"/>
          </p:cNvSpPr>
          <p:nvPr/>
        </p:nvSpPr>
        <p:spPr bwMode="auto">
          <a:xfrm>
            <a:off x="7121057" y="3309314"/>
            <a:ext cx="1820863" cy="1557338"/>
          </a:xfrm>
          <a:prstGeom prst="ellipse">
            <a:avLst/>
          </a:prstGeom>
          <a:solidFill>
            <a:srgbClr val="262087"/>
          </a:solidFill>
          <a:ln>
            <a:solidFill>
              <a:srgbClr val="262087"/>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a:t>
            </a:r>
            <a:r>
              <a:rPr lang="en-US" altLang="en-US" sz="2200" b="1" baseline="30000" dirty="0">
                <a:solidFill>
                  <a:schemeClr val="bg1"/>
                </a:solidFill>
                <a:latin typeface="Lato" panose="020F0502020204030203" pitchFamily="34" charset="0"/>
              </a:rPr>
              <a:t>st</a:t>
            </a:r>
            <a:r>
              <a:rPr lang="en-US" altLang="en-US" sz="2200" b="1" dirty="0">
                <a:solidFill>
                  <a:schemeClr val="bg1"/>
                </a:solidFill>
                <a:latin typeface="Lato" panose="020F0502020204030203" pitchFamily="34" charset="0"/>
              </a:rPr>
              <a:t> Grade Student</a:t>
            </a:r>
          </a:p>
        </p:txBody>
      </p:sp>
      <p:pic>
        <p:nvPicPr>
          <p:cNvPr id="6" name="Picture 5" descr="fresh broccoli"/>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69113" y="703171"/>
            <a:ext cx="2389563" cy="1671791"/>
          </a:xfrm>
          <a:prstGeom prst="rect">
            <a:avLst/>
          </a:prstGeom>
        </p:spPr>
      </p:pic>
      <p:pic>
        <p:nvPicPr>
          <p:cNvPr id="7" name="Picture 6" descr="glass of milk"/>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063894" y="1890390"/>
            <a:ext cx="2210918" cy="2998209"/>
          </a:xfrm>
          <a:prstGeom prst="rect">
            <a:avLst/>
          </a:prstGeom>
        </p:spPr>
      </p:pic>
      <p:pic>
        <p:nvPicPr>
          <p:cNvPr id="8" name="Picture 7" descr="fresh nectarines"/>
          <p:cNvPicPr>
            <a:picLocks noChangeAspect="1"/>
          </p:cNvPicPr>
          <p:nvPr/>
        </p:nvPicPr>
        <p:blipFill>
          <a:blip r:embed="rId9" cstate="print">
            <a:extLst>
              <a:ext uri="{BEBA8EAE-BF5A-486C-A8C5-ECC9F3942E4B}">
                <a14:imgProps xmlns:a14="http://schemas.microsoft.com/office/drawing/2010/main">
                  <a14:imgLayer r:embed="rId10">
                    <a14:imgEffect>
                      <a14:backgroundRemoval t="5821" b="89976" l="4367" r="95526">
                        <a14:backgroundMark x1="43935" y1="79790" x2="43935" y2="79790"/>
                        <a14:backgroundMark x1="75580" y1="67340" x2="75580" y2="67340"/>
                      </a14:backgroundRemoval>
                    </a14:imgEffect>
                  </a14:imgLayer>
                </a14:imgProps>
              </a:ext>
              <a:ext uri="{28A0092B-C50C-407E-A947-70E740481C1C}">
                <a14:useLocalDpi xmlns:a14="http://schemas.microsoft.com/office/drawing/2010/main" val="0"/>
              </a:ext>
            </a:extLst>
          </a:blip>
          <a:stretch>
            <a:fillRect/>
          </a:stretch>
        </p:blipFill>
        <p:spPr>
          <a:xfrm>
            <a:off x="302124" y="2815670"/>
            <a:ext cx="2463467" cy="1642311"/>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156120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8" name="Title 7" hidden="1">
            <a:extLst>
              <a:ext uri="{FF2B5EF4-FFF2-40B4-BE49-F238E27FC236}">
                <a16:creationId xmlns:a16="http://schemas.microsoft.com/office/drawing/2014/main" id="{CBDDBFEA-7FDA-404F-90F8-CF3A387C9E35}"/>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Lunch menu 1 example 3</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sp>
        <p:nvSpPr>
          <p:cNvPr id="5" name="TextBox 1"/>
          <p:cNvSpPr>
            <a:spLocks noChangeArrowheads="1"/>
          </p:cNvSpPr>
          <p:nvPr/>
        </p:nvSpPr>
        <p:spPr bwMode="auto">
          <a:xfrm>
            <a:off x="7121057" y="3309314"/>
            <a:ext cx="1820863" cy="1557338"/>
          </a:xfrm>
          <a:prstGeom prst="ellipse">
            <a:avLst/>
          </a:prstGeom>
          <a:solidFill>
            <a:srgbClr val="262087"/>
          </a:solidFill>
          <a:ln>
            <a:solidFill>
              <a:srgbClr val="262087"/>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a:t>
            </a:r>
            <a:r>
              <a:rPr lang="en-US" altLang="en-US" sz="2200" b="1" baseline="30000" dirty="0">
                <a:solidFill>
                  <a:schemeClr val="bg1"/>
                </a:solidFill>
                <a:latin typeface="Lato" panose="020F0502020204030203" pitchFamily="34" charset="0"/>
              </a:rPr>
              <a:t>st</a:t>
            </a:r>
            <a:r>
              <a:rPr lang="en-US" altLang="en-US" sz="2200" b="1" dirty="0">
                <a:solidFill>
                  <a:schemeClr val="bg1"/>
                </a:solidFill>
                <a:latin typeface="Lato" panose="020F0502020204030203" pitchFamily="34" charset="0"/>
              </a:rPr>
              <a:t> Grade Student</a:t>
            </a:r>
          </a:p>
        </p:txBody>
      </p:sp>
      <p:pic>
        <p:nvPicPr>
          <p:cNvPr id="6" name="Picture 5" descr="lasagna"/>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473" l="6843" r="93481">
                        <a14:backgroundMark x1="14009" y1="31851" x2="14009" y2="31851"/>
                        <a14:backgroundMark x1="19450" y1="33953" x2="19450" y2="33953"/>
                        <a14:backgroundMark x1="32866" y1="30881" x2="32866" y2="30881"/>
                        <a14:backgroundMark x1="11476" y1="27405" x2="11476" y2="27405"/>
                        <a14:backgroundMark x1="11961" y1="41633" x2="11961" y2="41633"/>
                        <a14:backgroundMark x1="16972" y1="39531" x2="16972" y2="39531"/>
                        <a14:backgroundMark x1="10237" y1="49555" x2="10237" y2="49555"/>
                        <a14:backgroundMark x1="9483" y1="41876" x2="9483" y2="41876"/>
                        <a14:backgroundMark x1="10560" y1="37672" x2="10560" y2="37672"/>
                        <a14:backgroundMark x1="22414" y1="27809" x2="22414" y2="27809"/>
                        <a14:backgroundMark x1="9321" y1="22231" x2="9321" y2="22231"/>
                        <a14:backgroundMark x1="22091" y1="36702" x2="22091" y2="36702"/>
                        <a14:backgroundMark x1="17888" y1="36702" x2="17888" y2="36702"/>
                        <a14:backgroundMark x1="15086" y1="32498" x2="15086" y2="32498"/>
                        <a14:backgroundMark x1="8082" y1="30881" x2="8082" y2="30881"/>
                        <a14:backgroundMark x1="22091" y1="32498" x2="22091" y2="32498"/>
                      </a14:backgroundRemoval>
                    </a14:imgEffect>
                  </a14:imgLayer>
                </a14:imgProps>
              </a:ext>
              <a:ext uri="{28A0092B-C50C-407E-A947-70E740481C1C}">
                <a14:useLocalDpi xmlns:a14="http://schemas.microsoft.com/office/drawing/2010/main" val="0"/>
              </a:ext>
            </a:extLst>
          </a:blip>
          <a:stretch>
            <a:fillRect/>
          </a:stretch>
        </p:blipFill>
        <p:spPr>
          <a:xfrm>
            <a:off x="2876218" y="2696700"/>
            <a:ext cx="2464374" cy="1642311"/>
          </a:xfrm>
          <a:prstGeom prst="rect">
            <a:avLst/>
          </a:prstGeom>
        </p:spPr>
      </p:pic>
      <p:pic>
        <p:nvPicPr>
          <p:cNvPr id="7" name="Picture 6" descr="fresh nectarines"/>
          <p:cNvPicPr>
            <a:picLocks noChangeAspect="1"/>
          </p:cNvPicPr>
          <p:nvPr/>
        </p:nvPicPr>
        <p:blipFill>
          <a:blip r:embed="rId7" cstate="print">
            <a:extLst>
              <a:ext uri="{BEBA8EAE-BF5A-486C-A8C5-ECC9F3942E4B}">
                <a14:imgProps xmlns:a14="http://schemas.microsoft.com/office/drawing/2010/main">
                  <a14:imgLayer r:embed="rId8">
                    <a14:imgEffect>
                      <a14:backgroundRemoval t="5821" b="89976" l="4367" r="95526">
                        <a14:backgroundMark x1="43935" y1="79790" x2="43935" y2="79790"/>
                        <a14:backgroundMark x1="75580" y1="67340" x2="75580" y2="67340"/>
                      </a14:backgroundRemoval>
                    </a14:imgEffect>
                  </a14:imgLayer>
                </a14:imgProps>
              </a:ext>
              <a:ext uri="{28A0092B-C50C-407E-A947-70E740481C1C}">
                <a14:useLocalDpi xmlns:a14="http://schemas.microsoft.com/office/drawing/2010/main" val="0"/>
              </a:ext>
            </a:extLst>
          </a:blip>
          <a:stretch>
            <a:fillRect/>
          </a:stretch>
        </p:blipFill>
        <p:spPr>
          <a:xfrm>
            <a:off x="423151" y="2667006"/>
            <a:ext cx="2463467" cy="1642311"/>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6480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08E74D6-DFB3-4441-8AAA-76569FD8F16B}"/>
              </a:ext>
            </a:extLst>
          </p:cNvPr>
          <p:cNvSpPr>
            <a:spLocks noGrp="1"/>
          </p:cNvSpPr>
          <p:nvPr>
            <p:ph type="title" idx="4294967295"/>
          </p:nvPr>
        </p:nvSpPr>
        <p:spPr/>
        <p:txBody>
          <a:bodyPr/>
          <a:lstStyle/>
          <a:p>
            <a:r>
              <a:rPr lang="en-US" dirty="0"/>
              <a:t>Lunch Menu 2</a:t>
            </a:r>
          </a:p>
        </p:txBody>
      </p:sp>
      <p:sp>
        <p:nvSpPr>
          <p:cNvPr id="2" name="TextBox 1"/>
          <p:cNvSpPr>
            <a:spLocks noChangeArrowheads="1"/>
          </p:cNvSpPr>
          <p:nvPr/>
        </p:nvSpPr>
        <p:spPr bwMode="auto">
          <a:xfrm>
            <a:off x="7133088" y="169071"/>
            <a:ext cx="1820863" cy="1558052"/>
          </a:xfrm>
          <a:prstGeom prst="ellipse">
            <a:avLst/>
          </a:prstGeom>
          <a:solidFill>
            <a:schemeClr val="accent2"/>
          </a:solidFill>
          <a:ln>
            <a:solidFill>
              <a:schemeClr val="accent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10</a:t>
            </a:r>
            <a:r>
              <a:rPr lang="en-US" altLang="en-US" sz="2200" b="1" baseline="30000" dirty="0">
                <a:solidFill>
                  <a:schemeClr val="bg1"/>
                </a:solidFill>
                <a:latin typeface="Lato" panose="020F0502020204030203" pitchFamily="34" charset="0"/>
              </a:rPr>
              <a:t>th</a:t>
            </a:r>
            <a:r>
              <a:rPr lang="en-US" altLang="en-US" sz="2200" b="1" dirty="0">
                <a:solidFill>
                  <a:schemeClr val="bg1"/>
                </a:solidFill>
                <a:latin typeface="Lato" panose="020F0502020204030203" pitchFamily="34" charset="0"/>
              </a:rPr>
              <a:t>  Grade Student</a:t>
            </a:r>
          </a:p>
        </p:txBody>
      </p:sp>
      <p:sp>
        <p:nvSpPr>
          <p:cNvPr id="5" name="TextBox 4"/>
          <p:cNvSpPr txBox="1"/>
          <p:nvPr/>
        </p:nvSpPr>
        <p:spPr>
          <a:xfrm>
            <a:off x="241700" y="3736390"/>
            <a:ext cx="1857592" cy="1200329"/>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½ cup Brussels sprouts</a:t>
            </a:r>
          </a:p>
        </p:txBody>
      </p:sp>
      <p:sp>
        <p:nvSpPr>
          <p:cNvPr id="7" name="TextBox 6"/>
          <p:cNvSpPr txBox="1"/>
          <p:nvPr/>
        </p:nvSpPr>
        <p:spPr>
          <a:xfrm>
            <a:off x="2830347" y="3421705"/>
            <a:ext cx="1857592"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½ cup asparagus</a:t>
            </a:r>
          </a:p>
        </p:txBody>
      </p:sp>
      <p:sp>
        <p:nvSpPr>
          <p:cNvPr id="9" name="TextBox 8"/>
          <p:cNvSpPr txBox="1"/>
          <p:nvPr/>
        </p:nvSpPr>
        <p:spPr>
          <a:xfrm>
            <a:off x="2593484" y="2736345"/>
            <a:ext cx="1857592" cy="461665"/>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plums</a:t>
            </a:r>
          </a:p>
        </p:txBody>
      </p:sp>
      <p:sp>
        <p:nvSpPr>
          <p:cNvPr id="11" name="TextBox 10"/>
          <p:cNvSpPr txBox="1"/>
          <p:nvPr/>
        </p:nvSpPr>
        <p:spPr>
          <a:xfrm>
            <a:off x="4629749" y="4580708"/>
            <a:ext cx="4562555" cy="461665"/>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2 </a:t>
            </a:r>
            <a:r>
              <a:rPr lang="en-US" sz="2400" dirty="0" err="1">
                <a:solidFill>
                  <a:srgbClr val="333399"/>
                </a:solidFill>
                <a:latin typeface="Lato" panose="020F0502020204030203" pitchFamily="34" charset="0"/>
              </a:rPr>
              <a:t>oz</a:t>
            </a:r>
            <a:r>
              <a:rPr lang="en-US" sz="2400" dirty="0">
                <a:solidFill>
                  <a:srgbClr val="333399"/>
                </a:solidFill>
                <a:latin typeface="Lato" panose="020F0502020204030203" pitchFamily="34" charset="0"/>
              </a:rPr>
              <a:t> tilapia (2 </a:t>
            </a:r>
            <a:r>
              <a:rPr lang="en-US" sz="2400" dirty="0" err="1">
                <a:solidFill>
                  <a:srgbClr val="333399"/>
                </a:solidFill>
                <a:latin typeface="Lato" panose="020F0502020204030203" pitchFamily="34" charset="0"/>
              </a:rPr>
              <a:t>oz</a:t>
            </a:r>
            <a:r>
              <a:rPr lang="en-US" sz="2400" dirty="0">
                <a:solidFill>
                  <a:srgbClr val="333399"/>
                </a:solidFill>
                <a:latin typeface="Lato" panose="020F0502020204030203" pitchFamily="34" charset="0"/>
              </a:rPr>
              <a:t> </a:t>
            </a:r>
            <a:r>
              <a:rPr lang="en-US" sz="2400" dirty="0" err="1">
                <a:solidFill>
                  <a:srgbClr val="333399"/>
                </a:solidFill>
                <a:latin typeface="Lato" panose="020F0502020204030203" pitchFamily="34" charset="0"/>
              </a:rPr>
              <a:t>eq</a:t>
            </a:r>
            <a:r>
              <a:rPr lang="en-US" sz="2400" dirty="0">
                <a:solidFill>
                  <a:srgbClr val="333399"/>
                </a:solidFill>
                <a:latin typeface="Lato" panose="020F0502020204030203" pitchFamily="34" charset="0"/>
              </a:rPr>
              <a:t> M/MA)</a:t>
            </a:r>
          </a:p>
        </p:txBody>
      </p:sp>
      <p:sp>
        <p:nvSpPr>
          <p:cNvPr id="13" name="TextBox 12"/>
          <p:cNvSpPr txBox="1"/>
          <p:nvPr/>
        </p:nvSpPr>
        <p:spPr>
          <a:xfrm>
            <a:off x="4760470" y="2390490"/>
            <a:ext cx="2517677" cy="830997"/>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brown rice (2 </a:t>
            </a:r>
            <a:r>
              <a:rPr lang="en-US" sz="2400" dirty="0" err="1">
                <a:solidFill>
                  <a:srgbClr val="333399"/>
                </a:solidFill>
                <a:latin typeface="Lato" panose="020F0502020204030203" pitchFamily="34" charset="0"/>
              </a:rPr>
              <a:t>oz</a:t>
            </a:r>
            <a:r>
              <a:rPr lang="en-US" sz="2400" dirty="0">
                <a:solidFill>
                  <a:srgbClr val="333399"/>
                </a:solidFill>
                <a:latin typeface="Lato" panose="020F0502020204030203" pitchFamily="34" charset="0"/>
              </a:rPr>
              <a:t> </a:t>
            </a:r>
            <a:r>
              <a:rPr lang="en-US" sz="2400" dirty="0" err="1">
                <a:solidFill>
                  <a:srgbClr val="333399"/>
                </a:solidFill>
                <a:latin typeface="Lato" panose="020F0502020204030203" pitchFamily="34" charset="0"/>
              </a:rPr>
              <a:t>eq</a:t>
            </a:r>
            <a:r>
              <a:rPr lang="en-US" sz="2400" dirty="0">
                <a:solidFill>
                  <a:srgbClr val="333399"/>
                </a:solidFill>
                <a:latin typeface="Lato" panose="020F0502020204030203" pitchFamily="34" charset="0"/>
              </a:rPr>
              <a:t> grain)</a:t>
            </a:r>
          </a:p>
        </p:txBody>
      </p:sp>
      <p:sp>
        <p:nvSpPr>
          <p:cNvPr id="15" name="TextBox 14"/>
          <p:cNvSpPr txBox="1"/>
          <p:nvPr/>
        </p:nvSpPr>
        <p:spPr>
          <a:xfrm>
            <a:off x="7634809" y="3659290"/>
            <a:ext cx="1652881" cy="461665"/>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milk</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990" b="89992" l="5522" r="93964">
                        <a14:backgroundMark x1="46888" y1="56336" x2="46888" y2="56336"/>
                        <a14:backgroundMark x1="58680" y1="61501" x2="58680" y2="61501"/>
                        <a14:backgroundMark x1="62752" y1="66182" x2="62752" y2="66182"/>
                        <a14:backgroundMark x1="32897" y1="53592" x2="32897" y2="53592"/>
                        <a14:backgroundMark x1="55826" y1="56820" x2="55826" y2="56820"/>
                        <a14:backgroundMark x1="73327" y1="63196" x2="73327" y2="63196"/>
                        <a14:backgroundMark x1="82686" y1="58273" x2="82686" y2="58273"/>
                      </a14:backgroundRemoval>
                    </a14:imgEffect>
                  </a14:imgLayer>
                </a14:imgProps>
              </a:ext>
              <a:ext uri="{28A0092B-C50C-407E-A947-70E740481C1C}">
                <a14:useLocalDpi xmlns:a14="http://schemas.microsoft.com/office/drawing/2010/main" val="0"/>
              </a:ext>
            </a:extLst>
          </a:blip>
          <a:stretch>
            <a:fillRect/>
          </a:stretch>
        </p:blipFill>
        <p:spPr>
          <a:xfrm rot="21194677">
            <a:off x="1797040" y="3848105"/>
            <a:ext cx="3290331" cy="1906961"/>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635" l="7572" r="95241">
                        <a14:backgroundMark x1="62520" y1="75586" x2="62520" y2="75586"/>
                      </a14:backgroundRemoval>
                    </a14:imgEffect>
                  </a14:imgLayer>
                </a14:imgProps>
              </a:ext>
              <a:ext uri="{28A0092B-C50C-407E-A947-70E740481C1C}">
                <a14:useLocalDpi xmlns:a14="http://schemas.microsoft.com/office/drawing/2010/main" val="0"/>
              </a:ext>
            </a:extLst>
          </a:blip>
          <a:stretch>
            <a:fillRect/>
          </a:stretch>
        </p:blipFill>
        <p:spPr>
          <a:xfrm>
            <a:off x="2359039" y="1326395"/>
            <a:ext cx="2133824" cy="1427485"/>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111" b="89971" l="5145" r="89968">
                        <a14:backgroundMark x1="77363" y1="16876" x2="77363" y2="16876"/>
                        <a14:backgroundMark x1="83473" y1="27194" x2="83473" y2="27194"/>
                        <a14:backgroundMark x1="87588" y1="40019" x2="87588" y2="40019"/>
                        <a14:backgroundMark x1="85723" y1="57088" x2="85723" y2="57088"/>
                        <a14:backgroundMark x1="43087" y1="7329" x2="43087" y2="7329"/>
                        <a14:backgroundMark x1="99293" y1="77435" x2="99293" y2="77435"/>
                      </a14:backgroundRemoval>
                    </a14:imgEffect>
                  </a14:imgLayer>
                </a14:imgProps>
              </a:ext>
              <a:ext uri="{28A0092B-C50C-407E-A947-70E740481C1C}">
                <a14:useLocalDpi xmlns:a14="http://schemas.microsoft.com/office/drawing/2010/main" val="0"/>
              </a:ext>
            </a:extLst>
          </a:blip>
          <a:stretch>
            <a:fillRect/>
          </a:stretch>
        </p:blipFill>
        <p:spPr>
          <a:xfrm rot="20215498">
            <a:off x="5037720" y="3228787"/>
            <a:ext cx="2676501" cy="1784334"/>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3474" b="92804" l="3802" r="95537"/>
                    </a14:imgEffect>
                  </a14:imgLayer>
                </a14:imgProps>
              </a:ext>
              <a:ext uri="{28A0092B-C50C-407E-A947-70E740481C1C}">
                <a14:useLocalDpi xmlns:a14="http://schemas.microsoft.com/office/drawing/2010/main" val="0"/>
              </a:ext>
            </a:extLst>
          </a:blip>
          <a:stretch>
            <a:fillRect/>
          </a:stretch>
        </p:blipFill>
        <p:spPr>
          <a:xfrm>
            <a:off x="4898486" y="941836"/>
            <a:ext cx="2307132" cy="1538088"/>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7278147" y="1122746"/>
            <a:ext cx="2210918" cy="2998209"/>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6231" y="2114686"/>
            <a:ext cx="2593454" cy="1722518"/>
          </a:xfrm>
          <a:prstGeom prst="rect">
            <a:avLst/>
          </a:prstGeom>
        </p:spPr>
      </p:pic>
    </p:spTree>
    <p:extLst>
      <p:ext uri="{BB962C8B-B14F-4D97-AF65-F5344CB8AC3E}">
        <p14:creationId xmlns:p14="http://schemas.microsoft.com/office/powerpoint/2010/main" val="252045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marL="0" marR="0" lvl="0" indent="0" defTabSz="685800" rtl="0" eaLnBrk="1" fontAlgn="auto" latinLnBrk="0" hangingPunct="1">
              <a:lnSpc>
                <a:spcPct val="100000"/>
              </a:lnSpc>
              <a:spcBef>
                <a:spcPts val="0"/>
              </a:spcBef>
              <a:spcAft>
                <a:spcPts val="0"/>
              </a:spcAft>
              <a:tabLst/>
              <a:defRPr/>
            </a:pPr>
            <a:r>
              <a:rPr kumimoji="0" lang="en-US" sz="40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OVS</a:t>
            </a:r>
            <a:endParaRPr lang="en-US" dirty="0"/>
          </a:p>
        </p:txBody>
      </p:sp>
      <p:graphicFrame>
        <p:nvGraphicFramePr>
          <p:cNvPr id="2" name="Table 2">
            <a:extLst>
              <a:ext uri="{FF2B5EF4-FFF2-40B4-BE49-F238E27FC236}">
                <a16:creationId xmlns:a16="http://schemas.microsoft.com/office/drawing/2014/main" id="{B454ADBB-FF42-4DB1-B143-3F2DB55872F5}"/>
              </a:ext>
            </a:extLst>
          </p:cNvPr>
          <p:cNvGraphicFramePr>
            <a:graphicFrameLocks noGrp="1"/>
          </p:cNvGraphicFramePr>
          <p:nvPr>
            <p:ph sz="half" idx="1"/>
            <p:extLst>
              <p:ext uri="{D42A27DB-BD31-4B8C-83A1-F6EECF244321}">
                <p14:modId xmlns:p14="http://schemas.microsoft.com/office/powerpoint/2010/main" val="3019039332"/>
              </p:ext>
            </p:extLst>
          </p:nvPr>
        </p:nvGraphicFramePr>
        <p:xfrm>
          <a:off x="314612" y="1692740"/>
          <a:ext cx="8506659" cy="2416463"/>
        </p:xfrm>
        <a:graphic>
          <a:graphicData uri="http://schemas.openxmlformats.org/drawingml/2006/table">
            <a:tbl>
              <a:tblPr firstRow="1" bandRow="1">
                <a:tableStyleId>{5C22544A-7EE6-4342-B048-85BDC9FD1C3A}</a:tableStyleId>
              </a:tblPr>
              <a:tblGrid>
                <a:gridCol w="4364748">
                  <a:extLst>
                    <a:ext uri="{9D8B030D-6E8A-4147-A177-3AD203B41FA5}">
                      <a16:colId xmlns:a16="http://schemas.microsoft.com/office/drawing/2014/main" val="2045091182"/>
                    </a:ext>
                  </a:extLst>
                </a:gridCol>
                <a:gridCol w="4141911">
                  <a:extLst>
                    <a:ext uri="{9D8B030D-6E8A-4147-A177-3AD203B41FA5}">
                      <a16:colId xmlns:a16="http://schemas.microsoft.com/office/drawing/2014/main" val="786132822"/>
                    </a:ext>
                  </a:extLst>
                </a:gridCol>
              </a:tblGrid>
              <a:tr h="595283">
                <a:tc>
                  <a:txBody>
                    <a:bodyPr/>
                    <a:lstStyle/>
                    <a:p>
                      <a:pPr algn="ctr"/>
                      <a:r>
                        <a:rPr lang="en-US" sz="2400" dirty="0"/>
                        <a:t>Pros</a:t>
                      </a:r>
                    </a:p>
                  </a:txBody>
                  <a:tcPr anchor="ctr"/>
                </a:tc>
                <a:tc>
                  <a:txBody>
                    <a:bodyPr/>
                    <a:lstStyle/>
                    <a:p>
                      <a:pPr algn="ctr"/>
                      <a:r>
                        <a:rPr lang="en-US" sz="2400" dirty="0"/>
                        <a:t>Cons</a:t>
                      </a:r>
                    </a:p>
                  </a:txBody>
                  <a:tcPr anchor="ctr"/>
                </a:tc>
                <a:extLst>
                  <a:ext uri="{0D108BD9-81ED-4DB2-BD59-A6C34878D82A}">
                    <a16:rowId xmlns:a16="http://schemas.microsoft.com/office/drawing/2014/main" val="1223672528"/>
                  </a:ext>
                </a:extLst>
              </a:tr>
              <a:tr h="1807567">
                <a:tc>
                  <a:txBody>
                    <a:bodyPr/>
                    <a:lstStyle/>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Students select what they enjoy</a:t>
                      </a:r>
                    </a:p>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Potentially higher meal counts</a:t>
                      </a:r>
                    </a:p>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Less food waste</a:t>
                      </a:r>
                    </a:p>
                    <a:p>
                      <a:pPr marL="457200" marR="0" lvl="0" indent="-457200" algn="l" defTabSz="6858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Lower food costs</a:t>
                      </a:r>
                    </a:p>
                    <a:p>
                      <a:pPr algn="ctr"/>
                      <a:endParaRPr lang="en-US" dirty="0"/>
                    </a:p>
                  </a:txBody>
                  <a:tcPr/>
                </a:tc>
                <a:tc>
                  <a:txBody>
                    <a:bodyPr/>
                    <a:lstStyle/>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a:latin typeface="Lato" panose="020F0502020204030203" pitchFamily="34" charset="0"/>
                        </a:rPr>
                        <a:t>Training</a:t>
                      </a:r>
                      <a:r>
                        <a:rPr lang="en-US" sz="2000" baseline="0" dirty="0">
                          <a:latin typeface="Lato" panose="020F0502020204030203" pitchFamily="34" charset="0"/>
                        </a:rPr>
                        <a:t> for students and Point of Service (POS) staff to identify a reimbursable meal</a:t>
                      </a: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u="none" baseline="0" dirty="0">
                          <a:latin typeface="Lato" panose="020F0502020204030203" pitchFamily="34" charset="0"/>
                        </a:rPr>
                        <a:t>A potential</a:t>
                      </a:r>
                      <a:r>
                        <a:rPr lang="en-US" sz="2000" baseline="0" dirty="0">
                          <a:latin typeface="Lato" panose="020F0502020204030203" pitchFamily="34" charset="0"/>
                        </a:rPr>
                        <a:t> for increased food waste</a:t>
                      </a:r>
                      <a:endParaRPr lang="en-US" sz="2000" dirty="0">
                        <a:latin typeface="Lato" panose="020F0502020204030203" pitchFamily="34" charset="0"/>
                      </a:endParaRPr>
                    </a:p>
                    <a:p>
                      <a:pPr algn="ctr"/>
                      <a:endParaRPr lang="en-US" dirty="0"/>
                    </a:p>
                  </a:txBody>
                  <a:tcPr/>
                </a:tc>
                <a:extLst>
                  <a:ext uri="{0D108BD9-81ED-4DB2-BD59-A6C34878D82A}">
                    <a16:rowId xmlns:a16="http://schemas.microsoft.com/office/drawing/2014/main" val="1346551899"/>
                  </a:ext>
                </a:extLst>
              </a:tr>
            </a:tbl>
          </a:graphicData>
        </a:graphic>
      </p:graphicFrame>
    </p:spTree>
    <p:custDataLst>
      <p:tags r:id="rId1"/>
    </p:custDataLst>
    <p:extLst>
      <p:ext uri="{BB962C8B-B14F-4D97-AF65-F5344CB8AC3E}">
        <p14:creationId xmlns:p14="http://schemas.microsoft.com/office/powerpoint/2010/main" val="618322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9" name="Title 8" hidden="1">
            <a:extLst>
              <a:ext uri="{FF2B5EF4-FFF2-40B4-BE49-F238E27FC236}">
                <a16:creationId xmlns:a16="http://schemas.microsoft.com/office/drawing/2014/main" id="{73A85A42-FC6B-436A-8604-AEABAA36B5EF}"/>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Lunch menu </a:t>
            </a:r>
            <a:r>
              <a:rPr lang="en-US" sz="3600" kern="1200" baseline="0" dirty="0">
                <a:solidFill>
                  <a:schemeClr val="bg1"/>
                </a:solidFill>
                <a:effectLst/>
                <a:latin typeface="Lato Black" panose="020F0A02020204030203" pitchFamily="34" charset="0"/>
                <a:ea typeface="+mj-ea"/>
                <a:cs typeface="+mj-cs"/>
              </a:rPr>
              <a:t>2 </a:t>
            </a:r>
            <a:r>
              <a:rPr lang="en-US" sz="3600" kern="1200" dirty="0">
                <a:solidFill>
                  <a:schemeClr val="bg1"/>
                </a:solidFill>
                <a:effectLst/>
                <a:latin typeface="Lato Black" panose="020F0A02020204030203" pitchFamily="34" charset="0"/>
                <a:ea typeface="+mj-ea"/>
                <a:cs typeface="+mj-cs"/>
              </a:rPr>
              <a:t>example 1</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sp>
        <p:nvSpPr>
          <p:cNvPr id="8" name="TextBox 1"/>
          <p:cNvSpPr>
            <a:spLocks noChangeArrowheads="1"/>
          </p:cNvSpPr>
          <p:nvPr/>
        </p:nvSpPr>
        <p:spPr bwMode="auto">
          <a:xfrm>
            <a:off x="7113205" y="3308600"/>
            <a:ext cx="1820863" cy="1558052"/>
          </a:xfrm>
          <a:prstGeom prst="ellipse">
            <a:avLst/>
          </a:prstGeom>
          <a:solidFill>
            <a:schemeClr val="accent2"/>
          </a:solidFill>
          <a:ln>
            <a:solidFill>
              <a:schemeClr val="accent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10</a:t>
            </a:r>
            <a:r>
              <a:rPr lang="en-US" altLang="en-US" sz="2200" b="1" baseline="30000" dirty="0">
                <a:solidFill>
                  <a:schemeClr val="bg1"/>
                </a:solidFill>
                <a:latin typeface="Lato" panose="020F0502020204030203" pitchFamily="34" charset="0"/>
              </a:rPr>
              <a:t>th</a:t>
            </a:r>
            <a:r>
              <a:rPr lang="en-US" altLang="en-US" sz="2200" b="1" dirty="0">
                <a:solidFill>
                  <a:schemeClr val="bg1"/>
                </a:solidFill>
                <a:latin typeface="Lato" panose="020F0502020204030203" pitchFamily="34" charset="0"/>
              </a:rPr>
              <a:t>  Grade Student</a:t>
            </a:r>
          </a:p>
        </p:txBody>
      </p:sp>
      <p:pic>
        <p:nvPicPr>
          <p:cNvPr id="5" name="Picture 4" descr="fresh plums"/>
          <p:cNvPicPr>
            <a:picLocks noChangeAspect="1"/>
          </p:cNvPicPr>
          <p:nvPr/>
        </p:nvPicPr>
        <p:blipFill>
          <a:blip r:embed="rId5" cstate="print">
            <a:extLst>
              <a:ext uri="{BEBA8EAE-BF5A-486C-A8C5-ECC9F3942E4B}">
                <a14:imgProps xmlns:a14="http://schemas.microsoft.com/office/drawing/2010/main">
                  <a14:imgLayer r:embed="rId6">
                    <a14:imgEffect>
                      <a14:backgroundRemoval t="9863" b="95635" l="7572" r="95241">
                        <a14:backgroundMark x1="62520" y1="75586" x2="62520" y2="75586"/>
                      </a14:backgroundRemoval>
                    </a14:imgEffect>
                  </a14:imgLayer>
                </a14:imgProps>
              </a:ext>
              <a:ext uri="{28A0092B-C50C-407E-A947-70E740481C1C}">
                <a14:useLocalDpi xmlns:a14="http://schemas.microsoft.com/office/drawing/2010/main" val="0"/>
              </a:ext>
            </a:extLst>
          </a:blip>
          <a:stretch>
            <a:fillRect/>
          </a:stretch>
        </p:blipFill>
        <p:spPr>
          <a:xfrm>
            <a:off x="388611" y="2754786"/>
            <a:ext cx="2380956" cy="1592811"/>
          </a:xfrm>
          <a:prstGeom prst="rect">
            <a:avLst/>
          </a:prstGeom>
        </p:spPr>
      </p:pic>
      <p:pic>
        <p:nvPicPr>
          <p:cNvPr id="6" name="Picture 5" descr="brown rice"/>
          <p:cNvPicPr>
            <a:picLocks noChangeAspect="1"/>
          </p:cNvPicPr>
          <p:nvPr/>
        </p:nvPicPr>
        <p:blipFill>
          <a:blip r:embed="rId7" cstate="print">
            <a:extLst>
              <a:ext uri="{BEBA8EAE-BF5A-486C-A8C5-ECC9F3942E4B}">
                <a14:imgProps xmlns:a14="http://schemas.microsoft.com/office/drawing/2010/main">
                  <a14:imgLayer r:embed="rId8">
                    <a14:imgEffect>
                      <a14:backgroundRemoval t="3474" b="92804" l="3802" r="95537"/>
                    </a14:imgEffect>
                  </a14:imgLayer>
                </a14:imgProps>
              </a:ext>
              <a:ext uri="{28A0092B-C50C-407E-A947-70E740481C1C}">
                <a14:useLocalDpi xmlns:a14="http://schemas.microsoft.com/office/drawing/2010/main" val="0"/>
              </a:ext>
            </a:extLst>
          </a:blip>
          <a:stretch>
            <a:fillRect/>
          </a:stretch>
        </p:blipFill>
        <p:spPr>
          <a:xfrm>
            <a:off x="2769567" y="2638105"/>
            <a:ext cx="2739258" cy="1826172"/>
          </a:xfrm>
          <a:prstGeom prst="rect">
            <a:avLst/>
          </a:prstGeom>
        </p:spPr>
      </p:pic>
      <p:pic>
        <p:nvPicPr>
          <p:cNvPr id="7" name="Picture 6" descr="glass of milk"/>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84453" y="-243423"/>
            <a:ext cx="2210918" cy="2998209"/>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16109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10" name="Title 9" hidden="1">
            <a:extLst>
              <a:ext uri="{FF2B5EF4-FFF2-40B4-BE49-F238E27FC236}">
                <a16:creationId xmlns:a16="http://schemas.microsoft.com/office/drawing/2014/main" id="{4C460C49-6126-419F-BE8C-838A4C3E90B5}"/>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Lunch menu </a:t>
            </a:r>
            <a:r>
              <a:rPr lang="en-US" sz="3600" kern="1200" baseline="0" dirty="0">
                <a:solidFill>
                  <a:schemeClr val="bg1"/>
                </a:solidFill>
                <a:effectLst/>
                <a:latin typeface="Lato Black" panose="020F0A02020204030203" pitchFamily="34" charset="0"/>
                <a:ea typeface="+mj-ea"/>
                <a:cs typeface="+mj-cs"/>
              </a:rPr>
              <a:t>2 </a:t>
            </a:r>
            <a:r>
              <a:rPr lang="en-US" sz="3600" kern="1200" dirty="0">
                <a:solidFill>
                  <a:schemeClr val="bg1"/>
                </a:solidFill>
                <a:effectLst/>
                <a:latin typeface="Lato Black" panose="020F0A02020204030203" pitchFamily="34" charset="0"/>
                <a:ea typeface="+mj-ea"/>
                <a:cs typeface="+mj-cs"/>
              </a:rPr>
              <a:t>example 2</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sp>
        <p:nvSpPr>
          <p:cNvPr id="5" name="TextBox 1"/>
          <p:cNvSpPr>
            <a:spLocks noChangeArrowheads="1"/>
          </p:cNvSpPr>
          <p:nvPr/>
        </p:nvSpPr>
        <p:spPr bwMode="auto">
          <a:xfrm>
            <a:off x="7113205" y="3308600"/>
            <a:ext cx="1820863" cy="1558052"/>
          </a:xfrm>
          <a:prstGeom prst="ellipse">
            <a:avLst/>
          </a:prstGeom>
          <a:solidFill>
            <a:schemeClr val="accent2"/>
          </a:solidFill>
          <a:ln>
            <a:solidFill>
              <a:schemeClr val="accent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10</a:t>
            </a:r>
            <a:r>
              <a:rPr lang="en-US" altLang="en-US" sz="2200" b="1" baseline="30000" dirty="0">
                <a:solidFill>
                  <a:schemeClr val="bg1"/>
                </a:solidFill>
                <a:latin typeface="Lato" panose="020F0502020204030203" pitchFamily="34" charset="0"/>
              </a:rPr>
              <a:t>th</a:t>
            </a:r>
            <a:r>
              <a:rPr lang="en-US" altLang="en-US" sz="2200" b="1" dirty="0">
                <a:solidFill>
                  <a:schemeClr val="bg1"/>
                </a:solidFill>
                <a:latin typeface="Lato" panose="020F0502020204030203" pitchFamily="34" charset="0"/>
              </a:rPr>
              <a:t>  Grade Student</a:t>
            </a:r>
          </a:p>
        </p:txBody>
      </p:sp>
      <p:pic>
        <p:nvPicPr>
          <p:cNvPr id="6" name="Picture 5" descr="brussels sprouts"/>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8925" y="2552110"/>
            <a:ext cx="2726302" cy="1810753"/>
          </a:xfrm>
          <a:prstGeom prst="rect">
            <a:avLst/>
          </a:prstGeom>
        </p:spPr>
      </p:pic>
      <p:pic>
        <p:nvPicPr>
          <p:cNvPr id="7" name="Picture 6" descr="asparagus"/>
          <p:cNvPicPr>
            <a:picLocks noChangeAspect="1"/>
          </p:cNvPicPr>
          <p:nvPr/>
        </p:nvPicPr>
        <p:blipFill>
          <a:blip r:embed="rId7" cstate="print">
            <a:extLst>
              <a:ext uri="{BEBA8EAE-BF5A-486C-A8C5-ECC9F3942E4B}">
                <a14:imgProps xmlns:a14="http://schemas.microsoft.com/office/drawing/2010/main">
                  <a14:imgLayer r:embed="rId8">
                    <a14:imgEffect>
                      <a14:backgroundRemoval t="7990" b="89992" l="5522" r="93964">
                        <a14:backgroundMark x1="46888" y1="56336" x2="46888" y2="56336"/>
                        <a14:backgroundMark x1="58680" y1="61501" x2="58680" y2="61501"/>
                        <a14:backgroundMark x1="62752" y1="66182" x2="62752" y2="66182"/>
                        <a14:backgroundMark x1="32897" y1="53592" x2="32897" y2="53592"/>
                        <a14:backgroundMark x1="55826" y1="56820" x2="55826" y2="56820"/>
                        <a14:backgroundMark x1="73327" y1="63196" x2="73327" y2="63196"/>
                        <a14:backgroundMark x1="82686" y1="58273" x2="82686" y2="58273"/>
                      </a14:backgroundRemoval>
                    </a14:imgEffect>
                  </a14:imgLayer>
                </a14:imgProps>
              </a:ext>
              <a:ext uri="{28A0092B-C50C-407E-A947-70E740481C1C}">
                <a14:useLocalDpi xmlns:a14="http://schemas.microsoft.com/office/drawing/2010/main" val="0"/>
              </a:ext>
            </a:extLst>
          </a:blip>
          <a:stretch>
            <a:fillRect/>
          </a:stretch>
        </p:blipFill>
        <p:spPr>
          <a:xfrm rot="19557412">
            <a:off x="2579092" y="2760244"/>
            <a:ext cx="3290331" cy="1906961"/>
          </a:xfrm>
          <a:prstGeom prst="rect">
            <a:avLst/>
          </a:prstGeom>
        </p:spPr>
      </p:pic>
      <p:pic>
        <p:nvPicPr>
          <p:cNvPr id="8" name="Picture 7" descr="glass of milk"/>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818369" y="127320"/>
            <a:ext cx="1923212" cy="2608053"/>
          </a:xfrm>
          <a:prstGeom prst="rect">
            <a:avLst/>
          </a:prstGeom>
        </p:spPr>
      </p:pic>
      <p:pic>
        <p:nvPicPr>
          <p:cNvPr id="9" name="Picture 8" descr="fresh plums"/>
          <p:cNvPicPr>
            <a:picLocks noChangeAspect="1"/>
          </p:cNvPicPr>
          <p:nvPr/>
        </p:nvPicPr>
        <p:blipFill>
          <a:blip r:embed="rId11" cstate="print">
            <a:extLst>
              <a:ext uri="{BEBA8EAE-BF5A-486C-A8C5-ECC9F3942E4B}">
                <a14:imgProps xmlns:a14="http://schemas.microsoft.com/office/drawing/2010/main">
                  <a14:imgLayer r:embed="rId12">
                    <a14:imgEffect>
                      <a14:backgroundRemoval t="9863" b="95635" l="7572" r="95241">
                        <a14:backgroundMark x1="62520" y1="75586" x2="62520" y2="75586"/>
                      </a14:backgroundRemoval>
                    </a14:imgEffect>
                  </a14:imgLayer>
                </a14:imgProps>
              </a:ext>
              <a:ext uri="{28A0092B-C50C-407E-A947-70E740481C1C}">
                <a14:useLocalDpi xmlns:a14="http://schemas.microsoft.com/office/drawing/2010/main" val="0"/>
              </a:ext>
            </a:extLst>
          </a:blip>
          <a:stretch>
            <a:fillRect/>
          </a:stretch>
        </p:blipFill>
        <p:spPr>
          <a:xfrm>
            <a:off x="434771" y="880692"/>
            <a:ext cx="2134609" cy="1428010"/>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200702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8" name="Title 7" hidden="1">
            <a:extLst>
              <a:ext uri="{FF2B5EF4-FFF2-40B4-BE49-F238E27FC236}">
                <a16:creationId xmlns:a16="http://schemas.microsoft.com/office/drawing/2014/main" id="{2F8C2E48-F71F-4F73-AB8D-40E7BA94A18E}"/>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Lunch menu </a:t>
            </a:r>
            <a:r>
              <a:rPr lang="en-US" sz="3600" kern="1200" baseline="0" dirty="0">
                <a:solidFill>
                  <a:schemeClr val="bg1"/>
                </a:solidFill>
                <a:effectLst/>
                <a:latin typeface="Lato Black" panose="020F0A02020204030203" pitchFamily="34" charset="0"/>
                <a:ea typeface="+mj-ea"/>
                <a:cs typeface="+mj-cs"/>
              </a:rPr>
              <a:t>2 </a:t>
            </a:r>
            <a:r>
              <a:rPr lang="en-US" sz="3600" kern="1200" dirty="0">
                <a:solidFill>
                  <a:schemeClr val="bg1"/>
                </a:solidFill>
                <a:effectLst/>
                <a:latin typeface="Lato Black" panose="020F0A02020204030203" pitchFamily="34" charset="0"/>
                <a:ea typeface="+mj-ea"/>
                <a:cs typeface="+mj-cs"/>
              </a:rPr>
              <a:t>example 3</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sp>
        <p:nvSpPr>
          <p:cNvPr id="5" name="TextBox 1"/>
          <p:cNvSpPr>
            <a:spLocks noChangeArrowheads="1"/>
          </p:cNvSpPr>
          <p:nvPr/>
        </p:nvSpPr>
        <p:spPr bwMode="auto">
          <a:xfrm>
            <a:off x="7113205" y="3310050"/>
            <a:ext cx="1820863" cy="1558052"/>
          </a:xfrm>
          <a:prstGeom prst="ellipse">
            <a:avLst/>
          </a:prstGeom>
          <a:solidFill>
            <a:schemeClr val="accent2"/>
          </a:solidFill>
          <a:ln>
            <a:solidFill>
              <a:schemeClr val="accent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10</a:t>
            </a:r>
            <a:r>
              <a:rPr lang="en-US" altLang="en-US" sz="2200" b="1" baseline="30000" dirty="0">
                <a:solidFill>
                  <a:schemeClr val="bg1"/>
                </a:solidFill>
                <a:latin typeface="Lato" panose="020F0502020204030203" pitchFamily="34" charset="0"/>
              </a:rPr>
              <a:t>th</a:t>
            </a:r>
            <a:r>
              <a:rPr lang="en-US" altLang="en-US" sz="2200" b="1" dirty="0">
                <a:solidFill>
                  <a:schemeClr val="bg1"/>
                </a:solidFill>
                <a:latin typeface="Lato" panose="020F0502020204030203" pitchFamily="34" charset="0"/>
              </a:rPr>
              <a:t>  Grade Student</a:t>
            </a:r>
          </a:p>
        </p:txBody>
      </p:sp>
      <p:pic>
        <p:nvPicPr>
          <p:cNvPr id="6" name="Picture 5" descr="cooked fish"/>
          <p:cNvPicPr>
            <a:picLocks noChangeAspect="1"/>
          </p:cNvPicPr>
          <p:nvPr/>
        </p:nvPicPr>
        <p:blipFill>
          <a:blip r:embed="rId5" cstate="print">
            <a:extLst>
              <a:ext uri="{BEBA8EAE-BF5A-486C-A8C5-ECC9F3942E4B}">
                <a14:imgProps xmlns:a14="http://schemas.microsoft.com/office/drawing/2010/main">
                  <a14:imgLayer r:embed="rId6">
                    <a14:imgEffect>
                      <a14:backgroundRemoval t="5111" b="89971" l="5145" r="89968">
                        <a14:backgroundMark x1="77363" y1="16876" x2="77363" y2="16876"/>
                        <a14:backgroundMark x1="83473" y1="27194" x2="83473" y2="27194"/>
                        <a14:backgroundMark x1="87588" y1="40019" x2="87588" y2="40019"/>
                        <a14:backgroundMark x1="85723" y1="57088" x2="85723" y2="57088"/>
                        <a14:backgroundMark x1="43087" y1="7329" x2="43087" y2="7329"/>
                        <a14:backgroundMark x1="99293" y1="77435" x2="99293" y2="77435"/>
                      </a14:backgroundRemoval>
                    </a14:imgEffect>
                  </a14:imgLayer>
                </a14:imgProps>
              </a:ext>
              <a:ext uri="{28A0092B-C50C-407E-A947-70E740481C1C}">
                <a14:useLocalDpi xmlns:a14="http://schemas.microsoft.com/office/drawing/2010/main" val="0"/>
              </a:ext>
            </a:extLst>
          </a:blip>
          <a:stretch>
            <a:fillRect/>
          </a:stretch>
        </p:blipFill>
        <p:spPr>
          <a:xfrm rot="20215498">
            <a:off x="2723301" y="2739783"/>
            <a:ext cx="3016439" cy="2010959"/>
          </a:xfrm>
          <a:prstGeom prst="rect">
            <a:avLst/>
          </a:prstGeom>
        </p:spPr>
      </p:pic>
      <p:pic>
        <p:nvPicPr>
          <p:cNvPr id="7" name="Picture 6" descr="brown rice"/>
          <p:cNvPicPr>
            <a:picLocks noChangeAspect="1"/>
          </p:cNvPicPr>
          <p:nvPr/>
        </p:nvPicPr>
        <p:blipFill>
          <a:blip r:embed="rId7" cstate="print">
            <a:extLst>
              <a:ext uri="{BEBA8EAE-BF5A-486C-A8C5-ECC9F3942E4B}">
                <a14:imgProps xmlns:a14="http://schemas.microsoft.com/office/drawing/2010/main">
                  <a14:imgLayer r:embed="rId8">
                    <a14:imgEffect>
                      <a14:backgroundRemoval t="3474" b="92804" l="3802" r="95537"/>
                    </a14:imgEffect>
                  </a14:imgLayer>
                </a14:imgProps>
              </a:ext>
              <a:ext uri="{28A0092B-C50C-407E-A947-70E740481C1C}">
                <a14:useLocalDpi xmlns:a14="http://schemas.microsoft.com/office/drawing/2010/main" val="0"/>
              </a:ext>
            </a:extLst>
          </a:blip>
          <a:stretch>
            <a:fillRect/>
          </a:stretch>
        </p:blipFill>
        <p:spPr>
          <a:xfrm>
            <a:off x="253641" y="698302"/>
            <a:ext cx="2301803" cy="1534535"/>
          </a:xfrm>
          <a:prstGeom prst="rect">
            <a:avLst/>
          </a:prstGeom>
        </p:spPr>
      </p:pic>
      <p:pic>
        <p:nvPicPr>
          <p:cNvPr id="9" name="Picture 8" descr="glass of milk"/>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584453" y="-243423"/>
            <a:ext cx="2210918" cy="2998209"/>
          </a:xfrm>
          <a:prstGeom prst="rect">
            <a:avLst/>
          </a:prstGeom>
        </p:spPr>
      </p:pic>
      <p:pic>
        <p:nvPicPr>
          <p:cNvPr id="10" name="Picture 9" descr="asparagus"/>
          <p:cNvPicPr>
            <a:picLocks noChangeAspect="1"/>
          </p:cNvPicPr>
          <p:nvPr/>
        </p:nvPicPr>
        <p:blipFill>
          <a:blip r:embed="rId11" cstate="print">
            <a:extLst>
              <a:ext uri="{BEBA8EAE-BF5A-486C-A8C5-ECC9F3942E4B}">
                <a14:imgProps xmlns:a14="http://schemas.microsoft.com/office/drawing/2010/main">
                  <a14:imgLayer r:embed="rId12">
                    <a14:imgEffect>
                      <a14:backgroundRemoval t="7990" b="89992" l="5522" r="93964">
                        <a14:backgroundMark x1="46888" y1="56336" x2="46888" y2="56336"/>
                        <a14:backgroundMark x1="58680" y1="61501" x2="58680" y2="61501"/>
                        <a14:backgroundMark x1="62752" y1="66182" x2="62752" y2="66182"/>
                        <a14:backgroundMark x1="32897" y1="53592" x2="32897" y2="53592"/>
                        <a14:backgroundMark x1="55826" y1="56820" x2="55826" y2="56820"/>
                        <a14:backgroundMark x1="73327" y1="63196" x2="73327" y2="63196"/>
                        <a14:backgroundMark x1="82686" y1="58273" x2="82686" y2="58273"/>
                      </a14:backgroundRemoval>
                    </a14:imgEffect>
                  </a14:imgLayer>
                </a14:imgProps>
              </a:ext>
              <a:ext uri="{28A0092B-C50C-407E-A947-70E740481C1C}">
                <a14:useLocalDpi xmlns:a14="http://schemas.microsoft.com/office/drawing/2010/main" val="0"/>
              </a:ext>
            </a:extLst>
          </a:blip>
          <a:stretch>
            <a:fillRect/>
          </a:stretch>
        </p:blipFill>
        <p:spPr>
          <a:xfrm rot="18925169">
            <a:off x="165406" y="2758671"/>
            <a:ext cx="3012823" cy="1746127"/>
          </a:xfrm>
          <a:prstGeom prst="rect">
            <a:avLst/>
          </a:prstGeom>
        </p:spPr>
      </p:pic>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8900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86AABA-4C26-4777-AD7F-EBBC29E88A42}"/>
              </a:ext>
            </a:extLst>
          </p:cNvPr>
          <p:cNvSpPr>
            <a:spLocks noGrp="1"/>
          </p:cNvSpPr>
          <p:nvPr>
            <p:ph type="title" idx="4294967295"/>
          </p:nvPr>
        </p:nvSpPr>
        <p:spPr/>
        <p:txBody>
          <a:bodyPr/>
          <a:lstStyle/>
          <a:p>
            <a:r>
              <a:rPr lang="en-US" dirty="0"/>
              <a:t>Lunch</a:t>
            </a:r>
            <a:r>
              <a:rPr lang="en-US" baseline="0" dirty="0"/>
              <a:t> Menu 3</a:t>
            </a:r>
            <a:endParaRPr lang="en-US" dirty="0"/>
          </a:p>
        </p:txBody>
      </p:sp>
      <p:sp>
        <p:nvSpPr>
          <p:cNvPr id="2" name="TextBox 1"/>
          <p:cNvSpPr>
            <a:spLocks noChangeArrowheads="1"/>
          </p:cNvSpPr>
          <p:nvPr/>
        </p:nvSpPr>
        <p:spPr bwMode="auto">
          <a:xfrm>
            <a:off x="7133088" y="169071"/>
            <a:ext cx="1820863" cy="1558052"/>
          </a:xfrm>
          <a:prstGeom prst="ellipse">
            <a:avLst/>
          </a:prstGeom>
          <a:solidFill>
            <a:schemeClr val="accent2"/>
          </a:solidFill>
          <a:ln>
            <a:solidFill>
              <a:schemeClr val="accent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10</a:t>
            </a:r>
            <a:r>
              <a:rPr lang="en-US" altLang="en-US" sz="2200" b="1" baseline="30000" dirty="0">
                <a:solidFill>
                  <a:schemeClr val="bg1"/>
                </a:solidFill>
                <a:latin typeface="Lato" panose="020F0502020204030203" pitchFamily="34" charset="0"/>
              </a:rPr>
              <a:t>th</a:t>
            </a:r>
            <a:r>
              <a:rPr lang="en-US" altLang="en-US" sz="2200" b="1" dirty="0">
                <a:solidFill>
                  <a:schemeClr val="bg1"/>
                </a:solidFill>
                <a:latin typeface="Lato" panose="020F0502020204030203" pitchFamily="34" charset="0"/>
              </a:rPr>
              <a:t>  Grade Student</a:t>
            </a:r>
          </a:p>
        </p:txBody>
      </p:sp>
      <p:sp>
        <p:nvSpPr>
          <p:cNvPr id="5" name="TextBox 4"/>
          <p:cNvSpPr txBox="1"/>
          <p:nvPr/>
        </p:nvSpPr>
        <p:spPr>
          <a:xfrm>
            <a:off x="299532" y="3929879"/>
            <a:ext cx="4029519" cy="1015663"/>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Cobb Salad </a:t>
            </a:r>
          </a:p>
          <a:p>
            <a:pPr algn="ctr"/>
            <a:r>
              <a:rPr lang="en-US" sz="1800" dirty="0">
                <a:solidFill>
                  <a:srgbClr val="333399"/>
                </a:solidFill>
                <a:latin typeface="Lato" panose="020F0502020204030203" pitchFamily="34" charset="0"/>
              </a:rPr>
              <a:t>(2 oz eq M/MA, 2 oz. equivalent grain, </a:t>
            </a:r>
          </a:p>
          <a:p>
            <a:pPr algn="ctr"/>
            <a:r>
              <a:rPr lang="en-US" sz="1800" dirty="0">
                <a:solidFill>
                  <a:srgbClr val="333399"/>
                </a:solidFill>
                <a:latin typeface="Lato" panose="020F0502020204030203" pitchFamily="34" charset="0"/>
              </a:rPr>
              <a:t>1 cup vegetable)</a:t>
            </a:r>
          </a:p>
        </p:txBody>
      </p:sp>
      <p:sp>
        <p:nvSpPr>
          <p:cNvPr id="7" name="TextBox 6"/>
          <p:cNvSpPr txBox="1"/>
          <p:nvPr/>
        </p:nvSpPr>
        <p:spPr>
          <a:xfrm>
            <a:off x="4717505" y="1229883"/>
            <a:ext cx="1643712" cy="461665"/>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pear</a:t>
            </a:r>
          </a:p>
        </p:txBody>
      </p:sp>
      <p:sp>
        <p:nvSpPr>
          <p:cNvPr id="10" name="TextBox 9"/>
          <p:cNvSpPr txBox="1"/>
          <p:nvPr/>
        </p:nvSpPr>
        <p:spPr>
          <a:xfrm>
            <a:off x="6923227" y="4227252"/>
            <a:ext cx="1652881" cy="461665"/>
          </a:xfrm>
          <a:prstGeom prst="rect">
            <a:avLst/>
          </a:prstGeom>
          <a:noFill/>
        </p:spPr>
        <p:txBody>
          <a:bodyPr wrap="square" rtlCol="0">
            <a:spAutoFit/>
          </a:bodyPr>
          <a:lstStyle/>
          <a:p>
            <a:pPr algn="ctr"/>
            <a:r>
              <a:rPr lang="en-US" sz="2400" dirty="0">
                <a:solidFill>
                  <a:srgbClr val="333399"/>
                </a:solidFill>
                <a:latin typeface="Lato" panose="020F0502020204030203" pitchFamily="34" charset="0"/>
              </a:rPr>
              <a:t>1 cup milk</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29051" y="1460716"/>
            <a:ext cx="2420620" cy="2901279"/>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6569477" y="1478083"/>
            <a:ext cx="2210918" cy="2998209"/>
          </a:xfrm>
          <a:prstGeom prst="rect">
            <a:avLst/>
          </a:prstGeom>
        </p:spPr>
      </p:pic>
      <p:grpSp>
        <p:nvGrpSpPr>
          <p:cNvPr id="13" name="Group 12">
            <a:extLst>
              <a:ext uri="{C183D7F6-B498-43B3-948B-1728B52AA6E4}">
                <adec:decorative xmlns:adec="http://schemas.microsoft.com/office/drawing/2017/decorative" val="1"/>
              </a:ext>
            </a:extLst>
          </p:cNvPr>
          <p:cNvGrpSpPr/>
          <p:nvPr/>
        </p:nvGrpSpPr>
        <p:grpSpPr>
          <a:xfrm>
            <a:off x="100152" y="731575"/>
            <a:ext cx="4793794" cy="3556939"/>
            <a:chOff x="-180056" y="1003271"/>
            <a:chExt cx="4793794" cy="3556939"/>
          </a:xfrm>
        </p:grpSpPr>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6220" b="93296" l="6333" r="89983"/>
                      </a14:imgEffect>
                    </a14:imgLayer>
                  </a14:imgProps>
                </a:ext>
                <a:ext uri="{28A0092B-C50C-407E-A947-70E740481C1C}">
                  <a14:useLocalDpi xmlns:a14="http://schemas.microsoft.com/office/drawing/2010/main" val="0"/>
                </a:ext>
              </a:extLst>
            </a:blip>
            <a:stretch>
              <a:fillRect/>
            </a:stretch>
          </p:blipFill>
          <p:spPr>
            <a:xfrm>
              <a:off x="-180056" y="1003271"/>
              <a:ext cx="4793794" cy="3416377"/>
            </a:xfrm>
            <a:prstGeom prst="rect">
              <a:avLst/>
            </a:prstGeom>
          </p:spPr>
        </p:pic>
        <p:pic>
          <p:nvPicPr>
            <p:cNvPr id="1030" name="Picture 6" descr="Fluffy Whole Wheat Dinner Rolls"/>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761" b="90000" l="10000" r="90000"/>
                      </a14:imgEffect>
                    </a14:imgLayer>
                  </a14:imgProps>
                </a:ext>
                <a:ext uri="{28A0092B-C50C-407E-A947-70E740481C1C}">
                  <a14:useLocalDpi xmlns:a14="http://schemas.microsoft.com/office/drawing/2010/main" val="0"/>
                </a:ext>
              </a:extLst>
            </a:blip>
            <a:srcRect/>
            <a:stretch>
              <a:fillRect/>
            </a:stretch>
          </p:blipFill>
          <p:spPr bwMode="auto">
            <a:xfrm rot="20849815">
              <a:off x="1003076" y="2048605"/>
              <a:ext cx="1874332" cy="25116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1381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15704" y="285065"/>
            <a:ext cx="6918978" cy="4612652"/>
          </a:xfrm>
          <a:prstGeom prst="rect">
            <a:avLst/>
          </a:prstGeom>
        </p:spPr>
      </p:pic>
      <p:sp>
        <p:nvSpPr>
          <p:cNvPr id="9" name="Title 8" hidden="1">
            <a:extLst>
              <a:ext uri="{FF2B5EF4-FFF2-40B4-BE49-F238E27FC236}">
                <a16:creationId xmlns:a16="http://schemas.microsoft.com/office/drawing/2014/main" id="{4FC90E4C-46C4-4CFE-9CF9-2275DD30F1C2}"/>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Lunch menu </a:t>
            </a:r>
            <a:r>
              <a:rPr lang="en-US" sz="3600" kern="1200" baseline="0" dirty="0">
                <a:solidFill>
                  <a:schemeClr val="bg1"/>
                </a:solidFill>
                <a:effectLst/>
                <a:latin typeface="Lato Black" panose="020F0A02020204030203" pitchFamily="34" charset="0"/>
                <a:ea typeface="+mj-ea"/>
                <a:cs typeface="+mj-cs"/>
              </a:rPr>
              <a:t>3 </a:t>
            </a:r>
            <a:r>
              <a:rPr lang="en-US" sz="3600" kern="1200" dirty="0">
                <a:solidFill>
                  <a:schemeClr val="bg1"/>
                </a:solidFill>
                <a:effectLst/>
                <a:latin typeface="Lato Black" panose="020F0A02020204030203" pitchFamily="34" charset="0"/>
                <a:ea typeface="+mj-ea"/>
                <a:cs typeface="+mj-cs"/>
              </a:rPr>
              <a:t>example 1</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sp>
        <p:nvSpPr>
          <p:cNvPr id="5" name="TextBox 1"/>
          <p:cNvSpPr>
            <a:spLocks noChangeArrowheads="1"/>
          </p:cNvSpPr>
          <p:nvPr/>
        </p:nvSpPr>
        <p:spPr bwMode="auto">
          <a:xfrm>
            <a:off x="7113205" y="3310050"/>
            <a:ext cx="1820863" cy="1558052"/>
          </a:xfrm>
          <a:prstGeom prst="ellipse">
            <a:avLst/>
          </a:prstGeom>
          <a:solidFill>
            <a:schemeClr val="accent2"/>
          </a:solidFill>
          <a:ln>
            <a:solidFill>
              <a:schemeClr val="accent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10</a:t>
            </a:r>
            <a:r>
              <a:rPr lang="en-US" altLang="en-US" sz="2200" b="1" baseline="30000" dirty="0">
                <a:solidFill>
                  <a:schemeClr val="bg1"/>
                </a:solidFill>
                <a:latin typeface="Lato" panose="020F0502020204030203" pitchFamily="34" charset="0"/>
              </a:rPr>
              <a:t>th</a:t>
            </a:r>
            <a:r>
              <a:rPr lang="en-US" altLang="en-US" sz="2200" b="1" dirty="0">
                <a:solidFill>
                  <a:schemeClr val="bg1"/>
                </a:solidFill>
                <a:latin typeface="Lato" panose="020F0502020204030203" pitchFamily="34" charset="0"/>
              </a:rPr>
              <a:t>  Grade Student</a:t>
            </a:r>
          </a:p>
        </p:txBody>
      </p:sp>
      <p:grpSp>
        <p:nvGrpSpPr>
          <p:cNvPr id="6" name="Group 5" descr="cobb salad with cheese, tomato, turkey, cucumber, hard boiled egg, and whole wheat bread roll "/>
          <p:cNvGrpSpPr/>
          <p:nvPr/>
        </p:nvGrpSpPr>
        <p:grpSpPr>
          <a:xfrm>
            <a:off x="2082669" y="1890390"/>
            <a:ext cx="4411690" cy="3265830"/>
            <a:chOff x="-180056" y="1003271"/>
            <a:chExt cx="4793794" cy="3556939"/>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6220" b="93296" l="6333" r="89983"/>
                      </a14:imgEffect>
                    </a14:imgLayer>
                  </a14:imgProps>
                </a:ext>
                <a:ext uri="{28A0092B-C50C-407E-A947-70E740481C1C}">
                  <a14:useLocalDpi xmlns:a14="http://schemas.microsoft.com/office/drawing/2010/main" val="0"/>
                </a:ext>
              </a:extLst>
            </a:blip>
            <a:stretch>
              <a:fillRect/>
            </a:stretch>
          </p:blipFill>
          <p:spPr>
            <a:xfrm>
              <a:off x="-180056" y="1003271"/>
              <a:ext cx="4793794" cy="3416377"/>
            </a:xfrm>
            <a:prstGeom prst="rect">
              <a:avLst/>
            </a:prstGeom>
          </p:spPr>
        </p:pic>
        <p:pic>
          <p:nvPicPr>
            <p:cNvPr id="8" name="Picture 6" descr="Fluffy Whole Wheat Dinner Roll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7761" b="90000" l="10000" r="90000"/>
                      </a14:imgEffect>
                    </a14:imgLayer>
                  </a14:imgProps>
                </a:ext>
                <a:ext uri="{28A0092B-C50C-407E-A947-70E740481C1C}">
                  <a14:useLocalDpi xmlns:a14="http://schemas.microsoft.com/office/drawing/2010/main" val="0"/>
                </a:ext>
              </a:extLst>
            </a:blip>
            <a:srcRect/>
            <a:stretch>
              <a:fillRect/>
            </a:stretch>
          </p:blipFill>
          <p:spPr bwMode="auto">
            <a:xfrm rot="20849815">
              <a:off x="1003076" y="2048605"/>
              <a:ext cx="1874332" cy="251160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23463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342" b="98061" l="3445" r="96986"/>
                    </a14:imgEffect>
                  </a14:imgLayer>
                </a14:imgProps>
              </a:ext>
              <a:ext uri="{28A0092B-C50C-407E-A947-70E740481C1C}">
                <a14:useLocalDpi xmlns:a14="http://schemas.microsoft.com/office/drawing/2010/main" val="0"/>
              </a:ext>
            </a:extLst>
          </a:blip>
          <a:stretch>
            <a:fillRect/>
          </a:stretch>
        </p:blipFill>
        <p:spPr>
          <a:xfrm>
            <a:off x="0" y="254000"/>
            <a:ext cx="6918978" cy="4612652"/>
          </a:xfrm>
          <a:prstGeom prst="rect">
            <a:avLst/>
          </a:prstGeom>
        </p:spPr>
      </p:pic>
      <p:sp>
        <p:nvSpPr>
          <p:cNvPr id="8" name="Title 7" hidden="1">
            <a:extLst>
              <a:ext uri="{FF2B5EF4-FFF2-40B4-BE49-F238E27FC236}">
                <a16:creationId xmlns:a16="http://schemas.microsoft.com/office/drawing/2014/main" id="{A0DB1C08-DE8D-4909-8536-E7BC9D015250}"/>
              </a:ext>
            </a:extLst>
          </p:cNvPr>
          <p:cNvSpPr>
            <a:spLocks noGrp="1"/>
          </p:cNvSpPr>
          <p:nvPr>
            <p:ph type="title" idx="4294967295"/>
          </p:nvPr>
        </p:nvSpPr>
        <p:spPr/>
        <p:txBody>
          <a:bodyPr/>
          <a:lstStyle/>
          <a:p>
            <a:r>
              <a:rPr lang="en-US" sz="3600" kern="1200" dirty="0">
                <a:solidFill>
                  <a:schemeClr val="bg1"/>
                </a:solidFill>
                <a:effectLst/>
                <a:latin typeface="Lato Black" panose="020F0A02020204030203" pitchFamily="34" charset="0"/>
                <a:ea typeface="+mj-ea"/>
                <a:cs typeface="+mj-cs"/>
              </a:rPr>
              <a:t>Lunch menu </a:t>
            </a:r>
            <a:r>
              <a:rPr lang="en-US" sz="3600" kern="1200" baseline="0" dirty="0">
                <a:solidFill>
                  <a:schemeClr val="bg1"/>
                </a:solidFill>
                <a:effectLst/>
                <a:latin typeface="Lato Black" panose="020F0A02020204030203" pitchFamily="34" charset="0"/>
                <a:ea typeface="+mj-ea"/>
                <a:cs typeface="+mj-cs"/>
              </a:rPr>
              <a:t>3 example 2</a:t>
            </a:r>
            <a:endParaRPr lang="en-US" dirty="0"/>
          </a:p>
        </p:txBody>
      </p:sp>
      <p:sp>
        <p:nvSpPr>
          <p:cNvPr id="4" name="TextBox 3"/>
          <p:cNvSpPr txBox="1"/>
          <p:nvPr/>
        </p:nvSpPr>
        <p:spPr>
          <a:xfrm>
            <a:off x="6607176" y="172806"/>
            <a:ext cx="2536824" cy="707886"/>
          </a:xfrm>
          <a:prstGeom prst="rect">
            <a:avLst/>
          </a:prstGeom>
          <a:noFill/>
        </p:spPr>
        <p:txBody>
          <a:bodyPr wrap="square" rtlCol="0">
            <a:spAutoFit/>
          </a:bodyPr>
          <a:lstStyle/>
          <a:p>
            <a:pPr algn="ctr"/>
            <a:r>
              <a:rPr lang="en-US" sz="4000" b="1" dirty="0">
                <a:solidFill>
                  <a:schemeClr val="bg1"/>
                </a:solidFill>
                <a:latin typeface="Lato" panose="020F0502020204030203" pitchFamily="34" charset="0"/>
              </a:rPr>
              <a:t>Lunch</a:t>
            </a:r>
          </a:p>
        </p:txBody>
      </p:sp>
      <p:sp>
        <p:nvSpPr>
          <p:cNvPr id="5" name="TextBox 1"/>
          <p:cNvSpPr>
            <a:spLocks noChangeArrowheads="1"/>
          </p:cNvSpPr>
          <p:nvPr/>
        </p:nvSpPr>
        <p:spPr bwMode="auto">
          <a:xfrm>
            <a:off x="7113205" y="3310050"/>
            <a:ext cx="1820863" cy="1558052"/>
          </a:xfrm>
          <a:prstGeom prst="ellipse">
            <a:avLst/>
          </a:prstGeom>
          <a:solidFill>
            <a:schemeClr val="accent2"/>
          </a:solidFill>
          <a:ln>
            <a:solidFill>
              <a:schemeClr val="accent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dirty="0">
                <a:solidFill>
                  <a:schemeClr val="bg1"/>
                </a:solidFill>
                <a:latin typeface="Lato" panose="020F0502020204030203" pitchFamily="34" charset="0"/>
              </a:rPr>
              <a:t>10</a:t>
            </a:r>
            <a:r>
              <a:rPr lang="en-US" altLang="en-US" sz="2200" b="1" baseline="30000" dirty="0">
                <a:solidFill>
                  <a:schemeClr val="bg1"/>
                </a:solidFill>
                <a:latin typeface="Lato" panose="020F0502020204030203" pitchFamily="34" charset="0"/>
              </a:rPr>
              <a:t>th</a:t>
            </a:r>
            <a:r>
              <a:rPr lang="en-US" altLang="en-US" sz="2200" b="1" dirty="0">
                <a:solidFill>
                  <a:schemeClr val="bg1"/>
                </a:solidFill>
                <a:latin typeface="Lato" panose="020F0502020204030203" pitchFamily="34" charset="0"/>
              </a:rPr>
              <a:t>  Grade Student</a:t>
            </a:r>
          </a:p>
        </p:txBody>
      </p:sp>
      <p:pic>
        <p:nvPicPr>
          <p:cNvPr id="6" name="Picture 5" descr="whole fresh pea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9076" y="2046567"/>
            <a:ext cx="2420620" cy="2901279"/>
          </a:xfrm>
          <a:prstGeom prst="rect">
            <a:avLst/>
          </a:prstGeom>
        </p:spPr>
      </p:pic>
      <p:pic>
        <p:nvPicPr>
          <p:cNvPr id="7" name="Picture 6" descr="glass of milk"/>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3699715" y="-173940"/>
            <a:ext cx="2210918" cy="2998209"/>
          </a:xfrm>
          <a:prstGeom prst="rect">
            <a:avLst/>
          </a:prstGeom>
        </p:spPr>
      </p:pic>
      <p:grpSp>
        <p:nvGrpSpPr>
          <p:cNvPr id="10" name="Group 9" descr="cobb salad with cheese, tomato, turkey, cucumber, hard boiled egg, and whole wheat bread roll "/>
          <p:cNvGrpSpPr/>
          <p:nvPr/>
        </p:nvGrpSpPr>
        <p:grpSpPr>
          <a:xfrm>
            <a:off x="2335332" y="2153652"/>
            <a:ext cx="3728584" cy="2894283"/>
            <a:chOff x="-180056" y="1003271"/>
            <a:chExt cx="4793794" cy="3556939"/>
          </a:xfrm>
        </p:grpSpPr>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6220" b="93296" l="6333" r="89983"/>
                      </a14:imgEffect>
                    </a14:imgLayer>
                  </a14:imgProps>
                </a:ext>
                <a:ext uri="{28A0092B-C50C-407E-A947-70E740481C1C}">
                  <a14:useLocalDpi xmlns:a14="http://schemas.microsoft.com/office/drawing/2010/main" val="0"/>
                </a:ext>
              </a:extLst>
            </a:blip>
            <a:stretch>
              <a:fillRect/>
            </a:stretch>
          </p:blipFill>
          <p:spPr>
            <a:xfrm>
              <a:off x="-180056" y="1003271"/>
              <a:ext cx="4793794" cy="3416377"/>
            </a:xfrm>
            <a:prstGeom prst="rect">
              <a:avLst/>
            </a:prstGeom>
          </p:spPr>
        </p:pic>
        <p:pic>
          <p:nvPicPr>
            <p:cNvPr id="12" name="Picture 6" descr="Fluffy Whole Wheat Dinner Rolls"/>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761" b="90000" l="10000" r="90000"/>
                      </a14:imgEffect>
                    </a14:imgLayer>
                  </a14:imgProps>
                </a:ext>
                <a:ext uri="{28A0092B-C50C-407E-A947-70E740481C1C}">
                  <a14:useLocalDpi xmlns:a14="http://schemas.microsoft.com/office/drawing/2010/main" val="0"/>
                </a:ext>
              </a:extLst>
            </a:blip>
            <a:srcRect/>
            <a:stretch>
              <a:fillRect/>
            </a:stretch>
          </p:blipFill>
          <p:spPr bwMode="auto">
            <a:xfrm rot="20849815">
              <a:off x="1003076" y="2048605"/>
              <a:ext cx="1874332" cy="251160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6591472" y="1228671"/>
            <a:ext cx="2536824" cy="1323439"/>
          </a:xfrm>
          <a:prstGeom prst="rect">
            <a:avLst/>
          </a:prstGeom>
          <a:noFill/>
        </p:spPr>
        <p:txBody>
          <a:bodyPr wrap="square" rtlCol="0">
            <a:spAutoFit/>
          </a:bodyPr>
          <a:lstStyle/>
          <a:p>
            <a:pPr algn="ctr"/>
            <a:r>
              <a:rPr lang="en-US" sz="4000" b="1" dirty="0">
                <a:solidFill>
                  <a:srgbClr val="0099CC"/>
                </a:solidFill>
                <a:latin typeface="Lato" panose="020F0502020204030203" pitchFamily="34" charset="0"/>
              </a:rPr>
              <a:t>Meal or No Meal?</a:t>
            </a:r>
          </a:p>
        </p:txBody>
      </p:sp>
    </p:spTree>
    <p:extLst>
      <p:ext uri="{BB962C8B-B14F-4D97-AF65-F5344CB8AC3E}">
        <p14:creationId xmlns:p14="http://schemas.microsoft.com/office/powerpoint/2010/main" val="8168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a:t>USDA non-discrimination statement</a:t>
            </a:r>
          </a:p>
        </p:txBody>
      </p:sp>
      <p:sp useBgFill="1">
        <p:nvSpPr>
          <p:cNvPr id="5" name="Rectangle 4">
            <a:extLst>
              <a:ext uri="{FF2B5EF4-FFF2-40B4-BE49-F238E27FC236}">
                <a16:creationId xmlns:a16="http://schemas.microsoft.com/office/drawing/2014/main" id="{999492FF-C52D-4FFA-8929-30A6CE25D03A}"/>
              </a:ext>
            </a:extLst>
          </p:cNvPr>
          <p:cNvSpPr/>
          <p:nvPr/>
        </p:nvSpPr>
        <p:spPr>
          <a:xfrm>
            <a:off x="-5" y="-3"/>
            <a:ext cx="9144000" cy="5509713"/>
          </a:xfrm>
          <a:prstGeom prst="rect">
            <a:avLst/>
          </a:prstGeom>
        </p:spPr>
        <p:txBody>
          <a:bodyPr wrap="square">
            <a:spAutoFit/>
          </a:bodyPr>
          <a:lstStyle/>
          <a:p>
            <a:pPr>
              <a:lnSpc>
                <a:spcPct val="107000"/>
              </a:lnSpc>
              <a:spcAft>
                <a:spcPts val="600"/>
              </a:spcAft>
            </a:pP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238" kern="0">
              <a:latin typeface="Lato" panose="020F0502020204030203"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endParaRPr lang="en-US" sz="1238" kern="0">
              <a:latin typeface="Lato" panose="020F0502020204030203"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To file a program discrimination complaint, a Complainant should complete a Form AD-3027, USDA Program Discrimination Complaint Form which can be obtained online at: </a:t>
            </a:r>
            <a:r>
              <a:rPr lang="en-US" sz="1238" u="sng" kern="0">
                <a:solidFill>
                  <a:srgbClr val="2E8540"/>
                </a:solidFill>
                <a:latin typeface="Lato" panose="020F0502020204030203" pitchFamily="34" charset="0"/>
                <a:ea typeface="Times New Roman" panose="02020603050405020304" pitchFamily="18" charset="0"/>
                <a:cs typeface="Times New Roman" panose="02020603050405020304" pitchFamily="18" charset="0"/>
                <a:hlinkClick r:id="rId4"/>
              </a:rPr>
              <a:t>https://www.usda.gov/sites/default/files/documents/USDA-OASCR%20P-Complaint-Form-0508-0002-508-11-28-17Fax2Mail.pdf</a:t>
            </a: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endParaRPr lang="en-US" sz="1238" kern="0">
              <a:latin typeface="Lato" panose="020F0502020204030203"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mj-lt"/>
              <a:buAutoNum type="arabicPeriod"/>
              <a:tabLst>
                <a:tab pos="342900" algn="l"/>
              </a:tabLst>
            </a:pPr>
            <a:r>
              <a:rPr lang="en-US" sz="1238" b="1"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mail:</a:t>
            </a:r>
            <a:b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b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U.S. Department of Agriculture</a:t>
            </a:r>
            <a:b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b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Office of the Assistant Secretary for Civil Rights</a:t>
            </a:r>
            <a:b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b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1400 Independence Avenue, SW</a:t>
            </a:r>
            <a:b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b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Washington, D.C. 20250-9410; or</a:t>
            </a:r>
            <a:endParaRPr lang="en-US" sz="1238" kern="0">
              <a:solidFill>
                <a:srgbClr val="1B1B1B"/>
              </a:solidFill>
              <a:latin typeface="Lato" panose="020F0502020204030203"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mj-lt"/>
              <a:buAutoNum type="arabicPeriod"/>
              <a:tabLst>
                <a:tab pos="342900" algn="l"/>
              </a:tabLst>
            </a:pPr>
            <a:r>
              <a:rPr lang="en-US" sz="1238" b="1"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fax:</a:t>
            </a:r>
            <a:b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b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(833) 256-1665 or (202) 690-7442; or</a:t>
            </a:r>
            <a:endParaRPr lang="en-US" sz="1238" kern="0">
              <a:solidFill>
                <a:srgbClr val="1B1B1B"/>
              </a:solidFill>
              <a:latin typeface="Lato" panose="020F0502020204030203"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mj-lt"/>
              <a:buAutoNum type="arabicPeriod"/>
              <a:tabLst>
                <a:tab pos="342900" algn="l"/>
              </a:tabLst>
            </a:pPr>
            <a:r>
              <a:rPr lang="en-US" sz="1238" b="1"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email:</a:t>
            </a:r>
            <a:b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br>
            <a:r>
              <a:rPr lang="en-US" sz="1238" u="sng" kern="0">
                <a:solidFill>
                  <a:srgbClr val="2E8540"/>
                </a:solidFill>
                <a:latin typeface="Lato" panose="020F0502020204030203" pitchFamily="34" charset="0"/>
                <a:ea typeface="Times New Roman" panose="02020603050405020304" pitchFamily="18" charset="0"/>
                <a:cs typeface="Times New Roman" panose="02020603050405020304" pitchFamily="18" charset="0"/>
                <a:hlinkClick r:id="rId5"/>
              </a:rPr>
              <a:t>program.intake@usda.gov</a:t>
            </a:r>
            <a:endParaRPr lang="en-US" sz="1238" kern="0">
              <a:solidFill>
                <a:srgbClr val="1B1B1B"/>
              </a:solidFill>
              <a:latin typeface="Lato" panose="020F0502020204030203"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238" kern="0">
                <a:solidFill>
                  <a:srgbClr val="1B1B1B"/>
                </a:solidFill>
                <a:latin typeface="Lato" panose="020F0502020204030203" pitchFamily="34" charset="0"/>
                <a:ea typeface="Times New Roman" panose="02020603050405020304" pitchFamily="18" charset="0"/>
                <a:cs typeface="Times New Roman" panose="02020603050405020304" pitchFamily="18" charset="0"/>
              </a:rPr>
              <a:t>This institution is an equal opportunity provider.</a:t>
            </a:r>
            <a:r>
              <a:rPr lang="en-US" sz="1238" kern="0">
                <a:latin typeface="Lato" panose="020F0502020204030203" pitchFamily="34" charset="0"/>
                <a:ea typeface="Calibri" panose="020F0502020204030204" pitchFamily="34" charset="0"/>
                <a:cs typeface="Times New Roman" panose="02020603050405020304" pitchFamily="18" charset="0"/>
              </a:rPr>
              <a:t> </a:t>
            </a:r>
          </a:p>
          <a:p>
            <a:pPr algn="l"/>
            <a:endParaRPr lang="en-US" sz="1238">
              <a:solidFill>
                <a:srgbClr val="1B1B1B"/>
              </a:solidFill>
              <a:latin typeface="Lato" panose="020F0502020204030203" pitchFamily="34" charset="0"/>
            </a:endParaRPr>
          </a:p>
        </p:txBody>
      </p:sp>
    </p:spTree>
    <p:custDataLst>
      <p:tags r:id="rId1"/>
    </p:custDataLst>
    <p:extLst>
      <p:ext uri="{BB962C8B-B14F-4D97-AF65-F5344CB8AC3E}">
        <p14:creationId xmlns:p14="http://schemas.microsoft.com/office/powerpoint/2010/main" val="23104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OVS required?</a:t>
            </a:r>
          </a:p>
        </p:txBody>
      </p:sp>
      <p:graphicFrame>
        <p:nvGraphicFramePr>
          <p:cNvPr id="5" name="Table 5">
            <a:extLst>
              <a:ext uri="{FF2B5EF4-FFF2-40B4-BE49-F238E27FC236}">
                <a16:creationId xmlns:a16="http://schemas.microsoft.com/office/drawing/2014/main" id="{66FE6D62-DDD9-40A1-91D0-907C7FDE46CA}"/>
              </a:ext>
            </a:extLst>
          </p:cNvPr>
          <p:cNvGraphicFramePr>
            <a:graphicFrameLocks noGrp="1"/>
          </p:cNvGraphicFramePr>
          <p:nvPr>
            <p:ph sz="half" idx="2"/>
            <p:extLst>
              <p:ext uri="{D42A27DB-BD31-4B8C-83A1-F6EECF244321}">
                <p14:modId xmlns:p14="http://schemas.microsoft.com/office/powerpoint/2010/main" val="263330634"/>
              </p:ext>
            </p:extLst>
          </p:nvPr>
        </p:nvGraphicFramePr>
        <p:xfrm>
          <a:off x="673407" y="1569796"/>
          <a:ext cx="7771344" cy="2248500"/>
        </p:xfrm>
        <a:graphic>
          <a:graphicData uri="http://schemas.openxmlformats.org/drawingml/2006/table">
            <a:tbl>
              <a:tblPr firstRow="1" bandRow="1">
                <a:tableStyleId>{5C22544A-7EE6-4342-B048-85BDC9FD1C3A}</a:tableStyleId>
              </a:tblPr>
              <a:tblGrid>
                <a:gridCol w="2590448">
                  <a:extLst>
                    <a:ext uri="{9D8B030D-6E8A-4147-A177-3AD203B41FA5}">
                      <a16:colId xmlns:a16="http://schemas.microsoft.com/office/drawing/2014/main" val="2203406389"/>
                    </a:ext>
                  </a:extLst>
                </a:gridCol>
                <a:gridCol w="2590448">
                  <a:extLst>
                    <a:ext uri="{9D8B030D-6E8A-4147-A177-3AD203B41FA5}">
                      <a16:colId xmlns:a16="http://schemas.microsoft.com/office/drawing/2014/main" val="1430286497"/>
                    </a:ext>
                  </a:extLst>
                </a:gridCol>
                <a:gridCol w="2590448">
                  <a:extLst>
                    <a:ext uri="{9D8B030D-6E8A-4147-A177-3AD203B41FA5}">
                      <a16:colId xmlns:a16="http://schemas.microsoft.com/office/drawing/2014/main" val="2249924567"/>
                    </a:ext>
                  </a:extLst>
                </a:gridCol>
              </a:tblGrid>
              <a:tr h="785460">
                <a:tc>
                  <a:txBody>
                    <a:bodyPr/>
                    <a:lstStyle/>
                    <a:p>
                      <a:pPr algn="ctr"/>
                      <a:r>
                        <a:rPr lang="en-US" sz="2000" dirty="0"/>
                        <a:t>Required</a:t>
                      </a:r>
                    </a:p>
                  </a:txBody>
                  <a:tcPr anchor="ctr"/>
                </a:tc>
                <a:tc>
                  <a:txBody>
                    <a:bodyPr/>
                    <a:lstStyle/>
                    <a:p>
                      <a:pPr algn="ctr"/>
                      <a:r>
                        <a:rPr lang="en-US" sz="2000" dirty="0"/>
                        <a:t>Optional and Encouraged</a:t>
                      </a:r>
                    </a:p>
                  </a:txBody>
                  <a:tcPr anchor="ctr"/>
                </a:tc>
                <a:tc>
                  <a:txBody>
                    <a:bodyPr/>
                    <a:lstStyle/>
                    <a:p>
                      <a:pPr algn="ctr"/>
                      <a:r>
                        <a:rPr lang="en-US" sz="2000" dirty="0"/>
                        <a:t>All students meeting the definitions below</a:t>
                      </a:r>
                    </a:p>
                  </a:txBody>
                  <a:tcPr anchor="ctr"/>
                </a:tc>
                <a:extLst>
                  <a:ext uri="{0D108BD9-81ED-4DB2-BD59-A6C34878D82A}">
                    <a16:rowId xmlns:a16="http://schemas.microsoft.com/office/drawing/2014/main" val="373293877"/>
                  </a:ext>
                </a:extLst>
              </a:tr>
              <a:tr h="641517">
                <a:tc>
                  <a:txBody>
                    <a:bodyPr/>
                    <a:lstStyle/>
                    <a:p>
                      <a:pPr marL="285750" indent="-285750">
                        <a:buFont typeface="Arial" panose="020B0604020202020204" pitchFamily="34" charset="0"/>
                        <a:buChar char="•"/>
                      </a:pPr>
                      <a:r>
                        <a:rPr lang="en-US" sz="1800" dirty="0"/>
                        <a:t>Lunch, grades 9-12</a:t>
                      </a:r>
                    </a:p>
                  </a:txBody>
                  <a:tcPr/>
                </a:tc>
                <a:tc>
                  <a:txBody>
                    <a:bodyPr/>
                    <a:lstStyle/>
                    <a:p>
                      <a:pPr marL="285750" indent="-285750">
                        <a:buFont typeface="Arial" panose="020B0604020202020204" pitchFamily="34" charset="0"/>
                        <a:buChar char="•"/>
                      </a:pPr>
                      <a:r>
                        <a:rPr lang="en-US" sz="1800" dirty="0"/>
                        <a:t>Breakfast, grades K-12</a:t>
                      </a:r>
                    </a:p>
                    <a:p>
                      <a:pPr marL="285750" indent="-285750">
                        <a:buFont typeface="Arial" panose="020B0604020202020204" pitchFamily="34" charset="0"/>
                        <a:buChar char="•"/>
                      </a:pPr>
                      <a:r>
                        <a:rPr lang="en-US" sz="1800" dirty="0"/>
                        <a:t>Lunch, grades K-8</a:t>
                      </a:r>
                    </a:p>
                  </a:txBody>
                  <a:tcPr/>
                </a:tc>
                <a:tc>
                  <a:txBody>
                    <a:bodyPr/>
                    <a:lstStyle/>
                    <a:p>
                      <a:pPr marL="285750" indent="-285750">
                        <a:buFont typeface="Arial" panose="020B0604020202020204" pitchFamily="34" charset="0"/>
                        <a:buChar char="•"/>
                      </a:pPr>
                      <a:r>
                        <a:rPr lang="en-US" sz="1800" dirty="0"/>
                        <a:t>Special Needs Students</a:t>
                      </a:r>
                    </a:p>
                    <a:p>
                      <a:pPr marL="285750" indent="-285750">
                        <a:buFont typeface="Arial" panose="020B0604020202020204" pitchFamily="34" charset="0"/>
                        <a:buChar char="•"/>
                      </a:pPr>
                      <a:r>
                        <a:rPr lang="en-US" sz="1800" dirty="0"/>
                        <a:t>Students on Field Trips</a:t>
                      </a:r>
                    </a:p>
                    <a:p>
                      <a:pPr marL="285750" indent="-285750">
                        <a:buFont typeface="Arial" panose="020B0604020202020204" pitchFamily="34" charset="0"/>
                        <a:buChar char="•"/>
                      </a:pPr>
                      <a:r>
                        <a:rPr lang="en-US" sz="1800" dirty="0"/>
                        <a:t>Students Serving Detention</a:t>
                      </a:r>
                    </a:p>
                  </a:txBody>
                  <a:tcPr/>
                </a:tc>
                <a:extLst>
                  <a:ext uri="{0D108BD9-81ED-4DB2-BD59-A6C34878D82A}">
                    <a16:rowId xmlns:a16="http://schemas.microsoft.com/office/drawing/2014/main" val="2380147784"/>
                  </a:ext>
                </a:extLst>
              </a:tr>
            </a:tbl>
          </a:graphicData>
        </a:graphic>
      </p:graphicFrame>
    </p:spTree>
    <p:custDataLst>
      <p:tags r:id="rId1"/>
    </p:custDataLst>
    <p:extLst>
      <p:ext uri="{BB962C8B-B14F-4D97-AF65-F5344CB8AC3E}">
        <p14:creationId xmlns:p14="http://schemas.microsoft.com/office/powerpoint/2010/main" val="4106917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DAFA9-CC82-4CF7-A910-42176CA1836D}"/>
              </a:ext>
            </a:extLst>
          </p:cNvPr>
          <p:cNvSpPr>
            <a:spLocks noGrp="1"/>
          </p:cNvSpPr>
          <p:nvPr>
            <p:ph type="title"/>
          </p:nvPr>
        </p:nvSpPr>
        <p:spPr/>
        <p:txBody>
          <a:bodyPr/>
          <a:lstStyle/>
          <a:p>
            <a:r>
              <a:rPr lang="en-US" dirty="0"/>
              <a:t>Lunch Food Component</a:t>
            </a:r>
          </a:p>
        </p:txBody>
      </p:sp>
      <p:graphicFrame>
        <p:nvGraphicFramePr>
          <p:cNvPr id="8" name="Table 6">
            <a:extLst>
              <a:ext uri="{FF2B5EF4-FFF2-40B4-BE49-F238E27FC236}">
                <a16:creationId xmlns:a16="http://schemas.microsoft.com/office/drawing/2014/main" id="{E59E2EF0-1F6B-4692-8EB2-B4DEF6A6735C}"/>
              </a:ext>
            </a:extLst>
          </p:cNvPr>
          <p:cNvGraphicFramePr>
            <a:graphicFrameLocks noGrp="1"/>
          </p:cNvGraphicFramePr>
          <p:nvPr>
            <p:extLst>
              <p:ext uri="{D42A27DB-BD31-4B8C-83A1-F6EECF244321}">
                <p14:modId xmlns:p14="http://schemas.microsoft.com/office/powerpoint/2010/main" val="3786842878"/>
              </p:ext>
            </p:extLst>
          </p:nvPr>
        </p:nvGraphicFramePr>
        <p:xfrm>
          <a:off x="2646381" y="1213629"/>
          <a:ext cx="4184725" cy="3667813"/>
        </p:xfrm>
        <a:graphic>
          <a:graphicData uri="http://schemas.openxmlformats.org/drawingml/2006/table">
            <a:tbl>
              <a:tblPr firstRow="1" bandRow="1">
                <a:tableStyleId>{5C22544A-7EE6-4342-B048-85BDC9FD1C3A}</a:tableStyleId>
              </a:tblPr>
              <a:tblGrid>
                <a:gridCol w="4184725">
                  <a:extLst>
                    <a:ext uri="{9D8B030D-6E8A-4147-A177-3AD203B41FA5}">
                      <a16:colId xmlns:a16="http://schemas.microsoft.com/office/drawing/2014/main" val="3286853497"/>
                    </a:ext>
                  </a:extLst>
                </a:gridCol>
              </a:tblGrid>
              <a:tr h="1126352">
                <a:tc>
                  <a:txBody>
                    <a:bodyPr/>
                    <a:lstStyle/>
                    <a:p>
                      <a:pPr algn="ctr"/>
                      <a:r>
                        <a:rPr lang="en-US" altLang="en-US" sz="2000" dirty="0">
                          <a:solidFill>
                            <a:schemeClr val="bg1"/>
                          </a:solidFill>
                          <a:latin typeface="Lato" panose="020F0502020204030203" pitchFamily="34" charset="0"/>
                          <a:ea typeface="Lato"/>
                          <a:cs typeface="Lato"/>
                          <a:sym typeface="Lato"/>
                        </a:rPr>
                        <a:t>Five</a:t>
                      </a:r>
                      <a:r>
                        <a:rPr kumimoji="0" lang="en-US" altLang="en-US" sz="2000" b="0" i="0" u="none" strike="noStrike" kern="1200" cap="none" spc="0" normalizeH="0" baseline="0" noProof="0" dirty="0">
                          <a:ln>
                            <a:noFill/>
                          </a:ln>
                          <a:solidFill>
                            <a:schemeClr val="bg1"/>
                          </a:solidFill>
                          <a:effectLst/>
                          <a:uLnTx/>
                          <a:uFillTx/>
                          <a:latin typeface="Lato" panose="020F0502020204030203" pitchFamily="34" charset="0"/>
                          <a:ea typeface="Lato"/>
                          <a:cs typeface="Lato"/>
                          <a:sym typeface="Lato"/>
                        </a:rPr>
                        <a:t> food components must be offered at lunch. </a:t>
                      </a:r>
                    </a:p>
                  </a:txBody>
                  <a:tcPr anchor="ctr"/>
                </a:tc>
                <a:extLst>
                  <a:ext uri="{0D108BD9-81ED-4DB2-BD59-A6C34878D82A}">
                    <a16:rowId xmlns:a16="http://schemas.microsoft.com/office/drawing/2014/main" val="272919507"/>
                  </a:ext>
                </a:extLst>
              </a:tr>
              <a:tr h="2016866">
                <a:tc>
                  <a:txBody>
                    <a:bodyPr/>
                    <a:lstStyle/>
                    <a:p>
                      <a:pPr marL="457200" indent="-457200" algn="l">
                        <a:lnSpc>
                          <a:spcPct val="150000"/>
                        </a:lnSpc>
                        <a:buFont typeface="+mj-lt"/>
                        <a:buAutoNum type="arabicPeriod"/>
                      </a:pPr>
                      <a:r>
                        <a:rPr lang="en-US" sz="2000" dirty="0">
                          <a:latin typeface="Lato" panose="020F0502020204030203" pitchFamily="34" charset="0"/>
                        </a:rPr>
                        <a:t>Milk</a:t>
                      </a:r>
                    </a:p>
                    <a:p>
                      <a:pPr marL="457200" indent="-457200" algn="l">
                        <a:lnSpc>
                          <a:spcPct val="150000"/>
                        </a:lnSpc>
                        <a:buFont typeface="+mj-lt"/>
                        <a:buAutoNum type="arabicPeriod"/>
                      </a:pPr>
                      <a:r>
                        <a:rPr lang="en-US" sz="2000" dirty="0">
                          <a:latin typeface="Lato" panose="020F0502020204030203" pitchFamily="34" charset="0"/>
                        </a:rPr>
                        <a:t>Grain</a:t>
                      </a:r>
                    </a:p>
                    <a:p>
                      <a:pPr marL="457200" indent="-457200" algn="l">
                        <a:lnSpc>
                          <a:spcPct val="150000"/>
                        </a:lnSpc>
                        <a:buFont typeface="+mj-lt"/>
                        <a:buAutoNum type="arabicPeriod"/>
                      </a:pPr>
                      <a:r>
                        <a:rPr lang="en-US" sz="2000" dirty="0">
                          <a:latin typeface="Lato" panose="020F0502020204030203" pitchFamily="34" charset="0"/>
                        </a:rPr>
                        <a:t>Fruit </a:t>
                      </a:r>
                    </a:p>
                    <a:p>
                      <a:pPr marL="457200" indent="-457200" algn="l">
                        <a:lnSpc>
                          <a:spcPct val="150000"/>
                        </a:lnSpc>
                        <a:buFont typeface="+mj-lt"/>
                        <a:buAutoNum type="arabicPeriod"/>
                      </a:pPr>
                      <a:r>
                        <a:rPr lang="en-US" sz="2000" dirty="0">
                          <a:latin typeface="Lato" panose="020F0502020204030203" pitchFamily="34" charset="0"/>
                        </a:rPr>
                        <a:t>Vegetable</a:t>
                      </a:r>
                    </a:p>
                    <a:p>
                      <a:pPr marL="457200" indent="-457200" algn="l">
                        <a:lnSpc>
                          <a:spcPct val="150000"/>
                        </a:lnSpc>
                        <a:buFont typeface="+mj-lt"/>
                        <a:buAutoNum type="arabicPeriod"/>
                      </a:pPr>
                      <a:r>
                        <a:rPr lang="en-US" sz="2000" dirty="0">
                          <a:latin typeface="Lato" panose="020F0502020204030203" pitchFamily="34" charset="0"/>
                        </a:rPr>
                        <a:t>Meat/Meat Alternate</a:t>
                      </a:r>
                    </a:p>
                    <a:p>
                      <a:pPr marL="0" indent="0" algn="ctr">
                        <a:lnSpc>
                          <a:spcPct val="150000"/>
                        </a:lnSpc>
                        <a:buFontTx/>
                        <a:buNone/>
                      </a:pPr>
                      <a:endParaRPr lang="en-US" sz="800" dirty="0"/>
                    </a:p>
                  </a:txBody>
                  <a:tcPr anchor="ctr"/>
                </a:tc>
                <a:extLst>
                  <a:ext uri="{0D108BD9-81ED-4DB2-BD59-A6C34878D82A}">
                    <a16:rowId xmlns:a16="http://schemas.microsoft.com/office/drawing/2014/main" val="2696500030"/>
                  </a:ext>
                </a:extLst>
              </a:tr>
            </a:tbl>
          </a:graphicData>
        </a:graphic>
      </p:graphicFrame>
    </p:spTree>
    <p:custDataLst>
      <p:tags r:id="rId1"/>
    </p:custDataLst>
    <p:extLst>
      <p:ext uri="{BB962C8B-B14F-4D97-AF65-F5344CB8AC3E}">
        <p14:creationId xmlns:p14="http://schemas.microsoft.com/office/powerpoint/2010/main" val="876915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7CFF17-B2EE-4DBF-9F18-1111C941FD05}"/>
              </a:ext>
            </a:extLst>
          </p:cNvPr>
          <p:cNvSpPr>
            <a:spLocks noGrp="1"/>
          </p:cNvSpPr>
          <p:nvPr>
            <p:ph type="title" idx="4294967295"/>
          </p:nvPr>
        </p:nvSpPr>
        <p:spPr/>
        <p:txBody>
          <a:bodyPr/>
          <a:lstStyle/>
          <a:p>
            <a:r>
              <a:rPr lang="en-US" dirty="0"/>
              <a:t>Menu Item</a:t>
            </a:r>
          </a:p>
        </p:txBody>
      </p:sp>
      <p:sp>
        <p:nvSpPr>
          <p:cNvPr id="3" name="Text Placeholder 2">
            <a:extLst>
              <a:ext uri="{FF2B5EF4-FFF2-40B4-BE49-F238E27FC236}">
                <a16:creationId xmlns:a16="http://schemas.microsoft.com/office/drawing/2014/main" id="{A0696C88-7A3A-42EB-99DA-DBB1F0993B65}"/>
              </a:ext>
            </a:extLst>
          </p:cNvPr>
          <p:cNvSpPr>
            <a:spLocks noGrp="1"/>
          </p:cNvSpPr>
          <p:nvPr>
            <p:ph type="body" sz="quarter" idx="14"/>
          </p:nvPr>
        </p:nvSpPr>
        <p:spPr>
          <a:xfrm>
            <a:off x="1705853" y="1230450"/>
            <a:ext cx="5966793" cy="1240971"/>
          </a:xfrm>
        </p:spPr>
        <p:txBody>
          <a:bodyPr/>
          <a:lstStyle/>
          <a:p>
            <a:pPr marL="0" indent="0" algn="ctr">
              <a:buNone/>
            </a:pPr>
            <a:r>
              <a:rPr lang="en-US" b="0" dirty="0"/>
              <a:t>A menu item is a</a:t>
            </a:r>
            <a:r>
              <a:rPr lang="en-US" b="0" baseline="0" dirty="0"/>
              <a:t> food offered that may contain </a:t>
            </a:r>
            <a:r>
              <a:rPr lang="en-US" baseline="0" dirty="0"/>
              <a:t>multiple food components </a:t>
            </a:r>
            <a:r>
              <a:rPr lang="en-US" b="0" baseline="0" dirty="0"/>
              <a:t>within.</a:t>
            </a:r>
            <a:endParaRPr lang="en-US" b="0" dirty="0"/>
          </a:p>
        </p:txBody>
      </p:sp>
      <p:pic>
        <p:nvPicPr>
          <p:cNvPr id="4" name="Picture 3">
            <a:extLst>
              <a:ext uri="{FF2B5EF4-FFF2-40B4-BE49-F238E27FC236}">
                <a16:creationId xmlns:a16="http://schemas.microsoft.com/office/drawing/2014/main" id="{44CB5C64-E66D-4A0F-B8F4-C06F4C06F94A}"/>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3" b="94503" l="9973" r="100000">
                        <a14:backgroundMark x1="48841" y1="32579" x2="48841" y2="32579"/>
                        <a14:backgroundMark x1="52776" y1="25788" x2="52776" y2="25788"/>
                        <a14:backgroundMark x1="65606" y1="15441" x2="65606" y2="15441"/>
                        <a14:backgroundMark x1="98221" y1="32902" x2="98221" y2="32902"/>
                        <a14:backgroundMark x1="50782" y1="71382" x2="50782" y2="71382"/>
                        <a14:backgroundMark x1="48841" y1="73808" x2="48841" y2="73808"/>
                        <a14:backgroundMark x1="75094" y1="89491" x2="75094" y2="89491"/>
                        <a14:backgroundMark x1="84151" y1="88601" x2="84151" y2="88601"/>
                        <a14:backgroundMark x1="63827" y1="17219" x2="63827" y2="17219"/>
                        <a14:backgroundMark x1="61240" y1="31447" x2="61240" y2="31447"/>
                        <a14:backgroundMark x1="81995" y1="13662" x2="81995" y2="13662"/>
                        <a14:backgroundMark x1="94447" y1="23444" x2="94447" y2="23444"/>
                        <a14:backgroundMark x1="93639" y1="16896" x2="93639" y2="16896"/>
                        <a14:backgroundMark x1="89326" y1="12773" x2="89326" y2="12773"/>
                        <a14:backgroundMark x1="97197" y1="21665" x2="97197" y2="21665"/>
                        <a14:backgroundMark x1="72345" y1="89167" x2="72345" y2="89167"/>
                        <a14:backgroundMark x1="54340" y1="83832" x2="54340" y2="83832"/>
                        <a14:backgroundMark x1="59677" y1="87712" x2="59677" y2="87712"/>
                        <a14:backgroundMark x1="61671" y1="90057" x2="61671" y2="90057"/>
                        <a14:backgroundMark x1="61078" y1="87146" x2="61078" y2="87146"/>
                        <a14:backgroundMark x1="68194" y1="91835" x2="68194" y2="91835"/>
                        <a14:backgroundMark x1="55148" y1="80598" x2="55148" y2="80598"/>
                        <a14:backgroundMark x1="98383" y1="81164" x2="98383" y2="81164"/>
                        <a14:backgroundMark x1="99191" y1="45028" x2="99191" y2="45028"/>
                        <a14:backgroundMark x1="98976" y1="42926" x2="98976" y2="42926"/>
                        <a14:backgroundMark x1="98976" y1="72595" x2="98976" y2="72595"/>
                        <a14:backgroundMark x1="95849" y1="84479" x2="95849" y2="84479"/>
                        <a14:backgroundMark x1="99191" y1="66370" x2="99191" y2="66370"/>
                        <a14:backgroundMark x1="99191" y1="69361" x2="99191" y2="69361"/>
                        <a14:backgroundMark x1="99191" y1="74939" x2="99191" y2="74939"/>
                        <a14:backgroundMark x1="46377" y1="20850" x2="46377" y2="20850"/>
                        <a14:backgroundMark x1="46640" y1="45059" x2="46640" y2="45059"/>
                        <a14:backgroundMark x1="47365" y1="62846" x2="47365" y2="62846"/>
                        <a14:backgroundMark x1="55599" y1="86759" x2="55599" y2="86759"/>
                        <a14:backgroundMark x1="52174" y1="31324" x2="52174" y2="31324"/>
                      </a14:backgroundRemoval>
                    </a14:imgEffect>
                  </a14:imgLayer>
                </a14:imgProps>
              </a:ext>
              <a:ext uri="{28A0092B-C50C-407E-A947-70E740481C1C}">
                <a14:useLocalDpi xmlns:a14="http://schemas.microsoft.com/office/drawing/2010/main" val="0"/>
              </a:ext>
            </a:extLst>
          </a:blip>
          <a:srcRect l="42052" t="8419" b="6536"/>
          <a:stretch/>
        </p:blipFill>
        <p:spPr>
          <a:xfrm>
            <a:off x="1705853" y="2787471"/>
            <a:ext cx="2255363" cy="2206664"/>
          </a:xfrm>
          <a:prstGeom prst="rect">
            <a:avLst/>
          </a:prstGeom>
        </p:spPr>
      </p:pic>
      <p:pic>
        <p:nvPicPr>
          <p:cNvPr id="1028" name="Picture 4">
            <a:extLst>
              <a:ext uri="{FF2B5EF4-FFF2-40B4-BE49-F238E27FC236}">
                <a16:creationId xmlns:a16="http://schemas.microsoft.com/office/drawing/2014/main" id="{AE63390F-F1F4-417B-9816-42FFB4A93F00}"/>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2786" y="2787471"/>
            <a:ext cx="2416433" cy="204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61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03D71DA-01F2-4911-B983-667402CAA751}"/>
              </a:ext>
            </a:extLst>
          </p:cNvPr>
          <p:cNvSpPr>
            <a:spLocks noGrp="1"/>
          </p:cNvSpPr>
          <p:nvPr>
            <p:ph type="title" idx="4294967295"/>
          </p:nvPr>
        </p:nvSpPr>
        <p:spPr/>
        <p:txBody>
          <a:bodyPr/>
          <a:lstStyle/>
          <a:p>
            <a:pPr rtl="0" eaLnBrk="1" latinLnBrk="0" hangingPunct="1"/>
            <a:r>
              <a:rPr lang="en-US" sz="3600" b="1" kern="1200" dirty="0">
                <a:solidFill>
                  <a:srgbClr val="FFFFFF"/>
                </a:solidFill>
                <a:effectLst/>
                <a:latin typeface="Lato Black" panose="020F0A02020204030203" pitchFamily="34" charset="0"/>
                <a:ea typeface="+mn-ea"/>
                <a:cs typeface="+mn-cs"/>
              </a:rPr>
              <a:t>Breakfast Food Item</a:t>
            </a:r>
            <a:endParaRPr lang="en-US" dirty="0">
              <a:effectLst/>
            </a:endParaRPr>
          </a:p>
        </p:txBody>
      </p:sp>
      <p:sp>
        <p:nvSpPr>
          <p:cNvPr id="3" name="Text Placeholder 2">
            <a:extLst>
              <a:ext uri="{FF2B5EF4-FFF2-40B4-BE49-F238E27FC236}">
                <a16:creationId xmlns:a16="http://schemas.microsoft.com/office/drawing/2014/main" id="{7975B519-76DD-4446-A9E3-2AD5F4D47FE4}"/>
              </a:ext>
            </a:extLst>
          </p:cNvPr>
          <p:cNvSpPr>
            <a:spLocks noGrp="1"/>
          </p:cNvSpPr>
          <p:nvPr>
            <p:ph type="body" sz="quarter" idx="14"/>
          </p:nvPr>
        </p:nvSpPr>
        <p:spPr>
          <a:xfrm>
            <a:off x="276550" y="1825556"/>
            <a:ext cx="2605975" cy="1027954"/>
          </a:xfrm>
          <a:ln>
            <a:noFill/>
          </a:ln>
        </p:spPr>
        <p:txBody>
          <a:bodyPr anchor="ctr">
            <a:norm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Lato" panose="020F0502020204030203" pitchFamily="34" charset="0"/>
                <a:ea typeface="+mn-ea"/>
                <a:cs typeface="+mn-cs"/>
              </a:rPr>
              <a:t>½ cup fruit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Lato" panose="020F0502020204030203" pitchFamily="34" charset="0"/>
                <a:ea typeface="+mn-ea"/>
                <a:cs typeface="+mn-cs"/>
              </a:rPr>
              <a:t>(or vegetable if substituting)</a:t>
            </a:r>
          </a:p>
        </p:txBody>
      </p:sp>
      <p:sp>
        <p:nvSpPr>
          <p:cNvPr id="5" name="Text Placeholder 2">
            <a:extLst>
              <a:ext uri="{FF2B5EF4-FFF2-40B4-BE49-F238E27FC236}">
                <a16:creationId xmlns:a16="http://schemas.microsoft.com/office/drawing/2014/main" id="{B50A2798-52CC-4903-97E7-A4B398AB879A}"/>
              </a:ext>
            </a:extLst>
          </p:cNvPr>
          <p:cNvSpPr txBox="1">
            <a:spLocks/>
          </p:cNvSpPr>
          <p:nvPr/>
        </p:nvSpPr>
        <p:spPr>
          <a:xfrm>
            <a:off x="3246184" y="1804040"/>
            <a:ext cx="2605976" cy="1143555"/>
          </a:xfrm>
          <a:prstGeom prst="rect">
            <a:avLst/>
          </a:prstGeom>
          <a:ln>
            <a:noFill/>
          </a:ln>
        </p:spPr>
        <p:txBody>
          <a:bodyPr vert="horz" lIns="91440" tIns="45720" rIns="91440" bIns="45720" rtlCol="0" anchor="ctr">
            <a:normAutofit fontScale="77500" lnSpcReduction="20000"/>
          </a:bodyPr>
          <a:lstStyle>
            <a:lvl1pPr marL="342900" indent="-342900" algn="l" defTabSz="685800" rtl="0" eaLnBrk="1" latinLnBrk="0" hangingPunct="1">
              <a:lnSpc>
                <a:spcPct val="150000"/>
              </a:lnSpc>
              <a:spcBef>
                <a:spcPts val="0"/>
              </a:spcBef>
              <a:spcAft>
                <a:spcPts val="439"/>
              </a:spcAft>
              <a:buFont typeface="Arial"/>
              <a:buChar char="•"/>
              <a:defRPr sz="2400" b="1" kern="1200">
                <a:solidFill>
                  <a:schemeClr val="tx1"/>
                </a:solidFill>
                <a:latin typeface="Lato" panose="020F0502020204030203" pitchFamily="34" charset="0"/>
                <a:ea typeface="+mn-ea"/>
                <a:cs typeface="+mn-cs"/>
              </a:defRPr>
            </a:lvl1pPr>
            <a:lvl2pPr marL="342789" indent="0" algn="l" defTabSz="685800" rtl="0" eaLnBrk="1" latinLnBrk="0" hangingPunct="1">
              <a:lnSpc>
                <a:spcPct val="150000"/>
              </a:lnSpc>
              <a:spcBef>
                <a:spcPts val="375"/>
              </a:spcBef>
              <a:buFont typeface="Lato" panose="020F0502020204030203" pitchFamily="34" charset="0"/>
              <a:buNone/>
              <a:defRPr sz="1758" kern="1200">
                <a:solidFill>
                  <a:schemeClr val="tx1"/>
                </a:solidFill>
                <a:latin typeface="Lato" panose="020F0502020204030203" pitchFamily="34" charset="0"/>
                <a:ea typeface="+mn-ea"/>
                <a:cs typeface="+mn-cs"/>
              </a:defRPr>
            </a:lvl2pPr>
            <a:lvl3pPr marL="68557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3pPr>
            <a:lvl4pPr marL="102836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4pPr>
            <a:lvl5pPr marL="1371157"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900" b="1" i="0" strike="noStrike" kern="1200" cap="none" spc="0" normalizeH="0" baseline="0" noProof="0" dirty="0">
                <a:ln>
                  <a:noFill/>
                </a:ln>
                <a:effectLst/>
                <a:uLnTx/>
                <a:uFillTx/>
                <a:latin typeface="Lato" panose="020F0502020204030203" pitchFamily="34" charset="0"/>
                <a:ea typeface="+mn-ea"/>
                <a:cs typeface="+mn-cs"/>
              </a:rPr>
              <a:t>1 </a:t>
            </a:r>
            <a:r>
              <a:rPr kumimoji="0" lang="en-US" sz="2600" b="1" i="0" strike="noStrike" kern="1200" cap="none" spc="0" normalizeH="0" baseline="0" noProof="0" dirty="0">
                <a:ln>
                  <a:noFill/>
                </a:ln>
                <a:effectLst/>
                <a:uLnTx/>
                <a:uFillTx/>
                <a:latin typeface="Lato" panose="020F0502020204030203" pitchFamily="34" charset="0"/>
                <a:ea typeface="+mn-ea"/>
                <a:cs typeface="+mn-cs"/>
              </a:rPr>
              <a:t>ounce</a:t>
            </a:r>
            <a:r>
              <a:rPr kumimoji="0" lang="en-US" sz="2900" b="1" i="0" strike="noStrike" kern="1200" cap="none" spc="0" normalizeH="0" baseline="0" noProof="0" dirty="0">
                <a:ln>
                  <a:noFill/>
                </a:ln>
                <a:effectLst/>
                <a:uLnTx/>
                <a:uFillTx/>
                <a:latin typeface="Lato" panose="020F0502020204030203" pitchFamily="34" charset="0"/>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effectLst/>
                <a:uLnTx/>
                <a:uFillTx/>
                <a:latin typeface="Lato" panose="020F0502020204030203" pitchFamily="34" charset="0"/>
                <a:ea typeface="+mn-ea"/>
                <a:cs typeface="+mn-cs"/>
              </a:rPr>
              <a:t>equivalent grain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effectLst/>
                <a:uLnTx/>
                <a:uFillTx/>
                <a:latin typeface="Lato" panose="020F0502020204030203" pitchFamily="34" charset="0"/>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effectLst/>
                <a:uLnTx/>
                <a:uFillTx/>
                <a:latin typeface="Lato" panose="020F0502020204030203" pitchFamily="34" charset="0"/>
                <a:ea typeface="+mn-ea"/>
                <a:cs typeface="+mn-cs"/>
              </a:rPr>
              <a:t>(or Meat/Meat Alternate if counting toward grain)</a:t>
            </a:r>
          </a:p>
        </p:txBody>
      </p:sp>
      <p:sp>
        <p:nvSpPr>
          <p:cNvPr id="4" name="Text Placeholder 2">
            <a:extLst>
              <a:ext uri="{FF2B5EF4-FFF2-40B4-BE49-F238E27FC236}">
                <a16:creationId xmlns:a16="http://schemas.microsoft.com/office/drawing/2014/main" id="{5818CDD8-74F5-437A-9EEE-8455A075D9F1}"/>
              </a:ext>
            </a:extLst>
          </p:cNvPr>
          <p:cNvSpPr txBox="1">
            <a:spLocks/>
          </p:cNvSpPr>
          <p:nvPr/>
        </p:nvSpPr>
        <p:spPr>
          <a:xfrm>
            <a:off x="6018733" y="1802674"/>
            <a:ext cx="2303076" cy="1027954"/>
          </a:xfrm>
          <a:prstGeom prst="rect">
            <a:avLst/>
          </a:prstGeom>
          <a:ln>
            <a:noFill/>
          </a:ln>
        </p:spPr>
        <p:txBody>
          <a:bodyPr vert="horz" lIns="91440" tIns="45720" rIns="91440" bIns="45720" rtlCol="0" anchor="ctr">
            <a:normAutofit/>
          </a:bodyPr>
          <a:lstStyle>
            <a:lvl1pPr marL="342900" indent="-342900" algn="l" defTabSz="685800" rtl="0" eaLnBrk="1" latinLnBrk="0" hangingPunct="1">
              <a:lnSpc>
                <a:spcPct val="150000"/>
              </a:lnSpc>
              <a:spcBef>
                <a:spcPts val="0"/>
              </a:spcBef>
              <a:spcAft>
                <a:spcPts val="439"/>
              </a:spcAft>
              <a:buFont typeface="Arial"/>
              <a:buChar char="•"/>
              <a:defRPr sz="2400" b="1" kern="1200">
                <a:solidFill>
                  <a:schemeClr val="tx1"/>
                </a:solidFill>
                <a:latin typeface="Lato" panose="020F0502020204030203" pitchFamily="34" charset="0"/>
                <a:ea typeface="+mn-ea"/>
                <a:cs typeface="+mn-cs"/>
              </a:defRPr>
            </a:lvl1pPr>
            <a:lvl2pPr marL="342789" indent="0" algn="l" defTabSz="685800" rtl="0" eaLnBrk="1" latinLnBrk="0" hangingPunct="1">
              <a:lnSpc>
                <a:spcPct val="150000"/>
              </a:lnSpc>
              <a:spcBef>
                <a:spcPts val="375"/>
              </a:spcBef>
              <a:buFont typeface="Lato" panose="020F0502020204030203" pitchFamily="34" charset="0"/>
              <a:buNone/>
              <a:defRPr sz="1758" kern="1200">
                <a:solidFill>
                  <a:schemeClr val="tx1"/>
                </a:solidFill>
                <a:latin typeface="Lato" panose="020F0502020204030203" pitchFamily="34" charset="0"/>
                <a:ea typeface="+mn-ea"/>
                <a:cs typeface="+mn-cs"/>
              </a:defRPr>
            </a:lvl2pPr>
            <a:lvl3pPr marL="68557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3pPr>
            <a:lvl4pPr marL="1028368"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4pPr>
            <a:lvl5pPr marL="1371157" indent="0" algn="l" defTabSz="685800" rtl="0" eaLnBrk="1" latinLnBrk="0" hangingPunct="1">
              <a:lnSpc>
                <a:spcPct val="90000"/>
              </a:lnSpc>
              <a:spcBef>
                <a:spcPts val="375"/>
              </a:spcBef>
              <a:buFont typeface="Arial" panose="020B0604020202020204" pitchFamily="34" charset="0"/>
              <a:buNone/>
              <a:defRPr sz="1758"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Aft>
                <a:spcPts val="0"/>
              </a:spcAft>
              <a:buFontTx/>
              <a:buNone/>
              <a:defRPr/>
            </a:pPr>
            <a:r>
              <a:rPr lang="en-US" sz="2000" dirty="0"/>
              <a:t>1 cup milk</a:t>
            </a:r>
          </a:p>
        </p:txBody>
      </p:sp>
      <p:pic>
        <p:nvPicPr>
          <p:cNvPr id="6" name="Picture 5">
            <a:extLst>
              <a:ext uri="{FF2B5EF4-FFF2-40B4-BE49-F238E27FC236}">
                <a16:creationId xmlns:a16="http://schemas.microsoft.com/office/drawing/2014/main" id="{CE1777EC-6283-4FDE-AE6E-4E4383DFF165}"/>
              </a:ext>
              <a:ext uri="{C183D7F6-B498-43B3-948B-1728B52AA6E4}">
                <adec:decorative xmlns:adec="http://schemas.microsoft.com/office/drawing/2017/decorative" val="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25" b="96023" l="3933" r="97753">
                        <a14:backgroundMark x1="45880" y1="82670" x2="45880" y2="82670"/>
                      </a14:backgroundRemoval>
                    </a14:imgEffect>
                  </a14:imgLayer>
                </a14:imgProps>
              </a:ext>
              <a:ext uri="{28A0092B-C50C-407E-A947-70E740481C1C}">
                <a14:useLocalDpi xmlns:a14="http://schemas.microsoft.com/office/drawing/2010/main" val="0"/>
              </a:ext>
            </a:extLst>
          </a:blip>
          <a:stretch>
            <a:fillRect/>
          </a:stretch>
        </p:blipFill>
        <p:spPr>
          <a:xfrm>
            <a:off x="383284" y="3211336"/>
            <a:ext cx="2392509" cy="1577479"/>
          </a:xfrm>
          <a:prstGeom prst="rect">
            <a:avLst/>
          </a:prstGeom>
        </p:spPr>
      </p:pic>
      <p:pic>
        <p:nvPicPr>
          <p:cNvPr id="7" name="Picture 2">
            <a:extLst>
              <a:ext uri="{FF2B5EF4-FFF2-40B4-BE49-F238E27FC236}">
                <a16:creationId xmlns:a16="http://schemas.microsoft.com/office/drawing/2014/main" id="{94FD9CE6-4C7F-436A-8589-77F774777A5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4408" y="3270303"/>
            <a:ext cx="1846627" cy="151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531B69A-9817-4BB4-A973-A295BB40029E}"/>
              </a:ext>
              <a:ext uri="{C183D7F6-B498-43B3-948B-1728B52AA6E4}">
                <adec:decorative xmlns:adec="http://schemas.microsoft.com/office/drawing/2017/decorative" val="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6736" y1="32310" x2="56736" y2="32310"/>
                        <a14:foregroundMark x1="56298" y1="28271" x2="56298" y2="28271"/>
                        <a14:foregroundMark x1="48850" y1="27383" x2="48850" y2="27383"/>
                        <a14:foregroundMark x1="45674" y1="27383" x2="45674" y2="27383"/>
                        <a14:foregroundMark x1="48850" y1="83683" x2="48850" y2="83683"/>
                        <a14:foregroundMark x1="52026" y1="82472" x2="52026" y2="82472"/>
                        <a14:foregroundMark x1="47974" y1="34653" x2="47974" y2="34653"/>
                        <a14:foregroundMark x1="39321" y1="31745" x2="39321" y2="31745"/>
                        <a14:foregroundMark x1="39321" y1="27948" x2="39321" y2="27948"/>
                      </a14:backgroundRemoval>
                    </a14:imgEffect>
                  </a14:imgLayer>
                </a14:imgProps>
              </a:ext>
              <a:ext uri="{28A0092B-C50C-407E-A947-70E740481C1C}">
                <a14:useLocalDpi xmlns:a14="http://schemas.microsoft.com/office/drawing/2010/main" val="0"/>
              </a:ext>
            </a:extLst>
          </a:blip>
          <a:stretch>
            <a:fillRect/>
          </a:stretch>
        </p:blipFill>
        <p:spPr>
          <a:xfrm>
            <a:off x="6277536" y="2722240"/>
            <a:ext cx="1785469" cy="2421260"/>
          </a:xfrm>
          <a:prstGeom prst="rect">
            <a:avLst/>
          </a:prstGeom>
        </p:spPr>
      </p:pic>
    </p:spTree>
    <p:extLst>
      <p:ext uri="{BB962C8B-B14F-4D97-AF65-F5344CB8AC3E}">
        <p14:creationId xmlns:p14="http://schemas.microsoft.com/office/powerpoint/2010/main" val="177082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F41AD-D8F0-417B-A21E-1FE6E5E8B760}"/>
              </a:ext>
            </a:extLst>
          </p:cNvPr>
          <p:cNvSpPr>
            <a:spLocks noGrp="1"/>
          </p:cNvSpPr>
          <p:nvPr>
            <p:ph type="title" idx="4294967295"/>
          </p:nvPr>
        </p:nvSpPr>
        <p:spPr>
          <a:xfrm>
            <a:off x="628650" y="0"/>
            <a:ext cx="7886700" cy="914400"/>
          </a:xfrm>
        </p:spPr>
        <p:txBody>
          <a:bodyPr/>
          <a:lstStyle/>
          <a:p>
            <a:r>
              <a:rPr lang="en-US" sz="3600" b="1" kern="1200" dirty="0">
                <a:solidFill>
                  <a:srgbClr val="FFFFFF"/>
                </a:solidFill>
                <a:effectLst/>
                <a:latin typeface="Lato Black" panose="020F0A02020204030203" pitchFamily="34" charset="0"/>
                <a:ea typeface="+mn-ea"/>
                <a:cs typeface="+mn-cs"/>
              </a:rPr>
              <a:t>Meat/Meat Alternate as a Grain</a:t>
            </a:r>
            <a:endParaRPr lang="en-US" dirty="0"/>
          </a:p>
        </p:txBody>
      </p:sp>
      <p:sp>
        <p:nvSpPr>
          <p:cNvPr id="3" name="Text Placeholder 2">
            <a:extLst>
              <a:ext uri="{FF2B5EF4-FFF2-40B4-BE49-F238E27FC236}">
                <a16:creationId xmlns:a16="http://schemas.microsoft.com/office/drawing/2014/main" id="{6029B511-1857-4965-87C2-E558898F285E}"/>
              </a:ext>
            </a:extLst>
          </p:cNvPr>
          <p:cNvSpPr>
            <a:spLocks noGrp="1"/>
          </p:cNvSpPr>
          <p:nvPr>
            <p:ph type="body" sz="quarter" idx="14"/>
          </p:nvPr>
        </p:nvSpPr>
        <p:spPr>
          <a:xfrm>
            <a:off x="342708" y="1315360"/>
            <a:ext cx="8458584" cy="2512779"/>
          </a:xfrm>
        </p:spPr>
        <p:txBody>
          <a:bodyPr anchor="ctr">
            <a:normAutofit fontScale="92500" lnSpcReduction="20000"/>
          </a:bodyPr>
          <a:lstStyle/>
          <a:p>
            <a:pPr marL="0" indent="0">
              <a:buNone/>
            </a:pPr>
            <a:r>
              <a:rPr lang="en-US" b="0" dirty="0"/>
              <a:t>Schools may offer a meat/meat alternate at breakfast and count it toward the grain component. </a:t>
            </a:r>
          </a:p>
          <a:p>
            <a:pPr marL="0" indent="0">
              <a:buNone/>
            </a:pPr>
            <a:endParaRPr lang="en-US" b="0" dirty="0"/>
          </a:p>
          <a:p>
            <a:r>
              <a:rPr lang="en-US" b="0" dirty="0"/>
              <a:t>Must also offer 1 oz eq of grains daily</a:t>
            </a:r>
          </a:p>
          <a:p>
            <a:r>
              <a:rPr lang="en-US" b="0" dirty="0"/>
              <a:t>The meat/meat alternative counts toward weekly grain minimum </a:t>
            </a:r>
          </a:p>
        </p:txBody>
      </p:sp>
    </p:spTree>
    <p:extLst>
      <p:ext uri="{BB962C8B-B14F-4D97-AF65-F5344CB8AC3E}">
        <p14:creationId xmlns:p14="http://schemas.microsoft.com/office/powerpoint/2010/main" val="67487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40A2E3-55DE-447C-B2BD-AB31F0234800}"/>
              </a:ext>
            </a:extLst>
          </p:cNvPr>
          <p:cNvSpPr>
            <a:spLocks noGrp="1"/>
          </p:cNvSpPr>
          <p:nvPr>
            <p:ph type="title" idx="4294967295"/>
          </p:nvPr>
        </p:nvSpPr>
        <p:spPr>
          <a:xfrm>
            <a:off x="628650" y="0"/>
            <a:ext cx="7886700" cy="914400"/>
          </a:xfrm>
        </p:spPr>
        <p:txBody>
          <a:bodyPr>
            <a:normAutofit fontScale="90000"/>
          </a:bodyPr>
          <a:lstStyle/>
          <a:p>
            <a:pPr rtl="0" eaLnBrk="1" latinLnBrk="0" hangingPunct="1"/>
            <a:r>
              <a:rPr lang="en-US" sz="3600" b="1" kern="1200" dirty="0">
                <a:solidFill>
                  <a:srgbClr val="FFFFFF"/>
                </a:solidFill>
                <a:effectLst/>
                <a:latin typeface="Lato Black" panose="020F0A02020204030203" pitchFamily="34" charset="0"/>
                <a:ea typeface="+mn-ea"/>
                <a:cs typeface="+mn-cs"/>
              </a:rPr>
              <a:t>Required Food Items and Components</a:t>
            </a:r>
            <a:endParaRPr lang="en-US" dirty="0">
              <a:effectLst/>
            </a:endParaRPr>
          </a:p>
        </p:txBody>
      </p:sp>
      <p:graphicFrame>
        <p:nvGraphicFramePr>
          <p:cNvPr id="4" name="Table 4">
            <a:extLst>
              <a:ext uri="{FF2B5EF4-FFF2-40B4-BE49-F238E27FC236}">
                <a16:creationId xmlns:a16="http://schemas.microsoft.com/office/drawing/2014/main" id="{4B0E1ABE-F8B9-4E3F-AE03-D7C572BDE229}"/>
              </a:ext>
            </a:extLst>
          </p:cNvPr>
          <p:cNvGraphicFramePr>
            <a:graphicFrameLocks noGrp="1"/>
          </p:cNvGraphicFramePr>
          <p:nvPr>
            <p:extLst>
              <p:ext uri="{D42A27DB-BD31-4B8C-83A1-F6EECF244321}">
                <p14:modId xmlns:p14="http://schemas.microsoft.com/office/powerpoint/2010/main" val="3369242874"/>
              </p:ext>
            </p:extLst>
          </p:nvPr>
        </p:nvGraphicFramePr>
        <p:xfrm>
          <a:off x="758434" y="1238995"/>
          <a:ext cx="7627132" cy="3505126"/>
        </p:xfrm>
        <a:graphic>
          <a:graphicData uri="http://schemas.openxmlformats.org/drawingml/2006/table">
            <a:tbl>
              <a:tblPr firstRow="1" bandRow="1">
                <a:tableStyleId>{5C22544A-7EE6-4342-B048-85BDC9FD1C3A}</a:tableStyleId>
              </a:tblPr>
              <a:tblGrid>
                <a:gridCol w="3517455">
                  <a:extLst>
                    <a:ext uri="{9D8B030D-6E8A-4147-A177-3AD203B41FA5}">
                      <a16:colId xmlns:a16="http://schemas.microsoft.com/office/drawing/2014/main" val="2544401161"/>
                    </a:ext>
                  </a:extLst>
                </a:gridCol>
                <a:gridCol w="4109677">
                  <a:extLst>
                    <a:ext uri="{9D8B030D-6E8A-4147-A177-3AD203B41FA5}">
                      <a16:colId xmlns:a16="http://schemas.microsoft.com/office/drawing/2014/main" val="1179092700"/>
                    </a:ext>
                  </a:extLst>
                </a:gridCol>
              </a:tblGrid>
              <a:tr h="920539">
                <a:tc>
                  <a:txBody>
                    <a:bodyPr/>
                    <a:lstStyle/>
                    <a:p>
                      <a:pPr algn="ctr"/>
                      <a:r>
                        <a:rPr lang="en-US" sz="2000" dirty="0">
                          <a:latin typeface="Lato" panose="020F0502020204030203" pitchFamily="34" charset="0"/>
                        </a:rPr>
                        <a:t>Breakfast</a:t>
                      </a:r>
                    </a:p>
                  </a:txBody>
                  <a:tcPr anchor="ctr"/>
                </a:tc>
                <a:tc>
                  <a:txBody>
                    <a:bodyPr/>
                    <a:lstStyle/>
                    <a:p>
                      <a:pPr algn="ctr"/>
                      <a:r>
                        <a:rPr lang="en-US" sz="2000" dirty="0">
                          <a:latin typeface="Lato" panose="020F0502020204030203" pitchFamily="34" charset="0"/>
                        </a:rPr>
                        <a:t>Lunch</a:t>
                      </a:r>
                    </a:p>
                  </a:txBody>
                  <a:tcPr anchor="ctr"/>
                </a:tc>
                <a:extLst>
                  <a:ext uri="{0D108BD9-81ED-4DB2-BD59-A6C34878D82A}">
                    <a16:rowId xmlns:a16="http://schemas.microsoft.com/office/drawing/2014/main" val="1757039432"/>
                  </a:ext>
                </a:extLst>
              </a:tr>
              <a:tr h="861529">
                <a:tc>
                  <a:txBody>
                    <a:bodyPr/>
                    <a:lstStyle/>
                    <a:p>
                      <a:pPr algn="ctr"/>
                      <a:r>
                        <a:rPr lang="en-US" sz="1800" dirty="0">
                          <a:latin typeface="Lato" panose="020F0502020204030203" pitchFamily="34" charset="0"/>
                        </a:rPr>
                        <a:t>Offer 4 </a:t>
                      </a:r>
                      <a:r>
                        <a:rPr lang="en-US" sz="1800" b="1" dirty="0">
                          <a:latin typeface="Lato" panose="020F0502020204030203" pitchFamily="34" charset="0"/>
                        </a:rPr>
                        <a:t>food items</a:t>
                      </a:r>
                    </a:p>
                  </a:txBody>
                  <a:tcPr anchor="ctr"/>
                </a:tc>
                <a:tc>
                  <a:txBody>
                    <a:bodyPr/>
                    <a:lstStyle/>
                    <a:p>
                      <a:pPr algn="ctr"/>
                      <a:r>
                        <a:rPr lang="en-US" sz="1800" dirty="0">
                          <a:latin typeface="Lato" panose="020F0502020204030203" pitchFamily="34" charset="0"/>
                        </a:rPr>
                        <a:t>Offer 5 </a:t>
                      </a:r>
                      <a:r>
                        <a:rPr lang="en-US" sz="1800" b="1" dirty="0">
                          <a:latin typeface="Lato" panose="020F0502020204030203" pitchFamily="34" charset="0"/>
                        </a:rPr>
                        <a:t>food components</a:t>
                      </a:r>
                    </a:p>
                  </a:txBody>
                  <a:tcPr anchor="ctr"/>
                </a:tc>
                <a:extLst>
                  <a:ext uri="{0D108BD9-81ED-4DB2-BD59-A6C34878D82A}">
                    <a16:rowId xmlns:a16="http://schemas.microsoft.com/office/drawing/2014/main" val="2514827673"/>
                  </a:ext>
                </a:extLst>
              </a:tr>
              <a:tr h="861529">
                <a:tc>
                  <a:txBody>
                    <a:bodyPr/>
                    <a:lstStyle/>
                    <a:p>
                      <a:pPr algn="ctr"/>
                      <a:r>
                        <a:rPr lang="en-US" sz="1800" dirty="0">
                          <a:latin typeface="Lato" panose="020F0502020204030203" pitchFamily="34" charset="0"/>
                        </a:rPr>
                        <a:t>Must select 3 </a:t>
                      </a:r>
                      <a:r>
                        <a:rPr lang="en-US" sz="1800" b="1" dirty="0">
                          <a:latin typeface="Lato" panose="020F0502020204030203" pitchFamily="34" charset="0"/>
                        </a:rPr>
                        <a:t>food items</a:t>
                      </a:r>
                    </a:p>
                  </a:txBody>
                  <a:tcPr anchor="ctr"/>
                </a:tc>
                <a:tc>
                  <a:txBody>
                    <a:bodyPr/>
                    <a:lstStyle/>
                    <a:p>
                      <a:pPr algn="ctr"/>
                      <a:r>
                        <a:rPr lang="en-US" sz="1800" dirty="0">
                          <a:latin typeface="Lato" panose="020F0502020204030203" pitchFamily="34" charset="0"/>
                        </a:rPr>
                        <a:t>Must select 3 different </a:t>
                      </a:r>
                      <a:r>
                        <a:rPr lang="en-US" sz="1800" b="1" dirty="0">
                          <a:latin typeface="Lato" panose="020F0502020204030203" pitchFamily="34" charset="0"/>
                        </a:rPr>
                        <a:t>food components</a:t>
                      </a:r>
                    </a:p>
                  </a:txBody>
                  <a:tcPr anchor="ctr"/>
                </a:tc>
                <a:extLst>
                  <a:ext uri="{0D108BD9-81ED-4DB2-BD59-A6C34878D82A}">
                    <a16:rowId xmlns:a16="http://schemas.microsoft.com/office/drawing/2014/main" val="1422306150"/>
                  </a:ext>
                </a:extLst>
              </a:tr>
              <a:tr h="861529">
                <a:tc>
                  <a:txBody>
                    <a:bodyPr/>
                    <a:lstStyle/>
                    <a:p>
                      <a:pPr algn="ctr"/>
                      <a:r>
                        <a:rPr lang="en-US" sz="1800" dirty="0">
                          <a:latin typeface="Lato" panose="020F0502020204030203" pitchFamily="34" charset="0"/>
                        </a:rPr>
                        <a:t>One food item must be ½ cup fruit or vegetable</a:t>
                      </a:r>
                    </a:p>
                  </a:txBody>
                  <a:tcPr anchor="ctr"/>
                </a:tc>
                <a:tc>
                  <a:txBody>
                    <a:bodyPr/>
                    <a:lstStyle/>
                    <a:p>
                      <a:pPr algn="ctr"/>
                      <a:r>
                        <a:rPr lang="en-US" sz="1800" dirty="0">
                          <a:latin typeface="Lato" panose="020F0502020204030203" pitchFamily="34" charset="0"/>
                        </a:rPr>
                        <a:t>One component must be ½ cup fruit or vegetable</a:t>
                      </a:r>
                    </a:p>
                  </a:txBody>
                  <a:tcPr anchor="ctr"/>
                </a:tc>
                <a:extLst>
                  <a:ext uri="{0D108BD9-81ED-4DB2-BD59-A6C34878D82A}">
                    <a16:rowId xmlns:a16="http://schemas.microsoft.com/office/drawing/2014/main" val="3843203856"/>
                  </a:ext>
                </a:extLst>
              </a:tr>
            </a:tbl>
          </a:graphicData>
        </a:graphic>
      </p:graphicFrame>
    </p:spTree>
    <p:extLst>
      <p:ext uri="{BB962C8B-B14F-4D97-AF65-F5344CB8AC3E}">
        <p14:creationId xmlns:p14="http://schemas.microsoft.com/office/powerpoint/2010/main" val="197664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mhsI6fT"/>
  <p:tag name="TAG_BACKING_FORM_KEY" val="656722-\\fpspwv01\shared\fns\team nutrition\tn 2019\innovative grant\webcasts\cacfp\sfsp goals webcast - 508 compliant.pptx"/>
  <p:tag name="ARTICULATE_PRESENTER_VERSION" val="8"/>
  <p:tag name="ARTICULATE_USED_PAGE_ORIENTATION" val="1"/>
  <p:tag name="ARTICULATE_USED_PAGE_SIZE" val="15"/>
  <p:tag name="ARTICULATE_SLIDE_COUNT"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257"/>
  <p:tag name="ARTICULATE_USED_LAYOUT" val="1"/>
  <p:tag name="ARTICULATE_ANNOTATIONS" val="&lt;Annotations /&gt;"/>
  <p:tag name="TIMELINE" val="34.84"/>
  <p:tag name="ELAPSEDTIME" val="35.03"/>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PI Approved Colors">
      <a:dk1>
        <a:srgbClr val="000000"/>
      </a:dk1>
      <a:lt1>
        <a:sysClr val="window" lastClr="FFFFFF"/>
      </a:lt1>
      <a:dk2>
        <a:srgbClr val="333399"/>
      </a:dk2>
      <a:lt2>
        <a:srgbClr val="E7E6E6"/>
      </a:lt2>
      <a:accent1>
        <a:srgbClr val="0066CC"/>
      </a:accent1>
      <a:accent2>
        <a:srgbClr val="03819B"/>
      </a:accent2>
      <a:accent3>
        <a:srgbClr val="A5A5A5"/>
      </a:accent3>
      <a:accent4>
        <a:srgbClr val="FFC000"/>
      </a:accent4>
      <a:accent5>
        <a:srgbClr val="8DC63F"/>
      </a:accent5>
      <a:accent6>
        <a:srgbClr val="009939"/>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15990</TotalTime>
  <Words>5018</Words>
  <Application>Microsoft Office PowerPoint</Application>
  <PresentationFormat>On-screen Show (16:9)</PresentationFormat>
  <Paragraphs>479</Paragraphs>
  <Slides>36</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Lato</vt:lpstr>
      <vt:lpstr>Lato Black</vt:lpstr>
      <vt:lpstr>Office Theme</vt:lpstr>
      <vt:lpstr>Office Theme</vt:lpstr>
      <vt:lpstr>Meal or No Meal An Offer Versus Serve Lesson &amp; Game</vt:lpstr>
      <vt:lpstr>What is Offer versus Serve (OVS)?</vt:lpstr>
      <vt:lpstr>OVS</vt:lpstr>
      <vt:lpstr>When is OVS required?</vt:lpstr>
      <vt:lpstr>Lunch Food Component</vt:lpstr>
      <vt:lpstr>Menu Item</vt:lpstr>
      <vt:lpstr>Breakfast Food Item</vt:lpstr>
      <vt:lpstr>Meat/Meat Alternate as a Grain</vt:lpstr>
      <vt:lpstr>Required Food Items and Components</vt:lpstr>
      <vt:lpstr>Sample Breakfast, OVS</vt:lpstr>
      <vt:lpstr>Sample Lunch, OVS</vt:lpstr>
      <vt:lpstr>Let’s play Meal or No Meal!</vt:lpstr>
      <vt:lpstr>Breakfast Menu 1</vt:lpstr>
      <vt:lpstr>Breakfast menu 1 example 1</vt:lpstr>
      <vt:lpstr>Breakfast menu 1 example 2</vt:lpstr>
      <vt:lpstr>Breakfast menu 1 example 3</vt:lpstr>
      <vt:lpstr>Breakfast Menu 2</vt:lpstr>
      <vt:lpstr>Breakfast menu 2 example 1</vt:lpstr>
      <vt:lpstr>Breakfast menu 2 example 2</vt:lpstr>
      <vt:lpstr>Breakfast menu 2 example 3</vt:lpstr>
      <vt:lpstr>Breakfast Menu 3</vt:lpstr>
      <vt:lpstr>Breakfast menu 3 example 1</vt:lpstr>
      <vt:lpstr>Breakfast menu 3 example 2</vt:lpstr>
      <vt:lpstr>Breakfast menu 3 example 3</vt:lpstr>
      <vt:lpstr>Lunch Menu 1</vt:lpstr>
      <vt:lpstr>Lunch menu 1 example 1</vt:lpstr>
      <vt:lpstr>Lunch menu 1 example 2</vt:lpstr>
      <vt:lpstr>Lunch menu 1 example 3</vt:lpstr>
      <vt:lpstr>Lunch Menu 2</vt:lpstr>
      <vt:lpstr>Lunch menu 2 example 1</vt:lpstr>
      <vt:lpstr>Lunch menu 2 example 2</vt:lpstr>
      <vt:lpstr>Lunch menu 2 example 3</vt:lpstr>
      <vt:lpstr>Lunch Menu 3</vt:lpstr>
      <vt:lpstr>Lunch menu 3 example 1</vt:lpstr>
      <vt:lpstr>Lunch menu 3 example 2</vt:lpstr>
      <vt:lpstr>USDA non-discrimination statement</vt:lpstr>
    </vt:vector>
  </TitlesOfParts>
  <Company>Department of Public Instruction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Ransley, Tawny M.  DPI</dc:creator>
  <cp:lastModifiedBy>Huffman, Tracy A.  DPI</cp:lastModifiedBy>
  <cp:revision>170</cp:revision>
  <dcterms:created xsi:type="dcterms:W3CDTF">2016-02-23T19:34:17Z</dcterms:created>
  <dcterms:modified xsi:type="dcterms:W3CDTF">2022-07-25T16:40:10Z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pres-template-swirls (1)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1EEAB85E-A604-4C13-9BEF-C4A15B0B6FED</vt:lpwstr>
  </property>
  <property fmtid="{D5CDD505-2E9C-101B-9397-08002B2CF9AE}" pid="6" name="ArticulateProjectFull">
    <vt:lpwstr>\\FPSPWV01\Shared\FNS\SNT  Shared Files\Training\Articulate (Webcasts)\Templates\Green Swirl Background Template for Articulate 2021.ppta</vt:lpwstr>
  </property>
</Properties>
</file>