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2"/>
  </p:notesMasterIdLst>
  <p:handoutMasterIdLst>
    <p:handoutMasterId r:id="rId23"/>
  </p:handoutMasterIdLst>
  <p:sldIdLst>
    <p:sldId id="285" r:id="rId2"/>
    <p:sldId id="433" r:id="rId3"/>
    <p:sldId id="467" r:id="rId4"/>
    <p:sldId id="445" r:id="rId5"/>
    <p:sldId id="444" r:id="rId6"/>
    <p:sldId id="446" r:id="rId7"/>
    <p:sldId id="447" r:id="rId8"/>
    <p:sldId id="450" r:id="rId9"/>
    <p:sldId id="469" r:id="rId10"/>
    <p:sldId id="466" r:id="rId11"/>
    <p:sldId id="468" r:id="rId12"/>
    <p:sldId id="459" r:id="rId13"/>
    <p:sldId id="465" r:id="rId14"/>
    <p:sldId id="470" r:id="rId15"/>
    <p:sldId id="471" r:id="rId16"/>
    <p:sldId id="472" r:id="rId17"/>
    <p:sldId id="473" r:id="rId18"/>
    <p:sldId id="462" r:id="rId19"/>
    <p:sldId id="463" r:id="rId20"/>
    <p:sldId id="437" r:id="rId21"/>
  </p:sldIdLst>
  <p:sldSz cx="9144000" cy="5143500" type="screen16x9"/>
  <p:notesSz cx="7010400" cy="9296400"/>
  <p:defaultTextStyle>
    <a:defPPr>
      <a:defRPr lang="en-US"/>
    </a:defPPr>
    <a:lvl1pPr marL="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1pPr>
    <a:lvl2pPr marL="4081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2pPr>
    <a:lvl3pPr marL="81635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3pPr>
    <a:lvl4pPr marL="12245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4pPr>
    <a:lvl5pPr marL="16326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5pPr>
    <a:lvl6pPr marL="20408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6pPr>
    <a:lvl7pPr marL="244904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7pPr>
    <a:lvl8pPr marL="28572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8pPr>
    <a:lvl9pPr marL="32653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2358" userDrawn="1">
          <p15:clr>
            <a:srgbClr val="A4A3A4"/>
          </p15:clr>
        </p15:guide>
        <p15:guide id="4" orient="horz" pos="2868">
          <p15:clr>
            <a:srgbClr val="A4A3A4"/>
          </p15:clr>
        </p15:guide>
        <p15:guide id="5" pos="2863">
          <p15:clr>
            <a:srgbClr val="A4A3A4"/>
          </p15:clr>
        </p15:guide>
        <p15:guide id="6" orient="horz" pos="3239">
          <p15:clr>
            <a:srgbClr val="A4A3A4"/>
          </p15:clr>
        </p15:guide>
        <p15:guide id="7" pos="28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087"/>
    <a:srgbClr val="009499"/>
    <a:srgbClr val="08AB4D"/>
    <a:srgbClr val="293B96"/>
    <a:srgbClr val="0071BB"/>
    <a:srgbClr val="0066CC"/>
    <a:srgbClr val="33A056"/>
    <a:srgbClr val="F2F8EC"/>
    <a:srgbClr val="DBEC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89" autoAdjust="0"/>
    <p:restoredTop sz="72348" autoAdjust="0"/>
  </p:normalViewPr>
  <p:slideViewPr>
    <p:cSldViewPr snapToGrid="0">
      <p:cViewPr varScale="1">
        <p:scale>
          <a:sx n="118" d="100"/>
          <a:sy n="118" d="100"/>
        </p:scale>
        <p:origin x="600" y="102"/>
      </p:cViewPr>
      <p:guideLst>
        <p:guide pos="2880"/>
        <p:guide orient="horz" pos="2358"/>
        <p:guide orient="horz" pos="2868"/>
        <p:guide pos="2863"/>
        <p:guide orient="horz" pos="3239"/>
        <p:guide pos="288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4F0299-6C5E-4D69-A929-9EC0F617C1E1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21BD43-3E1D-4F69-9EE4-B71CD633C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41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EE7157-BB95-409C-8AE9-B61DC085510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2D15D4-6B77-4AD2-9F10-B72A97544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30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D15D4-6B77-4AD2-9F10-B72A97544C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71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D15D4-6B77-4AD2-9F10-B72A97544C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90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D15D4-6B77-4AD2-9F10-B72A97544C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120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D15D4-6B77-4AD2-9F10-B72A97544C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098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D15D4-6B77-4AD2-9F10-B72A97544C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2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D15D4-6B77-4AD2-9F10-B72A97544C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32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D15D4-6B77-4AD2-9F10-B72A97544C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170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D15D4-6B77-4AD2-9F10-B72A97544C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25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D15D4-6B77-4AD2-9F10-B72A97544C9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740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D15D4-6B77-4AD2-9F10-B72A97544C9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3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F483E-0C00-4941-A105-A957A522EFE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4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D15D4-6B77-4AD2-9F10-B72A97544C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5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D15D4-6B77-4AD2-9F10-B72A97544C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24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D15D4-6B77-4AD2-9F10-B72A97544C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55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D15D4-6B77-4AD2-9F10-B72A97544C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67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D15D4-6B77-4AD2-9F10-B72A97544C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00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D15D4-6B77-4AD2-9F10-B72A97544C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97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D15D4-6B77-4AD2-9F10-B72A97544C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74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D15D4-6B77-4AD2-9F10-B72A97544C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26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anninmp/Documents/Jobs%20In%20Progress/%20LOGOS/%20DPI%20Logos/dpi_logo_horizSS-REV.emf" TargetMode="Externa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2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1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97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364321" y="1293834"/>
            <a:ext cx="6311370" cy="12626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3820"/>
              </a:lnSpc>
              <a:buNone/>
              <a:defRPr sz="3600" baseline="0">
                <a:solidFill>
                  <a:srgbClr val="333399"/>
                </a:solidFill>
                <a:latin typeface="Lato Black" panose="020F0A02020204030203" pitchFamily="34" charset="0"/>
              </a:defRPr>
            </a:lvl1pPr>
            <a:lvl2pPr>
              <a:defRPr sz="2637">
                <a:solidFill>
                  <a:srgbClr val="333399"/>
                </a:solidFill>
                <a:latin typeface="+mj-lt"/>
              </a:defRPr>
            </a:lvl2pPr>
            <a:lvl3pPr>
              <a:defRPr sz="2637">
                <a:solidFill>
                  <a:srgbClr val="333399"/>
                </a:solidFill>
                <a:latin typeface="+mj-lt"/>
              </a:defRPr>
            </a:lvl3pPr>
            <a:lvl4pPr>
              <a:defRPr sz="2637">
                <a:solidFill>
                  <a:srgbClr val="333399"/>
                </a:solidFill>
                <a:latin typeface="+mj-lt"/>
              </a:defRPr>
            </a:lvl4pPr>
            <a:lvl5pPr>
              <a:defRPr sz="2637">
                <a:solidFill>
                  <a:srgbClr val="333399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Slide Master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458013" y="3035370"/>
            <a:ext cx="2228771" cy="11238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342789" indent="0">
              <a:lnSpc>
                <a:spcPct val="100000"/>
              </a:lnSpc>
              <a:buNone/>
              <a:defRPr sz="1465"/>
            </a:lvl2pPr>
            <a:lvl3pPr marL="685578" indent="0">
              <a:lnSpc>
                <a:spcPct val="100000"/>
              </a:lnSpc>
              <a:buNone/>
              <a:defRPr sz="1465"/>
            </a:lvl3pPr>
            <a:lvl4pPr marL="1028367" indent="0">
              <a:lnSpc>
                <a:spcPct val="100000"/>
              </a:lnSpc>
              <a:buNone/>
              <a:defRPr sz="1465"/>
            </a:lvl4pPr>
            <a:lvl5pPr marL="1371156" indent="0">
              <a:lnSpc>
                <a:spcPct val="100000"/>
              </a:lnSpc>
              <a:buNone/>
              <a:defRPr sz="1465"/>
            </a:lvl5pPr>
          </a:lstStyle>
          <a:p>
            <a:pPr lvl="0"/>
            <a:r>
              <a:rPr lang="en-US" dirty="0"/>
              <a:t>Name of Presenter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Date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-1" y="3248879"/>
            <a:ext cx="9144058" cy="1896438"/>
            <a:chOff x="-1" y="3248879"/>
            <a:chExt cx="9144058" cy="1896438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" t="7103" r="1" b="14555"/>
            <a:stretch/>
          </p:blipFill>
          <p:spPr>
            <a:xfrm>
              <a:off x="-1" y="3248879"/>
              <a:ext cx="9144058" cy="1896438"/>
            </a:xfrm>
            <a:prstGeom prst="rect">
              <a:avLst/>
            </a:prstGeom>
          </p:spPr>
        </p:pic>
        <p:pic>
          <p:nvPicPr>
            <p:cNvPr id="3" name="dpi_logo_horizSS-REV.emf" descr="/Users/anninmp/Documents/Jobs In Progress/ LOGOS/ DPI Logos/dpi_logo_horizSS-REV.emf"/>
            <p:cNvPicPr>
              <a:picLocks noChangeAspect="1"/>
            </p:cNvPicPr>
            <p:nvPr userDrawn="1"/>
          </p:nvPicPr>
          <p:blipFill>
            <a:blip r:embed="rId3" r:link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7957" y="4481264"/>
              <a:ext cx="2246156" cy="4616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801593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3003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/>
              <a:t>Sample Video Slide</a:t>
            </a:r>
          </a:p>
        </p:txBody>
      </p:sp>
      <p:sp>
        <p:nvSpPr>
          <p:cNvPr id="3" name="Media Placeholder 2"/>
          <p:cNvSpPr>
            <a:spLocks noGrp="1"/>
          </p:cNvSpPr>
          <p:nvPr>
            <p:ph type="media" sz="quarter" idx="15"/>
          </p:nvPr>
        </p:nvSpPr>
        <p:spPr>
          <a:xfrm>
            <a:off x="2042012" y="1304873"/>
            <a:ext cx="5045075" cy="25304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3962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7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9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3415E-5B39-4CD8-A8E4-32608CD6D61F}" type="datetimeFigureOut">
              <a:rPr lang="en-US" smtClean="0"/>
              <a:pPr>
                <a:defRPr/>
              </a:pPr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91DD7-576A-4572-9584-7E1C72719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4668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9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7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3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7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691C-E3DE-406D-8A71-71758281E8B5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17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697" r:id="rId13"/>
  </p:sldLayoutIdLst>
  <p:transition spd="slow">
    <p:fade thruBlk="1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pi.wi.gov/esea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pi.wi.gov/statesupt/equity-counci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137493" y="1428514"/>
            <a:ext cx="7184256" cy="1262666"/>
          </a:xfrm>
        </p:spPr>
        <p:txBody>
          <a:bodyPr/>
          <a:lstStyle/>
          <a:p>
            <a:r>
              <a:rPr lang="en-US" sz="4000" b="1" dirty="0" smtClean="0"/>
              <a:t>The Every </a:t>
            </a:r>
            <a:r>
              <a:rPr lang="en-US" sz="4000" b="1" dirty="0"/>
              <a:t>Student Succeeds </a:t>
            </a:r>
            <a:r>
              <a:rPr lang="en-US" sz="4000" b="1" dirty="0" smtClean="0"/>
              <a:t>Act (ESSA) </a:t>
            </a:r>
            <a:endParaRPr lang="en-US" sz="3200" b="1" i="1" dirty="0" smtClean="0">
              <a:latin typeface="Lato" panose="020F0502020204030203" pitchFamily="34" charset="0"/>
            </a:endParaRPr>
          </a:p>
          <a:p>
            <a:r>
              <a:rPr lang="en-US" sz="3200" b="1" i="1" dirty="0" smtClean="0">
                <a:latin typeface="Lato" panose="020F0502020204030203" pitchFamily="34" charset="0"/>
              </a:rPr>
              <a:t>Stakeholder Feedback Session</a:t>
            </a:r>
            <a:endParaRPr lang="en-US" sz="3200" b="1" i="1" dirty="0">
              <a:latin typeface="Lato" panose="020F0502020204030203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100637" y="3876259"/>
            <a:ext cx="4485692" cy="463412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Lato" panose="020F0502020204030203" pitchFamily="34" charset="0"/>
              </a:rPr>
              <a:t>Madison, WI  -  June 27, 2017</a:t>
            </a:r>
            <a:endParaRPr lang="en-US" sz="1400" b="1" dirty="0">
              <a:solidFill>
                <a:schemeClr val="tx2"/>
              </a:solidFill>
              <a:latin typeface="Lato" panose="020F0502020204030203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endParaRPr lang="en-US" sz="1400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97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0212" y="1262610"/>
            <a:ext cx="1245952" cy="114212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73967" y="1375075"/>
            <a:ext cx="5064841" cy="300953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US" sz="2800" b="1" dirty="0" smtClean="0">
                <a:solidFill>
                  <a:schemeClr val="tx1"/>
                </a:solidFill>
              </a:rPr>
              <a:t>What questions do you have at this point?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44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476964" y="1817897"/>
            <a:ext cx="6311370" cy="1262666"/>
          </a:xfrm>
        </p:spPr>
        <p:txBody>
          <a:bodyPr/>
          <a:lstStyle/>
          <a:p>
            <a:r>
              <a:rPr lang="en-US" b="1" dirty="0" smtClean="0"/>
              <a:t>Discussion Groups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1391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515"/>
          <a:stretch/>
        </p:blipFill>
        <p:spPr>
          <a:xfrm>
            <a:off x="1164009" y="1103489"/>
            <a:ext cx="595005" cy="606426"/>
          </a:xfrm>
          <a:prstGeom prst="flowChartConnector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4927"/>
          <a:stretch/>
        </p:blipFill>
        <p:spPr>
          <a:xfrm>
            <a:off x="3231115" y="1070127"/>
            <a:ext cx="632975" cy="639788"/>
          </a:xfrm>
          <a:prstGeom prst="flowChartConnector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/>
          <a:srcRect l="4753" t="5433" r="-1710" b="3697"/>
          <a:stretch/>
        </p:blipFill>
        <p:spPr>
          <a:xfrm>
            <a:off x="7396311" y="1082283"/>
            <a:ext cx="681690" cy="654423"/>
          </a:xfrm>
          <a:prstGeom prst="flowChartConnector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/>
          <a:srcRect l="4955" t="1511" r="3492" b="1778"/>
          <a:stretch/>
        </p:blipFill>
        <p:spPr>
          <a:xfrm>
            <a:off x="5317411" y="1072920"/>
            <a:ext cx="625579" cy="626835"/>
          </a:xfrm>
          <a:prstGeom prst="flowChartConnector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Your Help to Finalize the Plan 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496340" y="2230172"/>
            <a:ext cx="1930344" cy="1722069"/>
          </a:xfrm>
          <a:custGeom>
            <a:avLst/>
            <a:gdLst>
              <a:gd name="connsiteX0" fmla="*/ 0 w 1506871"/>
              <a:gd name="connsiteY0" fmla="*/ 0 h 2014854"/>
              <a:gd name="connsiteX1" fmla="*/ 1506871 w 1506871"/>
              <a:gd name="connsiteY1" fmla="*/ 0 h 2014854"/>
              <a:gd name="connsiteX2" fmla="*/ 1506871 w 1506871"/>
              <a:gd name="connsiteY2" fmla="*/ 2014854 h 2014854"/>
              <a:gd name="connsiteX3" fmla="*/ 0 w 1506871"/>
              <a:gd name="connsiteY3" fmla="*/ 2014854 h 2014854"/>
              <a:gd name="connsiteX4" fmla="*/ 0 w 1506871"/>
              <a:gd name="connsiteY4" fmla="*/ 0 h 201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871" h="2014854">
                <a:moveTo>
                  <a:pt x="0" y="0"/>
                </a:moveTo>
                <a:lnTo>
                  <a:pt x="1506871" y="0"/>
                </a:lnTo>
                <a:lnTo>
                  <a:pt x="1506871" y="2014854"/>
                </a:lnTo>
                <a:lnTo>
                  <a:pt x="0" y="201485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37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marL="171450" lvl="0" indent="-1714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Identification of Schools for Targeted Support and Intervention</a:t>
            </a: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9833" y="1667929"/>
            <a:ext cx="1925879" cy="537455"/>
          </a:xfrm>
          <a:prstGeom prst="rect">
            <a:avLst/>
          </a:prstGeom>
          <a:solidFill>
            <a:srgbClr val="0071BB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>
                <a:solidFill>
                  <a:schemeClr val="lt1"/>
                </a:solidFill>
              </a:rPr>
              <a:t>Accountability</a:t>
            </a:r>
          </a:p>
        </p:txBody>
      </p:sp>
      <p:sp>
        <p:nvSpPr>
          <p:cNvPr id="7" name="Freeform 6"/>
          <p:cNvSpPr/>
          <p:nvPr/>
        </p:nvSpPr>
        <p:spPr>
          <a:xfrm>
            <a:off x="2582431" y="2230172"/>
            <a:ext cx="1930344" cy="1722069"/>
          </a:xfrm>
          <a:custGeom>
            <a:avLst/>
            <a:gdLst>
              <a:gd name="connsiteX0" fmla="*/ 0 w 1506871"/>
              <a:gd name="connsiteY0" fmla="*/ 0 h 2014854"/>
              <a:gd name="connsiteX1" fmla="*/ 1506871 w 1506871"/>
              <a:gd name="connsiteY1" fmla="*/ 0 h 2014854"/>
              <a:gd name="connsiteX2" fmla="*/ 1506871 w 1506871"/>
              <a:gd name="connsiteY2" fmla="*/ 2014854 h 2014854"/>
              <a:gd name="connsiteX3" fmla="*/ 0 w 1506871"/>
              <a:gd name="connsiteY3" fmla="*/ 2014854 h 2014854"/>
              <a:gd name="connsiteX4" fmla="*/ 0 w 1506871"/>
              <a:gd name="connsiteY4" fmla="*/ 0 h 201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871" h="2014854">
                <a:moveTo>
                  <a:pt x="0" y="0"/>
                </a:moveTo>
                <a:lnTo>
                  <a:pt x="1506871" y="0"/>
                </a:lnTo>
                <a:lnTo>
                  <a:pt x="1506871" y="2014854"/>
                </a:lnTo>
                <a:lnTo>
                  <a:pt x="0" y="201485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37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marL="171450" lvl="0" indent="-1714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More Rigorous Interventions</a:t>
            </a: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1" kern="1200" dirty="0" smtClean="0">
              <a:solidFill>
                <a:schemeClr val="accent4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85924" y="1667930"/>
            <a:ext cx="1925879" cy="537454"/>
          </a:xfrm>
          <a:prstGeom prst="rect">
            <a:avLst/>
          </a:prstGeom>
          <a:solidFill>
            <a:srgbClr val="0094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>
                <a:solidFill>
                  <a:schemeClr val="lt1"/>
                </a:solidFill>
              </a:rPr>
              <a:t>School Improvement</a:t>
            </a:r>
          </a:p>
        </p:txBody>
      </p:sp>
      <p:sp>
        <p:nvSpPr>
          <p:cNvPr id="9" name="Freeform 8"/>
          <p:cNvSpPr/>
          <p:nvPr/>
        </p:nvSpPr>
        <p:spPr>
          <a:xfrm>
            <a:off x="6747627" y="2230171"/>
            <a:ext cx="1930344" cy="1722069"/>
          </a:xfrm>
          <a:custGeom>
            <a:avLst/>
            <a:gdLst>
              <a:gd name="connsiteX0" fmla="*/ 0 w 1506871"/>
              <a:gd name="connsiteY0" fmla="*/ 0 h 2014854"/>
              <a:gd name="connsiteX1" fmla="*/ 1506871 w 1506871"/>
              <a:gd name="connsiteY1" fmla="*/ 0 h 2014854"/>
              <a:gd name="connsiteX2" fmla="*/ 1506871 w 1506871"/>
              <a:gd name="connsiteY2" fmla="*/ 2014854 h 2014854"/>
              <a:gd name="connsiteX3" fmla="*/ 0 w 1506871"/>
              <a:gd name="connsiteY3" fmla="*/ 2014854 h 2014854"/>
              <a:gd name="connsiteX4" fmla="*/ 0 w 1506871"/>
              <a:gd name="connsiteY4" fmla="*/ 0 h 201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871" h="2014854">
                <a:moveTo>
                  <a:pt x="0" y="0"/>
                </a:moveTo>
                <a:lnTo>
                  <a:pt x="1506871" y="0"/>
                </a:lnTo>
                <a:lnTo>
                  <a:pt x="1506871" y="2014854"/>
                </a:lnTo>
                <a:lnTo>
                  <a:pt x="0" y="201485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37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marL="171450" lvl="0" indent="-1714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English Learners</a:t>
            </a:r>
            <a:endParaRPr lang="en-US" sz="1600" dirty="0">
              <a:solidFill>
                <a:schemeClr val="tx1"/>
              </a:solidFill>
            </a:endParaRPr>
          </a:p>
          <a:p>
            <a:pPr marL="171450" lvl="0" indent="-1714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Homeless Students</a:t>
            </a: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1" kern="1200" dirty="0" smtClean="0">
              <a:solidFill>
                <a:schemeClr val="accent4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51120" y="1667929"/>
            <a:ext cx="1925879" cy="537455"/>
          </a:xfrm>
          <a:prstGeom prst="rect">
            <a:avLst/>
          </a:prstGeom>
          <a:solidFill>
            <a:srgbClr val="08AB4D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/>
              <a:t>Student Supports</a:t>
            </a:r>
          </a:p>
        </p:txBody>
      </p:sp>
      <p:sp>
        <p:nvSpPr>
          <p:cNvPr id="11" name="Freeform 10"/>
          <p:cNvSpPr/>
          <p:nvPr/>
        </p:nvSpPr>
        <p:spPr>
          <a:xfrm>
            <a:off x="4665029" y="2230171"/>
            <a:ext cx="1930344" cy="1722069"/>
          </a:xfrm>
          <a:custGeom>
            <a:avLst/>
            <a:gdLst>
              <a:gd name="connsiteX0" fmla="*/ 0 w 1506871"/>
              <a:gd name="connsiteY0" fmla="*/ 0 h 2014854"/>
              <a:gd name="connsiteX1" fmla="*/ 1506871 w 1506871"/>
              <a:gd name="connsiteY1" fmla="*/ 0 h 2014854"/>
              <a:gd name="connsiteX2" fmla="*/ 1506871 w 1506871"/>
              <a:gd name="connsiteY2" fmla="*/ 2014854 h 2014854"/>
              <a:gd name="connsiteX3" fmla="*/ 0 w 1506871"/>
              <a:gd name="connsiteY3" fmla="*/ 2014854 h 2014854"/>
              <a:gd name="connsiteX4" fmla="*/ 0 w 1506871"/>
              <a:gd name="connsiteY4" fmla="*/ 0 h 201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871" h="2014854">
                <a:moveTo>
                  <a:pt x="0" y="0"/>
                </a:moveTo>
                <a:lnTo>
                  <a:pt x="1506871" y="0"/>
                </a:lnTo>
                <a:lnTo>
                  <a:pt x="1506871" y="2014854"/>
                </a:lnTo>
                <a:lnTo>
                  <a:pt x="0" y="201485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37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marL="171450" lvl="0" indent="-1714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Focus of State </a:t>
            </a:r>
            <a:r>
              <a:rPr lang="en-US" sz="1600" dirty="0">
                <a:solidFill>
                  <a:schemeClr val="tx1"/>
                </a:solidFill>
              </a:rPr>
              <a:t>A</a:t>
            </a:r>
            <a:r>
              <a:rPr lang="en-US" sz="1600" dirty="0" smtClean="0">
                <a:solidFill>
                  <a:schemeClr val="tx1"/>
                </a:solidFill>
              </a:rPr>
              <a:t>ctivities</a:t>
            </a:r>
            <a:endParaRPr lang="en-US" sz="1600" dirty="0">
              <a:solidFill>
                <a:schemeClr val="tx1"/>
              </a:solidFill>
            </a:endParaRPr>
          </a:p>
          <a:p>
            <a:pPr marL="171450" lvl="0" indent="-1714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1" kern="1200" dirty="0" smtClean="0">
              <a:solidFill>
                <a:schemeClr val="accent4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68522" y="1667929"/>
            <a:ext cx="1925879" cy="537455"/>
          </a:xfrm>
          <a:prstGeom prst="rect">
            <a:avLst/>
          </a:prstGeom>
          <a:solidFill>
            <a:srgbClr val="293B96"/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i="1" dirty="0" smtClean="0">
                <a:solidFill>
                  <a:schemeClr val="bg1"/>
                </a:solidFill>
              </a:rPr>
              <a:t>Educator Development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6340" y="4251679"/>
            <a:ext cx="8180659" cy="736881"/>
          </a:xfrm>
          <a:prstGeom prst="rect">
            <a:avLst/>
          </a:prstGeom>
          <a:solidFill>
            <a:srgbClr val="2620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Online survey available for detailed feedback the draft </a:t>
            </a:r>
            <a:r>
              <a:rPr lang="en-US" sz="1800" b="1" dirty="0">
                <a:solidFill>
                  <a:schemeClr val="bg1"/>
                </a:solidFill>
              </a:rPr>
              <a:t>ESSA </a:t>
            </a:r>
            <a:r>
              <a:rPr lang="en-US" sz="1800" b="1" dirty="0" smtClean="0">
                <a:solidFill>
                  <a:schemeClr val="bg1"/>
                </a:solidFill>
              </a:rPr>
              <a:t>plan</a:t>
            </a:r>
          </a:p>
          <a:p>
            <a:pPr algn="ctr"/>
            <a:r>
              <a:rPr lang="en-US" sz="1800" b="1" i="1" dirty="0" smtClean="0">
                <a:solidFill>
                  <a:schemeClr val="bg1"/>
                </a:solidFill>
              </a:rPr>
              <a:t>http://</a:t>
            </a:r>
            <a:r>
              <a:rPr lang="en-US" sz="1800" b="1" i="1" dirty="0">
                <a:solidFill>
                  <a:schemeClr val="bg1"/>
                </a:solidFill>
              </a:rPr>
              <a:t>dpi.wi.gov/esea</a:t>
            </a:r>
          </a:p>
        </p:txBody>
      </p:sp>
    </p:spTree>
    <p:extLst>
      <p:ext uri="{BB962C8B-B14F-4D97-AF65-F5344CB8AC3E}">
        <p14:creationId xmlns:p14="http://schemas.microsoft.com/office/powerpoint/2010/main" val="376554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515"/>
          <a:stretch/>
        </p:blipFill>
        <p:spPr>
          <a:xfrm>
            <a:off x="1164009" y="1116741"/>
            <a:ext cx="595005" cy="606426"/>
          </a:xfrm>
          <a:prstGeom prst="flowChartConnector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4927"/>
          <a:stretch/>
        </p:blipFill>
        <p:spPr>
          <a:xfrm>
            <a:off x="1145024" y="2964686"/>
            <a:ext cx="632975" cy="639788"/>
          </a:xfrm>
          <a:prstGeom prst="flowChartConnector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/>
          <a:srcRect l="4753" t="5433" r="-1710" b="3697"/>
          <a:stretch/>
        </p:blipFill>
        <p:spPr>
          <a:xfrm>
            <a:off x="3716094" y="2968241"/>
            <a:ext cx="681690" cy="654423"/>
          </a:xfrm>
          <a:prstGeom prst="flowChartConnector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/>
          <a:srcRect l="4955" t="1511" r="3492" b="1778"/>
          <a:stretch/>
        </p:blipFill>
        <p:spPr>
          <a:xfrm>
            <a:off x="3719792" y="1075787"/>
            <a:ext cx="625579" cy="626835"/>
          </a:xfrm>
          <a:prstGeom prst="flowChartConnector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Groups: 2 Rounds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9833" y="1681181"/>
            <a:ext cx="1925879" cy="537455"/>
          </a:xfrm>
          <a:prstGeom prst="rect">
            <a:avLst/>
          </a:prstGeom>
          <a:solidFill>
            <a:srgbClr val="0071BB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>
                <a:solidFill>
                  <a:schemeClr val="lt1"/>
                </a:solidFill>
              </a:rPr>
              <a:t>Accountability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499833" y="3562489"/>
            <a:ext cx="1925879" cy="537454"/>
          </a:xfrm>
          <a:prstGeom prst="rect">
            <a:avLst/>
          </a:prstGeom>
          <a:solidFill>
            <a:srgbClr val="0094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>
                <a:solidFill>
                  <a:schemeClr val="lt1"/>
                </a:solidFill>
              </a:rPr>
              <a:t>School Improvement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70903" y="3553887"/>
            <a:ext cx="1925879" cy="537455"/>
          </a:xfrm>
          <a:prstGeom prst="rect">
            <a:avLst/>
          </a:prstGeom>
          <a:solidFill>
            <a:srgbClr val="08AB4D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/>
              <a:t>Student Supports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70903" y="1670796"/>
            <a:ext cx="1925879" cy="537455"/>
          </a:xfrm>
          <a:prstGeom prst="rect">
            <a:avLst/>
          </a:prstGeom>
          <a:solidFill>
            <a:srgbClr val="293B96"/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i="1" dirty="0" smtClean="0">
                <a:solidFill>
                  <a:schemeClr val="bg1"/>
                </a:solidFill>
              </a:rPr>
              <a:t>Educator Development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5341701" y="1329674"/>
            <a:ext cx="3335298" cy="3285510"/>
          </a:xfrm>
          <a:custGeom>
            <a:avLst/>
            <a:gdLst>
              <a:gd name="connsiteX0" fmla="*/ 0 w 1506871"/>
              <a:gd name="connsiteY0" fmla="*/ 0 h 2014854"/>
              <a:gd name="connsiteX1" fmla="*/ 1506871 w 1506871"/>
              <a:gd name="connsiteY1" fmla="*/ 0 h 2014854"/>
              <a:gd name="connsiteX2" fmla="*/ 1506871 w 1506871"/>
              <a:gd name="connsiteY2" fmla="*/ 2014854 h 2014854"/>
              <a:gd name="connsiteX3" fmla="*/ 0 w 1506871"/>
              <a:gd name="connsiteY3" fmla="*/ 2014854 h 2014854"/>
              <a:gd name="connsiteX4" fmla="*/ 0 w 1506871"/>
              <a:gd name="connsiteY4" fmla="*/ 0 h 201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871" h="2014854">
                <a:moveTo>
                  <a:pt x="0" y="0"/>
                </a:moveTo>
                <a:lnTo>
                  <a:pt x="1506871" y="0"/>
                </a:lnTo>
                <a:lnTo>
                  <a:pt x="1506871" y="2014854"/>
                </a:lnTo>
                <a:lnTo>
                  <a:pt x="0" y="201485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37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Pick a group for round 1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Contribute your best ideas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Discuss with small group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Identify key takeaways to share with the whole group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Pick a group for round </a:t>
            </a:r>
            <a:r>
              <a:rPr lang="en-US" sz="1800" dirty="0" smtClean="0">
                <a:solidFill>
                  <a:schemeClr val="tx1"/>
                </a:solidFill>
              </a:rPr>
              <a:t>2, and repeat</a:t>
            </a:r>
          </a:p>
        </p:txBody>
      </p:sp>
      <p:sp>
        <p:nvSpPr>
          <p:cNvPr id="18" name="Freeform 17"/>
          <p:cNvSpPr/>
          <p:nvPr/>
        </p:nvSpPr>
        <p:spPr>
          <a:xfrm>
            <a:off x="495368" y="2218636"/>
            <a:ext cx="1930344" cy="537455"/>
          </a:xfrm>
          <a:custGeom>
            <a:avLst/>
            <a:gdLst>
              <a:gd name="connsiteX0" fmla="*/ 0 w 1506871"/>
              <a:gd name="connsiteY0" fmla="*/ 0 h 2014854"/>
              <a:gd name="connsiteX1" fmla="*/ 1506871 w 1506871"/>
              <a:gd name="connsiteY1" fmla="*/ 0 h 2014854"/>
              <a:gd name="connsiteX2" fmla="*/ 1506871 w 1506871"/>
              <a:gd name="connsiteY2" fmla="*/ 2014854 h 2014854"/>
              <a:gd name="connsiteX3" fmla="*/ 0 w 1506871"/>
              <a:gd name="connsiteY3" fmla="*/ 2014854 h 2014854"/>
              <a:gd name="connsiteX4" fmla="*/ 0 w 1506871"/>
              <a:gd name="connsiteY4" fmla="*/ 0 h 201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871" h="2014854">
                <a:moveTo>
                  <a:pt x="0" y="0"/>
                </a:moveTo>
                <a:lnTo>
                  <a:pt x="1506871" y="0"/>
                </a:lnTo>
                <a:lnTo>
                  <a:pt x="1506871" y="2014854"/>
                </a:lnTo>
                <a:lnTo>
                  <a:pt x="0" y="201485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37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Group Location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066438" y="2208251"/>
            <a:ext cx="1930344" cy="537455"/>
          </a:xfrm>
          <a:custGeom>
            <a:avLst/>
            <a:gdLst>
              <a:gd name="connsiteX0" fmla="*/ 0 w 1506871"/>
              <a:gd name="connsiteY0" fmla="*/ 0 h 2014854"/>
              <a:gd name="connsiteX1" fmla="*/ 1506871 w 1506871"/>
              <a:gd name="connsiteY1" fmla="*/ 0 h 2014854"/>
              <a:gd name="connsiteX2" fmla="*/ 1506871 w 1506871"/>
              <a:gd name="connsiteY2" fmla="*/ 2014854 h 2014854"/>
              <a:gd name="connsiteX3" fmla="*/ 0 w 1506871"/>
              <a:gd name="connsiteY3" fmla="*/ 2014854 h 2014854"/>
              <a:gd name="connsiteX4" fmla="*/ 0 w 1506871"/>
              <a:gd name="connsiteY4" fmla="*/ 0 h 201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871" h="2014854">
                <a:moveTo>
                  <a:pt x="0" y="0"/>
                </a:moveTo>
                <a:lnTo>
                  <a:pt x="1506871" y="0"/>
                </a:lnTo>
                <a:lnTo>
                  <a:pt x="1506871" y="2014854"/>
                </a:lnTo>
                <a:lnTo>
                  <a:pt x="0" y="201485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37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Group Location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066438" y="4077729"/>
            <a:ext cx="1930344" cy="537455"/>
          </a:xfrm>
          <a:custGeom>
            <a:avLst/>
            <a:gdLst>
              <a:gd name="connsiteX0" fmla="*/ 0 w 1506871"/>
              <a:gd name="connsiteY0" fmla="*/ 0 h 2014854"/>
              <a:gd name="connsiteX1" fmla="*/ 1506871 w 1506871"/>
              <a:gd name="connsiteY1" fmla="*/ 0 h 2014854"/>
              <a:gd name="connsiteX2" fmla="*/ 1506871 w 1506871"/>
              <a:gd name="connsiteY2" fmla="*/ 2014854 h 2014854"/>
              <a:gd name="connsiteX3" fmla="*/ 0 w 1506871"/>
              <a:gd name="connsiteY3" fmla="*/ 2014854 h 2014854"/>
              <a:gd name="connsiteX4" fmla="*/ 0 w 1506871"/>
              <a:gd name="connsiteY4" fmla="*/ 0 h 201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871" h="2014854">
                <a:moveTo>
                  <a:pt x="0" y="0"/>
                </a:moveTo>
                <a:lnTo>
                  <a:pt x="1506871" y="0"/>
                </a:lnTo>
                <a:lnTo>
                  <a:pt x="1506871" y="2014854"/>
                </a:lnTo>
                <a:lnTo>
                  <a:pt x="0" y="201485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37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Group Location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95368" y="4101035"/>
            <a:ext cx="1930344" cy="537455"/>
          </a:xfrm>
          <a:custGeom>
            <a:avLst/>
            <a:gdLst>
              <a:gd name="connsiteX0" fmla="*/ 0 w 1506871"/>
              <a:gd name="connsiteY0" fmla="*/ 0 h 2014854"/>
              <a:gd name="connsiteX1" fmla="*/ 1506871 w 1506871"/>
              <a:gd name="connsiteY1" fmla="*/ 0 h 2014854"/>
              <a:gd name="connsiteX2" fmla="*/ 1506871 w 1506871"/>
              <a:gd name="connsiteY2" fmla="*/ 2014854 h 2014854"/>
              <a:gd name="connsiteX3" fmla="*/ 0 w 1506871"/>
              <a:gd name="connsiteY3" fmla="*/ 2014854 h 2014854"/>
              <a:gd name="connsiteX4" fmla="*/ 0 w 1506871"/>
              <a:gd name="connsiteY4" fmla="*/ 0 h 201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871" h="2014854">
                <a:moveTo>
                  <a:pt x="0" y="0"/>
                </a:moveTo>
                <a:lnTo>
                  <a:pt x="1506871" y="0"/>
                </a:lnTo>
                <a:lnTo>
                  <a:pt x="1506871" y="2014854"/>
                </a:lnTo>
                <a:lnTo>
                  <a:pt x="0" y="201485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37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Group Location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62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ESSA Plan: Accountability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7920" y="1079081"/>
            <a:ext cx="6299200" cy="3263504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0071BB"/>
                </a:solidFill>
              </a:rPr>
              <a:t>Separate state and federal systems </a:t>
            </a:r>
          </a:p>
          <a:p>
            <a:pPr lvl="1"/>
            <a:r>
              <a:rPr lang="en-US" sz="1600" dirty="0" smtClean="0"/>
              <a:t>Federal system designed to identify schools for comprehensive and targeted supports</a:t>
            </a:r>
          </a:p>
          <a:p>
            <a:r>
              <a:rPr lang="en-US" sz="2000" b="1" dirty="0" smtClean="0">
                <a:solidFill>
                  <a:srgbClr val="0071BB"/>
                </a:solidFill>
              </a:rPr>
              <a:t>Federal accountability indicators</a:t>
            </a:r>
          </a:p>
          <a:p>
            <a:pPr lvl="1"/>
            <a:r>
              <a:rPr lang="en-US" sz="1600" dirty="0" smtClean="0"/>
              <a:t>Academic </a:t>
            </a:r>
            <a:r>
              <a:rPr lang="en-US" sz="1600" dirty="0"/>
              <a:t>Achievement (ELA and Math)</a:t>
            </a:r>
          </a:p>
          <a:p>
            <a:pPr lvl="1"/>
            <a:r>
              <a:rPr lang="en-US" sz="1600" dirty="0" smtClean="0"/>
              <a:t>Student </a:t>
            </a:r>
            <a:r>
              <a:rPr lang="en-US" sz="1600" dirty="0"/>
              <a:t>Growth</a:t>
            </a:r>
          </a:p>
          <a:p>
            <a:pPr lvl="1"/>
            <a:r>
              <a:rPr lang="en-US" sz="1600" dirty="0" smtClean="0"/>
              <a:t>Progress </a:t>
            </a:r>
            <a:r>
              <a:rPr lang="en-US" sz="1600" dirty="0"/>
              <a:t>toward English learner proficiency</a:t>
            </a:r>
          </a:p>
          <a:p>
            <a:pPr lvl="1"/>
            <a:r>
              <a:rPr lang="en-US" sz="1600" dirty="0" smtClean="0"/>
              <a:t>Graduation</a:t>
            </a:r>
            <a:endParaRPr lang="en-US" sz="1600" dirty="0"/>
          </a:p>
          <a:p>
            <a:pPr lvl="1"/>
            <a:r>
              <a:rPr lang="en-US" sz="1600" dirty="0" smtClean="0"/>
              <a:t>Chronic Absenteeism</a:t>
            </a:r>
          </a:p>
          <a:p>
            <a:r>
              <a:rPr lang="en-US" sz="2000" b="1" dirty="0" smtClean="0">
                <a:solidFill>
                  <a:srgbClr val="0071BB"/>
                </a:solidFill>
              </a:rPr>
              <a:t>Long-term goals</a:t>
            </a:r>
          </a:p>
          <a:p>
            <a:pPr lvl="1"/>
            <a:r>
              <a:rPr lang="en-US" sz="1600" dirty="0" smtClean="0"/>
              <a:t>Close achievement gap in half over a six-year period in ELA, math and graduation rate </a:t>
            </a:r>
          </a:p>
          <a:p>
            <a:pPr lvl="1"/>
            <a:r>
              <a:rPr lang="en-US" sz="1600" dirty="0" smtClean="0"/>
              <a:t>Increase percent of English learners on-track to proficiency by 18 points over a six-year period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4515"/>
          <a:stretch/>
        </p:blipFill>
        <p:spPr>
          <a:xfrm>
            <a:off x="312310" y="1180681"/>
            <a:ext cx="1905009" cy="1941577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35865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ESSA Plan: School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7920" y="1282281"/>
            <a:ext cx="6299200" cy="3263504"/>
          </a:xfrm>
        </p:spPr>
        <p:txBody>
          <a:bodyPr>
            <a:noAutofit/>
          </a:bodyPr>
          <a:lstStyle/>
          <a:p>
            <a:r>
              <a:rPr lang="en-US" sz="2000" dirty="0" smtClean="0"/>
              <a:t>All </a:t>
            </a:r>
            <a:r>
              <a:rPr lang="en-US" sz="2000" dirty="0"/>
              <a:t>schools identified for targeted or comprehensive supports will have access to </a:t>
            </a:r>
            <a:r>
              <a:rPr lang="en-US" sz="2000" b="1" dirty="0">
                <a:solidFill>
                  <a:srgbClr val="009499"/>
                </a:solidFill>
              </a:rPr>
              <a:t>Wisconsin’s system of statewide </a:t>
            </a:r>
            <a:r>
              <a:rPr lang="en-US" sz="2000" b="1" dirty="0" smtClean="0">
                <a:solidFill>
                  <a:srgbClr val="009499"/>
                </a:solidFill>
              </a:rPr>
              <a:t>support</a:t>
            </a:r>
            <a:r>
              <a:rPr lang="en-US" sz="2000" dirty="0" smtClean="0"/>
              <a:t>, including: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Local </a:t>
            </a:r>
            <a:r>
              <a:rPr lang="en-US" sz="1600" dirty="0"/>
              <a:t>needs assessment to </a:t>
            </a:r>
            <a:r>
              <a:rPr lang="en-US" sz="1600" dirty="0" smtClean="0"/>
              <a:t>identify opportunities </a:t>
            </a:r>
            <a:r>
              <a:rPr lang="en-US" sz="1600" dirty="0"/>
              <a:t>and </a:t>
            </a:r>
            <a:r>
              <a:rPr lang="en-US" sz="1600" dirty="0" smtClean="0"/>
              <a:t>challenges</a:t>
            </a:r>
            <a:endParaRPr lang="en-US" sz="1600" dirty="0"/>
          </a:p>
          <a:p>
            <a:pPr lvl="1">
              <a:spcBef>
                <a:spcPts val="600"/>
              </a:spcBef>
            </a:pPr>
            <a:r>
              <a:rPr lang="en-US" sz="1600" dirty="0" smtClean="0"/>
              <a:t>Technical </a:t>
            </a:r>
            <a:r>
              <a:rPr lang="en-US" sz="1600" dirty="0"/>
              <a:t>supports to aid in school improvement </a:t>
            </a:r>
            <a:r>
              <a:rPr lang="en-US" sz="1600" dirty="0" smtClean="0"/>
              <a:t>planning</a:t>
            </a:r>
            <a:endParaRPr lang="en-US" sz="1600" dirty="0"/>
          </a:p>
          <a:p>
            <a:pPr lvl="1">
              <a:spcBef>
                <a:spcPts val="600"/>
              </a:spcBef>
            </a:pPr>
            <a:r>
              <a:rPr lang="en-US" sz="1600" dirty="0" smtClean="0"/>
              <a:t>Resources </a:t>
            </a:r>
            <a:r>
              <a:rPr lang="en-US" sz="1600" dirty="0"/>
              <a:t>for </a:t>
            </a:r>
            <a:r>
              <a:rPr lang="en-US" sz="1600" dirty="0" smtClean="0"/>
              <a:t>strategies </a:t>
            </a:r>
            <a:r>
              <a:rPr lang="en-US" sz="1600" dirty="0"/>
              <a:t>to improve student </a:t>
            </a:r>
            <a:r>
              <a:rPr lang="en-US" sz="1600" dirty="0" smtClean="0"/>
              <a:t>outcomes</a:t>
            </a:r>
            <a:endParaRPr lang="en-US" sz="1600" dirty="0"/>
          </a:p>
          <a:p>
            <a:pPr lvl="1">
              <a:spcBef>
                <a:spcPts val="600"/>
              </a:spcBef>
            </a:pPr>
            <a:r>
              <a:rPr lang="en-US" sz="1600" dirty="0" smtClean="0"/>
              <a:t>Data </a:t>
            </a:r>
            <a:r>
              <a:rPr lang="en-US" sz="1600" dirty="0"/>
              <a:t>analysis tools </a:t>
            </a:r>
            <a:r>
              <a:rPr lang="en-US" sz="1600" dirty="0" smtClean="0"/>
              <a:t>to </a:t>
            </a:r>
            <a:r>
              <a:rPr lang="en-US" sz="1600" dirty="0"/>
              <a:t>allow schools </a:t>
            </a:r>
            <a:r>
              <a:rPr lang="en-US" sz="1600" dirty="0" smtClean="0"/>
              <a:t>to share </a:t>
            </a:r>
            <a:r>
              <a:rPr lang="en-US" sz="1600" dirty="0"/>
              <a:t>expertise </a:t>
            </a:r>
            <a:r>
              <a:rPr lang="en-US" sz="1600" dirty="0" smtClean="0"/>
              <a:t>with others</a:t>
            </a:r>
          </a:p>
          <a:p>
            <a:pPr lvl="1"/>
            <a:endParaRPr lang="en-US" sz="1600" dirty="0"/>
          </a:p>
          <a:p>
            <a:r>
              <a:rPr lang="en-US" sz="1900" dirty="0"/>
              <a:t>All schools identified under the federal system are </a:t>
            </a:r>
            <a:r>
              <a:rPr lang="en-US" sz="1900" dirty="0" smtClean="0"/>
              <a:t>held accountable </a:t>
            </a:r>
            <a:r>
              <a:rPr lang="en-US" sz="1900" dirty="0"/>
              <a:t>for deep and </a:t>
            </a:r>
            <a:r>
              <a:rPr lang="en-US" sz="1900" b="1" dirty="0">
                <a:solidFill>
                  <a:srgbClr val="009499"/>
                </a:solidFill>
              </a:rPr>
              <a:t>sustained community engagement </a:t>
            </a:r>
            <a:r>
              <a:rPr lang="en-US" sz="1900" dirty="0" smtClean="0"/>
              <a:t>as a </a:t>
            </a:r>
            <a:r>
              <a:rPr lang="en-US" sz="1900" dirty="0"/>
              <a:t>school support and improvement </a:t>
            </a:r>
            <a:r>
              <a:rPr lang="en-US" sz="1900" dirty="0" smtClean="0"/>
              <a:t>strategy</a:t>
            </a:r>
            <a:endParaRPr lang="en-US" sz="1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4927"/>
          <a:stretch/>
        </p:blipFill>
        <p:spPr>
          <a:xfrm>
            <a:off x="322470" y="1150201"/>
            <a:ext cx="1914109" cy="1934709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15623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ESSA Plan: Educator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7920" y="1272121"/>
            <a:ext cx="6299200" cy="326350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Uses the </a:t>
            </a:r>
            <a:r>
              <a:rPr lang="en-US" sz="2000" b="1" dirty="0">
                <a:solidFill>
                  <a:srgbClr val="293B96"/>
                </a:solidFill>
              </a:rPr>
              <a:t>Educator Effectiveness System </a:t>
            </a:r>
            <a:r>
              <a:rPr lang="en-US" sz="2000" dirty="0"/>
              <a:t>as a professional development system to continuously improve </a:t>
            </a:r>
            <a:r>
              <a:rPr lang="en-US" sz="2000" dirty="0" smtClean="0"/>
              <a:t>practice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dirty="0" smtClean="0"/>
              <a:t>Provides </a:t>
            </a:r>
            <a:r>
              <a:rPr lang="en-US" sz="2000" dirty="0"/>
              <a:t>a statewide </a:t>
            </a:r>
            <a:r>
              <a:rPr lang="en-US" sz="2000" b="1" dirty="0">
                <a:solidFill>
                  <a:srgbClr val="293B96"/>
                </a:solidFill>
              </a:rPr>
              <a:t>learning management system </a:t>
            </a:r>
            <a:r>
              <a:rPr lang="en-US" sz="2000" dirty="0"/>
              <a:t>for professional development </a:t>
            </a:r>
            <a:r>
              <a:rPr lang="en-US" sz="2000" dirty="0" smtClean="0"/>
              <a:t>activities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dirty="0" smtClean="0"/>
              <a:t>Creates </a:t>
            </a:r>
            <a:r>
              <a:rPr lang="en-US" sz="2000" dirty="0"/>
              <a:t>regional and statewide training opportunities around </a:t>
            </a:r>
            <a:r>
              <a:rPr lang="en-US" sz="2000" dirty="0" smtClean="0"/>
              <a:t>strategies </a:t>
            </a:r>
            <a:r>
              <a:rPr lang="en-US" sz="2000" dirty="0"/>
              <a:t>for </a:t>
            </a:r>
            <a:r>
              <a:rPr lang="en-US" sz="2000" b="1" dirty="0">
                <a:solidFill>
                  <a:srgbClr val="293B96"/>
                </a:solidFill>
              </a:rPr>
              <a:t>leading or teaching for </a:t>
            </a:r>
            <a:r>
              <a:rPr lang="en-US" sz="2000" b="1" dirty="0" smtClean="0">
                <a:solidFill>
                  <a:srgbClr val="293B96"/>
                </a:solidFill>
              </a:rPr>
              <a:t>equity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dirty="0" smtClean="0"/>
              <a:t>Advances </a:t>
            </a:r>
            <a:r>
              <a:rPr lang="en-US" sz="2000" b="1" dirty="0">
                <a:solidFill>
                  <a:srgbClr val="293B96"/>
                </a:solidFill>
              </a:rPr>
              <a:t>technology-enabled learning environment </a:t>
            </a:r>
            <a:r>
              <a:rPr lang="en-US" sz="2000" b="1" dirty="0" smtClean="0">
                <a:solidFill>
                  <a:srgbClr val="293B96"/>
                </a:solidFill>
              </a:rPr>
              <a:t> </a:t>
            </a:r>
            <a:r>
              <a:rPr lang="en-US" sz="2000" dirty="0" smtClean="0"/>
              <a:t>and </a:t>
            </a:r>
            <a:r>
              <a:rPr lang="en-US" sz="2000" dirty="0"/>
              <a:t>data </a:t>
            </a:r>
            <a:r>
              <a:rPr lang="en-US" sz="2000" dirty="0" smtClean="0"/>
              <a:t>use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dirty="0" smtClean="0"/>
              <a:t>Develops </a:t>
            </a:r>
            <a:r>
              <a:rPr lang="en-US" sz="2000" dirty="0"/>
              <a:t>resources for educators on </a:t>
            </a:r>
            <a:r>
              <a:rPr lang="en-US" sz="2000" b="1" dirty="0">
                <a:solidFill>
                  <a:srgbClr val="293B96"/>
                </a:solidFill>
              </a:rPr>
              <a:t>data and assessment </a:t>
            </a:r>
            <a:r>
              <a:rPr lang="en-US" sz="2000" b="1" dirty="0" smtClean="0">
                <a:solidFill>
                  <a:srgbClr val="293B96"/>
                </a:solidFill>
              </a:rPr>
              <a:t>literacy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955" t="1511" r="3492" b="1778"/>
          <a:stretch/>
        </p:blipFill>
        <p:spPr>
          <a:xfrm>
            <a:off x="316742" y="1209700"/>
            <a:ext cx="1858877" cy="1862609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90733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4753" t="5433" r="-1710" b="3697"/>
          <a:stretch/>
        </p:blipFill>
        <p:spPr>
          <a:xfrm>
            <a:off x="295227" y="1240180"/>
            <a:ext cx="1901906" cy="1825830"/>
          </a:xfrm>
          <a:prstGeom prst="flowChartConnector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ESSA Plan: Student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7920" y="1251801"/>
            <a:ext cx="6299200" cy="3263504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08AB4D"/>
                </a:solidFill>
              </a:rPr>
              <a:t>English Learners: </a:t>
            </a:r>
          </a:p>
          <a:p>
            <a:pPr lvl="1"/>
            <a:r>
              <a:rPr lang="en-US" sz="1700" dirty="0" smtClean="0"/>
              <a:t>Uniform </a:t>
            </a:r>
            <a:r>
              <a:rPr lang="en-US" sz="1700" dirty="0"/>
              <a:t>entry and exit process to ensure continuity of services for English learners </a:t>
            </a:r>
            <a:endParaRPr lang="en-US" sz="1700" dirty="0" smtClean="0"/>
          </a:p>
          <a:p>
            <a:pPr lvl="1"/>
            <a:r>
              <a:rPr lang="en-US" sz="1700" dirty="0" smtClean="0"/>
              <a:t>Framework </a:t>
            </a:r>
            <a:r>
              <a:rPr lang="en-US" sz="1700" dirty="0"/>
              <a:t>for holistically supporting effective language education </a:t>
            </a:r>
            <a:r>
              <a:rPr lang="en-US" sz="1700" dirty="0" smtClean="0"/>
              <a:t>programming</a:t>
            </a:r>
          </a:p>
          <a:p>
            <a:pPr lvl="1"/>
            <a:endParaRPr lang="en-US" sz="1700" dirty="0" smtClean="0"/>
          </a:p>
          <a:p>
            <a:r>
              <a:rPr lang="en-US" sz="2000" b="1" dirty="0" smtClean="0">
                <a:solidFill>
                  <a:srgbClr val="08AB4D"/>
                </a:solidFill>
              </a:rPr>
              <a:t>Additional supports and reporting for student groups:</a:t>
            </a:r>
          </a:p>
          <a:p>
            <a:pPr lvl="1"/>
            <a:r>
              <a:rPr lang="en-US" sz="1600" dirty="0" smtClean="0"/>
              <a:t>Foster care students</a:t>
            </a:r>
          </a:p>
          <a:p>
            <a:pPr lvl="1"/>
            <a:r>
              <a:rPr lang="en-US" sz="1600" dirty="0" smtClean="0"/>
              <a:t>Homeless students</a:t>
            </a:r>
          </a:p>
          <a:p>
            <a:pPr lvl="1"/>
            <a:r>
              <a:rPr lang="en-US" sz="1600" dirty="0" smtClean="0"/>
              <a:t>Migratory students</a:t>
            </a:r>
          </a:p>
          <a:p>
            <a:pPr lvl="1"/>
            <a:r>
              <a:rPr lang="en-US" sz="1600" dirty="0" smtClean="0"/>
              <a:t>Military students</a:t>
            </a:r>
          </a:p>
          <a:p>
            <a:pPr lvl="1"/>
            <a:r>
              <a:rPr lang="en-US" sz="1600" dirty="0" smtClean="0"/>
              <a:t>Neglected &amp; Delinquent Students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8679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Takeaways from Discussion Groups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77429" y="2266376"/>
            <a:ext cx="1925879" cy="537455"/>
          </a:xfrm>
          <a:prstGeom prst="rect">
            <a:avLst/>
          </a:prstGeom>
          <a:solidFill>
            <a:srgbClr val="0071BB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>
                <a:solidFill>
                  <a:schemeClr val="lt1"/>
                </a:solidFill>
              </a:rPr>
              <a:t>Accountability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515"/>
          <a:stretch/>
        </p:blipFill>
        <p:spPr>
          <a:xfrm>
            <a:off x="2810123" y="1228190"/>
            <a:ext cx="875637" cy="892445"/>
          </a:xfrm>
          <a:prstGeom prst="flowChartConnector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952800" y="2266377"/>
            <a:ext cx="1925879" cy="537454"/>
          </a:xfrm>
          <a:prstGeom prst="rect">
            <a:avLst/>
          </a:prstGeom>
          <a:solidFill>
            <a:srgbClr val="0094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>
                <a:solidFill>
                  <a:schemeClr val="lt1"/>
                </a:solidFill>
              </a:rPr>
              <a:t>School Improvement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52800" y="4166597"/>
            <a:ext cx="1925879" cy="537455"/>
          </a:xfrm>
          <a:prstGeom prst="rect">
            <a:avLst/>
          </a:prstGeom>
          <a:solidFill>
            <a:srgbClr val="08AB4D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/>
              <a:t>Student Supports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0922" y="4166597"/>
            <a:ext cx="1925879" cy="537455"/>
          </a:xfrm>
          <a:prstGeom prst="rect">
            <a:avLst/>
          </a:prstGeom>
          <a:solidFill>
            <a:srgbClr val="293B96"/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i="1" dirty="0" smtClean="0">
                <a:solidFill>
                  <a:schemeClr val="bg1"/>
                </a:solidFill>
              </a:rPr>
              <a:t>Educator Development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4927"/>
          <a:stretch/>
        </p:blipFill>
        <p:spPr>
          <a:xfrm>
            <a:off x="5461775" y="1203641"/>
            <a:ext cx="931516" cy="941542"/>
          </a:xfrm>
          <a:prstGeom prst="flowChartConnector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/>
          <a:srcRect l="4753" t="5433" r="-1710" b="3697"/>
          <a:stretch/>
        </p:blipFill>
        <p:spPr>
          <a:xfrm>
            <a:off x="5404840" y="3093094"/>
            <a:ext cx="1003207" cy="963079"/>
          </a:xfrm>
          <a:prstGeom prst="flowChartConnector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/>
          <a:srcRect l="4955" t="1511" r="3492" b="1778"/>
          <a:stretch/>
        </p:blipFill>
        <p:spPr>
          <a:xfrm>
            <a:off x="2794619" y="3113393"/>
            <a:ext cx="920632" cy="922480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299930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the ESSA Plan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0678" y="2100364"/>
            <a:ext cx="1853371" cy="226562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122" tIns="42122" rIns="42122" bIns="42122" rtlCol="0" anchor="ctr"/>
          <a:lstStyle/>
          <a:p>
            <a:pPr algn="ctr">
              <a:buClr>
                <a:schemeClr val="accent3"/>
              </a:buClr>
            </a:pPr>
            <a:r>
              <a:rPr lang="en-US" sz="1800" b="1" dirty="0" smtClean="0">
                <a:solidFill>
                  <a:schemeClr val="tx1"/>
                </a:solidFill>
              </a:rPr>
              <a:t>Stakeholder Session &amp; Online Survey </a:t>
            </a:r>
            <a:endParaRPr lang="en-US" sz="1800" b="1" dirty="0">
              <a:solidFill>
                <a:schemeClr val="tx1"/>
              </a:solidFill>
            </a:endParaRPr>
          </a:p>
          <a:p>
            <a:pPr algn="ctr">
              <a:buClr>
                <a:schemeClr val="accent3"/>
              </a:buClr>
            </a:pP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6303" y="2100364"/>
            <a:ext cx="1853371" cy="226562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122" tIns="42122" rIns="42122" bIns="42122" rtlCol="0" anchor="ctr"/>
          <a:lstStyle/>
          <a:p>
            <a:pPr algn="ctr">
              <a:buClr>
                <a:schemeClr val="accent3"/>
              </a:buClr>
            </a:pPr>
            <a:r>
              <a:rPr lang="en-US" sz="1800" b="1" dirty="0" smtClean="0">
                <a:solidFill>
                  <a:schemeClr val="tx1"/>
                </a:solidFill>
              </a:rPr>
              <a:t>Legislative Review</a:t>
            </a:r>
          </a:p>
          <a:p>
            <a:pPr algn="ctr">
              <a:buClr>
                <a:schemeClr val="accent3"/>
              </a:buClr>
            </a:pP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57640" y="2100364"/>
            <a:ext cx="1853371" cy="226562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122" tIns="42122" rIns="42122" bIns="42122" rtlCol="0" anchor="ctr"/>
          <a:lstStyle/>
          <a:p>
            <a:pPr algn="ctr">
              <a:buClr>
                <a:schemeClr val="accent3"/>
              </a:buClr>
            </a:pPr>
            <a:r>
              <a:rPr lang="en-US" sz="1800" b="1" dirty="0" smtClean="0">
                <a:solidFill>
                  <a:schemeClr val="tx1"/>
                </a:solidFill>
              </a:rPr>
              <a:t>Version 2.0 Released August 1</a:t>
            </a:r>
          </a:p>
          <a:p>
            <a:pPr algn="ctr">
              <a:buClr>
                <a:schemeClr val="accent3"/>
              </a:buClr>
            </a:pPr>
            <a:endParaRPr lang="en-US" sz="1800" b="1" dirty="0">
              <a:solidFill>
                <a:schemeClr val="tx1"/>
              </a:solidFill>
            </a:endParaRPr>
          </a:p>
          <a:p>
            <a:pPr algn="ctr">
              <a:buClr>
                <a:schemeClr val="accent3"/>
              </a:buClr>
            </a:pPr>
            <a:r>
              <a:rPr lang="en-US" sz="1800" b="1" dirty="0" smtClean="0">
                <a:solidFill>
                  <a:schemeClr val="tx1"/>
                </a:solidFill>
              </a:rPr>
              <a:t>Governor’s Review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67555" y="2100364"/>
            <a:ext cx="1853371" cy="226562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122" tIns="42122" rIns="42122" bIns="42122" rtlCol="0" anchor="ctr"/>
          <a:lstStyle/>
          <a:p>
            <a:pPr algn="ctr">
              <a:buClr>
                <a:schemeClr val="accent3"/>
              </a:buClr>
            </a:pPr>
            <a:r>
              <a:rPr lang="en-US" sz="1800" b="1" dirty="0" smtClean="0">
                <a:solidFill>
                  <a:schemeClr val="tx1"/>
                </a:solidFill>
              </a:rPr>
              <a:t>Final Revisions</a:t>
            </a:r>
          </a:p>
          <a:p>
            <a:pPr algn="ctr">
              <a:buClr>
                <a:schemeClr val="accent3"/>
              </a:buClr>
            </a:pPr>
            <a:endParaRPr lang="en-US" sz="1800" b="1" dirty="0" smtClean="0">
              <a:solidFill>
                <a:schemeClr val="tx1"/>
              </a:solidFill>
            </a:endParaRPr>
          </a:p>
          <a:p>
            <a:pPr algn="ctr">
              <a:buClr>
                <a:schemeClr val="accent3"/>
              </a:buClr>
            </a:pPr>
            <a:r>
              <a:rPr lang="en-US" sz="1800" b="1" dirty="0" smtClean="0">
                <a:solidFill>
                  <a:schemeClr val="tx1"/>
                </a:solidFill>
              </a:rPr>
              <a:t>Plan submitted on September 18 to US Department of Education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2261260" y="2984122"/>
            <a:ext cx="287832" cy="434809"/>
          </a:xfrm>
          <a:prstGeom prst="chevron">
            <a:avLst/>
          </a:prstGeom>
          <a:solidFill>
            <a:srgbClr val="26208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42122" tIns="42122" rIns="42122" bIns="42122" rtlCol="0" anchor="ctr"/>
          <a:lstStyle/>
          <a:p>
            <a:pPr algn="ctr"/>
            <a:endParaRPr lang="en-US" sz="1290" b="1" dirty="0" err="1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4456885" y="2984122"/>
            <a:ext cx="287832" cy="434809"/>
          </a:xfrm>
          <a:prstGeom prst="chevron">
            <a:avLst/>
          </a:prstGeom>
          <a:solidFill>
            <a:srgbClr val="26208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42122" tIns="42122" rIns="42122" bIns="42122" rtlCol="0" anchor="ctr"/>
          <a:lstStyle/>
          <a:p>
            <a:pPr algn="ctr"/>
            <a:endParaRPr lang="en-US" sz="1290" b="1" dirty="0" err="1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652510" y="2984122"/>
            <a:ext cx="287832" cy="455514"/>
          </a:xfrm>
          <a:prstGeom prst="chevron">
            <a:avLst/>
          </a:prstGeom>
          <a:solidFill>
            <a:srgbClr val="26208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42122" tIns="42122" rIns="42122" bIns="42122" rtlCol="0" anchor="ctr"/>
          <a:lstStyle/>
          <a:p>
            <a:pPr algn="ctr"/>
            <a:endParaRPr lang="en-US" sz="1290" b="1" dirty="0" err="1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0678" y="1554480"/>
            <a:ext cx="1853369" cy="545884"/>
          </a:xfrm>
          <a:prstGeom prst="rect">
            <a:avLst/>
          </a:prstGeom>
          <a:solidFill>
            <a:srgbClr val="262087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 smtClean="0">
                <a:solidFill>
                  <a:schemeClr val="lt1"/>
                </a:solidFill>
              </a:rPr>
              <a:t>May- June</a:t>
            </a:r>
            <a:endParaRPr lang="en-US" sz="1600" b="1" i="1" dirty="0">
              <a:solidFill>
                <a:schemeClr val="lt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76301" y="1554480"/>
            <a:ext cx="1853369" cy="545884"/>
          </a:xfrm>
          <a:prstGeom prst="rect">
            <a:avLst/>
          </a:prstGeom>
          <a:solidFill>
            <a:srgbClr val="262087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 smtClean="0"/>
              <a:t>July </a:t>
            </a:r>
            <a:endParaRPr lang="en-US" sz="1600" b="1" i="1" dirty="0">
              <a:solidFill>
                <a:schemeClr val="lt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71923" y="1554480"/>
            <a:ext cx="1853376" cy="545884"/>
          </a:xfrm>
          <a:prstGeom prst="rect">
            <a:avLst/>
          </a:prstGeom>
          <a:solidFill>
            <a:srgbClr val="262087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 smtClean="0"/>
              <a:t>August</a:t>
            </a:r>
            <a:endParaRPr lang="en-US" sz="1600" b="1" i="1" dirty="0">
              <a:solidFill>
                <a:schemeClr val="lt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67552" y="1554480"/>
            <a:ext cx="1853376" cy="545884"/>
          </a:xfrm>
          <a:prstGeom prst="rect">
            <a:avLst/>
          </a:prstGeom>
          <a:solidFill>
            <a:srgbClr val="262087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 smtClean="0"/>
              <a:t>September</a:t>
            </a:r>
            <a:endParaRPr lang="en-US" sz="1600" b="1" i="1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71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Agenda</a:t>
            </a:r>
            <a:endParaRPr lang="en-US" dirty="0"/>
          </a:p>
        </p:txBody>
      </p:sp>
      <p:graphicFrame>
        <p:nvGraphicFramePr>
          <p:cNvPr id="5" name="Group 8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595988"/>
              </p:ext>
            </p:extLst>
          </p:nvPr>
        </p:nvGraphicFramePr>
        <p:xfrm>
          <a:off x="1333500" y="1485336"/>
          <a:ext cx="6477000" cy="2760256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304508"/>
                <a:gridCol w="4953292"/>
                <a:gridCol w="1219200"/>
              </a:tblGrid>
              <a:tr h="435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Welcome &amp; Introductions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 min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5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Overview of ESSA and Q&amp;A</a:t>
                      </a:r>
                    </a:p>
                  </a:txBody>
                  <a:tcPr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10 min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4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Discussion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Group: Round 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40 min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4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Discussion Group: Round 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40 min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4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Key Takeaways &amp; Questions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10 min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4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6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Next steps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 min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08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64321" y="1293834"/>
            <a:ext cx="7203946" cy="788966"/>
          </a:xfrm>
        </p:spPr>
        <p:txBody>
          <a:bodyPr anchor="t"/>
          <a:lstStyle/>
          <a:p>
            <a:pPr algn="l"/>
            <a:r>
              <a:rPr lang="en-US" b="1" dirty="0" smtClean="0"/>
              <a:t>Thank you for your help!</a:t>
            </a:r>
          </a:p>
          <a:p>
            <a:pPr algn="l"/>
            <a:r>
              <a:rPr lang="en-US" sz="2800" i="1" dirty="0" smtClean="0"/>
              <a:t>Check out DPI’s website for the detail survey, more </a:t>
            </a:r>
            <a:r>
              <a:rPr lang="en-US" sz="2800" i="1" smtClean="0"/>
              <a:t>ESSA </a:t>
            </a:r>
            <a:r>
              <a:rPr lang="en-US" sz="2800" i="1" smtClean="0"/>
              <a:t>resources, </a:t>
            </a:r>
            <a:r>
              <a:rPr lang="en-US" sz="2800" i="1" dirty="0" smtClean="0"/>
              <a:t>and ways to stay involved.</a:t>
            </a:r>
          </a:p>
          <a:p>
            <a:pPr algn="r"/>
            <a:r>
              <a:rPr lang="en-US" sz="2000" b="1" i="1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en-US" sz="2000" b="1" i="1" dirty="0" smtClean="0">
                <a:solidFill>
                  <a:schemeClr val="tx1"/>
                </a:solidFill>
                <a:hlinkClick r:id="rId3"/>
              </a:rPr>
              <a:t>dpi.wi.gov/esea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endParaRPr lang="en-US" sz="2000" b="1" i="1" dirty="0">
              <a:solidFill>
                <a:schemeClr val="tx1"/>
              </a:solidFill>
            </a:endParaRPr>
          </a:p>
          <a:p>
            <a:pPr algn="l"/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75060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970" y="1369219"/>
            <a:ext cx="7886700" cy="652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smtClean="0"/>
              <a:t>All participants in today’s meeting will: 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164924"/>
              </p:ext>
            </p:extLst>
          </p:nvPr>
        </p:nvGraphicFramePr>
        <p:xfrm>
          <a:off x="648970" y="2021840"/>
          <a:ext cx="7570470" cy="2468880"/>
        </p:xfrm>
        <a:graphic>
          <a:graphicData uri="http://schemas.openxmlformats.org/drawingml/2006/table">
            <a:tbl>
              <a:tblPr/>
              <a:tblGrid>
                <a:gridCol w="472083"/>
                <a:gridCol w="7098387"/>
              </a:tblGrid>
              <a:tr h="71553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087"/>
                          </a:solidFill>
                          <a:effectLst/>
                          <a:latin typeface="+mj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sz="2000" b="1" i="0" dirty="0" smtClean="0"/>
                        <a:t>Be provided an</a:t>
                      </a:r>
                      <a:r>
                        <a:rPr lang="en-US" sz="2000" b="1" i="0" baseline="0" dirty="0" smtClean="0"/>
                        <a:t> overview of key ESSA topics</a:t>
                      </a:r>
                      <a:endParaRPr lang="en-US" sz="2000" b="1" i="0" dirty="0" smtClean="0"/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3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087"/>
                          </a:solidFill>
                          <a:effectLst/>
                          <a:latin typeface="+mj-lt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sz="2000" b="1" i="0" dirty="0" smtClean="0"/>
                        <a:t>Provide input into key elements of the state’s plan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3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087"/>
                          </a:solidFill>
                          <a:effectLst/>
                          <a:latin typeface="+mj-lt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Clr>
                          <a:schemeClr val="accent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sz="2000" b="1" i="0" dirty="0" smtClean="0"/>
                        <a:t>Understand the timeline and next steps</a:t>
                      </a:r>
                      <a:endParaRPr lang="en-US" sz="2000" b="1" i="0" dirty="0"/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77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476964" y="1651642"/>
            <a:ext cx="6311370" cy="1262666"/>
          </a:xfrm>
        </p:spPr>
        <p:txBody>
          <a:bodyPr/>
          <a:lstStyle/>
          <a:p>
            <a:r>
              <a:rPr lang="en-US" b="1" dirty="0" smtClean="0"/>
              <a:t>Overview of ESSA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334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Every Child a Graduate, College and Career Ready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830" y="2127319"/>
            <a:ext cx="5244340" cy="226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1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Every Student Succeeds Act (ESSA)?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1234" y="1313082"/>
            <a:ext cx="6949440" cy="9735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US" sz="2400" b="1" dirty="0">
                <a:solidFill>
                  <a:schemeClr val="tx1"/>
                </a:solidFill>
              </a:rPr>
              <a:t>Passed in December 2015, ESSA replaced </a:t>
            </a:r>
            <a:r>
              <a:rPr lang="en-US" sz="2400" b="1" dirty="0" smtClean="0">
                <a:solidFill>
                  <a:schemeClr val="tx1"/>
                </a:solidFill>
              </a:rPr>
              <a:t>the </a:t>
            </a:r>
          </a:p>
          <a:p>
            <a:pPr algn="ctr" fontAlgn="ctr"/>
            <a:r>
              <a:rPr lang="en-US" sz="2400" b="1" dirty="0" smtClean="0">
                <a:solidFill>
                  <a:schemeClr val="tx1"/>
                </a:solidFill>
              </a:rPr>
              <a:t>No Child Left Behind Act from 2001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234" y="2555154"/>
            <a:ext cx="6949440" cy="9735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US" sz="2400" b="1" i="1" dirty="0" smtClean="0">
                <a:solidFill>
                  <a:schemeClr val="tx1"/>
                </a:solidFill>
              </a:rPr>
              <a:t>ESSA </a:t>
            </a:r>
            <a:r>
              <a:rPr lang="en-US" sz="2400" b="1" i="1" dirty="0">
                <a:solidFill>
                  <a:schemeClr val="tx1"/>
                </a:solidFill>
              </a:rPr>
              <a:t>is a collection of federal requirements for schools, </a:t>
            </a:r>
            <a:r>
              <a:rPr lang="en-US" sz="2400" b="1" i="1" dirty="0" smtClean="0">
                <a:solidFill>
                  <a:schemeClr val="tx1"/>
                </a:solidFill>
              </a:rPr>
              <a:t>districts, </a:t>
            </a:r>
            <a:r>
              <a:rPr lang="en-US" sz="2400" b="1" i="1" dirty="0">
                <a:solidFill>
                  <a:schemeClr val="tx1"/>
                </a:solidFill>
              </a:rPr>
              <a:t>and states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111234" y="3797226"/>
            <a:ext cx="6949440" cy="9735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US" sz="2400" b="1" dirty="0">
                <a:solidFill>
                  <a:schemeClr val="tx1"/>
                </a:solidFill>
              </a:rPr>
              <a:t>States have to create a plan for how they will implement ESSA by September 2017</a:t>
            </a:r>
          </a:p>
        </p:txBody>
      </p:sp>
    </p:spTree>
    <p:extLst>
      <p:ext uri="{BB962C8B-B14F-4D97-AF65-F5344CB8AC3E}">
        <p14:creationId xmlns:p14="http://schemas.microsoft.com/office/powerpoint/2010/main" val="74563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Federal Requirements Changed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half" idx="1"/>
          </p:nvPr>
        </p:nvSpPr>
        <p:spPr>
          <a:xfrm>
            <a:off x="627473" y="1395660"/>
            <a:ext cx="3886200" cy="3263504"/>
          </a:xfrm>
        </p:spPr>
        <p:txBody>
          <a:bodyPr>
            <a:noAutofit/>
          </a:bodyPr>
          <a:lstStyle/>
          <a:p>
            <a:pPr marL="285750" lvl="2" indent="-285750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71BB"/>
                </a:solidFill>
              </a:rPr>
              <a:t>Annual testing </a:t>
            </a:r>
            <a:r>
              <a:rPr lang="en-US" sz="2000" dirty="0"/>
              <a:t>grades 3-8 and once in high school.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The state must </a:t>
            </a:r>
            <a:r>
              <a:rPr lang="en-US" sz="2000" b="1" dirty="0">
                <a:solidFill>
                  <a:srgbClr val="0071BB"/>
                </a:solidFill>
              </a:rPr>
              <a:t>identify schools </a:t>
            </a:r>
            <a:r>
              <a:rPr lang="en-US" sz="2000" dirty="0"/>
              <a:t>if they aren’t meeting certain benchmarks.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States must </a:t>
            </a:r>
            <a:r>
              <a:rPr lang="en-US" sz="2000" b="1" dirty="0">
                <a:solidFill>
                  <a:srgbClr val="0071BB"/>
                </a:solidFill>
              </a:rPr>
              <a:t>disaggregate test data </a:t>
            </a:r>
            <a:r>
              <a:rPr lang="en-US" sz="2000" dirty="0"/>
              <a:t>by subgroups.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States and schools must make available school </a:t>
            </a:r>
            <a:r>
              <a:rPr lang="en-US" sz="2000" b="1" dirty="0">
                <a:solidFill>
                  <a:srgbClr val="0071BB"/>
                </a:solidFill>
              </a:rPr>
              <a:t>performance information </a:t>
            </a:r>
            <a:r>
              <a:rPr lang="en-US" sz="2000" dirty="0"/>
              <a:t>annually.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000" dirty="0">
              <a:solidFill>
                <a:schemeClr val="accent5"/>
              </a:solidFill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4627973" y="1395660"/>
            <a:ext cx="3886200" cy="3263504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2" indent="-285750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0071BB"/>
                </a:solidFill>
              </a:rPr>
              <a:t>Private schools </a:t>
            </a:r>
            <a:r>
              <a:rPr lang="en-US" sz="2000" dirty="0" smtClean="0"/>
              <a:t>are entitled to services allocated from school district federal funds.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States must look at and address the </a:t>
            </a:r>
            <a:r>
              <a:rPr lang="en-US" sz="2000" b="1" dirty="0" smtClean="0">
                <a:solidFill>
                  <a:srgbClr val="0071BB"/>
                </a:solidFill>
              </a:rPr>
              <a:t>distribution of teachers</a:t>
            </a:r>
            <a:r>
              <a:rPr lang="en-US" sz="2000" dirty="0" smtClean="0"/>
              <a:t>.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0071BB"/>
                </a:solidFill>
              </a:rPr>
              <a:t>Homeless student </a:t>
            </a:r>
            <a:r>
              <a:rPr lang="en-US" sz="2000" dirty="0" smtClean="0"/>
              <a:t>must still be provided a continuity of education.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73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 in ESSA?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496340" y="2778812"/>
            <a:ext cx="1930344" cy="1722851"/>
          </a:xfrm>
          <a:custGeom>
            <a:avLst/>
            <a:gdLst>
              <a:gd name="connsiteX0" fmla="*/ 0 w 1506871"/>
              <a:gd name="connsiteY0" fmla="*/ 0 h 2014854"/>
              <a:gd name="connsiteX1" fmla="*/ 1506871 w 1506871"/>
              <a:gd name="connsiteY1" fmla="*/ 0 h 2014854"/>
              <a:gd name="connsiteX2" fmla="*/ 1506871 w 1506871"/>
              <a:gd name="connsiteY2" fmla="*/ 2014854 h 2014854"/>
              <a:gd name="connsiteX3" fmla="*/ 0 w 1506871"/>
              <a:gd name="connsiteY3" fmla="*/ 2014854 h 2014854"/>
              <a:gd name="connsiteX4" fmla="*/ 0 w 1506871"/>
              <a:gd name="connsiteY4" fmla="*/ 0 h 201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871" h="2014854">
                <a:moveTo>
                  <a:pt x="0" y="0"/>
                </a:moveTo>
                <a:lnTo>
                  <a:pt x="1506871" y="0"/>
                </a:lnTo>
                <a:lnTo>
                  <a:pt x="1506871" y="2014854"/>
                </a:lnTo>
                <a:lnTo>
                  <a:pt x="0" y="201485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37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marL="171450" lvl="0" indent="-1714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kern="1200" dirty="0" smtClean="0">
                <a:solidFill>
                  <a:schemeClr val="tx1"/>
                </a:solidFill>
              </a:rPr>
              <a:t>New ways to identify schools for support and interventions</a:t>
            </a:r>
          </a:p>
          <a:p>
            <a:pPr marL="171450" lvl="0" indent="-1714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New long-term goals</a:t>
            </a:r>
            <a:endParaRPr lang="en-US" sz="1600" kern="1200" dirty="0" smtClean="0">
              <a:solidFill>
                <a:schemeClr val="tx1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1" kern="1200" dirty="0" smtClean="0">
              <a:solidFill>
                <a:schemeClr val="accent4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9833" y="2216569"/>
            <a:ext cx="1925879" cy="537455"/>
          </a:xfrm>
          <a:prstGeom prst="rect">
            <a:avLst/>
          </a:prstGeom>
          <a:solidFill>
            <a:srgbClr val="0071BB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>
                <a:solidFill>
                  <a:schemeClr val="lt1"/>
                </a:solidFill>
              </a:rPr>
              <a:t>Accountability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515"/>
          <a:stretch/>
        </p:blipFill>
        <p:spPr>
          <a:xfrm>
            <a:off x="1032527" y="1178383"/>
            <a:ext cx="875637" cy="892445"/>
          </a:xfrm>
          <a:prstGeom prst="flowChartConnector">
            <a:avLst/>
          </a:prstGeom>
        </p:spPr>
      </p:pic>
      <p:sp>
        <p:nvSpPr>
          <p:cNvPr id="7" name="Freeform 6"/>
          <p:cNvSpPr/>
          <p:nvPr/>
        </p:nvSpPr>
        <p:spPr>
          <a:xfrm>
            <a:off x="2582431" y="2778812"/>
            <a:ext cx="1930344" cy="1722851"/>
          </a:xfrm>
          <a:custGeom>
            <a:avLst/>
            <a:gdLst>
              <a:gd name="connsiteX0" fmla="*/ 0 w 1506871"/>
              <a:gd name="connsiteY0" fmla="*/ 0 h 2014854"/>
              <a:gd name="connsiteX1" fmla="*/ 1506871 w 1506871"/>
              <a:gd name="connsiteY1" fmla="*/ 0 h 2014854"/>
              <a:gd name="connsiteX2" fmla="*/ 1506871 w 1506871"/>
              <a:gd name="connsiteY2" fmla="*/ 2014854 h 2014854"/>
              <a:gd name="connsiteX3" fmla="*/ 0 w 1506871"/>
              <a:gd name="connsiteY3" fmla="*/ 2014854 h 2014854"/>
              <a:gd name="connsiteX4" fmla="*/ 0 w 1506871"/>
              <a:gd name="connsiteY4" fmla="*/ 0 h 201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871" h="2014854">
                <a:moveTo>
                  <a:pt x="0" y="0"/>
                </a:moveTo>
                <a:lnTo>
                  <a:pt x="1506871" y="0"/>
                </a:lnTo>
                <a:lnTo>
                  <a:pt x="1506871" y="2014854"/>
                </a:lnTo>
                <a:lnTo>
                  <a:pt x="0" y="201485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37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marL="171450" indent="-1714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Interventions determined locally, not by feds</a:t>
            </a:r>
          </a:p>
          <a:p>
            <a:pPr marL="171450" lvl="0" indent="-1714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kern="1200" dirty="0" smtClean="0">
                <a:solidFill>
                  <a:schemeClr val="tx1"/>
                </a:solidFill>
              </a:rPr>
              <a:t>School-focused planning and district-led support 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1" kern="1200" dirty="0" smtClean="0">
              <a:solidFill>
                <a:schemeClr val="accent4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85924" y="2216570"/>
            <a:ext cx="1925879" cy="537454"/>
          </a:xfrm>
          <a:prstGeom prst="rect">
            <a:avLst/>
          </a:prstGeom>
          <a:solidFill>
            <a:srgbClr val="009499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>
                <a:solidFill>
                  <a:schemeClr val="lt1"/>
                </a:solidFill>
              </a:rPr>
              <a:t>School Improvement</a:t>
            </a:r>
          </a:p>
        </p:txBody>
      </p:sp>
      <p:sp>
        <p:nvSpPr>
          <p:cNvPr id="9" name="Freeform 8"/>
          <p:cNvSpPr/>
          <p:nvPr/>
        </p:nvSpPr>
        <p:spPr>
          <a:xfrm>
            <a:off x="6747627" y="2778811"/>
            <a:ext cx="1930344" cy="1722851"/>
          </a:xfrm>
          <a:custGeom>
            <a:avLst/>
            <a:gdLst>
              <a:gd name="connsiteX0" fmla="*/ 0 w 1506871"/>
              <a:gd name="connsiteY0" fmla="*/ 0 h 2014854"/>
              <a:gd name="connsiteX1" fmla="*/ 1506871 w 1506871"/>
              <a:gd name="connsiteY1" fmla="*/ 0 h 2014854"/>
              <a:gd name="connsiteX2" fmla="*/ 1506871 w 1506871"/>
              <a:gd name="connsiteY2" fmla="*/ 2014854 h 2014854"/>
              <a:gd name="connsiteX3" fmla="*/ 0 w 1506871"/>
              <a:gd name="connsiteY3" fmla="*/ 2014854 h 2014854"/>
              <a:gd name="connsiteX4" fmla="*/ 0 w 1506871"/>
              <a:gd name="connsiteY4" fmla="*/ 0 h 201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871" h="2014854">
                <a:moveTo>
                  <a:pt x="0" y="0"/>
                </a:moveTo>
                <a:lnTo>
                  <a:pt x="1506871" y="0"/>
                </a:lnTo>
                <a:lnTo>
                  <a:pt x="1506871" y="2014854"/>
                </a:lnTo>
                <a:lnTo>
                  <a:pt x="0" y="201485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37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marL="171450" lvl="0" indent="-1714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kern="1200" dirty="0" smtClean="0">
                <a:solidFill>
                  <a:schemeClr val="tx1"/>
                </a:solidFill>
              </a:rPr>
              <a:t>New focus on English Learners</a:t>
            </a:r>
          </a:p>
          <a:p>
            <a:pPr marL="171450" lvl="0" indent="-1714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Expanded focus on ensuring educational stability.</a:t>
            </a:r>
            <a:endParaRPr lang="en-US" sz="1600" kern="1200" dirty="0" smtClean="0">
              <a:solidFill>
                <a:schemeClr val="tx1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1" kern="1200" dirty="0" smtClean="0">
              <a:solidFill>
                <a:schemeClr val="accent4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51120" y="2216569"/>
            <a:ext cx="1925879" cy="537455"/>
          </a:xfrm>
          <a:prstGeom prst="rect">
            <a:avLst/>
          </a:prstGeom>
          <a:solidFill>
            <a:srgbClr val="08AB4D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/>
              <a:t>Student Supports</a:t>
            </a:r>
          </a:p>
        </p:txBody>
      </p:sp>
      <p:sp>
        <p:nvSpPr>
          <p:cNvPr id="11" name="Freeform 10"/>
          <p:cNvSpPr/>
          <p:nvPr/>
        </p:nvSpPr>
        <p:spPr>
          <a:xfrm>
            <a:off x="4665029" y="2778811"/>
            <a:ext cx="1930344" cy="1722851"/>
          </a:xfrm>
          <a:custGeom>
            <a:avLst/>
            <a:gdLst>
              <a:gd name="connsiteX0" fmla="*/ 0 w 1506871"/>
              <a:gd name="connsiteY0" fmla="*/ 0 h 2014854"/>
              <a:gd name="connsiteX1" fmla="*/ 1506871 w 1506871"/>
              <a:gd name="connsiteY1" fmla="*/ 0 h 2014854"/>
              <a:gd name="connsiteX2" fmla="*/ 1506871 w 1506871"/>
              <a:gd name="connsiteY2" fmla="*/ 2014854 h 2014854"/>
              <a:gd name="connsiteX3" fmla="*/ 0 w 1506871"/>
              <a:gd name="connsiteY3" fmla="*/ 2014854 h 2014854"/>
              <a:gd name="connsiteX4" fmla="*/ 0 w 1506871"/>
              <a:gd name="connsiteY4" fmla="*/ 0 h 201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871" h="2014854">
                <a:moveTo>
                  <a:pt x="0" y="0"/>
                </a:moveTo>
                <a:lnTo>
                  <a:pt x="1506871" y="0"/>
                </a:lnTo>
                <a:lnTo>
                  <a:pt x="1506871" y="2014854"/>
                </a:lnTo>
                <a:lnTo>
                  <a:pt x="0" y="201485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37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marL="171450" lvl="0" indent="-1714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kern="1200" dirty="0" smtClean="0">
                <a:solidFill>
                  <a:schemeClr val="tx1"/>
                </a:solidFill>
              </a:rPr>
              <a:t>More options for teacher and principal training </a:t>
            </a:r>
          </a:p>
          <a:p>
            <a:pPr marL="171450" lvl="0" indent="-171450" defTabSz="7112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New focus on educator equity and effectiveness </a:t>
            </a:r>
            <a:endParaRPr lang="en-US" sz="1600" kern="1200" dirty="0" smtClean="0">
              <a:solidFill>
                <a:schemeClr val="tx1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1" kern="1200" dirty="0" smtClean="0">
              <a:solidFill>
                <a:schemeClr val="accent4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68522" y="2216569"/>
            <a:ext cx="1925879" cy="537455"/>
          </a:xfrm>
          <a:prstGeom prst="rect">
            <a:avLst/>
          </a:prstGeom>
          <a:solidFill>
            <a:srgbClr val="293B96"/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i="1" dirty="0" smtClean="0">
                <a:solidFill>
                  <a:schemeClr val="bg1"/>
                </a:solidFill>
              </a:rPr>
              <a:t>Educator Development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4927"/>
          <a:stretch/>
        </p:blipFill>
        <p:spPr>
          <a:xfrm>
            <a:off x="3094899" y="1153834"/>
            <a:ext cx="931516" cy="941542"/>
          </a:xfrm>
          <a:prstGeom prst="flowChartConnector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/>
          <a:srcRect l="4753" t="5433" r="-1710" b="3697"/>
          <a:stretch/>
        </p:blipFill>
        <p:spPr>
          <a:xfrm>
            <a:off x="7203160" y="1143066"/>
            <a:ext cx="1003207" cy="963079"/>
          </a:xfrm>
          <a:prstGeom prst="flowChartConnector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/>
          <a:srcRect l="4955" t="1511" r="3492" b="1778"/>
          <a:stretch/>
        </p:blipFill>
        <p:spPr>
          <a:xfrm>
            <a:off x="5182219" y="1163365"/>
            <a:ext cx="920632" cy="922480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343143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Stakeholder engagement has been critical to the development of the state’s plan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0678" y="2100364"/>
            <a:ext cx="1853371" cy="226562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122" tIns="42122" rIns="42122" bIns="42122" rtlCol="0" anchor="ctr"/>
          <a:lstStyle/>
          <a:p>
            <a:pPr algn="ctr">
              <a:buClr>
                <a:schemeClr val="accent3"/>
              </a:buClr>
            </a:pPr>
            <a:r>
              <a:rPr lang="en-US" sz="1800" b="1" dirty="0" smtClean="0">
                <a:solidFill>
                  <a:schemeClr val="tx1"/>
                </a:solidFill>
              </a:rPr>
              <a:t>Stakeholder listening tour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6303" y="2100364"/>
            <a:ext cx="1853371" cy="226562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122" tIns="42122" rIns="42122" bIns="42122" rtlCol="0" anchor="ctr"/>
          <a:lstStyle/>
          <a:p>
            <a:pPr algn="ctr">
              <a:buClr>
                <a:schemeClr val="accent3"/>
              </a:buClr>
            </a:pPr>
            <a:r>
              <a:rPr lang="en-US" sz="1800" b="1" dirty="0" smtClean="0">
                <a:solidFill>
                  <a:schemeClr val="tx1"/>
                </a:solidFill>
              </a:rPr>
              <a:t>Online feedback survey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71928" y="2100364"/>
            <a:ext cx="2800447" cy="226562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122" tIns="42122" rIns="42122" bIns="42122" rtlCol="0" anchor="ctr"/>
          <a:lstStyle/>
          <a:p>
            <a:pPr algn="ctr">
              <a:buClr>
                <a:schemeClr val="accent3"/>
              </a:buClr>
            </a:pPr>
            <a:r>
              <a:rPr lang="en-US" sz="1800" b="1" dirty="0" smtClean="0">
                <a:solidFill>
                  <a:schemeClr val="tx1"/>
                </a:solidFill>
              </a:rPr>
              <a:t>Launch of DPI’s </a:t>
            </a:r>
            <a:r>
              <a:rPr lang="en-US" sz="1800" b="1" dirty="0" smtClean="0">
                <a:solidFill>
                  <a:schemeClr val="tx1"/>
                </a:solidFill>
                <a:hlinkClick r:id="rId3"/>
              </a:rPr>
              <a:t>Equity in ESSA Advisory Council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algn="ctr">
              <a:buClr>
                <a:schemeClr val="accent3"/>
              </a:buClr>
            </a:pPr>
            <a:endParaRPr lang="en-US" sz="1800" b="1" dirty="0">
              <a:solidFill>
                <a:schemeClr val="tx1"/>
              </a:solidFill>
            </a:endParaRPr>
          </a:p>
          <a:p>
            <a:pPr algn="ctr">
              <a:buClr>
                <a:schemeClr val="accent3"/>
              </a:buClr>
            </a:pPr>
            <a:r>
              <a:rPr lang="en-US" sz="1800" b="1" dirty="0">
                <a:solidFill>
                  <a:schemeClr val="tx1"/>
                </a:solidFill>
              </a:rPr>
              <a:t>Outreach to key education advocates and legislators </a:t>
            </a:r>
          </a:p>
          <a:p>
            <a:pPr algn="ctr">
              <a:buClr>
                <a:schemeClr val="accent3"/>
              </a:buClr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2261260" y="2984122"/>
            <a:ext cx="287832" cy="434809"/>
          </a:xfrm>
          <a:prstGeom prst="chevron">
            <a:avLst/>
          </a:prstGeom>
          <a:solidFill>
            <a:srgbClr val="5F606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42122" tIns="42122" rIns="42122" bIns="42122" rtlCol="0" anchor="ctr"/>
          <a:lstStyle/>
          <a:p>
            <a:pPr algn="ctr"/>
            <a:endParaRPr lang="en-US" sz="1290" b="1" dirty="0" err="1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4456885" y="2984122"/>
            <a:ext cx="287832" cy="434809"/>
          </a:xfrm>
          <a:prstGeom prst="chevron">
            <a:avLst/>
          </a:prstGeom>
          <a:solidFill>
            <a:srgbClr val="5F606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42122" tIns="42122" rIns="42122" bIns="42122" rtlCol="0" anchor="ctr"/>
          <a:lstStyle/>
          <a:p>
            <a:pPr algn="ctr"/>
            <a:endParaRPr lang="en-US" sz="1290" b="1" dirty="0" err="1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0678" y="1554480"/>
            <a:ext cx="1853369" cy="545884"/>
          </a:xfrm>
          <a:prstGeom prst="rect">
            <a:avLst/>
          </a:prstGeom>
          <a:solidFill>
            <a:srgbClr val="262087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 smtClean="0">
                <a:solidFill>
                  <a:schemeClr val="lt1"/>
                </a:solidFill>
              </a:rPr>
              <a:t>Summer 2016</a:t>
            </a:r>
            <a:endParaRPr lang="en-US" sz="1600" b="1" i="1" dirty="0">
              <a:solidFill>
                <a:schemeClr val="lt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76301" y="1554480"/>
            <a:ext cx="1853369" cy="545884"/>
          </a:xfrm>
          <a:prstGeom prst="rect">
            <a:avLst/>
          </a:prstGeom>
          <a:solidFill>
            <a:srgbClr val="262087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 smtClean="0">
                <a:solidFill>
                  <a:schemeClr val="lt1"/>
                </a:solidFill>
              </a:rPr>
              <a:t>Fall 2016</a:t>
            </a:r>
            <a:endParaRPr lang="en-US" sz="1600" b="1" i="1" dirty="0">
              <a:solidFill>
                <a:schemeClr val="lt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71923" y="1554480"/>
            <a:ext cx="2800452" cy="545884"/>
          </a:xfrm>
          <a:prstGeom prst="rect">
            <a:avLst/>
          </a:prstGeom>
          <a:solidFill>
            <a:srgbClr val="262087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1" dirty="0" smtClean="0">
                <a:solidFill>
                  <a:schemeClr val="lt1"/>
                </a:solidFill>
              </a:rPr>
              <a:t>Fall 2016-present</a:t>
            </a:r>
            <a:endParaRPr lang="en-US" sz="1600" b="1" i="1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82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15306</TotalTime>
  <Words>823</Words>
  <Application>Microsoft Office PowerPoint</Application>
  <PresentationFormat>On-screen Show (16:9)</PresentationFormat>
  <Paragraphs>175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Gadget</vt:lpstr>
      <vt:lpstr>Lato</vt:lpstr>
      <vt:lpstr>Lato Black</vt:lpstr>
      <vt:lpstr>Wingdings</vt:lpstr>
      <vt:lpstr>Office Theme</vt:lpstr>
      <vt:lpstr>PowerPoint Presentation</vt:lpstr>
      <vt:lpstr>Meeting Agenda</vt:lpstr>
      <vt:lpstr>Meeting Objectives</vt:lpstr>
      <vt:lpstr>PowerPoint Presentation</vt:lpstr>
      <vt:lpstr>Our Mission </vt:lpstr>
      <vt:lpstr>What is the Every Student Succeeds Act (ESSA)?</vt:lpstr>
      <vt:lpstr>Not All Federal Requirements Changed</vt:lpstr>
      <vt:lpstr>What’s New in ESSA?</vt:lpstr>
      <vt:lpstr>Stakeholder engagement has been critical to the development of the state’s plan  </vt:lpstr>
      <vt:lpstr>Q&amp;A</vt:lpstr>
      <vt:lpstr>PowerPoint Presentation</vt:lpstr>
      <vt:lpstr>We Need Your Help to Finalize the Plan </vt:lpstr>
      <vt:lpstr>Discussion Groups: 2 Rounds</vt:lpstr>
      <vt:lpstr>Draft ESSA Plan: Accountability </vt:lpstr>
      <vt:lpstr>Draft ESSA Plan: School Improvement</vt:lpstr>
      <vt:lpstr>Draft ESSA Plan: Educator Development</vt:lpstr>
      <vt:lpstr>Draft ESSA Plan: Student Supports</vt:lpstr>
      <vt:lpstr>Key Takeaways from Discussion Groups</vt:lpstr>
      <vt:lpstr>Next Steps for the ESSA Plan</vt:lpstr>
      <vt:lpstr>PowerPoint Presentation</vt:lpstr>
    </vt:vector>
  </TitlesOfParts>
  <Company>Department of Public Instruction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Ransley, Tawny M.  DPI</dc:creator>
  <cp:lastModifiedBy>Christiansen, Mary Jo   DPI</cp:lastModifiedBy>
  <cp:revision>523</cp:revision>
  <cp:lastPrinted>2017-05-03T15:13:27Z</cp:lastPrinted>
  <dcterms:created xsi:type="dcterms:W3CDTF">2016-02-23T19:34:17Z</dcterms:created>
  <dcterms:modified xsi:type="dcterms:W3CDTF">2017-07-11T14:35:37Z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